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43"/>
  </p:notesMasterIdLst>
  <p:handoutMasterIdLst>
    <p:handoutMasterId r:id="rId4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type="screen4x3"/>
  <p:notesSz cx="6858000" cy="9144000"/>
  <p:embeddedFontLst>
    <p:embeddedFont>
      <p:font typeface="Candara" panose="020E0502030303020204" pitchFamily="34" charset="0"/>
      <p:regular r:id="rId45"/>
      <p:bold r:id="rId46"/>
      <p:italic r:id="rId47"/>
      <p:boldItalic r:id="rId48"/>
    </p:embeddedFont>
    <p:embeddedFont>
      <p:font typeface="MS PGothic" panose="020B0600070205080204" pitchFamily="34" charset="-128"/>
      <p:regular r:id="rId49"/>
    </p:embeddedFont>
    <p:embeddedFont>
      <p:font typeface="Calibri" panose="020F050202020403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80" d="100"/>
          <a:sy n="80" d="100"/>
        </p:scale>
        <p:origin x="-750" y="-30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73"/>
        <p:guide pos="12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643" y="541865"/>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00" b="0" dirty="0" smtClean="0">
                <a:latin typeface="Candara" pitchFamily="34" charset="0"/>
                <a:cs typeface="Arial" pitchFamily="34" charset="0"/>
              </a:rPr>
              <a:t>Web Basics - XML   				XML Schema Definition</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55918" y="8365432"/>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03-</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928688"/>
            <a:ext cx="4572000" cy="3429000"/>
          </a:xfrm>
        </p:spPr>
      </p:sp>
      <p:sp>
        <p:nvSpPr>
          <p:cNvPr id="3" name="Notes Placeholder 2"/>
          <p:cNvSpPr>
            <a:spLocks noGrp="1"/>
          </p:cNvSpPr>
          <p:nvPr>
            <p:ph type="body" idx="1"/>
          </p:nvPr>
        </p:nvSpPr>
        <p:spPr>
          <a:xfrm>
            <a:off x="1981200" y="4556458"/>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ChangeArrowheads="1" noTextEdit="1"/>
          </p:cNvSpPr>
          <p:nvPr>
            <p:ph type="sldImg"/>
          </p:nvPr>
        </p:nvSpPr>
        <p:spPr>
          <a:xfrm>
            <a:off x="1970088" y="839788"/>
            <a:ext cx="4672012" cy="3503612"/>
          </a:xfrm>
          <a:ln/>
        </p:spPr>
      </p:sp>
      <p:sp>
        <p:nvSpPr>
          <p:cNvPr id="353283" name="Rectangle 3"/>
          <p:cNvSpPr>
            <a:spLocks noGrp="1" noChangeArrowheads="1"/>
          </p:cNvSpPr>
          <p:nvPr>
            <p:ph type="body" idx="1"/>
          </p:nvPr>
        </p:nvSpPr>
        <p:spPr>
          <a:xfrm>
            <a:off x="1981200" y="4560888"/>
            <a:ext cx="4586881" cy="3626226"/>
          </a:xfrm>
        </p:spPr>
        <p:txBody>
          <a:bodyPr/>
          <a:lstStyle/>
          <a:p>
            <a:pPr marL="190482" indent="-190482" algn="just"/>
            <a:r>
              <a:rPr lang="en-US" u="sng" dirty="0"/>
              <a:t>Solving the Name Conflict using a Prefix</a:t>
            </a:r>
            <a:r>
              <a:rPr lang="en-US" dirty="0"/>
              <a:t>:</a:t>
            </a:r>
          </a:p>
          <a:p>
            <a:pPr marL="190482" indent="-190482" algn="just"/>
            <a:r>
              <a:rPr lang="en-US" dirty="0"/>
              <a:t>	In the example in the above slide, there will be no conflict because the two &lt;table&gt; elements have different names. This XML carries information about an HTML table, and a piece of furniture.</a:t>
            </a:r>
          </a:p>
          <a:p>
            <a:pPr marL="190482" indent="-190482" algn="just"/>
            <a:r>
              <a:rPr lang="en-US" dirty="0"/>
              <a:t>	When using prefixes in XML, a so-called </a:t>
            </a:r>
            <a:r>
              <a:rPr lang="en-US" b="1" dirty="0"/>
              <a:t>namespace</a:t>
            </a:r>
            <a:r>
              <a:rPr lang="en-US" dirty="0"/>
              <a:t> for the prefix must be defined.</a:t>
            </a:r>
          </a:p>
          <a:p>
            <a:pPr marL="190482" indent="-190482" algn="just"/>
            <a:r>
              <a:rPr lang="en-US" dirty="0"/>
              <a:t>	The namespace is defined by the </a:t>
            </a:r>
            <a:r>
              <a:rPr lang="en-US" b="1" dirty="0" err="1"/>
              <a:t>xmlns</a:t>
            </a:r>
            <a:r>
              <a:rPr lang="en-US" b="1" dirty="0"/>
              <a:t> attribute</a:t>
            </a:r>
            <a:r>
              <a:rPr lang="en-US" dirty="0"/>
              <a:t> in the start tag of an element.</a:t>
            </a:r>
          </a:p>
          <a:p>
            <a:pPr marL="190482" indent="-190482" algn="just"/>
            <a:r>
              <a:rPr lang="en-US" dirty="0"/>
              <a:t>	The namespace declaration has the following syntax. </a:t>
            </a:r>
            <a:r>
              <a:rPr lang="en-US" dirty="0" err="1"/>
              <a:t>xmlns:</a:t>
            </a:r>
            <a:r>
              <a:rPr lang="en-US" i="1" dirty="0" err="1"/>
              <a:t>prefix</a:t>
            </a:r>
            <a:r>
              <a:rPr lang="en-US" dirty="0"/>
              <a:t>="</a:t>
            </a:r>
            <a:r>
              <a:rPr lang="en-US" i="1" dirty="0"/>
              <a:t>URI</a:t>
            </a:r>
            <a:r>
              <a:rPr lang="en-US" dirty="0"/>
              <a:t>".</a:t>
            </a:r>
          </a:p>
          <a:p>
            <a:pPr marL="190482" indent="-190482" algn="just"/>
            <a:r>
              <a:rPr lang="en-US" dirty="0"/>
              <a:t>	In the example on the above slide, the </a:t>
            </a:r>
            <a:r>
              <a:rPr lang="en-US" dirty="0" err="1"/>
              <a:t>xmlns</a:t>
            </a:r>
            <a:r>
              <a:rPr lang="en-US" dirty="0"/>
              <a:t> attribute in the &lt;table&gt; tag gives the h: and f: prefixes a qualified namespace.</a:t>
            </a:r>
          </a:p>
          <a:p>
            <a:pPr marL="190482" indent="-190482" algn="just"/>
            <a:r>
              <a:rPr lang="en-US" dirty="0"/>
              <a:t>	When a namespace is defined for an element, all child elements with the same prefix are associated with the same namespace.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1970088" y="839788"/>
            <a:ext cx="4672012" cy="3503612"/>
          </a:xfrm>
          <a:ln/>
        </p:spPr>
      </p:sp>
      <p:sp>
        <p:nvSpPr>
          <p:cNvPr id="376835" name="Rectangle 3"/>
          <p:cNvSpPr>
            <a:spLocks noGrp="1" noChangeArrowheads="1"/>
          </p:cNvSpPr>
          <p:nvPr>
            <p:ph type="body" idx="1"/>
          </p:nvPr>
        </p:nvSpPr>
        <p:spPr>
          <a:xfrm>
            <a:off x="1981200" y="4549776"/>
            <a:ext cx="4586881" cy="3778626"/>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970088" y="839788"/>
            <a:ext cx="4672012" cy="3503612"/>
          </a:xfrm>
          <a:ln/>
        </p:spPr>
      </p:sp>
      <p:sp>
        <p:nvSpPr>
          <p:cNvPr id="246787" name="Rectangle 3"/>
          <p:cNvSpPr>
            <a:spLocks noGrp="1" noChangeArrowheads="1"/>
          </p:cNvSpPr>
          <p:nvPr>
            <p:ph type="body" idx="1"/>
          </p:nvPr>
        </p:nvSpPr>
        <p:spPr>
          <a:xfrm>
            <a:off x="1981200" y="4572000"/>
            <a:ext cx="4648200" cy="3963988"/>
          </a:xfrm>
        </p:spPr>
        <p:txBody>
          <a:bodyPr/>
          <a:lstStyle/>
          <a:p>
            <a:pPr marL="228578" indent="-228578" algn="just"/>
            <a:r>
              <a:rPr lang="en-US" u="sng" dirty="0"/>
              <a:t>Creating Schema Document:</a:t>
            </a:r>
            <a:r>
              <a:rPr lang="en-US" dirty="0"/>
              <a:t> </a:t>
            </a:r>
          </a:p>
          <a:p>
            <a:pPr marL="228578" indent="-228578" algn="just"/>
            <a:r>
              <a:rPr lang="en-US" dirty="0"/>
              <a:t>	The &lt;schema&gt; element is the root element of every XML Schema. The &lt;schema&gt; element contains some attributes. A schema declaration often looks like something as shown in the above slide.</a:t>
            </a:r>
          </a:p>
          <a:p>
            <a:pPr lvl="1" algn="just">
              <a:buFont typeface="Wingdings" pitchFamily="2" charset="2"/>
              <a:buNone/>
            </a:pPr>
            <a:r>
              <a:rPr lang="en-US" dirty="0" err="1"/>
              <a:t>xmlns:xs</a:t>
            </a:r>
            <a:r>
              <a:rPr lang="en-US" dirty="0"/>
              <a:t>= http://www.w3.org/2001/XMLSchema </a:t>
            </a:r>
          </a:p>
          <a:p>
            <a:pPr lvl="2" algn="just"/>
            <a:r>
              <a:rPr lang="en-US" dirty="0"/>
              <a:t>It implies that the elements and data types used in the schema are from "http://www.w3.org/2001/XMLSchema" namespace. It also signifies that any elements and </a:t>
            </a:r>
            <a:r>
              <a:rPr lang="en-US" dirty="0" err="1"/>
              <a:t>datatypes</a:t>
            </a:r>
            <a:r>
              <a:rPr lang="en-US" dirty="0"/>
              <a:t> referred from here should have the prefix “</a:t>
            </a:r>
            <a:r>
              <a:rPr lang="en-US" dirty="0" err="1"/>
              <a:t>xs</a:t>
            </a:r>
            <a:r>
              <a:rPr lang="en-US" dirty="0"/>
              <a:t>”.</a:t>
            </a:r>
          </a:p>
          <a:p>
            <a:pPr marL="228578" indent="-228578" algn="just"/>
            <a:r>
              <a:rPr lang="en-US" dirty="0"/>
              <a:t>Some more optional attributes:</a:t>
            </a:r>
          </a:p>
          <a:p>
            <a:pPr lvl="1" algn="just">
              <a:buFont typeface="Wingdings" pitchFamily="2" charset="2"/>
              <a:buNone/>
            </a:pPr>
            <a:r>
              <a:rPr lang="en-US" dirty="0" err="1"/>
              <a:t>targetNamespace</a:t>
            </a:r>
            <a:r>
              <a:rPr lang="en-US" dirty="0"/>
              <a:t>="</a:t>
            </a:r>
            <a:r>
              <a:rPr lang="en-US" dirty="0" err="1"/>
              <a:t>patniNamespace</a:t>
            </a:r>
            <a:r>
              <a:rPr lang="en-US" dirty="0"/>
              <a:t>"  </a:t>
            </a:r>
          </a:p>
          <a:p>
            <a:pPr lvl="2" algn="just"/>
            <a:r>
              <a:rPr lang="en-US" dirty="0"/>
              <a:t>This value is a unique identifier. The value could be anything. Place this attribute at the top of the XSD means all entities are part of the namespace</a:t>
            </a:r>
          </a:p>
          <a:p>
            <a:pPr lvl="1" algn="just">
              <a:buFont typeface="Wingdings" pitchFamily="2" charset="2"/>
              <a:buNone/>
            </a:pPr>
            <a:r>
              <a:rPr lang="en-US" dirty="0" err="1"/>
              <a:t>xmlns</a:t>
            </a:r>
            <a:r>
              <a:rPr lang="en-US" dirty="0"/>
              <a:t>=" http://www.w3.org/2001/XMLSchema "  </a:t>
            </a:r>
          </a:p>
          <a:p>
            <a:pPr lvl="2" algn="just"/>
            <a:r>
              <a:rPr lang="en-US" dirty="0"/>
              <a:t>It indicates that the default namespace is "http://www.w3.org/2001/XMLSchema".</a:t>
            </a:r>
          </a:p>
          <a:p>
            <a:pPr lvl="1" algn="just">
              <a:buFont typeface="Wingdings" pitchFamily="2" charset="2"/>
              <a:buNone/>
            </a:pPr>
            <a:r>
              <a:rPr lang="en-US" dirty="0" err="1"/>
              <a:t>elementFormDefault</a:t>
            </a:r>
            <a:r>
              <a:rPr lang="en-US" dirty="0"/>
              <a:t>="qualified"</a:t>
            </a:r>
          </a:p>
          <a:p>
            <a:pPr lvl="2" algn="just"/>
            <a:r>
              <a:rPr lang="en-US" dirty="0"/>
              <a:t>It signifies that any elements used by the XML instance document that were declared in this schema must be qualified by namespace.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xfrm>
            <a:off x="1970088" y="839788"/>
            <a:ext cx="4672012" cy="3503612"/>
          </a:xfrm>
          <a:ln/>
        </p:spPr>
      </p:sp>
      <p:sp>
        <p:nvSpPr>
          <p:cNvPr id="377859" name="Rectangle 3"/>
          <p:cNvSpPr>
            <a:spLocks noGrp="1" noChangeArrowheads="1"/>
          </p:cNvSpPr>
          <p:nvPr>
            <p:ph type="body" idx="1"/>
          </p:nvPr>
        </p:nvSpPr>
        <p:spPr>
          <a:xfrm>
            <a:off x="1981200" y="4560888"/>
            <a:ext cx="4586881" cy="3710893"/>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970088" y="839788"/>
            <a:ext cx="4672012" cy="3503612"/>
          </a:xfrm>
          <a:ln/>
        </p:spPr>
      </p:sp>
      <p:sp>
        <p:nvSpPr>
          <p:cNvPr id="252931" name="Rectangle 3"/>
          <p:cNvSpPr>
            <a:spLocks noGrp="1" noChangeArrowheads="1"/>
          </p:cNvSpPr>
          <p:nvPr>
            <p:ph type="body" idx="1"/>
          </p:nvPr>
        </p:nvSpPr>
        <p:spPr>
          <a:xfrm>
            <a:off x="1981200" y="4572000"/>
            <a:ext cx="4648200" cy="3963988"/>
          </a:xfrm>
        </p:spPr>
        <p:txBody>
          <a:bodyPr/>
          <a:lstStyle/>
          <a:p>
            <a:pPr marL="228578" indent="-228578" algn="just"/>
            <a:r>
              <a:rPr lang="en-US" u="sng" dirty="0"/>
              <a:t>Writing a Schema Definition for an XML File</a:t>
            </a:r>
            <a:r>
              <a:rPr lang="en-US" dirty="0"/>
              <a:t>:</a:t>
            </a:r>
          </a:p>
          <a:p>
            <a:pPr marL="228578" indent="-228578" algn="just"/>
            <a:r>
              <a:rPr lang="en-US" dirty="0"/>
              <a:t>Using XSD in XML Document:</a:t>
            </a:r>
          </a:p>
          <a:p>
            <a:pPr marL="228578" indent="-228578" algn="just"/>
            <a:r>
              <a:rPr lang="en-US" dirty="0"/>
              <a:t>	</a:t>
            </a:r>
            <a:r>
              <a:rPr lang="en-US" dirty="0" err="1"/>
              <a:t>xmlns</a:t>
            </a:r>
            <a:r>
              <a:rPr lang="en-US" dirty="0"/>
              <a:t>=" http://www.w3.org/2001/</a:t>
            </a:r>
            <a:r>
              <a:rPr lang="en-US" dirty="0" err="1"/>
              <a:t>XMLSchema</a:t>
            </a:r>
            <a:r>
              <a:rPr lang="en-US" dirty="0"/>
              <a:t>” indicates the default namespace declaration which tells the schema-validator that all the elements used in this XML document are declared in the </a:t>
            </a:r>
            <a:br>
              <a:rPr lang="en-US" dirty="0"/>
            </a:br>
            <a:r>
              <a:rPr lang="en-US" dirty="0"/>
              <a:t>"http://www.w3.org/2001/XMLSchema" namespace.</a:t>
            </a:r>
          </a:p>
          <a:p>
            <a:pPr marL="228578" indent="-228578" algn="just"/>
            <a:r>
              <a:rPr lang="en-US" dirty="0"/>
              <a:t>	When you have the XML Schema Instance namespace available, that is “http://www.w3.org/2001/XMLSchema-instance ", you can use the </a:t>
            </a:r>
            <a:r>
              <a:rPr lang="en-US" dirty="0" err="1"/>
              <a:t>schemaLocation</a:t>
            </a:r>
            <a:r>
              <a:rPr lang="en-US" dirty="0"/>
              <a:t> attribute. This attribute has two values: </a:t>
            </a:r>
          </a:p>
          <a:p>
            <a:pPr marL="685733" lvl="1" indent="-228578" algn="just"/>
            <a:r>
              <a:rPr lang="en-US" dirty="0"/>
              <a:t>	The first value is the namespace to use. </a:t>
            </a:r>
          </a:p>
          <a:p>
            <a:pPr marL="685733" lvl="1" indent="-228578" algn="just"/>
            <a:r>
              <a:rPr lang="en-US" dirty="0"/>
              <a:t>	The second value is the location of the XML schema to use for that namespace “</a:t>
            </a:r>
            <a:r>
              <a:rPr lang="en-US" dirty="0" err="1"/>
              <a:t>xsi:schemaLocation</a:t>
            </a:r>
            <a:r>
              <a:rPr lang="en-US" dirty="0"/>
              <a:t>=“message.xsd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1970088" y="839788"/>
            <a:ext cx="4672012" cy="3503612"/>
          </a:xfrm>
          <a:ln/>
        </p:spPr>
      </p:sp>
      <p:sp>
        <p:nvSpPr>
          <p:cNvPr id="254979" name="Rectangle 3"/>
          <p:cNvSpPr>
            <a:spLocks noGrp="1" noChangeArrowheads="1"/>
          </p:cNvSpPr>
          <p:nvPr>
            <p:ph type="body" idx="1"/>
          </p:nvPr>
        </p:nvSpPr>
        <p:spPr>
          <a:xfrm>
            <a:off x="1981201" y="4572000"/>
            <a:ext cx="4572000" cy="4419600"/>
          </a:xfrm>
        </p:spPr>
        <p:txBody>
          <a:bodyPr>
            <a:normAutofit/>
          </a:bodyPr>
          <a:lstStyle/>
          <a:p>
            <a:pPr algn="just"/>
            <a:r>
              <a:rPr lang="en-US" sz="900" u="sng" dirty="0" smtClean="0"/>
              <a:t>Writing a Schema Definition for an XML File</a:t>
            </a:r>
            <a:r>
              <a:rPr lang="en-US" sz="900" dirty="0" smtClean="0"/>
              <a:t>:</a:t>
            </a:r>
            <a:endParaRPr lang="en-US" sz="900" u="sng" dirty="0" smtClean="0"/>
          </a:p>
          <a:p>
            <a:pPr algn="just"/>
            <a:r>
              <a:rPr lang="en-US" sz="900" dirty="0" smtClean="0"/>
              <a:t>What is a Simple Element?</a:t>
            </a:r>
          </a:p>
          <a:p>
            <a:pPr marL="342866" lvl="1" indent="-228578" algn="just"/>
            <a:r>
              <a:rPr lang="en-US" sz="900" dirty="0" smtClean="0"/>
              <a:t>	A simple element is an XML element that can contain only text. It cannot contain any other element or attribute.  The text can be of many different types. It can be one of the types that are included in the XML Schema definition (</a:t>
            </a:r>
            <a:r>
              <a:rPr lang="en-US" sz="900" dirty="0" err="1" smtClean="0"/>
              <a:t>boolean</a:t>
            </a:r>
            <a:r>
              <a:rPr lang="en-US" sz="900" dirty="0" smtClean="0"/>
              <a:t>, string, date, etc.), or it can be a custom type that you can define yourself.</a:t>
            </a:r>
          </a:p>
          <a:p>
            <a:pPr marL="342866" lvl="1" indent="-228578" algn="just"/>
            <a:r>
              <a:rPr lang="en-US" sz="900" dirty="0" smtClean="0"/>
              <a:t>	You can also add restrictions to a data type in order to limit its content, and you can make it mandatory for the data to match a defined pattern.</a:t>
            </a:r>
          </a:p>
          <a:p>
            <a:pPr algn="just"/>
            <a:r>
              <a:rPr lang="en-US" sz="900" dirty="0" smtClean="0"/>
              <a:t>Default and Fixed Values for Simple Elements:</a:t>
            </a:r>
          </a:p>
          <a:p>
            <a:pPr marL="342866" lvl="1" indent="-228578" algn="just"/>
            <a:r>
              <a:rPr lang="en-US" sz="900" dirty="0" smtClean="0"/>
              <a:t>	Simple elements may have a default value or a fixed value specified.</a:t>
            </a:r>
          </a:p>
          <a:p>
            <a:pPr marL="342866" lvl="1" indent="-228578" algn="just"/>
            <a:r>
              <a:rPr lang="en-US" sz="900" dirty="0" smtClean="0"/>
              <a:t>	A default value is automatically assigned to the element when no other value is specified. In the above example, default value is “No Title”. </a:t>
            </a:r>
          </a:p>
          <a:p>
            <a:pPr marL="342866" lvl="1" indent="-228578" algn="just"/>
            <a:r>
              <a:rPr lang="en-US" sz="900" dirty="0" smtClean="0"/>
              <a:t>	A fixed value is also automatically assigned to the element, and you cannot specify another value. In the above example, the fixed value is “common”.</a:t>
            </a:r>
          </a:p>
          <a:p>
            <a:pPr algn="just"/>
            <a:r>
              <a:rPr lang="en-US" sz="900" dirty="0" smtClean="0"/>
              <a:t>Here are some XML elements:</a:t>
            </a:r>
          </a:p>
          <a:p>
            <a:pPr marL="342866" lvl="1" indent="-228578" algn="just"/>
            <a:r>
              <a:rPr lang="en-US" sz="900" dirty="0" smtClean="0"/>
              <a:t>&lt;</a:t>
            </a:r>
            <a:r>
              <a:rPr lang="en-US" sz="900" dirty="0" err="1" smtClean="0"/>
              <a:t>lastname</a:t>
            </a:r>
            <a:r>
              <a:rPr lang="en-US" sz="900" dirty="0" smtClean="0"/>
              <a:t>&gt;</a:t>
            </a:r>
            <a:r>
              <a:rPr lang="en-US" sz="900" dirty="0" err="1" smtClean="0"/>
              <a:t>Refsnes</a:t>
            </a:r>
            <a:r>
              <a:rPr lang="en-US" sz="900" dirty="0" smtClean="0"/>
              <a:t>&lt;/</a:t>
            </a:r>
            <a:r>
              <a:rPr lang="en-US" sz="900" dirty="0" err="1" smtClean="0"/>
              <a:t>lastname</a:t>
            </a:r>
            <a:r>
              <a:rPr lang="en-US" sz="900" dirty="0" smtClean="0"/>
              <a:t>&gt;</a:t>
            </a:r>
            <a:br>
              <a:rPr lang="en-US" sz="900" dirty="0" smtClean="0"/>
            </a:br>
            <a:r>
              <a:rPr lang="en-US" sz="900" dirty="0" smtClean="0"/>
              <a:t>&lt;age&gt;36&lt;/age&gt;</a:t>
            </a:r>
            <a:br>
              <a:rPr lang="en-US" sz="900" dirty="0" smtClean="0"/>
            </a:br>
            <a:r>
              <a:rPr lang="en-US" sz="900" dirty="0" smtClean="0"/>
              <a:t>&lt;</a:t>
            </a:r>
            <a:r>
              <a:rPr lang="en-US" sz="900" dirty="0" err="1" smtClean="0"/>
              <a:t>dateborn</a:t>
            </a:r>
            <a:r>
              <a:rPr lang="en-US" sz="900" dirty="0" smtClean="0"/>
              <a:t>&gt;1970-03-27&lt;/</a:t>
            </a:r>
            <a:r>
              <a:rPr lang="en-US" sz="900" dirty="0" err="1" smtClean="0"/>
              <a:t>dateborn</a:t>
            </a:r>
            <a:r>
              <a:rPr lang="en-US" sz="900" dirty="0" smtClean="0"/>
              <a:t>&gt;</a:t>
            </a:r>
          </a:p>
          <a:p>
            <a:pPr algn="just"/>
            <a:r>
              <a:rPr lang="en-US" sz="900" dirty="0" smtClean="0"/>
              <a:t>Here are the corresponding simple element definitions:</a:t>
            </a:r>
          </a:p>
          <a:p>
            <a:pPr marL="342866" lvl="1" indent="-228578" algn="just"/>
            <a:r>
              <a:rPr lang="en-US" sz="900" dirty="0" smtClean="0"/>
              <a:t>&lt;</a:t>
            </a:r>
            <a:r>
              <a:rPr lang="en-US" sz="900" dirty="0" err="1" smtClean="0"/>
              <a:t>xs:element</a:t>
            </a:r>
            <a:r>
              <a:rPr lang="en-US" sz="900" dirty="0" smtClean="0"/>
              <a:t> name="</a:t>
            </a:r>
            <a:r>
              <a:rPr lang="en-US" sz="900" dirty="0" err="1" smtClean="0"/>
              <a:t>lastname</a:t>
            </a:r>
            <a:r>
              <a:rPr lang="en-US" sz="900" dirty="0" smtClean="0"/>
              <a:t>" type="</a:t>
            </a:r>
            <a:r>
              <a:rPr lang="en-US" sz="900" dirty="0" err="1" smtClean="0"/>
              <a:t>xs:string</a:t>
            </a:r>
            <a:r>
              <a:rPr lang="en-US" sz="900" dirty="0" smtClean="0"/>
              <a:t>"/&gt;</a:t>
            </a:r>
            <a:br>
              <a:rPr lang="en-US" sz="900" dirty="0" smtClean="0"/>
            </a:br>
            <a:r>
              <a:rPr lang="en-US" sz="900" dirty="0" smtClean="0"/>
              <a:t>&lt;</a:t>
            </a:r>
            <a:r>
              <a:rPr lang="en-US" sz="900" dirty="0" err="1" smtClean="0"/>
              <a:t>xs:element</a:t>
            </a:r>
            <a:r>
              <a:rPr lang="en-US" sz="900" dirty="0" smtClean="0"/>
              <a:t> name="age" type="</a:t>
            </a:r>
            <a:r>
              <a:rPr lang="en-US" sz="900" dirty="0" err="1" smtClean="0"/>
              <a:t>xs:integer</a:t>
            </a:r>
            <a:r>
              <a:rPr lang="en-US" sz="900" dirty="0" smtClean="0"/>
              <a:t>"/&gt;</a:t>
            </a:r>
            <a:br>
              <a:rPr lang="en-US" sz="900" dirty="0" smtClean="0"/>
            </a:br>
            <a:r>
              <a:rPr lang="en-US" sz="900" dirty="0" smtClean="0"/>
              <a:t>&lt;</a:t>
            </a:r>
            <a:r>
              <a:rPr lang="en-US" sz="900" dirty="0" err="1" smtClean="0"/>
              <a:t>xs:element</a:t>
            </a:r>
            <a:r>
              <a:rPr lang="en-US" sz="900" dirty="0" smtClean="0"/>
              <a:t> name="</a:t>
            </a:r>
            <a:r>
              <a:rPr lang="en-US" sz="900" dirty="0" err="1" smtClean="0"/>
              <a:t>dateborn</a:t>
            </a:r>
            <a:r>
              <a:rPr lang="en-US" sz="900" dirty="0" smtClean="0"/>
              <a:t>" type="</a:t>
            </a:r>
            <a:r>
              <a:rPr lang="en-US" sz="900" dirty="0" err="1" smtClean="0"/>
              <a:t>xs:date</a:t>
            </a:r>
            <a:r>
              <a:rPr lang="en-US" sz="900" dirty="0" smtClean="0"/>
              <a:t>"/&gt;</a:t>
            </a:r>
            <a:endParaRPr lang="en-US" sz="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xfrm>
            <a:off x="1970088" y="839788"/>
            <a:ext cx="4672012" cy="3503612"/>
          </a:xfrm>
          <a:ln/>
        </p:spPr>
      </p:sp>
      <p:sp>
        <p:nvSpPr>
          <p:cNvPr id="332803" name="Rectangle 3"/>
          <p:cNvSpPr>
            <a:spLocks noGrp="1" noChangeArrowheads="1"/>
          </p:cNvSpPr>
          <p:nvPr>
            <p:ph type="body" idx="1"/>
          </p:nvPr>
        </p:nvSpPr>
        <p:spPr>
          <a:xfrm>
            <a:off x="1981200" y="4572000"/>
            <a:ext cx="4648200" cy="3963988"/>
          </a:xfrm>
        </p:spPr>
        <p:txBody>
          <a:bodyPr/>
          <a:lstStyle/>
          <a:p>
            <a:pPr marL="228578" indent="-228578" algn="just"/>
            <a:r>
              <a:rPr lang="en-US" u="sng" dirty="0"/>
              <a:t>XML Schema Vocabulary</a:t>
            </a:r>
            <a:r>
              <a:rPr lang="en-US" dirty="0"/>
              <a:t>:</a:t>
            </a:r>
          </a:p>
          <a:p>
            <a:pPr marL="228578" indent="-228578" algn="just"/>
            <a:r>
              <a:rPr lang="en-US" dirty="0"/>
              <a:t>	XML Schema has support for data types.</a:t>
            </a:r>
          </a:p>
          <a:p>
            <a:pPr marL="228578" indent="-228578" algn="just"/>
            <a:r>
              <a:rPr lang="en-US" dirty="0"/>
              <a:t>	With the support for data types it is easier:</a:t>
            </a:r>
          </a:p>
          <a:p>
            <a:pPr marL="685733" lvl="1" indent="-228578" algn="just"/>
            <a:r>
              <a:rPr lang="en-US" dirty="0"/>
              <a:t>	to describe permissible document content. </a:t>
            </a:r>
          </a:p>
          <a:p>
            <a:pPr marL="685733" lvl="1" indent="-228578" algn="just"/>
            <a:r>
              <a:rPr lang="en-US" dirty="0"/>
              <a:t>	to validate the correctness of data. </a:t>
            </a:r>
          </a:p>
          <a:p>
            <a:pPr marL="685733" lvl="1" indent="-228578" algn="just"/>
            <a:r>
              <a:rPr lang="en-US" dirty="0"/>
              <a:t>	to work with data from a database. </a:t>
            </a:r>
          </a:p>
          <a:p>
            <a:pPr marL="685733" lvl="1" indent="-228578" algn="just"/>
            <a:r>
              <a:rPr lang="en-US" dirty="0"/>
              <a:t>	to define data patterns (data formats). </a:t>
            </a:r>
          </a:p>
          <a:p>
            <a:pPr marL="685733" lvl="1" indent="-228578" algn="just"/>
            <a:r>
              <a:rPr lang="en-US" dirty="0"/>
              <a:t>	to convert data between different data types. </a:t>
            </a:r>
          </a:p>
          <a:p>
            <a:pPr marL="228578" indent="-228578" algn="just"/>
            <a:r>
              <a:rPr lang="en-US" dirty="0"/>
              <a:t>	Apart from the above advantages, XML schemas are </a:t>
            </a:r>
            <a:r>
              <a:rPr lang="en-US" b="1" dirty="0"/>
              <a:t>extensible</a:t>
            </a:r>
            <a:r>
              <a:rPr lang="en-US" dirty="0"/>
              <a:t>. It implies that you can reuse your Schema in other Schemas and also reference multiple schemas from the same document.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1970088" y="839788"/>
            <a:ext cx="4672012" cy="3503612"/>
          </a:xfrm>
          <a:ln/>
        </p:spPr>
      </p:sp>
      <p:sp>
        <p:nvSpPr>
          <p:cNvPr id="334851" name="Rectangle 3"/>
          <p:cNvSpPr>
            <a:spLocks noGrp="1" noChangeArrowheads="1"/>
          </p:cNvSpPr>
          <p:nvPr>
            <p:ph type="body" idx="1"/>
          </p:nvPr>
        </p:nvSpPr>
        <p:spPr>
          <a:xfrm>
            <a:off x="1981200" y="4560888"/>
            <a:ext cx="4586881" cy="3693959"/>
          </a:xfrm>
        </p:spPr>
        <p:txBody>
          <a:bodyPr/>
          <a:lstStyle/>
          <a:p>
            <a:pPr marL="228578" indent="-228578" algn="just">
              <a:lnSpc>
                <a:spcPct val="90000"/>
              </a:lnSpc>
            </a:pPr>
            <a:r>
              <a:rPr lang="en-US" u="sng" dirty="0"/>
              <a:t>String Data Types</a:t>
            </a:r>
            <a:r>
              <a:rPr lang="en-US" dirty="0"/>
              <a:t>:</a:t>
            </a:r>
          </a:p>
          <a:p>
            <a:pPr marL="228578" indent="-228578" algn="just">
              <a:lnSpc>
                <a:spcPct val="90000"/>
              </a:lnSpc>
            </a:pPr>
            <a:r>
              <a:rPr lang="en-US" dirty="0"/>
              <a:t>String Data Type:</a:t>
            </a:r>
          </a:p>
          <a:p>
            <a:pPr marL="228578" indent="-228578" algn="just">
              <a:lnSpc>
                <a:spcPct val="90000"/>
              </a:lnSpc>
            </a:pPr>
            <a:r>
              <a:rPr lang="en-US" dirty="0"/>
              <a:t>	The string data type can contain characters, line feeds, carriage returns, and tab characters.</a:t>
            </a:r>
          </a:p>
          <a:p>
            <a:pPr marL="228578" indent="-228578" algn="just">
              <a:lnSpc>
                <a:spcPct val="90000"/>
              </a:lnSpc>
            </a:pPr>
            <a:r>
              <a:rPr lang="en-US" dirty="0" err="1"/>
              <a:t>NormalizedString</a:t>
            </a:r>
            <a:r>
              <a:rPr lang="en-US" dirty="0"/>
              <a:t> Data Type</a:t>
            </a:r>
          </a:p>
          <a:p>
            <a:pPr marL="228578" indent="-228578" algn="just">
              <a:lnSpc>
                <a:spcPct val="90000"/>
              </a:lnSpc>
            </a:pPr>
            <a:r>
              <a:rPr lang="en-US" dirty="0"/>
              <a:t>	The </a:t>
            </a:r>
            <a:r>
              <a:rPr lang="en-US" dirty="0" err="1"/>
              <a:t>normalizedString</a:t>
            </a:r>
            <a:r>
              <a:rPr lang="en-US" dirty="0"/>
              <a:t> data type is derived from the String data type.</a:t>
            </a:r>
          </a:p>
          <a:p>
            <a:pPr marL="228578" indent="-228578" algn="just">
              <a:lnSpc>
                <a:spcPct val="90000"/>
              </a:lnSpc>
            </a:pPr>
            <a:r>
              <a:rPr lang="en-US" dirty="0"/>
              <a:t>	The </a:t>
            </a:r>
            <a:r>
              <a:rPr lang="en-US" dirty="0" err="1"/>
              <a:t>normalizedString</a:t>
            </a:r>
            <a:r>
              <a:rPr lang="en-US" dirty="0"/>
              <a:t> data type also contains characters, but the XML processor will remove line feeds, carriage returns, and tab characters.</a:t>
            </a:r>
          </a:p>
          <a:p>
            <a:pPr marL="228578" indent="-228578" algn="just">
              <a:lnSpc>
                <a:spcPct val="90000"/>
              </a:lnSpc>
            </a:pPr>
            <a:r>
              <a:rPr lang="en-US" dirty="0"/>
              <a:t>Token Data Type</a:t>
            </a:r>
          </a:p>
          <a:p>
            <a:pPr marL="228578" indent="-228578" algn="just">
              <a:lnSpc>
                <a:spcPct val="90000"/>
              </a:lnSpc>
            </a:pPr>
            <a:r>
              <a:rPr lang="en-US" dirty="0"/>
              <a:t>	The token data type is also derived from the String data type.</a:t>
            </a:r>
          </a:p>
          <a:p>
            <a:pPr marL="228578" indent="-228578" algn="just">
              <a:lnSpc>
                <a:spcPct val="90000"/>
              </a:lnSpc>
            </a:pPr>
            <a:r>
              <a:rPr lang="en-US" dirty="0"/>
              <a:t>	The token data type also contains characters, but the XML processor will remove line feeds, carriage returns, tabs, leading and trailing spaces, and multiple spaces.</a:t>
            </a:r>
          </a:p>
          <a:p>
            <a:pPr marL="228578" indent="-228578" algn="just">
              <a:lnSpc>
                <a:spcPct val="90000"/>
              </a:lnSpc>
            </a:pPr>
            <a:r>
              <a:rPr lang="en-US" dirty="0"/>
              <a:t>Restrictions on String Data Types </a:t>
            </a:r>
            <a:endParaRPr lang="en-US" dirty="0">
              <a:sym typeface="Wingdings" pitchFamily="2" charset="2"/>
            </a:endParaRPr>
          </a:p>
          <a:p>
            <a:pPr marL="228578" indent="-228578" algn="just">
              <a:lnSpc>
                <a:spcPct val="90000"/>
              </a:lnSpc>
            </a:pPr>
            <a:r>
              <a:rPr lang="en-US" dirty="0"/>
              <a:t>	Restrictions that can be used with String data types:</a:t>
            </a:r>
          </a:p>
          <a:p>
            <a:pPr marL="685733" lvl="1" indent="-228578" algn="just">
              <a:lnSpc>
                <a:spcPct val="90000"/>
              </a:lnSpc>
            </a:pPr>
            <a:r>
              <a:rPr lang="en-US" dirty="0"/>
              <a:t>	enumeration </a:t>
            </a:r>
          </a:p>
          <a:p>
            <a:pPr marL="685733" lvl="1" indent="-228578" algn="just">
              <a:lnSpc>
                <a:spcPct val="90000"/>
              </a:lnSpc>
            </a:pPr>
            <a:r>
              <a:rPr lang="en-US" dirty="0"/>
              <a:t>	length </a:t>
            </a:r>
          </a:p>
          <a:p>
            <a:pPr marL="685733" lvl="1" indent="-228578" algn="just">
              <a:lnSpc>
                <a:spcPct val="90000"/>
              </a:lnSpc>
            </a:pPr>
            <a:r>
              <a:rPr lang="en-US" dirty="0"/>
              <a:t>	</a:t>
            </a:r>
            <a:r>
              <a:rPr lang="en-US" dirty="0" err="1"/>
              <a:t>maxLength</a:t>
            </a:r>
            <a:r>
              <a:rPr lang="en-US" dirty="0"/>
              <a:t> </a:t>
            </a:r>
          </a:p>
          <a:p>
            <a:pPr marL="685733" lvl="1" indent="-228578" algn="just">
              <a:lnSpc>
                <a:spcPct val="90000"/>
              </a:lnSpc>
            </a:pPr>
            <a:r>
              <a:rPr lang="en-US" dirty="0"/>
              <a:t>	</a:t>
            </a:r>
            <a:r>
              <a:rPr lang="en-US" dirty="0" err="1"/>
              <a:t>minLength</a:t>
            </a:r>
            <a:r>
              <a:rPr lang="en-US" dirty="0"/>
              <a:t> </a:t>
            </a:r>
          </a:p>
          <a:p>
            <a:pPr marL="685733" lvl="1" indent="-228578" algn="just">
              <a:lnSpc>
                <a:spcPct val="90000"/>
              </a:lnSpc>
            </a:pPr>
            <a:r>
              <a:rPr lang="en-US" dirty="0"/>
              <a:t>	pattern </a:t>
            </a:r>
          </a:p>
          <a:p>
            <a:pPr marL="685733" lvl="1" indent="-228578" algn="just">
              <a:lnSpc>
                <a:spcPct val="90000"/>
              </a:lnSpc>
            </a:pPr>
            <a:r>
              <a:rPr lang="en-US" dirty="0"/>
              <a:t>	</a:t>
            </a:r>
            <a:r>
              <a:rPr lang="en-US" dirty="0" err="1"/>
              <a:t>whiteSpace</a:t>
            </a:r>
            <a:r>
              <a:rPr lang="en-US" dirty="0"/>
              <a:t> </a:t>
            </a:r>
          </a:p>
          <a:p>
            <a:pPr marL="228578" indent="-228578" algn="just">
              <a:lnSpc>
                <a:spcPct val="90000"/>
              </a:lnSpc>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970088" y="839788"/>
            <a:ext cx="4672012" cy="3503612"/>
          </a:xfrm>
          <a:ln/>
        </p:spPr>
      </p:sp>
      <p:sp>
        <p:nvSpPr>
          <p:cNvPr id="336899" name="Rectangle 3"/>
          <p:cNvSpPr>
            <a:spLocks noGrp="1" noChangeArrowheads="1"/>
          </p:cNvSpPr>
          <p:nvPr>
            <p:ph type="body" idx="1"/>
          </p:nvPr>
        </p:nvSpPr>
        <p:spPr>
          <a:xfrm>
            <a:off x="1971675" y="4572001"/>
            <a:ext cx="4686300" cy="4038600"/>
          </a:xfrm>
        </p:spPr>
        <p:txBody>
          <a:bodyPr>
            <a:normAutofit/>
          </a:bodyPr>
          <a:lstStyle/>
          <a:p>
            <a:pPr marL="228578" indent="-228578" algn="just"/>
            <a:r>
              <a:rPr lang="en-US" u="sng" dirty="0"/>
              <a:t>Date and Time Data Types</a:t>
            </a:r>
            <a:r>
              <a:rPr lang="en-US" dirty="0"/>
              <a:t>:</a:t>
            </a:r>
          </a:p>
          <a:p>
            <a:pPr marL="228578" indent="-228578" algn="just"/>
            <a:r>
              <a:rPr lang="en-US" dirty="0"/>
              <a:t>Date Data Type:</a:t>
            </a:r>
          </a:p>
          <a:p>
            <a:pPr marL="228578" indent="-228578" algn="just"/>
            <a:r>
              <a:rPr lang="en-US" dirty="0"/>
              <a:t>	The date data type is used to specify a date.</a:t>
            </a:r>
          </a:p>
          <a:p>
            <a:pPr marL="228578" indent="-228578" algn="just"/>
            <a:r>
              <a:rPr lang="en-US" dirty="0"/>
              <a:t>	The date is specified in the following form "YYYY-MM-DD", where YYYY indicates the year, MM indicates the month, and DD indicates the day. </a:t>
            </a:r>
            <a:endParaRPr lang="en-US" b="1" dirty="0"/>
          </a:p>
          <a:p>
            <a:pPr marL="228578" indent="-228578" algn="just"/>
            <a:r>
              <a:rPr lang="en-US" dirty="0"/>
              <a:t>Time Data Type:</a:t>
            </a:r>
          </a:p>
          <a:p>
            <a:pPr marL="228578" indent="-228578" algn="just"/>
            <a:r>
              <a:rPr lang="en-US" dirty="0"/>
              <a:t>	The time data type is used to specify a time.</a:t>
            </a:r>
          </a:p>
          <a:p>
            <a:pPr marL="228578" indent="-228578" algn="just"/>
            <a:r>
              <a:rPr lang="en-US" dirty="0"/>
              <a:t>	The time is specified in the following form "</a:t>
            </a:r>
            <a:r>
              <a:rPr lang="en-US" dirty="0" err="1"/>
              <a:t>hh:mm:ss</a:t>
            </a:r>
            <a:r>
              <a:rPr lang="en-US" dirty="0"/>
              <a:t>", where </a:t>
            </a:r>
            <a:r>
              <a:rPr lang="en-US" dirty="0" err="1"/>
              <a:t>hh</a:t>
            </a:r>
            <a:r>
              <a:rPr lang="en-US" dirty="0"/>
              <a:t> indicates the hour, mm indicates the minute, and </a:t>
            </a:r>
            <a:r>
              <a:rPr lang="en-US" dirty="0" err="1"/>
              <a:t>ss</a:t>
            </a:r>
            <a:r>
              <a:rPr lang="en-US" dirty="0"/>
              <a:t> indicates the second. </a:t>
            </a:r>
            <a:endParaRPr lang="en-US" b="1" dirty="0"/>
          </a:p>
          <a:p>
            <a:pPr marL="228578" indent="-228578" algn="just"/>
            <a:r>
              <a:rPr lang="en-US" dirty="0" err="1"/>
              <a:t>DateTime</a:t>
            </a:r>
            <a:r>
              <a:rPr lang="en-US" dirty="0"/>
              <a:t> Data Type:</a:t>
            </a:r>
          </a:p>
          <a:p>
            <a:pPr marL="228578" indent="-228578" algn="just"/>
            <a:r>
              <a:rPr lang="en-US" dirty="0"/>
              <a:t>	The </a:t>
            </a:r>
            <a:r>
              <a:rPr lang="en-US" dirty="0" err="1"/>
              <a:t>dateTime</a:t>
            </a:r>
            <a:r>
              <a:rPr lang="en-US" dirty="0"/>
              <a:t> data type is used to specify a date and a time.</a:t>
            </a:r>
          </a:p>
          <a:p>
            <a:pPr marL="228578" indent="-228578" algn="just"/>
            <a:r>
              <a:rPr lang="en-US" dirty="0"/>
              <a:t>	The </a:t>
            </a:r>
            <a:r>
              <a:rPr lang="en-US" dirty="0" err="1"/>
              <a:t>dateTime</a:t>
            </a:r>
            <a:r>
              <a:rPr lang="en-US" dirty="0"/>
              <a:t> is specified in the following form "</a:t>
            </a:r>
            <a:r>
              <a:rPr lang="en-US" dirty="0" err="1"/>
              <a:t>YYYY-MM-DDThh:mm:ss</a:t>
            </a:r>
            <a:r>
              <a:rPr lang="en-US" dirty="0"/>
              <a:t>", where YYYY indicates the year, MM indicates the month, DD indicates the day, T indicates the start of the required time section, </a:t>
            </a:r>
            <a:r>
              <a:rPr lang="en-US" dirty="0" err="1"/>
              <a:t>hh</a:t>
            </a:r>
            <a:r>
              <a:rPr lang="en-US" dirty="0"/>
              <a:t> indicates the hour, mm indicates the minute, and </a:t>
            </a:r>
            <a:r>
              <a:rPr lang="en-US" dirty="0" err="1"/>
              <a:t>ss</a:t>
            </a:r>
            <a:r>
              <a:rPr lang="en-US" dirty="0"/>
              <a:t> indicates the second. </a:t>
            </a:r>
            <a:endParaRPr lang="en-US" b="1" dirty="0"/>
          </a:p>
          <a:p>
            <a:pPr marL="228578" indent="-228578" algn="just"/>
            <a:r>
              <a:rPr lang="en-US" dirty="0"/>
              <a:t>Note: All components are required in all categories!</a:t>
            </a:r>
          </a:p>
          <a:p>
            <a:pPr marL="228578" indent="-228578" algn="just"/>
            <a:endParaRPr lang="en-US" b="1" dirty="0"/>
          </a:p>
          <a:p>
            <a:pPr marL="228578" indent="-228578" algn="just"/>
            <a:r>
              <a:rPr lang="en-US" dirty="0"/>
              <a:t>Restrictions on Date Data Types</a:t>
            </a:r>
          </a:p>
          <a:p>
            <a:pPr marL="228578" indent="-228578" algn="just"/>
            <a:r>
              <a:rPr lang="en-US" dirty="0"/>
              <a:t>Restrictions that can be used with Date data types:</a:t>
            </a:r>
          </a:p>
          <a:p>
            <a:pPr marL="228578" indent="-228578" algn="just"/>
            <a:r>
              <a:rPr lang="en-US" dirty="0"/>
              <a:t>Enumeration, </a:t>
            </a:r>
            <a:r>
              <a:rPr lang="en-US" dirty="0" err="1"/>
              <a:t>maxExclusive</a:t>
            </a:r>
            <a:r>
              <a:rPr lang="en-US" dirty="0"/>
              <a:t>, </a:t>
            </a:r>
            <a:r>
              <a:rPr lang="en-US" dirty="0" err="1"/>
              <a:t>maxInclusive</a:t>
            </a:r>
            <a:r>
              <a:rPr lang="en-US" dirty="0"/>
              <a:t>, </a:t>
            </a:r>
            <a:r>
              <a:rPr lang="en-US" dirty="0" err="1"/>
              <a:t>minExclusive</a:t>
            </a:r>
            <a:r>
              <a:rPr lang="en-US" dirty="0"/>
              <a:t>, </a:t>
            </a:r>
            <a:r>
              <a:rPr lang="en-US" dirty="0" err="1"/>
              <a:t>minInclusive</a:t>
            </a:r>
            <a:r>
              <a:rPr lang="en-US" dirty="0"/>
              <a:t>, pattern </a:t>
            </a:r>
          </a:p>
          <a:p>
            <a:pPr marL="228578" indent="-228578" algn="just"/>
            <a:r>
              <a:rPr lang="en-US" dirty="0" err="1"/>
              <a:t>whiteSpace</a:t>
            </a:r>
            <a:r>
              <a:rPr lang="en-US" dirty="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Grp="1" noRot="1" noChangeAspect="1" noChangeArrowheads="1" noTextEdit="1"/>
          </p:cNvSpPr>
          <p:nvPr>
            <p:ph type="sldImg"/>
          </p:nvPr>
        </p:nvSpPr>
        <p:spPr>
          <a:xfrm>
            <a:off x="1970088" y="839788"/>
            <a:ext cx="4672012" cy="3503612"/>
          </a:xfrm>
          <a:ln/>
        </p:spPr>
      </p:sp>
      <p:sp>
        <p:nvSpPr>
          <p:cNvPr id="338950" name="Rectangle 6"/>
          <p:cNvSpPr>
            <a:spLocks noGrp="1" noChangeArrowheads="1"/>
          </p:cNvSpPr>
          <p:nvPr>
            <p:ph type="body" idx="1"/>
          </p:nvPr>
        </p:nvSpPr>
        <p:spPr>
          <a:xfrm>
            <a:off x="1980176" y="4555067"/>
            <a:ext cx="4586881" cy="3795559"/>
          </a:xfrm>
        </p:spPr>
        <p:txBody>
          <a:bodyPr>
            <a:normAutofit/>
          </a:bodyPr>
          <a:lstStyle/>
          <a:p>
            <a:pPr marL="228578" indent="-228578" algn="just"/>
            <a:r>
              <a:rPr lang="en-US" u="sng" dirty="0"/>
              <a:t>Numeric Data Types</a:t>
            </a:r>
            <a:r>
              <a:rPr lang="en-US" dirty="0"/>
              <a:t>:</a:t>
            </a:r>
          </a:p>
          <a:p>
            <a:pPr marL="228578" indent="-228578" algn="just"/>
            <a:r>
              <a:rPr lang="en-US" b="1" dirty="0"/>
              <a:t>	Decimal Data Type: </a:t>
            </a:r>
            <a:r>
              <a:rPr lang="en-US" dirty="0"/>
              <a:t>The decimal data type is used to specify a numeric value. </a:t>
            </a:r>
          </a:p>
          <a:p>
            <a:pPr marL="228578" indent="-228578" algn="just"/>
            <a:r>
              <a:rPr lang="en-US" b="1" dirty="0"/>
              <a:t>	Integer Data Type: </a:t>
            </a:r>
            <a:r>
              <a:rPr lang="en-US" dirty="0"/>
              <a:t>The integer data type is used to specify a numeric value without a fractional component. </a:t>
            </a:r>
          </a:p>
          <a:p>
            <a:pPr marL="228578" indent="-228578" algn="just"/>
            <a:r>
              <a:rPr lang="en-US" b="1" dirty="0"/>
              <a:t>	Numeric Data Types:</a:t>
            </a:r>
            <a:r>
              <a:rPr lang="en-US" dirty="0"/>
              <a:t> All the data types below derive from the Decimal data type (except for decimal itself)! </a:t>
            </a:r>
          </a:p>
          <a:p>
            <a:pPr marL="685733" lvl="1" indent="-228578" algn="just"/>
            <a:r>
              <a:rPr lang="en-US" b="1" dirty="0"/>
              <a:t>	Byte:</a:t>
            </a:r>
            <a:r>
              <a:rPr lang="en-US" dirty="0"/>
              <a:t> A signed 8-bit integer</a:t>
            </a:r>
          </a:p>
          <a:p>
            <a:pPr marL="685733" lvl="1" indent="-228578" algn="just"/>
            <a:r>
              <a:rPr lang="en-US" b="1" dirty="0"/>
              <a:t>	Decimal:</a:t>
            </a:r>
            <a:r>
              <a:rPr lang="en-US" dirty="0"/>
              <a:t> A decimal </a:t>
            </a:r>
            <a:r>
              <a:rPr lang="en-US" dirty="0" err="1"/>
              <a:t>valueintA</a:t>
            </a:r>
            <a:r>
              <a:rPr lang="en-US" dirty="0"/>
              <a:t> signed 32-bit integer</a:t>
            </a:r>
          </a:p>
          <a:p>
            <a:pPr marL="685733" lvl="1" indent="-228578" algn="just"/>
            <a:r>
              <a:rPr lang="en-US" b="1" dirty="0"/>
              <a:t>	Integer:</a:t>
            </a:r>
            <a:r>
              <a:rPr lang="en-US" dirty="0"/>
              <a:t> An integer </a:t>
            </a:r>
            <a:r>
              <a:rPr lang="en-US" dirty="0" err="1"/>
              <a:t>valuelongA</a:t>
            </a:r>
            <a:r>
              <a:rPr lang="en-US" dirty="0"/>
              <a:t> signed 64-bit integer</a:t>
            </a:r>
          </a:p>
          <a:p>
            <a:pPr marL="685733" lvl="1" indent="-228578" algn="just"/>
            <a:r>
              <a:rPr lang="en-US" b="1" dirty="0"/>
              <a:t>	</a:t>
            </a:r>
            <a:r>
              <a:rPr lang="en-US" b="1" dirty="0" err="1"/>
              <a:t>negativeInteger</a:t>
            </a:r>
            <a:r>
              <a:rPr lang="en-US" b="1" dirty="0"/>
              <a:t>:</a:t>
            </a:r>
            <a:r>
              <a:rPr lang="en-US" dirty="0"/>
              <a:t> An integer containing only negative values (..,-2,-1)</a:t>
            </a:r>
          </a:p>
          <a:p>
            <a:pPr marL="685733" lvl="1" indent="-228578" algn="just"/>
            <a:r>
              <a:rPr lang="en-US" b="1" dirty="0"/>
              <a:t>	</a:t>
            </a:r>
            <a:r>
              <a:rPr lang="en-US" b="1" dirty="0" err="1"/>
              <a:t>nonNegativeInteger</a:t>
            </a:r>
            <a:r>
              <a:rPr lang="en-US" b="1" dirty="0"/>
              <a:t>:</a:t>
            </a:r>
            <a:r>
              <a:rPr lang="en-US" dirty="0"/>
              <a:t> An integer containing only non-negative values (0,1,2,..)</a:t>
            </a:r>
          </a:p>
          <a:p>
            <a:pPr marL="685733" lvl="1" indent="-228578" algn="just"/>
            <a:r>
              <a:rPr lang="en-US" b="1" dirty="0"/>
              <a:t>	</a:t>
            </a:r>
            <a:r>
              <a:rPr lang="en-US" b="1" dirty="0" err="1"/>
              <a:t>nonPositiveInteger</a:t>
            </a:r>
            <a:r>
              <a:rPr lang="en-US" b="1" dirty="0"/>
              <a:t>:</a:t>
            </a:r>
            <a:r>
              <a:rPr lang="en-US" dirty="0"/>
              <a:t> An integer containing only non-positive values (..,-2,-1,0)</a:t>
            </a:r>
          </a:p>
          <a:p>
            <a:pPr marL="685733" lvl="1" indent="-228578" algn="just"/>
            <a:r>
              <a:rPr lang="en-US" b="1" dirty="0"/>
              <a:t>	</a:t>
            </a:r>
            <a:r>
              <a:rPr lang="en-US" b="1" dirty="0" err="1"/>
              <a:t>positiveInteger</a:t>
            </a:r>
            <a:r>
              <a:rPr lang="en-US" b="1" dirty="0"/>
              <a:t>:</a:t>
            </a:r>
            <a:r>
              <a:rPr lang="en-US" dirty="0"/>
              <a:t> An integer containing only positive values (1,2,..)</a:t>
            </a:r>
          </a:p>
          <a:p>
            <a:pPr marL="685733" lvl="1" indent="-228578" algn="just"/>
            <a:r>
              <a:rPr lang="en-US" b="1" dirty="0"/>
              <a:t>	Short:</a:t>
            </a:r>
            <a:r>
              <a:rPr lang="en-US" dirty="0"/>
              <a:t> A signed 16-bit integer</a:t>
            </a:r>
          </a:p>
          <a:p>
            <a:pPr marL="685733" lvl="1" indent="-228578" algn="just"/>
            <a:r>
              <a:rPr lang="en-US" b="1" dirty="0"/>
              <a:t>	</a:t>
            </a:r>
            <a:r>
              <a:rPr lang="en-US" b="1" dirty="0" err="1"/>
              <a:t>unsignedLong</a:t>
            </a:r>
            <a:r>
              <a:rPr lang="en-US" b="1" dirty="0"/>
              <a:t>:</a:t>
            </a:r>
            <a:r>
              <a:rPr lang="en-US" dirty="0"/>
              <a:t> An unsigned 64-bit integer</a:t>
            </a:r>
          </a:p>
          <a:p>
            <a:pPr marL="685733" lvl="1" indent="-228578" algn="just"/>
            <a:r>
              <a:rPr lang="en-US" b="1" dirty="0"/>
              <a:t>	</a:t>
            </a:r>
            <a:r>
              <a:rPr lang="en-US" b="1" dirty="0" err="1"/>
              <a:t>unsignedInt</a:t>
            </a:r>
            <a:r>
              <a:rPr lang="en-US" b="1" dirty="0"/>
              <a:t>:</a:t>
            </a:r>
            <a:r>
              <a:rPr lang="en-US" dirty="0"/>
              <a:t> An unsigned 32-bit integer</a:t>
            </a:r>
          </a:p>
          <a:p>
            <a:pPr marL="685733" lvl="1" indent="-228578" algn="just"/>
            <a:r>
              <a:rPr lang="en-US" b="1" dirty="0"/>
              <a:t>	</a:t>
            </a:r>
            <a:r>
              <a:rPr lang="en-US" b="1" dirty="0" err="1"/>
              <a:t>unsignedShort</a:t>
            </a:r>
            <a:r>
              <a:rPr lang="en-US" b="1" dirty="0"/>
              <a:t>:</a:t>
            </a:r>
            <a:r>
              <a:rPr lang="en-US" dirty="0"/>
              <a:t> An unsigned 16-bit integer</a:t>
            </a:r>
          </a:p>
          <a:p>
            <a:pPr marL="685733" lvl="1" indent="-228578" algn="just"/>
            <a:r>
              <a:rPr lang="en-US" b="1" dirty="0"/>
              <a:t>	</a:t>
            </a:r>
            <a:r>
              <a:rPr lang="en-US" b="1" dirty="0" err="1"/>
              <a:t>unsignedByte</a:t>
            </a:r>
            <a:r>
              <a:rPr lang="en-US" b="1" dirty="0"/>
              <a:t>:</a:t>
            </a:r>
            <a:r>
              <a:rPr lang="en-US" dirty="0"/>
              <a:t> An unsigned 8-bit integer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1970088" y="839788"/>
            <a:ext cx="4672012" cy="3503612"/>
          </a:xfrm>
          <a:ln/>
        </p:spPr>
      </p:sp>
      <p:sp>
        <p:nvSpPr>
          <p:cNvPr id="195591" name="Rectangle 7"/>
          <p:cNvSpPr>
            <a:spLocks noGrp="1" noChangeArrowheads="1"/>
          </p:cNvSpPr>
          <p:nvPr>
            <p:ph type="body" idx="1"/>
          </p:nvPr>
        </p:nvSpPr>
        <p:spPr>
          <a:xfrm>
            <a:off x="2039551" y="4521201"/>
            <a:ext cx="4586881" cy="3829426"/>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Rot="1" noChangeAspect="1" noChangeArrowheads="1" noTextEdit="1"/>
          </p:cNvSpPr>
          <p:nvPr>
            <p:ph type="sldImg"/>
          </p:nvPr>
        </p:nvSpPr>
        <p:spPr>
          <a:xfrm>
            <a:off x="1970088" y="839788"/>
            <a:ext cx="4672012" cy="3503612"/>
          </a:xfrm>
          <a:ln/>
        </p:spPr>
      </p:sp>
      <p:sp>
        <p:nvSpPr>
          <p:cNvPr id="340999" name="Rectangle 7"/>
          <p:cNvSpPr>
            <a:spLocks noGrp="1" noChangeArrowheads="1"/>
          </p:cNvSpPr>
          <p:nvPr>
            <p:ph type="body" idx="1"/>
          </p:nvPr>
        </p:nvSpPr>
        <p:spPr>
          <a:xfrm>
            <a:off x="1981200" y="4561653"/>
            <a:ext cx="4586881" cy="3846359"/>
          </a:xfrm>
        </p:spPr>
        <p:txBody>
          <a:bodyPr/>
          <a:lstStyle/>
          <a:p>
            <a:pPr marL="228578" indent="-228578" algn="just"/>
            <a:r>
              <a:rPr lang="en-US" u="sng" dirty="0"/>
              <a:t>Miscellaneous Data Types</a:t>
            </a:r>
            <a:r>
              <a:rPr lang="en-US" dirty="0"/>
              <a:t>:</a:t>
            </a:r>
          </a:p>
          <a:p>
            <a:pPr marL="228578" indent="-228578" algn="just"/>
            <a:r>
              <a:rPr lang="en-US" b="1" dirty="0"/>
              <a:t>	Boolean Data Type: </a:t>
            </a:r>
            <a:r>
              <a:rPr lang="en-US" dirty="0"/>
              <a:t>The </a:t>
            </a:r>
            <a:r>
              <a:rPr lang="en-US" dirty="0" err="1"/>
              <a:t>boolean</a:t>
            </a:r>
            <a:r>
              <a:rPr lang="en-US" dirty="0"/>
              <a:t> data type is used to specify a true or false value. </a:t>
            </a:r>
          </a:p>
          <a:p>
            <a:pPr marL="228578" indent="-228578" algn="just"/>
            <a:endParaRPr lang="en-US" dirty="0"/>
          </a:p>
          <a:p>
            <a:pPr marL="228578" indent="-228578" algn="just"/>
            <a:r>
              <a:rPr lang="en-US" b="1" dirty="0"/>
              <a:t>	Binary Data Types: </a:t>
            </a:r>
            <a:r>
              <a:rPr lang="en-US" dirty="0"/>
              <a:t>Binary data types are used to express binary-formatted data. We have two binary data types:</a:t>
            </a:r>
          </a:p>
          <a:p>
            <a:pPr marL="685733" lvl="1" indent="-228578" algn="just">
              <a:buFont typeface="Wingdings" pitchFamily="2" charset="2"/>
              <a:buChar char="Ø"/>
            </a:pPr>
            <a:r>
              <a:rPr lang="en-US" dirty="0"/>
              <a:t>base64Binary (Base64-encoded binary data) </a:t>
            </a:r>
          </a:p>
          <a:p>
            <a:pPr marL="685733" lvl="1" indent="-228578" algn="just">
              <a:buFont typeface="Wingdings" pitchFamily="2" charset="2"/>
              <a:buChar char="Ø"/>
            </a:pPr>
            <a:r>
              <a:rPr lang="en-US" dirty="0" err="1"/>
              <a:t>hexBinary</a:t>
            </a:r>
            <a:r>
              <a:rPr lang="en-US" dirty="0"/>
              <a:t> (hexadecimal-encoded binary data) </a:t>
            </a:r>
          </a:p>
          <a:p>
            <a:pPr marL="228578" indent="-228578" algn="just"/>
            <a:endParaRPr lang="en-US" dirty="0"/>
          </a:p>
          <a:p>
            <a:pPr marL="228578" indent="-228578" algn="just"/>
            <a:r>
              <a:rPr lang="en-US" b="1" dirty="0"/>
              <a:t>	</a:t>
            </a:r>
            <a:r>
              <a:rPr lang="en-US" b="1" dirty="0" err="1"/>
              <a:t>AnyURI</a:t>
            </a:r>
            <a:r>
              <a:rPr lang="en-US" b="1" dirty="0"/>
              <a:t> Data Type: </a:t>
            </a:r>
            <a:r>
              <a:rPr lang="en-US" dirty="0"/>
              <a:t>The </a:t>
            </a:r>
            <a:r>
              <a:rPr lang="en-US" dirty="0" err="1"/>
              <a:t>anyURI</a:t>
            </a:r>
            <a:r>
              <a:rPr lang="en-US" dirty="0"/>
              <a:t> data type is used to specify a URI.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1970088" y="839788"/>
            <a:ext cx="4672012" cy="3503612"/>
          </a:xfrm>
          <a:ln/>
        </p:spPr>
      </p:sp>
      <p:sp>
        <p:nvSpPr>
          <p:cNvPr id="257027" name="Rectangle 3"/>
          <p:cNvSpPr>
            <a:spLocks noGrp="1" noChangeArrowheads="1"/>
          </p:cNvSpPr>
          <p:nvPr>
            <p:ph type="body" idx="1"/>
          </p:nvPr>
        </p:nvSpPr>
        <p:spPr>
          <a:xfrm>
            <a:off x="1981200" y="4572000"/>
            <a:ext cx="4810125" cy="4191000"/>
          </a:xfrm>
        </p:spPr>
        <p:txBody>
          <a:bodyPr/>
          <a:lstStyle/>
          <a:p>
            <a:pPr marL="228578" indent="-228578" algn="just"/>
            <a:r>
              <a:rPr lang="en-US" u="sng" dirty="0"/>
              <a:t>Attribute in XSD:</a:t>
            </a:r>
          </a:p>
          <a:p>
            <a:pPr marL="228578" indent="-228578" algn="just"/>
            <a:r>
              <a:rPr lang="en-US" dirty="0"/>
              <a:t>What is an Attribute?</a:t>
            </a:r>
          </a:p>
          <a:p>
            <a:pPr marL="228578" indent="-228578" algn="just"/>
            <a:r>
              <a:rPr lang="en-US" dirty="0"/>
              <a:t>	Simple elements cannot have attributes. If an element has attributes, it is considered to be of complex type. However, the attribute itself is always declared as a simple type. This means that an element with attributes always has a complex type definition. </a:t>
            </a:r>
            <a:endParaRPr lang="en-US" b="1" dirty="0"/>
          </a:p>
          <a:p>
            <a:pPr marL="228578" indent="-228578" algn="just"/>
            <a:r>
              <a:rPr lang="en-US" dirty="0"/>
              <a:t>Example:</a:t>
            </a:r>
          </a:p>
          <a:p>
            <a:pPr marL="228578" indent="-228578" algn="just"/>
            <a:r>
              <a:rPr lang="en-US" dirty="0"/>
              <a:t>	&lt;Author </a:t>
            </a:r>
            <a:r>
              <a:rPr lang="en-US" dirty="0" err="1"/>
              <a:t>AuthorID</a:t>
            </a:r>
            <a:r>
              <a:rPr lang="en-US" dirty="0"/>
              <a:t>=“A001"&gt;Smith&lt;/Author&gt;</a:t>
            </a:r>
          </a:p>
          <a:p>
            <a:pPr marL="228578" indent="-228578" algn="just"/>
            <a:r>
              <a:rPr lang="en-US" dirty="0"/>
              <a:t>Following is a corresponding simple attribute definition:</a:t>
            </a:r>
          </a:p>
          <a:p>
            <a:pPr marL="228578" indent="-228578"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"/&gt; </a:t>
            </a:r>
          </a:p>
          <a:p>
            <a:pPr marL="228578" indent="-228578" algn="just"/>
            <a:endParaRPr lang="en-US" b="1" dirty="0"/>
          </a:p>
          <a:p>
            <a:pPr marL="228578" indent="-228578" algn="just"/>
            <a:r>
              <a:rPr lang="en-US" dirty="0"/>
              <a:t>Default and Fixed Values for Attributes</a:t>
            </a:r>
          </a:p>
          <a:p>
            <a:pPr marL="228578" indent="-228578" algn="just"/>
            <a:r>
              <a:rPr lang="en-US" dirty="0"/>
              <a:t>	Attributes may have a default value or a fixed value specified.</a:t>
            </a:r>
          </a:p>
          <a:p>
            <a:pPr marL="228578" indent="-228578" algn="just"/>
            <a:r>
              <a:rPr lang="en-US" dirty="0"/>
              <a:t>	A default value is automatically assigned to the attribute when no other value is specified. </a:t>
            </a:r>
          </a:p>
          <a:p>
            <a:pPr marL="228578" indent="-228578" algn="just"/>
            <a:r>
              <a:rPr lang="en-US" dirty="0"/>
              <a:t>	In the following example the default value is “</a:t>
            </a:r>
            <a:r>
              <a:rPr lang="en-US" dirty="0" err="1"/>
              <a:t>UnKnown</a:t>
            </a:r>
            <a:r>
              <a:rPr lang="en-US" dirty="0"/>
              <a:t>":</a:t>
            </a:r>
          </a:p>
          <a:p>
            <a:pPr marL="685733" lvl="1" indent="-228578"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 default=" </a:t>
            </a:r>
            <a:r>
              <a:rPr lang="en-US" dirty="0" err="1"/>
              <a:t>UnKnown</a:t>
            </a:r>
            <a:r>
              <a:rPr lang="en-US" dirty="0"/>
              <a:t>"/&gt; </a:t>
            </a:r>
            <a:endParaRPr lang="en-US" b="1" dirty="0"/>
          </a:p>
          <a:p>
            <a:pPr marL="228578" indent="-228578" algn="just"/>
            <a:r>
              <a:rPr lang="en-US" dirty="0"/>
              <a:t>Optional and Required Attributes</a:t>
            </a:r>
          </a:p>
          <a:p>
            <a:pPr marL="228578" indent="-228578" algn="just"/>
            <a:r>
              <a:rPr lang="en-US" dirty="0"/>
              <a:t>	Attributes are optional, by default. To specify that the attribute is required, use the "use" attribute:</a:t>
            </a:r>
          </a:p>
          <a:p>
            <a:pPr marL="685733" lvl="1" indent="-228578" algn="just"/>
            <a:r>
              <a:rPr lang="en-US" dirty="0"/>
              <a:t>	&lt;</a:t>
            </a:r>
            <a:r>
              <a:rPr lang="en-US" dirty="0" err="1"/>
              <a:t>xs:attribute</a:t>
            </a:r>
            <a:r>
              <a:rPr lang="en-US" dirty="0"/>
              <a:t> name=“</a:t>
            </a:r>
            <a:r>
              <a:rPr lang="en-US" dirty="0" err="1"/>
              <a:t>AuthorID</a:t>
            </a:r>
            <a:r>
              <a:rPr lang="en-US" dirty="0"/>
              <a:t>" type="</a:t>
            </a:r>
            <a:r>
              <a:rPr lang="en-US" dirty="0" err="1"/>
              <a:t>xs:string</a:t>
            </a:r>
            <a:r>
              <a:rPr lang="en-US" dirty="0"/>
              <a:t>" use="required"/&gt;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1970088" y="839788"/>
            <a:ext cx="4672012" cy="3503612"/>
          </a:xfrm>
          <a:ln/>
        </p:spPr>
      </p:sp>
      <p:sp>
        <p:nvSpPr>
          <p:cNvPr id="261123" name="Rectangle 3"/>
          <p:cNvSpPr>
            <a:spLocks noGrp="1" noChangeArrowheads="1"/>
          </p:cNvSpPr>
          <p:nvPr>
            <p:ph type="body" idx="1"/>
          </p:nvPr>
        </p:nvSpPr>
        <p:spPr>
          <a:xfrm>
            <a:off x="1981200" y="4572000"/>
            <a:ext cx="4648200" cy="3963988"/>
          </a:xfrm>
        </p:spPr>
        <p:txBody>
          <a:bodyPr/>
          <a:lstStyle/>
          <a:p>
            <a:pPr marL="228578" indent="-228578" algn="just"/>
            <a:r>
              <a:rPr lang="en-US" u="sng" dirty="0"/>
              <a:t>Complex Element:</a:t>
            </a:r>
          </a:p>
          <a:p>
            <a:pPr marL="228578" indent="-228578" algn="just"/>
            <a:r>
              <a:rPr lang="en-US" dirty="0"/>
              <a:t>Complex Element:</a:t>
            </a:r>
          </a:p>
          <a:p>
            <a:pPr marL="228578" indent="-228578" algn="just"/>
            <a:r>
              <a:rPr lang="en-US" dirty="0"/>
              <a:t>	A complex element is an XML element that contains other elements and/or attributes.</a:t>
            </a:r>
          </a:p>
          <a:p>
            <a:pPr marL="228578" indent="-228578" algn="just"/>
            <a:r>
              <a:rPr lang="en-US" dirty="0"/>
              <a:t>	There are four kinds of complex elements:</a:t>
            </a:r>
          </a:p>
          <a:p>
            <a:pPr marL="685733" lvl="1" indent="-228578" algn="just"/>
            <a:r>
              <a:rPr lang="en-US" dirty="0"/>
              <a:t>	Empty elements </a:t>
            </a:r>
          </a:p>
          <a:p>
            <a:pPr marL="685733" lvl="1" indent="-228578" algn="just"/>
            <a:r>
              <a:rPr lang="en-US" dirty="0"/>
              <a:t>	Elements that contain only other elements </a:t>
            </a:r>
          </a:p>
          <a:p>
            <a:pPr marL="685733" lvl="1" indent="-228578" algn="just"/>
            <a:r>
              <a:rPr lang="en-US" dirty="0"/>
              <a:t>	Elements that contain both – other elements and text </a:t>
            </a:r>
          </a:p>
          <a:p>
            <a:pPr marL="685733" lvl="1" indent="-228578" algn="just"/>
            <a:r>
              <a:rPr lang="en-US" dirty="0"/>
              <a:t>	Elements that contain text</a:t>
            </a:r>
          </a:p>
          <a:p>
            <a:pPr marL="228578" indent="-228578" algn="just"/>
            <a:endParaRPr lang="en-US" b="1" dirty="0"/>
          </a:p>
          <a:p>
            <a:pPr marL="228578" indent="-228578" algn="just"/>
            <a:r>
              <a:rPr lang="en-US" dirty="0"/>
              <a:t>Examples of Complex XML Elements:</a:t>
            </a:r>
          </a:p>
          <a:p>
            <a:pPr marL="228578" indent="-228578" algn="just"/>
            <a:r>
              <a:rPr lang="en-US" dirty="0"/>
              <a:t>	Example 1: </a:t>
            </a:r>
          </a:p>
          <a:p>
            <a:pPr marL="685733" lvl="1" indent="-228578" algn="just"/>
            <a:r>
              <a:rPr lang="en-US" dirty="0"/>
              <a:t>Consider a complex XML element, “product”, which is empty:</a:t>
            </a:r>
          </a:p>
          <a:p>
            <a:pPr marL="685733" lvl="1" indent="-228578" algn="just">
              <a:buFont typeface="Wingdings" pitchFamily="2" charset="2"/>
              <a:buChar char="Ø"/>
            </a:pPr>
            <a:r>
              <a:rPr lang="en-US" dirty="0"/>
              <a:t>&lt;product </a:t>
            </a:r>
            <a:r>
              <a:rPr lang="en-US" dirty="0" err="1"/>
              <a:t>pid</a:t>
            </a:r>
            <a:r>
              <a:rPr lang="en-US" dirty="0"/>
              <a:t>="1345"/&gt;</a:t>
            </a:r>
          </a:p>
          <a:p>
            <a:pPr marL="228578" indent="-228578" algn="just"/>
            <a:r>
              <a:rPr lang="en-US" dirty="0"/>
              <a:t>	It can be declared as:</a:t>
            </a:r>
          </a:p>
        </p:txBody>
      </p:sp>
      <p:sp>
        <p:nvSpPr>
          <p:cNvPr id="261125" name="AutoShape 5"/>
          <p:cNvSpPr>
            <a:spLocks noChangeArrowheads="1"/>
          </p:cNvSpPr>
          <p:nvPr/>
        </p:nvSpPr>
        <p:spPr bwMode="auto">
          <a:xfrm>
            <a:off x="1964180" y="7038748"/>
            <a:ext cx="4309678" cy="990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228578" lvl="1"/>
            <a:r>
              <a:rPr lang="en-US" sz="1000">
                <a:latin typeface="Candara" panose="020E0502030303020204" pitchFamily="34" charset="0"/>
                <a:cs typeface="Arial" pitchFamily="34" charset="0"/>
              </a:rPr>
              <a:t>&lt;xs:element name="product"&gt; </a:t>
            </a:r>
          </a:p>
          <a:p>
            <a:pPr marL="228578" lvl="1"/>
            <a:r>
              <a:rPr lang="en-US" sz="1000">
                <a:latin typeface="Candara" panose="020E0502030303020204" pitchFamily="34" charset="0"/>
                <a:cs typeface="Arial" pitchFamily="34" charset="0"/>
              </a:rPr>
              <a:t>     &lt;xs:complexType&gt; </a:t>
            </a:r>
          </a:p>
          <a:p>
            <a:pPr marL="228578" lvl="1"/>
            <a:r>
              <a:rPr lang="en-US" sz="1000">
                <a:latin typeface="Candara" panose="020E0502030303020204" pitchFamily="34" charset="0"/>
                <a:cs typeface="Arial" pitchFamily="34" charset="0"/>
              </a:rPr>
              <a:t>           &lt;xs:attribute name="prodid" type="xs:positiveInteger"/&gt; </a:t>
            </a:r>
          </a:p>
          <a:p>
            <a:pPr marL="228578" lvl="1"/>
            <a:r>
              <a:rPr lang="en-US" sz="1000">
                <a:latin typeface="Candara" panose="020E0502030303020204" pitchFamily="34" charset="0"/>
                <a:cs typeface="Arial" pitchFamily="34" charset="0"/>
              </a:rPr>
              <a:t>     &lt;/xs:complexType&gt; </a:t>
            </a:r>
          </a:p>
          <a:p>
            <a:pPr marL="228578" lvl="1"/>
            <a:r>
              <a:rPr lang="en-US" sz="1000">
                <a:latin typeface="Candara" panose="020E0502030303020204" pitchFamily="34" charset="0"/>
                <a:cs typeface="Arial" pitchFamily="34" charset="0"/>
              </a:rPr>
              <a:t>&lt;/xs:element&gt;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981200" y="640278"/>
            <a:ext cx="4648200" cy="1676400"/>
          </a:xfrm>
        </p:spPr>
        <p:txBody>
          <a:bodyPr/>
          <a:lstStyle/>
          <a:p>
            <a:pPr marL="228578" indent="-228578"/>
            <a:r>
              <a:rPr lang="en-US" u="sng" dirty="0"/>
              <a:t>Restrictions on XSD Elements</a:t>
            </a:r>
            <a:r>
              <a:rPr lang="en-US" dirty="0"/>
              <a:t>:</a:t>
            </a:r>
          </a:p>
          <a:p>
            <a:pPr marL="228578" indent="-228578"/>
            <a:r>
              <a:rPr lang="en-US" dirty="0"/>
              <a:t>Restrictions on Content:</a:t>
            </a:r>
          </a:p>
          <a:p>
            <a:pPr marL="228578" indent="-228578"/>
            <a:r>
              <a:rPr lang="en-US" dirty="0"/>
              <a:t>	When an XML element or attribute has a </a:t>
            </a:r>
            <a:r>
              <a:rPr lang="en-US" dirty="0" err="1"/>
              <a:t>datatype</a:t>
            </a:r>
            <a:r>
              <a:rPr lang="en-US" dirty="0"/>
              <a:t> associated with , it puts a restriction on the element’s or attribute’s content. If an XML element is of type “</a:t>
            </a:r>
            <a:r>
              <a:rPr lang="en-US" dirty="0" err="1"/>
              <a:t>xs:integer</a:t>
            </a:r>
            <a:r>
              <a:rPr lang="en-US" dirty="0"/>
              <a:t>” and contains a string value “Nice Day", then the element will not validate. </a:t>
            </a:r>
          </a:p>
          <a:p>
            <a:pPr marL="228578" indent="-228578"/>
            <a:r>
              <a:rPr lang="en-US" dirty="0"/>
              <a:t>	With XML Schemas, you can also add your own restrictions to your XML elements and attributes. These restrictions are called </a:t>
            </a:r>
            <a:r>
              <a:rPr lang="en-US" b="1" dirty="0"/>
              <a:t>facets</a:t>
            </a:r>
            <a:r>
              <a:rPr lang="en-US" dirty="0"/>
              <a:t>. </a:t>
            </a:r>
          </a:p>
          <a:p>
            <a:pPr marL="228578" indent="-228578"/>
            <a:r>
              <a:rPr lang="en-US" dirty="0"/>
              <a:t>	Some restrictions that apply on XSD elements are as follows:</a:t>
            </a:r>
          </a:p>
        </p:txBody>
      </p:sp>
      <p:graphicFrame>
        <p:nvGraphicFramePr>
          <p:cNvPr id="265281" name="Group 65"/>
          <p:cNvGraphicFramePr>
            <a:graphicFrameLocks noGrp="1"/>
          </p:cNvGraphicFramePr>
          <p:nvPr>
            <p:extLst>
              <p:ext uri="{D42A27DB-BD31-4B8C-83A1-F6EECF244321}">
                <p14:modId xmlns:p14="http://schemas.microsoft.com/office/powerpoint/2010/main" val="4061045091"/>
              </p:ext>
            </p:extLst>
          </p:nvPr>
        </p:nvGraphicFramePr>
        <p:xfrm>
          <a:off x="2057401" y="2286000"/>
          <a:ext cx="4572000" cy="4846320"/>
        </p:xfrm>
        <a:graphic>
          <a:graphicData uri="http://schemas.openxmlformats.org/drawingml/2006/table">
            <a:tbl>
              <a:tblPr/>
              <a:tblGrid>
                <a:gridCol w="976313"/>
                <a:gridCol w="3595687"/>
              </a:tblGrid>
              <a:tr h="2438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1" i="0" u="none" strike="noStrike" cap="none" normalizeH="0" baseline="0" dirty="0" smtClean="0">
                          <a:ln>
                            <a:noFill/>
                          </a:ln>
                          <a:solidFill>
                            <a:schemeClr val="tx1"/>
                          </a:solidFill>
                          <a:effectLst/>
                          <a:latin typeface="Candara" pitchFamily="34" charset="0"/>
                        </a:rPr>
                        <a:t>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1" i="0" u="none" strike="noStrike" cap="none" normalizeH="0" baseline="0" dirty="0" smtClean="0">
                          <a:ln>
                            <a:noFill/>
                          </a:ln>
                          <a:solidFill>
                            <a:schemeClr val="tx1"/>
                          </a:solidFill>
                          <a:effectLst/>
                          <a:latin typeface="Candara"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438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Enumeration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Defines a list of acceptable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err="1" smtClean="0">
                          <a:ln>
                            <a:noFill/>
                          </a:ln>
                          <a:solidFill>
                            <a:schemeClr val="tx1"/>
                          </a:solidFill>
                          <a:effectLst/>
                          <a:latin typeface="Candara" pitchFamily="34" charset="0"/>
                        </a:rPr>
                        <a:t>FractionDigits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maximum number of decimal places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exact number of characters or list items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MaxExclusive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upper bounds for numeric values (the value must be less than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MaxInclusive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upper bounds for numeric values (the value must be less than or equal to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MaxLength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maximum number of characters or list items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err="1" smtClean="0">
                          <a:ln>
                            <a:noFill/>
                          </a:ln>
                          <a:solidFill>
                            <a:schemeClr val="tx1"/>
                          </a:solidFill>
                          <a:effectLst/>
                          <a:latin typeface="Candara" pitchFamily="34" charset="0"/>
                        </a:rPr>
                        <a:t>MinExclusive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lower bounds for numeric values (the value must be greater than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MinInclusive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lower bounds for numeric values (the value must be greater than or equal to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MinLength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minimum number of characters or list items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Pattern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Defines the exact sequence of characters that are acceptable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TotalDigits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exact number of digits allowed. Must be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smtClean="0">
                          <a:ln>
                            <a:noFill/>
                          </a:ln>
                          <a:solidFill>
                            <a:schemeClr val="tx1"/>
                          </a:solidFill>
                          <a:effectLst/>
                          <a:latin typeface="Candara" pitchFamily="34" charset="0"/>
                        </a:rPr>
                        <a:t>WhiteSpace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000" b="0" i="0" u="none" strike="noStrike" cap="none" normalizeH="0" baseline="0" dirty="0" smtClean="0">
                          <a:ln>
                            <a:noFill/>
                          </a:ln>
                          <a:solidFill>
                            <a:schemeClr val="tx1"/>
                          </a:solidFill>
                          <a:effectLst/>
                          <a:latin typeface="Candara" pitchFamily="34" charset="0"/>
                        </a:rPr>
                        <a:t>Specifies the manner in which white space (line feeds, tabs, spaces, and carriage returns) is handled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xfrm>
            <a:off x="1970088" y="839788"/>
            <a:ext cx="4672012" cy="3503612"/>
          </a:xfrm>
          <a:ln/>
        </p:spPr>
      </p:sp>
      <p:sp>
        <p:nvSpPr>
          <p:cNvPr id="312323" name="Rectangle 3"/>
          <p:cNvSpPr>
            <a:spLocks noGrp="1" noChangeArrowheads="1"/>
          </p:cNvSpPr>
          <p:nvPr>
            <p:ph type="body" idx="1"/>
          </p:nvPr>
        </p:nvSpPr>
        <p:spPr>
          <a:xfrm>
            <a:off x="1981200" y="4572000"/>
            <a:ext cx="4648200" cy="3963988"/>
          </a:xfrm>
        </p:spPr>
        <p:txBody>
          <a:bodyPr/>
          <a:lstStyle/>
          <a:p>
            <a:pPr marL="228578" indent="-228578" algn="just"/>
            <a:r>
              <a:rPr lang="en-US" u="sng" dirty="0"/>
              <a:t>Restrictions on XSD Elements</a:t>
            </a:r>
            <a:r>
              <a:rPr lang="en-US" dirty="0"/>
              <a:t>:</a:t>
            </a:r>
          </a:p>
          <a:p>
            <a:pPr marL="228578" indent="-228578" algn="just"/>
            <a:r>
              <a:rPr lang="en-US" dirty="0"/>
              <a:t>Restrictions on Values:</a:t>
            </a:r>
          </a:p>
          <a:p>
            <a:pPr marL="228578" indent="-228578" algn="just"/>
            <a:r>
              <a:rPr lang="en-US" dirty="0"/>
              <a:t>	The example in the above slide defines an element called “Quantity” with a restriction. The value of book “Quantity” cannot be lower than 0 or greater than 500.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1970088" y="839788"/>
            <a:ext cx="4672012" cy="3503612"/>
          </a:xfrm>
          <a:ln/>
        </p:spPr>
      </p:sp>
      <p:sp>
        <p:nvSpPr>
          <p:cNvPr id="267267" name="Rectangle 3"/>
          <p:cNvSpPr>
            <a:spLocks noGrp="1" noChangeArrowheads="1"/>
          </p:cNvSpPr>
          <p:nvPr>
            <p:ph type="body" idx="1"/>
          </p:nvPr>
        </p:nvSpPr>
        <p:spPr>
          <a:xfrm>
            <a:off x="1981200" y="4572000"/>
            <a:ext cx="4648200" cy="3963988"/>
          </a:xfrm>
        </p:spPr>
        <p:txBody>
          <a:bodyPr/>
          <a:lstStyle/>
          <a:p>
            <a:pPr marL="228578" indent="-228578" algn="just"/>
            <a:r>
              <a:rPr lang="en-US" u="sng" dirty="0"/>
              <a:t>Restriction on Set of Values:</a:t>
            </a:r>
          </a:p>
          <a:p>
            <a:pPr marL="228578" indent="-228578" algn="just"/>
            <a:r>
              <a:rPr lang="en-US" dirty="0"/>
              <a:t>	According to the example shown on the above slide, the Element category can have only four possible values which are Dot Net, BI, RDBMs, and J2EE.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1970088" y="839788"/>
            <a:ext cx="4672012" cy="3503612"/>
          </a:xfrm>
          <a:ln/>
        </p:spPr>
      </p:sp>
      <p:sp>
        <p:nvSpPr>
          <p:cNvPr id="269315" name="Rectangle 3"/>
          <p:cNvSpPr>
            <a:spLocks noGrp="1" noChangeArrowheads="1"/>
          </p:cNvSpPr>
          <p:nvPr>
            <p:ph type="body" idx="1"/>
          </p:nvPr>
        </p:nvSpPr>
        <p:spPr>
          <a:xfrm>
            <a:off x="1981200" y="4572000"/>
            <a:ext cx="4648200" cy="3963988"/>
          </a:xfrm>
        </p:spPr>
        <p:txBody>
          <a:bodyPr/>
          <a:lstStyle/>
          <a:p>
            <a:pPr>
              <a:lnSpc>
                <a:spcPct val="90000"/>
              </a:lnSpc>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1970088" y="839788"/>
            <a:ext cx="4672012" cy="3503612"/>
          </a:xfrm>
          <a:ln/>
        </p:spPr>
      </p:sp>
      <p:sp>
        <p:nvSpPr>
          <p:cNvPr id="271363" name="Rectangle 3"/>
          <p:cNvSpPr>
            <a:spLocks noGrp="1" noChangeArrowheads="1"/>
          </p:cNvSpPr>
          <p:nvPr>
            <p:ph type="body" idx="1"/>
          </p:nvPr>
        </p:nvSpPr>
        <p:spPr>
          <a:xfrm>
            <a:off x="1981200" y="4572000"/>
            <a:ext cx="4648200" cy="3913719"/>
          </a:xfrm>
        </p:spPr>
        <p:txBody>
          <a:bodyPr/>
          <a:lstStyle/>
          <a:p>
            <a:pPr marL="228578" indent="-228578" algn="just"/>
            <a:r>
              <a:rPr lang="en-US" u="sng" dirty="0"/>
              <a:t>Restrictions on Series of Values</a:t>
            </a:r>
          </a:p>
          <a:p>
            <a:pPr marL="228578" indent="-228578" algn="just"/>
            <a:r>
              <a:rPr lang="en-US" dirty="0"/>
              <a:t>	The above table shows how to give patterns in restrictions.</a:t>
            </a:r>
          </a:p>
          <a:p>
            <a:pPr marL="228578" indent="-228578" algn="just"/>
            <a:r>
              <a:rPr lang="en-US" dirty="0"/>
              <a:t>	The next example defines an element called “gender” with a restriction. The only acceptable value is male or female</a:t>
            </a:r>
            <a:r>
              <a:rPr lang="en-US" dirty="0" smtClean="0"/>
              <a:t>:</a:t>
            </a:r>
          </a:p>
          <a:p>
            <a:pPr marL="228578" indent="-228578" algn="just"/>
            <a:endParaRPr lang="en-US" dirty="0"/>
          </a:p>
          <a:p>
            <a:pPr marL="228578" indent="-228578" algn="just"/>
            <a:endParaRPr lang="en-US" dirty="0"/>
          </a:p>
          <a:p>
            <a:pPr marL="228578" indent="-228578" algn="just"/>
            <a:endParaRPr lang="en-US" dirty="0"/>
          </a:p>
          <a:p>
            <a:pPr marL="228578" indent="-228578" algn="just"/>
            <a:endParaRPr lang="en-US" dirty="0"/>
          </a:p>
          <a:p>
            <a:pPr marL="228578" indent="-228578" algn="just"/>
            <a:endParaRPr lang="en-US" dirty="0"/>
          </a:p>
          <a:p>
            <a:pPr marL="228578" indent="-228578" algn="just"/>
            <a:endParaRPr lang="en-US" dirty="0"/>
          </a:p>
          <a:p>
            <a:pPr marL="228578" indent="-228578" algn="just"/>
            <a:endParaRPr lang="en-US" dirty="0"/>
          </a:p>
          <a:p>
            <a:pPr marL="228578" indent="-228578" algn="just"/>
            <a:endParaRPr lang="en-US" dirty="0"/>
          </a:p>
          <a:p>
            <a:pPr marL="228578" indent="-228578" algn="just"/>
            <a:r>
              <a:rPr lang="en-US" dirty="0"/>
              <a:t>	</a:t>
            </a:r>
            <a:r>
              <a:rPr lang="en-US" dirty="0" smtClean="0"/>
              <a:t>The </a:t>
            </a:r>
            <a:r>
              <a:rPr lang="en-US" dirty="0"/>
              <a:t>next example defines an element called “password” with a restriction. There must be exactly eight characters in a row and those characters must be lowercase or uppercase letters from a to z, or a number from 0 to 9:</a:t>
            </a:r>
          </a:p>
        </p:txBody>
      </p:sp>
      <p:sp>
        <p:nvSpPr>
          <p:cNvPr id="271365" name="AutoShape 5"/>
          <p:cNvSpPr>
            <a:spLocks noChangeArrowheads="1"/>
          </p:cNvSpPr>
          <p:nvPr/>
        </p:nvSpPr>
        <p:spPr bwMode="auto">
          <a:xfrm>
            <a:off x="1994075" y="5281335"/>
            <a:ext cx="4010025" cy="1123950"/>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228578" lvl="1" algn="just">
              <a:spcBef>
                <a:spcPct val="30000"/>
              </a:spcBef>
            </a:pPr>
            <a:r>
              <a:rPr lang="en-US" sz="1000">
                <a:latin typeface="Candara" panose="020E0502030303020204" pitchFamily="34" charset="0"/>
                <a:cs typeface="Arial" pitchFamily="34" charset="0"/>
              </a:rPr>
              <a:t>&lt;xs:element name="gender"&gt;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&lt;xs:simpleType&gt;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&lt;xs:restriction base="xs:string"&gt;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&lt;xs:pattern value="male|female"/&gt;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&lt;/xs:restriction&gt;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&lt;/xs:simpleType&gt;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&lt;/xs:element&gt;</a:t>
            </a:r>
          </a:p>
        </p:txBody>
      </p:sp>
      <p:sp>
        <p:nvSpPr>
          <p:cNvPr id="271366" name="AutoShape 6"/>
          <p:cNvSpPr>
            <a:spLocks noChangeArrowheads="1"/>
          </p:cNvSpPr>
          <p:nvPr/>
        </p:nvSpPr>
        <p:spPr bwMode="auto">
          <a:xfrm>
            <a:off x="1994075" y="6996997"/>
            <a:ext cx="4010025" cy="1123950"/>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228578" lvl="1" algn="just">
              <a:spcBef>
                <a:spcPct val="30000"/>
              </a:spcBef>
            </a:pPr>
            <a:r>
              <a:rPr lang="en-US" sz="1000">
                <a:latin typeface="Candara" panose="020E0502030303020204" pitchFamily="34" charset="0"/>
                <a:cs typeface="Arial" pitchFamily="34" charset="0"/>
              </a:rPr>
              <a:t>&lt;xs:element name="password"&gt;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&lt;xs:simpleType&gt;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&lt;xs:restriction base="xs:string"&gt;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&lt;xs:pattern value="[a-zA-Z0-9]{8}"/&gt;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&lt;/xs:restriction&gt;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  &lt;/xs:simpleType&gt;</a:t>
            </a:r>
            <a:br>
              <a:rPr lang="en-US" sz="1000">
                <a:latin typeface="Candara" panose="020E0502030303020204" pitchFamily="34" charset="0"/>
                <a:cs typeface="Arial" pitchFamily="34" charset="0"/>
              </a:rPr>
            </a:br>
            <a:r>
              <a:rPr lang="en-US" sz="1000">
                <a:latin typeface="Candara" panose="020E0502030303020204" pitchFamily="34" charset="0"/>
                <a:cs typeface="Arial" pitchFamily="34" charset="0"/>
              </a:rPr>
              <a:t>&lt;/xs:element&gt;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xfrm>
            <a:off x="1970088" y="839788"/>
            <a:ext cx="4672012" cy="3503612"/>
          </a:xfrm>
          <a:ln/>
        </p:spPr>
      </p:sp>
      <p:sp>
        <p:nvSpPr>
          <p:cNvPr id="273411" name="Rectangle 3"/>
          <p:cNvSpPr>
            <a:spLocks noGrp="1" noChangeArrowheads="1"/>
          </p:cNvSpPr>
          <p:nvPr>
            <p:ph type="body" idx="1"/>
          </p:nvPr>
        </p:nvSpPr>
        <p:spPr>
          <a:xfrm>
            <a:off x="1981200" y="4572000"/>
            <a:ext cx="4648200" cy="3963988"/>
          </a:xfrm>
        </p:spPr>
        <p:txBody>
          <a:bodyPr/>
          <a:lstStyle/>
          <a:p>
            <a:pPr marL="228578" indent="-228578" algn="just"/>
            <a:r>
              <a:rPr lang="en-US" u="sng" dirty="0"/>
              <a:t>Types of Indicators:</a:t>
            </a:r>
          </a:p>
          <a:p>
            <a:pPr marL="228578" indent="-228578" algn="just"/>
            <a:r>
              <a:rPr lang="en-US" dirty="0"/>
              <a:t>	Indicators are specially used to control the occurrences of elements in different orders.  Sometimes, we may want certain elements to occur only once, or certain elements may not be in a particular order, or certain elements may not be necessary at all (optional) and so on.  </a:t>
            </a:r>
          </a:p>
          <a:p>
            <a:pPr marL="228578" indent="-228578" algn="just"/>
            <a:r>
              <a:rPr lang="en-US" dirty="0"/>
              <a:t>	We can handle these kinds of issues by using </a:t>
            </a:r>
            <a:r>
              <a:rPr lang="en-US" b="1" dirty="0"/>
              <a:t>indicators</a:t>
            </a:r>
            <a:r>
              <a:rPr lang="en-US" dirty="0"/>
              <a:t>. </a:t>
            </a:r>
          </a:p>
          <a:p>
            <a:pPr marL="228578" indent="-228578" algn="just"/>
            <a:r>
              <a:rPr lang="en-US" dirty="0"/>
              <a:t>Order Indicators:</a:t>
            </a:r>
          </a:p>
          <a:p>
            <a:pPr marL="228578" indent="-228578" algn="just"/>
            <a:r>
              <a:rPr lang="en-US" dirty="0"/>
              <a:t>	Order indicators are used to define how elements should occur.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1970088" y="839788"/>
            <a:ext cx="4672012" cy="3503612"/>
          </a:xfrm>
          <a:ln/>
        </p:spPr>
      </p:sp>
      <p:sp>
        <p:nvSpPr>
          <p:cNvPr id="275459" name="Rectangle 3"/>
          <p:cNvSpPr>
            <a:spLocks noGrp="1" noChangeArrowheads="1"/>
          </p:cNvSpPr>
          <p:nvPr>
            <p:ph type="body" idx="1"/>
          </p:nvPr>
        </p:nvSpPr>
        <p:spPr>
          <a:xfrm>
            <a:off x="1981200" y="4572000"/>
            <a:ext cx="4648200" cy="3963988"/>
          </a:xfrm>
        </p:spPr>
        <p:txBody>
          <a:bodyPr/>
          <a:lstStyle/>
          <a:p>
            <a:pPr marL="228578" indent="-228578" algn="just"/>
            <a:r>
              <a:rPr lang="en-US" u="sng" dirty="0"/>
              <a:t>Indicator – Order, Occurrence, and Group</a:t>
            </a:r>
            <a:r>
              <a:rPr lang="en-US" dirty="0"/>
              <a:t>:</a:t>
            </a:r>
          </a:p>
          <a:p>
            <a:pPr marL="228578" indent="-228578" algn="just"/>
            <a:r>
              <a:rPr lang="en-US" dirty="0"/>
              <a:t>	In the example shown above, “book” element can have only “title &amp; author” child elements which can occur in any sequence.</a:t>
            </a:r>
          </a:p>
          <a:p>
            <a:pPr marL="228578" indent="-228578" algn="just"/>
            <a:r>
              <a:rPr lang="en-US" dirty="0"/>
              <a:t>All Indicator:</a:t>
            </a:r>
          </a:p>
          <a:p>
            <a:pPr marL="228578" indent="-228578" algn="just"/>
            <a:r>
              <a:rPr lang="en-US" dirty="0"/>
              <a:t>	When using the &lt;all&gt; indicator you can set the &lt;</a:t>
            </a:r>
            <a:r>
              <a:rPr lang="en-US" dirty="0" err="1"/>
              <a:t>minOccurs</a:t>
            </a:r>
            <a:r>
              <a:rPr lang="en-US" dirty="0"/>
              <a:t>&gt; indicator to 0 or 1 and the &lt;</a:t>
            </a:r>
            <a:r>
              <a:rPr lang="en-US" dirty="0" err="1"/>
              <a:t>maxOccurs</a:t>
            </a:r>
            <a:r>
              <a:rPr lang="en-US" dirty="0"/>
              <a:t>&gt; indicator can only be set to 1.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1970088" y="839788"/>
            <a:ext cx="4672012" cy="3503612"/>
          </a:xfrm>
          <a:ln/>
        </p:spPr>
      </p:sp>
      <p:sp>
        <p:nvSpPr>
          <p:cNvPr id="324611" name="Rectangle 3"/>
          <p:cNvSpPr>
            <a:spLocks noGrp="1" noChangeArrowheads="1"/>
          </p:cNvSpPr>
          <p:nvPr>
            <p:ph type="body" idx="1"/>
          </p:nvPr>
        </p:nvSpPr>
        <p:spPr>
          <a:xfrm>
            <a:off x="1968501" y="4572000"/>
            <a:ext cx="4689475" cy="3887788"/>
          </a:xfrm>
        </p:spPr>
        <p:txBody>
          <a:bodyPr/>
          <a:lstStyle/>
          <a:p>
            <a:pPr marL="228578" indent="-228578" algn="just"/>
            <a:r>
              <a:rPr lang="en-US" u="sng" dirty="0"/>
              <a:t>What You Should Already Know</a:t>
            </a:r>
          </a:p>
          <a:p>
            <a:pPr marL="228578" indent="-228578" algn="just"/>
            <a:r>
              <a:rPr lang="en-US" dirty="0"/>
              <a:t>	Before you continue, you should have a basic understanding of the following:</a:t>
            </a:r>
          </a:p>
          <a:p>
            <a:pPr marL="685733" lvl="1" indent="-228578" algn="just"/>
            <a:r>
              <a:rPr lang="en-US" dirty="0"/>
              <a:t>	HTML/ XHTML</a:t>
            </a:r>
          </a:p>
          <a:p>
            <a:pPr marL="685733" lvl="1" indent="-228578" algn="just"/>
            <a:r>
              <a:rPr lang="en-US" dirty="0"/>
              <a:t>	XML and XML Namespaces </a:t>
            </a:r>
          </a:p>
          <a:p>
            <a:pPr marL="685733" lvl="1" indent="-228578" algn="just"/>
            <a:r>
              <a:rPr lang="en-US" dirty="0"/>
              <a:t>	A basic understanding of DTD </a:t>
            </a:r>
          </a:p>
          <a:p>
            <a:pPr marL="228578" indent="-228578" algn="just"/>
            <a:r>
              <a:rPr lang="en-US" dirty="0"/>
              <a:t>Introduction to Schema:</a:t>
            </a:r>
          </a:p>
          <a:p>
            <a:pPr marL="228578" indent="-228578" algn="just"/>
            <a:r>
              <a:rPr lang="en-US" dirty="0"/>
              <a:t>	An XML document is essentially a structured medium for storing information. In order to assess the validity of a XML document, you need to establish exactly to which structure the information within the document must adhere. This is accomplished with </a:t>
            </a:r>
            <a:r>
              <a:rPr lang="en-US" b="1" dirty="0"/>
              <a:t>schema</a:t>
            </a:r>
            <a:r>
              <a:rPr lang="en-US" dirty="0"/>
              <a:t>.</a:t>
            </a:r>
          </a:p>
          <a:p>
            <a:pPr marL="228578" indent="-228578" algn="just"/>
            <a:r>
              <a:rPr lang="en-US" dirty="0"/>
              <a:t>	A schema describes the arrangement of </a:t>
            </a:r>
            <a:r>
              <a:rPr lang="en-US" b="1" dirty="0"/>
              <a:t>markup </a:t>
            </a:r>
            <a:r>
              <a:rPr lang="en-US" dirty="0"/>
              <a:t>and </a:t>
            </a:r>
            <a:r>
              <a:rPr lang="en-US" b="1" dirty="0"/>
              <a:t>character data</a:t>
            </a:r>
            <a:r>
              <a:rPr lang="en-US" dirty="0"/>
              <a:t> within a valid XML document. It describes the grammar, vocabulary, structure, </a:t>
            </a:r>
            <a:r>
              <a:rPr lang="en-US" dirty="0" err="1"/>
              <a:t>datatypes</a:t>
            </a:r>
            <a:r>
              <a:rPr lang="en-US" dirty="0"/>
              <a:t>, etc. of a XML document. A traditional schema solution is DTD. We are already familiar with DTD and XML namespaces.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Rectangle 5"/>
          <p:cNvSpPr>
            <a:spLocks noGrp="1" noRot="1" noChangeAspect="1" noChangeArrowheads="1" noTextEdit="1"/>
          </p:cNvSpPr>
          <p:nvPr>
            <p:ph type="sldImg"/>
          </p:nvPr>
        </p:nvSpPr>
        <p:spPr>
          <a:xfrm>
            <a:off x="1970088" y="839788"/>
            <a:ext cx="4672012" cy="3503612"/>
          </a:xfrm>
          <a:ln/>
        </p:spPr>
      </p:sp>
      <p:sp>
        <p:nvSpPr>
          <p:cNvPr id="277510" name="Rectangle 6"/>
          <p:cNvSpPr>
            <a:spLocks noGrp="1" noChangeArrowheads="1"/>
          </p:cNvSpPr>
          <p:nvPr>
            <p:ph type="body" idx="1"/>
          </p:nvPr>
        </p:nvSpPr>
        <p:spPr>
          <a:xfrm>
            <a:off x="2039551" y="4521201"/>
            <a:ext cx="4586881" cy="3829426"/>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970088" y="839788"/>
            <a:ext cx="4672012" cy="3503612"/>
          </a:xfrm>
          <a:ln/>
        </p:spPr>
      </p:sp>
      <p:sp>
        <p:nvSpPr>
          <p:cNvPr id="343043" name="Rectangle 3"/>
          <p:cNvSpPr>
            <a:spLocks noGrp="1" noChangeArrowheads="1"/>
          </p:cNvSpPr>
          <p:nvPr>
            <p:ph type="body" idx="1"/>
          </p:nvPr>
        </p:nvSpPr>
        <p:spPr>
          <a:xfrm>
            <a:off x="2039551" y="4504266"/>
            <a:ext cx="4586881" cy="3846359"/>
          </a:xfrm>
        </p:spPr>
        <p:txBody>
          <a:bodyPr/>
          <a:lstStyle/>
          <a:p>
            <a:pPr algn="just"/>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70088" y="839788"/>
            <a:ext cx="4672012" cy="3503612"/>
          </a:xfrm>
          <a:ln/>
        </p:spPr>
      </p:sp>
      <p:sp>
        <p:nvSpPr>
          <p:cNvPr id="287747" name="Rectangle 3"/>
          <p:cNvSpPr>
            <a:spLocks noGrp="1" noChangeArrowheads="1"/>
          </p:cNvSpPr>
          <p:nvPr>
            <p:ph type="body" idx="1"/>
          </p:nvPr>
        </p:nvSpPr>
        <p:spPr>
          <a:xfrm>
            <a:off x="1981200" y="4572000"/>
            <a:ext cx="4648200" cy="3963988"/>
          </a:xfrm>
        </p:spPr>
        <p:txBody>
          <a:bodyPr/>
          <a:lstStyle/>
          <a:p>
            <a:pPr marL="228578" indent="-228578" algn="just"/>
            <a:r>
              <a:rPr lang="en-US" u="sng" dirty="0"/>
              <a:t>Indicator – Order, Occurrence, and Group</a:t>
            </a:r>
            <a:r>
              <a:rPr lang="en-US" dirty="0"/>
              <a:t>:</a:t>
            </a:r>
          </a:p>
          <a:p>
            <a:pPr marL="228578" indent="-228578" algn="just"/>
            <a:r>
              <a:rPr lang="en-US" dirty="0"/>
              <a:t>Occurrence Indicators:</a:t>
            </a:r>
          </a:p>
          <a:p>
            <a:pPr marL="228578" indent="-228578" algn="just"/>
            <a:r>
              <a:rPr lang="en-US" dirty="0"/>
              <a:t>	Occurrence indicators are used to define how often an element can occur.</a:t>
            </a:r>
          </a:p>
          <a:p>
            <a:pPr marL="228578" indent="-228578" algn="just"/>
            <a:r>
              <a:rPr lang="en-US" b="1" dirty="0"/>
              <a:t>	Note: </a:t>
            </a:r>
            <a:r>
              <a:rPr lang="en-US" dirty="0"/>
              <a:t>For all “Order” and “Group” indicators (any, all, choice, sequence, group name, and group reference), the default value for </a:t>
            </a:r>
            <a:r>
              <a:rPr lang="en-US" dirty="0" err="1"/>
              <a:t>maxOccurs</a:t>
            </a:r>
            <a:r>
              <a:rPr lang="en-US" dirty="0"/>
              <a:t> and </a:t>
            </a:r>
            <a:r>
              <a:rPr lang="en-US" dirty="0" err="1"/>
              <a:t>minOccurs</a:t>
            </a:r>
            <a:r>
              <a:rPr lang="en-US" dirty="0"/>
              <a:t> is 1.</a:t>
            </a:r>
          </a:p>
          <a:p>
            <a:pPr marL="228578" indent="-228578" algn="just"/>
            <a:r>
              <a:rPr lang="en-US" dirty="0" err="1"/>
              <a:t>maxOccurs</a:t>
            </a:r>
            <a:r>
              <a:rPr lang="en-US" dirty="0"/>
              <a:t> Indicator:</a:t>
            </a:r>
          </a:p>
          <a:p>
            <a:pPr marL="228578" indent="-228578" algn="just"/>
            <a:r>
              <a:rPr lang="en-US" dirty="0"/>
              <a:t>	The &lt;</a:t>
            </a:r>
            <a:r>
              <a:rPr lang="en-US" dirty="0" err="1"/>
              <a:t>maxOccurs</a:t>
            </a:r>
            <a:r>
              <a:rPr lang="en-US" dirty="0"/>
              <a:t>&gt; indicator specifies the maximum number of times an element can occur.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1970088" y="839788"/>
            <a:ext cx="4672012" cy="3503612"/>
          </a:xfrm>
          <a:ln/>
        </p:spPr>
      </p:sp>
      <p:sp>
        <p:nvSpPr>
          <p:cNvPr id="345091" name="Rectangle 3"/>
          <p:cNvSpPr>
            <a:spLocks noGrp="1" noChangeArrowheads="1"/>
          </p:cNvSpPr>
          <p:nvPr>
            <p:ph type="body" idx="1"/>
          </p:nvPr>
        </p:nvSpPr>
        <p:spPr>
          <a:xfrm>
            <a:off x="1981200" y="4560888"/>
            <a:ext cx="4586881" cy="3693959"/>
          </a:xfrm>
        </p:spPr>
        <p:txBody>
          <a:bodyPr/>
          <a:lstStyle/>
          <a:p>
            <a:pPr marL="228578" indent="-228578" algn="just"/>
            <a:r>
              <a:rPr lang="en-US" u="sng" dirty="0"/>
              <a:t>Indicator – Order, Occurrence, and Group</a:t>
            </a:r>
            <a:r>
              <a:rPr lang="en-US" dirty="0"/>
              <a:t>:</a:t>
            </a:r>
          </a:p>
          <a:p>
            <a:pPr marL="228578" indent="-228578" algn="just"/>
            <a:r>
              <a:rPr lang="en-US" dirty="0" err="1"/>
              <a:t>minOccurs</a:t>
            </a:r>
            <a:r>
              <a:rPr lang="en-US" dirty="0"/>
              <a:t> Indicator:</a:t>
            </a:r>
          </a:p>
          <a:p>
            <a:pPr marL="228578" indent="-228578" algn="just"/>
            <a:r>
              <a:rPr lang="en-US" dirty="0"/>
              <a:t>	The example in the above slide indicates that the “vendor” element can occur a minimum of zero times and a maximum of two times in the “book” element.</a:t>
            </a:r>
          </a:p>
          <a:p>
            <a:pPr marL="228578" indent="-228578" algn="just"/>
            <a:r>
              <a:rPr lang="en-US" b="1" dirty="0"/>
              <a:t>	Tip: </a:t>
            </a:r>
            <a:r>
              <a:rPr lang="en-US" dirty="0"/>
              <a:t>To allow an element to appear for an unlimited number of times, use the </a:t>
            </a:r>
            <a:r>
              <a:rPr lang="en-US" dirty="0" err="1"/>
              <a:t>maxOccurs</a:t>
            </a:r>
            <a:r>
              <a:rPr lang="en-US" dirty="0"/>
              <a:t>="unbounded" statement.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1970088" y="839788"/>
            <a:ext cx="4672012" cy="3503612"/>
          </a:xfrm>
          <a:ln/>
        </p:spPr>
      </p:sp>
      <p:sp>
        <p:nvSpPr>
          <p:cNvPr id="289795" name="Rectangle 3"/>
          <p:cNvSpPr>
            <a:spLocks noGrp="1" noChangeArrowheads="1"/>
          </p:cNvSpPr>
          <p:nvPr>
            <p:ph type="body" idx="1"/>
          </p:nvPr>
        </p:nvSpPr>
        <p:spPr>
          <a:xfrm>
            <a:off x="1981200" y="4572000"/>
            <a:ext cx="4648200" cy="3963988"/>
          </a:xfrm>
        </p:spPr>
        <p:txBody>
          <a:bodyPr/>
          <a:lstStyle/>
          <a:p>
            <a:pPr marL="228578" indent="-228578" algn="just"/>
            <a:r>
              <a:rPr lang="en-US" u="sng" dirty="0"/>
              <a:t>Indicator – Order, Occurrence, and Group</a:t>
            </a:r>
            <a:r>
              <a:rPr lang="en-US" dirty="0"/>
              <a:t>:</a:t>
            </a:r>
          </a:p>
          <a:p>
            <a:pPr marL="228578" indent="-228578" algn="just"/>
            <a:r>
              <a:rPr lang="en-US" dirty="0"/>
              <a:t>Group Indicators:</a:t>
            </a:r>
          </a:p>
          <a:p>
            <a:pPr marL="228578" indent="-228578" algn="just"/>
            <a:r>
              <a:rPr lang="en-US" dirty="0"/>
              <a:t>	You must define an all, choice, or sequence element inside the group declaration.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1970088" y="839788"/>
            <a:ext cx="4672012" cy="3503612"/>
          </a:xfrm>
          <a:ln/>
        </p:spPr>
      </p:sp>
      <p:sp>
        <p:nvSpPr>
          <p:cNvPr id="359427" name="Rectangle 3"/>
          <p:cNvSpPr>
            <a:spLocks noGrp="1" noChangeArrowheads="1"/>
          </p:cNvSpPr>
          <p:nvPr>
            <p:ph type="body" idx="1"/>
          </p:nvPr>
        </p:nvSpPr>
        <p:spPr>
          <a:xfrm>
            <a:off x="1980176" y="4564966"/>
            <a:ext cx="4586881" cy="3643159"/>
          </a:xfrm>
        </p:spPr>
        <p:txBody>
          <a:bodyPr/>
          <a:lstStyle/>
          <a:p>
            <a:pPr marL="228578" indent="-228578" algn="just"/>
            <a:r>
              <a:rPr lang="en-US" u="sng" dirty="0"/>
              <a:t>Group Indicators (</a:t>
            </a:r>
            <a:r>
              <a:rPr lang="en-US" u="sng" dirty="0" err="1"/>
              <a:t>Contd</a:t>
            </a:r>
            <a:r>
              <a:rPr lang="en-US" u="sng" dirty="0"/>
              <a:t>)</a:t>
            </a:r>
            <a:r>
              <a:rPr lang="en-US" dirty="0"/>
              <a:t>:</a:t>
            </a:r>
          </a:p>
          <a:p>
            <a:pPr marL="228578" indent="-228578" algn="just"/>
            <a:r>
              <a:rPr lang="en-US" dirty="0"/>
              <a:t>	The example in the above slide defines a group named “</a:t>
            </a:r>
            <a:r>
              <a:rPr lang="en-US" dirty="0" err="1"/>
              <a:t>persongroup</a:t>
            </a:r>
            <a:r>
              <a:rPr lang="en-US" dirty="0"/>
              <a:t>”, that defines a group of elements that must occur in an exact sequence. </a:t>
            </a:r>
          </a:p>
          <a:p>
            <a:pPr marL="228578" indent="-228578" algn="just"/>
            <a:r>
              <a:rPr lang="en-US" dirty="0"/>
              <a:t>	After you have defined a group, you can reference it in another group or complex type definition, as shown above.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5" name="Rectangle 5"/>
          <p:cNvSpPr>
            <a:spLocks noGrp="1" noRot="1" noChangeAspect="1" noChangeArrowheads="1" noTextEdit="1"/>
          </p:cNvSpPr>
          <p:nvPr>
            <p:ph type="sldImg"/>
          </p:nvPr>
        </p:nvSpPr>
        <p:spPr>
          <a:xfrm>
            <a:off x="1970088" y="839788"/>
            <a:ext cx="4672012" cy="3503612"/>
          </a:xfrm>
          <a:ln/>
        </p:spPr>
      </p:sp>
      <p:sp>
        <p:nvSpPr>
          <p:cNvPr id="291846" name="Rectangle 6"/>
          <p:cNvSpPr>
            <a:spLocks noGrp="1" noChangeArrowheads="1"/>
          </p:cNvSpPr>
          <p:nvPr>
            <p:ph type="body" idx="1"/>
          </p:nvPr>
        </p:nvSpPr>
        <p:spPr>
          <a:xfrm>
            <a:off x="1981200" y="4560888"/>
            <a:ext cx="4586881" cy="3727826"/>
          </a:xfrm>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1970088" y="839788"/>
            <a:ext cx="4672012" cy="3503612"/>
          </a:xfrm>
          <a:ln/>
        </p:spPr>
      </p:sp>
      <p:sp>
        <p:nvSpPr>
          <p:cNvPr id="218118" name="Rectangle 6"/>
          <p:cNvSpPr>
            <a:spLocks noGrp="1" noChangeArrowheads="1"/>
          </p:cNvSpPr>
          <p:nvPr>
            <p:ph type="body" idx="1"/>
          </p:nvPr>
        </p:nvSpPr>
        <p:spPr>
          <a:xfrm>
            <a:off x="1981200" y="4560888"/>
            <a:ext cx="4586881" cy="3744759"/>
          </a:xfrm>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Rot="1" noChangeAspect="1" noChangeArrowheads="1" noTextEdit="1"/>
          </p:cNvSpPr>
          <p:nvPr>
            <p:ph type="sldImg"/>
          </p:nvPr>
        </p:nvSpPr>
        <p:spPr>
          <a:xfrm>
            <a:off x="1970088" y="839788"/>
            <a:ext cx="4672012" cy="3503612"/>
          </a:xfrm>
          <a:ln/>
        </p:spPr>
      </p:sp>
      <p:sp>
        <p:nvSpPr>
          <p:cNvPr id="220166" name="Rectangle 6"/>
          <p:cNvSpPr>
            <a:spLocks noGrp="1" noChangeArrowheads="1"/>
          </p:cNvSpPr>
          <p:nvPr>
            <p:ph type="body" idx="1"/>
          </p:nvPr>
        </p:nvSpPr>
        <p:spPr>
          <a:xfrm>
            <a:off x="1981200" y="4560888"/>
            <a:ext cx="4586881" cy="3807507"/>
          </a:xfrm>
        </p:spPr>
        <p:txBody>
          <a:bodyPr/>
          <a:lstStyle/>
          <a:p>
            <a:endParaRPr lang="en-US" dirty="0"/>
          </a:p>
        </p:txBody>
      </p:sp>
      <p:sp>
        <p:nvSpPr>
          <p:cNvPr id="2" name="TextBox 1"/>
          <p:cNvSpPr txBox="1"/>
          <p:nvPr/>
        </p:nvSpPr>
        <p:spPr>
          <a:xfrm>
            <a:off x="253999" y="1676400"/>
            <a:ext cx="1540933" cy="1277273"/>
          </a:xfrm>
          <a:prstGeom prst="rect">
            <a:avLst/>
          </a:prstGeom>
          <a:noFill/>
        </p:spPr>
        <p:txBody>
          <a:bodyPr wrap="square" rtlCol="0">
            <a:spAutoFit/>
          </a:bodyPr>
          <a:lstStyle/>
          <a:p>
            <a:r>
              <a:rPr lang="en-US" sz="1100" dirty="0" smtClean="0">
                <a:latin typeface="Candara" panose="020E0502030303020204" pitchFamily="34" charset="0"/>
              </a:rPr>
              <a:t>Answers</a:t>
            </a:r>
          </a:p>
          <a:p>
            <a:pPr marL="228600" indent="-228600">
              <a:buAutoNum type="arabicPeriod"/>
            </a:pPr>
            <a:r>
              <a:rPr lang="en-US" sz="1100" dirty="0" err="1" smtClean="0">
                <a:latin typeface="Candara" panose="020E0502030303020204" pitchFamily="34" charset="0"/>
              </a:rPr>
              <a:t>xs:integer</a:t>
            </a:r>
            <a:r>
              <a:rPr lang="en-US" sz="1100" dirty="0" smtClean="0">
                <a:latin typeface="Candara" panose="020E0502030303020204" pitchFamily="34" charset="0"/>
              </a:rPr>
              <a:t>, </a:t>
            </a:r>
            <a:r>
              <a:rPr lang="en-US" sz="1100" dirty="0" err="1" smtClean="0">
                <a:latin typeface="Candara" panose="020E0502030303020204" pitchFamily="34" charset="0"/>
              </a:rPr>
              <a:t>xs:decimal</a:t>
            </a:r>
            <a:r>
              <a:rPr lang="en-US" sz="1100" dirty="0" smtClean="0">
                <a:latin typeface="Candara" panose="020E0502030303020204" pitchFamily="34" charset="0"/>
              </a:rPr>
              <a:t>, </a:t>
            </a:r>
            <a:r>
              <a:rPr lang="en-US" sz="1100" dirty="0" err="1" smtClean="0">
                <a:latin typeface="Candara" panose="020E0502030303020204" pitchFamily="34" charset="0"/>
              </a:rPr>
              <a:t>xs:string</a:t>
            </a:r>
            <a:endParaRPr lang="en-US" sz="1100" dirty="0" smtClean="0">
              <a:latin typeface="Candara" panose="020E0502030303020204" pitchFamily="34" charset="0"/>
            </a:endParaRPr>
          </a:p>
          <a:p>
            <a:pPr marL="228600" indent="-228600">
              <a:buAutoNum type="arabicPeriod"/>
            </a:pPr>
            <a:r>
              <a:rPr lang="en-US" sz="1100" dirty="0" smtClean="0">
                <a:latin typeface="Candara" panose="020E0502030303020204" pitchFamily="34" charset="0"/>
              </a:rPr>
              <a:t>Option 1</a:t>
            </a:r>
          </a:p>
          <a:p>
            <a:pPr marL="228600" indent="-228600">
              <a:buAutoNum type="arabicPeriod"/>
            </a:pPr>
            <a:r>
              <a:rPr lang="en-US" sz="1100" dirty="0" smtClean="0">
                <a:latin typeface="Candara" panose="020E0502030303020204" pitchFamily="34" charset="0"/>
              </a:rPr>
              <a:t>False</a:t>
            </a:r>
          </a:p>
          <a:p>
            <a:pPr marL="228600" indent="-228600">
              <a:buAutoNum type="arabicPeriod"/>
            </a:pPr>
            <a:endParaRPr lang="en-US" sz="1100" dirty="0">
              <a:latin typeface="Candara" panose="020E0502030303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970088" y="839788"/>
            <a:ext cx="4672012" cy="3503612"/>
          </a:xfrm>
          <a:ln/>
        </p:spPr>
      </p:sp>
      <p:sp>
        <p:nvSpPr>
          <p:cNvPr id="194563" name="Rectangle 3"/>
          <p:cNvSpPr>
            <a:spLocks noGrp="1" noChangeArrowheads="1"/>
          </p:cNvSpPr>
          <p:nvPr>
            <p:ph type="body" idx="1"/>
          </p:nvPr>
        </p:nvSpPr>
        <p:spPr>
          <a:xfrm>
            <a:off x="1981200" y="4572000"/>
            <a:ext cx="4648200" cy="3963988"/>
          </a:xfrm>
        </p:spPr>
        <p:txBody>
          <a:bodyPr/>
          <a:lstStyle/>
          <a:p>
            <a:pPr marL="228578" indent="-228578" algn="just"/>
            <a:r>
              <a:rPr lang="en-US" u="sng" dirty="0"/>
              <a:t>Advantages of Schemas over DTD</a:t>
            </a:r>
            <a:r>
              <a:rPr lang="en-US" dirty="0"/>
              <a:t>:</a:t>
            </a:r>
          </a:p>
          <a:p>
            <a:pPr marL="228578" indent="-228578" algn="just"/>
            <a:r>
              <a:rPr lang="en-US" dirty="0"/>
              <a:t>XML Data Modeling with DTDs:</a:t>
            </a:r>
          </a:p>
          <a:p>
            <a:pPr marL="228578" indent="-228578" algn="just"/>
            <a:r>
              <a:rPr lang="en-US" dirty="0"/>
              <a:t>	We are familiar with DTD for XML document. DTDs originated from SGML and provide a standard mechanism for validating SGML documents. </a:t>
            </a:r>
          </a:p>
          <a:p>
            <a:pPr marL="228578" indent="-228578" algn="just"/>
            <a:r>
              <a:rPr lang="en-US" dirty="0"/>
              <a:t>	XML is subset of SGML. Hence it also uses the same approach. However, DTDs have some drawbacks. So a new approach for modeling XML data has come up. It is called as </a:t>
            </a:r>
            <a:r>
              <a:rPr lang="en-US" b="1" dirty="0"/>
              <a:t>XML schema</a:t>
            </a:r>
            <a:r>
              <a:rPr lang="en-US" dirty="0"/>
              <a:t>.</a:t>
            </a:r>
          </a:p>
          <a:p>
            <a:pPr marL="228578" indent="-228578" algn="just"/>
            <a:r>
              <a:rPr lang="en-US" dirty="0"/>
              <a:t>	DTDs rely on a specialized syntax for describing the structure of XML vocabularies. This is a drawback of DTD. The question arises, why is it necessary to learn a specialized syntax, when XML itself provides a suitable syntax for describing data of any kind.</a:t>
            </a:r>
          </a:p>
          <a:p>
            <a:pPr marL="228578" indent="-228578" algn="just"/>
            <a:r>
              <a:rPr lang="en-US" dirty="0"/>
              <a:t>Disadvantages of DTD:</a:t>
            </a:r>
          </a:p>
          <a:p>
            <a:pPr marL="228578" indent="-228578" algn="just"/>
            <a:r>
              <a:rPr lang="en-US" dirty="0"/>
              <a:t>	Good DTDs are difficult to write.</a:t>
            </a:r>
          </a:p>
          <a:p>
            <a:pPr marL="228578" indent="-228578" algn="just"/>
            <a:r>
              <a:rPr lang="en-US" dirty="0"/>
              <a:t>	There is no provision for inheritance from one DTD to another.</a:t>
            </a:r>
          </a:p>
          <a:p>
            <a:pPr marL="228578" indent="-228578" algn="just"/>
            <a:r>
              <a:rPr lang="en-US" dirty="0"/>
              <a:t>	DTDs do not provide support for namespaces.</a:t>
            </a:r>
          </a:p>
          <a:p>
            <a:pPr marL="228578" indent="-228578" algn="just"/>
            <a:r>
              <a:rPr lang="en-US" dirty="0"/>
              <a:t>	It is limited in its descriptive powers.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xfrm>
            <a:off x="1970088" y="839788"/>
            <a:ext cx="4672012" cy="3503612"/>
          </a:xfrm>
          <a:ln/>
        </p:spPr>
      </p:sp>
      <p:sp>
        <p:nvSpPr>
          <p:cNvPr id="326659" name="Rectangle 3"/>
          <p:cNvSpPr>
            <a:spLocks noGrp="1" noChangeArrowheads="1"/>
          </p:cNvSpPr>
          <p:nvPr>
            <p:ph type="body" idx="1"/>
          </p:nvPr>
        </p:nvSpPr>
        <p:spPr>
          <a:xfrm>
            <a:off x="1971675" y="4572001"/>
            <a:ext cx="4657725" cy="4038600"/>
          </a:xfrm>
        </p:spPr>
        <p:txBody>
          <a:bodyPr/>
          <a:lstStyle/>
          <a:p>
            <a:pPr marL="228578" indent="-228578" algn="just"/>
            <a:r>
              <a:rPr lang="en-US" u="sng" dirty="0"/>
              <a:t>Why Use XML Schemas? </a:t>
            </a:r>
          </a:p>
          <a:p>
            <a:pPr marL="228578" indent="-228578" algn="just"/>
            <a:r>
              <a:rPr lang="en-US" dirty="0"/>
              <a:t>As mentioned earlier XML Schemas have advantages over using DTD. Let us now se some more reasons why we should use XML Schemas.</a:t>
            </a:r>
          </a:p>
          <a:p>
            <a:pPr marL="228578" indent="-228578" algn="just"/>
            <a:r>
              <a:rPr lang="en-US" dirty="0"/>
              <a:t>	Support Data Types: XML Schemas have support for </a:t>
            </a:r>
            <a:r>
              <a:rPr lang="en-US" dirty="0" err="1"/>
              <a:t>datatypes</a:t>
            </a:r>
            <a:r>
              <a:rPr lang="en-US" dirty="0"/>
              <a:t>. This makes it simple to describe allowable document content, to validate the data correctness. It is also easy to work with data from database, defining restrictions on data and/or data formats. It also allows conversion of data between different data types.</a:t>
            </a:r>
          </a:p>
          <a:p>
            <a:pPr marL="228578" indent="-228578" algn="just"/>
            <a:r>
              <a:rPr lang="en-US" dirty="0"/>
              <a:t>	Use of XML Syntax: When writing XML Schemas you follow XML syntax. Hence you can use the XML Editors and Parsers to work with the Schema files. In addition to this you also do not need to learn a different language.</a:t>
            </a:r>
          </a:p>
          <a:p>
            <a:pPr marL="228578" indent="-228578" algn="just"/>
            <a:r>
              <a:rPr lang="en-US" dirty="0"/>
              <a:t>	Secure Data Communication</a:t>
            </a:r>
            <a:r>
              <a:rPr lang="en-US" b="1" dirty="0"/>
              <a:t>: </a:t>
            </a:r>
            <a:r>
              <a:rPr lang="en-US" dirty="0"/>
              <a:t>During data transfer it is essential that both dispatcher and receiver of the data have the same understanding  about the transferred content. The dispatcher will have to depict the data in such a way that it is understood by the receiver</a:t>
            </a:r>
            <a:r>
              <a:rPr lang="en-US" b="1" dirty="0"/>
              <a:t>.</a:t>
            </a:r>
          </a:p>
          <a:p>
            <a:pPr marL="228578" indent="-228578" algn="just"/>
            <a:r>
              <a:rPr lang="en-US" dirty="0"/>
              <a:t>	Are extensible: </a:t>
            </a:r>
            <a:r>
              <a:rPr lang="en-US" dirty="0" err="1"/>
              <a:t>XMl</a:t>
            </a:r>
            <a:r>
              <a:rPr lang="en-US" dirty="0"/>
              <a:t> schemas can be inherited </a:t>
            </a:r>
            <a:r>
              <a:rPr lang="en-US" dirty="0" err="1"/>
              <a:t>i.e</a:t>
            </a:r>
            <a:r>
              <a:rPr lang="en-US" dirty="0"/>
              <a:t> one XML schema can be extended by another XML schema. You can also create your own </a:t>
            </a:r>
            <a:r>
              <a:rPr lang="en-US" dirty="0" err="1"/>
              <a:t>datatypes</a:t>
            </a:r>
            <a:r>
              <a:rPr lang="en-US" dirty="0"/>
              <a:t> from standard </a:t>
            </a:r>
            <a:r>
              <a:rPr lang="en-US" dirty="0" err="1"/>
              <a:t>datatypes</a:t>
            </a:r>
            <a:r>
              <a:rPr lang="en-US" dirty="0"/>
              <a:t>.</a:t>
            </a:r>
          </a:p>
          <a:p>
            <a:pPr marL="228578" indent="-228578" algn="just"/>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970088" y="839788"/>
            <a:ext cx="4672012" cy="3503612"/>
          </a:xfrm>
          <a:ln/>
        </p:spPr>
      </p:sp>
      <p:sp>
        <p:nvSpPr>
          <p:cNvPr id="242691" name="Rectangle 3"/>
          <p:cNvSpPr>
            <a:spLocks noGrp="1" noChangeArrowheads="1"/>
          </p:cNvSpPr>
          <p:nvPr>
            <p:ph type="body" idx="1"/>
          </p:nvPr>
        </p:nvSpPr>
        <p:spPr>
          <a:xfrm>
            <a:off x="1981200" y="4572000"/>
            <a:ext cx="4648200" cy="3963988"/>
          </a:xfrm>
        </p:spPr>
        <p:txBody>
          <a:bodyPr/>
          <a:lstStyle/>
          <a:p>
            <a:pPr marL="228578" indent="-228578" algn="just"/>
            <a:r>
              <a:rPr lang="en-US" u="sng" dirty="0"/>
              <a:t>Advantages of Schemas over DTD</a:t>
            </a:r>
            <a:r>
              <a:rPr lang="en-US" dirty="0"/>
              <a:t>:</a:t>
            </a:r>
          </a:p>
          <a:p>
            <a:pPr marL="228578" indent="-228578" algn="just"/>
            <a:r>
              <a:rPr lang="en-US" dirty="0"/>
              <a:t>Example:</a:t>
            </a:r>
            <a:r>
              <a:rPr lang="en-US" b="1" dirty="0"/>
              <a:t> </a:t>
            </a:r>
          </a:p>
          <a:p>
            <a:pPr marL="228578" indent="-228578" algn="just"/>
            <a:r>
              <a:rPr lang="en-US" dirty="0"/>
              <a:t>	Consider the following example:</a:t>
            </a:r>
          </a:p>
          <a:p>
            <a:pPr marL="685733" lvl="1" indent="-228578" algn="just"/>
            <a:r>
              <a:rPr lang="en-US" dirty="0"/>
              <a:t>	&lt;!ELEMENT pin-code #PCDATA&gt;</a:t>
            </a:r>
          </a:p>
          <a:p>
            <a:pPr marL="228578" indent="-228578" algn="just"/>
            <a:r>
              <a:rPr lang="en-US" dirty="0"/>
              <a:t>	Now, consider the following statement:</a:t>
            </a:r>
          </a:p>
          <a:p>
            <a:pPr marL="685733" lvl="1" indent="-228578" algn="just"/>
            <a:r>
              <a:rPr lang="en-US" dirty="0"/>
              <a:t>	&lt;pin-code&gt;ABC-123444-hhh&lt;/pin-code&gt; </a:t>
            </a:r>
          </a:p>
          <a:p>
            <a:pPr marL="228578" indent="-228578" algn="just"/>
            <a:r>
              <a:rPr lang="en-US" dirty="0"/>
              <a:t>	It is both well-formed and valid even though ABC-123444-hhh certainly does not represent a pin code in any form.</a:t>
            </a:r>
          </a:p>
          <a:p>
            <a:pPr marL="228578" indent="-228578" algn="just"/>
            <a:r>
              <a:rPr lang="en-US" dirty="0"/>
              <a:t>	The data-type constraints available in schemas can allow the schema designer to limit the content of the pin-code element to a six digits number, for example, 400090.</a:t>
            </a:r>
          </a:p>
          <a:p>
            <a:pPr marL="228578" indent="-228578" algn="just"/>
            <a:r>
              <a:rPr lang="en-US" dirty="0"/>
              <a:t>	XML Schemas are the successors of DTDs.</a:t>
            </a:r>
          </a:p>
          <a:p>
            <a:pPr marL="228578" indent="-228578" algn="just"/>
            <a:r>
              <a:rPr lang="en-US" dirty="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a:xfrm>
            <a:off x="1970088" y="839788"/>
            <a:ext cx="4672012" cy="3503612"/>
          </a:xfrm>
          <a:ln/>
        </p:spPr>
      </p:sp>
      <p:sp>
        <p:nvSpPr>
          <p:cNvPr id="354307" name="Rectangle 3"/>
          <p:cNvSpPr>
            <a:spLocks noGrp="1" noChangeArrowheads="1"/>
          </p:cNvSpPr>
          <p:nvPr>
            <p:ph type="body" idx="1"/>
          </p:nvPr>
        </p:nvSpPr>
        <p:spPr>
          <a:xfrm>
            <a:off x="1981201" y="4538133"/>
            <a:ext cx="4645232" cy="3812493"/>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xfrm>
            <a:off x="1970088" y="839788"/>
            <a:ext cx="4672012" cy="3503612"/>
          </a:xfrm>
          <a:ln/>
        </p:spPr>
      </p:sp>
      <p:sp>
        <p:nvSpPr>
          <p:cNvPr id="351235" name="Rectangle 3"/>
          <p:cNvSpPr>
            <a:spLocks noGrp="1" noChangeArrowheads="1"/>
          </p:cNvSpPr>
          <p:nvPr>
            <p:ph type="body" idx="1"/>
          </p:nvPr>
        </p:nvSpPr>
        <p:spPr>
          <a:xfrm>
            <a:off x="1981200" y="4560888"/>
            <a:ext cx="4586881" cy="3677026"/>
          </a:xfrm>
        </p:spPr>
        <p:txBody>
          <a:bodyPr/>
          <a:lstStyle/>
          <a:p>
            <a:pPr marL="228578" indent="-228578" algn="just"/>
            <a:r>
              <a:rPr lang="en-US" u="sng" dirty="0"/>
              <a:t>Namespaces:</a:t>
            </a:r>
          </a:p>
          <a:p>
            <a:pPr marL="228578" indent="-228578" algn="just"/>
            <a:r>
              <a:rPr lang="en-US" dirty="0"/>
              <a:t>	If the XML fragments in the above slide were added together, then there would be a name conflict. Both contain a &lt;table&gt; element, but the elements have different content and meaning.</a:t>
            </a:r>
          </a:p>
          <a:p>
            <a:pPr marL="228578" indent="-228578" algn="just"/>
            <a:r>
              <a:rPr lang="en-US" dirty="0"/>
              <a:t>	An XML parser will not know how to handle these differences.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a:xfrm>
            <a:off x="1970088" y="839788"/>
            <a:ext cx="4672012" cy="3503612"/>
          </a:xfrm>
          <a:ln/>
        </p:spPr>
      </p:sp>
      <p:sp>
        <p:nvSpPr>
          <p:cNvPr id="367619" name="Rectangle 3"/>
          <p:cNvSpPr>
            <a:spLocks noGrp="1" noChangeArrowheads="1"/>
          </p:cNvSpPr>
          <p:nvPr>
            <p:ph type="body" idx="1"/>
          </p:nvPr>
        </p:nvSpPr>
        <p:spPr>
          <a:xfrm>
            <a:off x="1981200" y="4560888"/>
            <a:ext cx="4586881" cy="3710893"/>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939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27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lstStyle/>
          <a:p>
            <a:r>
              <a:rPr lang="en-US" b="0" dirty="0">
                <a:ea typeface="ＭＳ Ｐゴシック" pitchFamily="34" charset="-128"/>
              </a:rPr>
              <a:t>Lesson 3: XML Schema Definition</a:t>
            </a:r>
          </a:p>
        </p:txBody>
      </p:sp>
      <p:sp>
        <p:nvSpPr>
          <p:cNvPr id="11" name="Title 10"/>
          <p:cNvSpPr>
            <a:spLocks noGrp="1"/>
          </p:cNvSpPr>
          <p:nvPr>
            <p:ph type="ctrTitle"/>
          </p:nvPr>
        </p:nvSpPr>
        <p:spPr/>
        <p:txBody>
          <a:bodyPr>
            <a:normAutofit/>
          </a:bodyPr>
          <a:lstStyle/>
          <a:p>
            <a:r>
              <a:rPr lang="en-US" sz="3600" dirty="0">
                <a:solidFill>
                  <a:srgbClr val="000000"/>
                </a:solidFill>
                <a:latin typeface="Candara"/>
                <a:ea typeface="ＭＳ Ｐゴシック" pitchFamily="34" charset="-128"/>
              </a:rPr>
              <a:t>Web Basics - XML</a:t>
            </a:r>
          </a:p>
        </p:txBody>
      </p:sp>
    </p:spTree>
    <p:extLst>
      <p:ext uri="{BB962C8B-B14F-4D97-AF65-F5344CB8AC3E}">
        <p14:creationId xmlns:p14="http://schemas.microsoft.com/office/powerpoint/2010/main" val="994696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1" name="Title 1"/>
          <p:cNvSpPr>
            <a:spLocks/>
          </p:cNvSpPr>
          <p:nvPr/>
        </p:nvSpPr>
        <p:spPr bwMode="auto">
          <a:xfrm>
            <a:off x="319088" y="122238"/>
            <a:ext cx="83010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Solving the Name Conflict Using a Prefix</a:t>
            </a:r>
          </a:p>
        </p:txBody>
      </p:sp>
      <p:sp>
        <p:nvSpPr>
          <p:cNvPr id="352263" name="AutoShape 7"/>
          <p:cNvSpPr>
            <a:spLocks noChangeArrowheads="1"/>
          </p:cNvSpPr>
          <p:nvPr/>
        </p:nvSpPr>
        <p:spPr bwMode="auto">
          <a:xfrm>
            <a:off x="671513" y="1819275"/>
            <a:ext cx="7848600" cy="31337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r>
              <a:rPr lang="en-US" b="1" dirty="0">
                <a:latin typeface="Candara"/>
                <a:cs typeface="Arial" pitchFamily="34" charset="0"/>
              </a:rPr>
              <a:t>&lt;root&gt;</a:t>
            </a:r>
          </a:p>
          <a:p>
            <a:pPr lvl="1">
              <a:lnSpc>
                <a:spcPct val="135000"/>
              </a:lnSpc>
            </a:pPr>
            <a:r>
              <a:rPr lang="en-US" b="1" dirty="0">
                <a:latin typeface="Candara"/>
                <a:cs typeface="Arial" pitchFamily="34" charset="0"/>
              </a:rPr>
              <a:t>&lt;</a:t>
            </a:r>
            <a:r>
              <a:rPr lang="en-US" b="1" dirty="0" err="1">
                <a:latin typeface="Candara"/>
                <a:cs typeface="Arial" pitchFamily="34" charset="0"/>
              </a:rPr>
              <a:t>h:table</a:t>
            </a:r>
            <a:r>
              <a:rPr lang="en-US" b="1" dirty="0">
                <a:latin typeface="Candara"/>
                <a:cs typeface="Arial" pitchFamily="34" charset="0"/>
              </a:rPr>
              <a:t> </a:t>
            </a:r>
            <a:r>
              <a:rPr lang="en-US" b="1" dirty="0" err="1">
                <a:latin typeface="Candara"/>
                <a:cs typeface="Arial" pitchFamily="34" charset="0"/>
              </a:rPr>
              <a:t>xmlns:h</a:t>
            </a:r>
            <a:r>
              <a:rPr lang="en-US" b="1" dirty="0">
                <a:latin typeface="Candara"/>
                <a:cs typeface="Arial" pitchFamily="34" charset="0"/>
              </a:rPr>
              <a:t>="http://www.w3.org/TR/html4/"&gt;</a:t>
            </a:r>
            <a:br>
              <a:rPr lang="en-US" b="1" dirty="0">
                <a:latin typeface="Candara"/>
                <a:cs typeface="Arial" pitchFamily="34" charset="0"/>
              </a:rPr>
            </a:br>
            <a:r>
              <a:rPr lang="en-US" b="1" dirty="0">
                <a:latin typeface="Candara"/>
                <a:cs typeface="Arial" pitchFamily="34" charset="0"/>
              </a:rPr>
              <a:t>  &lt;</a:t>
            </a:r>
            <a:r>
              <a:rPr lang="en-US" b="1" dirty="0" err="1">
                <a:latin typeface="Candara"/>
                <a:cs typeface="Arial" pitchFamily="34" charset="0"/>
              </a:rPr>
              <a:t>h:tr</a:t>
            </a:r>
            <a:r>
              <a:rPr lang="en-US" b="1" dirty="0">
                <a:latin typeface="Candara"/>
                <a:cs typeface="Arial" pitchFamily="34" charset="0"/>
              </a:rPr>
              <a:t>&gt;</a:t>
            </a:r>
            <a:br>
              <a:rPr lang="en-US" b="1" dirty="0">
                <a:latin typeface="Candara"/>
                <a:cs typeface="Arial" pitchFamily="34" charset="0"/>
              </a:rPr>
            </a:br>
            <a:r>
              <a:rPr lang="en-US" b="1" dirty="0">
                <a:latin typeface="Candara"/>
                <a:cs typeface="Arial" pitchFamily="34" charset="0"/>
              </a:rPr>
              <a:t>    &lt;</a:t>
            </a:r>
            <a:r>
              <a:rPr lang="en-US" b="1" dirty="0" err="1">
                <a:latin typeface="Candara"/>
                <a:cs typeface="Arial" pitchFamily="34" charset="0"/>
              </a:rPr>
              <a:t>h:td</a:t>
            </a:r>
            <a:r>
              <a:rPr lang="en-US" b="1" dirty="0">
                <a:latin typeface="Candara"/>
                <a:cs typeface="Arial" pitchFamily="34" charset="0"/>
              </a:rPr>
              <a:t>&gt;Apples&lt;/</a:t>
            </a:r>
            <a:r>
              <a:rPr lang="en-US" b="1" dirty="0" err="1">
                <a:latin typeface="Candara"/>
                <a:cs typeface="Arial" pitchFamily="34" charset="0"/>
              </a:rPr>
              <a:t>h:td</a:t>
            </a:r>
            <a:r>
              <a:rPr lang="en-US" b="1" dirty="0">
                <a:latin typeface="Candara"/>
                <a:cs typeface="Arial" pitchFamily="34" charset="0"/>
              </a:rPr>
              <a:t>&gt;&lt;</a:t>
            </a:r>
            <a:r>
              <a:rPr lang="en-US" b="1" dirty="0" err="1">
                <a:latin typeface="Candara"/>
                <a:cs typeface="Arial" pitchFamily="34" charset="0"/>
              </a:rPr>
              <a:t>h:td</a:t>
            </a:r>
            <a:r>
              <a:rPr lang="en-US" b="1" dirty="0">
                <a:latin typeface="Candara"/>
                <a:cs typeface="Arial" pitchFamily="34" charset="0"/>
              </a:rPr>
              <a:t>&gt;Bananas&lt;/</a:t>
            </a:r>
            <a:r>
              <a:rPr lang="en-US" b="1" dirty="0" err="1">
                <a:latin typeface="Candara"/>
                <a:cs typeface="Arial" pitchFamily="34" charset="0"/>
              </a:rPr>
              <a:t>h:td</a:t>
            </a:r>
            <a:r>
              <a:rPr lang="en-US" b="1" dirty="0">
                <a:latin typeface="Candara"/>
                <a:cs typeface="Arial" pitchFamily="34" charset="0"/>
              </a:rPr>
              <a:t>&gt;</a:t>
            </a:r>
            <a:br>
              <a:rPr lang="en-US" b="1" dirty="0">
                <a:latin typeface="Candara"/>
                <a:cs typeface="Arial" pitchFamily="34" charset="0"/>
              </a:rPr>
            </a:br>
            <a:r>
              <a:rPr lang="en-US" b="1" dirty="0">
                <a:latin typeface="Candara"/>
                <a:cs typeface="Arial" pitchFamily="34" charset="0"/>
              </a:rPr>
              <a:t>  &lt;/</a:t>
            </a:r>
            <a:r>
              <a:rPr lang="en-US" b="1" dirty="0" err="1">
                <a:latin typeface="Candara"/>
                <a:cs typeface="Arial" pitchFamily="34" charset="0"/>
              </a:rPr>
              <a:t>h:tr</a:t>
            </a:r>
            <a:r>
              <a:rPr lang="en-US" b="1" dirty="0">
                <a:latin typeface="Candara"/>
                <a:cs typeface="Arial" pitchFamily="34" charset="0"/>
              </a:rPr>
              <a:t>&gt;</a:t>
            </a:r>
            <a:br>
              <a:rPr lang="en-US" b="1" dirty="0">
                <a:latin typeface="Candara"/>
                <a:cs typeface="Arial" pitchFamily="34" charset="0"/>
              </a:rPr>
            </a:br>
            <a:r>
              <a:rPr lang="en-US" b="1" dirty="0">
                <a:latin typeface="Candara"/>
                <a:cs typeface="Arial" pitchFamily="34" charset="0"/>
              </a:rPr>
              <a:t>&lt;/</a:t>
            </a:r>
            <a:r>
              <a:rPr lang="en-US" b="1" dirty="0" err="1">
                <a:latin typeface="Candara"/>
                <a:cs typeface="Arial" pitchFamily="34" charset="0"/>
              </a:rPr>
              <a:t>h:table</a:t>
            </a:r>
            <a:r>
              <a:rPr lang="en-US" b="1" dirty="0">
                <a:latin typeface="Candara"/>
                <a:cs typeface="Arial" pitchFamily="34" charset="0"/>
              </a:rPr>
              <a:t>&gt;</a:t>
            </a:r>
          </a:p>
          <a:p>
            <a:pPr lvl="1">
              <a:lnSpc>
                <a:spcPct val="135000"/>
              </a:lnSpc>
            </a:pPr>
            <a:r>
              <a:rPr lang="en-US" b="1" dirty="0">
                <a:latin typeface="Candara"/>
                <a:cs typeface="Arial" pitchFamily="34" charset="0"/>
              </a:rPr>
              <a:t>&lt;</a:t>
            </a:r>
            <a:r>
              <a:rPr lang="en-US" b="1" dirty="0" err="1">
                <a:latin typeface="Candara"/>
                <a:cs typeface="Arial" pitchFamily="34" charset="0"/>
              </a:rPr>
              <a:t>f:table</a:t>
            </a:r>
            <a:r>
              <a:rPr lang="en-US" b="1" dirty="0">
                <a:latin typeface="Candara"/>
                <a:cs typeface="Arial" pitchFamily="34" charset="0"/>
              </a:rPr>
              <a:t> </a:t>
            </a:r>
            <a:r>
              <a:rPr lang="en-US" b="1" dirty="0" err="1">
                <a:latin typeface="Candara"/>
                <a:cs typeface="Arial" pitchFamily="34" charset="0"/>
              </a:rPr>
              <a:t>xmlns:f</a:t>
            </a:r>
            <a:r>
              <a:rPr lang="en-US" b="1" dirty="0">
                <a:latin typeface="Candara"/>
                <a:cs typeface="Arial" pitchFamily="34" charset="0"/>
              </a:rPr>
              <a:t>="http://www.w3schools.com/furniture"&gt;</a:t>
            </a:r>
            <a:br>
              <a:rPr lang="en-US" b="1" dirty="0">
                <a:latin typeface="Candara"/>
                <a:cs typeface="Arial" pitchFamily="34" charset="0"/>
              </a:rPr>
            </a:br>
            <a:r>
              <a:rPr lang="en-US" b="1" dirty="0">
                <a:latin typeface="Candara"/>
              </a:rPr>
              <a:t> </a:t>
            </a: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gn="ctr">
              <a:lnSpc>
                <a:spcPct val="135000"/>
              </a:lnSpc>
            </a:pPr>
            <a:endParaRPr lang="en-US" b="1" dirty="0">
              <a:latin typeface="Candara"/>
            </a:endParaRPr>
          </a:p>
          <a:p>
            <a:pPr lvl="1" algn="ctr">
              <a:lnSpc>
                <a:spcPct val="135000"/>
              </a:lnSpc>
            </a:pPr>
            <a:endParaRPr lang="en-US" b="1" dirty="0">
              <a:latin typeface="Candara"/>
            </a:endParaRP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a:t>
            </a:r>
          </a:p>
        </p:txBody>
      </p:sp>
    </p:spTree>
    <p:extLst>
      <p:ext uri="{BB962C8B-B14F-4D97-AF65-F5344CB8AC3E}">
        <p14:creationId xmlns:p14="http://schemas.microsoft.com/office/powerpoint/2010/main" val="775056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Title 1"/>
          <p:cNvSpPr>
            <a:spLocks/>
          </p:cNvSpPr>
          <p:nvPr/>
        </p:nvSpPr>
        <p:spPr bwMode="auto">
          <a:xfrm>
            <a:off x="20546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panose="020E0502030303020204" pitchFamily="34" charset="0"/>
                <a:ea typeface="+mj-ea"/>
                <a:cs typeface="+mj-cs"/>
              </a:rPr>
              <a:t>Solving the Name Conflict Using a Prefix</a:t>
            </a: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 continued</a:t>
            </a:r>
          </a:p>
        </p:txBody>
      </p:sp>
      <p:sp>
        <p:nvSpPr>
          <p:cNvPr id="374790" name="AutoShape 6"/>
          <p:cNvSpPr>
            <a:spLocks noChangeArrowheads="1"/>
          </p:cNvSpPr>
          <p:nvPr/>
        </p:nvSpPr>
        <p:spPr bwMode="auto">
          <a:xfrm>
            <a:off x="671513" y="2124075"/>
            <a:ext cx="7848600" cy="27336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Candara"/>
              </a:rPr>
              <a:t>  </a:t>
            </a: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f:name</a:t>
            </a:r>
            <a:r>
              <a:rPr lang="en-US" dirty="0">
                <a:solidFill>
                  <a:schemeClr val="tx1"/>
                </a:solidFill>
                <a:latin typeface="Candara"/>
                <a:cs typeface="Arial" pitchFamily="34" charset="0"/>
              </a:rPr>
              <a:t>&gt;African Coffee Table&lt;/</a:t>
            </a:r>
            <a:r>
              <a:rPr lang="en-US" dirty="0" err="1">
                <a:solidFill>
                  <a:schemeClr val="tx1"/>
                </a:solidFill>
                <a:latin typeface="Candara"/>
                <a:cs typeface="Arial" pitchFamily="34" charset="0"/>
              </a:rPr>
              <a:t>f:name</a:t>
            </a:r>
            <a:r>
              <a:rPr lang="en-US" dirty="0">
                <a:solidFill>
                  <a:schemeClr val="tx1"/>
                </a:solidFill>
                <a:latin typeface="Candara"/>
                <a:cs typeface="Arial" pitchFamily="34" charset="0"/>
              </a:rPr>
              <a:t>&gt;</a:t>
            </a:r>
            <a:br>
              <a:rPr lang="en-US" dirty="0">
                <a:solidFill>
                  <a:schemeClr val="tx1"/>
                </a:solidFill>
                <a:latin typeface="Candara"/>
                <a:cs typeface="Arial" pitchFamily="34" charset="0"/>
              </a:rPr>
            </a:b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f:width</a:t>
            </a:r>
            <a:r>
              <a:rPr lang="en-US" dirty="0">
                <a:solidFill>
                  <a:schemeClr val="tx1"/>
                </a:solidFill>
                <a:latin typeface="Candara"/>
                <a:cs typeface="Arial" pitchFamily="34" charset="0"/>
              </a:rPr>
              <a:t>&gt;80&lt;/</a:t>
            </a:r>
            <a:r>
              <a:rPr lang="en-US" dirty="0" err="1">
                <a:solidFill>
                  <a:schemeClr val="tx1"/>
                </a:solidFill>
                <a:latin typeface="Candara"/>
                <a:cs typeface="Arial" pitchFamily="34" charset="0"/>
              </a:rPr>
              <a:t>f:width</a:t>
            </a:r>
            <a:r>
              <a:rPr lang="en-US" dirty="0">
                <a:solidFill>
                  <a:schemeClr val="tx1"/>
                </a:solidFill>
                <a:latin typeface="Candara"/>
                <a:cs typeface="Arial" pitchFamily="34" charset="0"/>
              </a:rPr>
              <a:t>&gt;&lt;</a:t>
            </a:r>
            <a:r>
              <a:rPr lang="en-US" dirty="0" err="1">
                <a:solidFill>
                  <a:schemeClr val="tx1"/>
                </a:solidFill>
                <a:latin typeface="Candara"/>
                <a:cs typeface="Arial" pitchFamily="34" charset="0"/>
              </a:rPr>
              <a:t>f:length</a:t>
            </a:r>
            <a:r>
              <a:rPr lang="en-US" dirty="0">
                <a:solidFill>
                  <a:schemeClr val="tx1"/>
                </a:solidFill>
                <a:latin typeface="Candara"/>
                <a:cs typeface="Arial" pitchFamily="34" charset="0"/>
              </a:rPr>
              <a:t>&gt;120&lt;/</a:t>
            </a:r>
            <a:r>
              <a:rPr lang="en-US" dirty="0" err="1">
                <a:solidFill>
                  <a:schemeClr val="tx1"/>
                </a:solidFill>
                <a:latin typeface="Candara"/>
                <a:cs typeface="Arial" pitchFamily="34" charset="0"/>
              </a:rPr>
              <a:t>f:length</a:t>
            </a:r>
            <a:r>
              <a:rPr lang="en-US" dirty="0">
                <a:solidFill>
                  <a:schemeClr val="tx1"/>
                </a:solidFill>
                <a:latin typeface="Candara"/>
                <a:cs typeface="Arial" pitchFamily="34" charset="0"/>
              </a:rPr>
              <a:t>&gt;</a:t>
            </a:r>
            <a:br>
              <a:rPr lang="en-US" dirty="0">
                <a:solidFill>
                  <a:schemeClr val="tx1"/>
                </a:solidFill>
                <a:latin typeface="Candara"/>
                <a:cs typeface="Arial" pitchFamily="34" charset="0"/>
              </a:rPr>
            </a:b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f:table</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&lt;/root&gt; </a:t>
            </a:r>
          </a:p>
        </p:txBody>
      </p:sp>
    </p:spTree>
    <p:extLst>
      <p:ext uri="{BB962C8B-B14F-4D97-AF65-F5344CB8AC3E}">
        <p14:creationId xmlns:p14="http://schemas.microsoft.com/office/powerpoint/2010/main" val="2531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5" name="Title 1"/>
          <p:cNvSpPr>
            <a:spLocks/>
          </p:cNvSpPr>
          <p:nvPr/>
        </p:nvSpPr>
        <p:spPr bwMode="auto">
          <a:xfrm>
            <a:off x="292327"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ヒラギノ角ゴ Pro W3"/>
              </a:rPr>
              <a:t>4.2: Writing a Schema Definition for an XML File</a:t>
            </a:r>
            <a:r>
              <a:rPr lang="en-US" sz="2400" b="1" dirty="0">
                <a:solidFill>
                  <a:srgbClr val="000000"/>
                </a:solidFill>
                <a:latin typeface="Candara"/>
                <a:ea typeface="ヒラギノ角ゴ Pro W3"/>
                <a:cs typeface="Arial" pitchFamily="34" charset="0"/>
              </a:rPr>
              <a:t/>
            </a:r>
            <a:br>
              <a:rPr lang="en-US" sz="2400" b="1" dirty="0">
                <a:solidFill>
                  <a:srgbClr val="000000"/>
                </a:solidFill>
                <a:latin typeface="Candara"/>
                <a:ea typeface="ヒラギノ角ゴ Pro W3"/>
                <a:cs typeface="Arial" pitchFamily="34" charset="0"/>
              </a:rPr>
            </a:br>
            <a:r>
              <a:rPr lang="en-US" sz="2800" dirty="0">
                <a:latin typeface="Candara" panose="020E0502030303020204" pitchFamily="34" charset="0"/>
                <a:ea typeface="+mj-ea"/>
                <a:cs typeface="+mj-cs"/>
              </a:rPr>
              <a:t>Illustration(Message.xsd)</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Let us </a:t>
            </a:r>
            <a:r>
              <a:rPr lang="en-US" b="1" dirty="0" smtClean="0">
                <a:solidFill>
                  <a:srgbClr val="000000"/>
                </a:solidFill>
                <a:latin typeface="Candara"/>
                <a:cs typeface="Arial" pitchFamily="34" charset="0"/>
              </a:rPr>
              <a:t>see </a:t>
            </a:r>
            <a:r>
              <a:rPr lang="en-US" b="1" dirty="0">
                <a:solidFill>
                  <a:srgbClr val="000000"/>
                </a:solidFill>
                <a:latin typeface="Candara"/>
                <a:cs typeface="Arial" pitchFamily="34" charset="0"/>
              </a:rPr>
              <a:t>an example on writing a schema definition:</a:t>
            </a:r>
            <a:r>
              <a:rPr lang="en-US" sz="2000" b="1" dirty="0">
                <a:solidFill>
                  <a:srgbClr val="000000"/>
                </a:solidFill>
                <a:latin typeface="Candara"/>
                <a:cs typeface="Arial" pitchFamily="34" charset="0"/>
              </a:rPr>
              <a:t>	</a:t>
            </a:r>
          </a:p>
        </p:txBody>
      </p:sp>
      <p:sp>
        <p:nvSpPr>
          <p:cNvPr id="245772" name="AutoShape 12"/>
          <p:cNvSpPr>
            <a:spLocks noChangeArrowheads="1"/>
          </p:cNvSpPr>
          <p:nvPr/>
        </p:nvSpPr>
        <p:spPr bwMode="auto">
          <a:xfrm>
            <a:off x="444727" y="1842294"/>
            <a:ext cx="7848600" cy="3810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a:latin typeface="Candara"/>
                <a:cs typeface="Arial" pitchFamily="34" charset="0"/>
              </a:rPr>
              <a:t>xml version="1.0"?&gt;</a:t>
            </a:r>
          </a:p>
          <a:p>
            <a:pPr lvl="1">
              <a:lnSpc>
                <a:spcPct val="135000"/>
              </a:lnSpc>
            </a:pPr>
            <a:r>
              <a:rPr lang="en-US" dirty="0">
                <a:latin typeface="Candara"/>
                <a:cs typeface="Arial" pitchFamily="34" charset="0"/>
              </a:rPr>
              <a:t>&lt;</a:t>
            </a:r>
            <a:r>
              <a:rPr lang="en-US" dirty="0" err="1">
                <a:latin typeface="Candara"/>
                <a:cs typeface="Arial" pitchFamily="34" charset="0"/>
              </a:rPr>
              <a:t>xs:schema</a:t>
            </a:r>
            <a:r>
              <a:rPr lang="en-US" dirty="0">
                <a:latin typeface="Candara"/>
                <a:cs typeface="Arial" pitchFamily="34" charset="0"/>
              </a:rPr>
              <a:t> </a:t>
            </a:r>
            <a:r>
              <a:rPr lang="en-US" dirty="0" err="1">
                <a:latin typeface="Candara"/>
                <a:cs typeface="Arial" pitchFamily="34" charset="0"/>
              </a:rPr>
              <a:t>xmlns:xs</a:t>
            </a:r>
            <a:r>
              <a:rPr lang="en-US" dirty="0">
                <a:latin typeface="Candara"/>
                <a:cs typeface="Arial" pitchFamily="34" charset="0"/>
              </a:rPr>
              <a:t>="http://www.w3.org/2001/XMLSchema"</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name="message"&gt;</a:t>
            </a:r>
          </a:p>
          <a:p>
            <a:pPr lvl="1">
              <a:lnSpc>
                <a:spcPct val="135000"/>
              </a:lnSpc>
            </a:pPr>
            <a:r>
              <a:rPr lang="en-US" dirty="0">
                <a:latin typeface="Candara"/>
                <a:cs typeface="Arial" pitchFamily="34" charset="0"/>
              </a:rPr>
              <a:t> &lt;</a:t>
            </a:r>
            <a:r>
              <a:rPr lang="en-US" dirty="0" err="1">
                <a:latin typeface="Candara"/>
                <a:cs typeface="Arial" pitchFamily="34" charset="0"/>
              </a:rPr>
              <a:t>xs:complexType</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name="to" type="</a:t>
            </a:r>
            <a:r>
              <a:rPr lang="en-US" dirty="0" err="1">
                <a:latin typeface="Candara"/>
                <a:cs typeface="Arial" pitchFamily="34" charset="0"/>
              </a:rPr>
              <a:t>xs:string</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name="from" type="</a:t>
            </a:r>
            <a:r>
              <a:rPr lang="en-US" dirty="0" err="1">
                <a:latin typeface="Candara"/>
                <a:cs typeface="Arial" pitchFamily="34" charset="0"/>
              </a:rPr>
              <a:t>xs:string</a:t>
            </a:r>
            <a:r>
              <a:rPr lang="en-US" dirty="0" smtClean="0">
                <a:latin typeface="Candara"/>
                <a:cs typeface="Arial" pitchFamily="34" charset="0"/>
              </a:rPr>
              <a:t>"/&gt;</a:t>
            </a:r>
            <a:endParaRPr lang="en-US" dirty="0">
              <a:latin typeface="Candara"/>
              <a:cs typeface="Arial" pitchFamily="34" charset="0"/>
            </a:endParaRPr>
          </a:p>
        </p:txBody>
      </p:sp>
    </p:spTree>
    <p:extLst>
      <p:ext uri="{BB962C8B-B14F-4D97-AF65-F5344CB8AC3E}">
        <p14:creationId xmlns:p14="http://schemas.microsoft.com/office/powerpoint/2010/main" val="1680141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ヒラギノ角ゴ Pro W3"/>
              </a:rPr>
              <a:t>4.2: Writing a Schema Definition for an XML File</a:t>
            </a:r>
            <a:r>
              <a:rPr lang="en-US" sz="2400" b="1" dirty="0">
                <a:solidFill>
                  <a:srgbClr val="000000"/>
                </a:solidFill>
                <a:latin typeface="Candara"/>
                <a:ea typeface="ヒラギノ角ゴ Pro W3"/>
                <a:cs typeface="Arial" pitchFamily="34" charset="0"/>
              </a:rPr>
              <a:t/>
            </a:r>
            <a:br>
              <a:rPr lang="en-US" sz="2400" b="1" dirty="0">
                <a:solidFill>
                  <a:srgbClr val="000000"/>
                </a:solidFill>
                <a:latin typeface="Candara"/>
                <a:ea typeface="ヒラギノ角ゴ Pro W3"/>
                <a:cs typeface="Arial" pitchFamily="34" charset="0"/>
              </a:rPr>
            </a:br>
            <a:r>
              <a:rPr lang="en-US" sz="2800" dirty="0">
                <a:latin typeface="Candara" panose="020E0502030303020204" pitchFamily="34" charset="0"/>
                <a:ea typeface="+mj-ea"/>
                <a:cs typeface="+mj-cs"/>
              </a:rPr>
              <a:t>Illustration(Message.xsd)</a:t>
            </a: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 continued</a:t>
            </a:r>
          </a:p>
        </p:txBody>
      </p:sp>
      <p:sp>
        <p:nvSpPr>
          <p:cNvPr id="375814" name="AutoShape 6"/>
          <p:cNvSpPr>
            <a:spLocks noChangeArrowheads="1"/>
          </p:cNvSpPr>
          <p:nvPr/>
        </p:nvSpPr>
        <p:spPr bwMode="auto">
          <a:xfrm>
            <a:off x="671513" y="2124075"/>
            <a:ext cx="7848600" cy="33813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b="1" dirty="0">
              <a:solidFill>
                <a:schemeClr val="tx1"/>
              </a:solidFill>
              <a:latin typeface="Candara"/>
              <a:cs typeface="Arial" pitchFamily="34" charset="0"/>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r>
              <a:rPr lang="en-US" dirty="0">
                <a:solidFill>
                  <a:schemeClr val="tx1"/>
                </a:solidFill>
                <a:latin typeface="Candara"/>
              </a:rPr>
              <a:t> </a:t>
            </a: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name="subject"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name="text"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xs:attribute</a:t>
            </a:r>
            <a:r>
              <a:rPr lang="en-US" dirty="0">
                <a:solidFill>
                  <a:schemeClr val="tx1"/>
                </a:solidFill>
                <a:latin typeface="Candara"/>
                <a:cs typeface="Arial" pitchFamily="34" charset="0"/>
              </a:rPr>
              <a:t> name="priority"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       use="required"/&gt;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xs:schema</a:t>
            </a:r>
            <a:r>
              <a:rPr lang="en-US" dirty="0">
                <a:solidFill>
                  <a:schemeClr val="tx1"/>
                </a:solidFill>
                <a:latin typeface="Candara"/>
                <a:cs typeface="Arial" pitchFamily="34" charset="0"/>
              </a:rPr>
              <a:t>&gt;</a:t>
            </a: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gn="ctr">
              <a:lnSpc>
                <a:spcPct val="135000"/>
              </a:lnSpc>
            </a:pPr>
            <a:endParaRPr lang="en-US" dirty="0">
              <a:solidFill>
                <a:schemeClr val="tx1"/>
              </a:solidFill>
              <a:latin typeface="Candara"/>
            </a:endParaRPr>
          </a:p>
          <a:p>
            <a:pPr lvl="1" algn="ctr">
              <a:lnSpc>
                <a:spcPct val="135000"/>
              </a:lnSpc>
            </a:pPr>
            <a:endParaRPr lang="en-US" dirty="0">
              <a:solidFill>
                <a:schemeClr val="tx1"/>
              </a:solidFill>
              <a:latin typeface="Candara"/>
            </a:endParaRPr>
          </a:p>
        </p:txBody>
      </p:sp>
    </p:spTree>
    <p:extLst>
      <p:ext uri="{BB962C8B-B14F-4D97-AF65-F5344CB8AC3E}">
        <p14:creationId xmlns:p14="http://schemas.microsoft.com/office/powerpoint/2010/main" val="2716286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Title 1"/>
          <p:cNvSpPr>
            <a:spLocks/>
          </p:cNvSpPr>
          <p:nvPr/>
        </p:nvSpPr>
        <p:spPr bwMode="auto">
          <a:xfrm>
            <a:off x="250145" y="133124"/>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Using XSD in XML Document</a:t>
            </a:r>
          </a:p>
        </p:txBody>
      </p:sp>
      <p:sp>
        <p:nvSpPr>
          <p:cNvPr id="251913" name="AutoShape 9"/>
          <p:cNvSpPr>
            <a:spLocks noChangeArrowheads="1"/>
          </p:cNvSpPr>
          <p:nvPr/>
        </p:nvSpPr>
        <p:spPr bwMode="auto">
          <a:xfrm>
            <a:off x="740456" y="1756229"/>
            <a:ext cx="7848600" cy="19145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a:solidFill>
                  <a:schemeClr val="tx1"/>
                </a:solidFill>
                <a:latin typeface="Candara"/>
                <a:cs typeface="Arial" pitchFamily="34" charset="0"/>
              </a:rPr>
              <a:t>note </a:t>
            </a:r>
            <a:r>
              <a:rPr lang="en-US" dirty="0" err="1">
                <a:solidFill>
                  <a:schemeClr val="tx1"/>
                </a:solidFill>
                <a:latin typeface="Candara"/>
                <a:cs typeface="Arial" pitchFamily="34" charset="0"/>
              </a:rPr>
              <a:t>xmlns</a:t>
            </a:r>
            <a:r>
              <a:rPr lang="en-US" dirty="0">
                <a:solidFill>
                  <a:schemeClr val="tx1"/>
                </a:solidFill>
                <a:latin typeface="Candara"/>
                <a:cs typeface="Arial" pitchFamily="34" charset="0"/>
              </a:rPr>
              <a:t>="http://www.w3.org/2001/XMLSchema "</a:t>
            </a:r>
            <a:br>
              <a:rPr lang="en-US" dirty="0">
                <a:solidFill>
                  <a:schemeClr val="tx1"/>
                </a:solidFill>
                <a:latin typeface="Candara"/>
                <a:cs typeface="Arial" pitchFamily="34" charset="0"/>
              </a:rPr>
            </a:br>
            <a:r>
              <a:rPr lang="en-US" dirty="0" err="1">
                <a:solidFill>
                  <a:schemeClr val="tx1"/>
                </a:solidFill>
                <a:latin typeface="Candara"/>
                <a:cs typeface="Arial" pitchFamily="34" charset="0"/>
              </a:rPr>
              <a:t>xmlns:xsi</a:t>
            </a:r>
            <a:r>
              <a:rPr lang="en-US" dirty="0">
                <a:solidFill>
                  <a:schemeClr val="tx1"/>
                </a:solidFill>
                <a:latin typeface="Candara"/>
                <a:cs typeface="Arial" pitchFamily="34" charset="0"/>
              </a:rPr>
              <a:t>="http://www.w3.org/2001/XMLSchema-instance"</a:t>
            </a:r>
            <a:br>
              <a:rPr lang="en-US" dirty="0">
                <a:solidFill>
                  <a:schemeClr val="tx1"/>
                </a:solidFill>
                <a:latin typeface="Candara"/>
                <a:cs typeface="Arial" pitchFamily="34" charset="0"/>
              </a:rPr>
            </a:br>
            <a:r>
              <a:rPr lang="en-US" dirty="0" err="1">
                <a:solidFill>
                  <a:schemeClr val="tx1"/>
                </a:solidFill>
                <a:latin typeface="Candara"/>
                <a:cs typeface="Arial" pitchFamily="34" charset="0"/>
              </a:rPr>
              <a:t>xsi:schemaLocation</a:t>
            </a:r>
            <a:r>
              <a:rPr lang="en-US" dirty="0">
                <a:solidFill>
                  <a:schemeClr val="tx1"/>
                </a:solidFill>
                <a:latin typeface="Candara"/>
                <a:cs typeface="Arial" pitchFamily="34" charset="0"/>
              </a:rPr>
              <a:t>=“message.xsd"&gt; </a:t>
            </a:r>
          </a:p>
        </p:txBody>
      </p:sp>
      <p:sp>
        <p:nvSpPr>
          <p:cNvPr id="13" name="Content Placeholder 12"/>
          <p:cNvSpPr>
            <a:spLocks/>
          </p:cNvSpPr>
          <p:nvPr/>
        </p:nvSpPr>
        <p:spPr bwMode="auto">
          <a:xfrm>
            <a:off x="250145" y="1039814"/>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lvl="1"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Example:</a:t>
            </a:r>
          </a:p>
          <a:p>
            <a:pPr marL="800100" lvl="1"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1200150" lvl="2"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lvl="2" indent="-285750">
              <a:lnSpc>
                <a:spcPct val="135000"/>
              </a:lnSpc>
              <a:spcBef>
                <a:spcPct val="20000"/>
              </a:spcBef>
              <a:buClr>
                <a:srgbClr val="00A1E4"/>
              </a:buClr>
              <a:buFont typeface="Arial" pitchFamily="34" charset="0"/>
              <a:buChar char="–"/>
            </a:pPr>
            <a:endParaRPr lang="en-US" sz="2000" dirty="0">
              <a:solidFill>
                <a:srgbClr val="000000"/>
              </a:solidFill>
              <a:latin typeface="Candara"/>
              <a:cs typeface="Arial" pitchFamily="34" charset="0"/>
            </a:endParaRPr>
          </a:p>
          <a:p>
            <a:pPr lvl="2" indent="-285750">
              <a:lnSpc>
                <a:spcPct val="135000"/>
              </a:lnSpc>
              <a:spcBef>
                <a:spcPct val="20000"/>
              </a:spcBef>
              <a:buClr>
                <a:srgbClr val="00A1E4"/>
              </a:buClr>
              <a:buFont typeface="Arial" pitchFamily="34" charset="0"/>
              <a:buChar char="–"/>
            </a:pPr>
            <a:endParaRPr lang="en-US" sz="2000" dirty="0">
              <a:solidFill>
                <a:srgbClr val="000000"/>
              </a:solidFill>
              <a:latin typeface="Candara"/>
              <a:cs typeface="Arial" pitchFamily="34" charset="0"/>
            </a:endParaRPr>
          </a:p>
          <a:p>
            <a:pPr lvl="2" indent="-285750">
              <a:lnSpc>
                <a:spcPct val="135000"/>
              </a:lnSpc>
              <a:spcBef>
                <a:spcPct val="20000"/>
              </a:spcBef>
              <a:buClr>
                <a:srgbClr val="00A1E4"/>
              </a:buClr>
              <a:buFont typeface="Arial" pitchFamily="34" charset="0"/>
              <a:buNone/>
            </a:pPr>
            <a:endParaRPr lang="en-US" sz="2000" dirty="0">
              <a:solidFill>
                <a:srgbClr val="000000"/>
              </a:solidFill>
              <a:latin typeface="Candara"/>
              <a:cs typeface="Arial" pitchFamily="34" charset="0"/>
            </a:endParaRPr>
          </a:p>
          <a:p>
            <a:pPr marL="1200150" lvl="2"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1200150" lvl="2"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1196975" lvl="2"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Include the above in the XML document, to reference the XML Schema definition</a:t>
            </a:r>
          </a:p>
        </p:txBody>
      </p:sp>
    </p:spTree>
    <p:extLst>
      <p:ext uri="{BB962C8B-B14F-4D97-AF65-F5344CB8AC3E}">
        <p14:creationId xmlns:p14="http://schemas.microsoft.com/office/powerpoint/2010/main" val="1090530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XML-Schema Definition</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Simple Element: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&lt;</a:t>
            </a:r>
            <a:r>
              <a:rPr lang="en-US" sz="1600" dirty="0" err="1">
                <a:solidFill>
                  <a:srgbClr val="000000"/>
                </a:solidFill>
                <a:latin typeface="Candara"/>
                <a:cs typeface="Arial" pitchFamily="34" charset="0"/>
              </a:rPr>
              <a:t>xs:element</a:t>
            </a:r>
            <a:r>
              <a:rPr lang="en-US" sz="1600" dirty="0">
                <a:solidFill>
                  <a:srgbClr val="000000"/>
                </a:solidFill>
                <a:latin typeface="Candara"/>
                <a:cs typeface="Arial" pitchFamily="34" charset="0"/>
              </a:rPr>
              <a:t> name="title" type="</a:t>
            </a:r>
            <a:r>
              <a:rPr lang="en-US" sz="1600" dirty="0" err="1">
                <a:solidFill>
                  <a:srgbClr val="000000"/>
                </a:solidFill>
                <a:latin typeface="Candara"/>
                <a:cs typeface="Arial" pitchFamily="34" charset="0"/>
              </a:rPr>
              <a:t>xs:string</a:t>
            </a:r>
            <a:r>
              <a:rPr lang="en-US" sz="1600" dirty="0">
                <a:solidFill>
                  <a:srgbClr val="000000"/>
                </a:solidFill>
                <a:latin typeface="Candara"/>
                <a:cs typeface="Arial" pitchFamily="34" charset="0"/>
              </a:rPr>
              <a:t>"/&gt;</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where “title” is the name of the element and “</a:t>
            </a:r>
            <a:r>
              <a:rPr lang="en-US" sz="1200" dirty="0" err="1">
                <a:solidFill>
                  <a:srgbClr val="000000"/>
                </a:solidFill>
                <a:latin typeface="Candara"/>
                <a:cs typeface="Arial" pitchFamily="34" charset="0"/>
              </a:rPr>
              <a:t>xs:string</a:t>
            </a:r>
            <a:r>
              <a:rPr lang="en-US" sz="1200" dirty="0">
                <a:solidFill>
                  <a:srgbClr val="000000"/>
                </a:solidFill>
                <a:latin typeface="Candara"/>
                <a:cs typeface="Arial" pitchFamily="34" charset="0"/>
              </a:rPr>
              <a:t>” is the data type of the element</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Specifying default or fixed values: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&lt;</a:t>
            </a:r>
            <a:r>
              <a:rPr lang="en-US" sz="1600" dirty="0" err="1">
                <a:solidFill>
                  <a:srgbClr val="000000"/>
                </a:solidFill>
                <a:latin typeface="Candara"/>
                <a:cs typeface="Arial" pitchFamily="34" charset="0"/>
              </a:rPr>
              <a:t>xs:element</a:t>
            </a:r>
            <a:r>
              <a:rPr lang="en-US" sz="1600" dirty="0">
                <a:solidFill>
                  <a:srgbClr val="000000"/>
                </a:solidFill>
                <a:latin typeface="Candara"/>
                <a:cs typeface="Arial" pitchFamily="34" charset="0"/>
              </a:rPr>
              <a:t> name="title" type="</a:t>
            </a:r>
            <a:r>
              <a:rPr lang="en-US" sz="1600" dirty="0" err="1">
                <a:solidFill>
                  <a:srgbClr val="000000"/>
                </a:solidFill>
                <a:latin typeface="Candara"/>
                <a:cs typeface="Arial" pitchFamily="34" charset="0"/>
              </a:rPr>
              <a:t>xs:string</a:t>
            </a:r>
            <a:r>
              <a:rPr lang="en-US" sz="1600" dirty="0">
                <a:solidFill>
                  <a:srgbClr val="000000"/>
                </a:solidFill>
                <a:latin typeface="Candara"/>
                <a:cs typeface="Arial" pitchFamily="34" charset="0"/>
              </a:rPr>
              <a:t>" default="No Title"/&gt;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&lt;</a:t>
            </a:r>
            <a:r>
              <a:rPr lang="en-US" sz="1600" dirty="0" err="1">
                <a:solidFill>
                  <a:srgbClr val="000000"/>
                </a:solidFill>
                <a:latin typeface="Candara"/>
                <a:cs typeface="Arial" pitchFamily="34" charset="0"/>
              </a:rPr>
              <a:t>xs:element</a:t>
            </a:r>
            <a:r>
              <a:rPr lang="en-US" sz="1600" dirty="0">
                <a:solidFill>
                  <a:srgbClr val="000000"/>
                </a:solidFill>
                <a:latin typeface="Candara"/>
                <a:cs typeface="Arial" pitchFamily="34" charset="0"/>
              </a:rPr>
              <a:t> name="category" type="</a:t>
            </a:r>
            <a:r>
              <a:rPr lang="en-US" sz="1600" dirty="0" err="1">
                <a:solidFill>
                  <a:srgbClr val="000000"/>
                </a:solidFill>
                <a:latin typeface="Candara"/>
                <a:cs typeface="Arial" pitchFamily="34" charset="0"/>
              </a:rPr>
              <a:t>xs:string</a:t>
            </a:r>
            <a:r>
              <a:rPr lang="en-US" sz="1600" dirty="0">
                <a:solidFill>
                  <a:srgbClr val="000000"/>
                </a:solidFill>
                <a:latin typeface="Candara"/>
                <a:cs typeface="Arial" pitchFamily="34" charset="0"/>
              </a:rPr>
              <a:t>" fixed="Common"/&gt;</a:t>
            </a:r>
          </a:p>
          <a:p>
            <a:pPr marL="739775" lvl="1" indent="-292100">
              <a:spcBef>
                <a:spcPct val="20000"/>
              </a:spcBef>
              <a:buClr>
                <a:srgbClr val="00A1E4"/>
              </a:buClr>
              <a:buFont typeface="Arial" pitchFamily="34" charset="0"/>
              <a:buChar char="–"/>
            </a:pPr>
            <a:endParaRPr lang="en-US" sz="1600" dirty="0">
              <a:solidFill>
                <a:srgbClr val="000000"/>
              </a:solidFill>
              <a:latin typeface="Candara"/>
              <a:cs typeface="Arial" pitchFamily="34" charset="0"/>
            </a:endParaRPr>
          </a:p>
        </p:txBody>
      </p:sp>
    </p:spTree>
    <p:extLst>
      <p:ext uri="{BB962C8B-B14F-4D97-AF65-F5344CB8AC3E}">
        <p14:creationId xmlns:p14="http://schemas.microsoft.com/office/powerpoint/2010/main" val="483613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XML Schema Data Types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Schema Data Types belongs to following categories: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XSD String: String data types are used for values that contains character strings.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XSD Date: Date and time data types are used for values that contain date and time.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XSD Numeric: Numeric data types are used for numeric values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XSD Misc: Other miscellaneous data types like </a:t>
            </a:r>
            <a:r>
              <a:rPr lang="en-US" sz="1600" dirty="0" err="1">
                <a:latin typeface="Candara" panose="020E0502030303020204" pitchFamily="34" charset="0"/>
              </a:rPr>
              <a:t>boolean</a:t>
            </a:r>
            <a:r>
              <a:rPr lang="en-US" sz="1600" dirty="0">
                <a:latin typeface="Candara" panose="020E0502030303020204" pitchFamily="34" charset="0"/>
              </a:rPr>
              <a:t>, base64Binary, </a:t>
            </a:r>
            <a:r>
              <a:rPr lang="en-US" sz="1600" dirty="0" err="1">
                <a:latin typeface="Candara" panose="020E0502030303020204" pitchFamily="34" charset="0"/>
              </a:rPr>
              <a:t>hexBinary</a:t>
            </a:r>
            <a:r>
              <a:rPr lang="en-US" sz="1600" dirty="0">
                <a:latin typeface="Candara" panose="020E0502030303020204" pitchFamily="34" charset="0"/>
              </a:rPr>
              <a:t>, float, double, etc. </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7547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3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String Data Types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String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 Author" type="</a:t>
            </a:r>
            <a:r>
              <a:rPr lang="en-US" sz="1600" dirty="0" err="1">
                <a:latin typeface="Candara" panose="020E0502030303020204" pitchFamily="34" charset="0"/>
              </a:rPr>
              <a:t>xs:string</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&lt;Author&gt;John Smith&lt;/Author&gt;</a:t>
            </a:r>
          </a:p>
          <a:p>
            <a:pPr marL="347663" indent="-347663">
              <a:spcBef>
                <a:spcPct val="20000"/>
              </a:spcBef>
              <a:buClr>
                <a:srgbClr val="00A1E4"/>
              </a:buClr>
              <a:buFont typeface="Wingdings" pitchFamily="2" charset="2"/>
              <a:buChar char="Ø"/>
            </a:pPr>
            <a:r>
              <a:rPr lang="en-US" b="1" dirty="0" err="1">
                <a:solidFill>
                  <a:srgbClr val="000000"/>
                </a:solidFill>
                <a:latin typeface="Candara"/>
                <a:cs typeface="Arial" pitchFamily="34" charset="0"/>
              </a:rPr>
              <a:t>NormalizedString</a:t>
            </a:r>
            <a:r>
              <a:rPr lang="en-US" b="1" dirty="0">
                <a:solidFill>
                  <a:srgbClr val="000000"/>
                </a:solidFill>
                <a:latin typeface="Candara"/>
                <a:cs typeface="Arial" pitchFamily="34" charset="0"/>
              </a:rPr>
              <a:t> Data Type: </a:t>
            </a:r>
          </a:p>
          <a:p>
            <a:pPr marL="739775" lvl="1" indent="-292100">
              <a:spcBef>
                <a:spcPct val="20000"/>
              </a:spcBef>
              <a:buClr>
                <a:srgbClr val="00A1E4"/>
              </a:buClr>
              <a:buFont typeface="Arial"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name="Author“ type="</a:t>
            </a:r>
            <a:r>
              <a:rPr lang="en-US" sz="1600" dirty="0" err="1">
                <a:latin typeface="Candara" panose="020E0502030303020204" pitchFamily="34" charset="0"/>
              </a:rPr>
              <a:t>xs:normalizedString</a:t>
            </a:r>
            <a:r>
              <a:rPr lang="en-US" sz="1600" dirty="0">
                <a:latin typeface="Candara" panose="020E0502030303020204" pitchFamily="34" charset="0"/>
              </a:rPr>
              <a:t>"/&gt;</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&lt;Author&gt;John Smith&lt;/Author&gt;</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Token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name="Author" type="</a:t>
            </a:r>
            <a:r>
              <a:rPr lang="en-US" sz="1600" dirty="0" err="1">
                <a:latin typeface="Candara" panose="020E0502030303020204" pitchFamily="34" charset="0"/>
              </a:rPr>
              <a:t>xs:token</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&lt;Author&gt;John Smith&lt;/Author&gt; </a:t>
            </a:r>
          </a:p>
        </p:txBody>
      </p:sp>
    </p:spTree>
    <p:extLst>
      <p:ext uri="{BB962C8B-B14F-4D97-AF65-F5344CB8AC3E}">
        <p14:creationId xmlns:p14="http://schemas.microsoft.com/office/powerpoint/2010/main" val="1809849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p:nvPr>
        </p:nvSpPr>
        <p:spPr>
          <a:xfrm>
            <a:off x="446314" y="133928"/>
            <a:ext cx="8229600" cy="715963"/>
          </a:xfrm>
        </p:spPr>
        <p:txBody>
          <a:bodyPr/>
          <a:lstStyle/>
          <a:p>
            <a:pPr>
              <a:lnSpc>
                <a:spcPct val="80000"/>
              </a:lnSpc>
            </a:pPr>
            <a:r>
              <a:rPr lang="en-US" sz="1200" b="1" dirty="0"/>
              <a:t/>
            </a:r>
            <a:br>
              <a:rPr lang="en-US" sz="1200" b="1" dirty="0"/>
            </a:br>
            <a:r>
              <a:rPr lang="en-US" dirty="0"/>
              <a:t>Date and Time Data Types </a:t>
            </a:r>
          </a:p>
        </p:txBody>
      </p:sp>
      <p:sp>
        <p:nvSpPr>
          <p:cNvPr id="335876" name="Title 1"/>
          <p:cNvSpPr>
            <a:spLocks/>
          </p:cNvSpPr>
          <p:nvPr/>
        </p:nvSpPr>
        <p:spPr bwMode="auto">
          <a:xfrm>
            <a:off x="437696" y="180295"/>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Arial" pitchFamily="34" charset="0"/>
            </a:endParaRPr>
          </a:p>
        </p:txBody>
      </p:sp>
      <p:sp>
        <p:nvSpPr>
          <p:cNvPr id="13" name="Content Placeholder 12"/>
          <p:cNvSpPr>
            <a:spLocks/>
          </p:cNvSpPr>
          <p:nvPr/>
        </p:nvSpPr>
        <p:spPr bwMode="auto">
          <a:xfrm>
            <a:off x="406173" y="1088344"/>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latin typeface="Candara"/>
                <a:cs typeface="Arial" pitchFamily="34" charset="0"/>
              </a:rPr>
              <a:t>Date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t>
            </a:r>
            <a:r>
              <a:rPr lang="en-US" sz="1600" dirty="0" err="1">
                <a:latin typeface="Candara" panose="020E0502030303020204" pitchFamily="34" charset="0"/>
              </a:rPr>
              <a:t>publishdate</a:t>
            </a:r>
            <a:r>
              <a:rPr lang="en-US" sz="1600" dirty="0">
                <a:latin typeface="Candara" panose="020E0502030303020204" pitchFamily="34" charset="0"/>
              </a:rPr>
              <a:t>" type="</a:t>
            </a:r>
            <a:r>
              <a:rPr lang="en-US" sz="1600" dirty="0" err="1">
                <a:latin typeface="Candara" panose="020E0502030303020204" pitchFamily="34" charset="0"/>
              </a:rPr>
              <a:t>xs:date</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latin typeface="Candara"/>
                <a:cs typeface="Arial" pitchFamily="34" charset="0"/>
              </a:rPr>
              <a:t>	&lt; </a:t>
            </a:r>
            <a:r>
              <a:rPr lang="en-US" dirty="0" err="1">
                <a:latin typeface="Candara"/>
                <a:cs typeface="Arial" pitchFamily="34" charset="0"/>
              </a:rPr>
              <a:t>publishdate</a:t>
            </a:r>
            <a:r>
              <a:rPr lang="en-US" dirty="0">
                <a:latin typeface="Candara"/>
                <a:cs typeface="Arial" pitchFamily="34" charset="0"/>
              </a:rPr>
              <a:t>&gt;2002-09-24&lt;/ </a:t>
            </a:r>
            <a:r>
              <a:rPr lang="en-US" dirty="0" err="1">
                <a:latin typeface="Candara"/>
                <a:cs typeface="Arial" pitchFamily="34" charset="0"/>
              </a:rPr>
              <a:t>publishdate</a:t>
            </a:r>
            <a:r>
              <a:rPr lang="en-US" dirty="0">
                <a:latin typeface="Candara"/>
                <a:cs typeface="Arial" pitchFamily="34" charset="0"/>
              </a:rPr>
              <a:t>&gt; </a:t>
            </a:r>
          </a:p>
          <a:p>
            <a:pPr marL="347663" indent="-347663">
              <a:spcBef>
                <a:spcPct val="20000"/>
              </a:spcBef>
              <a:buClr>
                <a:srgbClr val="00A1E4"/>
              </a:buClr>
              <a:buFont typeface="Wingdings" pitchFamily="2" charset="2"/>
              <a:buChar char="Ø"/>
            </a:pPr>
            <a:r>
              <a:rPr lang="en-US" b="1" dirty="0">
                <a:latin typeface="Candara"/>
                <a:cs typeface="Arial" pitchFamily="34" charset="0"/>
              </a:rPr>
              <a:t>Time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t>
            </a:r>
            <a:r>
              <a:rPr lang="en-US" sz="1600" dirty="0" err="1">
                <a:latin typeface="Candara" panose="020E0502030303020204" pitchFamily="34" charset="0"/>
              </a:rPr>
              <a:t>publishtime</a:t>
            </a:r>
            <a:r>
              <a:rPr lang="en-US" sz="1600" dirty="0">
                <a:latin typeface="Candara" panose="020E0502030303020204" pitchFamily="34" charset="0"/>
              </a:rPr>
              <a:t>" type="</a:t>
            </a:r>
            <a:r>
              <a:rPr lang="en-US" sz="1600" dirty="0" err="1">
                <a:latin typeface="Candara" panose="020E0502030303020204" pitchFamily="34" charset="0"/>
              </a:rPr>
              <a:t>xs:time</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latin typeface="Candara"/>
                <a:cs typeface="Arial" pitchFamily="34" charset="0"/>
              </a:rPr>
              <a:t>	&lt; </a:t>
            </a:r>
            <a:r>
              <a:rPr lang="en-US" dirty="0" err="1">
                <a:latin typeface="Candara"/>
                <a:cs typeface="Arial" pitchFamily="34" charset="0"/>
              </a:rPr>
              <a:t>publishtime</a:t>
            </a:r>
            <a:r>
              <a:rPr lang="en-US" dirty="0">
                <a:latin typeface="Candara"/>
                <a:cs typeface="Arial" pitchFamily="34" charset="0"/>
              </a:rPr>
              <a:t>&gt;09:00:00&lt;/ </a:t>
            </a:r>
            <a:r>
              <a:rPr lang="en-US" dirty="0" err="1">
                <a:latin typeface="Candara"/>
                <a:cs typeface="Arial" pitchFamily="34" charset="0"/>
              </a:rPr>
              <a:t>publishtime</a:t>
            </a:r>
            <a:r>
              <a:rPr lang="en-US" dirty="0">
                <a:latin typeface="Candara"/>
                <a:cs typeface="Arial" pitchFamily="34" charset="0"/>
              </a:rPr>
              <a:t>&gt; </a:t>
            </a:r>
          </a:p>
          <a:p>
            <a:pPr marL="347663" indent="-347663">
              <a:spcBef>
                <a:spcPct val="20000"/>
              </a:spcBef>
              <a:buClr>
                <a:srgbClr val="00A1E4"/>
              </a:buClr>
              <a:buFont typeface="Wingdings" pitchFamily="2" charset="2"/>
              <a:buChar char="Ø"/>
            </a:pPr>
            <a:r>
              <a:rPr lang="en-US" b="1" dirty="0" err="1">
                <a:latin typeface="Candara"/>
                <a:cs typeface="Arial" pitchFamily="34" charset="0"/>
              </a:rPr>
              <a:t>DateTime</a:t>
            </a:r>
            <a:r>
              <a:rPr lang="en-US" b="1" dirty="0">
                <a:latin typeface="Candara"/>
                <a:cs typeface="Arial" pitchFamily="34" charset="0"/>
              </a:rPr>
              <a:t>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 </a:t>
            </a:r>
            <a:r>
              <a:rPr lang="en-US" sz="1600" dirty="0" err="1">
                <a:latin typeface="Candara" panose="020E0502030303020204" pitchFamily="34" charset="0"/>
              </a:rPr>
              <a:t>publishdatetime</a:t>
            </a:r>
            <a:r>
              <a:rPr lang="en-US" sz="1600" dirty="0">
                <a:latin typeface="Candara" panose="020E0502030303020204" pitchFamily="34" charset="0"/>
              </a:rPr>
              <a:t>" type="</a:t>
            </a:r>
            <a:r>
              <a:rPr lang="en-US" sz="1600" dirty="0" err="1">
                <a:latin typeface="Candara" panose="020E0502030303020204" pitchFamily="34" charset="0"/>
              </a:rPr>
              <a:t>xs:dateTime</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latin typeface="Candara"/>
                <a:cs typeface="Arial" pitchFamily="34" charset="0"/>
              </a:rPr>
              <a:t>	&lt; </a:t>
            </a:r>
            <a:r>
              <a:rPr lang="en-US" dirty="0" err="1">
                <a:latin typeface="Candara"/>
                <a:cs typeface="Arial" pitchFamily="34" charset="0"/>
              </a:rPr>
              <a:t>publishdatetime</a:t>
            </a:r>
            <a:r>
              <a:rPr lang="en-US" dirty="0">
                <a:latin typeface="Candara"/>
                <a:cs typeface="Arial" pitchFamily="34" charset="0"/>
              </a:rPr>
              <a:t>&gt;2002-05-30T09:00:00&lt;/ </a:t>
            </a:r>
            <a:r>
              <a:rPr lang="en-US" dirty="0" err="1">
                <a:latin typeface="Candara"/>
                <a:cs typeface="Arial" pitchFamily="34" charset="0"/>
              </a:rPr>
              <a:t>publishdatetime</a:t>
            </a:r>
            <a:r>
              <a:rPr lang="en-US" dirty="0">
                <a:latin typeface="Candara"/>
                <a:cs typeface="Arial" pitchFamily="34" charset="0"/>
              </a:rPr>
              <a:t>&gt; </a:t>
            </a:r>
          </a:p>
          <a:p>
            <a:pPr marL="1143000" lvl="2" indent="-228600" eaLnBrk="0" hangingPunct="0">
              <a:spcBef>
                <a:spcPct val="20000"/>
              </a:spcBef>
              <a:buClr>
                <a:srgbClr val="00A1E4"/>
              </a:buClr>
              <a:buFont typeface="Arial" pitchFamily="34" charset="0"/>
              <a:buNone/>
            </a:pPr>
            <a:endParaRPr lang="en-US" sz="1600" dirty="0">
              <a:latin typeface="Candara"/>
              <a:cs typeface="Arial" pitchFamily="34" charset="0"/>
            </a:endParaRPr>
          </a:p>
        </p:txBody>
      </p:sp>
    </p:spTree>
    <p:extLst>
      <p:ext uri="{BB962C8B-B14F-4D97-AF65-F5344CB8AC3E}">
        <p14:creationId xmlns:p14="http://schemas.microsoft.com/office/powerpoint/2010/main" val="4270524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0"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Numeric Data Types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Decimal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name="price" type="</a:t>
            </a:r>
            <a:r>
              <a:rPr lang="en-US" sz="1600" dirty="0" err="1">
                <a:latin typeface="Candara" panose="020E0502030303020204" pitchFamily="34" charset="0"/>
              </a:rPr>
              <a:t>xs:decimal</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&lt;price&gt;999.50&lt;/price&gt; or</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&lt;price&gt;+999.5450&lt;/price&gt; or</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&lt;price&gt;-999.5230&lt;/price&gt;</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Integer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name="price" type="</a:t>
            </a:r>
            <a:r>
              <a:rPr lang="en-US" sz="1600" dirty="0" err="1">
                <a:latin typeface="Candara" panose="020E0502030303020204" pitchFamily="34" charset="0"/>
              </a:rPr>
              <a:t>xs:integer</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&lt;price&gt;999&lt;/price&gt; Or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&lt;price&gt;+999&lt;/price&gt; Or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&lt;price&gt;-999&lt;/price&gt;</a:t>
            </a:r>
          </a:p>
        </p:txBody>
      </p:sp>
    </p:spTree>
    <p:extLst>
      <p:ext uri="{BB962C8B-B14F-4D97-AF65-F5344CB8AC3E}">
        <p14:creationId xmlns:p14="http://schemas.microsoft.com/office/powerpoint/2010/main" val="2036456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a:xfrm>
            <a:off x="319088" y="131082"/>
            <a:ext cx="8229600" cy="715963"/>
          </a:xfrm>
        </p:spPr>
        <p:txBody>
          <a:bodyPr>
            <a:normAutofit/>
          </a:bodyPr>
          <a:lstStyle/>
          <a:p>
            <a:r>
              <a:rPr lang="en-US" sz="2800" dirty="0" smtClean="0"/>
              <a:t>Lesson Objectives</a:t>
            </a:r>
            <a:endParaRPr lang="en-US" sz="2800" dirty="0"/>
          </a:p>
        </p:txBody>
      </p:sp>
      <p:sp>
        <p:nvSpPr>
          <p:cNvPr id="182281" name="Title 1"/>
          <p:cNvSpPr>
            <a:spLocks/>
          </p:cNvSpPr>
          <p:nvPr/>
        </p:nvSpPr>
        <p:spPr bwMode="auto">
          <a:xfrm>
            <a:off x="319088" y="122238"/>
            <a:ext cx="83010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ヒラギノ角ゴ Pro W3"/>
            </a:endParaRPr>
          </a:p>
        </p:txBody>
      </p:sp>
      <p:grpSp>
        <p:nvGrpSpPr>
          <p:cNvPr id="182282" name="Group 10"/>
          <p:cNvGrpSpPr>
            <a:grpSpLocks/>
          </p:cNvGrpSpPr>
          <p:nvPr/>
        </p:nvGrpSpPr>
        <p:grpSpPr bwMode="auto">
          <a:xfrm>
            <a:off x="6934200" y="1576388"/>
            <a:ext cx="1716088" cy="1471612"/>
            <a:chOff x="4176" y="993"/>
            <a:chExt cx="1273" cy="1119"/>
          </a:xfrm>
        </p:grpSpPr>
        <p:sp>
          <p:nvSpPr>
            <p:cNvPr id="182283" name="Rectangle 11"/>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2284" name="Picture 12"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In this lesson, you will learn about: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Advantages of Schema over DTD</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Method to write a schema definition for an XML file</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types used in schemas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Simple and Complex type of elements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Indicator – Order, Occurrence, and Group</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Restrictions on XSD elements</a:t>
            </a:r>
          </a:p>
        </p:txBody>
      </p:sp>
    </p:spTree>
    <p:extLst>
      <p:ext uri="{BB962C8B-B14F-4D97-AF65-F5344CB8AC3E}">
        <p14:creationId xmlns:p14="http://schemas.microsoft.com/office/powerpoint/2010/main" val="2070068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0"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Miscellaneous Data Types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Boolean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name="disabled” type="</a:t>
            </a:r>
            <a:r>
              <a:rPr lang="en-US" sz="1600" dirty="0" err="1">
                <a:latin typeface="Candara" panose="020E0502030303020204" pitchFamily="34" charset="0"/>
              </a:rPr>
              <a:t>xs:boolean</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&lt;disabled&gt;true&lt;/disabled&gt; </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Binary Data Types: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t>
            </a:r>
            <a:r>
              <a:rPr lang="en-US" sz="1600" dirty="0" err="1">
                <a:latin typeface="Candara" panose="020E0502030303020204" pitchFamily="34" charset="0"/>
              </a:rPr>
              <a:t>blobsrc</a:t>
            </a:r>
            <a:r>
              <a:rPr lang="en-US" sz="1600" dirty="0">
                <a:latin typeface="Candara" panose="020E0502030303020204" pitchFamily="34" charset="0"/>
              </a:rPr>
              <a:t>" type="</a:t>
            </a:r>
            <a:r>
              <a:rPr lang="en-US" sz="1600" dirty="0" err="1">
                <a:latin typeface="Candara" panose="020E0502030303020204" pitchFamily="34" charset="0"/>
              </a:rPr>
              <a:t>xs:hexBinary</a:t>
            </a:r>
            <a:r>
              <a:rPr lang="en-US" sz="1600" dirty="0">
                <a:latin typeface="Candara" panose="020E0502030303020204" pitchFamily="34" charset="0"/>
              </a:rPr>
              <a:t>"/&gt; </a:t>
            </a:r>
          </a:p>
          <a:p>
            <a:pPr marL="347663" indent="-347663">
              <a:spcBef>
                <a:spcPct val="20000"/>
              </a:spcBef>
              <a:buClr>
                <a:srgbClr val="00A1E4"/>
              </a:buClr>
              <a:buFont typeface="Wingdings" pitchFamily="2" charset="2"/>
              <a:buChar char="Ø"/>
            </a:pPr>
            <a:r>
              <a:rPr lang="en-US" b="1" dirty="0" err="1">
                <a:solidFill>
                  <a:srgbClr val="000000"/>
                </a:solidFill>
                <a:latin typeface="Candara"/>
                <a:cs typeface="Arial" pitchFamily="34" charset="0"/>
              </a:rPr>
              <a:t>AnyURI</a:t>
            </a:r>
            <a:r>
              <a:rPr lang="en-US" b="1" dirty="0">
                <a:solidFill>
                  <a:srgbClr val="000000"/>
                </a:solidFill>
                <a:latin typeface="Candara"/>
                <a:cs typeface="Arial" pitchFamily="34" charset="0"/>
              </a:rPr>
              <a:t> Data Type: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xs:element</a:t>
            </a:r>
            <a:r>
              <a:rPr lang="en-US" sz="1600" dirty="0">
                <a:latin typeface="Candara" panose="020E0502030303020204" pitchFamily="34" charset="0"/>
              </a:rPr>
              <a:t>  name=“</a:t>
            </a:r>
            <a:r>
              <a:rPr lang="en-US" sz="1600" dirty="0" err="1">
                <a:latin typeface="Candara" panose="020E0502030303020204" pitchFamily="34" charset="0"/>
              </a:rPr>
              <a:t>PicSrc</a:t>
            </a:r>
            <a:r>
              <a:rPr lang="en-US" sz="1600" dirty="0">
                <a:latin typeface="Candara" panose="020E0502030303020204" pitchFamily="34" charset="0"/>
              </a:rPr>
              <a:t>” type="</a:t>
            </a:r>
            <a:r>
              <a:rPr lang="en-US" sz="1600" dirty="0" err="1">
                <a:latin typeface="Candara" panose="020E0502030303020204" pitchFamily="34" charset="0"/>
              </a:rPr>
              <a:t>xs:anyURI</a:t>
            </a:r>
            <a:r>
              <a:rPr lang="en-US" sz="1600" dirty="0">
                <a:latin typeface="Candara" panose="020E0502030303020204" pitchFamily="34" charset="0"/>
              </a:rPr>
              <a:t>"/&gt;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	&lt;</a:t>
            </a:r>
            <a:r>
              <a:rPr lang="en-US" dirty="0" err="1">
                <a:solidFill>
                  <a:srgbClr val="000000"/>
                </a:solidFill>
                <a:latin typeface="Candara"/>
                <a:cs typeface="Arial" pitchFamily="34" charset="0"/>
              </a:rPr>
              <a:t>PicSrc</a:t>
            </a:r>
            <a:r>
              <a:rPr lang="en-US" dirty="0">
                <a:solidFill>
                  <a:srgbClr val="000000"/>
                </a:solidFill>
                <a:latin typeface="Candara"/>
                <a:cs typeface="Arial" pitchFamily="34" charset="0"/>
              </a:rPr>
              <a:t>&gt;"http://www.w3schools.com/images/smiley.gif" &lt;/ </a:t>
            </a:r>
            <a:r>
              <a:rPr lang="en-US" dirty="0" err="1">
                <a:solidFill>
                  <a:srgbClr val="000000"/>
                </a:solidFill>
                <a:latin typeface="Candara"/>
                <a:cs typeface="Arial" pitchFamily="34" charset="0"/>
              </a:rPr>
              <a:t>PicSrc</a:t>
            </a:r>
            <a:r>
              <a:rPr lang="en-US" dirty="0">
                <a:solidFill>
                  <a:srgbClr val="000000"/>
                </a:solidFill>
                <a:latin typeface="Candara"/>
                <a:cs typeface="Arial" pitchFamily="34" charset="0"/>
              </a:rPr>
              <a:t> &gt; </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505921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8"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Attribute in XSD</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Defining an Attribute: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xs:attribute</a:t>
            </a:r>
            <a:r>
              <a:rPr lang="en-US" sz="1600" dirty="0">
                <a:latin typeface="Candara" panose="020E0502030303020204" pitchFamily="34" charset="0"/>
              </a:rPr>
              <a:t> name=“</a:t>
            </a:r>
            <a:r>
              <a:rPr lang="en-US" sz="1600" dirty="0" err="1">
                <a:latin typeface="Candara" panose="020E0502030303020204" pitchFamily="34" charset="0"/>
              </a:rPr>
              <a:t>AuthorID</a:t>
            </a:r>
            <a:r>
              <a:rPr lang="en-US" sz="1600" dirty="0">
                <a:latin typeface="Candara" panose="020E0502030303020204" pitchFamily="34" charset="0"/>
              </a:rPr>
              <a:t>” type=“</a:t>
            </a:r>
            <a:r>
              <a:rPr lang="en-US" sz="1600" dirty="0" err="1">
                <a:latin typeface="Candara" panose="020E0502030303020204" pitchFamily="34" charset="0"/>
              </a:rPr>
              <a:t>xs:string</a:t>
            </a:r>
            <a:r>
              <a:rPr lang="en-US" sz="1600" dirty="0">
                <a:latin typeface="Candara" panose="020E0502030303020204" pitchFamily="34" charset="0"/>
              </a:rPr>
              <a:t>"/&gt; </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where “</a:t>
            </a:r>
            <a:r>
              <a:rPr lang="en-US" sz="1200" dirty="0" err="1">
                <a:solidFill>
                  <a:srgbClr val="000000"/>
                </a:solidFill>
                <a:latin typeface="Candara"/>
                <a:cs typeface="Arial" pitchFamily="34" charset="0"/>
              </a:rPr>
              <a:t>AuthorID</a:t>
            </a:r>
            <a:r>
              <a:rPr lang="en-US" sz="1200" dirty="0">
                <a:solidFill>
                  <a:srgbClr val="000000"/>
                </a:solidFill>
                <a:latin typeface="Candara"/>
                <a:cs typeface="Arial" pitchFamily="34" charset="0"/>
              </a:rPr>
              <a:t>” is the name of the attribute and “</a:t>
            </a:r>
            <a:r>
              <a:rPr lang="en-US" sz="1200" dirty="0" err="1">
                <a:solidFill>
                  <a:srgbClr val="000000"/>
                </a:solidFill>
                <a:latin typeface="Candara"/>
                <a:cs typeface="Arial" pitchFamily="34" charset="0"/>
              </a:rPr>
              <a:t>xs:string</a:t>
            </a:r>
            <a:r>
              <a:rPr lang="en-US" sz="1200" dirty="0">
                <a:solidFill>
                  <a:srgbClr val="000000"/>
                </a:solidFill>
                <a:latin typeface="Candara"/>
                <a:cs typeface="Arial" pitchFamily="34" charset="0"/>
              </a:rPr>
              <a:t>” specifies the data type of the attribute. </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Creating Optional and Required Attributes: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&lt;</a:t>
            </a:r>
            <a:r>
              <a:rPr lang="en-US" sz="1600" dirty="0" err="1">
                <a:latin typeface="Candara" panose="020E0502030303020204" pitchFamily="34" charset="0"/>
              </a:rPr>
              <a:t>xs:attribute</a:t>
            </a:r>
            <a:r>
              <a:rPr lang="en-US" sz="1600" dirty="0">
                <a:latin typeface="Candara" panose="020E0502030303020204" pitchFamily="34" charset="0"/>
              </a:rPr>
              <a:t> name=“</a:t>
            </a:r>
            <a:r>
              <a:rPr lang="en-US" sz="1600" dirty="0" err="1">
                <a:latin typeface="Candara" panose="020E0502030303020204" pitchFamily="34" charset="0"/>
              </a:rPr>
              <a:t>btype</a:t>
            </a:r>
            <a:r>
              <a:rPr lang="en-US" sz="1600" dirty="0">
                <a:latin typeface="Candara" panose="020E0502030303020204" pitchFamily="34" charset="0"/>
              </a:rPr>
              <a:t>" type="</a:t>
            </a:r>
            <a:r>
              <a:rPr lang="en-US" sz="1600" dirty="0" err="1">
                <a:latin typeface="Candara" panose="020E0502030303020204" pitchFamily="34" charset="0"/>
              </a:rPr>
              <a:t>xs:string</a:t>
            </a:r>
            <a:r>
              <a:rPr lang="en-US" sz="1600" dirty="0">
                <a:latin typeface="Candara" panose="020E0502030303020204" pitchFamily="34" charset="0"/>
              </a:rPr>
              <a:t>" use="required"/&gt;</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Attributes are optional by default</a:t>
            </a:r>
          </a:p>
        </p:txBody>
      </p:sp>
    </p:spTree>
    <p:extLst>
      <p:ext uri="{BB962C8B-B14F-4D97-AF65-F5344CB8AC3E}">
        <p14:creationId xmlns:p14="http://schemas.microsoft.com/office/powerpoint/2010/main" val="3915991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4.3: Simple and Complex Type of Elements</a:t>
            </a:r>
            <a:br>
              <a:rPr lang="en-US" sz="1200" b="1" dirty="0">
                <a:solidFill>
                  <a:srgbClr val="000000"/>
                </a:solidFill>
                <a:latin typeface="Candara"/>
                <a:ea typeface="ヒラギノ角ゴ Pro W3"/>
                <a:cs typeface="Arial" pitchFamily="34" charset="0"/>
              </a:rPr>
            </a:b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latin typeface="Candara" panose="020E0502030303020204" pitchFamily="34" charset="0"/>
                <a:ea typeface="+mj-ea"/>
                <a:cs typeface="+mj-cs"/>
              </a:rPr>
              <a:t>Complex Element</a:t>
            </a:r>
          </a:p>
        </p:txBody>
      </p:sp>
      <p:sp>
        <p:nvSpPr>
          <p:cNvPr id="260107" name="AutoShape 11"/>
          <p:cNvSpPr>
            <a:spLocks noChangeArrowheads="1"/>
          </p:cNvSpPr>
          <p:nvPr/>
        </p:nvSpPr>
        <p:spPr bwMode="auto">
          <a:xfrm>
            <a:off x="708252" y="1842294"/>
            <a:ext cx="7848600" cy="3810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name=“book"&gt;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name=“title"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name=“author"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&gt;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Illustration:</a:t>
            </a:r>
          </a:p>
        </p:txBody>
      </p:sp>
    </p:spTree>
    <p:extLst>
      <p:ext uri="{BB962C8B-B14F-4D97-AF65-F5344CB8AC3E}">
        <p14:creationId xmlns:p14="http://schemas.microsoft.com/office/powerpoint/2010/main" val="1737721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0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4.4: Restrictions on XSD Elements</a:t>
            </a:r>
            <a:br>
              <a:rPr lang="en-US" sz="1200" b="1" dirty="0">
                <a:solidFill>
                  <a:srgbClr val="000000"/>
                </a:solidFill>
                <a:latin typeface="Candara"/>
                <a:ea typeface="ヒラギノ角ゴ Pro W3"/>
                <a:cs typeface="Arial" pitchFamily="34" charset="0"/>
              </a:rPr>
            </a:b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latin typeface="Candara" panose="020E0502030303020204" pitchFamily="34" charset="0"/>
                <a:ea typeface="+mj-ea"/>
                <a:cs typeface="+mj-cs"/>
              </a:rPr>
              <a:t>XSD Restrictions in a Nutshell</a:t>
            </a:r>
          </a:p>
        </p:txBody>
      </p:sp>
      <p:graphicFrame>
        <p:nvGraphicFramePr>
          <p:cNvPr id="264345" name="Group 153"/>
          <p:cNvGraphicFramePr>
            <a:graphicFrameLocks noGrp="1"/>
          </p:cNvGraphicFramePr>
          <p:nvPr>
            <p:ph/>
            <p:extLst>
              <p:ext uri="{D42A27DB-BD31-4B8C-83A1-F6EECF244321}">
                <p14:modId xmlns:p14="http://schemas.microsoft.com/office/powerpoint/2010/main" val="986708704"/>
              </p:ext>
            </p:extLst>
          </p:nvPr>
        </p:nvGraphicFramePr>
        <p:xfrm>
          <a:off x="381000" y="1828800"/>
          <a:ext cx="8229600" cy="4144964"/>
        </p:xfrm>
        <a:graphic>
          <a:graphicData uri="http://schemas.openxmlformats.org/drawingml/2006/table">
            <a:tbl>
              <a:tblPr/>
              <a:tblGrid>
                <a:gridCol w="1757363"/>
                <a:gridCol w="6472237"/>
              </a:tblGrid>
              <a:tr h="373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74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Enumeration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Defines a list of acceptable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94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Candara" pitchFamily="34" charset="0"/>
                          <a:cs typeface="Arial" pitchFamily="34" charset="0"/>
                        </a:rPr>
                        <a:t>FractionDigits</a:t>
                      </a:r>
                      <a:endParaRPr kumimoji="0" lang="en-US" sz="16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Specifies the maximum number of decimal places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78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Specifies the exact number of characters or list items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94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MaxExclusive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Specifies the upper bounds for numeric values (the value must be less than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MaxInclusive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Specifies the upper bounds for numeric values (the value must be less than or equal to this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94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MaxLength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Specifies the maximum number of characters or list items allowed. Must be equal to or greater than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Let us see some of the restrictions on XSD Elements: </a:t>
            </a:r>
          </a:p>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1661583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Restriction on Values</a:t>
            </a:r>
          </a:p>
        </p:txBody>
      </p:sp>
      <p:sp>
        <p:nvSpPr>
          <p:cNvPr id="311310" name="AutoShape 14"/>
          <p:cNvSpPr>
            <a:spLocks noChangeArrowheads="1"/>
          </p:cNvSpPr>
          <p:nvPr/>
        </p:nvSpPr>
        <p:spPr bwMode="auto">
          <a:xfrm>
            <a:off x="685800" y="1828800"/>
            <a:ext cx="7848600" cy="29051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name=“Quantity"&gt;&lt;</a:t>
            </a:r>
            <a:r>
              <a:rPr lang="en-US" dirty="0" err="1">
                <a:solidFill>
                  <a:schemeClr val="tx1"/>
                </a:solidFill>
                <a:latin typeface="Candara"/>
                <a:cs typeface="Arial" pitchFamily="34" charset="0"/>
              </a:rPr>
              <a:t>xs:simpleType</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xs:restriction</a:t>
            </a:r>
            <a:r>
              <a:rPr lang="en-US" dirty="0">
                <a:solidFill>
                  <a:schemeClr val="tx1"/>
                </a:solidFill>
                <a:latin typeface="Candara"/>
                <a:cs typeface="Arial" pitchFamily="34" charset="0"/>
              </a:rPr>
              <a:t> base="</a:t>
            </a:r>
            <a:r>
              <a:rPr lang="en-US" dirty="0" err="1">
                <a:solidFill>
                  <a:schemeClr val="tx1"/>
                </a:solidFill>
                <a:latin typeface="Candara"/>
                <a:cs typeface="Arial" pitchFamily="34" charset="0"/>
              </a:rPr>
              <a:t>xs:integer</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xs:minInclusive</a:t>
            </a:r>
            <a:r>
              <a:rPr lang="en-US" dirty="0">
                <a:solidFill>
                  <a:schemeClr val="tx1"/>
                </a:solidFill>
                <a:latin typeface="Candara"/>
                <a:cs typeface="Arial" pitchFamily="34" charset="0"/>
              </a:rPr>
              <a:t> value="0"/&gt;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xs:maxInclusive</a:t>
            </a:r>
            <a:r>
              <a:rPr lang="en-US" dirty="0">
                <a:solidFill>
                  <a:schemeClr val="tx1"/>
                </a:solidFill>
                <a:latin typeface="Candara"/>
                <a:cs typeface="Arial" pitchFamily="34" charset="0"/>
              </a:rPr>
              <a:t> value=“500"/&gt;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xs:restriction</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xs:simpleType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&gt;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Example</a:t>
            </a:r>
          </a:p>
          <a:p>
            <a:pPr marL="342900" indent="-342900" eaLnBrk="0" hangingPunct="0">
              <a:spcBef>
                <a:spcPct val="20000"/>
              </a:spcBef>
              <a:buClr>
                <a:srgbClr val="00A1E4"/>
              </a:buClr>
              <a:buFont typeface="Arial" pitchFamily="34" charset="0"/>
              <a:buNone/>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367538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Restriction on Set Values</a:t>
            </a:r>
          </a:p>
        </p:txBody>
      </p:sp>
      <p:sp>
        <p:nvSpPr>
          <p:cNvPr id="266249" name="AutoShape 9"/>
          <p:cNvSpPr>
            <a:spLocks noChangeArrowheads="1"/>
          </p:cNvSpPr>
          <p:nvPr/>
        </p:nvSpPr>
        <p:spPr bwMode="auto">
          <a:xfrm>
            <a:off x="388925" y="1567542"/>
            <a:ext cx="7848600" cy="4014107"/>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smtClean="0">
                <a:latin typeface="Candara"/>
                <a:cs typeface="Arial" pitchFamily="34" charset="0"/>
              </a:rPr>
              <a:t>xs:element</a:t>
            </a:r>
            <a:r>
              <a:rPr lang="en-US" dirty="0" smtClean="0">
                <a:latin typeface="Candara"/>
                <a:cs typeface="Arial" pitchFamily="34" charset="0"/>
              </a:rPr>
              <a:t> </a:t>
            </a:r>
            <a:r>
              <a:rPr lang="en-US" dirty="0">
                <a:latin typeface="Candara"/>
                <a:cs typeface="Arial" pitchFamily="34" charset="0"/>
              </a:rPr>
              <a:t>name=“Category"&gt;</a:t>
            </a:r>
          </a:p>
          <a:p>
            <a:pPr lvl="1">
              <a:lnSpc>
                <a:spcPct val="135000"/>
              </a:lnSpc>
            </a:pPr>
            <a:r>
              <a:rPr lang="en-US" dirty="0">
                <a:latin typeface="Candara"/>
                <a:cs typeface="Arial" pitchFamily="34" charset="0"/>
              </a:rPr>
              <a:t>&lt;</a:t>
            </a:r>
            <a:r>
              <a:rPr lang="en-US" dirty="0" err="1">
                <a:latin typeface="Candara"/>
                <a:cs typeface="Arial" pitchFamily="34" charset="0"/>
              </a:rPr>
              <a:t>xs:simpleType</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xs:restriction</a:t>
            </a:r>
            <a:r>
              <a:rPr lang="en-US" dirty="0">
                <a:latin typeface="Candara"/>
                <a:cs typeface="Arial" pitchFamily="34" charset="0"/>
              </a:rPr>
              <a:t> base="</a:t>
            </a:r>
            <a:r>
              <a:rPr lang="en-US" dirty="0" err="1">
                <a:latin typeface="Candara"/>
                <a:cs typeface="Arial" pitchFamily="34" charset="0"/>
              </a:rPr>
              <a:t>xs:string</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xs:enumeration</a:t>
            </a:r>
            <a:r>
              <a:rPr lang="en-US" dirty="0">
                <a:latin typeface="Candara"/>
                <a:cs typeface="Arial" pitchFamily="34" charset="0"/>
              </a:rPr>
              <a:t> value=“Dot Net/&gt;    </a:t>
            </a:r>
          </a:p>
          <a:p>
            <a:pPr lvl="1">
              <a:lnSpc>
                <a:spcPct val="135000"/>
              </a:lnSpc>
            </a:pPr>
            <a:r>
              <a:rPr lang="en-US" dirty="0">
                <a:latin typeface="Candara"/>
                <a:cs typeface="Arial" pitchFamily="34" charset="0"/>
              </a:rPr>
              <a:t>&lt;</a:t>
            </a:r>
            <a:r>
              <a:rPr lang="en-US" dirty="0" err="1">
                <a:latin typeface="Candara"/>
                <a:cs typeface="Arial" pitchFamily="34" charset="0"/>
              </a:rPr>
              <a:t>xs:enumeration</a:t>
            </a:r>
            <a:r>
              <a:rPr lang="en-US" dirty="0">
                <a:latin typeface="Candara"/>
                <a:cs typeface="Arial" pitchFamily="34" charset="0"/>
              </a:rPr>
              <a:t> value=“BI"/&gt;    </a:t>
            </a:r>
          </a:p>
          <a:p>
            <a:pPr lvl="1">
              <a:lnSpc>
                <a:spcPct val="135000"/>
              </a:lnSpc>
            </a:pPr>
            <a:r>
              <a:rPr lang="en-US" dirty="0">
                <a:latin typeface="Candara"/>
                <a:cs typeface="Arial" pitchFamily="34" charset="0"/>
              </a:rPr>
              <a:t>&lt;</a:t>
            </a:r>
            <a:r>
              <a:rPr lang="en-US" dirty="0" err="1">
                <a:latin typeface="Candara"/>
                <a:cs typeface="Arial" pitchFamily="34" charset="0"/>
              </a:rPr>
              <a:t>xs:enumeration</a:t>
            </a:r>
            <a:r>
              <a:rPr lang="en-US" dirty="0">
                <a:latin typeface="Candara"/>
                <a:cs typeface="Arial" pitchFamily="34" charset="0"/>
              </a:rPr>
              <a:t> value=“RDBMS"/&gt;</a:t>
            </a:r>
          </a:p>
          <a:p>
            <a:pPr lvl="1">
              <a:lnSpc>
                <a:spcPct val="135000"/>
              </a:lnSpc>
            </a:pPr>
            <a:r>
              <a:rPr lang="en-US" dirty="0">
                <a:latin typeface="Candara"/>
                <a:cs typeface="Arial" pitchFamily="34" charset="0"/>
              </a:rPr>
              <a:t>&lt;</a:t>
            </a:r>
            <a:r>
              <a:rPr lang="en-US" dirty="0" err="1">
                <a:latin typeface="Candara"/>
                <a:cs typeface="Arial" pitchFamily="34" charset="0"/>
              </a:rPr>
              <a:t>xs:enumeration</a:t>
            </a:r>
            <a:r>
              <a:rPr lang="en-US" dirty="0">
                <a:latin typeface="Candara"/>
                <a:cs typeface="Arial" pitchFamily="34" charset="0"/>
              </a:rPr>
              <a:t> value=“J2EE"/&gt; </a:t>
            </a:r>
          </a:p>
          <a:p>
            <a:pPr lvl="1">
              <a:lnSpc>
                <a:spcPct val="135000"/>
              </a:lnSpc>
            </a:pPr>
            <a:r>
              <a:rPr lang="en-US" dirty="0">
                <a:latin typeface="Candara"/>
                <a:cs typeface="Arial" pitchFamily="34" charset="0"/>
              </a:rPr>
              <a:t>&lt;/</a:t>
            </a:r>
            <a:r>
              <a:rPr lang="en-US" dirty="0" err="1">
                <a:latin typeface="Candara"/>
                <a:cs typeface="Arial" pitchFamily="34" charset="0"/>
              </a:rPr>
              <a:t>xs:restriction</a:t>
            </a:r>
            <a:r>
              <a:rPr lang="en-US" dirty="0">
                <a:latin typeface="Candara"/>
                <a:cs typeface="Arial" pitchFamily="34" charset="0"/>
              </a:rPr>
              <a:t>&gt;</a:t>
            </a:r>
          </a:p>
          <a:p>
            <a:pPr lvl="1">
              <a:lnSpc>
                <a:spcPct val="135000"/>
              </a:lnSpc>
            </a:pPr>
            <a:r>
              <a:rPr lang="en-US" dirty="0">
                <a:latin typeface="Candara"/>
                <a:cs typeface="Arial" pitchFamily="34" charset="0"/>
              </a:rPr>
              <a:t>&lt;/</a:t>
            </a:r>
            <a:r>
              <a:rPr lang="en-US" dirty="0" err="1">
                <a:latin typeface="Candara"/>
                <a:cs typeface="Arial" pitchFamily="34" charset="0"/>
              </a:rPr>
              <a:t>xs:simpleType</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smtClean="0">
                <a:latin typeface="Candara"/>
                <a:cs typeface="Arial" pitchFamily="34" charset="0"/>
              </a:rPr>
              <a:t>&gt;</a:t>
            </a:r>
            <a:endParaRPr lang="en-US" dirty="0">
              <a:latin typeface="Candara"/>
              <a:cs typeface="Arial" pitchFamily="34" charset="0"/>
            </a:endParaRPr>
          </a:p>
        </p:txBody>
      </p:sp>
      <p:sp>
        <p:nvSpPr>
          <p:cNvPr id="13" name="Content Placeholder 12"/>
          <p:cNvSpPr>
            <a:spLocks/>
          </p:cNvSpPr>
          <p:nvPr/>
        </p:nvSpPr>
        <p:spPr bwMode="auto">
          <a:xfrm>
            <a:off x="307975" y="1085850"/>
            <a:ext cx="8226425"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Example</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“Category” element is a simple type with a restriction.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acceptable values are Dot Net, BI, RDBMS, and </a:t>
            </a:r>
            <a:r>
              <a:rPr lang="en-US" sz="1600" dirty="0" smtClean="0">
                <a:latin typeface="Candara" panose="020E0502030303020204" pitchFamily="34" charset="0"/>
              </a:rPr>
              <a:t>J2EE</a:t>
            </a:r>
            <a:endParaRPr lang="en-US" sz="1600" dirty="0">
              <a:latin typeface="Candara" panose="020E0502030303020204" pitchFamily="34" charset="0"/>
            </a:endParaRPr>
          </a:p>
        </p:txBody>
      </p:sp>
    </p:spTree>
    <p:extLst>
      <p:ext uri="{BB962C8B-B14F-4D97-AF65-F5344CB8AC3E}">
        <p14:creationId xmlns:p14="http://schemas.microsoft.com/office/powerpoint/2010/main" val="1684290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Restrictions on Series of Values</a:t>
            </a:r>
          </a:p>
        </p:txBody>
      </p:sp>
      <p:sp>
        <p:nvSpPr>
          <p:cNvPr id="268297" name="AutoShape 9"/>
          <p:cNvSpPr>
            <a:spLocks noChangeArrowheads="1"/>
          </p:cNvSpPr>
          <p:nvPr/>
        </p:nvSpPr>
        <p:spPr bwMode="auto">
          <a:xfrm>
            <a:off x="466725" y="2066306"/>
            <a:ext cx="7848600" cy="2688257"/>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name="letter"&gt;</a:t>
            </a:r>
          </a:p>
          <a:p>
            <a:pPr lvl="1">
              <a:lnSpc>
                <a:spcPct val="135000"/>
              </a:lnSpc>
            </a:pPr>
            <a:r>
              <a:rPr lang="en-US" dirty="0">
                <a:latin typeface="Candara"/>
                <a:cs typeface="Arial" pitchFamily="34" charset="0"/>
              </a:rPr>
              <a:t>&lt;</a:t>
            </a:r>
            <a:r>
              <a:rPr lang="en-US" dirty="0" err="1">
                <a:latin typeface="Candara"/>
                <a:cs typeface="Arial" pitchFamily="34" charset="0"/>
              </a:rPr>
              <a:t>xs:simpleType</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xs:restriction</a:t>
            </a:r>
            <a:r>
              <a:rPr lang="en-US" dirty="0">
                <a:latin typeface="Candara"/>
                <a:cs typeface="Arial" pitchFamily="34" charset="0"/>
              </a:rPr>
              <a:t> base="</a:t>
            </a:r>
            <a:r>
              <a:rPr lang="en-US" dirty="0" err="1">
                <a:latin typeface="Candara"/>
                <a:cs typeface="Arial" pitchFamily="34" charset="0"/>
              </a:rPr>
              <a:t>xs:string</a:t>
            </a:r>
            <a:r>
              <a:rPr lang="en-US" dirty="0">
                <a:latin typeface="Candara"/>
                <a:cs typeface="Arial" pitchFamily="34" charset="0"/>
              </a:rPr>
              <a:t>"&gt;  </a:t>
            </a:r>
          </a:p>
          <a:p>
            <a:pPr lvl="1">
              <a:lnSpc>
                <a:spcPct val="135000"/>
              </a:lnSpc>
            </a:pPr>
            <a:r>
              <a:rPr lang="en-US" dirty="0">
                <a:latin typeface="Candara"/>
                <a:cs typeface="Arial" pitchFamily="34" charset="0"/>
              </a:rPr>
              <a:t>  &lt;</a:t>
            </a:r>
            <a:r>
              <a:rPr lang="en-US" dirty="0" err="1">
                <a:latin typeface="Candara"/>
                <a:cs typeface="Arial" pitchFamily="34" charset="0"/>
              </a:rPr>
              <a:t>xs:pattern</a:t>
            </a:r>
            <a:r>
              <a:rPr lang="en-US" dirty="0">
                <a:latin typeface="Candara"/>
                <a:cs typeface="Arial" pitchFamily="34" charset="0"/>
              </a:rPr>
              <a:t> value="[a-z]"/&gt;  </a:t>
            </a:r>
          </a:p>
          <a:p>
            <a:pPr lvl="1">
              <a:lnSpc>
                <a:spcPct val="135000"/>
              </a:lnSpc>
            </a:pPr>
            <a:r>
              <a:rPr lang="en-US" dirty="0">
                <a:latin typeface="Candara"/>
                <a:cs typeface="Arial" pitchFamily="34" charset="0"/>
              </a:rPr>
              <a:t>&lt;/</a:t>
            </a:r>
            <a:r>
              <a:rPr lang="en-US" dirty="0" err="1">
                <a:latin typeface="Candara"/>
                <a:cs typeface="Arial" pitchFamily="34" charset="0"/>
              </a:rPr>
              <a:t>xs:restriction</a:t>
            </a:r>
            <a:r>
              <a:rPr lang="en-US" dirty="0">
                <a:latin typeface="Candara"/>
                <a:cs typeface="Arial" pitchFamily="34" charset="0"/>
              </a:rPr>
              <a:t>&gt;</a:t>
            </a:r>
          </a:p>
          <a:p>
            <a:pPr lvl="1">
              <a:lnSpc>
                <a:spcPct val="135000"/>
              </a:lnSpc>
            </a:pPr>
            <a:r>
              <a:rPr lang="en-US" dirty="0">
                <a:latin typeface="Candara"/>
                <a:cs typeface="Arial" pitchFamily="34" charset="0"/>
              </a:rPr>
              <a:t>&lt;/</a:t>
            </a:r>
            <a:r>
              <a:rPr lang="en-US" dirty="0" err="1">
                <a:latin typeface="Candara"/>
                <a:cs typeface="Arial" pitchFamily="34" charset="0"/>
              </a:rPr>
              <a:t>xs:simpleType</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smtClean="0">
                <a:latin typeface="Candara"/>
                <a:cs typeface="Arial" pitchFamily="34" charset="0"/>
              </a:rPr>
              <a:t>&gt;</a:t>
            </a:r>
            <a:endParaRPr lang="en-US" dirty="0">
              <a:latin typeface="Candara"/>
              <a:cs typeface="Arial" pitchFamily="34" charset="0"/>
            </a:endParaRPr>
          </a:p>
        </p:txBody>
      </p:sp>
      <p:sp>
        <p:nvSpPr>
          <p:cNvPr id="13" name="Content Placeholder 12"/>
          <p:cNvSpPr>
            <a:spLocks/>
          </p:cNvSpPr>
          <p:nvPr/>
        </p:nvSpPr>
        <p:spPr bwMode="auto">
          <a:xfrm>
            <a:off x="466725" y="12207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To limit the content of an XML element to define a series of numbers or letters that can be used, we can use the pattern constraint. </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only acceptable value is ONE of the LOWERCASE letters from a to z</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a:t>
            </a:r>
            <a:r>
              <a:rPr lang="en-US" sz="1600" dirty="0">
                <a:latin typeface="Candara" panose="020E0502030303020204" pitchFamily="34" charset="0"/>
              </a:rPr>
              <a:t>“Category” element is a simple type with a restriction.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acceptable values are Dot Net, BI, RDBMS, and </a:t>
            </a:r>
            <a:r>
              <a:rPr lang="en-US" sz="1600" dirty="0" smtClean="0">
                <a:latin typeface="Candara" panose="020E0502030303020204" pitchFamily="34" charset="0"/>
              </a:rPr>
              <a:t>J2EE</a:t>
            </a:r>
            <a:endParaRPr lang="en-US" sz="1600" dirty="0">
              <a:latin typeface="Candara" panose="020E0502030303020204" pitchFamily="34" charset="0"/>
            </a:endParaRPr>
          </a:p>
        </p:txBody>
      </p:sp>
    </p:spTree>
    <p:extLst>
      <p:ext uri="{BB962C8B-B14F-4D97-AF65-F5344CB8AC3E}">
        <p14:creationId xmlns:p14="http://schemas.microsoft.com/office/powerpoint/2010/main" val="1611143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98" name="Group 62"/>
          <p:cNvGraphicFramePr>
            <a:graphicFrameLocks noGrp="1"/>
          </p:cNvGraphicFramePr>
          <p:nvPr>
            <p:ph sz="half" idx="2"/>
            <p:extLst>
              <p:ext uri="{D42A27DB-BD31-4B8C-83A1-F6EECF244321}">
                <p14:modId xmlns:p14="http://schemas.microsoft.com/office/powerpoint/2010/main" val="1447729045"/>
              </p:ext>
            </p:extLst>
          </p:nvPr>
        </p:nvGraphicFramePr>
        <p:xfrm>
          <a:off x="533400" y="1752600"/>
          <a:ext cx="8001000" cy="2743201"/>
        </p:xfrm>
        <a:graphic>
          <a:graphicData uri="http://schemas.openxmlformats.org/drawingml/2006/table">
            <a:tbl>
              <a:tblPr/>
              <a:tblGrid>
                <a:gridCol w="3048000"/>
                <a:gridCol w="4953000"/>
              </a:tblGrid>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a:t>
                      </a:r>
                      <a:r>
                        <a:rPr kumimoji="0" lang="en-US" sz="1600" b="0" i="0" u="none" strike="noStrike" cap="none" normalizeH="0" baseline="0" dirty="0" err="1" smtClean="0">
                          <a:ln>
                            <a:noFill/>
                          </a:ln>
                          <a:solidFill>
                            <a:schemeClr val="tx1"/>
                          </a:solidFill>
                          <a:effectLst/>
                          <a:latin typeface="Candara" pitchFamily="34" charset="0"/>
                        </a:rPr>
                        <a:t>zA</a:t>
                      </a:r>
                      <a:r>
                        <a:rPr kumimoji="0" lang="en-US" sz="1600" b="0" i="0" u="none" strike="noStrike" cap="none" normalizeH="0" baseline="0" dirty="0" smtClean="0">
                          <a:ln>
                            <a:noFill/>
                          </a:ln>
                          <a:solidFill>
                            <a:schemeClr val="tx1"/>
                          </a:solidFill>
                          <a:effectLst/>
                          <a:latin typeface="Candara" pitchFamily="34" charset="0"/>
                        </a:rPr>
                        <a:t>-Z][a-</a:t>
                      </a:r>
                      <a:r>
                        <a:rPr kumimoji="0" lang="en-US" sz="1600" b="0" i="0" u="none" strike="noStrike" cap="none" normalizeH="0" baseline="0" dirty="0" err="1" smtClean="0">
                          <a:ln>
                            <a:noFill/>
                          </a:ln>
                          <a:solidFill>
                            <a:schemeClr val="tx1"/>
                          </a:solidFill>
                          <a:effectLst/>
                          <a:latin typeface="Candara" pitchFamily="34" charset="0"/>
                        </a:rPr>
                        <a:t>zA</a:t>
                      </a:r>
                      <a:r>
                        <a:rPr kumimoji="0" lang="en-US" sz="1600" b="0" i="0" u="none" strike="noStrike" cap="none" normalizeH="0" baseline="0" dirty="0" smtClean="0">
                          <a:ln>
                            <a:noFill/>
                          </a:ln>
                          <a:solidFill>
                            <a:schemeClr val="tx1"/>
                          </a:solidFill>
                          <a:effectLst/>
                          <a:latin typeface="Candara" pitchFamily="34" charset="0"/>
                        </a:rPr>
                        <a:t>-Z][a-</a:t>
                      </a:r>
                      <a:r>
                        <a:rPr kumimoji="0" lang="en-US" sz="1600" b="0" i="0" u="none" strike="noStrike" cap="none" normalizeH="0" baseline="0" dirty="0" err="1" smtClean="0">
                          <a:ln>
                            <a:noFill/>
                          </a:ln>
                          <a:solidFill>
                            <a:schemeClr val="tx1"/>
                          </a:solidFill>
                          <a:effectLst/>
                          <a:latin typeface="Candara" pitchFamily="34" charset="0"/>
                        </a:rPr>
                        <a:t>zA</a:t>
                      </a:r>
                      <a:r>
                        <a:rPr kumimoji="0" lang="en-US" sz="1600" b="0" i="0" u="none" strike="noStrike" cap="none" normalizeH="0" baseline="0" dirty="0" smtClean="0">
                          <a:ln>
                            <a:noFill/>
                          </a:ln>
                          <a:solidFill>
                            <a:schemeClr val="tx1"/>
                          </a:solidFill>
                          <a:effectLst/>
                          <a:latin typeface="Candara" pitchFamily="34"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THREE of the LOWERCASE OR UPPERCASE letters from a to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[0-9]{10}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Any 10 digit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[A-Z][0-9]{3}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1 uppercase letter followed by 3 digits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[0-9][0-9][0-9][a-</a:t>
                      </a:r>
                      <a:r>
                        <a:rPr kumimoji="0" lang="en-US" sz="1600" b="0" i="0" u="none" strike="noStrike" cap="none" normalizeH="0" baseline="0" dirty="0" err="1" smtClean="0">
                          <a:ln>
                            <a:noFill/>
                          </a:ln>
                          <a:solidFill>
                            <a:schemeClr val="tx1"/>
                          </a:solidFill>
                          <a:effectLst/>
                          <a:latin typeface="Candara" pitchFamily="34" charset="0"/>
                        </a:rPr>
                        <a:t>zA</a:t>
                      </a:r>
                      <a:r>
                        <a:rPr kumimoji="0" lang="en-US" sz="1600" b="0" i="0" u="none" strike="noStrike" cap="none" normalizeH="0" baseline="0" dirty="0" smtClean="0">
                          <a:ln>
                            <a:noFill/>
                          </a:ln>
                          <a:solidFill>
                            <a:schemeClr val="tx1"/>
                          </a:solidFill>
                          <a:effectLst/>
                          <a:latin typeface="Candara" pitchFamily="34"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3digits followed by any number of uppercase or lowercase letters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EMP[#_!]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‘EMP’ followed by 1 # or ! Or _</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7039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Restrictions on Series of Values</a:t>
            </a:r>
          </a:p>
        </p:txBody>
      </p:sp>
      <p:sp>
        <p:nvSpPr>
          <p:cNvPr id="13" name="Content Placeholder 12"/>
          <p:cNvSpPr>
            <a:spLocks/>
          </p:cNvSpPr>
          <p:nvPr/>
        </p:nvSpPr>
        <p:spPr bwMode="auto">
          <a:xfrm>
            <a:off x="466725" y="1159103"/>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latin typeface="Candara"/>
                <a:cs typeface="Arial" pitchFamily="34" charset="0"/>
              </a:rPr>
              <a:t>Some more examples of Pattern</a:t>
            </a:r>
          </a:p>
          <a:p>
            <a:pPr marL="342900" indent="-342900" eaLnBrk="0" hangingPunct="0">
              <a:spcBef>
                <a:spcPct val="20000"/>
              </a:spcBef>
              <a:buClr>
                <a:srgbClr val="00A1E4"/>
              </a:buClr>
              <a:buFont typeface="Arial" pitchFamily="34" charset="0"/>
              <a:buChar char="•"/>
            </a:pPr>
            <a:endParaRPr lang="en-US" sz="2000" b="1" dirty="0">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sz="2000" b="1"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smtClean="0">
              <a:latin typeface="Candara"/>
              <a:cs typeface="Arial"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“Category” element is a simple type with a restriction.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acceptable values are Dot Net, BI, RDBMS, and </a:t>
            </a:r>
            <a:r>
              <a:rPr lang="en-US" sz="1600" dirty="0" smtClean="0">
                <a:latin typeface="Candara" panose="020E0502030303020204" pitchFamily="34" charset="0"/>
              </a:rPr>
              <a:t>J2EE</a:t>
            </a: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p:txBody>
      </p:sp>
    </p:spTree>
    <p:extLst>
      <p:ext uri="{BB962C8B-B14F-4D97-AF65-F5344CB8AC3E}">
        <p14:creationId xmlns:p14="http://schemas.microsoft.com/office/powerpoint/2010/main" val="3277330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4.5: Indicator – Order, Occurrence, and Group</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Types of Indicators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We have seven types of indicators: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Order indicators:</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All </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Choice </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Sequence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Occurrence indicators:</a:t>
            </a:r>
          </a:p>
          <a:p>
            <a:pPr marL="1089025" lvl="2" indent="-279400">
              <a:spcBef>
                <a:spcPct val="20000"/>
              </a:spcBef>
              <a:buClr>
                <a:srgbClr val="00A1E4"/>
              </a:buClr>
              <a:buFont typeface="Arial" pitchFamily="34" charset="0"/>
              <a:buChar char="•"/>
            </a:pPr>
            <a:r>
              <a:rPr lang="en-US" sz="1200" dirty="0" err="1">
                <a:solidFill>
                  <a:srgbClr val="000000"/>
                </a:solidFill>
                <a:latin typeface="Candara"/>
                <a:cs typeface="Arial" pitchFamily="34" charset="0"/>
              </a:rPr>
              <a:t>maxOccurs</a:t>
            </a:r>
            <a:r>
              <a:rPr lang="en-US" sz="1200" dirty="0">
                <a:solidFill>
                  <a:srgbClr val="000000"/>
                </a:solidFill>
                <a:latin typeface="Candara"/>
                <a:cs typeface="Arial" pitchFamily="34" charset="0"/>
              </a:rPr>
              <a:t> </a:t>
            </a:r>
          </a:p>
          <a:p>
            <a:pPr marL="1089025" lvl="2" indent="-279400">
              <a:spcBef>
                <a:spcPct val="20000"/>
              </a:spcBef>
              <a:buClr>
                <a:srgbClr val="00A1E4"/>
              </a:buClr>
              <a:buFont typeface="Arial" pitchFamily="34" charset="0"/>
              <a:buChar char="•"/>
            </a:pPr>
            <a:r>
              <a:rPr lang="en-US" sz="1200" dirty="0" err="1">
                <a:solidFill>
                  <a:srgbClr val="000000"/>
                </a:solidFill>
                <a:latin typeface="Candara"/>
                <a:cs typeface="Arial" pitchFamily="34" charset="0"/>
              </a:rPr>
              <a:t>minOccurs</a:t>
            </a:r>
            <a:r>
              <a:rPr lang="en-US" sz="1200" dirty="0">
                <a:solidFill>
                  <a:srgbClr val="000000"/>
                </a:solidFill>
                <a:latin typeface="Candara"/>
                <a:cs typeface="Arial" pitchFamily="34" charset="0"/>
              </a:rPr>
              <a:t>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Group indicators:</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Group name </a:t>
            </a:r>
          </a:p>
          <a:p>
            <a:pPr marL="1089025" lvl="2" indent="-279400">
              <a:spcBef>
                <a:spcPct val="20000"/>
              </a:spcBef>
              <a:buClr>
                <a:srgbClr val="00A1E4"/>
              </a:buClr>
              <a:buFont typeface="Arial" pitchFamily="34" charset="0"/>
              <a:buChar char="•"/>
            </a:pPr>
            <a:r>
              <a:rPr lang="en-US" sz="1200" dirty="0" err="1">
                <a:solidFill>
                  <a:srgbClr val="000000"/>
                </a:solidFill>
                <a:latin typeface="Candara"/>
                <a:cs typeface="Arial" pitchFamily="34" charset="0"/>
              </a:rPr>
              <a:t>attributeGroup</a:t>
            </a:r>
            <a:r>
              <a:rPr lang="en-US" sz="1200" dirty="0">
                <a:solidFill>
                  <a:srgbClr val="000000"/>
                </a:solidFill>
                <a:latin typeface="Candara"/>
                <a:cs typeface="Arial" pitchFamily="34" charset="0"/>
              </a:rPr>
              <a:t> name  </a:t>
            </a:r>
          </a:p>
        </p:txBody>
      </p:sp>
    </p:spTree>
    <p:extLst>
      <p:ext uri="{BB962C8B-B14F-4D97-AF65-F5344CB8AC3E}">
        <p14:creationId xmlns:p14="http://schemas.microsoft.com/office/powerpoint/2010/main" val="3449435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All Indicator</a:t>
            </a:r>
          </a:p>
        </p:txBody>
      </p:sp>
      <p:sp>
        <p:nvSpPr>
          <p:cNvPr id="13" name="Content Placeholder 12"/>
          <p:cNvSpPr>
            <a:spLocks/>
          </p:cNvSpPr>
          <p:nvPr/>
        </p:nvSpPr>
        <p:spPr bwMode="auto">
          <a:xfrm>
            <a:off x="685800"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&lt;all&gt; indicator specifies, by default, that the child elements can appear in any order and that each child element must occur once and only once</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74441"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name=“book"&gt; </a:t>
            </a:r>
          </a:p>
          <a:p>
            <a:pPr lvl="1">
              <a:lnSpc>
                <a:spcPct val="135000"/>
              </a:lnSpc>
            </a:pPr>
            <a:r>
              <a:rPr lang="en-US" dirty="0">
                <a:latin typeface="Candara"/>
                <a:cs typeface="Arial" pitchFamily="34" charset="0"/>
              </a:rPr>
              <a:t> &lt;</a:t>
            </a:r>
            <a:r>
              <a:rPr lang="en-US" dirty="0" err="1">
                <a:latin typeface="Candara"/>
                <a:cs typeface="Arial" pitchFamily="34" charset="0"/>
              </a:rPr>
              <a:t>xs:complexType</a:t>
            </a:r>
            <a:r>
              <a:rPr lang="en-US" dirty="0">
                <a:latin typeface="Candara"/>
                <a:cs typeface="Arial" pitchFamily="34" charset="0"/>
              </a:rPr>
              <a:t>&gt;</a:t>
            </a:r>
          </a:p>
          <a:p>
            <a:pPr lvl="1">
              <a:lnSpc>
                <a:spcPct val="135000"/>
              </a:lnSpc>
            </a:pPr>
            <a:r>
              <a:rPr lang="en-US" dirty="0">
                <a:latin typeface="Candara"/>
                <a:cs typeface="Arial" pitchFamily="34" charset="0"/>
              </a:rPr>
              <a:t> &lt;</a:t>
            </a:r>
            <a:r>
              <a:rPr lang="en-US" dirty="0" err="1">
                <a:latin typeface="Candara"/>
                <a:cs typeface="Arial" pitchFamily="34" charset="0"/>
              </a:rPr>
              <a:t>xs:all</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name=“title" type="</a:t>
            </a:r>
            <a:r>
              <a:rPr lang="en-US" dirty="0" err="1">
                <a:latin typeface="Candara"/>
                <a:cs typeface="Arial" pitchFamily="34" charset="0"/>
              </a:rPr>
              <a:t>xs:string</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name=“author" type="</a:t>
            </a:r>
            <a:r>
              <a:rPr lang="en-US" dirty="0" err="1">
                <a:latin typeface="Candara"/>
                <a:cs typeface="Arial" pitchFamily="34" charset="0"/>
              </a:rPr>
              <a:t>xs:string</a:t>
            </a:r>
            <a:r>
              <a:rPr lang="en-US" dirty="0">
                <a:latin typeface="Candara"/>
                <a:cs typeface="Arial" pitchFamily="34" charset="0"/>
              </a:rPr>
              <a:t>"/&gt;</a:t>
            </a:r>
          </a:p>
          <a:p>
            <a:pPr lvl="1">
              <a:lnSpc>
                <a:spcPct val="135000"/>
              </a:lnSpc>
            </a:pPr>
            <a:r>
              <a:rPr lang="en-US" dirty="0">
                <a:latin typeface="Candara"/>
                <a:cs typeface="Arial" pitchFamily="34" charset="0"/>
              </a:rPr>
              <a:t>&lt;/</a:t>
            </a:r>
            <a:r>
              <a:rPr lang="en-US" dirty="0" err="1">
                <a:latin typeface="Candara"/>
                <a:cs typeface="Arial" pitchFamily="34" charset="0"/>
              </a:rPr>
              <a:t>xs:all</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xs:complexType</a:t>
            </a:r>
            <a:r>
              <a:rPr lang="en-US" dirty="0">
                <a:latin typeface="Candara"/>
                <a:cs typeface="Arial" pitchFamily="34" charset="0"/>
              </a:rPr>
              <a:t>&gt;</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smtClean="0">
                <a:latin typeface="Candara"/>
                <a:cs typeface="Arial" pitchFamily="34" charset="0"/>
              </a:rPr>
              <a:t>&gt;</a:t>
            </a:r>
            <a:endParaRPr lang="en-US" dirty="0">
              <a:latin typeface="Candara"/>
              <a:cs typeface="Arial" pitchFamily="34" charset="0"/>
            </a:endParaRPr>
          </a:p>
        </p:txBody>
      </p:sp>
    </p:spTree>
    <p:extLst>
      <p:ext uri="{BB962C8B-B14F-4D97-AF65-F5344CB8AC3E}">
        <p14:creationId xmlns:p14="http://schemas.microsoft.com/office/powerpoint/2010/main" val="1447336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b="1" dirty="0">
                <a:solidFill>
                  <a:srgbClr val="000000"/>
                </a:solidFill>
                <a:latin typeface="Candara"/>
                <a:ea typeface="ヒラギノ角ゴ Pro W3"/>
                <a:cs typeface="ヒラギノ角ゴ Pro W3"/>
              </a:rPr>
              <a:t>4.1: Advantages of Schemas over DTD </a:t>
            </a:r>
            <a:br>
              <a:rPr lang="en-US" sz="1200" b="1" dirty="0">
                <a:solidFill>
                  <a:srgbClr val="000000"/>
                </a:solidFill>
                <a:latin typeface="Candara"/>
                <a:ea typeface="ヒラギノ角ゴ Pro W3"/>
                <a:cs typeface="ヒラギノ角ゴ Pro W3"/>
              </a:rPr>
            </a:br>
            <a:r>
              <a:rPr lang="en-US" sz="2800" dirty="0">
                <a:latin typeface="Candara" panose="020E0502030303020204" pitchFamily="34" charset="0"/>
                <a:ea typeface="+mj-ea"/>
                <a:cs typeface="+mj-cs"/>
              </a:rPr>
              <a:t>Introduction to XML Schema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The XML Schema Definition Language is an XML language for describing and constraining the content of XML documents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Schema is a W3C recommendation</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Schema defines what it means for an XML document to be valid</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Schema are a radical departure from Document Type Definitions (DTDs), the existing schema mechanism inherited from SGML </a:t>
            </a:r>
          </a:p>
          <a:p>
            <a:pPr marL="347663" indent="-347663">
              <a:spcBef>
                <a:spcPct val="20000"/>
              </a:spcBef>
              <a:buClr>
                <a:srgbClr val="00A1E4"/>
              </a:buClr>
              <a:buFont typeface="Wingdings" pitchFamily="2" charset="2"/>
              <a:buChar char="Ø"/>
            </a:pPr>
            <a:endParaRPr lang="en-US" b="1" dirty="0">
              <a:solidFill>
                <a:srgbClr val="000000"/>
              </a:solidFill>
              <a:latin typeface="Candara"/>
              <a:cs typeface="Arial" pitchFamily="34" charset="0"/>
            </a:endParaRPr>
          </a:p>
        </p:txBody>
      </p:sp>
    </p:spTree>
    <p:extLst>
      <p:ext uri="{BB962C8B-B14F-4D97-AF65-F5344CB8AC3E}">
        <p14:creationId xmlns:p14="http://schemas.microsoft.com/office/powerpoint/2010/main" val="413314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Choice Indicator</a:t>
            </a:r>
          </a:p>
        </p:txBody>
      </p:sp>
      <p:sp>
        <p:nvSpPr>
          <p:cNvPr id="13" name="Content Placeholder 12"/>
          <p:cNvSpPr>
            <a:spLocks/>
          </p:cNvSpPr>
          <p:nvPr/>
        </p:nvSpPr>
        <p:spPr bwMode="auto">
          <a:xfrm>
            <a:off x="307975" y="1119982"/>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&lt;choice&gt; indicator specifies that either one child element or another can occur</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76489"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name="person"&gt;</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xs:choice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name="employee" type="employee"/&gt;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name="member" type="member"/&gt;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xs:choice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smtClean="0">
                <a:solidFill>
                  <a:schemeClr val="tx1"/>
                </a:solidFill>
                <a:latin typeface="Candara"/>
                <a:cs typeface="Arial" pitchFamily="34" charset="0"/>
              </a:rPr>
              <a:t>&gt;</a:t>
            </a: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4145160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Sequence Indicator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&lt;sequence&gt; indicator specifies that the child elements must appear in a specific order </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342025"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name=“book"&gt;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name=“title"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name=“author"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smtClean="0">
                <a:solidFill>
                  <a:schemeClr val="tx1"/>
                </a:solidFill>
                <a:latin typeface="Candara"/>
                <a:cs typeface="Arial" pitchFamily="34" charset="0"/>
              </a:rPr>
              <a:t>&gt;</a:t>
            </a: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2931628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err="1">
                <a:solidFill>
                  <a:srgbClr val="000000"/>
                </a:solidFill>
                <a:latin typeface="Candara"/>
                <a:ea typeface="+mj-ea"/>
                <a:cs typeface="Arial" pitchFamily="34" charset="0"/>
              </a:rPr>
              <a:t>maxOccurs</a:t>
            </a:r>
            <a:r>
              <a:rPr lang="en-US" sz="2800" dirty="0">
                <a:solidFill>
                  <a:srgbClr val="000000"/>
                </a:solidFill>
                <a:latin typeface="Candara"/>
                <a:ea typeface="+mj-ea"/>
                <a:cs typeface="Arial" pitchFamily="34" charset="0"/>
              </a:rPr>
              <a:t> Indicator</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&lt;</a:t>
            </a:r>
            <a:r>
              <a:rPr lang="en-US" sz="2000" b="1" dirty="0" err="1">
                <a:solidFill>
                  <a:srgbClr val="000000"/>
                </a:solidFill>
                <a:latin typeface="Candara"/>
                <a:cs typeface="Arial" pitchFamily="34" charset="0"/>
              </a:rPr>
              <a:t>maxOccurs</a:t>
            </a:r>
            <a:r>
              <a:rPr lang="en-US" sz="2000" b="1" dirty="0">
                <a:solidFill>
                  <a:srgbClr val="000000"/>
                </a:solidFill>
                <a:latin typeface="Candara"/>
                <a:cs typeface="Arial" pitchFamily="34" charset="0"/>
              </a:rPr>
              <a:t>&gt; indicator specifies the maximum number of times an element can occur:</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86732" name="AutoShape 12"/>
          <p:cNvSpPr>
            <a:spLocks noChangeArrowheads="1"/>
          </p:cNvSpPr>
          <p:nvPr/>
        </p:nvSpPr>
        <p:spPr bwMode="auto">
          <a:xfrm>
            <a:off x="685800" y="2101932"/>
            <a:ext cx="7848600" cy="3917868"/>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name=“book"&gt;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name=“title"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name=“author"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xs:element</a:t>
            </a:r>
            <a:r>
              <a:rPr lang="en-US" dirty="0">
                <a:solidFill>
                  <a:schemeClr val="tx1"/>
                </a:solidFill>
                <a:latin typeface="Candara"/>
                <a:cs typeface="Arial" pitchFamily="34" charset="0"/>
              </a:rPr>
              <a:t> name=“vendor" type="</a:t>
            </a:r>
            <a:r>
              <a:rPr lang="en-US" dirty="0" err="1">
                <a:solidFill>
                  <a:schemeClr val="tx1"/>
                </a:solidFill>
                <a:latin typeface="Candara"/>
                <a:cs typeface="Arial" pitchFamily="34" charset="0"/>
              </a:rPr>
              <a:t>xs:string</a:t>
            </a:r>
            <a:r>
              <a:rPr lang="en-US" dirty="0">
                <a:solidFill>
                  <a:schemeClr val="tx1"/>
                </a:solidFill>
                <a:latin typeface="Candara"/>
                <a:cs typeface="Arial" pitchFamily="34" charset="0"/>
              </a:rPr>
              <a:t>“ </a:t>
            </a:r>
            <a:r>
              <a:rPr lang="en-US" dirty="0" err="1">
                <a:solidFill>
                  <a:schemeClr val="tx1"/>
                </a:solidFill>
                <a:latin typeface="Candara"/>
                <a:cs typeface="Arial" pitchFamily="34" charset="0"/>
              </a:rPr>
              <a:t>maxOccurs</a:t>
            </a:r>
            <a:r>
              <a:rPr lang="en-US" dirty="0">
                <a:solidFill>
                  <a:schemeClr val="tx1"/>
                </a:solidFill>
                <a:latin typeface="Candara"/>
                <a:cs typeface="Arial" pitchFamily="34" charset="0"/>
              </a:rPr>
              <a:t>=“2"/&gt; </a:t>
            </a:r>
          </a:p>
          <a:p>
            <a:pPr lvl="1">
              <a:lnSpc>
                <a:spcPct val="135000"/>
              </a:lnSpc>
            </a:pPr>
            <a:r>
              <a:rPr lang="en-US" dirty="0">
                <a:solidFill>
                  <a:schemeClr val="tx1"/>
                </a:solidFill>
                <a:latin typeface="Candara"/>
                <a:cs typeface="Arial" pitchFamily="34" charset="0"/>
              </a:rPr>
              <a:t>  &lt;/</a:t>
            </a:r>
            <a:r>
              <a:rPr lang="en-US" dirty="0" err="1">
                <a:solidFill>
                  <a:schemeClr val="tx1"/>
                </a:solidFill>
                <a:latin typeface="Candara"/>
                <a:cs typeface="Arial" pitchFamily="34" charset="0"/>
              </a:rPr>
              <a:t>xs:sequence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xs:complexType</a:t>
            </a:r>
            <a:r>
              <a:rPr lang="en-US" dirty="0">
                <a:solidFill>
                  <a:schemeClr val="tx1"/>
                </a:solidFill>
                <a:latin typeface="Candara"/>
                <a:cs typeface="Arial" pitchFamily="34" charset="0"/>
              </a:rPr>
              <a:t>&gt; </a:t>
            </a:r>
          </a:p>
          <a:p>
            <a:pPr lvl="1">
              <a:lnSpc>
                <a:spcPct val="135000"/>
              </a:lnSpc>
            </a:pPr>
            <a:r>
              <a:rPr lang="en-US" dirty="0">
                <a:solidFill>
                  <a:schemeClr val="tx1"/>
                </a:solidFill>
                <a:latin typeface="Candara"/>
                <a:cs typeface="Arial" pitchFamily="34" charset="0"/>
              </a:rPr>
              <a:t>&lt;/</a:t>
            </a:r>
            <a:r>
              <a:rPr lang="en-US" dirty="0" err="1">
                <a:solidFill>
                  <a:schemeClr val="tx1"/>
                </a:solidFill>
                <a:latin typeface="Candara"/>
                <a:cs typeface="Arial" pitchFamily="34" charset="0"/>
              </a:rPr>
              <a:t>xs:element</a:t>
            </a:r>
            <a:r>
              <a:rPr lang="en-US" dirty="0" smtClean="0">
                <a:solidFill>
                  <a:schemeClr val="tx1"/>
                </a:solidFill>
                <a:latin typeface="Candara"/>
                <a:cs typeface="Arial" pitchFamily="34" charset="0"/>
              </a:rPr>
              <a:t>&gt;</a:t>
            </a: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882945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err="1">
                <a:solidFill>
                  <a:srgbClr val="000000"/>
                </a:solidFill>
                <a:latin typeface="Candara"/>
                <a:ea typeface="+mj-ea"/>
                <a:cs typeface="Arial" pitchFamily="34" charset="0"/>
              </a:rPr>
              <a:t>minOccurs</a:t>
            </a:r>
            <a:r>
              <a:rPr lang="en-US" sz="2800" dirty="0">
                <a:solidFill>
                  <a:srgbClr val="000000"/>
                </a:solidFill>
                <a:latin typeface="Candara"/>
                <a:ea typeface="+mj-ea"/>
                <a:cs typeface="Arial" pitchFamily="34" charset="0"/>
              </a:rPr>
              <a:t> Indicator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&lt;</a:t>
            </a:r>
            <a:r>
              <a:rPr lang="en-US" sz="2000" b="1" dirty="0" err="1">
                <a:solidFill>
                  <a:srgbClr val="000000"/>
                </a:solidFill>
                <a:latin typeface="Candara"/>
                <a:cs typeface="Arial" pitchFamily="34" charset="0"/>
              </a:rPr>
              <a:t>minOccurs</a:t>
            </a:r>
            <a:r>
              <a:rPr lang="en-US" sz="2000" b="1" dirty="0">
                <a:solidFill>
                  <a:srgbClr val="000000"/>
                </a:solidFill>
                <a:latin typeface="Candara"/>
                <a:cs typeface="Arial" pitchFamily="34" charset="0"/>
              </a:rPr>
              <a:t>&gt; indicator specifies the minimum number of times an element can occur: </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344073" name="AutoShape 9"/>
          <p:cNvSpPr>
            <a:spLocks noChangeArrowheads="1"/>
          </p:cNvSpPr>
          <p:nvPr/>
        </p:nvSpPr>
        <p:spPr bwMode="auto">
          <a:xfrm>
            <a:off x="685800" y="2042556"/>
            <a:ext cx="7848600" cy="4053444"/>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smtClean="0">
                <a:latin typeface="Candara"/>
                <a:cs typeface="Arial" pitchFamily="34" charset="0"/>
              </a:rPr>
              <a:t>xs:element</a:t>
            </a:r>
            <a:r>
              <a:rPr lang="en-US" dirty="0" smtClean="0">
                <a:latin typeface="Candara"/>
                <a:cs typeface="Arial" pitchFamily="34" charset="0"/>
              </a:rPr>
              <a:t> </a:t>
            </a:r>
            <a:r>
              <a:rPr lang="en-US" dirty="0">
                <a:latin typeface="Candara"/>
                <a:cs typeface="Arial" pitchFamily="34" charset="0"/>
              </a:rPr>
              <a:t>name=“book"&gt;  </a:t>
            </a:r>
          </a:p>
          <a:p>
            <a:pPr lvl="1">
              <a:lnSpc>
                <a:spcPct val="135000"/>
              </a:lnSpc>
            </a:pPr>
            <a:r>
              <a:rPr lang="en-US" dirty="0">
                <a:latin typeface="Candara"/>
                <a:cs typeface="Arial" pitchFamily="34" charset="0"/>
              </a:rPr>
              <a:t>&lt;</a:t>
            </a:r>
            <a:r>
              <a:rPr lang="en-US" dirty="0" err="1">
                <a:latin typeface="Candara"/>
                <a:cs typeface="Arial" pitchFamily="34" charset="0"/>
              </a:rPr>
              <a:t>xs:complexType</a:t>
            </a:r>
            <a:r>
              <a:rPr lang="en-US" dirty="0">
                <a:latin typeface="Candara"/>
                <a:cs typeface="Arial" pitchFamily="34" charset="0"/>
              </a:rPr>
              <a:t>&gt; </a:t>
            </a:r>
          </a:p>
          <a:p>
            <a:pPr lvl="1">
              <a:lnSpc>
                <a:spcPct val="135000"/>
              </a:lnSpc>
            </a:pPr>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 </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name=“title" type="</a:t>
            </a:r>
            <a:r>
              <a:rPr lang="en-US" dirty="0" err="1">
                <a:latin typeface="Candara"/>
                <a:cs typeface="Arial" pitchFamily="34" charset="0"/>
              </a:rPr>
              <a:t>xs:string</a:t>
            </a:r>
            <a:r>
              <a:rPr lang="en-US" dirty="0">
                <a:latin typeface="Candara"/>
                <a:cs typeface="Arial" pitchFamily="34" charset="0"/>
              </a:rPr>
              <a:t>"/&gt;  </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name=“author" type="</a:t>
            </a:r>
            <a:r>
              <a:rPr lang="en-US" dirty="0" err="1">
                <a:latin typeface="Candara"/>
                <a:cs typeface="Arial" pitchFamily="34" charset="0"/>
              </a:rPr>
              <a:t>xs:string</a:t>
            </a:r>
            <a:r>
              <a:rPr lang="en-US" dirty="0">
                <a:latin typeface="Candara"/>
                <a:cs typeface="Arial" pitchFamily="34" charset="0"/>
              </a:rPr>
              <a:t>"/&gt; </a:t>
            </a:r>
          </a:p>
          <a:p>
            <a:pPr lvl="1">
              <a:lnSpc>
                <a:spcPct val="135000"/>
              </a:lnSpc>
            </a:pPr>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name=“vendor" type="</a:t>
            </a:r>
            <a:r>
              <a:rPr lang="en-US" dirty="0" err="1">
                <a:latin typeface="Candara"/>
                <a:cs typeface="Arial" pitchFamily="34" charset="0"/>
              </a:rPr>
              <a:t>xs:string</a:t>
            </a:r>
            <a:r>
              <a:rPr lang="en-US" dirty="0">
                <a:latin typeface="Candara"/>
                <a:cs typeface="Arial" pitchFamily="34" charset="0"/>
              </a:rPr>
              <a:t>“       </a:t>
            </a:r>
            <a:r>
              <a:rPr lang="en-US" dirty="0" err="1">
                <a:latin typeface="Candara"/>
                <a:cs typeface="Arial" pitchFamily="34" charset="0"/>
              </a:rPr>
              <a:t>maxOccurs</a:t>
            </a:r>
            <a:r>
              <a:rPr lang="en-US" dirty="0">
                <a:latin typeface="Candara"/>
                <a:cs typeface="Arial" pitchFamily="34" charset="0"/>
              </a:rPr>
              <a:t>=“2“ </a:t>
            </a:r>
            <a:r>
              <a:rPr lang="en-US" dirty="0" err="1">
                <a:latin typeface="Candara"/>
                <a:cs typeface="Arial" pitchFamily="34" charset="0"/>
              </a:rPr>
              <a:t>minOccurs</a:t>
            </a:r>
            <a:r>
              <a:rPr lang="en-US" dirty="0">
                <a:latin typeface="Candara"/>
                <a:cs typeface="Arial" pitchFamily="34" charset="0"/>
              </a:rPr>
              <a:t>=“0" /&gt; </a:t>
            </a:r>
          </a:p>
          <a:p>
            <a:pPr lvl="1">
              <a:lnSpc>
                <a:spcPct val="135000"/>
              </a:lnSpc>
            </a:pPr>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xs:complexType</a:t>
            </a:r>
            <a:r>
              <a:rPr lang="en-US" dirty="0">
                <a:latin typeface="Candara"/>
                <a:cs typeface="Arial" pitchFamily="34" charset="0"/>
              </a:rPr>
              <a:t>&gt; </a:t>
            </a:r>
          </a:p>
          <a:p>
            <a:pPr lvl="1">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smtClean="0">
                <a:latin typeface="Candara"/>
                <a:cs typeface="Arial" pitchFamily="34" charset="0"/>
              </a:rPr>
              <a:t>&gt;</a:t>
            </a:r>
            <a:endParaRPr lang="en-US" dirty="0">
              <a:latin typeface="Candara"/>
              <a:cs typeface="Arial" pitchFamily="34" charset="0"/>
            </a:endParaRPr>
          </a:p>
        </p:txBody>
      </p:sp>
    </p:spTree>
    <p:extLst>
      <p:ext uri="{BB962C8B-B14F-4D97-AF65-F5344CB8AC3E}">
        <p14:creationId xmlns:p14="http://schemas.microsoft.com/office/powerpoint/2010/main" val="4290114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3" name="Title 1"/>
          <p:cNvSpPr>
            <a:spLocks/>
          </p:cNvSpPr>
          <p:nvPr/>
        </p:nvSpPr>
        <p:spPr bwMode="auto">
          <a:xfrm>
            <a:off x="319088" y="173946"/>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Group Indicators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Group Indicators: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Group indicators are used to define related sets of elements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Element Groups: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Element groups are defined with the group declaration, as shown below:</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288777" name="AutoShape 9"/>
          <p:cNvSpPr>
            <a:spLocks noChangeArrowheads="1"/>
          </p:cNvSpPr>
          <p:nvPr/>
        </p:nvSpPr>
        <p:spPr bwMode="auto">
          <a:xfrm>
            <a:off x="471488" y="2715491"/>
            <a:ext cx="7848600" cy="609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a:latin typeface="Candara"/>
                <a:cs typeface="Arial" pitchFamily="34" charset="0"/>
              </a:rPr>
              <a:t>xs:group</a:t>
            </a:r>
            <a:r>
              <a:rPr lang="en-US" dirty="0">
                <a:latin typeface="Candara"/>
                <a:cs typeface="Arial" pitchFamily="34" charset="0"/>
              </a:rPr>
              <a:t> name="</a:t>
            </a:r>
            <a:r>
              <a:rPr lang="en-US" dirty="0" err="1">
                <a:latin typeface="Candara"/>
                <a:cs typeface="Arial" pitchFamily="34" charset="0"/>
              </a:rPr>
              <a:t>groupname</a:t>
            </a:r>
            <a:r>
              <a:rPr lang="en-US" dirty="0">
                <a:latin typeface="Candara"/>
                <a:cs typeface="Arial" pitchFamily="34" charset="0"/>
              </a:rPr>
              <a:t>"&gt;  ... &lt;/</a:t>
            </a:r>
            <a:r>
              <a:rPr lang="en-US" dirty="0" err="1">
                <a:latin typeface="Candara"/>
                <a:cs typeface="Arial" pitchFamily="34" charset="0"/>
              </a:rPr>
              <a:t>xs:group</a:t>
            </a:r>
            <a:r>
              <a:rPr lang="en-US" dirty="0" smtClean="0">
                <a:latin typeface="Candara"/>
                <a:cs typeface="Arial" pitchFamily="34" charset="0"/>
              </a:rPr>
              <a:t>&gt;</a:t>
            </a:r>
            <a:endParaRPr lang="en-US" dirty="0">
              <a:latin typeface="Candara"/>
              <a:cs typeface="Arial" pitchFamily="34" charset="0"/>
            </a:endParaRPr>
          </a:p>
        </p:txBody>
      </p:sp>
    </p:spTree>
    <p:extLst>
      <p:ext uri="{BB962C8B-B14F-4D97-AF65-F5344CB8AC3E}">
        <p14:creationId xmlns:p14="http://schemas.microsoft.com/office/powerpoint/2010/main" val="453387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Group Indicators (</a:t>
            </a:r>
            <a:r>
              <a:rPr lang="en-US" sz="2800" dirty="0" err="1">
                <a:solidFill>
                  <a:srgbClr val="000000"/>
                </a:solidFill>
                <a:latin typeface="Candara"/>
                <a:ea typeface="+mj-ea"/>
                <a:cs typeface="Arial" pitchFamily="34" charset="0"/>
              </a:rPr>
              <a:t>Contd</a:t>
            </a:r>
            <a:r>
              <a:rPr lang="en-US" sz="2800" dirty="0">
                <a:solidFill>
                  <a:srgbClr val="000000"/>
                </a:solidFill>
                <a:latin typeface="Candara"/>
                <a:ea typeface="+mj-ea"/>
                <a:cs typeface="Arial" pitchFamily="34" charset="0"/>
              </a:rPr>
              <a:t>)</a:t>
            </a:r>
          </a:p>
        </p:txBody>
      </p:sp>
      <p:sp>
        <p:nvSpPr>
          <p:cNvPr id="358408" name="AutoShape 8"/>
          <p:cNvSpPr>
            <a:spLocks noChangeArrowheads="1"/>
          </p:cNvSpPr>
          <p:nvPr/>
        </p:nvSpPr>
        <p:spPr bwMode="auto">
          <a:xfrm>
            <a:off x="762000" y="1103083"/>
            <a:ext cx="7848600" cy="24384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latin typeface="Candara"/>
                <a:cs typeface="Arial" pitchFamily="34" charset="0"/>
              </a:rPr>
              <a:t>&lt;</a:t>
            </a:r>
            <a:r>
              <a:rPr lang="en-US" dirty="0" err="1">
                <a:latin typeface="Candara"/>
                <a:cs typeface="Arial" pitchFamily="34" charset="0"/>
              </a:rPr>
              <a:t>xs:group</a:t>
            </a:r>
            <a:r>
              <a:rPr lang="en-US" dirty="0">
                <a:latin typeface="Candara"/>
                <a:cs typeface="Arial" pitchFamily="34" charset="0"/>
              </a:rPr>
              <a:t> name="</a:t>
            </a:r>
            <a:r>
              <a:rPr lang="en-US" dirty="0" err="1">
                <a:latin typeface="Candara"/>
                <a:cs typeface="Arial" pitchFamily="34" charset="0"/>
              </a:rPr>
              <a:t>persongroup</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a:t>
            </a:r>
            <a:r>
              <a:rPr lang="en-US" dirty="0" err="1">
                <a:latin typeface="Candara"/>
                <a:cs typeface="Arial" pitchFamily="34" charset="0"/>
              </a:rPr>
              <a:t>firstname</a:t>
            </a:r>
            <a:r>
              <a:rPr lang="en-US" dirty="0">
                <a:latin typeface="Candara"/>
                <a:cs typeface="Arial" pitchFamily="34" charset="0"/>
              </a:rPr>
              <a:t>“ type="</a:t>
            </a:r>
            <a:r>
              <a:rPr lang="en-US" dirty="0" err="1">
                <a:latin typeface="Candara"/>
                <a:cs typeface="Arial" pitchFamily="34" charset="0"/>
              </a:rPr>
              <a:t>xs:string</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a:t>
            </a:r>
            <a:r>
              <a:rPr lang="en-US" dirty="0" err="1">
                <a:latin typeface="Candara"/>
                <a:cs typeface="Arial" pitchFamily="34" charset="0"/>
              </a:rPr>
              <a:t>lastname</a:t>
            </a:r>
            <a:r>
              <a:rPr lang="en-US" dirty="0">
                <a:latin typeface="Candara"/>
                <a:cs typeface="Arial" pitchFamily="34" charset="0"/>
              </a:rPr>
              <a:t>" type="</a:t>
            </a:r>
            <a:r>
              <a:rPr lang="en-US" dirty="0" err="1">
                <a:latin typeface="Candara"/>
                <a:cs typeface="Arial" pitchFamily="34" charset="0"/>
              </a:rPr>
              <a:t>xs:string</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name="birthday" type="</a:t>
            </a:r>
            <a:r>
              <a:rPr lang="en-US" dirty="0" err="1">
                <a:latin typeface="Candara"/>
                <a:cs typeface="Arial" pitchFamily="34" charset="0"/>
              </a:rPr>
              <a:t>xs:date</a:t>
            </a:r>
            <a:r>
              <a:rPr lang="en-US" dirty="0">
                <a:latin typeface="Candara"/>
                <a:cs typeface="Arial" pitchFamily="34" charset="0"/>
              </a:rPr>
              <a:t>"/&gt;  </a:t>
            </a:r>
          </a:p>
          <a:p>
            <a:r>
              <a:rPr lang="en-US" dirty="0">
                <a:latin typeface="Candara"/>
                <a:cs typeface="Arial" pitchFamily="34" charset="0"/>
              </a:rPr>
              <a:t>&lt;/</a:t>
            </a:r>
            <a:r>
              <a:rPr lang="en-US" dirty="0" err="1">
                <a:latin typeface="Candara"/>
                <a:cs typeface="Arial" pitchFamily="34" charset="0"/>
              </a:rPr>
              <a:t>xs:sequence</a:t>
            </a:r>
            <a:r>
              <a:rPr lang="en-US" dirty="0">
                <a:latin typeface="Candara"/>
                <a:cs typeface="Arial" pitchFamily="34" charset="0"/>
              </a:rPr>
              <a:t>&gt; &lt;/</a:t>
            </a:r>
            <a:r>
              <a:rPr lang="en-US" dirty="0" err="1">
                <a:latin typeface="Candara"/>
                <a:cs typeface="Arial" pitchFamily="34" charset="0"/>
              </a:rPr>
              <a:t>xs:group</a:t>
            </a:r>
            <a:r>
              <a:rPr lang="en-US" dirty="0">
                <a:latin typeface="Candara"/>
                <a:cs typeface="Arial" pitchFamily="34" charset="0"/>
              </a:rPr>
              <a:t>&gt;</a:t>
            </a:r>
            <a:endParaRPr lang="en-US" sz="2000" dirty="0">
              <a:latin typeface="Candara"/>
              <a:cs typeface="Arial" pitchFamily="34" charset="0"/>
            </a:endParaRPr>
          </a:p>
        </p:txBody>
      </p:sp>
      <p:sp>
        <p:nvSpPr>
          <p:cNvPr id="358409" name="AutoShape 9"/>
          <p:cNvSpPr>
            <a:spLocks noChangeArrowheads="1"/>
          </p:cNvSpPr>
          <p:nvPr/>
        </p:nvSpPr>
        <p:spPr bwMode="auto">
          <a:xfrm>
            <a:off x="762000" y="3650340"/>
            <a:ext cx="78486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latin typeface="Candara"/>
                <a:cs typeface="Arial" pitchFamily="34" charset="0"/>
              </a:rPr>
              <a:t>&lt;</a:t>
            </a:r>
            <a:r>
              <a:rPr lang="en-US" dirty="0" err="1">
                <a:latin typeface="Candara"/>
                <a:cs typeface="Arial" pitchFamily="34" charset="0"/>
              </a:rPr>
              <a:t>xs:element</a:t>
            </a:r>
            <a:r>
              <a:rPr lang="en-US" dirty="0">
                <a:latin typeface="Candara"/>
                <a:cs typeface="Arial" pitchFamily="34" charset="0"/>
              </a:rPr>
              <a:t> name="person" type="</a:t>
            </a:r>
            <a:r>
              <a:rPr lang="en-US" dirty="0" err="1">
                <a:latin typeface="Candara"/>
                <a:cs typeface="Arial" pitchFamily="34" charset="0"/>
              </a:rPr>
              <a:t>personinfo</a:t>
            </a:r>
            <a:r>
              <a:rPr lang="en-US" dirty="0">
                <a:latin typeface="Candara"/>
                <a:cs typeface="Arial" pitchFamily="34" charset="0"/>
              </a:rPr>
              <a:t>"/&gt;</a:t>
            </a:r>
          </a:p>
          <a:p>
            <a:r>
              <a:rPr lang="en-US" dirty="0">
                <a:latin typeface="Candara"/>
                <a:cs typeface="Arial" pitchFamily="34" charset="0"/>
              </a:rPr>
              <a:t>      &lt;</a:t>
            </a:r>
            <a:r>
              <a:rPr lang="en-US" dirty="0" err="1">
                <a:latin typeface="Candara"/>
                <a:cs typeface="Arial" pitchFamily="34" charset="0"/>
              </a:rPr>
              <a:t>xs:complexType</a:t>
            </a:r>
            <a:r>
              <a:rPr lang="en-US" dirty="0">
                <a:latin typeface="Candara"/>
                <a:cs typeface="Arial" pitchFamily="34" charset="0"/>
              </a:rPr>
              <a:t> name="</a:t>
            </a:r>
            <a:r>
              <a:rPr lang="en-US" dirty="0" err="1">
                <a:latin typeface="Candara"/>
                <a:cs typeface="Arial" pitchFamily="34" charset="0"/>
              </a:rPr>
              <a:t>personinfo</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xs:group</a:t>
            </a:r>
            <a:r>
              <a:rPr lang="en-US" dirty="0">
                <a:latin typeface="Candara"/>
                <a:cs typeface="Arial" pitchFamily="34" charset="0"/>
              </a:rPr>
              <a:t> ref="</a:t>
            </a:r>
            <a:r>
              <a:rPr lang="en-US" dirty="0" err="1">
                <a:latin typeface="Candara"/>
                <a:cs typeface="Arial" pitchFamily="34" charset="0"/>
              </a:rPr>
              <a:t>persongroup</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xs:element</a:t>
            </a:r>
            <a:r>
              <a:rPr lang="en-US" dirty="0">
                <a:latin typeface="Candara"/>
                <a:cs typeface="Arial" pitchFamily="34" charset="0"/>
              </a:rPr>
              <a:t> name="country" type="</a:t>
            </a:r>
            <a:r>
              <a:rPr lang="en-US" dirty="0" err="1">
                <a:latin typeface="Candara"/>
                <a:cs typeface="Arial" pitchFamily="34" charset="0"/>
              </a:rPr>
              <a:t>xs:string</a:t>
            </a:r>
            <a:r>
              <a:rPr lang="en-US" dirty="0">
                <a:latin typeface="Candara"/>
                <a:cs typeface="Arial" pitchFamily="34" charset="0"/>
              </a:rPr>
              <a:t>"/&gt;  </a:t>
            </a:r>
          </a:p>
          <a:p>
            <a:r>
              <a:rPr lang="en-US" dirty="0">
                <a:latin typeface="Candara"/>
                <a:cs typeface="Arial" pitchFamily="34" charset="0"/>
              </a:rPr>
              <a:t>           &lt;/</a:t>
            </a:r>
            <a:r>
              <a:rPr lang="en-US" dirty="0" err="1">
                <a:latin typeface="Candara"/>
                <a:cs typeface="Arial" pitchFamily="34" charset="0"/>
              </a:rPr>
              <a:t>xs:sequence</a:t>
            </a:r>
            <a:r>
              <a:rPr lang="en-US" dirty="0">
                <a:latin typeface="Candara"/>
                <a:cs typeface="Arial" pitchFamily="34" charset="0"/>
              </a:rPr>
              <a:t>&gt;</a:t>
            </a:r>
          </a:p>
          <a:p>
            <a:r>
              <a:rPr lang="en-US" dirty="0">
                <a:latin typeface="Candara"/>
                <a:cs typeface="Arial" pitchFamily="34" charset="0"/>
              </a:rPr>
              <a:t>&lt;/</a:t>
            </a:r>
            <a:r>
              <a:rPr lang="en-US" dirty="0" err="1">
                <a:latin typeface="Candara"/>
                <a:cs typeface="Arial" pitchFamily="34" charset="0"/>
              </a:rPr>
              <a:t>xs:complexType</a:t>
            </a:r>
            <a:r>
              <a:rPr lang="en-US" dirty="0">
                <a:latin typeface="Candara"/>
                <a:cs typeface="Arial" pitchFamily="34" charset="0"/>
              </a:rPr>
              <a:t>&gt; </a:t>
            </a:r>
            <a:endParaRPr lang="en-US" sz="2000" dirty="0">
              <a:latin typeface="Candara"/>
              <a:cs typeface="Arial" pitchFamily="34" charset="0"/>
            </a:endParaRPr>
          </a:p>
        </p:txBody>
      </p:sp>
    </p:spTree>
    <p:extLst>
      <p:ext uri="{BB962C8B-B14F-4D97-AF65-F5344CB8AC3E}">
        <p14:creationId xmlns:p14="http://schemas.microsoft.com/office/powerpoint/2010/main" val="19265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9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Demo on XML-Schema Definition </a:t>
            </a:r>
          </a:p>
        </p:txBody>
      </p:sp>
      <p:grpSp>
        <p:nvGrpSpPr>
          <p:cNvPr id="290894" name="Group 78"/>
          <p:cNvGrpSpPr>
            <a:grpSpLocks/>
          </p:cNvGrpSpPr>
          <p:nvPr/>
        </p:nvGrpSpPr>
        <p:grpSpPr bwMode="auto">
          <a:xfrm>
            <a:off x="5757863" y="1546225"/>
            <a:ext cx="2905125" cy="1670050"/>
            <a:chOff x="781" y="1008"/>
            <a:chExt cx="4107" cy="2525"/>
          </a:xfrm>
        </p:grpSpPr>
        <p:sp>
          <p:nvSpPr>
            <p:cNvPr id="290895"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0896" name="Group 80"/>
            <p:cNvGrpSpPr>
              <a:grpSpLocks/>
            </p:cNvGrpSpPr>
            <p:nvPr/>
          </p:nvGrpSpPr>
          <p:grpSpPr bwMode="auto">
            <a:xfrm>
              <a:off x="2641" y="1963"/>
              <a:ext cx="796" cy="355"/>
              <a:chOff x="2624" y="1896"/>
              <a:chExt cx="796" cy="355"/>
            </a:xfrm>
          </p:grpSpPr>
          <p:sp>
            <p:nvSpPr>
              <p:cNvPr id="290897"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898"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899"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0"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1"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0902" name="Group 86"/>
            <p:cNvGrpSpPr>
              <a:grpSpLocks/>
            </p:cNvGrpSpPr>
            <p:nvPr/>
          </p:nvGrpSpPr>
          <p:grpSpPr bwMode="auto">
            <a:xfrm>
              <a:off x="2196" y="2406"/>
              <a:ext cx="996" cy="690"/>
              <a:chOff x="2074" y="2432"/>
              <a:chExt cx="996" cy="690"/>
            </a:xfrm>
          </p:grpSpPr>
          <p:sp>
            <p:nvSpPr>
              <p:cNvPr id="290903"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4"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5"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6"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7"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8"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09"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10"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11"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12"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13"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0914" name="Group 98"/>
            <p:cNvGrpSpPr>
              <a:grpSpLocks/>
            </p:cNvGrpSpPr>
            <p:nvPr/>
          </p:nvGrpSpPr>
          <p:grpSpPr bwMode="auto">
            <a:xfrm>
              <a:off x="1547" y="1137"/>
              <a:ext cx="1302" cy="1554"/>
              <a:chOff x="1458" y="1110"/>
              <a:chExt cx="1302" cy="1554"/>
            </a:xfrm>
          </p:grpSpPr>
          <p:grpSp>
            <p:nvGrpSpPr>
              <p:cNvPr id="290915" name="Group 99"/>
              <p:cNvGrpSpPr>
                <a:grpSpLocks/>
              </p:cNvGrpSpPr>
              <p:nvPr/>
            </p:nvGrpSpPr>
            <p:grpSpPr bwMode="auto">
              <a:xfrm>
                <a:off x="1464" y="1968"/>
                <a:ext cx="1296" cy="696"/>
                <a:chOff x="1464" y="1968"/>
                <a:chExt cx="1296" cy="696"/>
              </a:xfrm>
            </p:grpSpPr>
            <p:sp>
              <p:nvSpPr>
                <p:cNvPr id="290916"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0917" name="Group 101"/>
                <p:cNvGrpSpPr>
                  <a:grpSpLocks/>
                </p:cNvGrpSpPr>
                <p:nvPr/>
              </p:nvGrpSpPr>
              <p:grpSpPr bwMode="auto">
                <a:xfrm>
                  <a:off x="1464" y="1968"/>
                  <a:ext cx="1296" cy="690"/>
                  <a:chOff x="1464" y="1968"/>
                  <a:chExt cx="1296" cy="690"/>
                </a:xfrm>
              </p:grpSpPr>
              <p:grpSp>
                <p:nvGrpSpPr>
                  <p:cNvPr id="290918" name="Group 102"/>
                  <p:cNvGrpSpPr>
                    <a:grpSpLocks/>
                  </p:cNvGrpSpPr>
                  <p:nvPr/>
                </p:nvGrpSpPr>
                <p:grpSpPr bwMode="auto">
                  <a:xfrm>
                    <a:off x="1464" y="1968"/>
                    <a:ext cx="1296" cy="690"/>
                    <a:chOff x="1200" y="2160"/>
                    <a:chExt cx="1296" cy="690"/>
                  </a:xfrm>
                </p:grpSpPr>
                <p:sp>
                  <p:nvSpPr>
                    <p:cNvPr id="290919"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0"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1"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2"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3"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0924"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90925" name="Group 109"/>
              <p:cNvGrpSpPr>
                <a:grpSpLocks/>
              </p:cNvGrpSpPr>
              <p:nvPr/>
            </p:nvGrpSpPr>
            <p:grpSpPr bwMode="auto">
              <a:xfrm>
                <a:off x="1458" y="1110"/>
                <a:ext cx="1125" cy="1098"/>
                <a:chOff x="1458" y="1110"/>
                <a:chExt cx="1125" cy="1098"/>
              </a:xfrm>
            </p:grpSpPr>
            <p:sp>
              <p:nvSpPr>
                <p:cNvPr id="290926"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7"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8"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29"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0"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1"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2"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90933"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4"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5"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0936" name="Group 120"/>
            <p:cNvGrpSpPr>
              <a:grpSpLocks/>
            </p:cNvGrpSpPr>
            <p:nvPr/>
          </p:nvGrpSpPr>
          <p:grpSpPr bwMode="auto">
            <a:xfrm>
              <a:off x="781" y="2595"/>
              <a:ext cx="1304" cy="752"/>
              <a:chOff x="781" y="2595"/>
              <a:chExt cx="1304" cy="752"/>
            </a:xfrm>
          </p:grpSpPr>
          <p:sp>
            <p:nvSpPr>
              <p:cNvPr id="290937"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8"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39"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0"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1"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2"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0943" name="Group 127"/>
            <p:cNvGrpSpPr>
              <a:grpSpLocks/>
            </p:cNvGrpSpPr>
            <p:nvPr/>
          </p:nvGrpSpPr>
          <p:grpSpPr bwMode="auto">
            <a:xfrm>
              <a:off x="2549" y="1361"/>
              <a:ext cx="2203" cy="2087"/>
              <a:chOff x="2549" y="1361"/>
              <a:chExt cx="2203" cy="2087"/>
            </a:xfrm>
          </p:grpSpPr>
          <p:grpSp>
            <p:nvGrpSpPr>
              <p:cNvPr id="290944" name="Group 128"/>
              <p:cNvGrpSpPr>
                <a:grpSpLocks/>
              </p:cNvGrpSpPr>
              <p:nvPr/>
            </p:nvGrpSpPr>
            <p:grpSpPr bwMode="auto">
              <a:xfrm rot="105239">
                <a:off x="2549" y="2499"/>
                <a:ext cx="672" cy="436"/>
                <a:chOff x="2452" y="2860"/>
                <a:chExt cx="768" cy="516"/>
              </a:xfrm>
            </p:grpSpPr>
            <p:sp>
              <p:nvSpPr>
                <p:cNvPr id="290945"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6"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0947"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8"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49"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0"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1"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2"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3"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4"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5"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6"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7"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8"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59"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60"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61"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62"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963"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Demo on:</a:t>
            </a:r>
          </a:p>
          <a:p>
            <a:pPr marL="347663" lvl="1"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Run </a:t>
            </a:r>
            <a:r>
              <a:rPr lang="en-US" b="1" dirty="0" err="1">
                <a:solidFill>
                  <a:srgbClr val="000000"/>
                </a:solidFill>
                <a:latin typeface="Candara"/>
                <a:cs typeface="Arial" pitchFamily="34" charset="0"/>
              </a:rPr>
              <a:t>Validator</a:t>
            </a:r>
            <a:endParaRPr lang="en-US" b="1" dirty="0">
              <a:solidFill>
                <a:srgbClr val="000000"/>
              </a:solidFill>
              <a:latin typeface="Candara"/>
              <a:cs typeface="Arial"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Code to be validated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Schema file</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Shiporder.xsd (schema File)</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Shiporder.xml </a:t>
            </a:r>
            <a:br>
              <a:rPr lang="en-US" sz="1600" dirty="0">
                <a:latin typeface="Candara" panose="020E0502030303020204" pitchFamily="34" charset="0"/>
              </a:rPr>
            </a:br>
            <a:r>
              <a:rPr lang="en-US" sz="1600" dirty="0">
                <a:latin typeface="Candara" panose="020E0502030303020204" pitchFamily="34" charset="0"/>
              </a:rPr>
              <a:t>(xml Document)</a:t>
            </a:r>
          </a:p>
        </p:txBody>
      </p:sp>
    </p:spTree>
    <p:extLst>
      <p:ext uri="{BB962C8B-B14F-4D97-AF65-F5344CB8AC3E}">
        <p14:creationId xmlns:p14="http://schemas.microsoft.com/office/powerpoint/2010/main" val="3295687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Summary</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In this lesson, you have learnt:</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A schema describes the arrangement of markup and character data within a valid XML document</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The purpose of XML Schema and XML DTD is same</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Currently, only Microsoft IE5 supports XML Schema</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XML Schema vocabulary defines different elements </a:t>
            </a:r>
          </a:p>
        </p:txBody>
      </p:sp>
      <p:grpSp>
        <p:nvGrpSpPr>
          <p:cNvPr id="217097" name="Group 9"/>
          <p:cNvGrpSpPr>
            <a:grpSpLocks/>
          </p:cNvGrpSpPr>
          <p:nvPr/>
        </p:nvGrpSpPr>
        <p:grpSpPr bwMode="auto">
          <a:xfrm>
            <a:off x="6934200" y="1576388"/>
            <a:ext cx="1716088" cy="1547812"/>
            <a:chOff x="4176" y="993"/>
            <a:chExt cx="1273" cy="1119"/>
          </a:xfrm>
        </p:grpSpPr>
        <p:sp>
          <p:nvSpPr>
            <p:cNvPr id="217098"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17099" name="Picture 11"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86409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solidFill>
                  <a:srgbClr val="000000"/>
                </a:solidFill>
                <a:latin typeface="Candara"/>
                <a:ea typeface="+mj-ea"/>
                <a:cs typeface="Arial" pitchFamily="34" charset="0"/>
              </a:rPr>
              <a:t>Review Question</a:t>
            </a:r>
          </a:p>
        </p:txBody>
      </p:sp>
      <p:grpSp>
        <p:nvGrpSpPr>
          <p:cNvPr id="219143" name="Group 7"/>
          <p:cNvGrpSpPr>
            <a:grpSpLocks/>
          </p:cNvGrpSpPr>
          <p:nvPr/>
        </p:nvGrpSpPr>
        <p:grpSpPr bwMode="auto">
          <a:xfrm>
            <a:off x="6781800" y="1766888"/>
            <a:ext cx="1868488" cy="1471612"/>
            <a:chOff x="4176" y="993"/>
            <a:chExt cx="1273" cy="1119"/>
          </a:xfrm>
        </p:grpSpPr>
        <p:sp>
          <p:nvSpPr>
            <p:cNvPr id="21914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19145"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9" y="1233488"/>
            <a:ext cx="61960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B0F0"/>
              </a:buClr>
              <a:buFont typeface="Wingdings" pitchFamily="2" charset="2"/>
              <a:buChar char="Ø"/>
            </a:pPr>
            <a:r>
              <a:rPr lang="en-US" b="1" dirty="0">
                <a:latin typeface="Candara" panose="020E0502030303020204" pitchFamily="34" charset="0"/>
                <a:cs typeface="Arial" pitchFamily="34" charset="0"/>
              </a:rPr>
              <a:t>Question 1</a:t>
            </a:r>
            <a:r>
              <a:rPr lang="en-US" b="1" dirty="0" smtClean="0">
                <a:latin typeface="Candara" panose="020E0502030303020204" pitchFamily="34" charset="0"/>
                <a:cs typeface="Arial" pitchFamily="34" charset="0"/>
              </a:rPr>
              <a:t>: List </a:t>
            </a:r>
            <a:r>
              <a:rPr lang="en-US" b="1" dirty="0">
                <a:latin typeface="Candara" panose="020E0502030303020204" pitchFamily="34" charset="0"/>
                <a:cs typeface="Arial" pitchFamily="34" charset="0"/>
              </a:rPr>
              <a:t>any four valid datatypes in </a:t>
            </a:r>
            <a:r>
              <a:rPr lang="en-US" b="1" dirty="0" smtClean="0">
                <a:latin typeface="Candara" panose="020E0502030303020204" pitchFamily="34" charset="0"/>
                <a:cs typeface="Arial" pitchFamily="34" charset="0"/>
              </a:rPr>
              <a:t> XML </a:t>
            </a:r>
            <a:r>
              <a:rPr lang="en-US" b="1" dirty="0">
                <a:latin typeface="Candara" panose="020E0502030303020204" pitchFamily="34" charset="0"/>
                <a:cs typeface="Arial" pitchFamily="34" charset="0"/>
              </a:rPr>
              <a:t>Schema: ___, ___, ___, and </a:t>
            </a:r>
            <a:r>
              <a:rPr lang="en-US" b="1" dirty="0" smtClean="0">
                <a:latin typeface="Candara" panose="020E0502030303020204" pitchFamily="34" charset="0"/>
                <a:cs typeface="Arial" pitchFamily="34" charset="0"/>
              </a:rPr>
              <a:t>___.</a:t>
            </a:r>
          </a:p>
          <a:p>
            <a:pPr marL="347663" indent="-347663">
              <a:spcBef>
                <a:spcPct val="20000"/>
              </a:spcBef>
              <a:buClr>
                <a:srgbClr val="00B0F0"/>
              </a:buClr>
              <a:buFont typeface="Wingdings" pitchFamily="2" charset="2"/>
              <a:buChar char="Ø"/>
            </a:pPr>
            <a:endParaRPr lang="en-US" b="1" dirty="0">
              <a:latin typeface="Candara" panose="020E0502030303020204" pitchFamily="34" charset="0"/>
              <a:cs typeface="Arial" pitchFamily="34" charset="0"/>
            </a:endParaRPr>
          </a:p>
          <a:p>
            <a:pPr marL="347663" indent="-347663">
              <a:spcBef>
                <a:spcPct val="20000"/>
              </a:spcBef>
              <a:buClr>
                <a:srgbClr val="00B0F0"/>
              </a:buClr>
              <a:buFont typeface="Wingdings" pitchFamily="2" charset="2"/>
              <a:buChar char="Ø"/>
            </a:pPr>
            <a:r>
              <a:rPr lang="en-US" b="1" dirty="0" smtClean="0">
                <a:latin typeface="Candara" panose="020E0502030303020204" pitchFamily="34" charset="0"/>
                <a:cs typeface="Arial" pitchFamily="34" charset="0"/>
              </a:rPr>
              <a:t>Question </a:t>
            </a:r>
            <a:r>
              <a:rPr lang="en-US" b="1" dirty="0">
                <a:latin typeface="Candara" panose="020E0502030303020204" pitchFamily="34" charset="0"/>
                <a:cs typeface="Arial" pitchFamily="34" charset="0"/>
              </a:rPr>
              <a:t>2:The elements defined in a </a:t>
            </a:r>
            <a:r>
              <a:rPr lang="en-US" b="1" dirty="0" smtClean="0">
                <a:latin typeface="Candara" panose="020E0502030303020204" pitchFamily="34" charset="0"/>
                <a:cs typeface="Arial" pitchFamily="34" charset="0"/>
              </a:rPr>
              <a:t>schema come </a:t>
            </a:r>
            <a:r>
              <a:rPr lang="en-US" b="1" dirty="0">
                <a:latin typeface="Candara" panose="020E0502030303020204" pitchFamily="34" charset="0"/>
                <a:cs typeface="Arial" pitchFamily="34" charset="0"/>
              </a:rPr>
              <a:t>from this namespace: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Option 1 : </a:t>
            </a:r>
            <a:r>
              <a:rPr lang="en-US" sz="1600" dirty="0" err="1">
                <a:latin typeface="Candara" panose="020E0502030303020204" pitchFamily="34" charset="0"/>
              </a:rPr>
              <a:t>sourceNamespace</a:t>
            </a:r>
            <a:endParaRPr lang="en-US" sz="1600" dirty="0">
              <a:latin typeface="Candara" panose="020E0502030303020204"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Option 2: </a:t>
            </a:r>
            <a:r>
              <a:rPr lang="en-US" sz="1600" dirty="0" err="1">
                <a:latin typeface="Candara" panose="020E0502030303020204" pitchFamily="34" charset="0"/>
              </a:rPr>
              <a:t>targetNamespace</a:t>
            </a:r>
            <a:endParaRPr lang="en-US" sz="1600" dirty="0">
              <a:latin typeface="Candara" panose="020E0502030303020204" pitchFamily="34" charset="0"/>
            </a:endParaRP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Option 3: cannot </a:t>
            </a:r>
            <a:r>
              <a:rPr lang="en-US" sz="1600" dirty="0">
                <a:latin typeface="Candara" panose="020E0502030303020204" pitchFamily="34" charset="0"/>
              </a:rPr>
              <a:t>be </a:t>
            </a:r>
            <a:r>
              <a:rPr lang="en-US" sz="1600" dirty="0">
                <a:latin typeface="Candara" panose="020E0502030303020204" pitchFamily="34" charset="0"/>
              </a:rPr>
              <a:t>specified</a:t>
            </a:r>
          </a:p>
          <a:p>
            <a:pPr marL="739775" lvl="1" indent="-292100">
              <a:spcBef>
                <a:spcPct val="20000"/>
              </a:spcBef>
              <a:buClr>
                <a:srgbClr val="00B0F0"/>
              </a:buClr>
              <a:buFont typeface="Arial" pitchFamily="34" charset="0"/>
              <a:buChar char="–"/>
            </a:pPr>
            <a:endParaRPr lang="en-US" dirty="0">
              <a:latin typeface="Candara" panose="020E0502030303020204" pitchFamily="34" charset="0"/>
              <a:cs typeface="Arial" pitchFamily="34" charset="0"/>
            </a:endParaRPr>
          </a:p>
          <a:p>
            <a:pPr marL="347663" indent="-347663">
              <a:spcBef>
                <a:spcPct val="20000"/>
              </a:spcBef>
              <a:buClr>
                <a:srgbClr val="00B0F0"/>
              </a:buClr>
              <a:buFont typeface="Wingdings" pitchFamily="2" charset="2"/>
              <a:buChar char="Ø"/>
            </a:pPr>
            <a:r>
              <a:rPr lang="en-US" b="1" dirty="0" smtClean="0">
                <a:latin typeface="Candara" panose="020E0502030303020204" pitchFamily="34" charset="0"/>
                <a:cs typeface="Arial" pitchFamily="34" charset="0"/>
              </a:rPr>
              <a:t>Question </a:t>
            </a:r>
            <a:r>
              <a:rPr lang="en-US" b="1" dirty="0">
                <a:latin typeface="Candara" panose="020E0502030303020204" pitchFamily="34" charset="0"/>
                <a:cs typeface="Arial" pitchFamily="34" charset="0"/>
              </a:rPr>
              <a:t>3: Choice is an Occurrence indicator.</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True/False</a:t>
            </a:r>
          </a:p>
          <a:p>
            <a:pPr marL="742950" lvl="1" indent="-285750" eaLnBrk="0" hangingPunct="0">
              <a:spcBef>
                <a:spcPct val="20000"/>
              </a:spcBef>
              <a:buFont typeface="Arial" pitchFamily="34" charset="0"/>
              <a:buNone/>
            </a:pPr>
            <a:endParaRPr lang="en-US" b="1" dirty="0">
              <a:solidFill>
                <a:srgbClr val="990000"/>
              </a:solidFill>
              <a:latin typeface="Candara" panose="020E0502030303020204" pitchFamily="34" charset="0"/>
              <a:cs typeface="Arial" pitchFamily="34" charset="0"/>
            </a:endParaRPr>
          </a:p>
          <a:p>
            <a:pPr marL="342900" indent="-342900" eaLnBrk="0" hangingPunct="0">
              <a:spcBef>
                <a:spcPct val="20000"/>
              </a:spcBef>
              <a:buFont typeface="Arial" pitchFamily="34" charset="0"/>
              <a:buChar char="•"/>
            </a:pPr>
            <a:endParaRPr lang="en-US" dirty="0">
              <a:solidFill>
                <a:srgbClr val="7F7F7F"/>
              </a:solidFill>
              <a:latin typeface="Candara" panose="020E0502030303020204" pitchFamily="34" charset="0"/>
              <a:cs typeface="Arial" pitchFamily="34" charset="0"/>
            </a:endParaRPr>
          </a:p>
        </p:txBody>
      </p:sp>
    </p:spTree>
    <p:extLst>
      <p:ext uri="{BB962C8B-B14F-4D97-AF65-F5344CB8AC3E}">
        <p14:creationId xmlns:p14="http://schemas.microsoft.com/office/powerpoint/2010/main" val="2105700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Title 1"/>
          <p:cNvSpPr>
            <a:spLocks/>
          </p:cNvSpPr>
          <p:nvPr/>
        </p:nvSpPr>
        <p:spPr bwMode="auto">
          <a:xfrm>
            <a:off x="3556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XML Schemas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Drawbacks of DTD:</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Use of non-XML syntax</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No support for data typing</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Non-extensibility</a:t>
            </a:r>
          </a:p>
        </p:txBody>
      </p:sp>
    </p:spTree>
    <p:extLst>
      <p:ext uri="{BB962C8B-B14F-4D97-AF65-F5344CB8AC3E}">
        <p14:creationId xmlns:p14="http://schemas.microsoft.com/office/powerpoint/2010/main" val="374550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0" name="Rectangle 8"/>
          <p:cNvSpPr>
            <a:spLocks noGrp="1"/>
          </p:cNvSpPr>
          <p:nvPr>
            <p:ph type="title"/>
          </p:nvPr>
        </p:nvSpPr>
        <p:spPr>
          <a:xfrm>
            <a:off x="390525" y="122237"/>
            <a:ext cx="8229600" cy="715963"/>
          </a:xfrm>
        </p:spPr>
        <p:txBody>
          <a:bodyPr/>
          <a:lstStyle/>
          <a:p>
            <a:r>
              <a:rPr lang="en-US" sz="1200" b="1" dirty="0"/>
              <a:t/>
            </a:r>
            <a:br>
              <a:rPr lang="en-US" sz="1200" b="1" dirty="0"/>
            </a:br>
            <a:r>
              <a:rPr lang="en-US" dirty="0"/>
              <a:t>Why Use XML Schemas? </a:t>
            </a:r>
          </a:p>
        </p:txBody>
      </p:sp>
      <p:sp>
        <p:nvSpPr>
          <p:cNvPr id="32564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ヒラギノ角ゴ Pro W3"/>
            </a:endParaRP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Schemas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support data types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use XML syntax</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secure data communication</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are extensible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Well-Formed is not enough </a:t>
            </a:r>
          </a:p>
        </p:txBody>
      </p:sp>
    </p:spTree>
    <p:extLst>
      <p:ext uri="{BB962C8B-B14F-4D97-AF65-F5344CB8AC3E}">
        <p14:creationId xmlns:p14="http://schemas.microsoft.com/office/powerpoint/2010/main" val="386552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9" name="Title 1"/>
          <p:cNvSpPr>
            <a:spLocks/>
          </p:cNvSpPr>
          <p:nvPr/>
        </p:nvSpPr>
        <p:spPr bwMode="auto">
          <a:xfrm>
            <a:off x="319088" y="122238"/>
            <a:ext cx="83010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XML Schema</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An XML Schema defines: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Elements that can appear in a document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Attributes that can appear in a document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The elements that are child elements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The order of child elements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The number of child elements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The criteria whether an element is empty or can include text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types for elements and attributes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Default and fixed values for elements and attributes</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178196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Title 1"/>
          <p:cNvSpPr>
            <a:spLocks/>
          </p:cNvSpPr>
          <p:nvPr/>
        </p:nvSpPr>
        <p:spPr bwMode="auto">
          <a:xfrm>
            <a:off x="319088" y="122238"/>
            <a:ext cx="83010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Namespaces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XML Namespaces provide a method to avoid element name conflicts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Name Conflicts: In XML, element names are defined by the developer. This often results in a conflict when trying to mix XML documents from different XML applications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XML Namespaces provides a method to avoid element name conflicts</a:t>
            </a:r>
          </a:p>
        </p:txBody>
      </p:sp>
    </p:spTree>
    <p:extLst>
      <p:ext uri="{BB962C8B-B14F-4D97-AF65-F5344CB8AC3E}">
        <p14:creationId xmlns:p14="http://schemas.microsoft.com/office/powerpoint/2010/main" val="145875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5" name="AutoShape 7"/>
          <p:cNvSpPr>
            <a:spLocks noChangeArrowheads="1"/>
          </p:cNvSpPr>
          <p:nvPr/>
        </p:nvSpPr>
        <p:spPr bwMode="auto">
          <a:xfrm>
            <a:off x="6172200" y="4495800"/>
            <a:ext cx="1981200" cy="1354138"/>
          </a:xfrm>
          <a:prstGeom prst="wedgeRoundRectCallout">
            <a:avLst>
              <a:gd name="adj1" fmla="val -150162"/>
              <a:gd name="adj2" fmla="val -15065"/>
              <a:gd name="adj3" fmla="val 16667"/>
            </a:avLst>
          </a:prstGeom>
          <a:ln>
            <a:headEnd/>
            <a:tailEnd/>
          </a:ln>
        </p:spPr>
        <p:style>
          <a:lnRef idx="2">
            <a:schemeClr val="dk1"/>
          </a:lnRef>
          <a:fillRef idx="1">
            <a:schemeClr val="lt1"/>
          </a:fillRef>
          <a:effectRef idx="0">
            <a:schemeClr val="dk1"/>
          </a:effectRef>
          <a:fontRef idx="minor">
            <a:schemeClr val="dk1"/>
          </a:fontRef>
        </p:style>
        <p:txBody>
          <a:bodyPr/>
          <a:lstStyle/>
          <a:p>
            <a:r>
              <a:rPr lang="en-US" dirty="0">
                <a:solidFill>
                  <a:schemeClr val="tx1"/>
                </a:solidFill>
                <a:latin typeface="Candara"/>
              </a:rPr>
              <a:t>How do you differentiate between these table?</a:t>
            </a:r>
          </a:p>
        </p:txBody>
      </p:sp>
      <p:sp>
        <p:nvSpPr>
          <p:cNvPr id="350218" name="AutoShape 10"/>
          <p:cNvSpPr>
            <a:spLocks noChangeArrowheads="1"/>
          </p:cNvSpPr>
          <p:nvPr/>
        </p:nvSpPr>
        <p:spPr bwMode="auto">
          <a:xfrm>
            <a:off x="5334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latin typeface="Candara"/>
                <a:cs typeface="Arial" pitchFamily="34" charset="0"/>
              </a:rPr>
              <a:t>&lt;table&gt;</a:t>
            </a:r>
          </a:p>
          <a:p>
            <a:pPr lvl="1">
              <a:lnSpc>
                <a:spcPct val="135000"/>
              </a:lnSpc>
            </a:pPr>
            <a:r>
              <a:rPr lang="en-US" dirty="0">
                <a:latin typeface="Candara"/>
                <a:cs typeface="Arial" pitchFamily="34" charset="0"/>
              </a:rPr>
              <a:t> &lt;</a:t>
            </a:r>
            <a:r>
              <a:rPr lang="en-US" dirty="0" err="1">
                <a:latin typeface="Candara"/>
                <a:cs typeface="Arial" pitchFamily="34" charset="0"/>
              </a:rPr>
              <a:t>tr</a:t>
            </a:r>
            <a:r>
              <a:rPr lang="en-US" dirty="0">
                <a:latin typeface="Candara"/>
                <a:cs typeface="Arial" pitchFamily="34" charset="0"/>
              </a:rPr>
              <a:t>&gt; </a:t>
            </a:r>
          </a:p>
          <a:p>
            <a:pPr lvl="1">
              <a:lnSpc>
                <a:spcPct val="135000"/>
              </a:lnSpc>
            </a:pPr>
            <a:r>
              <a:rPr lang="en-US" dirty="0">
                <a:latin typeface="Candara"/>
                <a:cs typeface="Arial" pitchFamily="34" charset="0"/>
              </a:rPr>
              <a:t>&lt;td&gt;Apples&lt;/td&gt; </a:t>
            </a:r>
          </a:p>
          <a:p>
            <a:pPr lvl="1">
              <a:lnSpc>
                <a:spcPct val="135000"/>
              </a:lnSpc>
            </a:pPr>
            <a:r>
              <a:rPr lang="en-US" dirty="0">
                <a:latin typeface="Candara"/>
                <a:cs typeface="Arial" pitchFamily="34" charset="0"/>
              </a:rPr>
              <a:t>&lt;td&gt;Bananas&lt;/td&gt; </a:t>
            </a:r>
          </a:p>
          <a:p>
            <a:pPr lvl="1">
              <a:lnSpc>
                <a:spcPct val="135000"/>
              </a:lnSpc>
            </a:pPr>
            <a:r>
              <a:rPr lang="en-US" dirty="0">
                <a:latin typeface="Candara"/>
                <a:cs typeface="Arial" pitchFamily="34" charset="0"/>
              </a:rPr>
              <a:t>&lt;/</a:t>
            </a:r>
            <a:r>
              <a:rPr lang="en-US" dirty="0" err="1">
                <a:latin typeface="Candara"/>
                <a:cs typeface="Arial" pitchFamily="34" charset="0"/>
              </a:rPr>
              <a:t>tr</a:t>
            </a:r>
            <a:r>
              <a:rPr lang="en-US" dirty="0">
                <a:latin typeface="Candara"/>
                <a:cs typeface="Arial" pitchFamily="34" charset="0"/>
              </a:rPr>
              <a:t>&gt; </a:t>
            </a:r>
          </a:p>
          <a:p>
            <a:pPr lvl="1">
              <a:lnSpc>
                <a:spcPct val="135000"/>
              </a:lnSpc>
            </a:pPr>
            <a:r>
              <a:rPr lang="en-US" dirty="0">
                <a:latin typeface="Candara"/>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19" name="AutoShape 11"/>
          <p:cNvSpPr>
            <a:spLocks noChangeArrowheads="1"/>
          </p:cNvSpPr>
          <p:nvPr/>
        </p:nvSpPr>
        <p:spPr bwMode="auto">
          <a:xfrm>
            <a:off x="44958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latin typeface="Candara"/>
                <a:cs typeface="Arial" pitchFamily="34" charset="0"/>
              </a:rPr>
              <a:t>&lt;table&gt; </a:t>
            </a:r>
          </a:p>
          <a:p>
            <a:pPr lvl="1">
              <a:lnSpc>
                <a:spcPct val="135000"/>
              </a:lnSpc>
            </a:pPr>
            <a:r>
              <a:rPr lang="en-US" dirty="0">
                <a:latin typeface="Candara"/>
                <a:cs typeface="Arial" pitchFamily="34" charset="0"/>
              </a:rPr>
              <a:t>&lt;name&gt;African Coffee Table&lt;/name&gt; &lt;width&gt;80&lt;/width&gt; &lt;length&gt;120&lt;/length&gt;</a:t>
            </a:r>
          </a:p>
          <a:p>
            <a:pPr lvl="1">
              <a:lnSpc>
                <a:spcPct val="135000"/>
              </a:lnSpc>
            </a:pPr>
            <a:r>
              <a:rPr lang="en-US" dirty="0">
                <a:latin typeface="Candara"/>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20" name="AutoShape 12"/>
          <p:cNvSpPr>
            <a:spLocks noChangeArrowheads="1"/>
          </p:cNvSpPr>
          <p:nvPr/>
        </p:nvSpPr>
        <p:spPr bwMode="auto">
          <a:xfrm>
            <a:off x="533400" y="4191000"/>
            <a:ext cx="4495800" cy="1905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latin typeface="Candara"/>
                <a:cs typeface="Arial" pitchFamily="34" charset="0"/>
              </a:rPr>
              <a:t>&lt;tables&gt;</a:t>
            </a:r>
          </a:p>
          <a:p>
            <a:pPr lvl="1">
              <a:lnSpc>
                <a:spcPct val="135000"/>
              </a:lnSpc>
            </a:pPr>
            <a:r>
              <a:rPr lang="en-US" dirty="0">
                <a:latin typeface="Candara"/>
                <a:cs typeface="Arial" pitchFamily="34" charset="0"/>
              </a:rPr>
              <a:t>	&lt;table&gt; …..&lt;/table&gt;</a:t>
            </a:r>
          </a:p>
          <a:p>
            <a:pPr lvl="1">
              <a:lnSpc>
                <a:spcPct val="135000"/>
              </a:lnSpc>
            </a:pPr>
            <a:r>
              <a:rPr lang="en-US" dirty="0">
                <a:latin typeface="Candara"/>
                <a:cs typeface="Arial" pitchFamily="34" charset="0"/>
              </a:rPr>
              <a:t>	&lt;table&gt; ….&lt;/table&gt;</a:t>
            </a:r>
          </a:p>
          <a:p>
            <a:pPr lvl="1">
              <a:lnSpc>
                <a:spcPct val="135000"/>
              </a:lnSpc>
            </a:pPr>
            <a:r>
              <a:rPr lang="en-US" dirty="0">
                <a:latin typeface="Candara"/>
                <a:cs typeface="Arial" pitchFamily="34" charset="0"/>
              </a:rPr>
              <a:t>&lt;/tables&gt;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22" name="Title 1"/>
          <p:cNvSpPr>
            <a:spLocks/>
          </p:cNvSpPr>
          <p:nvPr/>
        </p:nvSpPr>
        <p:spPr bwMode="auto">
          <a:xfrm>
            <a:off x="266700" y="94457"/>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Namespaces</a:t>
            </a:r>
          </a:p>
        </p:txBody>
      </p:sp>
    </p:spTree>
    <p:extLst>
      <p:ext uri="{BB962C8B-B14F-4D97-AF65-F5344CB8AC3E}">
        <p14:creationId xmlns:p14="http://schemas.microsoft.com/office/powerpoint/2010/main" val="304251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Title 1"/>
          <p:cNvSpPr>
            <a:spLocks/>
          </p:cNvSpPr>
          <p:nvPr/>
        </p:nvSpPr>
        <p:spPr bwMode="auto">
          <a:xfrm>
            <a:off x="319088"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800" dirty="0">
                <a:latin typeface="Candara" panose="020E0502030303020204" pitchFamily="34" charset="0"/>
                <a:ea typeface="+mj-ea"/>
                <a:cs typeface="+mj-cs"/>
              </a:rPr>
              <a:t>Namespaces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The namespace attribute is placed in the start tag of an element and has the following syntax:</a:t>
            </a:r>
          </a:p>
          <a:p>
            <a:pPr lvl="1" indent="-342900">
              <a:lnSpc>
                <a:spcPct val="135000"/>
              </a:lnSpc>
              <a:spcBef>
                <a:spcPct val="20000"/>
              </a:spcBef>
              <a:buClr>
                <a:srgbClr val="00A1E4"/>
              </a:buClr>
              <a:buFont typeface="Arial" pitchFamily="34" charset="0"/>
              <a:buNone/>
            </a:pPr>
            <a:r>
              <a:rPr lang="en-US" sz="2000" b="1" dirty="0">
                <a:solidFill>
                  <a:srgbClr val="000000"/>
                </a:solidFill>
                <a:latin typeface="Candara"/>
                <a:cs typeface="Arial" pitchFamily="34" charset="0"/>
              </a:rPr>
              <a:t>		</a:t>
            </a:r>
            <a:r>
              <a:rPr lang="en-US" sz="2000" dirty="0" err="1">
                <a:solidFill>
                  <a:srgbClr val="000000"/>
                </a:solidFill>
                <a:latin typeface="Candara"/>
                <a:cs typeface="Arial" pitchFamily="34" charset="0"/>
              </a:rPr>
              <a:t>xmlns:namespace</a:t>
            </a:r>
            <a:r>
              <a:rPr lang="en-US" sz="2000" dirty="0">
                <a:solidFill>
                  <a:srgbClr val="000000"/>
                </a:solidFill>
                <a:latin typeface="Candara"/>
                <a:cs typeface="Arial" pitchFamily="34" charset="0"/>
              </a:rPr>
              <a:t>-</a:t>
            </a:r>
          </a:p>
          <a:p>
            <a:pPr lvl="1" indent="-342900">
              <a:lnSpc>
                <a:spcPct val="135000"/>
              </a:lnSpc>
              <a:spcBef>
                <a:spcPct val="20000"/>
              </a:spcBef>
              <a:buClr>
                <a:srgbClr val="00A1E4"/>
              </a:buClr>
              <a:buFont typeface="Arial" pitchFamily="34" charset="0"/>
              <a:buNone/>
            </a:pPr>
            <a:r>
              <a:rPr lang="en-US" sz="2000" dirty="0">
                <a:solidFill>
                  <a:srgbClr val="000000"/>
                </a:solidFill>
                <a:latin typeface="Candara"/>
                <a:cs typeface="Arial" pitchFamily="34" charset="0"/>
              </a:rPr>
              <a:t>		prefix="namespace“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The W3C namespace specification states that the namespace itself should be an Uniform Resource Identifier (URI)</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When a namespace is defined in the start tag of an element, all child elements with the same prefix are associated with the same namespace</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4126806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96A28508-49B9-4460-B00B-DC98ABC7EB78}"/>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3476</TotalTime>
  <Words>2474</Words>
  <Application>Microsoft Office PowerPoint</Application>
  <PresentationFormat>On-screen Show (4:3)</PresentationFormat>
  <Paragraphs>759</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ヒラギノ角ゴ Pro W3</vt:lpstr>
      <vt:lpstr>Wingdings</vt:lpstr>
      <vt:lpstr>Candara</vt:lpstr>
      <vt:lpstr>MS PGothic</vt:lpstr>
      <vt:lpstr>Calibri</vt:lpstr>
      <vt:lpstr>1_Office Theme</vt:lpstr>
      <vt:lpstr>Web Basics - XML</vt:lpstr>
      <vt:lpstr>Lesson Objectives</vt:lpstr>
      <vt:lpstr>PowerPoint Presentation</vt:lpstr>
      <vt:lpstr>PowerPoint Presentation</vt:lpstr>
      <vt:lpstr> Why Use XML Schemas?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Date and Time Data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139</cp:revision>
  <dcterms:created xsi:type="dcterms:W3CDTF">2012-05-18T02:59:15Z</dcterms:created>
  <dcterms:modified xsi:type="dcterms:W3CDTF">2015-06-03T15:42:57Z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