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 id="2147483659" r:id="rId5"/>
  </p:sldMasterIdLst>
  <p:notesMasterIdLst>
    <p:notesMasterId r:id="rId18"/>
  </p:notesMasterIdLst>
  <p:handoutMasterIdLst>
    <p:handoutMasterId r:id="rId19"/>
  </p:handoutMasterIdLst>
  <p:sldIdLst>
    <p:sldId id="265" r:id="rId6"/>
    <p:sldId id="259" r:id="rId7"/>
    <p:sldId id="280" r:id="rId8"/>
    <p:sldId id="281" r:id="rId9"/>
    <p:sldId id="282" r:id="rId10"/>
    <p:sldId id="283" r:id="rId11"/>
    <p:sldId id="284" r:id="rId12"/>
    <p:sldId id="288" r:id="rId13"/>
    <p:sldId id="289" r:id="rId14"/>
    <p:sldId id="287" r:id="rId15"/>
    <p:sldId id="285" r:id="rId16"/>
    <p:sldId id="286" r:id="rId1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86513" autoAdjust="0"/>
  </p:normalViewPr>
  <p:slideViewPr>
    <p:cSldViewPr snapToGrid="0" showGuides="1">
      <p:cViewPr varScale="1">
        <p:scale>
          <a:sx n="61" d="100"/>
          <a:sy n="61" d="100"/>
        </p:scale>
        <p:origin x="1456" y="44"/>
      </p:cViewPr>
      <p:guideLst>
        <p:guide orient="horz" pos="2160"/>
        <p:guide pos="249"/>
      </p:guideLst>
    </p:cSldViewPr>
  </p:slideViewPr>
  <p:notesTextViewPr>
    <p:cViewPr>
      <p:scale>
        <a:sx n="100" d="100"/>
        <a:sy n="100" d="100"/>
      </p:scale>
      <p:origin x="0" y="0"/>
    </p:cViewPr>
  </p:notesTextViewPr>
  <p:notesViewPr>
    <p:cSldViewPr snapToGrid="0">
      <p:cViewPr varScale="1">
        <p:scale>
          <a:sx n="52" d="100"/>
          <a:sy n="52" d="100"/>
        </p:scale>
        <p:origin x="2676" y="68"/>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smtClean="0"/>
              <a:t>&lt;Course Name&gt;</a:t>
            </a:r>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DB228672-4337-41E0-A109-2BF6C0A0EED5}" type="datetimeFigureOut">
              <a:rPr lang="en-US" smtClean="0"/>
              <a:pPr/>
              <a:t>7/13/2017</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r>
              <a:rPr lang="en-US" smtClean="0"/>
              <a:t>Page 0 - #</a:t>
            </a:r>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75704390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Version 1.1.1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
        <p:nvSpPr>
          <p:cNvPr id="13"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1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0262674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800" dirty="0" smtClean="0"/>
              <a:t>Copyright © 2011 iGATE Corporation. All rights reserved. No part of this publication shall be reproduced in any way, including but not limited to photocopy, photographic, magnetic, or other record, without the prior written permission of iGATE Corporation.</a:t>
            </a:r>
          </a:p>
          <a:p>
            <a:r>
              <a:rPr lang="en-US" sz="800" dirty="0" smtClean="0"/>
              <a:t>iGATE Corporation considers information included in this document to be Confidential and Proprietary.</a:t>
            </a:r>
          </a:p>
          <a:p>
            <a:endParaRPr lang="en-US" dirty="0"/>
          </a:p>
        </p:txBody>
      </p:sp>
    </p:spTree>
    <p:extLst>
      <p:ext uri="{BB962C8B-B14F-4D97-AF65-F5344CB8AC3E}">
        <p14:creationId xmlns:p14="http://schemas.microsoft.com/office/powerpoint/2010/main" val="2083626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0654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7542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2500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4949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54767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7159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4872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7814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8429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352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696913"/>
            <a:ext cx="4648200" cy="3486150"/>
          </a:xfrm>
          <a:prstGeom prst="rect">
            <a:avLst/>
          </a:prstGeom>
        </p:spPr>
      </p:sp>
      <p:sp>
        <p:nvSpPr>
          <p:cNvPr id="3" name="Notes Placeholder 2"/>
          <p:cNvSpPr>
            <a:spLocks noGrp="1"/>
          </p:cNvSpPr>
          <p:nvPr>
            <p:ph type="body" idx="1"/>
          </p:nvPr>
        </p:nvSpPr>
        <p:spPr>
          <a:xfrm>
            <a:off x="2046632" y="4242816"/>
            <a:ext cx="4602808" cy="4315267"/>
          </a:xfrm>
          <a:prstGeom prst="rect">
            <a:avLst/>
          </a:prstGeom>
        </p:spPr>
        <p:txBody>
          <a:bodyPr>
            <a:normAutofit/>
          </a:bodyPr>
          <a:lstStyle/>
          <a:p>
            <a:endParaRPr lang="en-US" dirty="0"/>
          </a:p>
        </p:txBody>
      </p:sp>
      <p:sp>
        <p:nvSpPr>
          <p:cNvPr id="6"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4396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5.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image" Target="../media/image9.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8.jpeg"/><Relationship Id="rId4" Type="http://schemas.openxmlformats.org/officeDocument/2006/relationships/tags" Target="../tags/tag10.xml"/><Relationship Id="rId9"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emf"/><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2.xml"/><Relationship Id="rId4" Type="http://schemas.openxmlformats.org/officeDocument/2006/relationships/tags" Target="../tags/tag1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2397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945496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92524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33336523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539740"/>
          </a:xfrm>
          <a:prstGeom prst="rect">
            <a:avLst/>
          </a:prstGeom>
        </p:spPr>
      </p:pic>
    </p:spTree>
    <p:extLst>
      <p:ext uri="{BB962C8B-B14F-4D97-AF65-F5344CB8AC3E}">
        <p14:creationId xmlns:p14="http://schemas.microsoft.com/office/powerpoint/2010/main" val="11775075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21756"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646126"/>
          </a:xfrm>
          <a:prstGeom prst="rect">
            <a:avLst/>
          </a:prstGeom>
        </p:spPr>
      </p:pic>
    </p:spTree>
    <p:extLst>
      <p:ext uri="{BB962C8B-B14F-4D97-AF65-F5344CB8AC3E}">
        <p14:creationId xmlns:p14="http://schemas.microsoft.com/office/powerpoint/2010/main" val="6405948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354729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683141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547494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8492580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562590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93319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2484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17160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00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1876746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16359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4217814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a:prstGeom prst="rect">
            <a:avLst/>
          </a:prstGeo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323914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27427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64197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246849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ags" Target="../tags/tag1.xml"/><Relationship Id="rId26" Type="http://schemas.openxmlformats.org/officeDocument/2006/relationships/image" Target="../media/image5.emf"/><Relationship Id="rId3" Type="http://schemas.openxmlformats.org/officeDocument/2006/relationships/slideLayout" Target="../slideLayouts/slideLayout9.xml"/><Relationship Id="rId21" Type="http://schemas.openxmlformats.org/officeDocument/2006/relationships/tags" Target="../tags/tag4.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vmlDrawing" Target="../drawings/vmlDrawing1.vml"/><Relationship Id="rId25" Type="http://schemas.openxmlformats.org/officeDocument/2006/relationships/oleObject" Target="../embeddings/oleObject1.bin"/><Relationship Id="rId2" Type="http://schemas.openxmlformats.org/officeDocument/2006/relationships/slideLayout" Target="../slideLayouts/slideLayout8.xml"/><Relationship Id="rId16" Type="http://schemas.openxmlformats.org/officeDocument/2006/relationships/theme" Target="../theme/theme2.xml"/><Relationship Id="rId20" Type="http://schemas.openxmlformats.org/officeDocument/2006/relationships/tags" Target="../tags/tag3.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tags" Target="../tags/tag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tags" Target="../tags/tag6.xml"/><Relationship Id="rId10" Type="http://schemas.openxmlformats.org/officeDocument/2006/relationships/slideLayout" Target="../slideLayouts/slideLayout16.xml"/><Relationship Id="rId19" Type="http://schemas.openxmlformats.org/officeDocument/2006/relationships/tags" Target="../tags/tag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tags" Target="../tags/tag5.xml"/><Relationship Id="rId27"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7"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D:\Temlates\Capgemini_logo_pm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7" name="Picture 6" descr="bark-down.png"/>
          <p:cNvPicPr>
            <a:picLocks noChangeAspect="1"/>
          </p:cNvPicPr>
          <p:nvPr userDrawn="1"/>
        </p:nvPicPr>
        <p:blipFill>
          <a:blip r:embed="rId11" cstate="print"/>
          <a:srcRect l="24111" t="1479" r="23411" b="7716"/>
          <a:stretch>
            <a:fillRect/>
          </a:stretch>
        </p:blipFill>
        <p:spPr>
          <a:xfrm>
            <a:off x="8519131" y="4795935"/>
            <a:ext cx="624869" cy="2062065"/>
          </a:xfrm>
          <a:prstGeom prst="rect">
            <a:avLst/>
          </a:prstGeom>
        </p:spPr>
      </p:pic>
      <p:cxnSp>
        <p:nvCxnSpPr>
          <p:cNvPr id="8" name="Straight Connector 7"/>
          <p:cNvCxnSpPr/>
          <p:nvPr userDrawn="1"/>
        </p:nvCxnSpPr>
        <p:spPr>
          <a:xfrm>
            <a:off x="363895" y="6512299"/>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userDrawn="1"/>
        </p:nvSpPr>
        <p:spPr bwMode="gray">
          <a:xfrm>
            <a:off x="3790950" y="6617074"/>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smtClean="0">
                <a:solidFill>
                  <a:srgbClr val="000000"/>
                </a:solidFill>
                <a:latin typeface="Arial" charset="0"/>
                <a:ea typeface="ＭＳ Ｐゴシック"/>
                <a:cs typeface="ＭＳ Ｐゴシック"/>
              </a:rPr>
              <a:t>- </a:t>
            </a:r>
            <a:fld id="{09CF91EA-0118-42CD-8F56-224D245E44AA}" type="slidenum">
              <a:rPr lang="en-US" sz="700" smtClean="0">
                <a:solidFill>
                  <a:srgbClr val="000000"/>
                </a:solidFill>
                <a:latin typeface="Arial" charset="0"/>
                <a:ea typeface="ＭＳ Ｐゴシック"/>
                <a:cs typeface="ＭＳ Ｐゴシック"/>
              </a:rPr>
              <a:pPr algn="ctr" eaLnBrk="0" hangingPunct="0">
                <a:buClr>
                  <a:srgbClr val="000000"/>
                </a:buClr>
                <a:buSzPct val="65000"/>
                <a:buFont typeface="Wingdings" pitchFamily="2" charset="2"/>
                <a:buNone/>
                <a:defRPr/>
              </a:pPr>
              <a:t>‹#›</a:t>
            </a:fld>
            <a:r>
              <a:rPr lang="en-US" sz="700" dirty="0" smtClean="0">
                <a:solidFill>
                  <a:srgbClr val="000000"/>
                </a:solidFill>
                <a:latin typeface="Arial" charset="0"/>
                <a:ea typeface="ＭＳ Ｐゴシック"/>
                <a:cs typeface="ＭＳ Ｐゴシック"/>
              </a:rPr>
              <a:t> -</a:t>
            </a:r>
            <a:endParaRPr lang="en-US" sz="700" dirty="0">
              <a:solidFill>
                <a:srgbClr val="000000"/>
              </a:solidFill>
              <a:latin typeface="Arial" charset="0"/>
              <a:ea typeface="ＭＳ Ｐゴシック"/>
              <a:cs typeface="ＭＳ Ｐゴシック"/>
            </a:endParaRPr>
          </a:p>
        </p:txBody>
      </p:sp>
    </p:spTree>
    <p:extLst>
      <p:ext uri="{BB962C8B-B14F-4D97-AF65-F5344CB8AC3E}">
        <p14:creationId xmlns:p14="http://schemas.microsoft.com/office/powerpoint/2010/main" val="245563656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0"/>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2"/>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3"/>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4"/>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2180575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jqmgallery.com/"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prstGeom prst="rect">
            <a:avLst/>
          </a:prstGeom>
        </p:spPr>
        <p:txBody>
          <a:bodyPr/>
          <a:lstStyle/>
          <a:p>
            <a:r>
              <a:rPr lang="en-US" dirty="0" err="1" smtClean="0"/>
              <a:t>jQuery</a:t>
            </a:r>
            <a:r>
              <a:rPr lang="en-US" dirty="0" smtClean="0"/>
              <a:t> Mobile</a:t>
            </a:r>
            <a:endParaRPr lang="en-US" dirty="0"/>
          </a:p>
        </p:txBody>
      </p:sp>
      <p:sp>
        <p:nvSpPr>
          <p:cNvPr id="12" name="Subtitle 11"/>
          <p:cNvSpPr>
            <a:spLocks noGrp="1"/>
          </p:cNvSpPr>
          <p:nvPr>
            <p:ph type="body" idx="1"/>
          </p:nvPr>
        </p:nvSpPr>
        <p:spPr>
          <a:prstGeom prst="rect">
            <a:avLst/>
          </a:prstGeom>
        </p:spPr>
        <p:txBody>
          <a:bodyPr/>
          <a:lstStyle/>
          <a:p>
            <a:r>
              <a:rPr lang="en-US" dirty="0" smtClean="0"/>
              <a:t>Version 1.1.1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References</a:t>
            </a:r>
            <a:endParaRPr lang="en-US" sz="2400" dirty="0"/>
          </a:p>
        </p:txBody>
      </p:sp>
      <p:sp>
        <p:nvSpPr>
          <p:cNvPr id="6" name="Content Placeholder 5"/>
          <p:cNvSpPr>
            <a:spLocks noGrp="1"/>
          </p:cNvSpPr>
          <p:nvPr>
            <p:ph idx="1"/>
          </p:nvPr>
        </p:nvSpPr>
        <p:spPr/>
        <p:txBody>
          <a:bodyPr/>
          <a:lstStyle/>
          <a:p>
            <a:r>
              <a:rPr lang="en-US" dirty="0" err="1" smtClean="0"/>
              <a:t>jQuery</a:t>
            </a:r>
            <a:r>
              <a:rPr lang="en-US" dirty="0" smtClean="0"/>
              <a:t> Mobile by Jon Reid. O’Reilly publications</a:t>
            </a:r>
          </a:p>
          <a:p>
            <a:r>
              <a:rPr lang="en-US" dirty="0" err="1" smtClean="0"/>
              <a:t>jQuery</a:t>
            </a:r>
            <a:r>
              <a:rPr lang="en-US" dirty="0" smtClean="0"/>
              <a:t> Mobile First Look by </a:t>
            </a:r>
            <a:r>
              <a:rPr lang="en-US" dirty="0" err="1" smtClean="0"/>
              <a:t>Giulio</a:t>
            </a:r>
            <a:r>
              <a:rPr lang="en-US" dirty="0" smtClean="0"/>
              <a:t> </a:t>
            </a:r>
            <a:r>
              <a:rPr lang="en-US" dirty="0" err="1" smtClean="0"/>
              <a:t>Bai</a:t>
            </a:r>
            <a:r>
              <a:rPr lang="en-US" dirty="0" smtClean="0"/>
              <a:t>. </a:t>
            </a:r>
            <a:r>
              <a:rPr lang="en-US" dirty="0" err="1" smtClean="0"/>
              <a:t>Packt</a:t>
            </a:r>
            <a:r>
              <a:rPr lang="en-US" dirty="0" smtClean="0"/>
              <a:t> publications</a:t>
            </a:r>
          </a:p>
          <a:p>
            <a:r>
              <a:rPr lang="en-US" dirty="0" err="1" smtClean="0"/>
              <a:t>jQuery</a:t>
            </a:r>
            <a:r>
              <a:rPr lang="en-US" dirty="0" smtClean="0"/>
              <a:t> Mobile Web Development Essentials by Raymond Camden. </a:t>
            </a:r>
            <a:r>
              <a:rPr lang="en-US" dirty="0" err="1" smtClean="0"/>
              <a:t>Packt</a:t>
            </a:r>
            <a:r>
              <a:rPr lang="en-US" dirty="0" smtClean="0"/>
              <a:t> publications</a:t>
            </a:r>
          </a:p>
          <a:p>
            <a:r>
              <a:rPr lang="en-US" dirty="0" smtClean="0"/>
              <a:t>Pro </a:t>
            </a:r>
            <a:r>
              <a:rPr lang="en-US" dirty="0" err="1" smtClean="0"/>
              <a:t>jQuery</a:t>
            </a:r>
            <a:r>
              <a:rPr lang="en-US" dirty="0" smtClean="0"/>
              <a:t> Mobile by Brad </a:t>
            </a:r>
            <a:r>
              <a:rPr lang="en-US" dirty="0" err="1" smtClean="0"/>
              <a:t>Broulik</a:t>
            </a:r>
            <a:r>
              <a:rPr lang="en-US" dirty="0" smtClean="0"/>
              <a:t>. </a:t>
            </a:r>
            <a:r>
              <a:rPr lang="en-US" dirty="0" err="1" smtClean="0"/>
              <a:t>Apress</a:t>
            </a:r>
            <a:r>
              <a:rPr lang="en-US" dirty="0" smtClean="0"/>
              <a:t> publications</a:t>
            </a:r>
          </a:p>
          <a:p>
            <a:endParaRPr lang="en-US" dirty="0" smtClean="0"/>
          </a:p>
          <a:p>
            <a:r>
              <a:rPr lang="en-US" dirty="0" smtClean="0">
                <a:hlinkClick r:id="rId3"/>
              </a:rPr>
              <a:t>http://www.jqmgallery.com</a:t>
            </a:r>
            <a:r>
              <a:rPr lang="en-US" dirty="0" smtClean="0"/>
              <a:t> : is a collection of sites built using </a:t>
            </a:r>
            <a:r>
              <a:rPr lang="en-US" dirty="0" err="1" smtClean="0"/>
              <a:t>jQuery</a:t>
            </a:r>
            <a:r>
              <a:rPr lang="en-US" dirty="0" smtClean="0"/>
              <a:t> Mobile</a:t>
            </a:r>
          </a:p>
          <a:p>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Next Step Courses (if applicable)</a:t>
            </a:r>
            <a:endParaRPr lang="en-US" sz="2400" dirty="0"/>
          </a:p>
        </p:txBody>
      </p:sp>
      <p:sp>
        <p:nvSpPr>
          <p:cNvPr id="6" name="Content Placeholder 5"/>
          <p:cNvSpPr>
            <a:spLocks noGrp="1"/>
          </p:cNvSpPr>
          <p:nvPr>
            <p:ph idx="1"/>
          </p:nvPr>
        </p:nvSpPr>
        <p:spPr/>
        <p:txBody>
          <a:bodyPr/>
          <a:lstStyle/>
          <a:p>
            <a:r>
              <a:rPr lang="en-US" dirty="0" err="1" smtClean="0"/>
              <a:t>Phonegap</a:t>
            </a:r>
            <a:r>
              <a:rPr lang="en-US" dirty="0" smtClean="0"/>
              <a:t>.</a:t>
            </a:r>
          </a:p>
          <a:p>
            <a:r>
              <a:rPr lang="en-US" dirty="0" err="1" smtClean="0"/>
              <a:t>SenchaTouch</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Other Parallel Technology Areas</a:t>
            </a:r>
            <a:endParaRPr lang="en-US" sz="2400" dirty="0"/>
          </a:p>
        </p:txBody>
      </p:sp>
      <p:sp>
        <p:nvSpPr>
          <p:cNvPr id="6" name="Content Placeholder 5"/>
          <p:cNvSpPr>
            <a:spLocks noGrp="1"/>
          </p:cNvSpPr>
          <p:nvPr>
            <p:ph idx="1"/>
          </p:nvPr>
        </p:nvSpPr>
        <p:spPr/>
        <p:txBody>
          <a:bodyPr/>
          <a:lstStyle/>
          <a:p>
            <a:r>
              <a:rPr lang="en-US" dirty="0" smtClean="0"/>
              <a:t>There are many HTML5 Frameworks for Mobile Development in the market today. Some of them are:</a:t>
            </a:r>
          </a:p>
          <a:p>
            <a:pPr lvl="1"/>
            <a:r>
              <a:rPr lang="en-US" dirty="0" err="1" smtClean="0"/>
              <a:t>LungoJS</a:t>
            </a:r>
            <a:endParaRPr lang="en-US" dirty="0" smtClean="0"/>
          </a:p>
          <a:p>
            <a:pPr lvl="1"/>
            <a:r>
              <a:rPr lang="en-US" dirty="0" err="1" smtClean="0"/>
              <a:t>SenchaTouch</a:t>
            </a:r>
            <a:endParaRPr lang="en-US" dirty="0" smtClean="0"/>
          </a:p>
          <a:p>
            <a:pPr lvl="1"/>
            <a:r>
              <a:rPr lang="en-US" dirty="0" err="1" smtClean="0"/>
              <a:t>JoApp</a:t>
            </a:r>
            <a:endParaRPr lang="en-US" dirty="0" smtClean="0"/>
          </a:p>
          <a:p>
            <a:pPr lvl="1"/>
            <a:r>
              <a:rPr lang="en-US" dirty="0" err="1" smtClean="0"/>
              <a:t>jQTouch</a:t>
            </a:r>
            <a:endParaRPr lang="en-US" dirty="0" smtClean="0"/>
          </a:p>
          <a:p>
            <a:pPr lvl="1"/>
            <a:r>
              <a:rPr lang="en-US" dirty="0" err="1" smtClean="0"/>
              <a:t>PhoneGap</a:t>
            </a:r>
            <a:endParaRPr lang="en-US" dirty="0" smtClean="0"/>
          </a:p>
          <a:p>
            <a:pPr lvl="1"/>
            <a:r>
              <a:rPr lang="en-US" dirty="0" err="1" smtClean="0"/>
              <a:t>iUI</a:t>
            </a:r>
            <a:endParaRPr lang="en-US" dirty="0" smtClean="0"/>
          </a:p>
          <a:p>
            <a:pPr lvl="1"/>
            <a:r>
              <a:rPr lang="en-US" dirty="0" err="1" smtClean="0"/>
              <a:t>iWebkit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3809270323"/>
              </p:ext>
            </p:extLst>
          </p:nvPr>
        </p:nvGraphicFramePr>
        <p:xfrm>
          <a:off x="298450" y="1495425"/>
          <a:ext cx="8845550" cy="1535430"/>
        </p:xfrm>
        <a:graphic>
          <a:graphicData uri="http://schemas.openxmlformats.org/drawingml/2006/table">
            <a:tbl>
              <a:tblPr/>
              <a:tblGrid>
                <a:gridCol w="1105694"/>
                <a:gridCol w="1597113"/>
                <a:gridCol w="1883775"/>
                <a:gridCol w="1801871"/>
                <a:gridCol w="2457097"/>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Date</a:t>
                      </a:r>
                    </a:p>
                  </a:txBody>
                  <a:tcPr marL="98284" marR="98284"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Course Version No.</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Software Version No.</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Developer / SME</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Change Record Remarks</a:t>
                      </a:r>
                    </a:p>
                  </a:txBody>
                  <a:tcPr marL="98284" marR="98284"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Aug ‘12</a:t>
                      </a:r>
                    </a:p>
                  </a:txBody>
                  <a:tcPr marL="98284" marR="98284"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1.0</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1.1.1</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Shrilata Tavargeri</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smtClean="0">
                        <a:ln>
                          <a:noFill/>
                        </a:ln>
                        <a:solidFill>
                          <a:schemeClr val="tx2"/>
                        </a:solidFill>
                        <a:effectLst/>
                        <a:latin typeface="Arial" pitchFamily="34" charset="0"/>
                      </a:endParaRPr>
                    </a:p>
                  </a:txBody>
                  <a:tcPr marL="98284" marR="98284"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01/07/2017</a:t>
                      </a:r>
                    </a:p>
                  </a:txBody>
                  <a:tcPr marL="98284" marR="98284"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2.0</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1.1.1.</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Rahul Vikash</a:t>
                      </a:r>
                    </a:p>
                  </a:txBody>
                  <a:tcPr marL="98284" marR="9828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2"/>
                          </a:solidFill>
                          <a:effectLst/>
                          <a:latin typeface="Arial" pitchFamily="34" charset="0"/>
                        </a:rPr>
                        <a:t>Revamp </a:t>
                      </a:r>
                    </a:p>
                  </a:txBody>
                  <a:tcPr marL="98284" marR="98284"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Course Goals and Non Goals</a:t>
            </a:r>
            <a:endParaRPr lang="en-US" sz="2400" dirty="0"/>
          </a:p>
        </p:txBody>
      </p:sp>
      <p:sp>
        <p:nvSpPr>
          <p:cNvPr id="6" name="Content Placeholder 5"/>
          <p:cNvSpPr>
            <a:spLocks noGrp="1"/>
          </p:cNvSpPr>
          <p:nvPr>
            <p:ph idx="1"/>
          </p:nvPr>
        </p:nvSpPr>
        <p:spPr/>
        <p:txBody>
          <a:bodyPr/>
          <a:lstStyle/>
          <a:p>
            <a:r>
              <a:rPr lang="en-US" dirty="0" smtClean="0"/>
              <a:t>Course Goals</a:t>
            </a:r>
          </a:p>
          <a:p>
            <a:pPr lvl="1"/>
            <a:r>
              <a:rPr lang="en-US" dirty="0" smtClean="0"/>
              <a:t>By the end of </a:t>
            </a:r>
            <a:r>
              <a:rPr lang="en-US" dirty="0" err="1" smtClean="0"/>
              <a:t>jQuery</a:t>
            </a:r>
            <a:r>
              <a:rPr lang="en-US" dirty="0" smtClean="0"/>
              <a:t> Mobile training, you should be able to develop relatively complex user interfaces for mobile devices all by yourself.</a:t>
            </a:r>
          </a:p>
          <a:p>
            <a:r>
              <a:rPr lang="en-US" dirty="0" smtClean="0"/>
              <a:t>Course Non Goals </a:t>
            </a:r>
          </a:p>
          <a:p>
            <a:pPr lvl="1"/>
            <a:r>
              <a:rPr lang="en-US" dirty="0" smtClean="0"/>
              <a:t>List the course Non Goals here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Pre-requisites</a:t>
            </a:r>
            <a:endParaRPr lang="en-US" sz="2400" dirty="0"/>
          </a:p>
        </p:txBody>
      </p:sp>
      <p:sp>
        <p:nvSpPr>
          <p:cNvPr id="6" name="Content Placeholder 5"/>
          <p:cNvSpPr>
            <a:spLocks noGrp="1"/>
          </p:cNvSpPr>
          <p:nvPr>
            <p:ph idx="1"/>
          </p:nvPr>
        </p:nvSpPr>
        <p:spPr/>
        <p:txBody>
          <a:bodyPr/>
          <a:lstStyle/>
          <a:p>
            <a:r>
              <a:rPr lang="en-US" dirty="0" smtClean="0"/>
              <a:t>HTML5, CSS3</a:t>
            </a:r>
          </a:p>
          <a:p>
            <a:r>
              <a:rPr lang="en-US" dirty="0" err="1" smtClean="0"/>
              <a:t>Javascript</a:t>
            </a:r>
            <a:endParaRPr lang="en-US" dirty="0" smtClean="0"/>
          </a:p>
          <a:p>
            <a:r>
              <a:rPr lang="en-US" dirty="0" err="1" smtClean="0"/>
              <a:t>jQuery</a:t>
            </a:r>
            <a:r>
              <a:rPr lang="en-US" dirty="0" smtClean="0"/>
              <a:t> JavaScript library</a:t>
            </a:r>
          </a:p>
          <a:p>
            <a:r>
              <a:rPr lang="en-US" dirty="0" smtClean="0"/>
              <a:t>Basic familiarity with mobile web browsers</a:t>
            </a:r>
          </a:p>
          <a:p>
            <a:r>
              <a:rPr lang="en-US" dirty="0" smtClean="0"/>
              <a:t>Basic familiarity with Mobile applications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Intended Audience</a:t>
            </a:r>
            <a:endParaRPr lang="en-US" sz="2400" dirty="0"/>
          </a:p>
        </p:txBody>
      </p:sp>
      <p:sp>
        <p:nvSpPr>
          <p:cNvPr id="6" name="Content Placeholder 5"/>
          <p:cNvSpPr>
            <a:spLocks noGrp="1"/>
          </p:cNvSpPr>
          <p:nvPr>
            <p:ph idx="1"/>
          </p:nvPr>
        </p:nvSpPr>
        <p:spPr/>
        <p:txBody>
          <a:bodyPr/>
          <a:lstStyle/>
          <a:p>
            <a:r>
              <a:rPr lang="en-US" dirty="0" smtClean="0"/>
              <a:t>Web development and design professionals who want to start building apps for mobile devices.</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Day Wise Schedule</a:t>
            </a:r>
            <a:endParaRPr lang="en-US" sz="2400" dirty="0"/>
          </a:p>
        </p:txBody>
      </p:sp>
      <p:sp>
        <p:nvSpPr>
          <p:cNvPr id="6" name="Content Placeholder 5"/>
          <p:cNvSpPr>
            <a:spLocks noGrp="1"/>
          </p:cNvSpPr>
          <p:nvPr>
            <p:ph idx="1"/>
          </p:nvPr>
        </p:nvSpPr>
        <p:spPr/>
        <p:txBody>
          <a:bodyPr>
            <a:normAutofit/>
          </a:bodyPr>
          <a:lstStyle/>
          <a:p>
            <a:r>
              <a:rPr lang="en-US" dirty="0" smtClean="0"/>
              <a:t>Day 1</a:t>
            </a:r>
          </a:p>
          <a:p>
            <a:pPr lvl="1">
              <a:buNone/>
            </a:pPr>
            <a:r>
              <a:rPr lang="en-US" dirty="0" smtClean="0"/>
              <a:t>Lesson 1: Introduction to </a:t>
            </a:r>
            <a:r>
              <a:rPr lang="en-US" dirty="0" err="1" smtClean="0"/>
              <a:t>jQuery</a:t>
            </a:r>
            <a:r>
              <a:rPr lang="en-US" dirty="0" smtClean="0"/>
              <a:t> Mobile </a:t>
            </a:r>
          </a:p>
          <a:p>
            <a:pPr lvl="1">
              <a:buNone/>
            </a:pPr>
            <a:r>
              <a:rPr lang="en-US" dirty="0" smtClean="0"/>
              <a:t>Lesson 2: Building </a:t>
            </a:r>
            <a:r>
              <a:rPr lang="en-US" dirty="0" err="1" smtClean="0"/>
              <a:t>jQuery</a:t>
            </a:r>
            <a:r>
              <a:rPr lang="en-US" dirty="0" smtClean="0"/>
              <a:t> Mobile Pages </a:t>
            </a:r>
          </a:p>
          <a:p>
            <a:pPr lvl="1">
              <a:buNone/>
            </a:pPr>
            <a:r>
              <a:rPr lang="en-US" dirty="0" smtClean="0"/>
              <a:t>Lesson 3 : Working with Buttons and Toolbars </a:t>
            </a:r>
          </a:p>
          <a:p>
            <a:pPr lvl="1">
              <a:buNone/>
            </a:pPr>
            <a:r>
              <a:rPr lang="en-US" dirty="0" smtClean="0"/>
              <a:t>Lesson 4 : Creating </a:t>
            </a:r>
            <a:r>
              <a:rPr lang="en-US" dirty="0" err="1" smtClean="0"/>
              <a:t>jQuery</a:t>
            </a:r>
            <a:r>
              <a:rPr lang="en-US" dirty="0" smtClean="0"/>
              <a:t> Mobile Forms </a:t>
            </a:r>
          </a:p>
          <a:p>
            <a:pPr lvl="1">
              <a:buNone/>
            </a:pPr>
            <a:endParaRPr lang="en-US" dirty="0" smtClean="0"/>
          </a:p>
          <a:p>
            <a:pPr lvl="1"/>
            <a:endParaRPr lang="en-US" dirty="0" smtClean="0"/>
          </a:p>
          <a:p>
            <a:r>
              <a:rPr lang="en-US" dirty="0" smtClean="0"/>
              <a:t>Day 2</a:t>
            </a:r>
          </a:p>
          <a:p>
            <a:pPr lvl="1">
              <a:buNone/>
            </a:pPr>
            <a:r>
              <a:rPr lang="en-US" dirty="0" smtClean="0"/>
              <a:t>Lesson 5: Working with List Views </a:t>
            </a:r>
          </a:p>
          <a:p>
            <a:pPr lvl="1">
              <a:buNone/>
            </a:pPr>
            <a:r>
              <a:rPr lang="en-US" dirty="0" smtClean="0"/>
              <a:t>Lesson 6:  Using the Content Formatting Tools</a:t>
            </a:r>
          </a:p>
          <a:p>
            <a:r>
              <a:rPr lang="en-US" dirty="0" smtClean="0"/>
              <a:t>Day 3: </a:t>
            </a:r>
          </a:p>
          <a:p>
            <a:pPr lvl="1">
              <a:buNone/>
            </a:pPr>
            <a:r>
              <a:rPr lang="en-US" dirty="0" smtClean="0"/>
              <a:t>Lesson 7: </a:t>
            </a:r>
            <a:r>
              <a:rPr lang="en-US" dirty="0" err="1" smtClean="0"/>
              <a:t>jQuery</a:t>
            </a:r>
            <a:r>
              <a:rPr lang="en-US" dirty="0" smtClean="0"/>
              <a:t> Mobile Events </a:t>
            </a:r>
          </a:p>
          <a:p>
            <a:pPr lvl="1">
              <a:buNone/>
            </a:pPr>
            <a:r>
              <a:rPr lang="en-US" dirty="0" smtClean="0"/>
              <a:t>Lesson 8 : The </a:t>
            </a:r>
            <a:r>
              <a:rPr lang="en-US" dirty="0" err="1" smtClean="0"/>
              <a:t>jQuery</a:t>
            </a:r>
            <a:r>
              <a:rPr lang="en-US" dirty="0" smtClean="0"/>
              <a:t> Mobile API </a:t>
            </a:r>
          </a:p>
          <a:p>
            <a:pPr lvl="1">
              <a:buNone/>
            </a:pPr>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of Contents</a:t>
            </a:r>
            <a:endParaRPr lang="en-US" sz="2400" dirty="0"/>
          </a:p>
        </p:txBody>
      </p:sp>
      <p:sp>
        <p:nvSpPr>
          <p:cNvPr id="6" name="Content Placeholder 5"/>
          <p:cNvSpPr>
            <a:spLocks noGrp="1"/>
          </p:cNvSpPr>
          <p:nvPr>
            <p:ph idx="1"/>
          </p:nvPr>
        </p:nvSpPr>
        <p:spPr/>
        <p:txBody>
          <a:bodyPr>
            <a:normAutofit fontScale="92500" lnSpcReduction="20000"/>
          </a:bodyPr>
          <a:lstStyle/>
          <a:p>
            <a:pPr>
              <a:buNone/>
            </a:pPr>
            <a:r>
              <a:rPr lang="en-US" dirty="0" smtClean="0"/>
              <a:t>Lesson 1: Introduction to </a:t>
            </a:r>
            <a:r>
              <a:rPr lang="en-US" dirty="0" err="1" smtClean="0"/>
              <a:t>jQuery</a:t>
            </a:r>
            <a:r>
              <a:rPr lang="en-US" dirty="0" smtClean="0"/>
              <a:t> Mobile </a:t>
            </a:r>
          </a:p>
          <a:p>
            <a:pPr lvl="1">
              <a:buNone/>
            </a:pPr>
            <a:r>
              <a:rPr lang="en-US" dirty="0" smtClean="0"/>
              <a:t>1.1. What is </a:t>
            </a:r>
            <a:r>
              <a:rPr lang="en-US" dirty="0" err="1" smtClean="0"/>
              <a:t>jQuery</a:t>
            </a:r>
            <a:r>
              <a:rPr lang="en-US" dirty="0" smtClean="0"/>
              <a:t> Mobile?  </a:t>
            </a:r>
          </a:p>
          <a:p>
            <a:pPr lvl="1">
              <a:buNone/>
            </a:pPr>
            <a:r>
              <a:rPr lang="en-US" dirty="0" smtClean="0"/>
              <a:t>1.2. Overview of features   </a:t>
            </a:r>
          </a:p>
          <a:p>
            <a:pPr lvl="1">
              <a:buNone/>
            </a:pPr>
            <a:r>
              <a:rPr lang="en-US" dirty="0" smtClean="0"/>
              <a:t>1.3. Building your first </a:t>
            </a:r>
            <a:r>
              <a:rPr lang="en-US" dirty="0" err="1" smtClean="0"/>
              <a:t>jQuery</a:t>
            </a:r>
            <a:r>
              <a:rPr lang="en-US" dirty="0" smtClean="0"/>
              <a:t> Mobile app   </a:t>
            </a:r>
          </a:p>
          <a:p>
            <a:endParaRPr lang="en-US" dirty="0" smtClean="0"/>
          </a:p>
          <a:p>
            <a:pPr>
              <a:buNone/>
            </a:pPr>
            <a:r>
              <a:rPr lang="en-US" dirty="0" smtClean="0"/>
              <a:t>Lesson 2: Building </a:t>
            </a:r>
            <a:r>
              <a:rPr lang="en-US" dirty="0" err="1" smtClean="0"/>
              <a:t>jQuery</a:t>
            </a:r>
            <a:r>
              <a:rPr lang="en-US" dirty="0" smtClean="0"/>
              <a:t> Mobile Pages </a:t>
            </a:r>
          </a:p>
          <a:p>
            <a:pPr lvl="1">
              <a:buNone/>
            </a:pPr>
            <a:r>
              <a:rPr lang="en-US" dirty="0" smtClean="0"/>
              <a:t>2.1 Understanding page architecture</a:t>
            </a:r>
          </a:p>
          <a:p>
            <a:pPr lvl="1">
              <a:buNone/>
            </a:pPr>
            <a:r>
              <a:rPr lang="en-US" dirty="0" smtClean="0"/>
              <a:t>2.2 Using page transitions</a:t>
            </a:r>
          </a:p>
          <a:p>
            <a:pPr lvl="1">
              <a:buNone/>
            </a:pPr>
            <a:r>
              <a:rPr lang="en-US" dirty="0" smtClean="0"/>
              <a:t>2.3 Creating and using dialogs</a:t>
            </a:r>
          </a:p>
          <a:p>
            <a:endParaRPr lang="en-US" dirty="0" smtClean="0"/>
          </a:p>
          <a:p>
            <a:pPr>
              <a:buNone/>
            </a:pPr>
            <a:r>
              <a:rPr lang="en-US" dirty="0" smtClean="0"/>
              <a:t>Lesson 3 : Working with Buttons and Toolbars </a:t>
            </a:r>
          </a:p>
          <a:p>
            <a:pPr lvl="1">
              <a:buNone/>
            </a:pPr>
            <a:r>
              <a:rPr lang="en-US" dirty="0" smtClean="0"/>
              <a:t>3.1 Using headers and footers </a:t>
            </a:r>
          </a:p>
          <a:p>
            <a:pPr lvl="1">
              <a:buNone/>
            </a:pPr>
            <a:r>
              <a:rPr lang="en-US" dirty="0" smtClean="0"/>
              <a:t>3.2 Creating navigation bars</a:t>
            </a:r>
          </a:p>
          <a:p>
            <a:pPr lvl="1">
              <a:buNone/>
            </a:pPr>
            <a:r>
              <a:rPr lang="en-US" dirty="0" smtClean="0"/>
              <a:t>3.3 Understanding how positioned toolbars work  </a:t>
            </a:r>
          </a:p>
          <a:p>
            <a:pPr lvl="1">
              <a:buNone/>
            </a:pPr>
            <a:r>
              <a:rPr lang="en-US" dirty="0" smtClean="0"/>
              <a:t>3.4 Button basics </a:t>
            </a:r>
          </a:p>
          <a:p>
            <a:pPr lvl="1">
              <a:buNone/>
            </a:pPr>
            <a:r>
              <a:rPr lang="en-US" dirty="0" smtClean="0"/>
              <a:t>3.5 Working with buttons</a:t>
            </a:r>
          </a:p>
          <a:p>
            <a:pPr lvl="1">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of Contents</a:t>
            </a:r>
            <a:endParaRPr lang="en-US" sz="2400" dirty="0"/>
          </a:p>
        </p:txBody>
      </p:sp>
      <p:sp>
        <p:nvSpPr>
          <p:cNvPr id="6" name="Content Placeholder 5"/>
          <p:cNvSpPr>
            <a:spLocks noGrp="1"/>
          </p:cNvSpPr>
          <p:nvPr>
            <p:ph idx="1"/>
          </p:nvPr>
        </p:nvSpPr>
        <p:spPr/>
        <p:txBody>
          <a:bodyPr>
            <a:normAutofit fontScale="92500" lnSpcReduction="20000"/>
          </a:bodyPr>
          <a:lstStyle/>
          <a:p>
            <a:pPr>
              <a:buNone/>
            </a:pPr>
            <a:r>
              <a:rPr lang="en-US" dirty="0" smtClean="0"/>
              <a:t>Lesson 4 : Creating </a:t>
            </a:r>
            <a:r>
              <a:rPr lang="en-US" dirty="0" err="1" smtClean="0"/>
              <a:t>jQuery</a:t>
            </a:r>
            <a:r>
              <a:rPr lang="en-US" dirty="0" smtClean="0"/>
              <a:t> Mobile Forms </a:t>
            </a:r>
          </a:p>
          <a:p>
            <a:pPr lvl="1">
              <a:buNone/>
            </a:pPr>
            <a:r>
              <a:rPr lang="en-US" dirty="0" smtClean="0"/>
              <a:t>4.1 Understanding form basics   </a:t>
            </a:r>
          </a:p>
          <a:p>
            <a:pPr lvl="1">
              <a:buNone/>
            </a:pPr>
            <a:r>
              <a:rPr lang="en-US" dirty="0" smtClean="0"/>
              <a:t>4.2 Using text and search inputs  </a:t>
            </a:r>
          </a:p>
          <a:p>
            <a:pPr lvl="1">
              <a:buNone/>
            </a:pPr>
            <a:r>
              <a:rPr lang="en-US" dirty="0" smtClean="0"/>
              <a:t>4.3 Using radio buttons, checkboxes, and toggles  </a:t>
            </a:r>
          </a:p>
          <a:p>
            <a:pPr lvl="1">
              <a:buNone/>
            </a:pPr>
            <a:r>
              <a:rPr lang="en-US" dirty="0" smtClean="0"/>
              <a:t>4.4 Using select lists and sliders  </a:t>
            </a:r>
          </a:p>
          <a:p>
            <a:pPr lvl="1">
              <a:buNone/>
            </a:pPr>
            <a:r>
              <a:rPr lang="en-US" dirty="0" smtClean="0"/>
              <a:t> </a:t>
            </a:r>
          </a:p>
          <a:p>
            <a:pPr>
              <a:buNone/>
            </a:pPr>
            <a:r>
              <a:rPr lang="en-US" dirty="0" smtClean="0"/>
              <a:t>Lesson 5 : Working with List Views </a:t>
            </a:r>
          </a:p>
          <a:p>
            <a:pPr lvl="1">
              <a:buNone/>
            </a:pPr>
            <a:r>
              <a:rPr lang="en-US" dirty="0" smtClean="0"/>
              <a:t>5.1 Overview of list views  </a:t>
            </a:r>
          </a:p>
          <a:p>
            <a:pPr lvl="1">
              <a:buNone/>
            </a:pPr>
            <a:r>
              <a:rPr lang="en-US" dirty="0" smtClean="0"/>
              <a:t>5.2 Basic list views  </a:t>
            </a:r>
          </a:p>
          <a:p>
            <a:pPr lvl="1">
              <a:buNone/>
            </a:pPr>
            <a:r>
              <a:rPr lang="en-US" dirty="0" smtClean="0"/>
              <a:t>5.3 Advanced list views </a:t>
            </a:r>
          </a:p>
          <a:p>
            <a:pPr lvl="1">
              <a:buNone/>
            </a:pPr>
            <a:r>
              <a:rPr lang="en-US" dirty="0" smtClean="0"/>
              <a:t> </a:t>
            </a:r>
          </a:p>
          <a:p>
            <a:pPr>
              <a:buNone/>
            </a:pPr>
            <a:r>
              <a:rPr lang="en-US" dirty="0" smtClean="0"/>
              <a:t>Lesson 6 : Using the Content Formatting Tools </a:t>
            </a:r>
          </a:p>
          <a:p>
            <a:pPr lvl="1">
              <a:buNone/>
            </a:pPr>
            <a:r>
              <a:rPr lang="en-US" dirty="0" smtClean="0"/>
              <a:t>6.1 Using layout grids  </a:t>
            </a:r>
          </a:p>
          <a:p>
            <a:pPr lvl="1">
              <a:buNone/>
            </a:pPr>
            <a:r>
              <a:rPr lang="en-US" dirty="0" smtClean="0"/>
              <a:t>6.2 Using collapsible content blocks</a:t>
            </a:r>
          </a:p>
          <a:p>
            <a:pPr lvl="1">
              <a:buNone/>
            </a:pPr>
            <a:r>
              <a:rPr lang="en-US" dirty="0" smtClean="0"/>
              <a:t>6.3 Using collapsible sets   </a:t>
            </a:r>
          </a:p>
          <a:p>
            <a:pPr lvl="1">
              <a:buNone/>
            </a:pPr>
            <a:r>
              <a:rPr lang="en-US" dirty="0" smtClean="0"/>
              <a:t>6.4 Using themes  </a:t>
            </a:r>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of Contents</a:t>
            </a:r>
            <a:endParaRPr lang="en-US" sz="2400" dirty="0"/>
          </a:p>
        </p:txBody>
      </p:sp>
      <p:sp>
        <p:nvSpPr>
          <p:cNvPr id="6" name="Content Placeholder 5"/>
          <p:cNvSpPr>
            <a:spLocks noGrp="1"/>
          </p:cNvSpPr>
          <p:nvPr>
            <p:ph idx="1"/>
          </p:nvPr>
        </p:nvSpPr>
        <p:spPr/>
        <p:txBody>
          <a:bodyPr>
            <a:normAutofit/>
          </a:bodyPr>
          <a:lstStyle/>
          <a:p>
            <a:pPr>
              <a:buNone/>
            </a:pPr>
            <a:r>
              <a:rPr lang="en-US" dirty="0" smtClean="0"/>
              <a:t>Lesson 7 : </a:t>
            </a:r>
            <a:r>
              <a:rPr lang="en-US" dirty="0" err="1" smtClean="0"/>
              <a:t>jQuery</a:t>
            </a:r>
            <a:r>
              <a:rPr lang="en-US" dirty="0" smtClean="0"/>
              <a:t> Mobile Events </a:t>
            </a:r>
          </a:p>
          <a:p>
            <a:pPr lvl="1">
              <a:buNone/>
            </a:pPr>
            <a:r>
              <a:rPr lang="en-US" dirty="0" smtClean="0"/>
              <a:t>7.1 Touch events </a:t>
            </a:r>
          </a:p>
          <a:p>
            <a:pPr lvl="1">
              <a:buNone/>
            </a:pPr>
            <a:r>
              <a:rPr lang="en-US" dirty="0" smtClean="0"/>
              <a:t>7.2 Orientation events</a:t>
            </a:r>
          </a:p>
          <a:p>
            <a:pPr lvl="1">
              <a:buNone/>
            </a:pPr>
            <a:r>
              <a:rPr lang="en-US" dirty="0" smtClean="0"/>
              <a:t>7.3 Scroll events </a:t>
            </a:r>
          </a:p>
          <a:p>
            <a:pPr lvl="1">
              <a:buNone/>
            </a:pPr>
            <a:r>
              <a:rPr lang="en-US" dirty="0" smtClean="0"/>
              <a:t>7.4 Page initialization and load events   </a:t>
            </a:r>
          </a:p>
          <a:p>
            <a:pPr lvl="1">
              <a:buNone/>
            </a:pPr>
            <a:r>
              <a:rPr lang="en-US" dirty="0" smtClean="0"/>
              <a:t>7.5 Page change and transition events  </a:t>
            </a:r>
          </a:p>
          <a:p>
            <a:pPr>
              <a:buNone/>
            </a:pPr>
            <a:r>
              <a:rPr lang="en-US" dirty="0" smtClean="0"/>
              <a:t> </a:t>
            </a:r>
          </a:p>
          <a:p>
            <a:pPr>
              <a:buNone/>
            </a:pPr>
            <a:r>
              <a:rPr lang="en-US" dirty="0" smtClean="0"/>
              <a:t>Lesson 8 : The </a:t>
            </a:r>
            <a:r>
              <a:rPr lang="en-US" dirty="0" err="1" smtClean="0"/>
              <a:t>jQuery</a:t>
            </a:r>
            <a:r>
              <a:rPr lang="en-US" dirty="0" smtClean="0"/>
              <a:t> Mobile API </a:t>
            </a:r>
          </a:p>
          <a:p>
            <a:pPr lvl="1">
              <a:buNone/>
            </a:pPr>
            <a:r>
              <a:rPr lang="en-US" dirty="0" smtClean="0"/>
              <a:t>8.1 Configuring defaults  </a:t>
            </a:r>
          </a:p>
          <a:p>
            <a:pPr lvl="1">
              <a:buNone/>
            </a:pPr>
            <a:r>
              <a:rPr lang="en-US" dirty="0" smtClean="0"/>
              <a:t>8.2 Utility methods</a:t>
            </a:r>
          </a:p>
          <a:p>
            <a:pPr lvl="1">
              <a:buNone/>
            </a:pPr>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5E77B1-5232-4541-ADE5-B558DCEC8D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92f03d-d3b8-434f-88d1-32c1c69d1f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792f03d-d3b8-434f-88d1-32c1c69d1f7a"/>
    <ds:schemaRef ds:uri="http://www.w3.org/XML/1998/namespac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ClassBook-Lesson0-Template Capgemini</Template>
  <TotalTime>865</TotalTime>
  <Words>530</Words>
  <Application>Microsoft Office PowerPoint</Application>
  <PresentationFormat>On-screen Show (4:3)</PresentationFormat>
  <Paragraphs>146</Paragraphs>
  <Slides>12</Slides>
  <Notes>12</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Candara</vt:lpstr>
      <vt:lpstr>Helvetica Light</vt:lpstr>
      <vt:lpstr>ＭＳ Ｐゴシック</vt:lpstr>
      <vt:lpstr>Wingdings</vt:lpstr>
      <vt:lpstr>3_Office Theme</vt:lpstr>
      <vt:lpstr>1_Corporate Presentation Template (4x3 - Normal)</vt:lpstr>
      <vt:lpstr>think-cell Slide</vt:lpstr>
      <vt:lpstr>jQuery Mobile</vt:lpstr>
      <vt:lpstr>Document History</vt:lpstr>
      <vt:lpstr>Course Goals and Non Goals</vt:lpstr>
      <vt:lpstr>Pre-requisites</vt:lpstr>
      <vt:lpstr>Intended Audience</vt:lpstr>
      <vt:lpstr>Day Wise Schedule</vt:lpstr>
      <vt:lpstr>Table of Contents</vt:lpstr>
      <vt:lpstr>Table of Contents</vt:lpstr>
      <vt:lpstr>Table of Contents</vt:lpstr>
      <vt:lpstr>References</vt:lpstr>
      <vt:lpstr>Next Step Courses (if applicable)</vt:lpstr>
      <vt:lpstr>Other Parallel Technology Areas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156</cp:revision>
  <dcterms:created xsi:type="dcterms:W3CDTF">2012-05-18T02:59:15Z</dcterms:created>
  <dcterms:modified xsi:type="dcterms:W3CDTF">2017-07-13T10:19:03Z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