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1"/>
  </p:notesMasterIdLst>
  <p:handoutMasterIdLst>
    <p:handoutMasterId r:id="rId22"/>
  </p:handoutMasterIdLst>
  <p:sldIdLst>
    <p:sldId id="265" r:id="rId5"/>
    <p:sldId id="259" r:id="rId6"/>
    <p:sldId id="281" r:id="rId7"/>
    <p:sldId id="299" r:id="rId8"/>
    <p:sldId id="301" r:id="rId9"/>
    <p:sldId id="285" r:id="rId10"/>
    <p:sldId id="300" r:id="rId11"/>
    <p:sldId id="302" r:id="rId12"/>
    <p:sldId id="303" r:id="rId13"/>
    <p:sldId id="305" r:id="rId14"/>
    <p:sldId id="306" r:id="rId15"/>
    <p:sldId id="304" r:id="rId16"/>
    <p:sldId id="292" r:id="rId17"/>
    <p:sldId id="293" r:id="rId18"/>
    <p:sldId id="294" r:id="rId19"/>
    <p:sldId id="2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CD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6" autoAdjust="0"/>
    <p:restoredTop sz="75269" autoAdjust="0"/>
  </p:normalViewPr>
  <p:slideViewPr>
    <p:cSldViewPr snapToGrid="0" showGuides="1">
      <p:cViewPr varScale="1">
        <p:scale>
          <a:sx n="53" d="100"/>
          <a:sy n="53" d="100"/>
        </p:scale>
        <p:origin x="1740" y="32"/>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058"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7/10/2017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09807300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Introduction to </a:t>
            </a: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280562893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code.jquery.com/mobile/1.0a1/jquery.mobile-1.0a1.min.cs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de.jquery.com/mobile/1.0a1/jquery.mobile-1.0a1.min.js" TargetMode="External"/><Relationship Id="rId4" Type="http://schemas.openxmlformats.org/officeDocument/2006/relationships/hyperlink" Target="http://code.jquery.com/jquery-1.4.3.min.j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74031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6338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13809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data-role=“page” : allows to mark discreet sections of content as pages within the application. These sections must be top-level siblings in the document body; it is not possible to nest pages within one another.</a:t>
            </a:r>
          </a:p>
          <a:p>
            <a:r>
              <a:rPr lang="en-US" dirty="0" smtClean="0"/>
              <a:t>data-role=“header” : Typically contains the page title and Back button</a:t>
            </a:r>
          </a:p>
          <a:p>
            <a:r>
              <a:rPr lang="en-US" dirty="0" smtClean="0"/>
              <a:t>data-role=“content” : The content of your application</a:t>
            </a:r>
          </a:p>
          <a:p>
            <a:r>
              <a:rPr lang="en-US" dirty="0" smtClean="0"/>
              <a:t>data-role=“footer” : Typically contains navigational elements, copyright information, or whatever you need to add to the footer</a:t>
            </a:r>
          </a:p>
          <a:p>
            <a:endParaRPr lang="en-US" dirty="0" smtClean="0"/>
          </a:p>
          <a:p>
            <a:r>
              <a:rPr lang="en-US" dirty="0" smtClean="0"/>
              <a:t>Thus, on say, an iPhone, the application would look like this:</a:t>
            </a:r>
            <a:endParaRPr lang="en-US" dirty="0"/>
          </a:p>
        </p:txBody>
      </p:sp>
      <p:pic>
        <p:nvPicPr>
          <p:cNvPr id="27651" name="Picture 3"/>
          <p:cNvPicPr>
            <a:picLocks noChangeAspect="1" noChangeArrowheads="1"/>
          </p:cNvPicPr>
          <p:nvPr/>
        </p:nvPicPr>
        <p:blipFill>
          <a:blip r:embed="rId3"/>
          <a:srcRect/>
          <a:stretch>
            <a:fillRect/>
          </a:stretch>
        </p:blipFill>
        <p:spPr bwMode="auto">
          <a:xfrm>
            <a:off x="2801722" y="5786322"/>
            <a:ext cx="1536191" cy="2281579"/>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18468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lesson-1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0238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96818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We learnt that </a:t>
            </a:r>
            <a:r>
              <a:rPr lang="en-US" dirty="0" err="1" smtClean="0"/>
              <a:t>jQuery</a:t>
            </a:r>
            <a:r>
              <a:rPr lang="en-US" dirty="0" smtClean="0"/>
              <a:t> Mobile is a Mobile framework using </a:t>
            </a:r>
            <a:r>
              <a:rPr lang="en-US" dirty="0" err="1" smtClean="0"/>
              <a:t>jQuery</a:t>
            </a:r>
            <a:r>
              <a:rPr lang="en-US" dirty="0" smtClean="0"/>
              <a:t>. It is </a:t>
            </a:r>
            <a:r>
              <a:rPr lang="en-US" dirty="0" err="1" smtClean="0"/>
              <a:t>aggresively</a:t>
            </a:r>
            <a:r>
              <a:rPr lang="en-US" dirty="0" smtClean="0"/>
              <a:t> cross-browser, cross-platform and can create web apps that feel as close to native as possible. It is markup driven and minimal code is  required to get up and running. </a:t>
            </a:r>
            <a:r>
              <a:rPr lang="en-US" dirty="0" err="1" smtClean="0"/>
              <a:t>jQuery</a:t>
            </a:r>
            <a:r>
              <a:rPr lang="en-US" dirty="0" smtClean="0"/>
              <a:t> Mobile is focused on progressive enhancement and graceful degradation.</a:t>
            </a:r>
          </a:p>
          <a:p>
            <a:r>
              <a:rPr lang="en-US" dirty="0" smtClean="0"/>
              <a:t>Custom elements are declared using DIVs with 'data-role' attributes. There must be at least one 'data-role="page"' element. Inside the page there must exist at least one 'data-role="content"' element.</a:t>
            </a:r>
          </a:p>
          <a:p>
            <a:r>
              <a:rPr lang="en-US" dirty="0" smtClean="0"/>
              <a:t>Classes are added automatically. Form elements and lists are automatically enhanced.</a:t>
            </a:r>
          </a:p>
          <a:p>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13626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246495"/>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a:t>
            </a:r>
          </a:p>
          <a:p>
            <a:pPr>
              <a:spcBef>
                <a:spcPct val="50000"/>
              </a:spcBef>
            </a:pPr>
            <a:r>
              <a:rPr lang="en-US" sz="1000" dirty="0" smtClean="0">
                <a:latin typeface="Arial" pitchFamily="34" charset="0"/>
                <a:cs typeface="Arial" pitchFamily="34" charset="0"/>
              </a:rPr>
              <a:t>Answer 1 : option 2 </a:t>
            </a:r>
          </a:p>
          <a:p>
            <a:pPr>
              <a:spcBef>
                <a:spcPct val="50000"/>
              </a:spcBef>
            </a:pPr>
            <a:r>
              <a:rPr lang="en-US" sz="1000" dirty="0" smtClean="0">
                <a:latin typeface="Arial" pitchFamily="34" charset="0"/>
                <a:cs typeface="Arial" pitchFamily="34" charset="0"/>
              </a:rPr>
              <a:t>Answer 2 : true</a:t>
            </a:r>
          </a:p>
          <a:p>
            <a:pPr>
              <a:spcBef>
                <a:spcPct val="50000"/>
              </a:spcBef>
            </a:pPr>
            <a:r>
              <a:rPr lang="en-US" sz="1000" b="0" dirty="0" smtClean="0">
                <a:latin typeface="Arial" pitchFamily="34" charset="0"/>
                <a:cs typeface="Arial" pitchFamily="34" charset="0"/>
              </a:rPr>
              <a:t>Answer 3 : </a:t>
            </a:r>
            <a:r>
              <a:rPr lang="en-US" sz="1000" b="1" dirty="0" smtClean="0">
                <a:latin typeface="Arial" pitchFamily="34" charset="0"/>
                <a:cs typeface="Arial" pitchFamily="34" charset="0"/>
              </a:rPr>
              <a:t>&lt;!DOCTYPE html&gt;</a:t>
            </a:r>
            <a:r>
              <a:rPr lang="en-US" sz="1000" b="0" dirty="0" smtClean="0">
                <a:latin typeface="Arial" pitchFamily="34" charset="0"/>
                <a:cs typeface="Arial" pitchFamily="34" charset="0"/>
              </a:rPr>
              <a:t>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830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2487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rPr>
              <a:t>Native applications are very popular especially in the light of financial success of the iTunes App Store and the Android Market. They have many advantages: they are fast, have access to all of the power of the platform they are built for, and so forth. The drawback however</a:t>
            </a:r>
            <a:r>
              <a:rPr lang="en-US" sz="1000" kern="1200" dirty="0" smtClean="0">
                <a:solidFill>
                  <a:schemeClr val="tx1"/>
                </a:solidFill>
              </a:rPr>
              <a:t> is that</a:t>
            </a:r>
            <a:r>
              <a:rPr lang="en-US" sz="1000" kern="1200" baseline="0" dirty="0" smtClean="0">
                <a:solidFill>
                  <a:schemeClr val="tx1"/>
                </a:solidFill>
              </a:rPr>
              <a:t> native applications are not portable. If your</a:t>
            </a:r>
            <a:r>
              <a:rPr lang="en-US" sz="1000" kern="1200" dirty="0" smtClean="0">
                <a:solidFill>
                  <a:schemeClr val="tx1"/>
                </a:solidFill>
              </a:rPr>
              <a:t> </a:t>
            </a:r>
            <a:r>
              <a:rPr lang="en-US" sz="1000" kern="1200" baseline="0" dirty="0" smtClean="0">
                <a:solidFill>
                  <a:schemeClr val="tx1"/>
                </a:solidFill>
              </a:rPr>
              <a:t>application must be available on multiple platforms, you either have to write it in multiple languages (resulting in multiple code bases to maintain) or use a platform abstraction layer like Titanium or PhoneGap.</a:t>
            </a:r>
          </a:p>
          <a:p>
            <a:endParaRPr lang="en-US" dirty="0" smtClean="0"/>
          </a:p>
          <a:p>
            <a:r>
              <a:rPr lang="en-US" dirty="0" smtClean="0"/>
              <a:t>On the other hand, Mobile web applications are created in HTML, CSS, and JavaScript, and run in the web browser on the mobile device, say webkit or mobile Safari. Advantage is that there is only one code base to maintain, but how do we account for variations in web browsers across platforms?</a:t>
            </a:r>
          </a:p>
          <a:p>
            <a:endParaRPr lang="en-US" dirty="0" smtClean="0"/>
          </a:p>
          <a:p>
            <a:r>
              <a:rPr lang="en-US" b="1" dirty="0" smtClean="0"/>
              <a:t>jQuery Mobile</a:t>
            </a:r>
            <a:r>
              <a:rPr lang="en-US" dirty="0" smtClean="0"/>
              <a:t> is a framework based on jQuery that enables web designers to create web-apps that are optimized for use on a mobile device (Smartphone and tablets). The framework is touch optimized, uses responsive layout so that elements will automatically adapt on different device sizes, and supports a range of different platforms and devices.</a:t>
            </a:r>
          </a:p>
          <a:p>
            <a:endParaRPr lang="en-US" dirty="0"/>
          </a:p>
        </p:txBody>
      </p:sp>
      <p:sp>
        <p:nvSpPr>
          <p:cNvPr id="5" name="Text Box 9"/>
          <p:cNvSpPr txBox="1">
            <a:spLocks noChangeArrowheads="1"/>
          </p:cNvSpPr>
          <p:nvPr/>
        </p:nvSpPr>
        <p:spPr bwMode="auto">
          <a:xfrm>
            <a:off x="142875" y="1133475"/>
            <a:ext cx="1693240" cy="4401205"/>
          </a:xfrm>
          <a:prstGeom prst="rect">
            <a:avLst/>
          </a:prstGeom>
          <a:noFill/>
          <a:ln w="9525">
            <a:noFill/>
            <a:miter lim="800000"/>
            <a:headEnd/>
            <a:tailEnd/>
          </a:ln>
          <a:effectLst/>
        </p:spPr>
        <p:txBody>
          <a:bodyPr wrap="square">
            <a:spAutoFit/>
          </a:bodyPr>
          <a:lstStyle/>
          <a:p>
            <a:r>
              <a:rPr lang="en-US" sz="1000" dirty="0" smtClean="0">
                <a:latin typeface="Arial" pitchFamily="34" charset="0"/>
                <a:cs typeface="Arial" pitchFamily="34" charset="0"/>
              </a:rPr>
              <a:t>With an increase in the number, diversity and complexity of smartphones, more and more companies want to have their own </a:t>
            </a:r>
            <a:r>
              <a:rPr lang="en-US" sz="1000" b="1" dirty="0" smtClean="0">
                <a:latin typeface="Arial" pitchFamily="34" charset="0"/>
                <a:cs typeface="Arial" pitchFamily="34" charset="0"/>
              </a:rPr>
              <a:t>mobile app</a:t>
            </a:r>
            <a:r>
              <a:rPr lang="en-US" sz="1000" dirty="0" smtClean="0">
                <a:latin typeface="Arial" pitchFamily="34" charset="0"/>
                <a:cs typeface="Arial" pitchFamily="34" charset="0"/>
              </a:rPr>
              <a:t>, but creating a native app can be pretty expensive. It requires special skills, as well as special coding tools, and then there is also the need to build an app per platform (Android, iOs, BlackBerry, Windows Phone, etc). </a:t>
            </a:r>
          </a:p>
          <a:p>
            <a:r>
              <a:rPr lang="en-US" sz="1000" dirty="0" smtClean="0">
                <a:latin typeface="Arial" pitchFamily="34" charset="0"/>
                <a:cs typeface="Arial" pitchFamily="34" charset="0"/>
              </a:rPr>
              <a:t>All of this figures in to a higher price tag for the app development. Another solution for developers is then to create something called </a:t>
            </a:r>
            <a:r>
              <a:rPr lang="en-US" sz="1000" b="1" dirty="0" smtClean="0">
                <a:latin typeface="Arial" pitchFamily="34" charset="0"/>
                <a:cs typeface="Arial" pitchFamily="34" charset="0"/>
              </a:rPr>
              <a:t>web-apps</a:t>
            </a:r>
            <a:r>
              <a:rPr lang="en-US" sz="1000" dirty="0" smtClean="0">
                <a:latin typeface="Arial" pitchFamily="34" charset="0"/>
                <a:cs typeface="Arial" pitchFamily="34" charset="0"/>
              </a:rPr>
              <a:t>: HTML CSS apps, </a:t>
            </a:r>
            <a:r>
              <a:rPr lang="en-US" sz="1000" b="1" dirty="0" smtClean="0">
                <a:latin typeface="Arial" pitchFamily="34" charset="0"/>
                <a:cs typeface="Arial" pitchFamily="34" charset="0"/>
              </a:rPr>
              <a:t>which users can access from their browsers</a:t>
            </a:r>
            <a:r>
              <a:rPr lang="en-US" sz="1000" dirty="0" smtClean="0">
                <a:latin typeface="Arial" pitchFamily="34" charset="0"/>
                <a:cs typeface="Arial" pitchFamily="34" charset="0"/>
              </a:rPr>
              <a:t>. They are cross-platform, and cross device.</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205151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jQuery Mobile is a set of jQuery plug-ins and widgets that provide a cross platform API for creating mobile web applications. </a:t>
            </a:r>
          </a:p>
          <a:p>
            <a:r>
              <a:rPr lang="en-US" sz="1000" kern="1200" baseline="0" dirty="0" smtClean="0">
                <a:solidFill>
                  <a:schemeClr val="tx1"/>
                </a:solidFill>
              </a:rPr>
              <a:t>jQuery Mobile is very similar to jQuery UI, in terms of code implementation. But while jQuery UI is focused on desktop applications, jQuery Mobile is built with mobile devices in mind.</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is a truly cross platform framework and thus porting applications made in jQuery mobile will be a easy task.</a:t>
            </a:r>
          </a:p>
          <a:p>
            <a:endParaRPr lang="en-US" dirty="0"/>
          </a:p>
        </p:txBody>
      </p:sp>
      <p:sp>
        <p:nvSpPr>
          <p:cNvPr id="5" name="Text Box 9"/>
          <p:cNvSpPr txBox="1">
            <a:spLocks noChangeArrowheads="1"/>
          </p:cNvSpPr>
          <p:nvPr/>
        </p:nvSpPr>
        <p:spPr bwMode="auto">
          <a:xfrm>
            <a:off x="142875" y="1133475"/>
            <a:ext cx="1600200" cy="2554545"/>
          </a:xfrm>
          <a:prstGeom prst="rect">
            <a:avLst/>
          </a:prstGeom>
          <a:noFill/>
          <a:ln w="9525">
            <a:noFill/>
            <a:miter lim="800000"/>
            <a:headEnd/>
            <a:tailEnd/>
          </a:ln>
          <a:effectLst/>
        </p:spPr>
        <p:txBody>
          <a:bodyPr>
            <a:spAutoFit/>
          </a:bodyPr>
          <a:lstStyle/>
          <a:p>
            <a:r>
              <a:rPr lang="en-US" sz="1000" dirty="0" smtClean="0">
                <a:latin typeface="Arial" pitchFamily="34" charset="0"/>
                <a:cs typeface="Arial" pitchFamily="34" charset="0"/>
              </a:rPr>
              <a:t>Using jQuery Mobile solutions promise to work</a:t>
            </a:r>
          </a:p>
          <a:p>
            <a:r>
              <a:rPr lang="en-US" sz="1000" dirty="0" smtClean="0">
                <a:latin typeface="Arial" pitchFamily="34" charset="0"/>
                <a:cs typeface="Arial" pitchFamily="34" charset="0"/>
              </a:rPr>
              <a:t>smoothly on the majority of mobile OS including</a:t>
            </a:r>
          </a:p>
          <a:p>
            <a:r>
              <a:rPr lang="en-US" sz="1000" dirty="0" smtClean="0">
                <a:latin typeface="Arial" pitchFamily="34" charset="0"/>
                <a:cs typeface="Arial" pitchFamily="34" charset="0"/>
              </a:rPr>
              <a:t>Android, Blackberry OS6, Fennec (by Mozilla), HP WebOS (Palm handhelds), iOS (thus iPhone, iPod Touch, iPad), and Opera Mobile.  </a:t>
            </a:r>
          </a:p>
          <a:p>
            <a:r>
              <a:rPr lang="en-US" sz="1000" dirty="0" smtClean="0">
                <a:latin typeface="Arial" pitchFamily="34" charset="0"/>
                <a:cs typeface="Arial" pitchFamily="34" charset="0"/>
              </a:rPr>
              <a:t>Additionally, it includes MeeGo, Windows Mobile, and Symbian as platforms</a:t>
            </a:r>
          </a:p>
        </p:txBody>
      </p:sp>
    </p:spTree>
    <p:extLst>
      <p:ext uri="{BB962C8B-B14F-4D97-AF65-F5344CB8AC3E}">
        <p14:creationId xmlns:p14="http://schemas.microsoft.com/office/powerpoint/2010/main" val="1560130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228600" indent="-228600">
              <a:buFont typeface="Arial" pitchFamily="34" charset="0"/>
              <a:buChar char="•"/>
            </a:pPr>
            <a:r>
              <a:rPr lang="en-US" sz="1000" kern="1200" baseline="0" dirty="0" smtClean="0">
                <a:solidFill>
                  <a:schemeClr val="tx1"/>
                </a:solidFill>
                <a:latin typeface="Arial" pitchFamily="34" charset="0"/>
                <a:ea typeface="+mn-ea"/>
                <a:cs typeface="Arial" pitchFamily="34" charset="0"/>
              </a:rPr>
              <a:t>jQuery Mobile is a unified user interface system across all popular mobile device platforms, built on the rock-solid jQuery and jQuery UI foundation. Its lightweight code is built with progressive enhancement, and has a flexible, easily theme able design. </a:t>
            </a:r>
          </a:p>
          <a:p>
            <a:pPr marL="228600" indent="-228600">
              <a:buFont typeface="Arial" pitchFamily="34" charset="0"/>
              <a:buChar char="•"/>
            </a:pPr>
            <a:r>
              <a:rPr lang="en-US" sz="1000" kern="1200" baseline="0" dirty="0" smtClean="0">
                <a:solidFill>
                  <a:schemeClr val="tx1"/>
                </a:solidFill>
                <a:latin typeface="Arial" pitchFamily="34" charset="0"/>
                <a:ea typeface="+mn-ea"/>
                <a:cs typeface="Arial" pitchFamily="34" charset="0"/>
              </a:rPr>
              <a:t>jQuery Mobile creates webapps from standard and semantic HTML5.</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Lightweight size </a:t>
            </a:r>
            <a:r>
              <a:rPr lang="en-US" dirty="0" smtClean="0"/>
              <a:t>and minimal image dependencies for speed. The overall size of the jQuery Mobile framework is relatively small at 12KB for the JavaScript library, 6KB for the CSS, plus some icons.</a:t>
            </a:r>
            <a:endParaRPr lang="en-US" sz="1000" kern="1200" baseline="0" dirty="0" smtClean="0">
              <a:solidFill>
                <a:schemeClr val="tx1"/>
              </a:solidFill>
              <a:latin typeface="Arial" pitchFamily="34" charset="0"/>
              <a:ea typeface="+mn-ea"/>
              <a:cs typeface="Arial" pitchFamily="34" charset="0"/>
            </a:endParaRPr>
          </a:p>
          <a:p>
            <a:pPr marL="228600" indent="-228600">
              <a:buFont typeface="Arial" pitchFamily="34" charset="0"/>
              <a:buChar char="•"/>
            </a:pPr>
            <a:r>
              <a:rPr lang="en-US" sz="1000" kern="1200" baseline="0" dirty="0" smtClean="0">
                <a:solidFill>
                  <a:schemeClr val="tx1"/>
                </a:solidFill>
                <a:latin typeface="Arial" pitchFamily="34" charset="0"/>
                <a:ea typeface="+mn-ea"/>
                <a:cs typeface="Arial" pitchFamily="34" charset="0"/>
              </a:rPr>
              <a:t>Progressive enhancement is a simple but very powerful technique used in web design that defines layers of compatibility that allow any user to access the basic content, services, and functionality of a website, while providing an enhanced experience for browsers with better support of standards. jQuery Mobile is totally built using this technique.</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Responsive design </a:t>
            </a:r>
            <a:r>
              <a:rPr lang="en-US" dirty="0" smtClean="0"/>
              <a:t>techniques and tools allow the same underlying codebase to automatically scale from smartphone to desktop-sized screens.</a:t>
            </a:r>
          </a:p>
          <a:p>
            <a:pPr marL="228600" indent="-228600">
              <a:buFont typeface="Arial" pitchFamily="34" charset="0"/>
              <a:buChar char="•"/>
            </a:pPr>
            <a:endParaRPr lang="en-US" dirty="0"/>
          </a:p>
        </p:txBody>
      </p:sp>
    </p:spTree>
    <p:extLst>
      <p:ext uri="{BB962C8B-B14F-4D97-AF65-F5344CB8AC3E}">
        <p14:creationId xmlns:p14="http://schemas.microsoft.com/office/powerpoint/2010/main" val="139437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61947"/>
          </a:xfrm>
        </p:spPr>
        <p:txBody>
          <a:bodyPr>
            <a:normAutofit/>
          </a:bodyPr>
          <a:lstStyle/>
          <a:p>
            <a:r>
              <a:rPr lang="en-US" sz="1000" kern="1200" baseline="0" dirty="0" smtClean="0">
                <a:solidFill>
                  <a:schemeClr val="tx1"/>
                </a:solidFill>
                <a:latin typeface="Arial" pitchFamily="34" charset="0"/>
                <a:ea typeface="+mn-ea"/>
                <a:cs typeface="Arial" pitchFamily="34" charset="0"/>
              </a:rPr>
              <a:t>You can include jQuery Mobile into your website fast and easily by downloading one of the CDN-hosted versions that the jQuery Mobile project provides. This include images as well.</a:t>
            </a:r>
          </a:p>
          <a:p>
            <a:r>
              <a:rPr lang="en-US" sz="1000" kern="1200" baseline="0" dirty="0" smtClean="0">
                <a:solidFill>
                  <a:schemeClr val="tx1"/>
                </a:solidFill>
                <a:latin typeface="Arial" pitchFamily="34" charset="0"/>
                <a:ea typeface="+mn-ea"/>
                <a:cs typeface="Arial" pitchFamily="34" charset="0"/>
              </a:rPr>
              <a:t>You have a choice to download two types of packages: </a:t>
            </a:r>
          </a:p>
          <a:p>
            <a:pPr marL="228600" indent="-228600">
              <a:buAutoNum type="arabicParenR"/>
            </a:pPr>
            <a:r>
              <a:rPr lang="en-US" sz="1000" kern="1200" baseline="0" dirty="0" smtClean="0">
                <a:solidFill>
                  <a:schemeClr val="tx1"/>
                </a:solidFill>
                <a:latin typeface="Arial" pitchFamily="34" charset="0"/>
                <a:ea typeface="+mn-ea"/>
                <a:cs typeface="Arial" pitchFamily="34" charset="0"/>
              </a:rPr>
              <a:t>uncompressed and for debugging purposes only (very large size)</a:t>
            </a:r>
          </a:p>
          <a:p>
            <a:pPr marL="228600" indent="-228600">
              <a:buAutoNum type="arabicParenR"/>
            </a:pPr>
            <a:r>
              <a:rPr lang="en-US" sz="1000" kern="1200" baseline="0" dirty="0" smtClean="0">
                <a:solidFill>
                  <a:schemeClr val="tx1"/>
                </a:solidFill>
                <a:latin typeface="Arial" pitchFamily="34" charset="0"/>
                <a:ea typeface="+mn-ea"/>
                <a:cs typeface="Arial" pitchFamily="34" charset="0"/>
              </a:rPr>
              <a:t>minified and gzipped set of files which are ready to deploy.</a:t>
            </a:r>
          </a:p>
          <a:p>
            <a:pPr marL="228600" indent="-228600">
              <a:buAutoNum type="arabicParenR"/>
            </a:pPr>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pPr marL="228600" indent="-228600"/>
            <a:endParaRPr lang="en-US" dirty="0" smtClean="0"/>
          </a:p>
          <a:p>
            <a:pPr marL="228600" indent="-228600"/>
            <a:endParaRPr lang="en-US" sz="1000" kern="1200" baseline="0" dirty="0" smtClean="0">
              <a:solidFill>
                <a:schemeClr val="tx1"/>
              </a:solidFill>
              <a:latin typeface="Arial" pitchFamily="34" charset="0"/>
              <a:ea typeface="+mn-ea"/>
              <a:cs typeface="Arial" pitchFamily="34" charset="0"/>
            </a:endParaRPr>
          </a:p>
          <a:p>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For those who prefer to host the files themselves, a zip file is also available. It contains both versions of the JavaScript library (uncompressed and minified), all the required images, and CSS files, and can be downloaded from the following URL: </a:t>
            </a:r>
          </a:p>
          <a:p>
            <a:r>
              <a:rPr lang="en-US" dirty="0" smtClean="0"/>
              <a:t>http://code.jquery.com/mobile/1.1.1/jquery.mobile-1.1.1.zip</a:t>
            </a:r>
          </a:p>
          <a:p>
            <a:endParaRPr lang="en-US" sz="1000" kern="1200" baseline="0" dirty="0" smtClean="0">
              <a:solidFill>
                <a:schemeClr val="tx1"/>
              </a:solidFill>
              <a:latin typeface="Arial" pitchFamily="34" charset="0"/>
              <a:ea typeface="+mn-ea"/>
              <a:cs typeface="Arial" pitchFamily="34"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4097" name="Picture 1"/>
          <p:cNvPicPr>
            <a:picLocks noChangeAspect="1" noChangeArrowheads="1"/>
          </p:cNvPicPr>
          <p:nvPr/>
        </p:nvPicPr>
        <p:blipFill>
          <a:blip r:embed="rId3"/>
          <a:srcRect/>
          <a:stretch>
            <a:fillRect/>
          </a:stretch>
        </p:blipFill>
        <p:spPr bwMode="auto">
          <a:xfrm>
            <a:off x="2219095" y="5427878"/>
            <a:ext cx="3728162" cy="1548003"/>
          </a:xfrm>
          <a:prstGeom prst="rect">
            <a:avLst/>
          </a:prstGeom>
          <a:noFill/>
          <a:ln w="9525">
            <a:solidFill>
              <a:schemeClr val="tx2">
                <a:alpha val="96000"/>
              </a:schemeClr>
            </a:solidFill>
            <a:miter lim="800000"/>
            <a:headEnd/>
            <a:tailEnd/>
          </a:ln>
          <a:effectLst/>
        </p:spPr>
      </p:pic>
    </p:spTree>
    <p:extLst>
      <p:ext uri="{BB962C8B-B14F-4D97-AF65-F5344CB8AC3E}">
        <p14:creationId xmlns:p14="http://schemas.microsoft.com/office/powerpoint/2010/main" val="120460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61947"/>
          </a:xfrm>
        </p:spPr>
        <p:txBody>
          <a:bodyPr>
            <a:normAutofit/>
          </a:bodyPr>
          <a:lstStyle/>
          <a:p>
            <a:pPr marL="228600" indent="-228600"/>
            <a:r>
              <a:rPr lang="en-US" sz="1000" kern="1200" baseline="0" dirty="0" smtClean="0">
                <a:solidFill>
                  <a:schemeClr val="tx1"/>
                </a:solidFill>
                <a:latin typeface="Arial" pitchFamily="34" charset="0"/>
                <a:ea typeface="+mn-ea"/>
                <a:cs typeface="Arial" pitchFamily="34" charset="0"/>
              </a:rPr>
              <a:t>If using CDN, the script on the HTML page will be</a:t>
            </a:r>
            <a:r>
              <a:rPr lang="en-US" sz="1000" kern="1200" dirty="0" smtClean="0">
                <a:solidFill>
                  <a:schemeClr val="tx1"/>
                </a:solidFill>
                <a:latin typeface="Arial" pitchFamily="34" charset="0"/>
                <a:ea typeface="+mn-ea"/>
                <a:cs typeface="Arial" pitchFamily="34" charset="0"/>
              </a:rPr>
              <a:t> as follows:</a:t>
            </a:r>
          </a:p>
          <a:p>
            <a:r>
              <a:rPr lang="en-US" dirty="0" smtClean="0"/>
              <a:t>&lt;link rel="stylesheet" href="</a:t>
            </a:r>
            <a:r>
              <a:rPr lang="en-US" dirty="0" smtClean="0">
                <a:hlinkClick r:id="rId3"/>
              </a:rPr>
              <a:t>http://code.jquery.com/mobile/1.0a1/jquery.mobile-1.0a1.min.css</a:t>
            </a:r>
            <a:r>
              <a:rPr lang="en-US" dirty="0" smtClean="0"/>
              <a:t>" /&gt; </a:t>
            </a:r>
          </a:p>
          <a:p>
            <a:r>
              <a:rPr lang="en-US" dirty="0" smtClean="0"/>
              <a:t>&lt;script src="</a:t>
            </a:r>
            <a:r>
              <a:rPr lang="en-US" dirty="0" smtClean="0">
                <a:hlinkClick r:id="rId4"/>
              </a:rPr>
              <a:t>http://code.jquery.com/jquery-1.4.3.min.js</a:t>
            </a:r>
            <a:r>
              <a:rPr lang="en-US" dirty="0" smtClean="0"/>
              <a:t>"&gt;&lt;/script&gt; </a:t>
            </a:r>
          </a:p>
          <a:p>
            <a:r>
              <a:rPr lang="en-US" dirty="0" smtClean="0"/>
              <a:t>&lt;script src="</a:t>
            </a:r>
            <a:r>
              <a:rPr lang="en-US" dirty="0" smtClean="0">
                <a:hlinkClick r:id="rId5"/>
              </a:rPr>
              <a:t>http://code.jquery.com/mobile/1.0a1/jquery.mobile-1.0a1.min.js</a:t>
            </a:r>
            <a:r>
              <a:rPr lang="en-US" dirty="0" smtClean="0"/>
              <a:t>"&gt; &lt;/script&gt; </a:t>
            </a:r>
          </a:p>
          <a:p>
            <a:pPr marL="228600" indent="-228600"/>
            <a:endParaRPr lang="en-US" sz="1000" kern="1200" baseline="0" dirty="0" smtClean="0">
              <a:solidFill>
                <a:schemeClr val="tx1"/>
              </a:solidFill>
              <a:latin typeface="Arial" pitchFamily="34" charset="0"/>
              <a:ea typeface="+mn-ea"/>
              <a:cs typeface="Arial"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3179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jQuery and jQuery Mobile libraries have not been included in</a:t>
            </a:r>
            <a:r>
              <a:rPr lang="en-US" baseline="0" dirty="0" smtClean="0"/>
              <a:t> the above demo due to space constraints, but have been discussed previously. They include everything that you need to begin building a </a:t>
            </a:r>
            <a:r>
              <a:rPr lang="en-US" dirty="0" smtClean="0"/>
              <a:t>jQuery Mobile application.</a:t>
            </a:r>
          </a:p>
          <a:p>
            <a:endParaRPr lang="en-US" dirty="0" smtClean="0"/>
          </a:p>
          <a:p>
            <a:r>
              <a:rPr lang="en-US" dirty="0" smtClean="0"/>
              <a:t>Our web page is a self-contained section (marked with </a:t>
            </a:r>
            <a:r>
              <a:rPr lang="en-US" dirty="0" smtClean="0">
                <a:latin typeface="Arial" pitchFamily="34" charset="0"/>
                <a:cs typeface="Arial" pitchFamily="34" charset="0"/>
              </a:rPr>
              <a:t>&lt;div class="section“&gt;) with a header, content and</a:t>
            </a:r>
            <a:r>
              <a:rPr lang="en-US" baseline="0" dirty="0" smtClean="0">
                <a:latin typeface="Arial" pitchFamily="34" charset="0"/>
                <a:cs typeface="Arial" pitchFamily="34" charset="0"/>
              </a:rPr>
              <a:t> footer. This simple page uses div-based markup and output is as displayed above.</a:t>
            </a:r>
            <a:endParaRPr lang="en-US" dirty="0"/>
          </a:p>
        </p:txBody>
      </p:sp>
    </p:spTree>
    <p:extLst>
      <p:ext uri="{BB962C8B-B14F-4D97-AF65-F5344CB8AC3E}">
        <p14:creationId xmlns:p14="http://schemas.microsoft.com/office/powerpoint/2010/main" val="2018329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We have used HTML5 markup tags like section, header and footer. jQuery Mobile works with either markup style.</a:t>
            </a:r>
          </a:p>
          <a:p>
            <a:r>
              <a:rPr lang="en-US" dirty="0" smtClean="0"/>
              <a:t>Output will be the same.</a:t>
            </a:r>
          </a:p>
          <a:p>
            <a:endParaRPr lang="en-US" dirty="0"/>
          </a:p>
        </p:txBody>
      </p:sp>
    </p:spTree>
    <p:extLst>
      <p:ext uri="{BB962C8B-B14F-4D97-AF65-F5344CB8AC3E}">
        <p14:creationId xmlns:p14="http://schemas.microsoft.com/office/powerpoint/2010/main" val="277366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1215498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282199962"/>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0801087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39880085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77879511"/>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77863445"/>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015240603"/>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7/10/2017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909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2178478"/>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4079705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58383802"/>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31777342"/>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38105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6340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75513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79455"/>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163101"/>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5204361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cxnSp>
        <p:nvCxnSpPr>
          <p:cNvPr id="10" name="Straight Connector 9"/>
          <p:cNvCxnSpPr/>
          <p:nvPr userDrawn="1"/>
        </p:nvCxnSpPr>
        <p:spPr>
          <a:xfrm>
            <a:off x="363895" y="6512299"/>
            <a:ext cx="8046720" cy="1588"/>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userDrawn="1"/>
        </p:nvSpPr>
        <p:spPr bwMode="gray">
          <a:xfrm>
            <a:off x="3790950" y="6617074"/>
            <a:ext cx="222818" cy="107722"/>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smtClean="0">
                <a:solidFill>
                  <a:srgbClr val="000000"/>
                </a:solidFill>
                <a:latin typeface="Arial" charset="0"/>
                <a:ea typeface="ＭＳ Ｐゴシック"/>
                <a:cs typeface="ＭＳ Ｐゴシック"/>
              </a:rPr>
              <a:t>- </a:t>
            </a:r>
            <a:fld id="{09CF91EA-0118-42CD-8F56-224D245E44AA}" type="slidenum">
              <a:rPr lang="en-US" sz="700" smtClean="0">
                <a:solidFill>
                  <a:srgbClr val="000000"/>
                </a:solidFill>
                <a:latin typeface="Arial" charset="0"/>
                <a:ea typeface="ＭＳ Ｐゴシック"/>
                <a:cs typeface="ＭＳ Ｐゴシック"/>
              </a:rPr>
              <a:pPr algn="ctr" eaLnBrk="0" hangingPunct="0">
                <a:buClr>
                  <a:srgbClr val="000000"/>
                </a:buClr>
                <a:buSzPct val="65000"/>
                <a:buFont typeface="Wingdings" pitchFamily="2" charset="2"/>
                <a:buNone/>
                <a:defRPr/>
              </a:pPr>
              <a:t>‹#›</a:t>
            </a:fld>
            <a:r>
              <a:rPr lang="en-US" sz="700" dirty="0" smtClean="0">
                <a:solidFill>
                  <a:srgbClr val="000000"/>
                </a:solidFill>
                <a:latin typeface="Arial" charset="0"/>
                <a:ea typeface="ＭＳ Ｐゴシック"/>
                <a:cs typeface="ＭＳ Ｐゴシック"/>
              </a:rPr>
              <a:t> -</a:t>
            </a:r>
            <a:endParaRPr lang="en-US" sz="700" dirty="0">
              <a:solidFill>
                <a:srgbClr val="000000"/>
              </a:solidFill>
              <a:latin typeface="Arial" charset="0"/>
              <a:ea typeface="ＭＳ Ｐゴシック"/>
              <a:cs typeface="ＭＳ Ｐゴシック"/>
            </a:endParaRPr>
          </a:p>
        </p:txBody>
      </p:sp>
    </p:spTree>
    <p:extLst>
      <p:ext uri="{BB962C8B-B14F-4D97-AF65-F5344CB8AC3E}">
        <p14:creationId xmlns:p14="http://schemas.microsoft.com/office/powerpoint/2010/main" val="39010508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querymobile.com/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code.jquery.com/mobile/1.1.1/jquery.mobile-1.1.1.zi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jQuery Mobile</a:t>
            </a:r>
            <a:endParaRPr lang="en-US" dirty="0"/>
          </a:p>
        </p:txBody>
      </p:sp>
      <p:sp>
        <p:nvSpPr>
          <p:cNvPr id="12" name="Subtitle 11"/>
          <p:cNvSpPr>
            <a:spLocks noGrp="1"/>
          </p:cNvSpPr>
          <p:nvPr>
            <p:ph type="subTitle" idx="1"/>
          </p:nvPr>
        </p:nvSpPr>
        <p:spPr/>
        <p:txBody>
          <a:bodyPr/>
          <a:lstStyle/>
          <a:p>
            <a:r>
              <a:rPr lang="en-US" dirty="0" smtClean="0"/>
              <a:t>Lesson 01 : Introduction to jQuery Mobile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Points to note</a:t>
            </a:r>
            <a:endParaRPr lang="en-US" dirty="0"/>
          </a:p>
        </p:txBody>
      </p:sp>
      <p:sp>
        <p:nvSpPr>
          <p:cNvPr id="2" name="Content Placeholder 1"/>
          <p:cNvSpPr>
            <a:spLocks noGrp="1"/>
          </p:cNvSpPr>
          <p:nvPr>
            <p:ph idx="1"/>
          </p:nvPr>
        </p:nvSpPr>
        <p:spPr/>
        <p:txBody>
          <a:bodyPr/>
          <a:lstStyle/>
          <a:p>
            <a:r>
              <a:rPr lang="en-US" dirty="0" smtClean="0"/>
              <a:t>For jQuery Mobile to process the page and the standard layout, few things to bear in mind:</a:t>
            </a:r>
          </a:p>
          <a:p>
            <a:pPr lvl="1"/>
            <a:r>
              <a:rPr lang="en-US" dirty="0" smtClean="0"/>
              <a:t>All jQuery Mobile pages must begin with an HTML5 doctype, so we can get the best out of the framework. &lt;!DOCTYPE html&gt;</a:t>
            </a:r>
          </a:p>
          <a:p>
            <a:pPr lvl="1"/>
            <a:r>
              <a:rPr lang="en-US" dirty="0" smtClean="0"/>
              <a:t>Tags such as &lt;html&gt;, &lt;head&gt;, &lt;title&gt;, and &lt;body&gt; still do what they do, and must be included in the code.  In fact, any valid HTML markup can be used.</a:t>
            </a:r>
          </a:p>
          <a:p>
            <a:pPr lvl="1"/>
            <a:r>
              <a:rPr lang="en-US" dirty="0" smtClean="0"/>
              <a:t>In the &lt;head&gt;, references to the jQuery Mobile stylesheet, jQuery, and jQuery Mobile are required.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 HTML5 data-* attributes</a:t>
            </a:r>
            <a:endParaRPr lang="en-US" dirty="0"/>
          </a:p>
        </p:txBody>
      </p:sp>
      <p:sp>
        <p:nvSpPr>
          <p:cNvPr id="2" name="Content Placeholder 1"/>
          <p:cNvSpPr>
            <a:spLocks noGrp="1"/>
          </p:cNvSpPr>
          <p:nvPr>
            <p:ph idx="1"/>
          </p:nvPr>
        </p:nvSpPr>
        <p:spPr/>
        <p:txBody>
          <a:bodyPr/>
          <a:lstStyle/>
          <a:p>
            <a:r>
              <a:rPr lang="en-US" dirty="0" smtClean="0"/>
              <a:t>jQuery Mobile designates pages using the data-* attribute</a:t>
            </a:r>
          </a:p>
          <a:p>
            <a:r>
              <a:rPr lang="en-US" dirty="0" smtClean="0"/>
              <a:t>When webpage is initialized, jQuery Mobile selects elements based on their data- attributes, enhances them by inserting extra markup, adds new CSS classes and applies event handlers.</a:t>
            </a:r>
          </a:p>
          <a:p>
            <a:r>
              <a:rPr lang="en-US" dirty="0" smtClean="0"/>
              <a:t>Thus, a developer has to simply write basic semantic markup and allow jQuery Mobile to transform this simple markup into complex UI elements.</a:t>
            </a:r>
          </a:p>
          <a:p>
            <a:r>
              <a:rPr lang="en-US" dirty="0" smtClean="0"/>
              <a:t>Eg of data- attribute : data-role</a:t>
            </a:r>
          </a:p>
          <a:p>
            <a:r>
              <a:rPr lang="en-US" dirty="0" smtClean="0"/>
              <a:t>Valid data-role values are:</a:t>
            </a:r>
          </a:p>
          <a:p>
            <a:pPr lvl="1"/>
            <a:r>
              <a:rPr lang="en-US" dirty="0" smtClean="0"/>
              <a:t>page</a:t>
            </a:r>
          </a:p>
          <a:p>
            <a:pPr lvl="1"/>
            <a:r>
              <a:rPr lang="en-US" dirty="0" smtClean="0"/>
              <a:t>header</a:t>
            </a:r>
          </a:p>
          <a:p>
            <a:pPr lvl="1"/>
            <a:r>
              <a:rPr lang="en-US" dirty="0" smtClean="0"/>
              <a:t>content</a:t>
            </a:r>
          </a:p>
          <a:p>
            <a:pPr lvl="1"/>
            <a:r>
              <a:rPr lang="en-US" dirty="0" smtClean="0"/>
              <a:t>footer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Example-3</a:t>
            </a:r>
            <a:endParaRPr lang="en-US" dirty="0"/>
          </a:p>
        </p:txBody>
      </p:sp>
      <p:sp>
        <p:nvSpPr>
          <p:cNvPr id="2" name="Content Placeholder 1"/>
          <p:cNvSpPr>
            <a:spLocks noGrp="1"/>
          </p:cNvSpPr>
          <p:nvPr>
            <p:ph idx="1"/>
          </p:nvPr>
        </p:nvSpPr>
        <p:spPr/>
        <p:txBody>
          <a:bodyPr/>
          <a:lstStyle/>
          <a:p>
            <a:r>
              <a:rPr lang="en-US" dirty="0" smtClean="0"/>
              <a:t>Webpage using HTML5 data-* attributes</a:t>
            </a:r>
            <a:endParaRPr lang="en-US" dirty="0"/>
          </a:p>
        </p:txBody>
      </p:sp>
      <p:sp>
        <p:nvSpPr>
          <p:cNvPr id="4" name="AutoShape 4"/>
          <p:cNvSpPr>
            <a:spLocks noChangeArrowheads="1"/>
          </p:cNvSpPr>
          <p:nvPr/>
        </p:nvSpPr>
        <p:spPr bwMode="auto">
          <a:xfrm>
            <a:off x="315311" y="1251284"/>
            <a:ext cx="8292662" cy="4928799"/>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&lt;!DOCTYPE html&gt;</a:t>
            </a:r>
          </a:p>
          <a:p>
            <a:r>
              <a:rPr lang="en-US" dirty="0" smtClean="0">
                <a:solidFill>
                  <a:schemeClr val="tx2"/>
                </a:solidFill>
                <a:latin typeface="Arial" pitchFamily="34" charset="0"/>
                <a:cs typeface="Arial" pitchFamily="34" charset="0"/>
              </a:rPr>
              <a:t>&lt;html&gt;</a:t>
            </a:r>
          </a:p>
          <a:p>
            <a:r>
              <a:rPr lang="en-US" dirty="0" smtClean="0">
                <a:solidFill>
                  <a:schemeClr val="tx2"/>
                </a:solidFill>
                <a:latin typeface="Arial" pitchFamily="34" charset="0"/>
                <a:cs typeface="Arial" pitchFamily="34" charset="0"/>
              </a:rPr>
              <a:t>  &lt;head&gt;  &lt;title&gt;First jQuery Mobile Demo&lt;/title&gt;</a:t>
            </a:r>
          </a:p>
          <a:p>
            <a:r>
              <a:rPr lang="en-US" dirty="0" smtClean="0">
                <a:solidFill>
                  <a:schemeClr val="tx2"/>
                </a:solidFill>
                <a:latin typeface="Arial" pitchFamily="34" charset="0"/>
                <a:cs typeface="Arial" pitchFamily="34" charset="0"/>
              </a:rPr>
              <a:t>    &lt;!-- The three files that jQuery Mobile needs to work --&gt;</a:t>
            </a:r>
          </a:p>
          <a:p>
            <a:r>
              <a:rPr lang="en-US" dirty="0" smtClean="0">
                <a:solidFill>
                  <a:schemeClr val="tx2"/>
                </a:solidFill>
                <a:latin typeface="Arial" pitchFamily="34" charset="0"/>
                <a:cs typeface="Arial" pitchFamily="34" charset="0"/>
              </a:rPr>
              <a:t>  &lt;/head&gt;</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 &lt;section id="page1" </a:t>
            </a:r>
            <a:r>
              <a:rPr lang="en-US" dirty="0" smtClean="0">
                <a:solidFill>
                  <a:srgbClr val="070CDB"/>
                </a:solidFill>
                <a:latin typeface="Arial" pitchFamily="34" charset="0"/>
                <a:cs typeface="Arial" pitchFamily="34" charset="0"/>
              </a:rPr>
              <a:t>data-role="page</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&lt;header </a:t>
            </a:r>
            <a:r>
              <a:rPr lang="en-US" dirty="0" smtClean="0">
                <a:solidFill>
                  <a:srgbClr val="070CDB"/>
                </a:solidFill>
                <a:latin typeface="Arial" pitchFamily="34" charset="0"/>
                <a:cs typeface="Arial" pitchFamily="34" charset="0"/>
              </a:rPr>
              <a:t>data-role="header"</a:t>
            </a:r>
            <a:r>
              <a:rPr lang="en-US" dirty="0" smtClean="0">
                <a:solidFill>
                  <a:schemeClr val="tx2"/>
                </a:solidFill>
                <a:latin typeface="Arial" pitchFamily="34" charset="0"/>
                <a:cs typeface="Arial" pitchFamily="34" charset="0"/>
              </a:rPr>
              <a:t>&gt;&lt;h1&gt;jQuery Mobile&lt;/h1&gt;&lt;/header&gt;</a:t>
            </a:r>
          </a:p>
          <a:p>
            <a:r>
              <a:rPr lang="en-US" dirty="0" smtClean="0">
                <a:solidFill>
                  <a:schemeClr val="tx2"/>
                </a:solidFill>
                <a:latin typeface="Arial" pitchFamily="34" charset="0"/>
                <a:cs typeface="Arial" pitchFamily="34" charset="0"/>
              </a:rPr>
              <a:t>   &lt;div class="content" </a:t>
            </a:r>
            <a:r>
              <a:rPr lang="en-US" dirty="0" smtClean="0">
                <a:solidFill>
                  <a:srgbClr val="070CDB"/>
                </a:solidFill>
                <a:latin typeface="Arial" pitchFamily="34" charset="0"/>
                <a:cs typeface="Arial" pitchFamily="34" charset="0"/>
              </a:rPr>
              <a:t>data-role="content"</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&lt;p&gt;First page!&lt;/p&gt;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&lt;footer </a:t>
            </a:r>
            <a:r>
              <a:rPr lang="en-US" dirty="0" smtClean="0">
                <a:solidFill>
                  <a:srgbClr val="070CDB"/>
                </a:solidFill>
                <a:latin typeface="Arial" pitchFamily="34" charset="0"/>
                <a:cs typeface="Arial" pitchFamily="34" charset="0"/>
              </a:rPr>
              <a:t>data-role="footer"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&lt;h1&gt;iGate&lt;/h1&gt;&lt;/footer&gt;</a:t>
            </a:r>
          </a:p>
          <a:p>
            <a:r>
              <a:rPr lang="en-US" dirty="0" smtClean="0">
                <a:solidFill>
                  <a:schemeClr val="tx2"/>
                </a:solidFill>
                <a:latin typeface="Arial" pitchFamily="34" charset="0"/>
                <a:cs typeface="Arial" pitchFamily="34" charset="0"/>
              </a:rPr>
              <a:t> &lt;/section&gt; </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&lt;/html&gt;</a:t>
            </a:r>
            <a:endParaRPr lang="en-US" dirty="0">
              <a:solidFill>
                <a:srgbClr val="990000"/>
              </a:solidFill>
              <a:latin typeface="Arial" pitchFamily="34" charset="0"/>
              <a:cs typeface="Arial" pitchFamily="34" charset="0"/>
            </a:endParaRPr>
          </a:p>
        </p:txBody>
      </p:sp>
      <p:pic>
        <p:nvPicPr>
          <p:cNvPr id="26626" name="Picture 2"/>
          <p:cNvPicPr>
            <a:picLocks noChangeAspect="1" noChangeArrowheads="1"/>
          </p:cNvPicPr>
          <p:nvPr/>
        </p:nvPicPr>
        <p:blipFill>
          <a:blip r:embed="rId3"/>
          <a:srcRect/>
          <a:stretch>
            <a:fillRect/>
          </a:stretch>
        </p:blipFill>
        <p:spPr bwMode="auto">
          <a:xfrm>
            <a:off x="4493173" y="4240924"/>
            <a:ext cx="3452648" cy="1901224"/>
          </a:xfrm>
          <a:prstGeom prst="rect">
            <a:avLst/>
          </a:prstGeom>
          <a:noFill/>
          <a:ln w="12700">
            <a:solidFill>
              <a:schemeClr val="tx2">
                <a:alpha val="93000"/>
              </a:schemeClr>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first-demo-with-HTML4.html</a:t>
            </a:r>
          </a:p>
          <a:p>
            <a:r>
              <a:rPr lang="en-US" dirty="0" smtClean="0"/>
              <a:t>first-demo-with-HTML5.html</a:t>
            </a:r>
          </a:p>
          <a:p>
            <a:r>
              <a:rPr lang="en-US" dirty="0" smtClean="0"/>
              <a:t>first-demo-with-data-role.html</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What is jQuery Mobile?  </a:t>
            </a:r>
          </a:p>
          <a:p>
            <a:pPr lvl="1"/>
            <a:r>
              <a:rPr lang="en-US" dirty="0" smtClean="0"/>
              <a:t>Overview of features   </a:t>
            </a:r>
          </a:p>
          <a:p>
            <a:pPr lvl="1"/>
            <a:r>
              <a:rPr lang="en-US" dirty="0" smtClean="0"/>
              <a:t>Building your first jQuery Mobile app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fontScale="92500"/>
          </a:bodyPr>
          <a:lstStyle/>
          <a:p>
            <a:r>
              <a:rPr lang="en-US" dirty="0" smtClean="0"/>
              <a:t>Question 1 : Page sections marked with ______ attribute must be top-level siblings in the document body</a:t>
            </a:r>
          </a:p>
          <a:p>
            <a:pPr lvl="1"/>
            <a:r>
              <a:rPr lang="en-US" dirty="0" smtClean="0"/>
              <a:t>Option 1 : data-role=“section” </a:t>
            </a:r>
          </a:p>
          <a:p>
            <a:pPr lvl="1"/>
            <a:r>
              <a:rPr lang="en-US" dirty="0" smtClean="0"/>
              <a:t>Option 2 : data-role=“page” </a:t>
            </a:r>
          </a:p>
          <a:p>
            <a:pPr lvl="1"/>
            <a:r>
              <a:rPr lang="en-US" dirty="0" smtClean="0"/>
              <a:t>Option 3 : data-role=“nav” </a:t>
            </a:r>
          </a:p>
          <a:p>
            <a:r>
              <a:rPr lang="en-US" dirty="0" smtClean="0"/>
              <a:t>Question 2 : Progressive enhancement is a technique that defines layers of compatibility that allows any user to access the basic content &amp; functionality of a website, while providing an enhanced experience for browsers with better support of standards. </a:t>
            </a:r>
          </a:p>
          <a:p>
            <a:pPr lvl="1"/>
            <a:r>
              <a:rPr lang="en-US" dirty="0" smtClean="0"/>
              <a:t>True/False</a:t>
            </a:r>
          </a:p>
          <a:p>
            <a:pPr marL="342900" lvl="1" indent="-342900"/>
            <a:r>
              <a:rPr lang="en-US" sz="2000" b="1" dirty="0" smtClean="0"/>
              <a:t>Question 3: All jQuery Mobile pages must begin with an __________, so we can get the best out of the framework. </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a:t>
            </a:r>
          </a:p>
          <a:p>
            <a:pPr lvl="1"/>
            <a:r>
              <a:rPr lang="en-US" dirty="0" smtClean="0"/>
              <a:t>What is jQuery Mobile?  </a:t>
            </a:r>
          </a:p>
          <a:p>
            <a:pPr lvl="1"/>
            <a:r>
              <a:rPr lang="en-US" dirty="0" smtClean="0"/>
              <a:t>Overview of features   </a:t>
            </a:r>
          </a:p>
          <a:p>
            <a:pPr lvl="1"/>
            <a:r>
              <a:rPr lang="en-US" dirty="0" smtClean="0"/>
              <a:t>Building your first jQuery Mobile app   </a:t>
            </a:r>
          </a:p>
          <a:p>
            <a:endParaRPr lang="en-US" dirty="0"/>
          </a:p>
        </p:txBody>
      </p:sp>
      <p:sp>
        <p:nvSpPr>
          <p:cNvPr id="9" name="Content Placeholder 12"/>
          <p:cNvSpPr txBox="1">
            <a:spLocks/>
          </p:cNvSpPr>
          <p:nvPr/>
        </p:nvSpPr>
        <p:spPr bwMode="auto">
          <a:xfrm>
            <a:off x="438150" y="5219700"/>
            <a:ext cx="8229600" cy="1200150"/>
          </a:xfrm>
          <a:prstGeom prst="rect">
            <a:avLst/>
          </a:prstGeom>
          <a:noFill/>
          <a:ln w="9525">
            <a:noFill/>
            <a:miter lim="800000"/>
            <a:headEnd/>
            <a:tailEnd/>
          </a:ln>
        </p:spPr>
        <p:txBody>
          <a:bodyPr/>
          <a:lstStyle/>
          <a:p>
            <a:endParaRPr lang="en-US" sz="1200" dirty="0">
              <a:solidFill>
                <a:schemeClr val="tx2"/>
              </a:solidFill>
              <a:latin typeface="Arial" pitchFamily="34" charset="0"/>
              <a:ea typeface="ＭＳ Ｐゴシック"/>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 to jQueryMobile</a:t>
            </a:r>
            <a:br>
              <a:rPr lang="en-US" sz="1200" dirty="0" smtClean="0"/>
            </a:br>
            <a:r>
              <a:rPr lang="en-US" dirty="0" smtClean="0"/>
              <a:t>jQueryMobile Overview</a:t>
            </a:r>
            <a:endParaRPr lang="en-US" sz="2400" dirty="0"/>
          </a:p>
        </p:txBody>
      </p:sp>
      <p:sp>
        <p:nvSpPr>
          <p:cNvPr id="6" name="Content Placeholder 5"/>
          <p:cNvSpPr>
            <a:spLocks noGrp="1"/>
          </p:cNvSpPr>
          <p:nvPr>
            <p:ph idx="1"/>
          </p:nvPr>
        </p:nvSpPr>
        <p:spPr/>
        <p:txBody>
          <a:bodyPr>
            <a:normAutofit/>
          </a:bodyPr>
          <a:lstStyle/>
          <a:p>
            <a:r>
              <a:rPr lang="en-US" dirty="0" smtClean="0"/>
              <a:t>Mobile applications are of two types:</a:t>
            </a:r>
          </a:p>
          <a:p>
            <a:pPr lvl="1"/>
            <a:r>
              <a:rPr lang="en-US" dirty="0" smtClean="0"/>
              <a:t>Native applications : are compiled programs that run natively on the device</a:t>
            </a:r>
          </a:p>
          <a:p>
            <a:pPr lvl="1"/>
            <a:r>
              <a:rPr lang="en-US" dirty="0" smtClean="0"/>
              <a:t>Mobile web applications : run inside a web browser on the device.</a:t>
            </a:r>
          </a:p>
          <a:p>
            <a:r>
              <a:rPr lang="en-US" dirty="0" smtClean="0"/>
              <a:t>jQuery Mobile (jQM) is designed to create mobile web applications that function on a broad range of devices.</a:t>
            </a:r>
          </a:p>
          <a:p>
            <a:r>
              <a:rPr lang="en-US" dirty="0" smtClean="0"/>
              <a:t>jQuery Mobile allows to quickly create mobile web applications :</a:t>
            </a:r>
          </a:p>
          <a:p>
            <a:pPr lvl="1"/>
            <a:r>
              <a:rPr lang="en-US" dirty="0" smtClean="0"/>
              <a:t>That look and behave consistently across all supported devices</a:t>
            </a:r>
          </a:p>
          <a:p>
            <a:pPr lvl="1"/>
            <a:r>
              <a:rPr lang="en-US" dirty="0" smtClean="0"/>
              <a:t>That have advanced user interface capabilities. </a:t>
            </a:r>
          </a:p>
          <a:p>
            <a:r>
              <a:rPr lang="en-US" dirty="0" smtClean="0"/>
              <a:t>jQuery Mobile gives the developer :</a:t>
            </a:r>
          </a:p>
          <a:p>
            <a:pPr lvl="1"/>
            <a:r>
              <a:rPr lang="en-US" dirty="0" smtClean="0"/>
              <a:t>a standard set of layouts</a:t>
            </a:r>
          </a:p>
          <a:p>
            <a:pPr lvl="1"/>
            <a:r>
              <a:rPr lang="en-US" dirty="0" smtClean="0"/>
              <a:t>User interface widgets and interactions and</a:t>
            </a:r>
          </a:p>
          <a:p>
            <a:pPr lvl="1"/>
            <a:r>
              <a:rPr lang="en-US" dirty="0" smtClean="0"/>
              <a:t>A rich API for applying and extending them.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 to jQueryMobile </a:t>
            </a:r>
            <a:r>
              <a:rPr lang="en-US" dirty="0" smtClean="0"/>
              <a:t/>
            </a:r>
            <a:br>
              <a:rPr lang="en-US" dirty="0" smtClean="0"/>
            </a:br>
            <a:r>
              <a:rPr lang="en-US" dirty="0" smtClean="0"/>
              <a:t>jQueryMobile Overview</a:t>
            </a:r>
            <a:endParaRPr lang="en-US" dirty="0"/>
          </a:p>
        </p:txBody>
      </p:sp>
      <p:sp>
        <p:nvSpPr>
          <p:cNvPr id="6" name="Content Placeholder 5"/>
          <p:cNvSpPr>
            <a:spLocks noGrp="1"/>
          </p:cNvSpPr>
          <p:nvPr>
            <p:ph idx="1"/>
          </p:nvPr>
        </p:nvSpPr>
        <p:spPr/>
        <p:txBody>
          <a:bodyPr/>
          <a:lstStyle/>
          <a:p>
            <a:r>
              <a:rPr lang="en-US" dirty="0" smtClean="0"/>
              <a:t>jQuery Mobile is a free, open-source, cross-platform, JavaScript library that you can use for developing mobile websites</a:t>
            </a:r>
          </a:p>
          <a:p>
            <a:r>
              <a:rPr lang="en-US" dirty="0" smtClean="0"/>
              <a:t>It is supported by all the big players including iOS, Android, Bada, BlackBerry, Nokia, Adobe </a:t>
            </a:r>
          </a:p>
          <a:p>
            <a:r>
              <a:rPr lang="en-US" dirty="0" smtClean="0"/>
              <a:t>It is based on the popular jQuery JavaScript library .</a:t>
            </a:r>
          </a:p>
          <a:p>
            <a:pPr lvl="1"/>
            <a:r>
              <a:rPr lang="en-US" dirty="0" smtClean="0"/>
              <a:t>jQuery UI is focused on desktop applications while jQuery Mobile is built with mobile devices in mind.</a:t>
            </a:r>
          </a:p>
          <a:p>
            <a:r>
              <a:rPr lang="en-US" dirty="0" smtClean="0"/>
              <a:t>jQuery Mobile uses HTML 5 and CSS3 features to enhance basic HTML markup to create a consistent mobile experience across supported platforms.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1.1: Introduction to jQueryMobile </a:t>
            </a:r>
            <a:r>
              <a:rPr lang="en-US" dirty="0" smtClean="0"/>
              <a:t/>
            </a:r>
            <a:br>
              <a:rPr lang="en-US" dirty="0" smtClean="0"/>
            </a:br>
            <a:r>
              <a:rPr lang="en-US" dirty="0" smtClean="0"/>
              <a:t>jQueryMobile Features</a:t>
            </a:r>
            <a:endParaRPr lang="en-US" dirty="0"/>
          </a:p>
        </p:txBody>
      </p:sp>
      <p:sp>
        <p:nvSpPr>
          <p:cNvPr id="2" name="Content Placeholder 1"/>
          <p:cNvSpPr>
            <a:spLocks noGrp="1"/>
          </p:cNvSpPr>
          <p:nvPr>
            <p:ph idx="1"/>
          </p:nvPr>
        </p:nvSpPr>
        <p:spPr/>
        <p:txBody>
          <a:bodyPr>
            <a:normAutofit/>
          </a:bodyPr>
          <a:lstStyle/>
          <a:p>
            <a:r>
              <a:rPr lang="en-US" dirty="0" smtClean="0"/>
              <a:t>Cross platform, cross device, and cross browser</a:t>
            </a:r>
          </a:p>
          <a:p>
            <a:r>
              <a:rPr lang="en-US" dirty="0" smtClean="0"/>
              <a:t>UI optimized for touch devices</a:t>
            </a:r>
          </a:p>
          <a:p>
            <a:r>
              <a:rPr lang="en-US" dirty="0" smtClean="0"/>
              <a:t>Theme able and customizable design</a:t>
            </a:r>
          </a:p>
          <a:p>
            <a:r>
              <a:rPr lang="en-US" dirty="0" smtClean="0"/>
              <a:t>Usage of nonintrusive semantic HTML5 code only, without the need of any JavaScript, CSS, or API knowledge</a:t>
            </a:r>
          </a:p>
          <a:p>
            <a:r>
              <a:rPr lang="en-US" dirty="0" smtClean="0"/>
              <a:t>AJAX calls automatically to load dynamic content</a:t>
            </a:r>
          </a:p>
          <a:p>
            <a:r>
              <a:rPr lang="en-US" dirty="0" smtClean="0"/>
              <a:t>Built on the well-known and supported jQuery core</a:t>
            </a:r>
          </a:p>
          <a:p>
            <a:r>
              <a:rPr lang="en-US" dirty="0" smtClean="0"/>
              <a:t>Lightweight size, 12Kb compressed</a:t>
            </a:r>
          </a:p>
          <a:p>
            <a:r>
              <a:rPr lang="en-US" dirty="0" smtClean="0"/>
              <a:t>Progressive enhancement</a:t>
            </a:r>
          </a:p>
          <a:p>
            <a:r>
              <a:rPr lang="en-US" dirty="0" smtClean="0"/>
              <a:t>Responsive design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 to jQueryMobile </a:t>
            </a:r>
            <a:br>
              <a:rPr lang="en-US" sz="1200" dirty="0" smtClean="0"/>
            </a:br>
            <a:r>
              <a:rPr lang="en-US" dirty="0" smtClean="0"/>
              <a:t>How to get jQuery mobile</a:t>
            </a:r>
            <a:endParaRPr lang="en-US" sz="2400" dirty="0"/>
          </a:p>
        </p:txBody>
      </p:sp>
      <p:sp>
        <p:nvSpPr>
          <p:cNvPr id="6" name="Content Placeholder 5"/>
          <p:cNvSpPr>
            <a:spLocks noGrp="1"/>
          </p:cNvSpPr>
          <p:nvPr>
            <p:ph idx="1"/>
          </p:nvPr>
        </p:nvSpPr>
        <p:spPr/>
        <p:txBody>
          <a:bodyPr/>
          <a:lstStyle/>
          <a:p>
            <a:r>
              <a:rPr lang="en-US" dirty="0" smtClean="0"/>
              <a:t>You can include jQuery Mobile into your website fast and easily by downloading one of the CDN-hosted versions that the jQuery Mobile project provides.</a:t>
            </a:r>
          </a:p>
          <a:p>
            <a:pPr lvl="1"/>
            <a:r>
              <a:rPr lang="en-US" dirty="0" smtClean="0">
                <a:hlinkClick r:id="rId3"/>
              </a:rPr>
              <a:t>URL : http://jquerymobile.com/download/</a:t>
            </a:r>
            <a:endParaRPr lang="en-US" dirty="0" smtClean="0"/>
          </a:p>
          <a:p>
            <a:r>
              <a:rPr lang="en-US" dirty="0" smtClean="0"/>
              <a:t>For those who prefer to host the files themselves, a zip file is also available.</a:t>
            </a:r>
          </a:p>
          <a:p>
            <a:pPr lvl="1"/>
            <a:r>
              <a:rPr lang="en-US" dirty="0" smtClean="0"/>
              <a:t>URL : </a:t>
            </a:r>
            <a:r>
              <a:rPr lang="en-US" dirty="0" smtClean="0">
                <a:hlinkClick r:id="rId4"/>
              </a:rPr>
              <a:t>http://code.jquery.com/mobile/1.1.1/jquery.mobile-1.1.1.zip</a:t>
            </a:r>
            <a:endParaRPr lang="en-US" dirty="0" smtClean="0"/>
          </a:p>
          <a:p>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1.1: Introduction to jQueryMobile </a:t>
            </a:r>
            <a:br>
              <a:rPr lang="en-US" sz="1200" dirty="0" smtClean="0"/>
            </a:br>
            <a:r>
              <a:rPr lang="en-US" dirty="0" smtClean="0"/>
              <a:t>Including jQueryMobile libraries</a:t>
            </a:r>
            <a:endParaRPr lang="en-US" sz="2400" dirty="0"/>
          </a:p>
        </p:txBody>
      </p:sp>
      <p:sp>
        <p:nvSpPr>
          <p:cNvPr id="6" name="Content Placeholder 5"/>
          <p:cNvSpPr>
            <a:spLocks noGrp="1"/>
          </p:cNvSpPr>
          <p:nvPr>
            <p:ph idx="1"/>
          </p:nvPr>
        </p:nvSpPr>
        <p:spPr/>
        <p:txBody>
          <a:bodyPr/>
          <a:lstStyle/>
          <a:p>
            <a:r>
              <a:rPr lang="en-US" dirty="0" smtClean="0"/>
              <a:t>Include jQuery Mobile Stylesheet and Javascript files in the webpage in the header section :</a:t>
            </a:r>
          </a:p>
        </p:txBody>
      </p:sp>
      <p:sp>
        <p:nvSpPr>
          <p:cNvPr id="10" name="AutoShape 4"/>
          <p:cNvSpPr>
            <a:spLocks noChangeArrowheads="1"/>
          </p:cNvSpPr>
          <p:nvPr/>
        </p:nvSpPr>
        <p:spPr bwMode="auto">
          <a:xfrm>
            <a:off x="740227" y="2162627"/>
            <a:ext cx="7852229" cy="2062532"/>
          </a:xfrm>
          <a:prstGeom prst="roundRect">
            <a:avLst>
              <a:gd name="adj" fmla="val 16667"/>
            </a:avLst>
          </a:prstGeom>
          <a:noFill/>
          <a:ln w="19050">
            <a:solidFill>
              <a:srgbClr val="FF9900"/>
            </a:solidFill>
            <a:round/>
            <a:headEnd/>
            <a:tailEnd/>
          </a:ln>
          <a:effectLst/>
        </p:spPr>
        <p:txBody>
          <a:bodyPr anchor="ctr"/>
          <a:lstStyle/>
          <a:p>
            <a:pPr>
              <a:lnSpc>
                <a:spcPct val="150000"/>
              </a:lnSpc>
            </a:pPr>
            <a:r>
              <a:rPr lang="en-US" dirty="0" smtClean="0">
                <a:solidFill>
                  <a:schemeClr val="tx2"/>
                </a:solidFill>
                <a:latin typeface="Arial" pitchFamily="34" charset="0"/>
                <a:cs typeface="Arial" pitchFamily="34" charset="0"/>
              </a:rPr>
              <a:t>&lt;link rel="stylesheet" href="../jquery.mobile-1.0/jquery.mobile-1.0.css" /&gt;</a:t>
            </a:r>
          </a:p>
          <a:p>
            <a:pPr>
              <a:lnSpc>
                <a:spcPct val="150000"/>
              </a:lnSpc>
            </a:pPr>
            <a:r>
              <a:rPr lang="en-US" dirty="0" smtClean="0">
                <a:solidFill>
                  <a:schemeClr val="tx2"/>
                </a:solidFill>
                <a:latin typeface="Arial" pitchFamily="34" charset="0"/>
                <a:cs typeface="Arial" pitchFamily="34" charset="0"/>
              </a:rPr>
              <a:t> &lt;script type="text/javascript"  src=“jquery-1.6.4.js"&gt;&lt;/script&gt;</a:t>
            </a:r>
          </a:p>
          <a:p>
            <a:pPr>
              <a:lnSpc>
                <a:spcPct val="150000"/>
              </a:lnSpc>
            </a:pPr>
            <a:r>
              <a:rPr lang="en-US" dirty="0" smtClean="0">
                <a:solidFill>
                  <a:schemeClr val="tx2"/>
                </a:solidFill>
                <a:latin typeface="Arial" pitchFamily="34" charset="0"/>
                <a:cs typeface="Arial" pitchFamily="34" charset="0"/>
              </a:rPr>
              <a:t> &lt;script type="text/javascript" src=“jquery.mobile-1.0/jquery.mobile-1.0.js"&gt; &lt;/script&gt;</a:t>
            </a:r>
            <a:endParaRPr lang="en-US" dirty="0">
              <a:solidFill>
                <a:srgbClr val="99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Example-1</a:t>
            </a:r>
            <a:endParaRPr lang="en-US" dirty="0"/>
          </a:p>
        </p:txBody>
      </p:sp>
      <p:sp>
        <p:nvSpPr>
          <p:cNvPr id="2" name="Content Placeholder 1"/>
          <p:cNvSpPr>
            <a:spLocks noGrp="1"/>
          </p:cNvSpPr>
          <p:nvPr>
            <p:ph idx="1"/>
          </p:nvPr>
        </p:nvSpPr>
        <p:spPr>
          <a:xfrm>
            <a:off x="298516" y="1179095"/>
            <a:ext cx="8845484" cy="4959422"/>
          </a:xfrm>
        </p:spPr>
        <p:txBody>
          <a:bodyPr/>
          <a:lstStyle/>
          <a:p>
            <a:r>
              <a:rPr lang="en-US" dirty="0" smtClean="0"/>
              <a:t>Simple webpage using HTML4’s </a:t>
            </a:r>
            <a:r>
              <a:rPr lang="en-US" i="1" dirty="0" smtClean="0"/>
              <a:t>div</a:t>
            </a:r>
            <a:r>
              <a:rPr lang="en-US" dirty="0" smtClean="0"/>
              <a:t> element</a:t>
            </a:r>
            <a:endParaRPr lang="en-US" dirty="0"/>
          </a:p>
        </p:txBody>
      </p:sp>
      <p:sp>
        <p:nvSpPr>
          <p:cNvPr id="4" name="AutoShape 4"/>
          <p:cNvSpPr>
            <a:spLocks noChangeArrowheads="1"/>
          </p:cNvSpPr>
          <p:nvPr/>
        </p:nvSpPr>
        <p:spPr bwMode="auto">
          <a:xfrm>
            <a:off x="315311" y="1633373"/>
            <a:ext cx="8292662" cy="454671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&lt;!DOCTYPE html&gt;</a:t>
            </a:r>
          </a:p>
          <a:p>
            <a:r>
              <a:rPr lang="en-US" dirty="0" smtClean="0">
                <a:solidFill>
                  <a:schemeClr val="tx2"/>
                </a:solidFill>
                <a:latin typeface="Arial" pitchFamily="34" charset="0"/>
                <a:cs typeface="Arial" pitchFamily="34" charset="0"/>
              </a:rPr>
              <a:t>&lt;html&gt;</a:t>
            </a:r>
          </a:p>
          <a:p>
            <a:r>
              <a:rPr lang="en-US" dirty="0" smtClean="0">
                <a:solidFill>
                  <a:schemeClr val="tx2"/>
                </a:solidFill>
                <a:latin typeface="Arial" pitchFamily="34" charset="0"/>
                <a:cs typeface="Arial" pitchFamily="34" charset="0"/>
              </a:rPr>
              <a:t>  &lt;head&gt;  &lt;title&gt;First jQuery Mobile Demo&lt;/title&gt;</a:t>
            </a:r>
          </a:p>
          <a:p>
            <a:r>
              <a:rPr lang="en-US" dirty="0" smtClean="0">
                <a:solidFill>
                  <a:srgbClr val="070CDB"/>
                </a:solidFill>
                <a:latin typeface="Arial" pitchFamily="34" charset="0"/>
                <a:cs typeface="Arial" pitchFamily="34" charset="0"/>
              </a:rPr>
              <a:t>    &lt;!-- The three files that jQuery Mobile needs to work --&gt;</a:t>
            </a:r>
          </a:p>
          <a:p>
            <a:r>
              <a:rPr lang="en-US" dirty="0" smtClean="0">
                <a:solidFill>
                  <a:schemeClr val="tx2"/>
                </a:solidFill>
                <a:latin typeface="Arial" pitchFamily="34" charset="0"/>
                <a:cs typeface="Arial" pitchFamily="34" charset="0"/>
              </a:rPr>
              <a:t>  &lt;/head&gt;</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 &lt;div class="section" id="page1"&gt;</a:t>
            </a:r>
          </a:p>
          <a:p>
            <a:r>
              <a:rPr lang="en-US" dirty="0" smtClean="0">
                <a:solidFill>
                  <a:schemeClr val="tx2"/>
                </a:solidFill>
                <a:latin typeface="Arial" pitchFamily="34" charset="0"/>
                <a:cs typeface="Arial" pitchFamily="34" charset="0"/>
              </a:rPr>
              <a:t> &lt;div class="header"&gt;&lt;h1&gt;Welcome to jQuery Mobile&lt;/h1&gt;&lt;/div&gt;</a:t>
            </a:r>
          </a:p>
          <a:p>
            <a:r>
              <a:rPr lang="en-US" dirty="0" smtClean="0">
                <a:solidFill>
                  <a:schemeClr val="tx2"/>
                </a:solidFill>
                <a:latin typeface="Arial" pitchFamily="34" charset="0"/>
                <a:cs typeface="Arial" pitchFamily="34" charset="0"/>
              </a:rPr>
              <a:t> &lt;div class="content"&gt;</a:t>
            </a:r>
          </a:p>
          <a:p>
            <a:r>
              <a:rPr lang="en-US" dirty="0" smtClean="0">
                <a:solidFill>
                  <a:schemeClr val="tx2"/>
                </a:solidFill>
                <a:latin typeface="Arial" pitchFamily="34" charset="0"/>
                <a:cs typeface="Arial" pitchFamily="34" charset="0"/>
              </a:rPr>
              <a:t>      &lt;p&gt;First page!&lt;/p&gt;</a:t>
            </a:r>
          </a:p>
          <a:p>
            <a:r>
              <a:rPr lang="en-US" dirty="0" smtClean="0">
                <a:solidFill>
                  <a:schemeClr val="tx2"/>
                </a:solidFill>
                <a:latin typeface="Arial" pitchFamily="34" charset="0"/>
                <a:cs typeface="Arial" pitchFamily="34" charset="0"/>
              </a:rPr>
              <a:t>&lt;/div&gt;</a:t>
            </a:r>
          </a:p>
          <a:p>
            <a:r>
              <a:rPr lang="en-US" dirty="0" smtClean="0">
                <a:solidFill>
                  <a:schemeClr val="tx2"/>
                </a:solidFill>
                <a:latin typeface="Arial" pitchFamily="34" charset="0"/>
                <a:cs typeface="Arial" pitchFamily="34" charset="0"/>
              </a:rPr>
              <a:t>&lt;div class="footer"&gt;&lt;h1&gt;iGATE&lt;/h1&gt;&lt;/div&gt;</a:t>
            </a:r>
          </a:p>
          <a:p>
            <a:r>
              <a:rPr lang="en-US" dirty="0" smtClean="0">
                <a:solidFill>
                  <a:schemeClr val="tx2"/>
                </a:solidFill>
                <a:latin typeface="Arial" pitchFamily="34" charset="0"/>
                <a:cs typeface="Arial" pitchFamily="34" charset="0"/>
              </a:rPr>
              <a:t>&lt;/div&gt;</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&lt;/html&gt;</a:t>
            </a:r>
            <a:endParaRPr lang="en-US" dirty="0">
              <a:solidFill>
                <a:srgbClr val="990000"/>
              </a:solidFill>
              <a:latin typeface="Arial" pitchFamily="34" charset="0"/>
              <a:cs typeface="Arial" pitchFamily="34" charset="0"/>
            </a:endParaRPr>
          </a:p>
        </p:txBody>
      </p:sp>
      <p:pic>
        <p:nvPicPr>
          <p:cNvPr id="25602" name="Picture 2"/>
          <p:cNvPicPr>
            <a:picLocks noChangeAspect="1" noChangeArrowheads="1"/>
          </p:cNvPicPr>
          <p:nvPr/>
        </p:nvPicPr>
        <p:blipFill>
          <a:blip r:embed="rId3"/>
          <a:srcRect/>
          <a:stretch>
            <a:fillRect/>
          </a:stretch>
        </p:blipFill>
        <p:spPr bwMode="auto">
          <a:xfrm>
            <a:off x="5249916" y="4256690"/>
            <a:ext cx="3567113" cy="1863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 : Building our first application</a:t>
            </a:r>
            <a:r>
              <a:rPr lang="en-US" dirty="0" smtClean="0"/>
              <a:t/>
            </a:r>
            <a:br>
              <a:rPr lang="en-US" dirty="0" smtClean="0"/>
            </a:br>
            <a:r>
              <a:rPr lang="en-US" dirty="0" smtClean="0"/>
              <a:t>Example-2</a:t>
            </a:r>
            <a:endParaRPr lang="en-US" dirty="0"/>
          </a:p>
        </p:txBody>
      </p:sp>
      <p:sp>
        <p:nvSpPr>
          <p:cNvPr id="2" name="Content Placeholder 1"/>
          <p:cNvSpPr>
            <a:spLocks noGrp="1"/>
          </p:cNvSpPr>
          <p:nvPr>
            <p:ph idx="1"/>
          </p:nvPr>
        </p:nvSpPr>
        <p:spPr/>
        <p:txBody>
          <a:bodyPr/>
          <a:lstStyle/>
          <a:p>
            <a:r>
              <a:rPr lang="en-US" dirty="0" smtClean="0"/>
              <a:t>Simple webpage using HTML5  elements</a:t>
            </a:r>
            <a:endParaRPr lang="en-US" dirty="0"/>
          </a:p>
        </p:txBody>
      </p:sp>
      <p:sp>
        <p:nvSpPr>
          <p:cNvPr id="4" name="AutoShape 4"/>
          <p:cNvSpPr>
            <a:spLocks noChangeArrowheads="1"/>
          </p:cNvSpPr>
          <p:nvPr/>
        </p:nvSpPr>
        <p:spPr bwMode="auto">
          <a:xfrm>
            <a:off x="315311" y="1215189"/>
            <a:ext cx="8292662" cy="4964894"/>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&lt;!DOCTYPE html&gt;</a:t>
            </a:r>
          </a:p>
          <a:p>
            <a:r>
              <a:rPr lang="en-US" dirty="0" smtClean="0">
                <a:solidFill>
                  <a:schemeClr val="tx2"/>
                </a:solidFill>
                <a:latin typeface="Arial" pitchFamily="34" charset="0"/>
                <a:cs typeface="Arial" pitchFamily="34" charset="0"/>
              </a:rPr>
              <a:t>&lt;html&gt;</a:t>
            </a:r>
          </a:p>
          <a:p>
            <a:r>
              <a:rPr lang="en-US" dirty="0" smtClean="0">
                <a:solidFill>
                  <a:schemeClr val="tx2"/>
                </a:solidFill>
                <a:latin typeface="Arial" pitchFamily="34" charset="0"/>
                <a:cs typeface="Arial" pitchFamily="34" charset="0"/>
              </a:rPr>
              <a:t>  &lt;head&gt;  &lt;title&gt;First jQuery Mobile Demo&lt;/title&gt;</a:t>
            </a:r>
          </a:p>
          <a:p>
            <a:r>
              <a:rPr lang="en-US" dirty="0" smtClean="0">
                <a:solidFill>
                  <a:schemeClr val="tx2"/>
                </a:solidFill>
                <a:latin typeface="Arial" pitchFamily="34" charset="0"/>
                <a:cs typeface="Arial" pitchFamily="34" charset="0"/>
              </a:rPr>
              <a:t>    &lt;!-- The three files that jQuery Mobile needs to work --&gt;</a:t>
            </a:r>
          </a:p>
          <a:p>
            <a:r>
              <a:rPr lang="en-US" dirty="0" smtClean="0">
                <a:solidFill>
                  <a:schemeClr val="tx2"/>
                </a:solidFill>
                <a:latin typeface="Arial" pitchFamily="34" charset="0"/>
                <a:cs typeface="Arial" pitchFamily="34" charset="0"/>
              </a:rPr>
              <a:t>  &lt;/head&gt;</a:t>
            </a:r>
          </a:p>
          <a:p>
            <a:r>
              <a:rPr lang="en-US" dirty="0" smtClean="0">
                <a:solidFill>
                  <a:schemeClr val="tx2"/>
                </a:solidFill>
                <a:latin typeface="Arial" pitchFamily="34" charset="0"/>
                <a:cs typeface="Arial" pitchFamily="34" charset="0"/>
              </a:rPr>
              <a:t>&lt;body&gt;</a:t>
            </a:r>
          </a:p>
          <a:p>
            <a:r>
              <a:rPr lang="en-US" dirty="0" smtClean="0">
                <a:solidFill>
                  <a:schemeClr val="tx2"/>
                </a:solidFill>
                <a:latin typeface="Arial" pitchFamily="34" charset="0"/>
                <a:cs typeface="Arial" pitchFamily="34" charset="0"/>
              </a:rPr>
              <a:t>   &lt;</a:t>
            </a:r>
            <a:r>
              <a:rPr lang="en-US" dirty="0" smtClean="0">
                <a:solidFill>
                  <a:srgbClr val="070CDB"/>
                </a:solidFill>
                <a:latin typeface="Arial" pitchFamily="34" charset="0"/>
                <a:cs typeface="Arial" pitchFamily="34" charset="0"/>
              </a:rPr>
              <a:t>section</a:t>
            </a:r>
            <a:r>
              <a:rPr lang="en-US" dirty="0" smtClean="0">
                <a:solidFill>
                  <a:schemeClr val="tx2"/>
                </a:solidFill>
                <a:latin typeface="Arial" pitchFamily="34" charset="0"/>
                <a:cs typeface="Arial" pitchFamily="34" charset="0"/>
              </a:rPr>
              <a:t> id="page1"&gt;</a:t>
            </a:r>
          </a:p>
          <a:p>
            <a:r>
              <a:rPr lang="en-US" dirty="0" smtClean="0">
                <a:solidFill>
                  <a:schemeClr val="tx2"/>
                </a:solidFill>
                <a:latin typeface="Arial" pitchFamily="34" charset="0"/>
                <a:cs typeface="Arial" pitchFamily="34" charset="0"/>
              </a:rPr>
              <a:t>     &lt;</a:t>
            </a:r>
            <a:r>
              <a:rPr lang="en-US" dirty="0" smtClean="0">
                <a:solidFill>
                  <a:srgbClr val="070CDB"/>
                </a:solidFill>
                <a:latin typeface="Arial" pitchFamily="34" charset="0"/>
                <a:cs typeface="Arial" pitchFamily="34" charset="0"/>
              </a:rPr>
              <a:t>header</a:t>
            </a:r>
            <a:r>
              <a:rPr lang="en-US" dirty="0" smtClean="0">
                <a:solidFill>
                  <a:schemeClr val="tx2"/>
                </a:solidFill>
                <a:latin typeface="Arial" pitchFamily="34" charset="0"/>
                <a:cs typeface="Arial" pitchFamily="34" charset="0"/>
              </a:rPr>
              <a:t>&gt;&lt;h1&gt;Welcome to jQuery Mobile&lt;/h1&gt;&lt;/</a:t>
            </a:r>
            <a:r>
              <a:rPr lang="en-US" dirty="0" smtClean="0">
                <a:solidFill>
                  <a:srgbClr val="070CDB"/>
                </a:solidFill>
                <a:latin typeface="Arial" pitchFamily="34" charset="0"/>
                <a:cs typeface="Arial" pitchFamily="34" charset="0"/>
              </a:rPr>
              <a:t>header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&lt;div class="content"&gt;</a:t>
            </a:r>
          </a:p>
          <a:p>
            <a:r>
              <a:rPr lang="en-US" dirty="0" smtClean="0">
                <a:solidFill>
                  <a:schemeClr val="tx2"/>
                </a:solidFill>
                <a:latin typeface="Arial" pitchFamily="34" charset="0"/>
                <a:cs typeface="Arial" pitchFamily="34" charset="0"/>
              </a:rPr>
              <a:t>        &lt;p&gt;First page!&lt;/p&gt;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a:t>
            </a:r>
            <a:r>
              <a:rPr lang="en-US" dirty="0" smtClean="0">
                <a:solidFill>
                  <a:srgbClr val="070CDB"/>
                </a:solidFill>
                <a:latin typeface="Arial" pitchFamily="34" charset="0"/>
                <a:cs typeface="Arial" pitchFamily="34" charset="0"/>
              </a:rPr>
              <a:t>footer</a:t>
            </a:r>
            <a:r>
              <a:rPr lang="en-US" dirty="0" smtClean="0">
                <a:solidFill>
                  <a:schemeClr val="tx2"/>
                </a:solidFill>
                <a:latin typeface="Arial" pitchFamily="34" charset="0"/>
                <a:cs typeface="Arial" pitchFamily="34" charset="0"/>
              </a:rPr>
              <a:t>&gt;&lt;h1&gt;iGATE&lt;/h1&gt;&lt;/</a:t>
            </a:r>
            <a:r>
              <a:rPr lang="en-US" dirty="0" smtClean="0">
                <a:solidFill>
                  <a:srgbClr val="070CDB"/>
                </a:solidFill>
                <a:latin typeface="Arial" pitchFamily="34" charset="0"/>
                <a:cs typeface="Arial" pitchFamily="34" charset="0"/>
              </a:rPr>
              <a:t>footer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a:t>
            </a:r>
            <a:r>
              <a:rPr lang="en-US" dirty="0" smtClean="0">
                <a:solidFill>
                  <a:srgbClr val="070CDB"/>
                </a:solidFill>
                <a:latin typeface="Arial" pitchFamily="34" charset="0"/>
                <a:cs typeface="Arial" pitchFamily="34" charset="0"/>
              </a:rPr>
              <a:t>section</a:t>
            </a:r>
            <a:r>
              <a:rPr lang="en-US" dirty="0" smtClean="0">
                <a:solidFill>
                  <a:schemeClr val="tx2"/>
                </a:solidFill>
                <a:latin typeface="Arial" pitchFamily="34" charset="0"/>
                <a:cs typeface="Arial" pitchFamily="34" charset="0"/>
              </a:rPr>
              <a:t>&gt; &lt;/body&gt;</a:t>
            </a:r>
          </a:p>
          <a:p>
            <a:r>
              <a:rPr lang="en-US" dirty="0" smtClean="0">
                <a:solidFill>
                  <a:schemeClr val="tx2"/>
                </a:solidFill>
                <a:latin typeface="Arial" pitchFamily="34" charset="0"/>
                <a:cs typeface="Arial" pitchFamily="34" charset="0"/>
              </a:rPr>
              <a:t>&lt;/html&gt;</a:t>
            </a:r>
            <a:endParaRPr lang="en-US" dirty="0">
              <a:solidFill>
                <a:srgbClr val="990000"/>
              </a:solidFill>
              <a:latin typeface="Arial" pitchFamily="34" charset="0"/>
              <a:cs typeface="Arial" pitchFamily="34" charset="0"/>
            </a:endParaRPr>
          </a:p>
        </p:txBody>
      </p:sp>
      <p:pic>
        <p:nvPicPr>
          <p:cNvPr id="25602" name="Picture 2"/>
          <p:cNvPicPr>
            <a:picLocks noChangeAspect="1" noChangeArrowheads="1"/>
          </p:cNvPicPr>
          <p:nvPr/>
        </p:nvPicPr>
        <p:blipFill>
          <a:blip r:embed="rId3"/>
          <a:srcRect/>
          <a:stretch>
            <a:fillRect/>
          </a:stretch>
        </p:blipFill>
        <p:spPr bwMode="auto">
          <a:xfrm>
            <a:off x="5249916" y="4256690"/>
            <a:ext cx="3567113" cy="1863944"/>
          </a:xfrm>
          <a:prstGeom prst="rect">
            <a:avLst/>
          </a:prstGeom>
          <a:noFill/>
          <a:ln w="12700">
            <a:solidFill>
              <a:schemeClr val="tx1">
                <a:alpha val="93000"/>
              </a:schemeClr>
            </a:solidFill>
            <a:miter lim="800000"/>
            <a:headEnd/>
            <a:tailEnd/>
          </a:ln>
          <a:effectLst/>
        </p:spPr>
      </p:pic>
      <p:sp>
        <p:nvSpPr>
          <p:cNvPr id="6" name="Line Callout 1 5"/>
          <p:cNvSpPr/>
          <p:nvPr/>
        </p:nvSpPr>
        <p:spPr>
          <a:xfrm>
            <a:off x="5628292" y="1797268"/>
            <a:ext cx="2380593" cy="614857"/>
          </a:xfrm>
          <a:prstGeom prst="borderCallout1">
            <a:avLst>
              <a:gd name="adj1" fmla="val 18750"/>
              <a:gd name="adj2" fmla="val -8333"/>
              <a:gd name="adj3" fmla="val 50962"/>
              <a:gd name="adj4" fmla="val -1231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Declares this page as a HTML5 page</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Props1.xml><?xml version="1.0" encoding="utf-8"?>
<ds:datastoreItem xmlns:ds="http://schemas.openxmlformats.org/officeDocument/2006/customXml" ds:itemID="{4BA3BED1-1BF4-4DC7-ADB7-7A8950546758}"/>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ClassBook-LessonXX-Template Capgemini</Template>
  <TotalTime>1287</TotalTime>
  <Words>2299</Words>
  <Application>Microsoft Office PowerPoint</Application>
  <PresentationFormat>On-screen Show (4:3)</PresentationFormat>
  <Paragraphs>202</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Candara</vt:lpstr>
      <vt:lpstr>Helvetica Light</vt:lpstr>
      <vt:lpstr>ＭＳ Ｐゴシック</vt:lpstr>
      <vt:lpstr>Wingdings</vt:lpstr>
      <vt:lpstr>2_Corporate Presentation Template (4x3 - Normal)</vt:lpstr>
      <vt:lpstr>think-cell Slide</vt:lpstr>
      <vt:lpstr>jQuery Mobile</vt:lpstr>
      <vt:lpstr>Lesson Objectives</vt:lpstr>
      <vt:lpstr>1.1: Introduction to jQueryMobile jQueryMobile Overview</vt:lpstr>
      <vt:lpstr>1.1: Introduction to jQueryMobile  jQueryMobile Overview</vt:lpstr>
      <vt:lpstr>1.1: Introduction to jQueryMobile  jQueryMobile Features</vt:lpstr>
      <vt:lpstr>1.1: Introduction to jQueryMobile  How to get jQuery mobile</vt:lpstr>
      <vt:lpstr>1.1: Introduction to jQueryMobile  Including jQueryMobile libraries</vt:lpstr>
      <vt:lpstr>1.2 : Building our first application Example-1</vt:lpstr>
      <vt:lpstr>1.2 : Building our first application Example-2</vt:lpstr>
      <vt:lpstr>1.2 : Building our first application Points to note</vt:lpstr>
      <vt:lpstr>1.2 : Building our first application  HTML5 data-* attributes</vt:lpstr>
      <vt:lpstr>1.2 : Building our first application Example-3</vt:lpstr>
      <vt:lpstr>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220</cp:revision>
  <dcterms:created xsi:type="dcterms:W3CDTF">2012-05-18T02:59:15Z</dcterms:created>
  <dcterms:modified xsi:type="dcterms:W3CDTF">2017-07-10T10:49:16Z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