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265" r:id="rId5"/>
    <p:sldId id="259" r:id="rId6"/>
    <p:sldId id="280" r:id="rId7"/>
    <p:sldId id="311" r:id="rId8"/>
    <p:sldId id="312" r:id="rId9"/>
    <p:sldId id="313" r:id="rId10"/>
    <p:sldId id="314" r:id="rId11"/>
    <p:sldId id="305" r:id="rId12"/>
    <p:sldId id="293" r:id="rId13"/>
    <p:sldId id="294" r:id="rId14"/>
    <p:sldId id="29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1631B"/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8853" autoAdjust="0"/>
  </p:normalViewPr>
  <p:slideViewPr>
    <p:cSldViewPr snapToGrid="0" showGuides="1">
      <p:cViewPr varScale="1">
        <p:scale>
          <a:sx n="55" d="100"/>
          <a:sy n="55" d="100"/>
        </p:scale>
        <p:origin x="1600" y="44"/>
      </p:cViewPr>
      <p:guideLst>
        <p:guide orient="horz" pos="2160"/>
        <p:guide pos="2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-2058" y="-1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6122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jQuery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Mobile			</a:t>
            </a:r>
            <a:r>
              <a:rPr lang="en-US" sz="1200" b="0" baseline="0" dirty="0" smtClean="0">
                <a:latin typeface="Arial" pitchFamily="34" charset="0"/>
                <a:cs typeface="Arial" pitchFamily="34" charset="0"/>
              </a:rPr>
              <a:t>                        </a:t>
            </a:r>
            <a:r>
              <a:rPr lang="en-US" sz="1200" b="0" dirty="0" smtClean="0">
                <a:latin typeface="Arial" pitchFamily="34" charset="0"/>
                <a:cs typeface="Arial" pitchFamily="34" charset="0"/>
              </a:rPr>
              <a:t>Working with List Views </a:t>
            </a:r>
            <a:endParaRPr lang="en-US" sz="1200" b="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 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 Page 05-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0644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860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032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</a:p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Answer 1 : option 3</a:t>
            </a:r>
          </a:p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Answer 2 : true</a:t>
            </a:r>
          </a:p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Answer 3 : option 2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071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083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39550" y="4235825"/>
            <a:ext cx="4586881" cy="4418057"/>
          </a:xfrm>
        </p:spPr>
        <p:txBody>
          <a:bodyPr>
            <a:normAutofit/>
          </a:bodyPr>
          <a:lstStyle/>
          <a:p>
            <a:r>
              <a:rPr lang="en-IN" dirty="0" smtClean="0"/>
              <a:t>Everybody needs lists of data within their web applications. A list is one of the most common user interface controls used. Lists may be simply a list of entries (like contact names), tabular in form (a grid), or even appear collapsed and respond to user input (combo box). </a:t>
            </a:r>
          </a:p>
          <a:p>
            <a:r>
              <a:rPr lang="en-IN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</a:t>
            </a:r>
            <a:r>
              <a:rPr lang="en-IN" sz="1000" kern="1200" baseline="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jQuery</a:t>
            </a:r>
            <a:r>
              <a:rPr lang="en-IN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Mobile framework thus provides a set of list types, each of which is best suited to certain situations and applications: we can have numbered lists, nested lists, lists with icons, thumbnails, and many other improvements, and user-friendly options that enhance the usability of list view elements.</a:t>
            </a:r>
            <a:endParaRPr lang="en-IN" dirty="0" smtClean="0"/>
          </a:p>
          <a:p>
            <a:r>
              <a:rPr lang="en-IN" dirty="0" err="1" smtClean="0"/>
              <a:t>JQuery</a:t>
            </a:r>
            <a:r>
              <a:rPr lang="en-IN" dirty="0" smtClean="0"/>
              <a:t> Mobile supports a list by using the </a:t>
            </a:r>
            <a:r>
              <a:rPr lang="en-IN" dirty="0" err="1" smtClean="0"/>
              <a:t>listview</a:t>
            </a:r>
            <a:r>
              <a:rPr lang="en-IN" dirty="0" smtClean="0"/>
              <a:t> widget. A list is defined by an ordered or unordered list applying the data-role="</a:t>
            </a:r>
            <a:r>
              <a:rPr lang="en-IN" dirty="0" err="1" smtClean="0"/>
              <a:t>listview</a:t>
            </a:r>
            <a:r>
              <a:rPr lang="en-IN" dirty="0" smtClean="0"/>
              <a:t>" attribute. </a:t>
            </a:r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r>
              <a:rPr lang="en-IN" dirty="0" smtClean="0"/>
              <a:t>&lt;</a:t>
            </a:r>
            <a:r>
              <a:rPr lang="en-IN" dirty="0" err="1" smtClean="0"/>
              <a:t>ul</a:t>
            </a:r>
            <a:r>
              <a:rPr lang="en-IN" dirty="0" smtClean="0"/>
              <a:t> data-role="</a:t>
            </a:r>
            <a:r>
              <a:rPr lang="en-IN" dirty="0" err="1" smtClean="0"/>
              <a:t>listview</a:t>
            </a:r>
            <a:r>
              <a:rPr lang="en-IN" dirty="0" smtClean="0"/>
              <a:t>"&gt;</a:t>
            </a:r>
          </a:p>
          <a:p>
            <a:r>
              <a:rPr lang="en-IN" dirty="0" smtClean="0"/>
              <a:t>    &lt;</a:t>
            </a:r>
            <a:r>
              <a:rPr lang="en-IN" dirty="0" err="1" smtClean="0"/>
              <a:t>li</a:t>
            </a:r>
            <a:r>
              <a:rPr lang="en-IN" dirty="0" smtClean="0"/>
              <a:t>&gt;Item&lt;/</a:t>
            </a:r>
            <a:r>
              <a:rPr lang="en-IN" dirty="0" err="1" smtClean="0"/>
              <a:t>li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    &lt;</a:t>
            </a:r>
            <a:r>
              <a:rPr lang="en-IN" dirty="0" err="1" smtClean="0"/>
              <a:t>li</a:t>
            </a:r>
            <a:r>
              <a:rPr lang="en-IN" dirty="0" smtClean="0"/>
              <a:t>&gt;Item&lt;/</a:t>
            </a:r>
            <a:r>
              <a:rPr lang="en-IN" dirty="0" err="1" smtClean="0"/>
              <a:t>li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    &lt;</a:t>
            </a:r>
            <a:r>
              <a:rPr lang="en-IN" dirty="0" err="1" smtClean="0"/>
              <a:t>li</a:t>
            </a:r>
            <a:r>
              <a:rPr lang="en-IN" dirty="0" smtClean="0"/>
              <a:t>&gt;Item&lt;/</a:t>
            </a:r>
            <a:r>
              <a:rPr lang="en-IN" dirty="0" err="1" smtClean="0"/>
              <a:t>li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&lt;/</a:t>
            </a:r>
            <a:r>
              <a:rPr lang="en-IN" dirty="0" err="1" smtClean="0"/>
              <a:t>ul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Each list item (Li tag) is an entry in the list, and can contain a variety of </a:t>
            </a:r>
            <a:r>
              <a:rPr lang="en-IN" dirty="0" err="1" smtClean="0"/>
              <a:t>markup</a:t>
            </a:r>
            <a:r>
              <a:rPr lang="en-IN" dirty="0" smtClean="0"/>
              <a:t> contents. For example, a list may have an H3 element to represent the list item's header. Also, a list can display additional content by using a paragraph tag (P). Alternatively, a list can solely be a hyperlink directing the user to another view or page.</a:t>
            </a:r>
          </a:p>
          <a:p>
            <a:r>
              <a:rPr lang="en-IN" dirty="0" smtClean="0"/>
              <a:t>By default, tapping or swiping on list view elements has no effect. Such lists are called read-only lists. To convert the list items as </a:t>
            </a:r>
            <a:r>
              <a:rPr lang="en-IN" dirty="0" err="1" smtClean="0"/>
              <a:t>tappable</a:t>
            </a:r>
            <a:r>
              <a:rPr lang="en-IN" dirty="0" smtClean="0"/>
              <a:t> buttons, include anchor tags in the list item </a:t>
            </a:r>
            <a:r>
              <a:rPr lang="en-IN" dirty="0" err="1" smtClean="0"/>
              <a:t>markup</a:t>
            </a:r>
            <a:r>
              <a:rPr lang="en-IN" dirty="0" smtClean="0"/>
              <a:t> as shown in the next example and on the slide above.</a:t>
            </a:r>
          </a:p>
          <a:p>
            <a:r>
              <a:rPr lang="en-IN" dirty="0" smtClean="0"/>
              <a:t>&lt;</a:t>
            </a:r>
            <a:r>
              <a:rPr lang="en-IN" dirty="0" err="1" smtClean="0"/>
              <a:t>ul</a:t>
            </a:r>
            <a:r>
              <a:rPr lang="en-IN" dirty="0" smtClean="0"/>
              <a:t> data-role="</a:t>
            </a:r>
            <a:r>
              <a:rPr lang="en-IN" dirty="0" err="1" smtClean="0"/>
              <a:t>listview</a:t>
            </a:r>
            <a:r>
              <a:rPr lang="en-IN" dirty="0" smtClean="0"/>
              <a:t>"&gt;</a:t>
            </a:r>
          </a:p>
          <a:p>
            <a:r>
              <a:rPr lang="it-IT" dirty="0" smtClean="0"/>
              <a:t>       &lt;li&gt;&lt;a href="#"&gt;Item&lt;/a&gt;&lt;/li&gt;</a:t>
            </a:r>
          </a:p>
          <a:p>
            <a:r>
              <a:rPr lang="en-IN" dirty="0" smtClean="0"/>
              <a:t>&lt;/</a:t>
            </a:r>
            <a:r>
              <a:rPr lang="en-IN" dirty="0" err="1" smtClean="0"/>
              <a:t>ul</a:t>
            </a:r>
            <a:r>
              <a:rPr lang="en-IN" dirty="0" smtClean="0"/>
              <a:t>&gt;</a:t>
            </a:r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jQuery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 Mobile applies its scripting to mobile devices which are known to support it and render the page correctly. Other browsers will fall back to a standard display as if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jQuery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 Mobile was not used at all.</a:t>
            </a:r>
          </a:p>
          <a:p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As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jQuery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 Mobile makes use of a single-page navigation model (which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allows for multiple pages to be present at the same time in the DOM)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we must make sure all of our forms (and form elements as well) have a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different form ID to prevent any kind of trouble.</a:t>
            </a:r>
          </a:p>
        </p:txBody>
      </p:sp>
    </p:spTree>
    <p:extLst>
      <p:ext uri="{BB962C8B-B14F-4D97-AF65-F5344CB8AC3E}">
        <p14:creationId xmlns:p14="http://schemas.microsoft.com/office/powerpoint/2010/main" val="661236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39550" y="4235825"/>
            <a:ext cx="4586881" cy="4418057"/>
          </a:xfrm>
        </p:spPr>
        <p:txBody>
          <a:bodyPr>
            <a:normAutofit/>
          </a:bodyPr>
          <a:lstStyle/>
          <a:p>
            <a:r>
              <a:rPr lang="en-IN" dirty="0" smtClean="0"/>
              <a:t>List items can be turned into dividers to organize and group the list items. This is done by adding the data-role="list-divider" to any list item.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92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39550" y="4235825"/>
            <a:ext cx="4586881" cy="4418057"/>
          </a:xfrm>
        </p:spPr>
        <p:txBody>
          <a:bodyPr>
            <a:normAutofit/>
          </a:bodyPr>
          <a:lstStyle/>
          <a:p>
            <a:r>
              <a:rPr lang="en-IN" dirty="0" smtClean="0"/>
              <a:t>By nesting child </a:t>
            </a:r>
            <a:r>
              <a:rPr lang="en-IN" dirty="0" err="1" smtClean="0"/>
              <a:t>ul</a:t>
            </a:r>
            <a:r>
              <a:rPr lang="en-IN" dirty="0" smtClean="0"/>
              <a:t> or </a:t>
            </a:r>
            <a:r>
              <a:rPr lang="en-IN" dirty="0" err="1" smtClean="0"/>
              <a:t>ol</a:t>
            </a:r>
            <a:r>
              <a:rPr lang="en-IN" dirty="0" smtClean="0"/>
              <a:t> inside list items, you can create nested lists. When a list item with a child list is clicked, the framework will show a new page populated with the title of the parent in the header and the list of child elements.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65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39550" y="4235825"/>
            <a:ext cx="4586881" cy="4418057"/>
          </a:xfrm>
        </p:spPr>
        <p:txBody>
          <a:bodyPr>
            <a:normAutofit/>
          </a:bodyPr>
          <a:lstStyle/>
          <a:p>
            <a:r>
              <a:rPr lang="en-IN" dirty="0" smtClean="0"/>
              <a:t>To make a split list item, simply add a second link inside the </a:t>
            </a:r>
            <a:r>
              <a:rPr lang="en-IN" dirty="0" err="1" smtClean="0"/>
              <a:t>li</a:t>
            </a:r>
            <a:r>
              <a:rPr lang="en-IN" dirty="0" smtClean="0"/>
              <a:t> and the framework will add a vertical divider line, style the link as an icon-only arrow button, and set the title attribute of the link to the text of the link for accessibility.</a:t>
            </a:r>
          </a:p>
          <a:p>
            <a:r>
              <a:rPr lang="en-IN" dirty="0" smtClean="0"/>
              <a:t>You can set the icon for the right split icon by specifying a data-split-icon attribute on the </a:t>
            </a:r>
            <a:r>
              <a:rPr lang="en-IN" dirty="0" err="1" smtClean="0"/>
              <a:t>listview</a:t>
            </a:r>
            <a:r>
              <a:rPr lang="en-IN" dirty="0" smtClean="0"/>
              <a:t> with any</a:t>
            </a:r>
            <a:r>
              <a:rPr lang="en-IN" baseline="0" dirty="0" smtClean="0"/>
              <a:t> icon name</a:t>
            </a:r>
            <a:r>
              <a:rPr lang="en-IN" dirty="0" smtClean="0"/>
              <a:t> you want. The default icon is "arrow-r“. By adding a data-icon attribute to the list item, you can set individual icons for each split.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03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39550" y="4235825"/>
            <a:ext cx="4586881" cy="4418057"/>
          </a:xfrm>
        </p:spPr>
        <p:txBody>
          <a:bodyPr>
            <a:normAutofit/>
          </a:bodyPr>
          <a:lstStyle/>
          <a:p>
            <a:r>
              <a:rPr lang="en-IN" dirty="0" smtClean="0"/>
              <a:t>To add thumbnails to the left of a list item, simply add an image inside a list item as the first child element. The framework will scale the image to 80 pixels square. To use standard 16x16 pixel icons in list items, add the class of </a:t>
            </a:r>
            <a:r>
              <a:rPr lang="en-IN" dirty="0" err="1" smtClean="0"/>
              <a:t>ui</a:t>
            </a:r>
            <a:r>
              <a:rPr lang="en-IN" dirty="0" smtClean="0"/>
              <a:t>-</a:t>
            </a:r>
            <a:r>
              <a:rPr lang="en-IN" dirty="0" err="1" smtClean="0"/>
              <a:t>li</a:t>
            </a:r>
            <a:r>
              <a:rPr lang="en-IN" dirty="0" smtClean="0"/>
              <a:t>-icon to the image element.</a:t>
            </a:r>
          </a:p>
          <a:p>
            <a:r>
              <a:rPr lang="en-IN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Thumbnails are images that are normally displayed flush with the left of the list item, while icons are smaller and are normally vertically </a:t>
            </a:r>
            <a:r>
              <a:rPr lang="en-IN" sz="1000" kern="1200" baseline="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centered</a:t>
            </a:r>
            <a:r>
              <a:rPr lang="en-IN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in the list item.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56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Code for these demos has</a:t>
            </a:r>
            <a:r>
              <a:rPr lang="en-US" baseline="0" dirty="0" smtClean="0"/>
              <a:t> been discussed in the earlier slides.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Pls. see the demos in lesson-5 folder.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416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69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21181827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04956688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97754270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73962407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69796874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625689731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15465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46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518862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72070" y="3000836"/>
            <a:ext cx="5652089" cy="1143008"/>
          </a:xfrm>
        </p:spPr>
        <p:txBody>
          <a:bodyPr wrap="square" anchor="t" anchorCtr="0">
            <a:no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 template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72070" y="1687056"/>
            <a:ext cx="5652089" cy="1285884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42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 template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4502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214422"/>
            <a:ext cx="8229600" cy="4892040"/>
          </a:xfrm>
        </p:spPr>
        <p:txBody>
          <a:bodyPr/>
          <a:lstStyle>
            <a:lvl1pPr marL="347663" indent="-347663">
              <a:buClr>
                <a:srgbClr val="FF9900"/>
              </a:buClr>
              <a:defRPr sz="2000" b="1">
                <a:solidFill>
                  <a:schemeClr val="tx2"/>
                </a:solidFill>
              </a:defRPr>
            </a:lvl1pPr>
            <a:lvl2pPr marL="739775" indent="-292100">
              <a:buClr>
                <a:srgbClr val="FF9900"/>
              </a:buClr>
              <a:defRPr sz="1800">
                <a:solidFill>
                  <a:schemeClr val="tx2"/>
                </a:solidFill>
              </a:defRPr>
            </a:lvl2pPr>
            <a:lvl3pPr marL="1089025" indent="-27940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defRPr lang="en-US" sz="1600" kern="12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22400" indent="-26035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defRPr lang="en-US" sz="1400" kern="12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771650" indent="-131763">
              <a:buClr>
                <a:srgbClr val="FF9900"/>
              </a:buClr>
              <a:defRPr lang="en-IN" sz="1200" kern="120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076325" lvl="2" indent="-26670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438275" lvl="3" indent="-276225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1790700" lvl="4" indent="-26670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»"/>
            </a:pPr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285720" y="64008"/>
            <a:ext cx="6858048" cy="8572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55095796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6081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9389758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911484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99042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14894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58576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649693738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2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28" Type="http://schemas.openxmlformats.org/officeDocument/2006/relationships/tags" Target="../tags/tag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1.xml"/><Relationship Id="rId27" Type="http://schemas.openxmlformats.org/officeDocument/2006/relationships/tags" Target="../tags/tag6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29" imgW="360" imgH="360" progId="">
                  <p:embed/>
                </p:oleObj>
              </mc:Choice>
              <mc:Fallback>
                <p:oleObj name="think-cell Slide" r:id="rId2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4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5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6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8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576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56" r:id="rId19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Mobile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05 : Working with List Views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lesson, you learnt:</a:t>
            </a:r>
          </a:p>
          <a:p>
            <a:pPr lvl="1"/>
            <a:r>
              <a:rPr lang="en-US" dirty="0" smtClean="0"/>
              <a:t>Overview of list views  </a:t>
            </a:r>
            <a:endParaRPr lang="en-IN" dirty="0" smtClean="0"/>
          </a:p>
          <a:p>
            <a:pPr lvl="1"/>
            <a:r>
              <a:rPr lang="en-US" dirty="0" smtClean="0"/>
              <a:t>Basic list views  </a:t>
            </a:r>
            <a:endParaRPr lang="en-IN" dirty="0" smtClean="0"/>
          </a:p>
          <a:p>
            <a:pPr lvl="1"/>
            <a:r>
              <a:rPr lang="en-US" dirty="0" smtClean="0"/>
              <a:t>Advanced list views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/>
            <a:r>
              <a:rPr lang="en-US" sz="2000" b="1" dirty="0" smtClean="0"/>
              <a:t>Question 1 : In Split button list, y</a:t>
            </a:r>
            <a:r>
              <a:rPr lang="en-IN" sz="2000" b="1" dirty="0" err="1" smtClean="0"/>
              <a:t>ou</a:t>
            </a:r>
            <a:r>
              <a:rPr lang="en-IN" sz="2000" b="1" dirty="0" smtClean="0"/>
              <a:t> can set the icon for the right split icon by specifying a _____ attribute on the </a:t>
            </a:r>
            <a:r>
              <a:rPr lang="en-IN" sz="2000" b="1" dirty="0" err="1" smtClean="0"/>
              <a:t>listview</a:t>
            </a:r>
            <a:r>
              <a:rPr lang="en-IN" sz="2000" b="1" dirty="0" smtClean="0"/>
              <a:t> </a:t>
            </a:r>
            <a:endParaRPr lang="en-US" sz="2000" b="1" dirty="0" smtClean="0"/>
          </a:p>
          <a:p>
            <a:pPr lvl="1"/>
            <a:r>
              <a:rPr lang="en-US" dirty="0" smtClean="0"/>
              <a:t>Option 1 : </a:t>
            </a:r>
            <a:r>
              <a:rPr lang="en-IN" b="1" dirty="0" smtClean="0"/>
              <a:t>data-icon</a:t>
            </a:r>
            <a:endParaRPr lang="en-US" dirty="0" smtClean="0"/>
          </a:p>
          <a:p>
            <a:pPr lvl="1"/>
            <a:r>
              <a:rPr lang="en-US" dirty="0" smtClean="0"/>
              <a:t>Option 2 : </a:t>
            </a:r>
            <a:r>
              <a:rPr lang="en-IN" b="1" dirty="0" smtClean="0"/>
              <a:t>data-</a:t>
            </a:r>
            <a:r>
              <a:rPr lang="en-IN" b="1" dirty="0" err="1" smtClean="0"/>
              <a:t>splitbutton</a:t>
            </a:r>
            <a:r>
              <a:rPr lang="en-IN" b="1" dirty="0" smtClean="0"/>
              <a:t>-icon</a:t>
            </a:r>
            <a:endParaRPr lang="en-US" dirty="0" smtClean="0"/>
          </a:p>
          <a:p>
            <a:pPr lvl="1"/>
            <a:r>
              <a:rPr lang="en-US" dirty="0" smtClean="0"/>
              <a:t>Option 3 : </a:t>
            </a:r>
            <a:r>
              <a:rPr lang="en-IN" b="1" dirty="0" smtClean="0"/>
              <a:t>data-split-icon</a:t>
            </a:r>
            <a:endParaRPr lang="en-US" dirty="0" smtClean="0"/>
          </a:p>
          <a:p>
            <a:r>
              <a:rPr lang="en-US" dirty="0" smtClean="0"/>
              <a:t>Question 2 : </a:t>
            </a:r>
            <a:r>
              <a:rPr lang="en-IN" dirty="0" smtClean="0"/>
              <a:t>By default, tapping or swiping on list view elements has no effect</a:t>
            </a:r>
            <a:endParaRPr lang="en-US" dirty="0" smtClean="0"/>
          </a:p>
          <a:p>
            <a:pPr lvl="1"/>
            <a:r>
              <a:rPr lang="en-US" dirty="0" smtClean="0"/>
              <a:t>True/False</a:t>
            </a:r>
          </a:p>
          <a:p>
            <a:r>
              <a:rPr lang="en-US" dirty="0" smtClean="0"/>
              <a:t>Question 3: To divide lists by section headers, </a:t>
            </a:r>
            <a:r>
              <a:rPr lang="en-IN" dirty="0" smtClean="0"/>
              <a:t>apply the ____to any list item you identify as a divider</a:t>
            </a:r>
          </a:p>
          <a:p>
            <a:pPr lvl="1"/>
            <a:r>
              <a:rPr lang="en-US" dirty="0" smtClean="0"/>
              <a:t>Option 1 : </a:t>
            </a:r>
            <a:r>
              <a:rPr lang="en-IN" dirty="0" smtClean="0"/>
              <a:t>data-role="</a:t>
            </a:r>
            <a:r>
              <a:rPr lang="en-IN" dirty="0" err="1" smtClean="0"/>
              <a:t>listview</a:t>
            </a:r>
            <a:r>
              <a:rPr lang="en-IN" dirty="0" smtClean="0"/>
              <a:t>" </a:t>
            </a:r>
            <a:endParaRPr lang="en-US" dirty="0" smtClean="0"/>
          </a:p>
          <a:p>
            <a:pPr lvl="1"/>
            <a:r>
              <a:rPr lang="en-US" dirty="0" smtClean="0"/>
              <a:t>Option 2 : </a:t>
            </a:r>
            <a:r>
              <a:rPr lang="en-IN" dirty="0" smtClean="0"/>
              <a:t>data-role="list-divider" </a:t>
            </a:r>
            <a:endParaRPr lang="en-US" dirty="0" smtClean="0"/>
          </a:p>
          <a:p>
            <a:pPr lvl="1"/>
            <a:r>
              <a:rPr lang="en-US" dirty="0" smtClean="0"/>
              <a:t>Option 3 : </a:t>
            </a:r>
            <a:r>
              <a:rPr lang="en-IN" dirty="0" smtClean="0"/>
              <a:t>data-role=“list-separator" 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lesson, you will learn :</a:t>
            </a:r>
          </a:p>
          <a:p>
            <a:pPr lvl="1"/>
            <a:r>
              <a:rPr lang="en-US" dirty="0" smtClean="0"/>
              <a:t>Overview of list views  </a:t>
            </a:r>
            <a:endParaRPr lang="en-IN" dirty="0" smtClean="0"/>
          </a:p>
          <a:p>
            <a:pPr lvl="1"/>
            <a:r>
              <a:rPr lang="en-US" dirty="0" smtClean="0"/>
              <a:t>Basic list views  </a:t>
            </a:r>
            <a:endParaRPr lang="en-IN" dirty="0" smtClean="0"/>
          </a:p>
          <a:p>
            <a:pPr lvl="1"/>
            <a:r>
              <a:rPr lang="en-US" dirty="0" smtClean="0"/>
              <a:t>Advanced list views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1200" b="1" kern="1200" dirty="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5.1 : </a:t>
            </a:r>
            <a:r>
              <a:rPr lang="en-US" sz="1200" dirty="0" smtClean="0"/>
              <a:t>Overview of list views  </a:t>
            </a: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US" sz="2400" b="1" dirty="0" smtClean="0"/>
              <a:t>List basics</a:t>
            </a:r>
            <a:endParaRPr lang="en-US" sz="2400" b="1" kern="1200" dirty="0">
              <a:solidFill>
                <a:schemeClr val="tx2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</a:t>
            </a:r>
            <a:r>
              <a:rPr lang="en-IN" dirty="0" err="1" smtClean="0"/>
              <a:t>listview</a:t>
            </a:r>
            <a:r>
              <a:rPr lang="en-IN" dirty="0" smtClean="0"/>
              <a:t> is coded as a simple unordered list containing linked list items with a data-role="</a:t>
            </a:r>
            <a:r>
              <a:rPr lang="en-IN" dirty="0" err="1" smtClean="0"/>
              <a:t>listview</a:t>
            </a:r>
            <a:r>
              <a:rPr lang="en-IN" dirty="0" smtClean="0"/>
              <a:t>" attribute. </a:t>
            </a:r>
          </a:p>
          <a:p>
            <a:endParaRPr lang="en-US" dirty="0" smtClean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95451" y="2304748"/>
            <a:ext cx="5491657" cy="151189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 anchor="ctr"/>
          <a:lstStyle/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&lt;ul </a:t>
            </a:r>
            <a:r>
              <a:rPr lang="it-IT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data-role="listview“</a:t>
            </a:r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&lt;li&gt;&lt;a href="acura.html"&gt;Acura&lt;/a&gt;&lt;/li&gt;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&lt;li&gt;&lt;a href="audi.html"&gt;Audi&lt;/a&gt;&lt;/li&gt;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&lt;li&gt;&lt;a href="bmw.html"&gt;BMW&lt;/a&gt;&lt;/li&gt;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&lt;/ul&gt;</a:t>
            </a:r>
            <a:endPara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95451" y="4227932"/>
            <a:ext cx="5764925" cy="191058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 anchor="ctr"/>
          <a:lstStyle/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&lt;ol </a:t>
            </a:r>
            <a:r>
              <a:rPr lang="it-IT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data-role="listview"</a:t>
            </a:r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&lt;li&gt;&lt;a href="index.html"&gt;The Godfather&lt;/a&gt;&lt;/li&gt;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&lt;li&gt;&lt;a href="index.html"&gt;Casablanca&lt;/a&gt;&lt;/li&gt;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&lt;li&gt;&lt;a href="index.html"&gt;Schindler's List &lt;/a&gt;&lt;/li&gt;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&lt;/ol&gt;</a:t>
            </a:r>
            <a:endPara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92096" y="2336654"/>
            <a:ext cx="2246915" cy="1479987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81775" y="4394290"/>
            <a:ext cx="2414752" cy="1577867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1200" b="1" kern="1200" dirty="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5.2 : </a:t>
            </a:r>
            <a:r>
              <a:rPr lang="en-US" sz="1200" b="1" dirty="0" smtClean="0"/>
              <a:t>Basic list views  </a:t>
            </a: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2400" dirty="0"/>
              <a:t> </a:t>
            </a:r>
            <a:r>
              <a:rPr lang="en-IN" sz="2400" b="1" dirty="0"/>
              <a:t>List View Dividers</a:t>
            </a:r>
            <a:endParaRPr lang="en-US" sz="2400" b="1" kern="1200" dirty="0">
              <a:solidFill>
                <a:schemeClr val="tx2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divide lists by section headers, </a:t>
            </a:r>
            <a:r>
              <a:rPr lang="en-IN" dirty="0" smtClean="0"/>
              <a:t>apply the data-role="list-divider" to any list item you identify as a divider</a:t>
            </a:r>
            <a:endParaRPr lang="en-US" dirty="0" smtClean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66075" y="2535656"/>
            <a:ext cx="4340773" cy="285355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 anchor="ctr"/>
          <a:lstStyle/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&lt;ul data-role="listview"&gt;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&lt;li data-role="list-divider"&gt;A&lt;/li&gt;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&lt;li&gt;&lt;a href="#"&gt;Arnav&lt;/a&gt;&lt;/li&gt;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&lt;li&gt;&lt;a href="#"&gt;Asha&lt;/a&gt;&lt;/li&gt;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&lt;li data-role="list-divider"&gt;B&lt;/li&gt;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&lt;li&gt;&lt;a href="#"&gt;Beena&lt;/a&gt;&lt;/li&gt;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&lt;li&gt;&lt;a href="#"&gt;Beyonce&lt;/a&gt;&lt;/li&gt;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...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&lt;/ul&gt;</a:t>
            </a:r>
            <a:endPara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33022" y="2535656"/>
            <a:ext cx="2817101" cy="3196458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1200" b="1" kern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5.2 : </a:t>
            </a:r>
            <a:r>
              <a:rPr lang="en-US" sz="1200" b="1" dirty="0" smtClean="0"/>
              <a:t>Basic list views </a:t>
            </a: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2400" dirty="0"/>
              <a:t> </a:t>
            </a:r>
            <a:r>
              <a:rPr lang="en-IN" sz="2400" b="1" dirty="0"/>
              <a:t>Nested Lists</a:t>
            </a:r>
            <a:endParaRPr lang="en-US" sz="2400" b="1" kern="1200" dirty="0">
              <a:solidFill>
                <a:schemeClr val="tx2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List view widget supports nesting of lists. Nested lists can be created by nesting child </a:t>
            </a:r>
            <a:r>
              <a:rPr lang="en-IN" dirty="0" err="1" smtClean="0"/>
              <a:t>ul</a:t>
            </a:r>
            <a:r>
              <a:rPr lang="en-IN" dirty="0" smtClean="0"/>
              <a:t> or </a:t>
            </a:r>
            <a:r>
              <a:rPr lang="en-IN" dirty="0" err="1" smtClean="0"/>
              <a:t>ol</a:t>
            </a:r>
            <a:r>
              <a:rPr lang="en-IN" dirty="0" smtClean="0"/>
              <a:t> inside list items.</a:t>
            </a:r>
            <a:endParaRPr lang="en-US" dirty="0" smtClean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22527" y="2420008"/>
            <a:ext cx="5870029" cy="389408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 anchor="ctr"/>
          <a:lstStyle/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&lt;h3&gt;Animals&lt;/h3&gt;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&lt;p&gt;All your favorites !&lt;/p&gt;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&lt;ul data-role="listview"&gt;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&lt;li&gt;Pets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   &lt;ul&gt;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&lt;li&gt;&lt;a href="index.html"&gt;Canary&lt;/a&gt;&lt;/li&gt;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&lt;li&gt;&lt;a href="index.html"&gt;Cat&lt;/a&gt;&lt;/li&gt;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&lt;li&gt;&lt;a href="index.html"&gt;Dog&lt;/a&gt;&lt;/li&gt;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....	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  &lt;/ul&gt;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&lt;li&gt;Farm animals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&lt;ul&gt; ...</a:t>
            </a:r>
            <a:endPara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16567" y="2031437"/>
            <a:ext cx="2482577" cy="240210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77516" y="4609113"/>
            <a:ext cx="2095500" cy="17049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1200" b="1" kern="1200" dirty="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5.3 : Advanced</a:t>
            </a:r>
            <a:r>
              <a:rPr lang="en-US" sz="1200" b="1" dirty="0" smtClean="0"/>
              <a:t> list views </a:t>
            </a: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2400" dirty="0"/>
              <a:t> </a:t>
            </a:r>
            <a:r>
              <a:rPr lang="en-IN" sz="2400" b="1" dirty="0"/>
              <a:t>Split </a:t>
            </a:r>
            <a:r>
              <a:rPr lang="en-IN" sz="2400" b="1" dirty="0" smtClean="0"/>
              <a:t>Button Lists</a:t>
            </a:r>
            <a:endParaRPr lang="en-US" sz="2400" b="1" kern="1200" dirty="0">
              <a:solidFill>
                <a:schemeClr val="tx2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Split button lists allow users to perform more than one action on the same list item.</a:t>
            </a:r>
          </a:p>
          <a:p>
            <a:pPr lvl="1"/>
            <a:r>
              <a:rPr lang="en-IN" dirty="0" smtClean="0"/>
              <a:t>A split button is used to offer two independently clickable items; the main content of the list, and an icon to the right of the list displaying an icon that triggers some functionality.</a:t>
            </a:r>
          </a:p>
          <a:p>
            <a:pPr lvl="1"/>
            <a:r>
              <a:rPr lang="en-IN" dirty="0" smtClean="0"/>
              <a:t>To create a split list item, simply add a second link to the list item; </a:t>
            </a:r>
            <a:r>
              <a:rPr lang="en-IN" dirty="0" err="1" smtClean="0"/>
              <a:t>jQuery</a:t>
            </a:r>
            <a:r>
              <a:rPr lang="en-IN" dirty="0" smtClean="0"/>
              <a:t> Mobile adds a vertical line to separate the two buttons.</a:t>
            </a:r>
          </a:p>
          <a:p>
            <a:endParaRPr lang="en-US" dirty="0" smtClean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04648" y="3676814"/>
            <a:ext cx="4593021" cy="277128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 anchor="ctr"/>
          <a:lstStyle/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&lt;ul data-role="listview"&gt;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&lt;a href="#"&gt;Gearboxes&lt;/a&gt;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&lt;a href="purchase.html"&gt;Buy &lt;/a&gt;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&lt;a href="#"&gt;Mechanical seals&lt;/a&gt;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&lt;a href="purchase.html"&gt;Buy &lt;/a&gt;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...    &lt;/ul&gt;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28239" y="3931457"/>
            <a:ext cx="3177901" cy="2046069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1200" kern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5.3 : Advanced</a:t>
            </a:r>
            <a:r>
              <a:rPr lang="en-US" sz="1200" dirty="0" smtClean="0"/>
              <a:t> list views </a:t>
            </a: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2400" dirty="0"/>
              <a:t> </a:t>
            </a:r>
            <a:r>
              <a:rPr lang="en-IN" sz="2400" b="1" dirty="0" smtClean="0"/>
              <a:t>Thumbnails &amp; icons</a:t>
            </a:r>
            <a:endParaRPr lang="en-US" sz="2400" b="1" kern="1200" dirty="0">
              <a:solidFill>
                <a:schemeClr val="tx2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add thumbnails to the left of a list item, simply add an image inside a list item as the first child element.</a:t>
            </a:r>
            <a:endParaRPr lang="en-US" dirty="0" smtClean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41889" y="2743001"/>
            <a:ext cx="6290441" cy="299544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 anchor="ctr"/>
          <a:lstStyle/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&lt;ul data-role="listview"&gt;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&lt;li&gt;&lt;a href="#"&gt;&lt;img src=‘us.png' class='ui-li-icon'/&gt;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       United States  &lt;/a&gt;&lt;/li&gt;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&lt;li&gt;&lt;a href="#"&gt;&lt;img src=‘gb.png' class='ui-li-icon'/&gt;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       Great Britain &lt;/a&gt;&lt;/li&gt;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&lt;li&gt;&lt;a href="#"&gt;&lt;img src=‘de.png' class='ui-li-icon'/&gt;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      Germany  &lt;/a&gt;&lt;/li&gt;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 &lt;li&gt;&lt;a href="#"&gt;&lt;img src=‘gf.png' class='ui-li-icon'/&gt;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       France&lt;/a&gt;&lt;/li&gt;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&lt;/ul&gt;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53049" y="2933501"/>
            <a:ext cx="2490951" cy="2614448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BasicListview.html</a:t>
            </a:r>
          </a:p>
          <a:p>
            <a:r>
              <a:rPr lang="en-US" dirty="0" smtClean="0"/>
              <a:t>ListviewDivider.html</a:t>
            </a:r>
          </a:p>
          <a:p>
            <a:r>
              <a:rPr lang="en-US" dirty="0" smtClean="0"/>
              <a:t>ListviewFilter.html</a:t>
            </a:r>
          </a:p>
          <a:p>
            <a:r>
              <a:rPr lang="en-US" dirty="0" smtClean="0"/>
              <a:t>ListviewIcons.html</a:t>
            </a:r>
          </a:p>
          <a:p>
            <a:r>
              <a:rPr lang="en-US" dirty="0" smtClean="0"/>
              <a:t>ListviewRich.html</a:t>
            </a:r>
          </a:p>
          <a:p>
            <a:r>
              <a:rPr lang="en-US" dirty="0" smtClean="0"/>
              <a:t>NestedList.html</a:t>
            </a:r>
          </a:p>
          <a:p>
            <a:r>
              <a:rPr lang="en-US" dirty="0" smtClean="0"/>
              <a:t>SplitButtons.html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Lab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Topic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evel xmlns="2792f03d-d3b8-434f-88d1-32c1c69d1f7a">L1</Level>
    <Category xmlns="2792f03d-d3b8-434f-88d1-32c1c69d1f7a">Module Artifact</Category>
    <Material_x0020_Type xmlns="2792f03d-d3b8-434f-88d1-32c1c69d1f7a">Class book</Material_x0020_Typ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CBE229-4ECE-437D-8839-BCECE91E8BA2}"/>
</file>

<file path=customXml/itemProps2.xml><?xml version="1.0" encoding="utf-8"?>
<ds:datastoreItem xmlns:ds="http://schemas.openxmlformats.org/officeDocument/2006/customXml" ds:itemID="{2021A1B5-1157-48A0-A8A3-4BE74AE5F886}"/>
</file>

<file path=customXml/itemProps3.xml><?xml version="1.0" encoding="utf-8"?>
<ds:datastoreItem xmlns:ds="http://schemas.openxmlformats.org/officeDocument/2006/customXml" ds:itemID="{1B673CDC-8BE6-4391-ABD9-A817C61AB8C9}"/>
</file>

<file path=docProps/app.xml><?xml version="1.0" encoding="utf-8"?>
<Properties xmlns="http://schemas.openxmlformats.org/officeDocument/2006/extended-properties" xmlns:vt="http://schemas.openxmlformats.org/officeDocument/2006/docPropsVTypes">
  <Template>ClassBook-LessonXX-Template Capgemini</Template>
  <TotalTime>1530</TotalTime>
  <Words>1456</Words>
  <Application>Microsoft Office PowerPoint</Application>
  <PresentationFormat>On-screen Show (4:3)</PresentationFormat>
  <Paragraphs>136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Candara</vt:lpstr>
      <vt:lpstr>Helvetica Light</vt:lpstr>
      <vt:lpstr>Wingdings</vt:lpstr>
      <vt:lpstr>2_Corporate Presentation Template (4x3 - Normal)</vt:lpstr>
      <vt:lpstr>think-cell Slide</vt:lpstr>
      <vt:lpstr>jQuery Mobile</vt:lpstr>
      <vt:lpstr>Lesson Objectives</vt:lpstr>
      <vt:lpstr>5.1 : Overview of list views   List basics</vt:lpstr>
      <vt:lpstr>5.2 : Basic list views    List View Dividers</vt:lpstr>
      <vt:lpstr>5.2 : Basic list views   Nested Lists</vt:lpstr>
      <vt:lpstr>5.3 : Advanced list views   Split Button Lists</vt:lpstr>
      <vt:lpstr>5.3 : Advanced list views   Thumbnails &amp; icons</vt:lpstr>
      <vt:lpstr>Demo</vt:lpstr>
      <vt:lpstr>  Lab</vt:lpstr>
      <vt:lpstr>Summary</vt:lpstr>
      <vt:lpstr>Review Question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Vikash, Rahul</cp:lastModifiedBy>
  <cp:revision>302</cp:revision>
  <dcterms:created xsi:type="dcterms:W3CDTF">2012-05-18T02:59:15Z</dcterms:created>
  <dcterms:modified xsi:type="dcterms:W3CDTF">2017-07-11T05:13:24Z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0x0101000108302FC8669F4799BB2525FF9426D3</vt:lpwstr>
  </property>
  <property fmtid="{D5CDD505-2E9C-101B-9397-08002B2CF9AE}" pid="4" name="_SourceUrl">
    <vt:lpwstr/>
  </property>
</Properties>
</file>