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8"/>
  </p:notesMasterIdLst>
  <p:handoutMasterIdLst>
    <p:handoutMasterId r:id="rId19"/>
  </p:handoutMasterIdLst>
  <p:sldIdLst>
    <p:sldId id="265" r:id="rId5"/>
    <p:sldId id="259" r:id="rId6"/>
    <p:sldId id="280" r:id="rId7"/>
    <p:sldId id="315" r:id="rId8"/>
    <p:sldId id="316" r:id="rId9"/>
    <p:sldId id="317" r:id="rId10"/>
    <p:sldId id="318" r:id="rId11"/>
    <p:sldId id="319" r:id="rId12"/>
    <p:sldId id="320" r:id="rId13"/>
    <p:sldId id="305" r:id="rId14"/>
    <p:sldId id="293"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67" autoAdjust="0"/>
  </p:normalViewPr>
  <p:slideViewPr>
    <p:cSldViewPr snapToGrid="0" showGuides="1">
      <p:cViewPr varScale="1">
        <p:scale>
          <a:sx n="57" d="100"/>
          <a:sy n="57" d="100"/>
        </p:scale>
        <p:origin x="1540" y="36"/>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106"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18632362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 Mobile			</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Using the Content Formatting Tools </a:t>
            </a:r>
            <a:endParaRPr lang="en-US" sz="1200" b="0" kern="1200" dirty="0" smtClean="0">
              <a:solidFill>
                <a:schemeClr val="tx1"/>
              </a:solidFill>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06-</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40911731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86154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lesson-6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2071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42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036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2 - 5</a:t>
            </a:r>
          </a:p>
          <a:p>
            <a:pPr>
              <a:spcBef>
                <a:spcPct val="50000"/>
              </a:spcBef>
            </a:pPr>
            <a:r>
              <a:rPr lang="en-US" sz="1000" b="0" dirty="0" smtClean="0">
                <a:latin typeface="Arial" pitchFamily="34" charset="0"/>
                <a:cs typeface="Arial" pitchFamily="34" charset="0"/>
              </a:rPr>
              <a:t>Answer 2 : true</a:t>
            </a:r>
          </a:p>
          <a:p>
            <a:pPr>
              <a:spcBef>
                <a:spcPct val="50000"/>
              </a:spcBef>
            </a:pPr>
            <a:r>
              <a:rPr lang="en-US" sz="1000" dirty="0" smtClean="0">
                <a:latin typeface="Arial" pitchFamily="34" charset="0"/>
                <a:cs typeface="Arial" pitchFamily="34" charset="0"/>
              </a:rPr>
              <a:t>Answer 3 : option 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9490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4406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jQuery Mobile helps us in creating web sites targeted towards mobile devices. Formatted content is important to provide </a:t>
            </a:r>
            <a:r>
              <a:rPr lang="en-IN" i="1" dirty="0" smtClean="0"/>
              <a:t>users-on-the-move</a:t>
            </a:r>
            <a:r>
              <a:rPr lang="en-IN" dirty="0" smtClean="0"/>
              <a:t> with an accessible way to reference and gather the information you are providing on your website. </a:t>
            </a:r>
            <a:endParaRPr lang="en-US" dirty="0" smtClean="0"/>
          </a:p>
          <a:p>
            <a:r>
              <a:rPr lang="en-IN" dirty="0" smtClean="0"/>
              <a:t>However, the screens on most mobile devices are relatively small and thus we must try to communicate and provide information in an effective way. For this, the framework provides a number of tools, widgets, and components to help us in formatting our content and making it look attractive. For example, the framework provides collapsibles &amp; accordions to manage content on smaller screens. </a:t>
            </a:r>
          </a:p>
          <a:p>
            <a:r>
              <a:rPr lang="en-IN" b="1" dirty="0" smtClean="0"/>
              <a:t>Using columns and grids:</a:t>
            </a:r>
          </a:p>
          <a:p>
            <a:r>
              <a:rPr lang="en-US" dirty="0" smtClean="0"/>
              <a:t>Say,</a:t>
            </a:r>
            <a:r>
              <a:rPr lang="en-US" baseline="0" dirty="0" smtClean="0"/>
              <a:t> there is a need for placing certain elements in a particular position on our web page. The jQuery Mobile Framework allows us to </a:t>
            </a:r>
            <a:r>
              <a:rPr lang="en-IN" sz="1000" kern="1200" baseline="0" dirty="0" smtClean="0">
                <a:solidFill>
                  <a:schemeClr val="tx1"/>
                </a:solidFill>
                <a:latin typeface="Arial" pitchFamily="34" charset="0"/>
                <a:ea typeface="+mn-ea"/>
                <a:cs typeface="Arial" pitchFamily="34" charset="0"/>
              </a:rPr>
              <a:t>create a grid layout by providing </a:t>
            </a:r>
            <a:r>
              <a:rPr lang="en-IN" dirty="0" smtClean="0"/>
              <a:t>set of layout grids built in, ranging from two to five columns. </a:t>
            </a:r>
          </a:p>
          <a:p>
            <a:r>
              <a:rPr lang="en-US" i="1" dirty="0" smtClean="0"/>
              <a:t>Having said this, </a:t>
            </a:r>
            <a:r>
              <a:rPr lang="en-IN" i="1" dirty="0" smtClean="0"/>
              <a:t>using multiple column layouts isn't generally recommended on a mobile device because of the narrow screen width.</a:t>
            </a:r>
          </a:p>
          <a:p>
            <a:r>
              <a:rPr lang="en-IN" dirty="0" smtClean="0"/>
              <a:t>Grids are 100% width, completely invisible (no borders or backgrounds) and don't have padding or margins, so they shouldn't interfere with the styles of elements placed inside them.</a:t>
            </a:r>
          </a:p>
          <a:p>
            <a:r>
              <a:rPr lang="en-IN" dirty="0" smtClean="0"/>
              <a:t>Layout grids are based on a div structure: create a div to contain the grid, and then add the cell divs inside. The containing div is given a class ui-grid class: ui-grid-a for 2 columns, ui-grid-b for three columns, and so forth, all the way to ui-grid d for 5 columns. Cell divs are given ui-block classes based on their order: ui-block-a for first, ui-block-b for second, and so forth, all the way up to ui-block-e for fifth.</a:t>
            </a:r>
            <a:endParaRPr lang="en-IN" sz="1000" kern="1200" baseline="0" dirty="0" smtClean="0">
              <a:solidFill>
                <a:schemeClr val="tx1"/>
              </a:solidFill>
              <a:latin typeface="Arial" pitchFamily="34" charset="0"/>
              <a:ea typeface="+mn-ea"/>
              <a:cs typeface="Arial" pitchFamily="34" charset="0"/>
            </a:endParaRPr>
          </a:p>
          <a:p>
            <a:endParaRPr lang="en-IN" dirty="0" smtClean="0"/>
          </a:p>
        </p:txBody>
      </p:sp>
    </p:spTree>
    <p:extLst>
      <p:ext uri="{BB962C8B-B14F-4D97-AF65-F5344CB8AC3E}">
        <p14:creationId xmlns:p14="http://schemas.microsoft.com/office/powerpoint/2010/main" val="289984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For example, to create a </a:t>
            </a:r>
            <a:r>
              <a:rPr lang="en-IN" sz="1000" kern="1200" baseline="0" dirty="0" smtClean="0">
                <a:solidFill>
                  <a:schemeClr val="tx1"/>
                </a:solidFill>
                <a:latin typeface="Arial" pitchFamily="34" charset="0"/>
                <a:ea typeface="+mn-ea"/>
                <a:cs typeface="Arial" pitchFamily="34" charset="0"/>
              </a:rPr>
              <a:t>two-column layout, we need to give a div the </a:t>
            </a:r>
            <a:r>
              <a:rPr lang="en-IN" sz="1000" b="1" kern="1200" baseline="0" dirty="0" smtClean="0">
                <a:solidFill>
                  <a:schemeClr val="tx1"/>
                </a:solidFill>
                <a:latin typeface="Arial" pitchFamily="34" charset="0"/>
                <a:ea typeface="+mn-ea"/>
                <a:cs typeface="Arial" pitchFamily="34" charset="0"/>
              </a:rPr>
              <a:t>ui-grid-a</a:t>
            </a:r>
            <a:r>
              <a:rPr lang="en-IN" sz="1000" kern="1200" baseline="0" dirty="0" smtClean="0">
                <a:solidFill>
                  <a:schemeClr val="tx1"/>
                </a:solidFill>
                <a:latin typeface="Arial" pitchFamily="34" charset="0"/>
                <a:ea typeface="+mn-ea"/>
                <a:cs typeface="Arial" pitchFamily="34" charset="0"/>
              </a:rPr>
              <a:t> class.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 blocks go here --&gt;</a:t>
            </a:r>
          </a:p>
          <a:p>
            <a:r>
              <a:rPr lang="en-IN" sz="1000" kern="1200" baseline="0" dirty="0" smtClean="0">
                <a:solidFill>
                  <a:schemeClr val="tx1"/>
                </a:solidFill>
                <a:latin typeface="Arial" pitchFamily="34" charset="0"/>
                <a:ea typeface="+mn-ea"/>
                <a:cs typeface="Arial" pitchFamily="34" charset="0"/>
              </a:rPr>
              <a:t>&lt;/div&gt;</a:t>
            </a:r>
          </a:p>
          <a:p>
            <a:r>
              <a:rPr lang="en-IN" sz="1000" kern="1200" baseline="0" dirty="0" smtClean="0">
                <a:solidFill>
                  <a:schemeClr val="tx1"/>
                </a:solidFill>
                <a:latin typeface="Arial" pitchFamily="34" charset="0"/>
                <a:ea typeface="+mn-ea"/>
                <a:cs typeface="Arial" pitchFamily="34" charset="0"/>
              </a:rPr>
              <a:t>With this, jQuery mobile tells the children divs (ie blocks or cells) that they need to occupy 50% of the screen.</a:t>
            </a:r>
          </a:p>
          <a:p>
            <a:r>
              <a:rPr lang="en-US" sz="1000" kern="1200" baseline="0" dirty="0" smtClean="0">
                <a:solidFill>
                  <a:schemeClr val="tx1"/>
                </a:solidFill>
                <a:latin typeface="Arial" pitchFamily="34" charset="0"/>
                <a:ea typeface="+mn-ea"/>
                <a:cs typeface="Arial" pitchFamily="34" charset="0"/>
              </a:rPr>
              <a:t>To add cells to the grid, </a:t>
            </a:r>
            <a:r>
              <a:rPr lang="en-IN" sz="1000" kern="1200" baseline="0" dirty="0" smtClean="0">
                <a:solidFill>
                  <a:schemeClr val="tx1"/>
                </a:solidFill>
                <a:latin typeface="Arial" pitchFamily="34" charset="0"/>
                <a:ea typeface="+mn-ea"/>
                <a:cs typeface="Arial" pitchFamily="34" charset="0"/>
              </a:rPr>
              <a:t>we need to specify the ui-block-X class to each cell. The first block will be assigned the letter a, the second one will have b, and so on. Thus we can create a maximum of 5 columns.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&lt;div class="ui-block-a"&gt;&lt;/div&gt;</a:t>
            </a:r>
          </a:p>
          <a:p>
            <a:r>
              <a:rPr lang="en-IN" sz="1000" kern="1200" baseline="0" dirty="0" smtClean="0">
                <a:solidFill>
                  <a:schemeClr val="tx1"/>
                </a:solidFill>
                <a:latin typeface="Arial" pitchFamily="34" charset="0"/>
                <a:ea typeface="+mn-ea"/>
                <a:cs typeface="Arial" pitchFamily="34" charset="0"/>
              </a:rPr>
              <a:t>     &lt;div class="ui-block-b"&gt;&lt;/div&gt;</a:t>
            </a:r>
          </a:p>
          <a:p>
            <a:r>
              <a:rPr lang="en-IN"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Example : T</a:t>
            </a:r>
            <a:r>
              <a:rPr lang="en-US" sz="1000" kern="1200" baseline="0" dirty="0" smtClean="0">
                <a:solidFill>
                  <a:schemeClr val="tx1"/>
                </a:solidFill>
                <a:latin typeface="Arial" pitchFamily="34" charset="0"/>
                <a:ea typeface="+mn-ea"/>
                <a:cs typeface="Arial" pitchFamily="34" charset="0"/>
              </a:rPr>
              <a:t>o</a:t>
            </a:r>
            <a:r>
              <a:rPr lang="en-US" sz="1000" kern="1200" dirty="0" smtClean="0">
                <a:solidFill>
                  <a:schemeClr val="tx1"/>
                </a:solidFill>
                <a:latin typeface="Arial" pitchFamily="34" charset="0"/>
                <a:ea typeface="+mn-ea"/>
                <a:cs typeface="Arial" pitchFamily="34" charset="0"/>
              </a:rPr>
              <a:t> </a:t>
            </a:r>
            <a:r>
              <a:rPr lang="en-US" dirty="0" smtClean="0"/>
              <a:t>create a five-column layout:</a:t>
            </a:r>
            <a:endParaRPr lang="en-IN" sz="1000" kern="1200" baseline="0" dirty="0" smtClean="0">
              <a:solidFill>
                <a:schemeClr val="tx1"/>
              </a:solidFill>
              <a:latin typeface="Arial" pitchFamily="34" charset="0"/>
              <a:ea typeface="+mn-ea"/>
              <a:cs typeface="Arial" pitchFamily="34" charset="0"/>
            </a:endParaRPr>
          </a:p>
        </p:txBody>
      </p:sp>
      <p:sp>
        <p:nvSpPr>
          <p:cNvPr id="6" name="AutoShape 4"/>
          <p:cNvSpPr>
            <a:spLocks noChangeArrowheads="1"/>
          </p:cNvSpPr>
          <p:nvPr/>
        </p:nvSpPr>
        <p:spPr bwMode="auto">
          <a:xfrm>
            <a:off x="2111148" y="6788504"/>
            <a:ext cx="3865370" cy="1250015"/>
          </a:xfrm>
          <a:prstGeom prst="roundRect">
            <a:avLst>
              <a:gd name="adj" fmla="val 16667"/>
            </a:avLst>
          </a:prstGeom>
          <a:noFill/>
          <a:ln w="19050">
            <a:solidFill>
              <a:srgbClr val="FF9900"/>
            </a:solidFill>
            <a:round/>
            <a:headEnd/>
            <a:tailEnd/>
          </a:ln>
          <a:effectLst/>
        </p:spPr>
        <p:txBody>
          <a:bodyPr anchor="ctr"/>
          <a:lstStyle/>
          <a:p>
            <a:r>
              <a:rPr lang="en-IN" sz="1000" dirty="0" smtClean="0">
                <a:latin typeface="Arial" pitchFamily="34" charset="0"/>
                <a:cs typeface="Arial" pitchFamily="34" charset="0"/>
              </a:rPr>
              <a:t>&lt;div class="ui-grid-d"&gt;</a:t>
            </a:r>
          </a:p>
          <a:p>
            <a:r>
              <a:rPr lang="en-IN" sz="1000" dirty="0" smtClean="0">
                <a:latin typeface="Arial" pitchFamily="34" charset="0"/>
                <a:cs typeface="Arial" pitchFamily="34" charset="0"/>
              </a:rPr>
              <a:t>        &lt;div class="ui-block-a"&gt;&lt;p&gt;This is block A&lt;/p&gt;&lt;/div&gt;</a:t>
            </a:r>
          </a:p>
          <a:p>
            <a:r>
              <a:rPr lang="en-IN" sz="1000" dirty="0" smtClean="0">
                <a:latin typeface="Arial" pitchFamily="34" charset="0"/>
                <a:cs typeface="Arial" pitchFamily="34" charset="0"/>
              </a:rPr>
              <a:t>         &lt;div class="ui-block-b"&gt;&lt;p&gt;This is block B&lt;/p&gt;&lt;/div&gt;</a:t>
            </a:r>
          </a:p>
          <a:p>
            <a:r>
              <a:rPr lang="en-IN" sz="1000" dirty="0" smtClean="0">
                <a:latin typeface="Arial" pitchFamily="34" charset="0"/>
                <a:cs typeface="Arial" pitchFamily="34" charset="0"/>
              </a:rPr>
              <a:t>         &lt;div class="ui-block-c"&gt;&lt;p&gt;This is block C&lt;/p&gt;&lt;/div&gt;</a:t>
            </a:r>
          </a:p>
          <a:p>
            <a:r>
              <a:rPr lang="en-IN" sz="1000" dirty="0" smtClean="0">
                <a:latin typeface="Arial" pitchFamily="34" charset="0"/>
                <a:cs typeface="Arial" pitchFamily="34" charset="0"/>
              </a:rPr>
              <a:t>         &lt;div class="ui-block-d"&gt;&lt;p&gt;This is block D&lt;/p&gt;&lt;/div&gt;</a:t>
            </a:r>
          </a:p>
          <a:p>
            <a:r>
              <a:rPr lang="en-IN" sz="1000" dirty="0" smtClean="0">
                <a:latin typeface="Arial" pitchFamily="34" charset="0"/>
                <a:cs typeface="Arial" pitchFamily="34" charset="0"/>
              </a:rPr>
              <a:t>         &lt;div class="ui-block-e"&gt;&lt;p&gt;This is block E&lt;/p&gt;&lt;/div&gt;</a:t>
            </a:r>
          </a:p>
          <a:p>
            <a:r>
              <a:rPr lang="en-IN" sz="1000" dirty="0" smtClean="0">
                <a:latin typeface="Arial" pitchFamily="34" charset="0"/>
                <a:cs typeface="Arial" pitchFamily="34" charset="0"/>
              </a:rPr>
              <a:t>   &lt;/div&gt;</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20023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For example, to create a </a:t>
            </a:r>
            <a:r>
              <a:rPr lang="en-IN" sz="1000" kern="1200" baseline="0" dirty="0" smtClean="0">
                <a:solidFill>
                  <a:schemeClr val="tx1"/>
                </a:solidFill>
                <a:latin typeface="Arial" pitchFamily="34" charset="0"/>
                <a:ea typeface="+mn-ea"/>
                <a:cs typeface="Arial" pitchFamily="34" charset="0"/>
              </a:rPr>
              <a:t>two-column layout, we need to give a div the </a:t>
            </a:r>
            <a:r>
              <a:rPr lang="en-IN" sz="1000" b="1" kern="1200" baseline="0" dirty="0" smtClean="0">
                <a:solidFill>
                  <a:schemeClr val="tx1"/>
                </a:solidFill>
                <a:latin typeface="Arial" pitchFamily="34" charset="0"/>
                <a:ea typeface="+mn-ea"/>
                <a:cs typeface="Arial" pitchFamily="34" charset="0"/>
              </a:rPr>
              <a:t>ui-grid-a</a:t>
            </a:r>
            <a:r>
              <a:rPr lang="en-IN" sz="1000" kern="1200" baseline="0" dirty="0" smtClean="0">
                <a:solidFill>
                  <a:schemeClr val="tx1"/>
                </a:solidFill>
                <a:latin typeface="Arial" pitchFamily="34" charset="0"/>
                <a:ea typeface="+mn-ea"/>
                <a:cs typeface="Arial" pitchFamily="34" charset="0"/>
              </a:rPr>
              <a:t> class.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 blocks go here --&gt;</a:t>
            </a:r>
          </a:p>
          <a:p>
            <a:r>
              <a:rPr lang="en-IN" sz="1000" kern="1200" baseline="0" dirty="0" smtClean="0">
                <a:solidFill>
                  <a:schemeClr val="tx1"/>
                </a:solidFill>
                <a:latin typeface="Arial" pitchFamily="34" charset="0"/>
                <a:ea typeface="+mn-ea"/>
                <a:cs typeface="Arial" pitchFamily="34" charset="0"/>
              </a:rPr>
              <a:t>&lt;/div&gt;</a:t>
            </a:r>
          </a:p>
          <a:p>
            <a:r>
              <a:rPr lang="en-IN" sz="1000" kern="1200" baseline="0" dirty="0" smtClean="0">
                <a:solidFill>
                  <a:schemeClr val="tx1"/>
                </a:solidFill>
                <a:latin typeface="Arial" pitchFamily="34" charset="0"/>
                <a:ea typeface="+mn-ea"/>
                <a:cs typeface="Arial" pitchFamily="34" charset="0"/>
              </a:rPr>
              <a:t>With this, jQuery mobile tells the children divs (ie blocks or cells) that they need to occupy 50% of the screen.</a:t>
            </a:r>
          </a:p>
          <a:p>
            <a:r>
              <a:rPr lang="en-US" sz="1000" kern="1200" baseline="0" dirty="0" smtClean="0">
                <a:solidFill>
                  <a:schemeClr val="tx1"/>
                </a:solidFill>
                <a:latin typeface="Arial" pitchFamily="34" charset="0"/>
                <a:ea typeface="+mn-ea"/>
                <a:cs typeface="Arial" pitchFamily="34" charset="0"/>
              </a:rPr>
              <a:t>To add cells to the grid, </a:t>
            </a:r>
            <a:r>
              <a:rPr lang="en-IN" sz="1000" kern="1200" baseline="0" dirty="0" smtClean="0">
                <a:solidFill>
                  <a:schemeClr val="tx1"/>
                </a:solidFill>
                <a:latin typeface="Arial" pitchFamily="34" charset="0"/>
                <a:ea typeface="+mn-ea"/>
                <a:cs typeface="Arial" pitchFamily="34" charset="0"/>
              </a:rPr>
              <a:t>we need to specify the ui-block-X class to each cell. The first block will be assigned the letter a, the second one will have b, and so on. Thus we can create a maximum of 5 columns.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&lt;div class="ui-block-a"&gt;&lt;/div&gt;</a:t>
            </a:r>
          </a:p>
          <a:p>
            <a:r>
              <a:rPr lang="en-IN" sz="1000" kern="1200" baseline="0" dirty="0" smtClean="0">
                <a:solidFill>
                  <a:schemeClr val="tx1"/>
                </a:solidFill>
                <a:latin typeface="Arial" pitchFamily="34" charset="0"/>
                <a:ea typeface="+mn-ea"/>
                <a:cs typeface="Arial" pitchFamily="34" charset="0"/>
              </a:rPr>
              <a:t>     &lt;div class="ui-block-b"&gt;&lt;/div&gt;</a:t>
            </a:r>
          </a:p>
          <a:p>
            <a:r>
              <a:rPr lang="en-IN" sz="1000" kern="1200" baseline="0" dirty="0" smtClean="0">
                <a:solidFill>
                  <a:schemeClr val="tx1"/>
                </a:solidFill>
                <a:latin typeface="Arial" pitchFamily="34" charset="0"/>
                <a:ea typeface="+mn-ea"/>
                <a:cs typeface="Arial" pitchFamily="34" charset="0"/>
              </a:rPr>
              <a:t>&lt;/div&gt;</a:t>
            </a:r>
          </a:p>
        </p:txBody>
      </p:sp>
    </p:spTree>
    <p:extLst>
      <p:ext uri="{BB962C8B-B14F-4D97-AF65-F5344CB8AC3E}">
        <p14:creationId xmlns:p14="http://schemas.microsoft.com/office/powerpoint/2010/main" val="3353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A</a:t>
            </a:r>
            <a:r>
              <a:rPr lang="en-IN" baseline="0" dirty="0" smtClean="0"/>
              <a:t> second manner of </a:t>
            </a:r>
            <a:r>
              <a:rPr lang="en-IN" dirty="0" smtClean="0"/>
              <a:t>formatting content is only to show a portion of the content, which provides users with an overview and the option to read more. Since most mobile devices have a small screen, it's important to keep page length relatively short and to the point. Collapsible content blocks offer a great way to handle this functionality. The jQuery Mobile framework offers a data-role for collapsible content, which converts a header element and associated content into a collapsible block. </a:t>
            </a:r>
          </a:p>
          <a:p>
            <a:r>
              <a:rPr lang="en-IN" sz="1000" kern="1200" baseline="0" dirty="0" smtClean="0">
                <a:solidFill>
                  <a:schemeClr val="tx1"/>
                </a:solidFill>
                <a:latin typeface="Arial" pitchFamily="34" charset="0"/>
                <a:ea typeface="+mn-ea"/>
                <a:cs typeface="Arial" pitchFamily="34" charset="0"/>
              </a:rPr>
              <a:t>The jQuery Mobile framework needs a </a:t>
            </a:r>
            <a:r>
              <a:rPr lang="en-IN" dirty="0" smtClean="0"/>
              <a:t>heading element (can be from h1 through h6) </a:t>
            </a:r>
            <a:r>
              <a:rPr lang="en-IN" sz="1000" kern="1200" baseline="0" dirty="0" smtClean="0">
                <a:solidFill>
                  <a:schemeClr val="tx1"/>
                </a:solidFill>
                <a:latin typeface="Arial" pitchFamily="34" charset="0"/>
                <a:ea typeface="+mn-ea"/>
                <a:cs typeface="Arial" pitchFamily="34" charset="0"/>
              </a:rPr>
              <a:t>to be present inside</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the container. This will be styled</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like a clickable button, and a plus (+) symbol will be added to its left to</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indicate it's expandable. Once this is clicked, the content shows and a minus (-) symbol will replace the + to indicate it's collapsible.</a:t>
            </a:r>
          </a:p>
        </p:txBody>
      </p:sp>
    </p:spTree>
    <p:extLst>
      <p:ext uri="{BB962C8B-B14F-4D97-AF65-F5344CB8AC3E}">
        <p14:creationId xmlns:p14="http://schemas.microsoft.com/office/powerpoint/2010/main" val="419186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sz="1000" kern="1200" baseline="0" dirty="0" smtClean="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307477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sz="1000" kern="1200" baseline="0" dirty="0" smtClean="0">
                <a:solidFill>
                  <a:schemeClr val="tx1"/>
                </a:solidFill>
                <a:latin typeface="Arial" pitchFamily="34" charset="0"/>
                <a:ea typeface="+mn-ea"/>
                <a:cs typeface="Arial" pitchFamily="34" charset="0"/>
              </a:rPr>
              <a:t>Collapsible sets are a certain number of collapsible blocks grouped together so that they act like an accordion widget: all other blocks close when a new one is opened.</a:t>
            </a:r>
          </a:p>
        </p:txBody>
      </p:sp>
    </p:spTree>
    <p:extLst>
      <p:ext uri="{BB962C8B-B14F-4D97-AF65-F5344CB8AC3E}">
        <p14:creationId xmlns:p14="http://schemas.microsoft.com/office/powerpoint/2010/main" val="143876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So far, we have seen how to build great looking websites with</a:t>
            </a:r>
            <a:r>
              <a:rPr lang="en-IN" baseline="0" dirty="0" smtClean="0"/>
              <a:t> jQuery Mobile. </a:t>
            </a:r>
            <a:r>
              <a:rPr lang="en-IN" dirty="0" smtClean="0"/>
              <a:t>Buttons are glossy, gradients are smooth, and the overall interface is elegant. However, depending on design requirements, you may want to blend colors to match your company colors or brand, or highlight or mute buttons and tabs. In short, you may want control of the look and feel of your jQuery Mobile website. </a:t>
            </a:r>
          </a:p>
          <a:p>
            <a:endParaRPr lang="en-IN" dirty="0" smtClean="0"/>
          </a:p>
          <a:p>
            <a:r>
              <a:rPr lang="en-IN" dirty="0" smtClean="0"/>
              <a:t>jQuery Mobile uses CSS to control the visual layout of content on the screen. There are two main parts of the main jQuery Mobile CSS document:</a:t>
            </a:r>
          </a:p>
          <a:p>
            <a:pPr marL="228600" indent="-228600">
              <a:buFont typeface="Arial" pitchFamily="34" charset="0"/>
              <a:buChar char="•"/>
            </a:pPr>
            <a:r>
              <a:rPr lang="en-IN" dirty="0" smtClean="0"/>
              <a:t>Structure, which controls the position, padding, and margins for elements such as buttons and tabs on the screen.</a:t>
            </a:r>
          </a:p>
          <a:p>
            <a:pPr marL="228600" indent="-228600">
              <a:buFont typeface="Arial" pitchFamily="34" charset="0"/>
              <a:buChar char="•"/>
            </a:pPr>
            <a:r>
              <a:rPr lang="en-IN" dirty="0" smtClean="0"/>
              <a:t>Theme, which controls specific visual elements such as fonts, colors, gradients, shadows, and corners. Modifying a theme allows you to control the visual elements of objects such as buttons.</a:t>
            </a:r>
          </a:p>
          <a:p>
            <a:endParaRPr lang="en-IN" dirty="0" smtClean="0"/>
          </a:p>
          <a:p>
            <a:r>
              <a:rPr lang="en-IN" dirty="0" smtClean="0"/>
              <a:t>Each theme can include one or more </a:t>
            </a:r>
            <a:r>
              <a:rPr lang="en-IN" i="1" dirty="0" smtClean="0"/>
              <a:t>swatches</a:t>
            </a:r>
            <a:r>
              <a:rPr lang="en-IN" dirty="0" smtClean="0"/>
              <a:t>. A swatch sets the color values for bars, content blocks, buttons, and list items in a theme. You can use swatches to easily switch among alternative color schemes for the main theme. The default CSS document that comes with jQuery Mobile has a theme with a set of five swatches that are named </a:t>
            </a:r>
            <a:r>
              <a:rPr lang="en-IN" i="1" dirty="0" smtClean="0"/>
              <a:t>a</a:t>
            </a:r>
            <a:r>
              <a:rPr lang="en-IN" dirty="0" smtClean="0"/>
              <a:t>, </a:t>
            </a:r>
            <a:r>
              <a:rPr lang="en-IN" i="1" dirty="0" smtClean="0"/>
              <a:t>b</a:t>
            </a:r>
            <a:r>
              <a:rPr lang="en-IN" dirty="0" smtClean="0"/>
              <a:t>, </a:t>
            </a:r>
            <a:r>
              <a:rPr lang="en-IN" i="1" dirty="0" smtClean="0"/>
              <a:t>c</a:t>
            </a:r>
            <a:r>
              <a:rPr lang="en-IN" dirty="0" smtClean="0"/>
              <a:t>, </a:t>
            </a:r>
            <a:r>
              <a:rPr lang="en-IN" i="1" dirty="0" smtClean="0"/>
              <a:t>d</a:t>
            </a:r>
            <a:r>
              <a:rPr lang="en-IN" dirty="0" smtClean="0"/>
              <a:t>, and </a:t>
            </a:r>
            <a:r>
              <a:rPr lang="en-IN" i="1" dirty="0" smtClean="0"/>
              <a:t>e</a:t>
            </a:r>
            <a:r>
              <a:rPr lang="en-IN" dirty="0" smtClean="0"/>
              <a:t>. By convention swatch </a:t>
            </a:r>
            <a:r>
              <a:rPr lang="en-IN" i="1" dirty="0" smtClean="0"/>
              <a:t>a</a:t>
            </a:r>
            <a:r>
              <a:rPr lang="en-IN" dirty="0" smtClean="0"/>
              <a:t> is the highest level of visual priority</a:t>
            </a:r>
            <a:endParaRPr lang="en-IN" sz="1000" kern="1200" baseline="0" dirty="0" smtClean="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414899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3866454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18994419"/>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8259584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239673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8010601"/>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9648562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012987291"/>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5557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4050067"/>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279412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98766991"/>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44917347"/>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15865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933006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2127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58512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41582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6280257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6"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8635393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06 : Using the Content Formatting Tools </a:t>
            </a:r>
            <a:endParaRPr lang="en-IN"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Grids.html</a:t>
            </a:r>
          </a:p>
          <a:p>
            <a:r>
              <a:rPr lang="en-US" dirty="0" smtClean="0"/>
              <a:t>CollapsibleBlocks.html</a:t>
            </a:r>
          </a:p>
          <a:p>
            <a:r>
              <a:rPr lang="en-US" dirty="0" smtClean="0"/>
              <a:t>CollapsibleSets.html</a:t>
            </a:r>
          </a:p>
          <a:p>
            <a:r>
              <a:rPr lang="en-US" dirty="0" smtClean="0"/>
              <a:t>Theme.html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Using layout grids  </a:t>
            </a:r>
            <a:endParaRPr lang="en-IN" dirty="0" smtClean="0"/>
          </a:p>
          <a:p>
            <a:pPr lvl="1"/>
            <a:r>
              <a:rPr lang="en-US" dirty="0" smtClean="0"/>
              <a:t>Using collapsible content blocks</a:t>
            </a:r>
            <a:endParaRPr lang="en-IN" dirty="0" smtClean="0"/>
          </a:p>
          <a:p>
            <a:pPr lvl="1"/>
            <a:r>
              <a:rPr lang="en-US" dirty="0" smtClean="0"/>
              <a:t>Using collapsible sets   </a:t>
            </a:r>
            <a:endParaRPr lang="en-IN" dirty="0" smtClean="0"/>
          </a:p>
          <a:p>
            <a:pPr lvl="1"/>
            <a:r>
              <a:rPr lang="en-US" dirty="0" smtClean="0"/>
              <a:t>Using themes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The maximum number of columns that a grid can hold is:</a:t>
            </a:r>
          </a:p>
          <a:p>
            <a:pPr lvl="1"/>
            <a:r>
              <a:rPr lang="en-US" dirty="0" smtClean="0"/>
              <a:t>Option 1 : 2</a:t>
            </a:r>
          </a:p>
          <a:p>
            <a:pPr lvl="1"/>
            <a:r>
              <a:rPr lang="en-US" dirty="0" smtClean="0"/>
              <a:t>Option 2 : 5</a:t>
            </a:r>
          </a:p>
          <a:p>
            <a:pPr lvl="1"/>
            <a:r>
              <a:rPr lang="en-US" dirty="0" smtClean="0"/>
              <a:t>Option 3 : No limit – any number!</a:t>
            </a:r>
          </a:p>
          <a:p>
            <a:r>
              <a:rPr lang="en-US" dirty="0" smtClean="0"/>
              <a:t>Question 2 : </a:t>
            </a:r>
            <a:r>
              <a:rPr lang="en-IN" dirty="0" smtClean="0"/>
              <a:t>Collapsible sets (accordions) start with the same markup as collapsible blocks.</a:t>
            </a:r>
            <a:endParaRPr lang="en-US" dirty="0" smtClean="0"/>
          </a:p>
          <a:p>
            <a:pPr lvl="1"/>
            <a:r>
              <a:rPr lang="en-US" dirty="0" smtClean="0"/>
              <a:t>True/False</a:t>
            </a:r>
          </a:p>
          <a:p>
            <a:r>
              <a:rPr lang="en-US" dirty="0" smtClean="0"/>
              <a:t>Question 3: To create the first row in a grid, we must specify _______ in the </a:t>
            </a:r>
          </a:p>
          <a:p>
            <a:pPr lvl="1"/>
            <a:r>
              <a:rPr lang="en-US" dirty="0" smtClean="0"/>
              <a:t>Option 1 : </a:t>
            </a:r>
            <a:r>
              <a:rPr lang="en-IN" dirty="0" smtClean="0">
                <a:solidFill>
                  <a:srgbClr val="0033CC"/>
                </a:solidFill>
              </a:rPr>
              <a:t>ui-row-a</a:t>
            </a:r>
            <a:endParaRPr lang="en-US" dirty="0" smtClean="0"/>
          </a:p>
          <a:p>
            <a:pPr lvl="1"/>
            <a:r>
              <a:rPr lang="en-US" dirty="0" smtClean="0"/>
              <a:t>Option 2 : </a:t>
            </a:r>
            <a:r>
              <a:rPr lang="en-IN" dirty="0" smtClean="0">
                <a:solidFill>
                  <a:srgbClr val="0033CC"/>
                </a:solidFill>
              </a:rPr>
              <a:t>ui-cell-a</a:t>
            </a:r>
            <a:endParaRPr lang="en-US" dirty="0" smtClean="0"/>
          </a:p>
          <a:p>
            <a:pPr lvl="1"/>
            <a:r>
              <a:rPr lang="en-US" dirty="0" smtClean="0"/>
              <a:t>Option 3 : </a:t>
            </a:r>
            <a:r>
              <a:rPr lang="en-IN" dirty="0" smtClean="0">
                <a:solidFill>
                  <a:srgbClr val="0033CC"/>
                </a:solidFill>
              </a:rPr>
              <a:t>ui-block-a</a:t>
            </a:r>
          </a:p>
          <a:p>
            <a:pPr lvl="1"/>
            <a:r>
              <a:rPr lang="en-US" dirty="0" smtClean="0"/>
              <a:t>Option 4 : </a:t>
            </a:r>
            <a:r>
              <a:rPr lang="en-IN" dirty="0" smtClean="0">
                <a:solidFill>
                  <a:srgbClr val="0033CC"/>
                </a:solidFill>
              </a:rPr>
              <a:t>ui-row-1</a:t>
            </a:r>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Using layout grids  </a:t>
            </a:r>
            <a:endParaRPr lang="en-IN" dirty="0" smtClean="0"/>
          </a:p>
          <a:p>
            <a:pPr lvl="1"/>
            <a:r>
              <a:rPr lang="en-US" dirty="0" smtClean="0"/>
              <a:t>Using collapsible content blocks</a:t>
            </a:r>
            <a:endParaRPr lang="en-IN" dirty="0" smtClean="0"/>
          </a:p>
          <a:p>
            <a:pPr lvl="1"/>
            <a:r>
              <a:rPr lang="en-US" dirty="0" smtClean="0"/>
              <a:t>Using collapsible sets   </a:t>
            </a:r>
            <a:endParaRPr lang="en-IN" dirty="0" smtClean="0"/>
          </a:p>
          <a:p>
            <a:pPr lvl="1"/>
            <a:r>
              <a:rPr lang="en-US" dirty="0" smtClean="0"/>
              <a:t>Using themes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lnSpcReduction="10000"/>
          </a:bodyPr>
          <a:lstStyle/>
          <a:p>
            <a:r>
              <a:rPr lang="en-US" dirty="0" smtClean="0"/>
              <a:t>Grid Layout:</a:t>
            </a:r>
            <a:endParaRPr lang="en-IN" dirty="0" smtClean="0"/>
          </a:p>
          <a:p>
            <a:pPr lvl="1"/>
            <a:r>
              <a:rPr lang="en-IN" dirty="0" smtClean="0"/>
              <a:t>Are useful for displaying any content that must be presented side-by-side</a:t>
            </a:r>
          </a:p>
          <a:p>
            <a:pPr lvl="1"/>
            <a:r>
              <a:rPr lang="en-IN" dirty="0" smtClean="0"/>
              <a:t>Have no margins, no padding, no borders, and no background</a:t>
            </a:r>
          </a:p>
          <a:p>
            <a:pPr lvl="1"/>
            <a:r>
              <a:rPr lang="en-IN" dirty="0" smtClean="0"/>
              <a:t>Are 100 percent wide and can have multiple rows and columns</a:t>
            </a:r>
          </a:p>
          <a:p>
            <a:r>
              <a:rPr lang="en-IN" dirty="0" smtClean="0"/>
              <a:t>jQuery Mobile allows to build CSS-based columns through a block style class convention called </a:t>
            </a:r>
            <a:r>
              <a:rPr lang="en-IN" dirty="0" smtClean="0">
                <a:solidFill>
                  <a:srgbClr val="0033CC"/>
                </a:solidFill>
              </a:rPr>
              <a:t>ui-grid</a:t>
            </a:r>
            <a:r>
              <a:rPr lang="en-IN" dirty="0" smtClean="0"/>
              <a:t>. </a:t>
            </a:r>
          </a:p>
          <a:p>
            <a:r>
              <a:rPr lang="en-IN" dirty="0" smtClean="0"/>
              <a:t>Four preset configurations layouts can be used :</a:t>
            </a:r>
          </a:p>
          <a:p>
            <a:pPr lvl="1"/>
            <a:r>
              <a:rPr lang="en-IN" dirty="0" smtClean="0"/>
              <a:t>two-column (using the ui-grid-a class)</a:t>
            </a:r>
          </a:p>
          <a:p>
            <a:pPr lvl="1"/>
            <a:r>
              <a:rPr lang="en-IN" dirty="0" smtClean="0"/>
              <a:t>three-column (using the ui-grid-b class)</a:t>
            </a:r>
          </a:p>
          <a:p>
            <a:pPr lvl="1"/>
            <a:r>
              <a:rPr lang="en-IN" dirty="0" smtClean="0"/>
              <a:t>four-column (using the ui-grid-c class)</a:t>
            </a:r>
          </a:p>
          <a:p>
            <a:pPr lvl="1"/>
            <a:r>
              <a:rPr lang="en-IN" dirty="0" smtClean="0"/>
              <a:t>five-column (using the ui-grid-d class)</a:t>
            </a:r>
          </a:p>
          <a:p>
            <a:r>
              <a:rPr lang="en-IN" dirty="0" smtClean="0"/>
              <a:t>Within the grid container, child elements are assigned </a:t>
            </a:r>
            <a:r>
              <a:rPr lang="en-IN" dirty="0" smtClean="0">
                <a:solidFill>
                  <a:srgbClr val="0033CC"/>
                </a:solidFill>
              </a:rPr>
              <a:t>ui-block-</a:t>
            </a:r>
            <a:r>
              <a:rPr lang="en-IN" dirty="0" smtClean="0"/>
              <a:t>a/b/c/d/e </a:t>
            </a:r>
          </a:p>
          <a:p>
            <a:pPr lvl="1"/>
            <a:r>
              <a:rPr lang="en-IN" dirty="0" smtClean="0"/>
              <a:t>This makes each "block" element float side-by-side, forming the grid.</a:t>
            </a:r>
          </a:p>
          <a:p>
            <a:pPr lv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 : Examples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To create a Two-column layout:</a:t>
            </a:r>
            <a:endParaRPr lang="en-IN" dirty="0" smtClean="0"/>
          </a:p>
          <a:p>
            <a:endParaRPr lang="en-IN" dirty="0" smtClean="0"/>
          </a:p>
          <a:p>
            <a:endParaRPr lang="en-IN" dirty="0" smtClean="0"/>
          </a:p>
          <a:p>
            <a:endParaRPr lang="en-IN" dirty="0" smtClean="0"/>
          </a:p>
          <a:p>
            <a:pPr marL="0" indent="0">
              <a:buNone/>
            </a:pPr>
            <a:endParaRPr lang="en-IN" dirty="0" smtClean="0"/>
          </a:p>
          <a:p>
            <a:r>
              <a:rPr lang="en-IN" dirty="0" smtClean="0"/>
              <a:t>Creating a simple grid with one row and two columns, each containing a button</a:t>
            </a:r>
            <a:endParaRPr lang="en-US" dirty="0" smtClean="0"/>
          </a:p>
        </p:txBody>
      </p:sp>
      <p:sp>
        <p:nvSpPr>
          <p:cNvPr id="4" name="AutoShape 4"/>
          <p:cNvSpPr>
            <a:spLocks noChangeArrowheads="1"/>
          </p:cNvSpPr>
          <p:nvPr/>
        </p:nvSpPr>
        <p:spPr bwMode="auto">
          <a:xfrm>
            <a:off x="490654" y="4114800"/>
            <a:ext cx="5865541" cy="241212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class="ui-grid-a"&gt;</a:t>
            </a:r>
          </a:p>
          <a:p>
            <a:r>
              <a:rPr lang="en-IN" dirty="0" smtClean="0">
                <a:solidFill>
                  <a:schemeClr val="tx2"/>
                </a:solidFill>
                <a:latin typeface="Arial" pitchFamily="34" charset="0"/>
                <a:cs typeface="Arial" pitchFamily="34" charset="0"/>
              </a:rPr>
              <a:t>     &lt;div class="ui-block-a"&gt;</a:t>
            </a:r>
          </a:p>
          <a:p>
            <a:r>
              <a:rPr lang="en-IN" dirty="0" smtClean="0">
                <a:solidFill>
                  <a:schemeClr val="tx2"/>
                </a:solidFill>
                <a:latin typeface="Arial" pitchFamily="34" charset="0"/>
                <a:cs typeface="Arial" pitchFamily="34" charset="0"/>
              </a:rPr>
              <a:t>           &lt;button type=“submit”&gt;Button1&lt;/button&gt;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 class="ui-block-b"&gt;</a:t>
            </a:r>
          </a:p>
          <a:p>
            <a:r>
              <a:rPr lang="en-IN" dirty="0" smtClean="0">
                <a:solidFill>
                  <a:schemeClr val="tx2"/>
                </a:solidFill>
                <a:latin typeface="Arial" pitchFamily="34" charset="0"/>
                <a:cs typeface="Arial" pitchFamily="34" charset="0"/>
              </a:rPr>
              <a:t>           &lt;button type="submit"&gt;Button2&lt;/button&gt;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sp>
        <p:nvSpPr>
          <p:cNvPr id="5" name="AutoShape 4"/>
          <p:cNvSpPr>
            <a:spLocks noChangeArrowheads="1"/>
          </p:cNvSpPr>
          <p:nvPr/>
        </p:nvSpPr>
        <p:spPr bwMode="auto">
          <a:xfrm>
            <a:off x="399392" y="2018370"/>
            <a:ext cx="6474374" cy="1382751"/>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class="ui-grid-a"&gt;</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1027" name="Picture 3"/>
          <p:cNvPicPr>
            <a:picLocks noChangeAspect="1" noChangeArrowheads="1"/>
          </p:cNvPicPr>
          <p:nvPr/>
        </p:nvPicPr>
        <p:blipFill>
          <a:blip r:embed="rId3"/>
          <a:srcRect/>
          <a:stretch>
            <a:fillRect/>
          </a:stretch>
        </p:blipFill>
        <p:spPr bwMode="auto">
          <a:xfrm>
            <a:off x="6263508" y="1232604"/>
            <a:ext cx="2565181" cy="1065650"/>
          </a:xfrm>
          <a:prstGeom prst="rect">
            <a:avLst/>
          </a:prstGeom>
          <a:noFill/>
          <a:ln w="12700">
            <a:solidFill>
              <a:schemeClr val="tx2"/>
            </a:solid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109384" y="4309170"/>
            <a:ext cx="2873428" cy="921297"/>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 : Examples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To create a Three-column layout, multiple rows:</a:t>
            </a:r>
          </a:p>
          <a:p>
            <a:endParaRPr lang="en-US"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567560" y="1962615"/>
            <a:ext cx="7693572" cy="303505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class="ui-grid-b"&gt;</a:t>
            </a:r>
          </a:p>
          <a:p>
            <a:r>
              <a:rPr lang="en-IN" dirty="0" smtClean="0">
                <a:solidFill>
                  <a:schemeClr val="tx2"/>
                </a:solidFill>
                <a:latin typeface="Arial" pitchFamily="34" charset="0"/>
                <a:cs typeface="Arial" pitchFamily="34" charset="0"/>
              </a:rPr>
              <a:t>    &lt;!-- First Row with 3 Columns --&gt;</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 class="ui-block-c"&gt;&lt;p&gt;This is block C&lt;/p&gt;&lt;/div&gt;</a:t>
            </a:r>
          </a:p>
          <a:p>
            <a:endParaRPr lang="en-IN" dirty="0" smtClean="0">
              <a:solidFill>
                <a:schemeClr val="tx2"/>
              </a:solidFill>
              <a:latin typeface="Arial" pitchFamily="34" charset="0"/>
              <a:cs typeface="Arial" pitchFamily="34" charset="0"/>
            </a:endParaRPr>
          </a:p>
          <a:p>
            <a:r>
              <a:rPr lang="en-IN" dirty="0" smtClean="0">
                <a:solidFill>
                  <a:schemeClr val="tx2"/>
                </a:solidFill>
                <a:latin typeface="Arial" pitchFamily="34" charset="0"/>
                <a:cs typeface="Arial" pitchFamily="34" charset="0"/>
              </a:rPr>
              <a:t>     &lt;!-- Second Row with 3 Columns --&gt;            </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 class="ui-block-c"&gt;&lt;p&gt;This is block C&lt;/p&gt;&lt;/div&gt;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4069967" y="5185317"/>
            <a:ext cx="3400425" cy="135803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a:t>
            </a:r>
            <a:r>
              <a:rPr lang="en-US" sz="1200" b="1" kern="1200" dirty="0">
                <a:solidFill>
                  <a:schemeClr val="tx2"/>
                </a:solidFill>
                <a:latin typeface="Arial" pitchFamily="34" charset="0"/>
                <a:ea typeface="+mj-ea"/>
                <a:cs typeface="Arial" pitchFamily="34" charset="0"/>
              </a:rPr>
              <a:t>2</a:t>
            </a:r>
            <a:r>
              <a:rPr lang="en-US" sz="1200" b="1" kern="1200" dirty="0" smtClean="0">
                <a:solidFill>
                  <a:schemeClr val="tx2"/>
                </a:solidFill>
                <a:latin typeface="Arial" pitchFamily="34" charset="0"/>
                <a:ea typeface="+mj-ea"/>
                <a:cs typeface="Arial" pitchFamily="34" charset="0"/>
              </a:rPr>
              <a:t> : </a:t>
            </a:r>
            <a:r>
              <a:rPr lang="en-US" sz="1200" b="1" dirty="0" smtClean="0"/>
              <a:t>Using collapsible content blocks</a:t>
            </a:r>
            <a:r>
              <a:rPr lang="en-IN" sz="1200" dirty="0" smtClean="0"/>
              <a:t/>
            </a:r>
            <a:br>
              <a:rPr lang="en-IN" sz="1200" dirty="0" smtClean="0"/>
            </a:br>
            <a:r>
              <a:rPr lang="en-US" sz="2400" dirty="0" smtClean="0"/>
              <a:t> </a:t>
            </a:r>
            <a:r>
              <a:rPr lang="en-IN" sz="2400" b="1" dirty="0" smtClean="0"/>
              <a:t>Collapsible </a:t>
            </a:r>
            <a:r>
              <a:rPr lang="en-IN" sz="2400" b="1" dirty="0"/>
              <a:t>blocks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To create a collapsible block of content, create a container and add the data-role="collapsible" attribute.</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Adding the data-collapsed="true" attribute to the container determines if collapsible block can be expanded or not.</a:t>
            </a:r>
            <a:endParaRPr lang="en-US"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234422" y="2415902"/>
            <a:ext cx="6794936" cy="167114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data-role="collapsible"&gt;</a:t>
            </a:r>
          </a:p>
          <a:p>
            <a:r>
              <a:rPr lang="en-IN" dirty="0" smtClean="0">
                <a:solidFill>
                  <a:schemeClr val="tx2"/>
                </a:solidFill>
                <a:latin typeface="Arial" pitchFamily="34" charset="0"/>
                <a:cs typeface="Arial" pitchFamily="34" charset="0"/>
              </a:rPr>
              <a:t>        &lt;h1&gt;Collapsible block&lt;/h1&gt;</a:t>
            </a:r>
          </a:p>
          <a:p>
            <a:r>
              <a:rPr lang="en-IN" dirty="0" smtClean="0">
                <a:solidFill>
                  <a:schemeClr val="tx2"/>
                </a:solidFill>
                <a:latin typeface="Arial" pitchFamily="34" charset="0"/>
                <a:cs typeface="Arial" pitchFamily="34" charset="0"/>
              </a:rPr>
              <a:t>        &lt;p&gt;Content A in the collapsible block.&lt;/p&gt;</a:t>
            </a:r>
          </a:p>
          <a:p>
            <a:r>
              <a:rPr lang="en-IN" dirty="0" smtClean="0">
                <a:solidFill>
                  <a:schemeClr val="tx2"/>
                </a:solidFill>
                <a:latin typeface="Arial" pitchFamily="34" charset="0"/>
                <a:cs typeface="Arial" pitchFamily="34" charset="0"/>
              </a:rPr>
              <a:t>        &lt;p&gt;Content B in the collapsible block.&lt;/p&gt;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6337033" y="1915509"/>
            <a:ext cx="2590800" cy="571500"/>
          </a:xfrm>
          <a:prstGeom prst="rect">
            <a:avLst/>
          </a:prstGeom>
          <a:noFill/>
          <a:ln w="12700">
            <a:solidFill>
              <a:schemeClr val="tx2"/>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588719" y="2780808"/>
            <a:ext cx="2619375" cy="1647825"/>
          </a:xfrm>
          <a:prstGeom prst="rect">
            <a:avLst/>
          </a:prstGeom>
          <a:noFill/>
          <a:ln w="12700">
            <a:solidFill>
              <a:schemeClr val="tx2"/>
            </a:solidFill>
            <a:miter lim="800000"/>
            <a:headEnd/>
            <a:tailEnd/>
          </a:ln>
          <a:effectLst/>
        </p:spPr>
      </p:pic>
      <p:sp>
        <p:nvSpPr>
          <p:cNvPr id="8" name="AutoShape 4"/>
          <p:cNvSpPr>
            <a:spLocks noChangeArrowheads="1"/>
          </p:cNvSpPr>
          <p:nvPr/>
        </p:nvSpPr>
        <p:spPr bwMode="auto">
          <a:xfrm>
            <a:off x="713424" y="5373088"/>
            <a:ext cx="6794936" cy="525515"/>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 </a:t>
            </a:r>
            <a:r>
              <a:rPr lang="en-IN" dirty="0" smtClean="0">
                <a:solidFill>
                  <a:srgbClr val="0033CC"/>
                </a:solidFill>
                <a:latin typeface="Arial" pitchFamily="34" charset="0"/>
                <a:cs typeface="Arial" pitchFamily="34" charset="0"/>
              </a:rPr>
              <a:t>data-collapsed="true"&gt;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a:t>
            </a:r>
            <a:r>
              <a:rPr lang="en-US" sz="1200" b="1" kern="1200" dirty="0">
                <a:solidFill>
                  <a:schemeClr val="tx2"/>
                </a:solidFill>
                <a:latin typeface="Arial" pitchFamily="34" charset="0"/>
                <a:ea typeface="+mj-ea"/>
                <a:cs typeface="Arial" pitchFamily="34" charset="0"/>
              </a:rPr>
              <a:t>2</a:t>
            </a:r>
            <a:r>
              <a:rPr lang="en-US" sz="1200" b="1" kern="1200" dirty="0" smtClean="0">
                <a:solidFill>
                  <a:schemeClr val="tx2"/>
                </a:solidFill>
                <a:latin typeface="Arial" pitchFamily="34" charset="0"/>
                <a:ea typeface="+mj-ea"/>
                <a:cs typeface="Arial" pitchFamily="34" charset="0"/>
              </a:rPr>
              <a:t> : </a:t>
            </a:r>
            <a:r>
              <a:rPr lang="en-US" sz="1200" b="1" dirty="0" smtClean="0"/>
              <a:t>Using collapsible content blocks</a:t>
            </a:r>
            <a:r>
              <a:rPr lang="en-IN" sz="1200" dirty="0" smtClean="0"/>
              <a:t/>
            </a:r>
            <a:br>
              <a:rPr lang="en-IN" sz="1200" dirty="0" smtClean="0"/>
            </a:br>
            <a:r>
              <a:rPr lang="en-US" sz="2400" dirty="0" smtClean="0"/>
              <a:t> </a:t>
            </a:r>
            <a:r>
              <a:rPr lang="en-US" sz="2400" b="1" dirty="0" smtClean="0"/>
              <a:t>Nested</a:t>
            </a:r>
            <a:r>
              <a:rPr lang="en-US" sz="2400" dirty="0" smtClean="0"/>
              <a:t> </a:t>
            </a:r>
            <a:r>
              <a:rPr lang="en-IN" sz="2400" b="1" dirty="0" smtClean="0"/>
              <a:t>Collapsible </a:t>
            </a:r>
            <a:r>
              <a:rPr lang="en-IN" sz="2400" b="1" dirty="0"/>
              <a:t>blocks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Collapsible blocks can also be nested</a:t>
            </a:r>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331078" y="2263697"/>
            <a:ext cx="6794936" cy="2276771"/>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&lt;p&gt;Nested Collapsible blocks:&lt;/p&gt;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&lt;h1&gt;Collapsible block&lt;/h1&gt;</a:t>
            </a:r>
          </a:p>
          <a:p>
            <a:r>
              <a:rPr lang="en-IN" dirty="0" smtClean="0">
                <a:solidFill>
                  <a:schemeClr val="tx2"/>
                </a:solidFill>
                <a:latin typeface="Arial" pitchFamily="34" charset="0"/>
                <a:cs typeface="Arial" pitchFamily="34" charset="0"/>
              </a:rPr>
              <a:t>        &lt;p&gt;Content in the collapsible block.&lt;/p&gt;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&lt;h1&gt;Nested Collapsible block&lt;/h1&gt;</a:t>
            </a:r>
          </a:p>
          <a:p>
            <a:r>
              <a:rPr lang="en-IN" dirty="0" smtClean="0">
                <a:solidFill>
                  <a:schemeClr val="tx2"/>
                </a:solidFill>
                <a:latin typeface="Arial" pitchFamily="34" charset="0"/>
                <a:cs typeface="Arial" pitchFamily="34" charset="0"/>
              </a:rPr>
              <a:t>              &lt;p&gt;Content in the Nested collapsible block.&lt;/p&gt;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4099" name="Picture 3"/>
          <p:cNvPicPr>
            <a:picLocks noChangeAspect="1" noChangeArrowheads="1"/>
          </p:cNvPicPr>
          <p:nvPr/>
        </p:nvPicPr>
        <p:blipFill>
          <a:blip r:embed="rId3"/>
          <a:srcRect/>
          <a:stretch>
            <a:fillRect/>
          </a:stretch>
        </p:blipFill>
        <p:spPr bwMode="auto">
          <a:xfrm>
            <a:off x="6413080" y="4061624"/>
            <a:ext cx="2571750" cy="249555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6.3 : </a:t>
            </a:r>
            <a:r>
              <a:rPr lang="en-US" sz="1200" b="1" dirty="0" smtClean="0"/>
              <a:t>Using collapsible sets   </a:t>
            </a:r>
            <a:r>
              <a:rPr lang="en-IN" sz="1200" dirty="0" smtClean="0"/>
              <a:t/>
            </a:r>
            <a:br>
              <a:rPr lang="en-IN" sz="1200" dirty="0" smtClean="0"/>
            </a:br>
            <a:r>
              <a:rPr lang="en-US" sz="2400" dirty="0" smtClean="0"/>
              <a:t> </a:t>
            </a:r>
            <a:r>
              <a:rPr lang="en-IN" sz="2400" b="1" dirty="0"/>
              <a:t>Collapsible </a:t>
            </a:r>
            <a:r>
              <a:rPr lang="en-IN" sz="2400" b="1" dirty="0" smtClean="0"/>
              <a:t>sets (Accordions)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Collapsible sets start with the same markup as collapsible blocks.</a:t>
            </a:r>
          </a:p>
          <a:p>
            <a:pPr lvl="1"/>
            <a:r>
              <a:rPr lang="en-IN" dirty="0" smtClean="0"/>
              <a:t>Add a parent wrapper with a </a:t>
            </a:r>
            <a:r>
              <a:rPr lang="en-IN" dirty="0" smtClean="0">
                <a:solidFill>
                  <a:srgbClr val="0033CC"/>
                </a:solidFill>
              </a:rPr>
              <a:t>data-role="collapsible-set" </a:t>
            </a:r>
            <a:r>
              <a:rPr lang="en-IN" dirty="0" smtClean="0"/>
              <a:t>attribute around a number of collapsibles</a:t>
            </a:r>
          </a:p>
          <a:p>
            <a:pPr lvl="1"/>
            <a:r>
              <a:rPr lang="en-IN" dirty="0" smtClean="0"/>
              <a:t>The framework styles these to look like a visually grouped widget - like an accordion so only one section can be open at a time. </a:t>
            </a:r>
          </a:p>
          <a:p>
            <a:pPr lvl="1"/>
            <a:r>
              <a:rPr lang="en-IN" dirty="0" smtClean="0"/>
              <a:t>By default, all the sections will be collapsed</a:t>
            </a:r>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457201" y="3534937"/>
            <a:ext cx="5029199" cy="2913160"/>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data-role="collapsible-set"&gt;</a:t>
            </a:r>
          </a:p>
          <a:p>
            <a:r>
              <a:rPr lang="en-IN" dirty="0" smtClean="0">
                <a:solidFill>
                  <a:schemeClr val="tx2"/>
                </a:solidFill>
                <a:latin typeface="Arial" pitchFamily="34" charset="0"/>
                <a:cs typeface="Arial" pitchFamily="34" charset="0"/>
              </a:rPr>
              <a:t>    &lt;div data-role="collapsible“ &gt;</a:t>
            </a:r>
          </a:p>
          <a:p>
            <a:r>
              <a:rPr lang="en-IN" dirty="0" smtClean="0">
                <a:solidFill>
                  <a:schemeClr val="tx2"/>
                </a:solidFill>
                <a:latin typeface="Arial" pitchFamily="34" charset="0"/>
                <a:cs typeface="Arial" pitchFamily="34" charset="0"/>
              </a:rPr>
              <a:t>        </a:t>
            </a:r>
            <a:r>
              <a:rPr lang="en-IN" dirty="0" smtClean="0">
                <a:solidFill>
                  <a:schemeClr val="tx2"/>
                </a:solidFill>
                <a:latin typeface="Arial" pitchFamily="34" charset="0"/>
                <a:cs typeface="Arial" pitchFamily="34" charset="0"/>
              </a:rPr>
              <a:t>&lt;set </a:t>
            </a:r>
            <a:r>
              <a:rPr lang="en-IN" dirty="0">
                <a:solidFill>
                  <a:schemeClr val="tx2"/>
                </a:solidFill>
                <a:latin typeface="Arial" pitchFamily="34" charset="0"/>
                <a:cs typeface="Arial" pitchFamily="34" charset="0"/>
              </a:rPr>
              <a:t>ch3&gt;Section 1&lt;/h3&gt;</a:t>
            </a:r>
          </a:p>
          <a:p>
            <a:r>
              <a:rPr lang="en-IN" dirty="0">
                <a:solidFill>
                  <a:schemeClr val="tx2"/>
                </a:solidFill>
                <a:latin typeface="Arial" pitchFamily="34" charset="0"/>
                <a:cs typeface="Arial" pitchFamily="34" charset="0"/>
              </a:rPr>
              <a:t>        &lt;p&gt;Collapsible </a:t>
            </a:r>
            <a:r>
              <a:rPr lang="en-IN" dirty="0" err="1">
                <a:solidFill>
                  <a:schemeClr val="tx2"/>
                </a:solidFill>
                <a:latin typeface="Arial" pitchFamily="34" charset="0"/>
                <a:cs typeface="Arial" pitchFamily="34" charset="0"/>
              </a:rPr>
              <a:t>ontent</a:t>
            </a:r>
            <a:r>
              <a:rPr lang="en-IN" dirty="0">
                <a:solidFill>
                  <a:schemeClr val="tx2"/>
                </a:solidFill>
                <a:latin typeface="Arial" pitchFamily="34" charset="0"/>
                <a:cs typeface="Arial" pitchFamily="34" charset="0"/>
              </a:rPr>
              <a:t> </a:t>
            </a:r>
            <a:r>
              <a:rPr lang="en-IN" dirty="0" smtClean="0">
                <a:solidFill>
                  <a:schemeClr val="tx2"/>
                </a:solidFill>
                <a:latin typeface="Arial" pitchFamily="34" charset="0"/>
                <a:cs typeface="Arial" pitchFamily="34" charset="0"/>
              </a:rPr>
              <a:t>for section 1.&lt;/p&gt;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&lt;h3&gt;Section 2&lt;/h3&gt;</a:t>
            </a:r>
          </a:p>
          <a:p>
            <a:r>
              <a:rPr lang="en-IN" dirty="0" smtClean="0">
                <a:solidFill>
                  <a:schemeClr val="tx2"/>
                </a:solidFill>
                <a:latin typeface="Arial" pitchFamily="34" charset="0"/>
                <a:cs typeface="Arial" pitchFamily="34" charset="0"/>
              </a:rPr>
              <a:t>        &lt;p&gt;Collapsible set content for section 2.&lt;/p&gt;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pic>
        <p:nvPicPr>
          <p:cNvPr id="5122" name="Picture 2"/>
          <p:cNvPicPr>
            <a:picLocks noChangeAspect="1" noChangeArrowheads="1"/>
          </p:cNvPicPr>
          <p:nvPr/>
        </p:nvPicPr>
        <p:blipFill>
          <a:blip r:embed="rId3"/>
          <a:srcRect/>
          <a:stretch>
            <a:fillRect/>
          </a:stretch>
        </p:blipFill>
        <p:spPr bwMode="auto">
          <a:xfrm>
            <a:off x="5912069" y="3310758"/>
            <a:ext cx="2979682" cy="1375541"/>
          </a:xfrm>
          <a:prstGeom prst="rect">
            <a:avLst/>
          </a:prstGeom>
          <a:noFill/>
          <a:ln w="12700">
            <a:solidFill>
              <a:schemeClr val="tx2"/>
            </a:solid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943600" y="4848062"/>
            <a:ext cx="2995614" cy="1323975"/>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6.4 : </a:t>
            </a:r>
            <a:r>
              <a:rPr lang="en-US" sz="1200" b="1" dirty="0" smtClean="0"/>
              <a:t>Using themes </a:t>
            </a:r>
            <a:r>
              <a:rPr lang="en-IN" sz="1200" dirty="0" smtClean="0"/>
              <a:t/>
            </a:r>
            <a:br>
              <a:rPr lang="en-IN" sz="1200" dirty="0" smtClean="0"/>
            </a:br>
            <a:r>
              <a:rPr lang="en-US" sz="2400" dirty="0" smtClean="0"/>
              <a:t> </a:t>
            </a:r>
            <a:r>
              <a:rPr lang="en-IN" sz="2400" b="1" dirty="0" smtClean="0"/>
              <a:t>Theming system</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Theme control is built directly into jQuery Mobile. </a:t>
            </a:r>
          </a:p>
          <a:p>
            <a:r>
              <a:rPr lang="en-IN" dirty="0" smtClean="0"/>
              <a:t>Swatches are controlled with the </a:t>
            </a:r>
            <a:r>
              <a:rPr lang="en-IN" dirty="0" smtClean="0">
                <a:solidFill>
                  <a:srgbClr val="0033CC"/>
                </a:solidFill>
              </a:rPr>
              <a:t>data-theme</a:t>
            </a:r>
            <a:r>
              <a:rPr lang="en-IN" dirty="0" smtClean="0"/>
              <a:t> attribute. </a:t>
            </a:r>
          </a:p>
          <a:p>
            <a:endParaRPr lang="en-IN" dirty="0" smtClean="0"/>
          </a:p>
          <a:p>
            <a:endParaRPr lang="en-IN" dirty="0" smtClean="0"/>
          </a:p>
          <a:p>
            <a:endParaRPr lang="en-IN" dirty="0" smtClean="0"/>
          </a:p>
        </p:txBody>
      </p:sp>
      <p:sp>
        <p:nvSpPr>
          <p:cNvPr id="4" name="AutoShape 4"/>
          <p:cNvSpPr>
            <a:spLocks noChangeArrowheads="1"/>
          </p:cNvSpPr>
          <p:nvPr/>
        </p:nvSpPr>
        <p:spPr bwMode="auto">
          <a:xfrm>
            <a:off x="346841" y="4903076"/>
            <a:ext cx="5407573" cy="1245476"/>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data-role="page" id="page" data-theme=“a"&gt;  </a:t>
            </a:r>
          </a:p>
          <a:p>
            <a:r>
              <a:rPr lang="en-IN" dirty="0" smtClean="0">
                <a:solidFill>
                  <a:schemeClr val="tx2"/>
                </a:solidFill>
                <a:latin typeface="Arial" pitchFamily="34" charset="0"/>
                <a:cs typeface="Arial" pitchFamily="34" charset="0"/>
              </a:rPr>
              <a:t>         &lt;div data-role="header"&gt; </a:t>
            </a:r>
          </a:p>
          <a:p>
            <a:r>
              <a:rPr lang="en-US" dirty="0" smtClean="0">
                <a:solidFill>
                  <a:schemeClr val="tx2"/>
                </a:solidFill>
                <a:latin typeface="Arial" pitchFamily="34" charset="0"/>
                <a:cs typeface="Arial" pitchFamily="34" charset="0"/>
              </a:rPr>
              <a:t>         ….</a:t>
            </a:r>
            <a:endParaRPr lang="en-IN" dirty="0" smtClean="0">
              <a:solidFill>
                <a:schemeClr val="tx2"/>
              </a:solidFill>
              <a:latin typeface="Arial" pitchFamily="34" charset="0"/>
              <a:cs typeface="Arial" pitchFamily="34" charset="0"/>
            </a:endParaRP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pic>
        <p:nvPicPr>
          <p:cNvPr id="7170" name="Picture 2"/>
          <p:cNvPicPr>
            <a:picLocks noChangeAspect="1" noChangeArrowheads="1"/>
          </p:cNvPicPr>
          <p:nvPr/>
        </p:nvPicPr>
        <p:blipFill>
          <a:blip r:embed="rId3"/>
          <a:srcRect/>
          <a:stretch>
            <a:fillRect/>
          </a:stretch>
        </p:blipFill>
        <p:spPr bwMode="auto">
          <a:xfrm>
            <a:off x="6243144" y="4240760"/>
            <a:ext cx="2560255" cy="18764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243144" y="2375337"/>
            <a:ext cx="2536441" cy="1783145"/>
          </a:xfrm>
          <a:prstGeom prst="rect">
            <a:avLst/>
          </a:prstGeom>
          <a:noFill/>
          <a:ln w="9525">
            <a:noFill/>
            <a:miter lim="800000"/>
            <a:headEnd/>
            <a:tailEnd/>
          </a:ln>
          <a:effectLst/>
        </p:spPr>
      </p:pic>
      <p:sp>
        <p:nvSpPr>
          <p:cNvPr id="11" name="AutoShape 4"/>
          <p:cNvSpPr>
            <a:spLocks noChangeArrowheads="1"/>
          </p:cNvSpPr>
          <p:nvPr/>
        </p:nvSpPr>
        <p:spPr bwMode="auto">
          <a:xfrm>
            <a:off x="310057" y="2375337"/>
            <a:ext cx="5160578" cy="2307022"/>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data-role="page" id="page” &gt;</a:t>
            </a:r>
          </a:p>
          <a:p>
            <a:r>
              <a:rPr lang="en-IN" dirty="0" smtClean="0">
                <a:solidFill>
                  <a:schemeClr val="tx2"/>
                </a:solidFill>
                <a:latin typeface="Arial" pitchFamily="34" charset="0"/>
                <a:cs typeface="Arial" pitchFamily="34" charset="0"/>
              </a:rPr>
              <a:t>         &lt;div data-role="header"&gt; </a:t>
            </a:r>
          </a:p>
          <a:p>
            <a:r>
              <a:rPr lang="en-IN" dirty="0" smtClean="0">
                <a:solidFill>
                  <a:schemeClr val="tx2"/>
                </a:solidFill>
                <a:latin typeface="Arial" pitchFamily="34" charset="0"/>
                <a:cs typeface="Arial" pitchFamily="34" charset="0"/>
              </a:rPr>
              <a:t>               &lt;h1&gt;Sample Page&lt;/h1&gt; </a:t>
            </a:r>
          </a:p>
          <a:p>
            <a:r>
              <a:rPr lang="en-IN" dirty="0" smtClean="0">
                <a:solidFill>
                  <a:schemeClr val="tx2"/>
                </a:solidFill>
                <a:latin typeface="Arial" pitchFamily="34" charset="0"/>
                <a:cs typeface="Arial" pitchFamily="34" charset="0"/>
              </a:rPr>
              <a:t>          &lt;/div&gt; </a:t>
            </a:r>
          </a:p>
          <a:p>
            <a:r>
              <a:rPr lang="en-IN" dirty="0" smtClean="0">
                <a:solidFill>
                  <a:schemeClr val="tx2"/>
                </a:solidFill>
                <a:latin typeface="Arial" pitchFamily="34" charset="0"/>
                <a:cs typeface="Arial" pitchFamily="34" charset="0"/>
              </a:rPr>
              <a:t>          &lt;div data-role="content"&gt; </a:t>
            </a:r>
          </a:p>
          <a:p>
            <a:r>
              <a:rPr lang="en-IN" dirty="0" smtClean="0">
                <a:solidFill>
                  <a:schemeClr val="tx2"/>
                </a:solidFill>
                <a:latin typeface="Arial" pitchFamily="34" charset="0"/>
                <a:cs typeface="Arial" pitchFamily="34" charset="0"/>
              </a:rPr>
              <a:t>                &lt;p&gt;I'm a sample page!&lt;/p&gt; </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7BB461-9986-4ECA-B27F-F07D4D16FDF6}"/>
</file>

<file path=customXml/itemProps2.xml><?xml version="1.0" encoding="utf-8"?>
<ds:datastoreItem xmlns:ds="http://schemas.openxmlformats.org/officeDocument/2006/customXml" ds:itemID="{62F89E16-6191-46ED-BEC7-BFAB8D38A69C}"/>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1690</TotalTime>
  <Words>2130</Words>
  <Application>Microsoft Office PowerPoint</Application>
  <PresentationFormat>On-screen Show (4:3)</PresentationFormat>
  <Paragraphs>210</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6.1 : Using layout grids   Using Columns and grids</vt:lpstr>
      <vt:lpstr>6.1 : Using layout grids   Using Columns and grids : Examples</vt:lpstr>
      <vt:lpstr>6.1 : Using layout grids   Using Columns and grids : Examples</vt:lpstr>
      <vt:lpstr>6.2 : Using collapsible content blocks  Collapsible blocks</vt:lpstr>
      <vt:lpstr>6.2 : Using collapsible content blocks  Nested Collapsible blocks</vt:lpstr>
      <vt:lpstr>6.3 : Using collapsible sets     Collapsible sets (Accordions)</vt:lpstr>
      <vt:lpstr>6.4 : Using themes   Theming system</vt:lpstr>
      <vt:lpstr>Demo</vt:lpstr>
      <vt:lpstr>X.X: [Topic]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352</cp:revision>
  <dcterms:created xsi:type="dcterms:W3CDTF">2012-05-18T02:59:15Z</dcterms:created>
  <dcterms:modified xsi:type="dcterms:W3CDTF">2017-07-11T05:18:24Z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