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notesMasterIdLst>
    <p:notesMasterId r:id="rId33"/>
  </p:notesMasterIdLst>
  <p:sldIdLst>
    <p:sldId id="256" r:id="rId2"/>
    <p:sldId id="269" r:id="rId3"/>
    <p:sldId id="276" r:id="rId4"/>
    <p:sldId id="272" r:id="rId5"/>
    <p:sldId id="270" r:id="rId6"/>
    <p:sldId id="271" r:id="rId7"/>
    <p:sldId id="257" r:id="rId8"/>
    <p:sldId id="285" r:id="rId9"/>
    <p:sldId id="259" r:id="rId10"/>
    <p:sldId id="258" r:id="rId11"/>
    <p:sldId id="264" r:id="rId12"/>
    <p:sldId id="260" r:id="rId13"/>
    <p:sldId id="265" r:id="rId14"/>
    <p:sldId id="263" r:id="rId15"/>
    <p:sldId id="266" r:id="rId16"/>
    <p:sldId id="268" r:id="rId17"/>
    <p:sldId id="267" r:id="rId18"/>
    <p:sldId id="262" r:id="rId19"/>
    <p:sldId id="273" r:id="rId20"/>
    <p:sldId id="274" r:id="rId21"/>
    <p:sldId id="275" r:id="rId22"/>
    <p:sldId id="278" r:id="rId23"/>
    <p:sldId id="279" r:id="rId24"/>
    <p:sldId id="280" r:id="rId25"/>
    <p:sldId id="281" r:id="rId26"/>
    <p:sldId id="282" r:id="rId27"/>
    <p:sldId id="286" r:id="rId28"/>
    <p:sldId id="284" r:id="rId29"/>
    <p:sldId id="283" r:id="rId30"/>
    <p:sldId id="287" r:id="rId31"/>
    <p:sldId id="27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D5B053"/>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8CDAF2-1C49-4DFE-B6A2-244A0E23835C}" type="doc">
      <dgm:prSet loTypeId="urn:microsoft.com/office/officeart/2005/8/layout/StepDownProcess" loCatId="process" qsTypeId="urn:microsoft.com/office/officeart/2005/8/quickstyle/3d1" qsCatId="3D" csTypeId="urn:microsoft.com/office/officeart/2005/8/colors/accent1_2" csCatId="accent1" phldr="1"/>
      <dgm:spPr/>
      <dgm:t>
        <a:bodyPr/>
        <a:lstStyle/>
        <a:p>
          <a:endParaRPr lang="en-US"/>
        </a:p>
      </dgm:t>
    </dgm:pt>
    <dgm:pt modelId="{3C3A2FFE-55A8-4DA1-A4D0-D44DD3FF9ACE}">
      <dgm:prSet phldrT="[Text]"/>
      <dgm:spPr/>
      <dgm:t>
        <a:bodyPr/>
        <a:lstStyle/>
        <a:p>
          <a:r>
            <a:rPr lang="en-US" dirty="0" smtClean="0"/>
            <a:t>SIGNOUT</a:t>
          </a:r>
          <a:endParaRPr lang="en-US" dirty="0"/>
        </a:p>
      </dgm:t>
    </dgm:pt>
    <dgm:pt modelId="{4A032F4C-6C0F-4FA7-B521-D473CCCC8797}" type="sibTrans" cxnId="{1C12F404-D49C-4D7A-B8C0-6F0ED0B736FE}">
      <dgm:prSet/>
      <dgm:spPr/>
      <dgm:t>
        <a:bodyPr/>
        <a:lstStyle/>
        <a:p>
          <a:endParaRPr lang="en-US"/>
        </a:p>
      </dgm:t>
    </dgm:pt>
    <dgm:pt modelId="{768843B6-2311-4B4B-A431-F70593A63676}" type="parTrans" cxnId="{1C12F404-D49C-4D7A-B8C0-6F0ED0B736FE}">
      <dgm:prSet/>
      <dgm:spPr/>
      <dgm:t>
        <a:bodyPr/>
        <a:lstStyle/>
        <a:p>
          <a:endParaRPr lang="en-US"/>
        </a:p>
      </dgm:t>
    </dgm:pt>
    <dgm:pt modelId="{592440BB-8F11-4708-A810-D857175FF988}">
      <dgm:prSet phldrT="[Text]"/>
      <dgm:spPr/>
      <dgm:t>
        <a:bodyPr/>
        <a:lstStyle/>
        <a:p>
          <a:r>
            <a:rPr lang="en-US" dirty="0" smtClean="0"/>
            <a:t>PAY/GIFT/REQUEST/FULFILL REQUEST</a:t>
          </a:r>
          <a:endParaRPr lang="en-US" dirty="0"/>
        </a:p>
      </dgm:t>
    </dgm:pt>
    <dgm:pt modelId="{CE2518BC-7C95-436D-95FE-E5A352F59613}">
      <dgm:prSet phldrT="[Text]"/>
      <dgm:spPr/>
      <dgm:t>
        <a:bodyPr/>
        <a:lstStyle/>
        <a:p>
          <a:r>
            <a:rPr lang="en-US" dirty="0" smtClean="0"/>
            <a:t>PERFORM TRANSACTION</a:t>
          </a:r>
          <a:endParaRPr lang="en-US" dirty="0"/>
        </a:p>
      </dgm:t>
    </dgm:pt>
    <dgm:pt modelId="{46745F05-83F3-4BAF-8872-3E97420AA738}" type="sibTrans" cxnId="{14E3F6C1-89D1-48DE-AFAA-140B71C24E7C}">
      <dgm:prSet/>
      <dgm:spPr/>
      <dgm:t>
        <a:bodyPr/>
        <a:lstStyle/>
        <a:p>
          <a:endParaRPr lang="en-US"/>
        </a:p>
      </dgm:t>
    </dgm:pt>
    <dgm:pt modelId="{CD3264E8-1789-4FE4-9308-8894303A5855}" type="parTrans" cxnId="{14E3F6C1-89D1-48DE-AFAA-140B71C24E7C}">
      <dgm:prSet/>
      <dgm:spPr/>
      <dgm:t>
        <a:bodyPr/>
        <a:lstStyle/>
        <a:p>
          <a:endParaRPr lang="en-US"/>
        </a:p>
      </dgm:t>
    </dgm:pt>
    <dgm:pt modelId="{9BD9791E-EA2E-45F0-A485-3D6CBDB7AAEE}" type="sibTrans" cxnId="{A0CA0B97-3EB4-46C8-A7C3-0CA7EAF0FE5E}">
      <dgm:prSet/>
      <dgm:spPr/>
      <dgm:t>
        <a:bodyPr/>
        <a:lstStyle/>
        <a:p>
          <a:endParaRPr lang="en-US"/>
        </a:p>
      </dgm:t>
    </dgm:pt>
    <dgm:pt modelId="{0E309729-718C-4847-A43D-78DA2DDE7A77}" type="parTrans" cxnId="{A0CA0B97-3EB4-46C8-A7C3-0CA7EAF0FE5E}">
      <dgm:prSet/>
      <dgm:spPr/>
      <dgm:t>
        <a:bodyPr/>
        <a:lstStyle/>
        <a:p>
          <a:endParaRPr lang="en-US"/>
        </a:p>
      </dgm:t>
    </dgm:pt>
    <dgm:pt modelId="{35B6DBCA-115B-4FEA-89D5-C10D846517C0}">
      <dgm:prSet phldrT="[Text]"/>
      <dgm:spPr/>
      <dgm:t>
        <a:bodyPr/>
        <a:lstStyle/>
        <a:p>
          <a:r>
            <a:rPr lang="en-US" dirty="0" smtClean="0"/>
            <a:t>SIGNUP</a:t>
          </a:r>
          <a:endParaRPr lang="en-US" dirty="0"/>
        </a:p>
      </dgm:t>
    </dgm:pt>
    <dgm:pt modelId="{EE550D23-53D5-47A4-94E8-686B96672763}" type="sibTrans" cxnId="{175484AD-D63D-428A-B574-A816EBA2036D}">
      <dgm:prSet/>
      <dgm:spPr/>
      <dgm:t>
        <a:bodyPr/>
        <a:lstStyle/>
        <a:p>
          <a:endParaRPr lang="en-US"/>
        </a:p>
      </dgm:t>
    </dgm:pt>
    <dgm:pt modelId="{CC673957-A7FE-4EE7-A0A5-43B18315FDF1}" type="parTrans" cxnId="{175484AD-D63D-428A-B574-A816EBA2036D}">
      <dgm:prSet/>
      <dgm:spPr/>
      <dgm:t>
        <a:bodyPr/>
        <a:lstStyle/>
        <a:p>
          <a:endParaRPr lang="en-US"/>
        </a:p>
      </dgm:t>
    </dgm:pt>
    <dgm:pt modelId="{C280E83A-2D35-48EB-8547-97505FC75237}">
      <dgm:prSet phldrT="[Text]"/>
      <dgm:spPr/>
      <dgm:t>
        <a:bodyPr/>
        <a:lstStyle/>
        <a:p>
          <a:r>
            <a:rPr lang="en-US" dirty="0" smtClean="0"/>
            <a:t>LOGIN</a:t>
          </a:r>
          <a:endParaRPr lang="en-US" dirty="0"/>
        </a:p>
      </dgm:t>
    </dgm:pt>
    <dgm:pt modelId="{D0C4B27A-D991-4354-BA0C-F5CB8EBE3981}" type="sibTrans" cxnId="{2DEEC7B8-312B-481B-B87C-2B9C5E62EFA7}">
      <dgm:prSet/>
      <dgm:spPr/>
      <dgm:t>
        <a:bodyPr/>
        <a:lstStyle/>
        <a:p>
          <a:endParaRPr lang="en-US"/>
        </a:p>
      </dgm:t>
    </dgm:pt>
    <dgm:pt modelId="{92FD6CD9-E425-4759-AE74-60FC59D61A89}" type="parTrans" cxnId="{2DEEC7B8-312B-481B-B87C-2B9C5E62EFA7}">
      <dgm:prSet/>
      <dgm:spPr/>
      <dgm:t>
        <a:bodyPr/>
        <a:lstStyle/>
        <a:p>
          <a:endParaRPr lang="en-US"/>
        </a:p>
      </dgm:t>
    </dgm:pt>
    <dgm:pt modelId="{47302C76-DB71-4B4F-B6CB-B6BA016206F8}" type="pres">
      <dgm:prSet presAssocID="{EE8CDAF2-1C49-4DFE-B6A2-244A0E23835C}" presName="rootnode" presStyleCnt="0">
        <dgm:presLayoutVars>
          <dgm:chMax/>
          <dgm:chPref/>
          <dgm:dir/>
          <dgm:animLvl val="lvl"/>
        </dgm:presLayoutVars>
      </dgm:prSet>
      <dgm:spPr/>
      <dgm:t>
        <a:bodyPr/>
        <a:lstStyle/>
        <a:p>
          <a:endParaRPr lang="en-US"/>
        </a:p>
      </dgm:t>
    </dgm:pt>
    <dgm:pt modelId="{40B59A8E-3083-4F8C-BB37-03307410D89C}" type="pres">
      <dgm:prSet presAssocID="{35B6DBCA-115B-4FEA-89D5-C10D846517C0}" presName="composite" presStyleCnt="0"/>
      <dgm:spPr/>
    </dgm:pt>
    <dgm:pt modelId="{D7E1F620-F8BA-4098-8772-670BAF6B8567}" type="pres">
      <dgm:prSet presAssocID="{35B6DBCA-115B-4FEA-89D5-C10D846517C0}" presName="bentUpArrow1" presStyleLbl="alignImgPlace1" presStyleIdx="0" presStyleCnt="3"/>
      <dgm:spPr/>
    </dgm:pt>
    <dgm:pt modelId="{8CBB620C-73D5-48ED-AC99-5B42E31A2E2D}" type="pres">
      <dgm:prSet presAssocID="{35B6DBCA-115B-4FEA-89D5-C10D846517C0}" presName="ParentText" presStyleLbl="node1" presStyleIdx="0" presStyleCnt="4">
        <dgm:presLayoutVars>
          <dgm:chMax val="1"/>
          <dgm:chPref val="1"/>
          <dgm:bulletEnabled val="1"/>
        </dgm:presLayoutVars>
      </dgm:prSet>
      <dgm:spPr/>
      <dgm:t>
        <a:bodyPr/>
        <a:lstStyle/>
        <a:p>
          <a:endParaRPr lang="en-US"/>
        </a:p>
      </dgm:t>
    </dgm:pt>
    <dgm:pt modelId="{C931AE40-A3D5-44F0-A45A-A272BF2EC965}" type="pres">
      <dgm:prSet presAssocID="{35B6DBCA-115B-4FEA-89D5-C10D846517C0}" presName="ChildText" presStyleLbl="revTx" presStyleIdx="0" presStyleCnt="3">
        <dgm:presLayoutVars>
          <dgm:chMax val="0"/>
          <dgm:chPref val="0"/>
          <dgm:bulletEnabled val="1"/>
        </dgm:presLayoutVars>
      </dgm:prSet>
      <dgm:spPr/>
      <dgm:t>
        <a:bodyPr/>
        <a:lstStyle/>
        <a:p>
          <a:endParaRPr lang="en-US"/>
        </a:p>
      </dgm:t>
    </dgm:pt>
    <dgm:pt modelId="{B2F14D7E-2997-4FB4-ACEC-CD4ADB842253}" type="pres">
      <dgm:prSet presAssocID="{EE550D23-53D5-47A4-94E8-686B96672763}" presName="sibTrans" presStyleCnt="0"/>
      <dgm:spPr/>
    </dgm:pt>
    <dgm:pt modelId="{6E2B9121-3CBE-42AD-BCAB-2130955C1B43}" type="pres">
      <dgm:prSet presAssocID="{C280E83A-2D35-48EB-8547-97505FC75237}" presName="composite" presStyleCnt="0"/>
      <dgm:spPr/>
    </dgm:pt>
    <dgm:pt modelId="{C3BA789B-EB0F-40F1-9AAF-082172FF5C79}" type="pres">
      <dgm:prSet presAssocID="{C280E83A-2D35-48EB-8547-97505FC75237}" presName="bentUpArrow1" presStyleLbl="alignImgPlace1" presStyleIdx="1" presStyleCnt="3"/>
      <dgm:spPr/>
    </dgm:pt>
    <dgm:pt modelId="{60C6237C-89F8-4FEB-85CD-8E7092487DA2}" type="pres">
      <dgm:prSet presAssocID="{C280E83A-2D35-48EB-8547-97505FC75237}" presName="ParentText" presStyleLbl="node1" presStyleIdx="1" presStyleCnt="4">
        <dgm:presLayoutVars>
          <dgm:chMax val="1"/>
          <dgm:chPref val="1"/>
          <dgm:bulletEnabled val="1"/>
        </dgm:presLayoutVars>
      </dgm:prSet>
      <dgm:spPr/>
      <dgm:t>
        <a:bodyPr/>
        <a:lstStyle/>
        <a:p>
          <a:endParaRPr lang="en-US"/>
        </a:p>
      </dgm:t>
    </dgm:pt>
    <dgm:pt modelId="{75BF9155-B707-442A-9E7E-FC3D4EBB99C0}" type="pres">
      <dgm:prSet presAssocID="{C280E83A-2D35-48EB-8547-97505FC75237}" presName="ChildText" presStyleLbl="revTx" presStyleIdx="1" presStyleCnt="3">
        <dgm:presLayoutVars>
          <dgm:chMax val="0"/>
          <dgm:chPref val="0"/>
          <dgm:bulletEnabled val="1"/>
        </dgm:presLayoutVars>
      </dgm:prSet>
      <dgm:spPr/>
    </dgm:pt>
    <dgm:pt modelId="{27AE324A-9DC9-4DFF-BAD5-60E58029AF02}" type="pres">
      <dgm:prSet presAssocID="{D0C4B27A-D991-4354-BA0C-F5CB8EBE3981}" presName="sibTrans" presStyleCnt="0"/>
      <dgm:spPr/>
    </dgm:pt>
    <dgm:pt modelId="{252D78DF-964D-4288-A5C5-C931085F6CC2}" type="pres">
      <dgm:prSet presAssocID="{CE2518BC-7C95-436D-95FE-E5A352F59613}" presName="composite" presStyleCnt="0"/>
      <dgm:spPr/>
    </dgm:pt>
    <dgm:pt modelId="{9E412EDA-A9CA-46E2-A0F1-87C5A856F717}" type="pres">
      <dgm:prSet presAssocID="{CE2518BC-7C95-436D-95FE-E5A352F59613}" presName="bentUpArrow1" presStyleLbl="alignImgPlace1" presStyleIdx="2" presStyleCnt="3"/>
      <dgm:spPr/>
    </dgm:pt>
    <dgm:pt modelId="{FFBE15BB-01F6-4226-8E59-7AC1538C43DF}" type="pres">
      <dgm:prSet presAssocID="{CE2518BC-7C95-436D-95FE-E5A352F59613}" presName="ParentText" presStyleLbl="node1" presStyleIdx="2" presStyleCnt="4">
        <dgm:presLayoutVars>
          <dgm:chMax val="1"/>
          <dgm:chPref val="1"/>
          <dgm:bulletEnabled val="1"/>
        </dgm:presLayoutVars>
      </dgm:prSet>
      <dgm:spPr/>
      <dgm:t>
        <a:bodyPr/>
        <a:lstStyle/>
        <a:p>
          <a:endParaRPr lang="en-US"/>
        </a:p>
      </dgm:t>
    </dgm:pt>
    <dgm:pt modelId="{940066B3-F7D8-4B07-B2C6-310B8A7EE12D}" type="pres">
      <dgm:prSet presAssocID="{CE2518BC-7C95-436D-95FE-E5A352F59613}" presName="ChildText" presStyleLbl="revTx" presStyleIdx="2" presStyleCnt="3" custScaleX="271859" custLinFactX="24320" custLinFactNeighborX="100000" custLinFactNeighborY="1300">
        <dgm:presLayoutVars>
          <dgm:chMax val="0"/>
          <dgm:chPref val="0"/>
          <dgm:bulletEnabled val="1"/>
        </dgm:presLayoutVars>
      </dgm:prSet>
      <dgm:spPr/>
      <dgm:t>
        <a:bodyPr/>
        <a:lstStyle/>
        <a:p>
          <a:endParaRPr lang="en-US"/>
        </a:p>
      </dgm:t>
    </dgm:pt>
    <dgm:pt modelId="{E605E753-D90C-4485-8C9B-DAEBED5134E0}" type="pres">
      <dgm:prSet presAssocID="{46745F05-83F3-4BAF-8872-3E97420AA738}" presName="sibTrans" presStyleCnt="0"/>
      <dgm:spPr/>
    </dgm:pt>
    <dgm:pt modelId="{5635175A-5DF3-413C-9510-839AFAAD5BF0}" type="pres">
      <dgm:prSet presAssocID="{3C3A2FFE-55A8-4DA1-A4D0-D44DD3FF9ACE}" presName="composite" presStyleCnt="0"/>
      <dgm:spPr/>
    </dgm:pt>
    <dgm:pt modelId="{167C61C5-BA13-42D1-B01B-16839B18BB7D}" type="pres">
      <dgm:prSet presAssocID="{3C3A2FFE-55A8-4DA1-A4D0-D44DD3FF9ACE}" presName="ParentText" presStyleLbl="node1" presStyleIdx="3" presStyleCnt="4">
        <dgm:presLayoutVars>
          <dgm:chMax val="1"/>
          <dgm:chPref val="1"/>
          <dgm:bulletEnabled val="1"/>
        </dgm:presLayoutVars>
      </dgm:prSet>
      <dgm:spPr/>
      <dgm:t>
        <a:bodyPr/>
        <a:lstStyle/>
        <a:p>
          <a:endParaRPr lang="en-US"/>
        </a:p>
      </dgm:t>
    </dgm:pt>
  </dgm:ptLst>
  <dgm:cxnLst>
    <dgm:cxn modelId="{A0CA0B97-3EB4-46C8-A7C3-0CA7EAF0FE5E}" srcId="{CE2518BC-7C95-436D-95FE-E5A352F59613}" destId="{592440BB-8F11-4708-A810-D857175FF988}" srcOrd="0" destOrd="0" parTransId="{0E309729-718C-4847-A43D-78DA2DDE7A77}" sibTransId="{9BD9791E-EA2E-45F0-A485-3D6CBDB7AAEE}"/>
    <dgm:cxn modelId="{1C12F404-D49C-4D7A-B8C0-6F0ED0B736FE}" srcId="{EE8CDAF2-1C49-4DFE-B6A2-244A0E23835C}" destId="{3C3A2FFE-55A8-4DA1-A4D0-D44DD3FF9ACE}" srcOrd="3" destOrd="0" parTransId="{768843B6-2311-4B4B-A431-F70593A63676}" sibTransId="{4A032F4C-6C0F-4FA7-B521-D473CCCC8797}"/>
    <dgm:cxn modelId="{4FC2FA6D-41B2-49A9-AF7D-0292C4CB97BB}" type="presOf" srcId="{CE2518BC-7C95-436D-95FE-E5A352F59613}" destId="{FFBE15BB-01F6-4226-8E59-7AC1538C43DF}" srcOrd="0" destOrd="0" presId="urn:microsoft.com/office/officeart/2005/8/layout/StepDownProcess"/>
    <dgm:cxn modelId="{175484AD-D63D-428A-B574-A816EBA2036D}" srcId="{EE8CDAF2-1C49-4DFE-B6A2-244A0E23835C}" destId="{35B6DBCA-115B-4FEA-89D5-C10D846517C0}" srcOrd="0" destOrd="0" parTransId="{CC673957-A7FE-4EE7-A0A5-43B18315FDF1}" sibTransId="{EE550D23-53D5-47A4-94E8-686B96672763}"/>
    <dgm:cxn modelId="{14E3F6C1-89D1-48DE-AFAA-140B71C24E7C}" srcId="{EE8CDAF2-1C49-4DFE-B6A2-244A0E23835C}" destId="{CE2518BC-7C95-436D-95FE-E5A352F59613}" srcOrd="2" destOrd="0" parTransId="{CD3264E8-1789-4FE4-9308-8894303A5855}" sibTransId="{46745F05-83F3-4BAF-8872-3E97420AA738}"/>
    <dgm:cxn modelId="{D93C4C7D-F570-4032-A1AC-6B41BFA9B222}" type="presOf" srcId="{592440BB-8F11-4708-A810-D857175FF988}" destId="{940066B3-F7D8-4B07-B2C6-310B8A7EE12D}" srcOrd="0" destOrd="0" presId="urn:microsoft.com/office/officeart/2005/8/layout/StepDownProcess"/>
    <dgm:cxn modelId="{40CE8C27-7CD3-4FD4-913F-65681597A51B}" type="presOf" srcId="{EE8CDAF2-1C49-4DFE-B6A2-244A0E23835C}" destId="{47302C76-DB71-4B4F-B6CB-B6BA016206F8}" srcOrd="0" destOrd="0" presId="urn:microsoft.com/office/officeart/2005/8/layout/StepDownProcess"/>
    <dgm:cxn modelId="{F2AF69BC-721D-4D47-B392-8A08523B737A}" type="presOf" srcId="{35B6DBCA-115B-4FEA-89D5-C10D846517C0}" destId="{8CBB620C-73D5-48ED-AC99-5B42E31A2E2D}" srcOrd="0" destOrd="0" presId="urn:microsoft.com/office/officeart/2005/8/layout/StepDownProcess"/>
    <dgm:cxn modelId="{2DEEC7B8-312B-481B-B87C-2B9C5E62EFA7}" srcId="{EE8CDAF2-1C49-4DFE-B6A2-244A0E23835C}" destId="{C280E83A-2D35-48EB-8547-97505FC75237}" srcOrd="1" destOrd="0" parTransId="{92FD6CD9-E425-4759-AE74-60FC59D61A89}" sibTransId="{D0C4B27A-D991-4354-BA0C-F5CB8EBE3981}"/>
    <dgm:cxn modelId="{F7E6392F-B79B-4A85-A023-91651CF8E958}" type="presOf" srcId="{C280E83A-2D35-48EB-8547-97505FC75237}" destId="{60C6237C-89F8-4FEB-85CD-8E7092487DA2}" srcOrd="0" destOrd="0" presId="urn:microsoft.com/office/officeart/2005/8/layout/StepDownProcess"/>
    <dgm:cxn modelId="{BA4D8AFA-B5BE-4985-BF07-C15D7C0C9F8F}" type="presOf" srcId="{3C3A2FFE-55A8-4DA1-A4D0-D44DD3FF9ACE}" destId="{167C61C5-BA13-42D1-B01B-16839B18BB7D}" srcOrd="0" destOrd="0" presId="urn:microsoft.com/office/officeart/2005/8/layout/StepDownProcess"/>
    <dgm:cxn modelId="{D901887F-F52E-46D1-8127-E4CA03CA9CB4}" type="presParOf" srcId="{47302C76-DB71-4B4F-B6CB-B6BA016206F8}" destId="{40B59A8E-3083-4F8C-BB37-03307410D89C}" srcOrd="0" destOrd="0" presId="urn:microsoft.com/office/officeart/2005/8/layout/StepDownProcess"/>
    <dgm:cxn modelId="{6C7BAE60-ADBC-4391-BEF1-11B54E8AB81D}" type="presParOf" srcId="{40B59A8E-3083-4F8C-BB37-03307410D89C}" destId="{D7E1F620-F8BA-4098-8772-670BAF6B8567}" srcOrd="0" destOrd="0" presId="urn:microsoft.com/office/officeart/2005/8/layout/StepDownProcess"/>
    <dgm:cxn modelId="{BA667AB0-AD92-4B89-9CD9-3BB40ADB291B}" type="presParOf" srcId="{40B59A8E-3083-4F8C-BB37-03307410D89C}" destId="{8CBB620C-73D5-48ED-AC99-5B42E31A2E2D}" srcOrd="1" destOrd="0" presId="urn:microsoft.com/office/officeart/2005/8/layout/StepDownProcess"/>
    <dgm:cxn modelId="{44296218-9370-4F10-A8F6-55166CD5EF5B}" type="presParOf" srcId="{40B59A8E-3083-4F8C-BB37-03307410D89C}" destId="{C931AE40-A3D5-44F0-A45A-A272BF2EC965}" srcOrd="2" destOrd="0" presId="urn:microsoft.com/office/officeart/2005/8/layout/StepDownProcess"/>
    <dgm:cxn modelId="{1C345C61-0FD8-4A35-9836-81BFEDF0A3EC}" type="presParOf" srcId="{47302C76-DB71-4B4F-B6CB-B6BA016206F8}" destId="{B2F14D7E-2997-4FB4-ACEC-CD4ADB842253}" srcOrd="1" destOrd="0" presId="urn:microsoft.com/office/officeart/2005/8/layout/StepDownProcess"/>
    <dgm:cxn modelId="{EA9E6182-BF7B-458B-9952-64D4B29DF98F}" type="presParOf" srcId="{47302C76-DB71-4B4F-B6CB-B6BA016206F8}" destId="{6E2B9121-3CBE-42AD-BCAB-2130955C1B43}" srcOrd="2" destOrd="0" presId="urn:microsoft.com/office/officeart/2005/8/layout/StepDownProcess"/>
    <dgm:cxn modelId="{CA3D1064-170B-464F-8373-CF796B0D86E8}" type="presParOf" srcId="{6E2B9121-3CBE-42AD-BCAB-2130955C1B43}" destId="{C3BA789B-EB0F-40F1-9AAF-082172FF5C79}" srcOrd="0" destOrd="0" presId="urn:microsoft.com/office/officeart/2005/8/layout/StepDownProcess"/>
    <dgm:cxn modelId="{0EDB8D10-77D5-44A0-8674-2483E1386C79}" type="presParOf" srcId="{6E2B9121-3CBE-42AD-BCAB-2130955C1B43}" destId="{60C6237C-89F8-4FEB-85CD-8E7092487DA2}" srcOrd="1" destOrd="0" presId="urn:microsoft.com/office/officeart/2005/8/layout/StepDownProcess"/>
    <dgm:cxn modelId="{693AF43C-485E-46CF-8081-B301F10063EA}" type="presParOf" srcId="{6E2B9121-3CBE-42AD-BCAB-2130955C1B43}" destId="{75BF9155-B707-442A-9E7E-FC3D4EBB99C0}" srcOrd="2" destOrd="0" presId="urn:microsoft.com/office/officeart/2005/8/layout/StepDownProcess"/>
    <dgm:cxn modelId="{C5B4E383-9331-4AFE-BA63-F3D57C0CA9E8}" type="presParOf" srcId="{47302C76-DB71-4B4F-B6CB-B6BA016206F8}" destId="{27AE324A-9DC9-4DFF-BAD5-60E58029AF02}" srcOrd="3" destOrd="0" presId="urn:microsoft.com/office/officeart/2005/8/layout/StepDownProcess"/>
    <dgm:cxn modelId="{3188BC65-117D-4838-BB5C-1229A83FAA02}" type="presParOf" srcId="{47302C76-DB71-4B4F-B6CB-B6BA016206F8}" destId="{252D78DF-964D-4288-A5C5-C931085F6CC2}" srcOrd="4" destOrd="0" presId="urn:microsoft.com/office/officeart/2005/8/layout/StepDownProcess"/>
    <dgm:cxn modelId="{E14C80D0-F084-4C64-B320-049E7BFAA290}" type="presParOf" srcId="{252D78DF-964D-4288-A5C5-C931085F6CC2}" destId="{9E412EDA-A9CA-46E2-A0F1-87C5A856F717}" srcOrd="0" destOrd="0" presId="urn:microsoft.com/office/officeart/2005/8/layout/StepDownProcess"/>
    <dgm:cxn modelId="{2AFB3E81-4054-43EA-996F-42C421B8F60C}" type="presParOf" srcId="{252D78DF-964D-4288-A5C5-C931085F6CC2}" destId="{FFBE15BB-01F6-4226-8E59-7AC1538C43DF}" srcOrd="1" destOrd="0" presId="urn:microsoft.com/office/officeart/2005/8/layout/StepDownProcess"/>
    <dgm:cxn modelId="{4E905233-C17A-46B8-AEBB-F7174B8A3C40}" type="presParOf" srcId="{252D78DF-964D-4288-A5C5-C931085F6CC2}" destId="{940066B3-F7D8-4B07-B2C6-310B8A7EE12D}" srcOrd="2" destOrd="0" presId="urn:microsoft.com/office/officeart/2005/8/layout/StepDownProcess"/>
    <dgm:cxn modelId="{F5711ECF-7861-4572-BC9F-DC647874B022}" type="presParOf" srcId="{47302C76-DB71-4B4F-B6CB-B6BA016206F8}" destId="{E605E753-D90C-4485-8C9B-DAEBED5134E0}" srcOrd="5" destOrd="0" presId="urn:microsoft.com/office/officeart/2005/8/layout/StepDownProcess"/>
    <dgm:cxn modelId="{C379EEE0-F349-4247-8F61-85EBD47FF9E3}" type="presParOf" srcId="{47302C76-DB71-4B4F-B6CB-B6BA016206F8}" destId="{5635175A-5DF3-413C-9510-839AFAAD5BF0}" srcOrd="6" destOrd="0" presId="urn:microsoft.com/office/officeart/2005/8/layout/StepDownProcess"/>
    <dgm:cxn modelId="{6B94B107-C1A1-4908-9863-EDD6CC86C3B1}" type="presParOf" srcId="{5635175A-5DF3-413C-9510-839AFAAD5BF0}" destId="{167C61C5-BA13-42D1-B01B-16839B18BB7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1F620-F8BA-4098-8772-670BAF6B8567}">
      <dsp:nvSpPr>
        <dsp:cNvPr id="0" name=""/>
        <dsp:cNvSpPr/>
      </dsp:nvSpPr>
      <dsp:spPr>
        <a:xfrm rot="5400000">
          <a:off x="1550389" y="1184365"/>
          <a:ext cx="1040130" cy="1184151"/>
        </a:xfrm>
        <a:prstGeom prst="bentUpArrow">
          <a:avLst>
            <a:gd name="adj1" fmla="val 32840"/>
            <a:gd name="adj2" fmla="val 25000"/>
            <a:gd name="adj3" fmla="val 35780"/>
          </a:avLst>
        </a:prstGeom>
        <a:gradFill rotWithShape="0">
          <a:gsLst>
            <a:gs pos="0">
              <a:schemeClr val="accent1">
                <a:tint val="50000"/>
                <a:hueOff val="0"/>
                <a:satOff val="0"/>
                <a:lumOff val="0"/>
                <a:alphaOff val="0"/>
                <a:tint val="96000"/>
                <a:lumMod val="102000"/>
              </a:schemeClr>
            </a:gs>
            <a:gs pos="100000">
              <a:schemeClr val="accent1">
                <a:tint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8CBB620C-73D5-48ED-AC99-5B42E31A2E2D}">
      <dsp:nvSpPr>
        <dsp:cNvPr id="0" name=""/>
        <dsp:cNvSpPr/>
      </dsp:nvSpPr>
      <dsp:spPr>
        <a:xfrm>
          <a:off x="1274818" y="31360"/>
          <a:ext cx="1750966" cy="1225619"/>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SIGNUP</a:t>
          </a:r>
          <a:endParaRPr lang="en-US" sz="1800" kern="1200" dirty="0"/>
        </a:p>
      </dsp:txBody>
      <dsp:txXfrm>
        <a:off x="1334659" y="91201"/>
        <a:ext cx="1631284" cy="1105937"/>
      </dsp:txXfrm>
    </dsp:sp>
    <dsp:sp modelId="{C931AE40-A3D5-44F0-A45A-A272BF2EC965}">
      <dsp:nvSpPr>
        <dsp:cNvPr id="0" name=""/>
        <dsp:cNvSpPr/>
      </dsp:nvSpPr>
      <dsp:spPr>
        <a:xfrm>
          <a:off x="3025784" y="148250"/>
          <a:ext cx="1273486" cy="990600"/>
        </a:xfrm>
        <a:prstGeom prst="rect">
          <a:avLst/>
        </a:prstGeom>
        <a:noFill/>
        <a:ln>
          <a:noFill/>
        </a:ln>
        <a:effectLst/>
      </dsp:spPr>
      <dsp:style>
        <a:lnRef idx="0">
          <a:scrgbClr r="0" g="0" b="0"/>
        </a:lnRef>
        <a:fillRef idx="0">
          <a:scrgbClr r="0" g="0" b="0"/>
        </a:fillRef>
        <a:effectRef idx="0">
          <a:scrgbClr r="0" g="0" b="0"/>
        </a:effectRef>
        <a:fontRef idx="minor"/>
      </dsp:style>
    </dsp:sp>
    <dsp:sp modelId="{C3BA789B-EB0F-40F1-9AAF-082172FF5C79}">
      <dsp:nvSpPr>
        <dsp:cNvPr id="0" name=""/>
        <dsp:cNvSpPr/>
      </dsp:nvSpPr>
      <dsp:spPr>
        <a:xfrm rot="5400000">
          <a:off x="3002127" y="2561140"/>
          <a:ext cx="1040130" cy="1184151"/>
        </a:xfrm>
        <a:prstGeom prst="bentUpArrow">
          <a:avLst>
            <a:gd name="adj1" fmla="val 32840"/>
            <a:gd name="adj2" fmla="val 25000"/>
            <a:gd name="adj3" fmla="val 35780"/>
          </a:avLst>
        </a:prstGeom>
        <a:gradFill rotWithShape="0">
          <a:gsLst>
            <a:gs pos="0">
              <a:schemeClr val="accent1">
                <a:tint val="50000"/>
                <a:hueOff val="0"/>
                <a:satOff val="0"/>
                <a:lumOff val="0"/>
                <a:alphaOff val="0"/>
                <a:tint val="96000"/>
                <a:lumMod val="102000"/>
              </a:schemeClr>
            </a:gs>
            <a:gs pos="100000">
              <a:schemeClr val="accent1">
                <a:tint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60C6237C-89F8-4FEB-85CD-8E7092487DA2}">
      <dsp:nvSpPr>
        <dsp:cNvPr id="0" name=""/>
        <dsp:cNvSpPr/>
      </dsp:nvSpPr>
      <dsp:spPr>
        <a:xfrm>
          <a:off x="2726555" y="1408135"/>
          <a:ext cx="1750966" cy="1225619"/>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LOGIN</a:t>
          </a:r>
          <a:endParaRPr lang="en-US" sz="1800" kern="1200" dirty="0"/>
        </a:p>
      </dsp:txBody>
      <dsp:txXfrm>
        <a:off x="2786396" y="1467976"/>
        <a:ext cx="1631284" cy="1105937"/>
      </dsp:txXfrm>
    </dsp:sp>
    <dsp:sp modelId="{75BF9155-B707-442A-9E7E-FC3D4EBB99C0}">
      <dsp:nvSpPr>
        <dsp:cNvPr id="0" name=""/>
        <dsp:cNvSpPr/>
      </dsp:nvSpPr>
      <dsp:spPr>
        <a:xfrm>
          <a:off x="4477522" y="1525026"/>
          <a:ext cx="1273486" cy="990600"/>
        </a:xfrm>
        <a:prstGeom prst="rect">
          <a:avLst/>
        </a:prstGeom>
        <a:noFill/>
        <a:ln>
          <a:noFill/>
        </a:ln>
        <a:effectLst/>
      </dsp:spPr>
      <dsp:style>
        <a:lnRef idx="0">
          <a:scrgbClr r="0" g="0" b="0"/>
        </a:lnRef>
        <a:fillRef idx="0">
          <a:scrgbClr r="0" g="0" b="0"/>
        </a:fillRef>
        <a:effectRef idx="0">
          <a:scrgbClr r="0" g="0" b="0"/>
        </a:effectRef>
        <a:fontRef idx="minor"/>
      </dsp:style>
    </dsp:sp>
    <dsp:sp modelId="{9E412EDA-A9CA-46E2-A0F1-87C5A856F717}">
      <dsp:nvSpPr>
        <dsp:cNvPr id="0" name=""/>
        <dsp:cNvSpPr/>
      </dsp:nvSpPr>
      <dsp:spPr>
        <a:xfrm rot="5400000">
          <a:off x="4453864" y="3937916"/>
          <a:ext cx="1040130" cy="1184151"/>
        </a:xfrm>
        <a:prstGeom prst="bentUpArrow">
          <a:avLst>
            <a:gd name="adj1" fmla="val 32840"/>
            <a:gd name="adj2" fmla="val 25000"/>
            <a:gd name="adj3" fmla="val 35780"/>
          </a:avLst>
        </a:prstGeom>
        <a:gradFill rotWithShape="0">
          <a:gsLst>
            <a:gs pos="0">
              <a:schemeClr val="accent1">
                <a:tint val="50000"/>
                <a:hueOff val="0"/>
                <a:satOff val="0"/>
                <a:lumOff val="0"/>
                <a:alphaOff val="0"/>
                <a:tint val="96000"/>
                <a:lumMod val="102000"/>
              </a:schemeClr>
            </a:gs>
            <a:gs pos="100000">
              <a:schemeClr val="accent1">
                <a:tint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FFBE15BB-01F6-4226-8E59-7AC1538C43DF}">
      <dsp:nvSpPr>
        <dsp:cNvPr id="0" name=""/>
        <dsp:cNvSpPr/>
      </dsp:nvSpPr>
      <dsp:spPr>
        <a:xfrm>
          <a:off x="4178293" y="2784911"/>
          <a:ext cx="1750966" cy="1225619"/>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PERFORM TRANSACTION</a:t>
          </a:r>
          <a:endParaRPr lang="en-US" sz="1800" kern="1200" dirty="0"/>
        </a:p>
      </dsp:txBody>
      <dsp:txXfrm>
        <a:off x="4238134" y="2844752"/>
        <a:ext cx="1631284" cy="1105937"/>
      </dsp:txXfrm>
    </dsp:sp>
    <dsp:sp modelId="{940066B3-F7D8-4B07-B2C6-310B8A7EE12D}">
      <dsp:nvSpPr>
        <dsp:cNvPr id="0" name=""/>
        <dsp:cNvSpPr/>
      </dsp:nvSpPr>
      <dsp:spPr>
        <a:xfrm>
          <a:off x="6109777" y="2914679"/>
          <a:ext cx="3462087" cy="99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PAY/GIFT/REQUEST/FULFILL REQUEST</a:t>
          </a:r>
          <a:endParaRPr lang="en-US" sz="1400" kern="1200" dirty="0"/>
        </a:p>
      </dsp:txBody>
      <dsp:txXfrm>
        <a:off x="6109777" y="2914679"/>
        <a:ext cx="3462087" cy="990600"/>
      </dsp:txXfrm>
    </dsp:sp>
    <dsp:sp modelId="{167C61C5-BA13-42D1-B01B-16839B18BB7D}">
      <dsp:nvSpPr>
        <dsp:cNvPr id="0" name=""/>
        <dsp:cNvSpPr/>
      </dsp:nvSpPr>
      <dsp:spPr>
        <a:xfrm>
          <a:off x="5630030" y="4161686"/>
          <a:ext cx="1750966" cy="1225619"/>
        </a:xfrm>
        <a:prstGeom prst="roundRect">
          <a:avLst>
            <a:gd name="adj" fmla="val 1667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SIGNOUT</a:t>
          </a:r>
          <a:endParaRPr lang="en-US" sz="1800" kern="1200" dirty="0"/>
        </a:p>
      </dsp:txBody>
      <dsp:txXfrm>
        <a:off x="5689871" y="4221527"/>
        <a:ext cx="1631284" cy="110593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9599A-FDB9-4819-A431-C72D276CE01D}" type="datetimeFigureOut">
              <a:rPr lang="en-US" smtClean="0"/>
              <a:t>5/4/2016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4981E-83FF-4895-9F54-F90DED1D4EB8}" type="slidenum">
              <a:rPr lang="en-US" smtClean="0"/>
              <a:t>‹#›</a:t>
            </a:fld>
            <a:endParaRPr lang="en-US"/>
          </a:p>
        </p:txBody>
      </p:sp>
    </p:spTree>
    <p:extLst>
      <p:ext uri="{BB962C8B-B14F-4D97-AF65-F5344CB8AC3E}">
        <p14:creationId xmlns:p14="http://schemas.microsoft.com/office/powerpoint/2010/main" val="262305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74981E-83FF-4895-9F54-F90DED1D4EB8}" type="slidenum">
              <a:rPr lang="en-US" smtClean="0"/>
              <a:t>20</a:t>
            </a:fld>
            <a:endParaRPr lang="en-US"/>
          </a:p>
        </p:txBody>
      </p:sp>
    </p:spTree>
    <p:extLst>
      <p:ext uri="{BB962C8B-B14F-4D97-AF65-F5344CB8AC3E}">
        <p14:creationId xmlns:p14="http://schemas.microsoft.com/office/powerpoint/2010/main" val="100335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52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774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895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2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75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93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174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924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49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90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283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5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656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55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04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31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26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5/4/2016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343963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786" y="1249234"/>
            <a:ext cx="9624736" cy="3168219"/>
          </a:xfrm>
          <a:prstGeom prst="rect">
            <a:avLst/>
          </a:prstGeom>
        </p:spPr>
      </p:pic>
    </p:spTree>
    <p:extLst>
      <p:ext uri="{BB962C8B-B14F-4D97-AF65-F5344CB8AC3E}">
        <p14:creationId xmlns:p14="http://schemas.microsoft.com/office/powerpoint/2010/main" val="302131842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07641" y="5750004"/>
            <a:ext cx="2223686" cy="1107996"/>
          </a:xfrm>
          <a:prstGeom prst="rect">
            <a:avLst/>
          </a:prstGeom>
          <a:noFill/>
        </p:spPr>
        <p:txBody>
          <a:bodyPr wrap="none" rtlCol="0">
            <a:spAutoFit/>
          </a:bodyPr>
          <a:lstStyle/>
          <a:p>
            <a:r>
              <a:rPr lang="en-US" sz="6600" dirty="0" smtClean="0">
                <a:solidFill>
                  <a:srgbClr val="595959"/>
                </a:solidFill>
                <a:latin typeface="Britannic Bold" panose="020B0903060703020204" pitchFamily="34" charset="0"/>
              </a:rPr>
              <a:t>BANK</a:t>
            </a:r>
            <a:endParaRPr lang="en-US" sz="6600" dirty="0">
              <a:solidFill>
                <a:srgbClr val="595959"/>
              </a:solidFill>
              <a:latin typeface="Britannic Bold" panose="020B0903060703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898276301"/>
              </p:ext>
            </p:extLst>
          </p:nvPr>
        </p:nvGraphicFramePr>
        <p:xfrm>
          <a:off x="1390919" y="2342403"/>
          <a:ext cx="10650827" cy="2577326"/>
        </p:xfrm>
        <a:graphic>
          <a:graphicData uri="http://schemas.openxmlformats.org/drawingml/2006/table">
            <a:tbl>
              <a:tblPr firstRow="1" bandRow="1">
                <a:tableStyleId>{5C22544A-7EE6-4342-B048-85BDC9FD1C3A}</a:tableStyleId>
              </a:tblPr>
              <a:tblGrid>
                <a:gridCol w="2189408"/>
                <a:gridCol w="3078050"/>
                <a:gridCol w="2768958"/>
                <a:gridCol w="1017431"/>
                <a:gridCol w="1596980"/>
              </a:tblGrid>
              <a:tr h="776898">
                <a:tc>
                  <a:txBody>
                    <a:bodyPr/>
                    <a:lstStyle/>
                    <a:p>
                      <a:r>
                        <a:rPr lang="en-US" dirty="0" smtClean="0"/>
                        <a:t>Account _number</a:t>
                      </a:r>
                      <a:endParaRPr lang="en-US" dirty="0"/>
                    </a:p>
                  </a:txBody>
                  <a:tcPr/>
                </a:tc>
                <a:tc>
                  <a:txBody>
                    <a:bodyPr/>
                    <a:lstStyle/>
                    <a:p>
                      <a:r>
                        <a:rPr lang="en-US" b="1" u="sng" dirty="0" smtClean="0"/>
                        <a:t>Credit_card_number</a:t>
                      </a:r>
                      <a:endParaRPr lang="en-US" b="1" u="sng" dirty="0"/>
                    </a:p>
                  </a:txBody>
                  <a:tcPr/>
                </a:tc>
                <a:tc>
                  <a:txBody>
                    <a:bodyPr/>
                    <a:lstStyle/>
                    <a:p>
                      <a:r>
                        <a:rPr lang="en-US" dirty="0" smtClean="0"/>
                        <a:t>Account_holder_name</a:t>
                      </a:r>
                      <a:endParaRPr lang="en-US" dirty="0"/>
                    </a:p>
                  </a:txBody>
                  <a:tcPr/>
                </a:tc>
                <a:tc>
                  <a:txBody>
                    <a:bodyPr/>
                    <a:lstStyle/>
                    <a:p>
                      <a:r>
                        <a:rPr lang="en-US" dirty="0" smtClean="0"/>
                        <a:t>CVV</a:t>
                      </a:r>
                      <a:endParaRPr lang="en-US" dirty="0"/>
                    </a:p>
                  </a:txBody>
                  <a:tcPr/>
                </a:tc>
                <a:tc>
                  <a:txBody>
                    <a:bodyPr/>
                    <a:lstStyle/>
                    <a:p>
                      <a:r>
                        <a:rPr lang="en-US" dirty="0" smtClean="0"/>
                        <a:t>Balance</a:t>
                      </a:r>
                      <a:endParaRPr lang="en-US" dirty="0"/>
                    </a:p>
                  </a:txBody>
                  <a:tcPr/>
                </a:tc>
              </a:tr>
              <a:tr h="450107">
                <a:tc>
                  <a:txBody>
                    <a:bodyPr/>
                    <a:lstStyle/>
                    <a:p>
                      <a:r>
                        <a:rPr lang="en-US" dirty="0" smtClean="0">
                          <a:latin typeface="Arial" panose="020B0604020202020204" pitchFamily="34" charset="0"/>
                          <a:cs typeface="Arial" panose="020B0604020202020204" pitchFamily="34" charset="0"/>
                        </a:rPr>
                        <a:t>48785124151</a:t>
                      </a:r>
                      <a:endParaRPr lang="en-US" dirty="0">
                        <a:latin typeface="Arial" panose="020B0604020202020204" pitchFamily="34" charset="0"/>
                        <a:cs typeface="Arial" panose="020B0604020202020204" pitchFamily="34" charset="0"/>
                      </a:endParaRPr>
                    </a:p>
                  </a:txBody>
                  <a:tcPr/>
                </a:tc>
                <a:tc>
                  <a:txBody>
                    <a:bodyPr/>
                    <a:lstStyle/>
                    <a:p>
                      <a:r>
                        <a:rPr lang="en-US" dirty="0" smtClean="0">
                          <a:latin typeface="Arial" panose="020B0604020202020204" pitchFamily="34" charset="0"/>
                          <a:cs typeface="Arial" panose="020B0604020202020204" pitchFamily="34" charset="0"/>
                        </a:rPr>
                        <a:t>4495-7540-3281-4101</a:t>
                      </a:r>
                      <a:endParaRPr lang="en-US" dirty="0">
                        <a:latin typeface="Arial" panose="020B0604020202020204" pitchFamily="34" charset="0"/>
                        <a:cs typeface="Arial" panose="020B0604020202020204" pitchFamily="34" charset="0"/>
                      </a:endParaRPr>
                    </a:p>
                  </a:txBody>
                  <a:tcPr/>
                </a:tc>
                <a:tc>
                  <a:txBody>
                    <a:bodyPr/>
                    <a:lstStyle/>
                    <a:p>
                      <a:r>
                        <a:rPr lang="en-US" dirty="0" smtClean="0"/>
                        <a:t>Divyesh Soni</a:t>
                      </a:r>
                      <a:endParaRPr lang="en-US" dirty="0"/>
                    </a:p>
                  </a:txBody>
                  <a:tcPr/>
                </a:tc>
                <a:tc>
                  <a:txBody>
                    <a:bodyPr/>
                    <a:lstStyle/>
                    <a:p>
                      <a:r>
                        <a:rPr lang="en-US" dirty="0" smtClean="0"/>
                        <a:t>456</a:t>
                      </a:r>
                      <a:endParaRPr lang="en-US" dirty="0"/>
                    </a:p>
                  </a:txBody>
                  <a:tcPr/>
                </a:tc>
                <a:tc>
                  <a:txBody>
                    <a:bodyPr/>
                    <a:lstStyle/>
                    <a:p>
                      <a:r>
                        <a:rPr lang="en-US" dirty="0" smtClean="0"/>
                        <a:t>100545.00</a:t>
                      </a:r>
                      <a:endParaRPr lang="en-US" dirty="0"/>
                    </a:p>
                  </a:txBody>
                  <a:tcPr/>
                </a:tc>
              </a:tr>
              <a:tr h="4501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65466646124</a:t>
                      </a:r>
                    </a:p>
                  </a:txBody>
                  <a:tcPr/>
                </a:tc>
                <a:tc>
                  <a:txBody>
                    <a:bodyPr/>
                    <a:lstStyle/>
                    <a:p>
                      <a:r>
                        <a:rPr lang="en-US" dirty="0" smtClean="0">
                          <a:latin typeface="Arial" panose="020B0604020202020204" pitchFamily="34" charset="0"/>
                          <a:cs typeface="Arial" panose="020B0604020202020204" pitchFamily="34" charset="0"/>
                        </a:rPr>
                        <a:t>4595-7880-7291-4201</a:t>
                      </a:r>
                      <a:endParaRPr lang="en-US" dirty="0"/>
                    </a:p>
                  </a:txBody>
                  <a:tcPr/>
                </a:tc>
                <a:tc>
                  <a:txBody>
                    <a:bodyPr/>
                    <a:lstStyle/>
                    <a:p>
                      <a:r>
                        <a:rPr lang="en-US" dirty="0" smtClean="0"/>
                        <a:t>Yash</a:t>
                      </a:r>
                      <a:r>
                        <a:rPr lang="en-US" baseline="0" dirty="0" smtClean="0"/>
                        <a:t> Jain</a:t>
                      </a:r>
                      <a:endParaRPr lang="en-US" dirty="0"/>
                    </a:p>
                  </a:txBody>
                  <a:tcPr/>
                </a:tc>
                <a:tc>
                  <a:txBody>
                    <a:bodyPr/>
                    <a:lstStyle/>
                    <a:p>
                      <a:r>
                        <a:rPr lang="en-US" dirty="0" smtClean="0"/>
                        <a:t>897</a:t>
                      </a:r>
                      <a:endParaRPr lang="en-US" dirty="0"/>
                    </a:p>
                  </a:txBody>
                  <a:tcPr/>
                </a:tc>
                <a:tc>
                  <a:txBody>
                    <a:bodyPr/>
                    <a:lstStyle/>
                    <a:p>
                      <a:r>
                        <a:rPr lang="en-US" dirty="0" smtClean="0"/>
                        <a:t>78799.00</a:t>
                      </a:r>
                      <a:endParaRPr lang="en-US" dirty="0"/>
                    </a:p>
                  </a:txBody>
                  <a:tcPr/>
                </a:tc>
              </a:tr>
              <a:tr h="4501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96248628305</a:t>
                      </a:r>
                    </a:p>
                  </a:txBody>
                  <a:tcPr/>
                </a:tc>
                <a:tc>
                  <a:txBody>
                    <a:bodyPr/>
                    <a:lstStyle/>
                    <a:p>
                      <a:r>
                        <a:rPr lang="en-US" dirty="0" smtClean="0">
                          <a:latin typeface="Arial" panose="020B0604020202020204" pitchFamily="34" charset="0"/>
                          <a:cs typeface="Arial" panose="020B0604020202020204" pitchFamily="34" charset="0"/>
                        </a:rPr>
                        <a:t>4895-7540-8541-4301</a:t>
                      </a:r>
                      <a:endParaRPr lang="en-US" dirty="0"/>
                    </a:p>
                  </a:txBody>
                  <a:tcPr/>
                </a:tc>
                <a:tc>
                  <a:txBody>
                    <a:bodyPr/>
                    <a:lstStyle/>
                    <a:p>
                      <a:r>
                        <a:rPr lang="en-US" dirty="0" smtClean="0"/>
                        <a:t>Lakshay Gupta</a:t>
                      </a:r>
                      <a:endParaRPr lang="en-US" dirty="0"/>
                    </a:p>
                  </a:txBody>
                  <a:tcPr/>
                </a:tc>
                <a:tc>
                  <a:txBody>
                    <a:bodyPr/>
                    <a:lstStyle/>
                    <a:p>
                      <a:r>
                        <a:rPr lang="en-US" dirty="0" smtClean="0"/>
                        <a:t>485</a:t>
                      </a:r>
                      <a:endParaRPr lang="en-US" dirty="0"/>
                    </a:p>
                  </a:txBody>
                  <a:tcPr/>
                </a:tc>
                <a:tc>
                  <a:txBody>
                    <a:bodyPr/>
                    <a:lstStyle/>
                    <a:p>
                      <a:r>
                        <a:rPr lang="en-US" dirty="0" smtClean="0"/>
                        <a:t>78954.00</a:t>
                      </a:r>
                      <a:endParaRPr lang="en-US" dirty="0"/>
                    </a:p>
                  </a:txBody>
                  <a:tcPr/>
                </a:tc>
              </a:tr>
              <a:tr h="4501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35468238795</a:t>
                      </a:r>
                    </a:p>
                  </a:txBody>
                  <a:tcPr/>
                </a:tc>
                <a:tc>
                  <a:txBody>
                    <a:bodyPr/>
                    <a:lstStyle/>
                    <a:p>
                      <a:r>
                        <a:rPr lang="en-US" dirty="0" smtClean="0">
                          <a:latin typeface="Arial" panose="020B0604020202020204" pitchFamily="34" charset="0"/>
                          <a:cs typeface="Arial" panose="020B0604020202020204" pitchFamily="34" charset="0"/>
                        </a:rPr>
                        <a:t>4491-6840-7281-8937</a:t>
                      </a:r>
                      <a:endParaRPr lang="en-US" dirty="0"/>
                    </a:p>
                  </a:txBody>
                  <a:tcPr/>
                </a:tc>
                <a:tc>
                  <a:txBody>
                    <a:bodyPr/>
                    <a:lstStyle/>
                    <a:p>
                      <a:r>
                        <a:rPr lang="en-US" dirty="0" smtClean="0"/>
                        <a:t>Anupam Sahu</a:t>
                      </a:r>
                      <a:endParaRPr lang="en-US" dirty="0"/>
                    </a:p>
                  </a:txBody>
                  <a:tcPr/>
                </a:tc>
                <a:tc>
                  <a:txBody>
                    <a:bodyPr/>
                    <a:lstStyle/>
                    <a:p>
                      <a:r>
                        <a:rPr lang="en-US" dirty="0" smtClean="0"/>
                        <a:t>571</a:t>
                      </a:r>
                      <a:endParaRPr lang="en-US" dirty="0"/>
                    </a:p>
                  </a:txBody>
                  <a:tcPr/>
                </a:tc>
                <a:tc>
                  <a:txBody>
                    <a:bodyPr/>
                    <a:lstStyle/>
                    <a:p>
                      <a:r>
                        <a:rPr lang="en-US" dirty="0" smtClean="0"/>
                        <a:t>11549.00</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46277159"/>
              </p:ext>
            </p:extLst>
          </p:nvPr>
        </p:nvGraphicFramePr>
        <p:xfrm>
          <a:off x="2508519" y="1785461"/>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TABLE NAME : ACCOUNTS</a:t>
                      </a:r>
                      <a:endParaRPr lang="en-US"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121541203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23862037"/>
              </p:ext>
            </p:extLst>
          </p:nvPr>
        </p:nvGraphicFramePr>
        <p:xfrm>
          <a:off x="1825937" y="2071948"/>
          <a:ext cx="9468835" cy="2225040"/>
        </p:xfrm>
        <a:graphic>
          <a:graphicData uri="http://schemas.openxmlformats.org/drawingml/2006/table">
            <a:tbl>
              <a:tblPr firstRow="1" bandRow="1">
                <a:tableStyleId>{5C22544A-7EE6-4342-B048-85BDC9FD1C3A}</a:tableStyleId>
              </a:tblPr>
              <a:tblGrid>
                <a:gridCol w="485953"/>
                <a:gridCol w="2475612"/>
                <a:gridCol w="1956912"/>
                <a:gridCol w="1033470"/>
                <a:gridCol w="1263085"/>
                <a:gridCol w="2253803"/>
              </a:tblGrid>
              <a:tr h="370840">
                <a:tc>
                  <a:txBody>
                    <a:bodyPr/>
                    <a:lstStyle/>
                    <a:p>
                      <a:pPr algn="ctr"/>
                      <a:r>
                        <a:rPr lang="en-US" dirty="0" smtClean="0"/>
                        <a:t>#</a:t>
                      </a:r>
                      <a:endParaRPr lang="en-US" dirty="0"/>
                    </a:p>
                  </a:txBody>
                  <a:tcPr/>
                </a:tc>
                <a:tc>
                  <a:txBody>
                    <a:bodyPr/>
                    <a:lstStyle/>
                    <a:p>
                      <a:pPr algn="ctr"/>
                      <a:r>
                        <a:rPr lang="en-US" dirty="0" smtClean="0"/>
                        <a:t>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NULL</a:t>
                      </a:r>
                      <a:endParaRPr lang="en-US" dirty="0"/>
                    </a:p>
                  </a:txBody>
                  <a:tcPr/>
                </a:tc>
                <a:tc>
                  <a:txBody>
                    <a:bodyPr/>
                    <a:lstStyle/>
                    <a:p>
                      <a:pPr algn="ctr"/>
                      <a:r>
                        <a:rPr lang="en-US" dirty="0" smtClean="0"/>
                        <a:t>Default</a:t>
                      </a:r>
                      <a:endParaRPr lang="en-US" dirty="0"/>
                    </a:p>
                  </a:txBody>
                  <a:tcPr/>
                </a:tc>
                <a:tc>
                  <a:txBody>
                    <a:bodyPr/>
                    <a:lstStyle/>
                    <a:p>
                      <a:pPr algn="ctr"/>
                      <a:r>
                        <a:rPr lang="en-US" dirty="0" smtClean="0"/>
                        <a:t>Extra</a:t>
                      </a:r>
                      <a:endParaRPr lang="en-US" dirty="0"/>
                    </a:p>
                  </a:txBody>
                  <a:tcPr/>
                </a:tc>
              </a:tr>
              <a:tr h="370840">
                <a:tc>
                  <a:txBody>
                    <a:bodyPr/>
                    <a:lstStyle/>
                    <a:p>
                      <a:r>
                        <a:rPr lang="en-US" dirty="0" smtClean="0"/>
                        <a:t>1</a:t>
                      </a:r>
                      <a:endParaRPr lang="en-US" dirty="0"/>
                    </a:p>
                  </a:txBody>
                  <a:tcPr/>
                </a:tc>
                <a:tc>
                  <a:txBody>
                    <a:bodyPr/>
                    <a:lstStyle/>
                    <a:p>
                      <a:r>
                        <a:rPr lang="en-US" b="1" u="none" dirty="0" smtClean="0"/>
                        <a:t>customer_id</a:t>
                      </a:r>
                      <a:endParaRPr lang="en-US" b="1" u="none" dirty="0"/>
                    </a:p>
                  </a:txBody>
                  <a:tcPr/>
                </a:tc>
                <a:tc>
                  <a:txBody>
                    <a:bodyPr/>
                    <a:lstStyle/>
                    <a:p>
                      <a:r>
                        <a:rPr lang="en-US" dirty="0" smtClean="0"/>
                        <a:t>int(11)</a:t>
                      </a:r>
                      <a:endParaRPr lang="en-US" dirty="0"/>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r>
                        <a:rPr lang="en-US" dirty="0" smtClean="0"/>
                        <a:t>AUTO_INCREMENT</a:t>
                      </a:r>
                      <a:endParaRPr lang="en-US" dirty="0"/>
                    </a:p>
                  </a:txBody>
                  <a:tcPr/>
                </a:tc>
              </a:tr>
              <a:tr h="370840">
                <a:tc>
                  <a:txBody>
                    <a:bodyPr/>
                    <a:lstStyle/>
                    <a:p>
                      <a:r>
                        <a:rPr lang="en-US" dirty="0" smtClean="0"/>
                        <a:t>2</a:t>
                      </a:r>
                      <a:endParaRPr lang="en-US" dirty="0"/>
                    </a:p>
                  </a:txBody>
                  <a:tcPr/>
                </a:tc>
                <a:tc>
                  <a:txBody>
                    <a:bodyPr/>
                    <a:lstStyle/>
                    <a:p>
                      <a:r>
                        <a:rPr lang="en-US" dirty="0" smtClean="0"/>
                        <a:t>customer_name</a:t>
                      </a:r>
                      <a:endParaRPr lang="en-US" dirty="0"/>
                    </a:p>
                  </a:txBody>
                  <a:tcPr/>
                </a:tc>
                <a:tc>
                  <a:txBody>
                    <a:bodyPr/>
                    <a:lstStyle/>
                    <a:p>
                      <a:r>
                        <a:rPr lang="en-US" dirty="0" smtClean="0"/>
                        <a:t>varchar(20)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r>
                        <a:rPr lang="en-US" dirty="0" smtClean="0"/>
                        <a:t>user_name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varchar(20)</a:t>
                      </a:r>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r>
                        <a:rPr lang="en-US" dirty="0" smtClean="0"/>
                        <a:t>PASSWORD</a:t>
                      </a:r>
                      <a:endParaRPr lang="en-US" dirty="0"/>
                    </a:p>
                  </a:txBody>
                  <a:tcPr/>
                </a:tc>
                <a:tc>
                  <a:txBody>
                    <a:bodyPr/>
                    <a:lstStyle/>
                    <a:p>
                      <a:r>
                        <a:rPr lang="en-US" dirty="0" smtClean="0"/>
                        <a:t>varchar(36)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r>
                        <a:rPr lang="en-US" dirty="0" smtClean="0"/>
                        <a:t>card_number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char(16)</a:t>
                      </a:r>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endParaRPr lang="en-US" dirty="0"/>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934865418"/>
              </p:ext>
            </p:extLst>
          </p:nvPr>
        </p:nvGraphicFramePr>
        <p:xfrm>
          <a:off x="2637307" y="925728"/>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INFORMATION</a:t>
                      </a:r>
                      <a:r>
                        <a:rPr lang="en-US" baseline="0" dirty="0" smtClean="0"/>
                        <a:t> SCHEMA</a:t>
                      </a:r>
                    </a:p>
                    <a:p>
                      <a:pPr algn="ctr"/>
                      <a:r>
                        <a:rPr lang="en-US" baseline="0" dirty="0" smtClean="0"/>
                        <a:t>TABLE NAME : CUSTOMERS</a:t>
                      </a:r>
                      <a:endParaRPr lang="en-US" dirty="0" smtClean="0"/>
                    </a:p>
                  </a:txBody>
                  <a:tcPr/>
                </a:tc>
              </a:tr>
            </a:tbl>
          </a:graphicData>
        </a:graphic>
      </p:graphicFrame>
      <p:sp>
        <p:nvSpPr>
          <p:cNvPr id="5" name="TextBox 4"/>
          <p:cNvSpPr txBox="1"/>
          <p:nvPr/>
        </p:nvSpPr>
        <p:spPr>
          <a:xfrm>
            <a:off x="8229602" y="5750004"/>
            <a:ext cx="3501280" cy="1107996"/>
          </a:xfrm>
          <a:prstGeom prst="rect">
            <a:avLst/>
          </a:prstGeom>
          <a:noFill/>
        </p:spPr>
        <p:txBody>
          <a:bodyPr wrap="none" rtlCol="0">
            <a:spAutoFit/>
          </a:bodyPr>
          <a:lstStyle/>
          <a:p>
            <a:r>
              <a:rPr lang="en-US" sz="6600" dirty="0" smtClean="0">
                <a:solidFill>
                  <a:srgbClr val="595959"/>
                </a:solidFill>
                <a:latin typeface="Britannic Bold" panose="020B0903060703020204" pitchFamily="34" charset="0"/>
              </a:rPr>
              <a:t>EWALLET</a:t>
            </a:r>
            <a:endParaRPr lang="en-US" sz="6600" dirty="0">
              <a:solidFill>
                <a:srgbClr val="595959"/>
              </a:solidFill>
              <a:latin typeface="Britannic Bold" panose="020B0903060703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113563411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9602" y="5750004"/>
            <a:ext cx="3501280" cy="1107996"/>
          </a:xfrm>
          <a:prstGeom prst="rect">
            <a:avLst/>
          </a:prstGeom>
          <a:noFill/>
        </p:spPr>
        <p:txBody>
          <a:bodyPr wrap="none" rtlCol="0">
            <a:spAutoFit/>
          </a:bodyPr>
          <a:lstStyle/>
          <a:p>
            <a:r>
              <a:rPr lang="en-US" sz="6600" dirty="0" smtClean="0">
                <a:solidFill>
                  <a:srgbClr val="595959"/>
                </a:solidFill>
                <a:latin typeface="Britannic Bold" panose="020B0903060703020204" pitchFamily="34" charset="0"/>
              </a:rPr>
              <a:t>EWALLET</a:t>
            </a:r>
            <a:endParaRPr lang="en-US" sz="6600" dirty="0">
              <a:solidFill>
                <a:srgbClr val="595959"/>
              </a:solidFill>
              <a:latin typeface="Britannic Bold" panose="020B0903060703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92377390"/>
              </p:ext>
            </p:extLst>
          </p:nvPr>
        </p:nvGraphicFramePr>
        <p:xfrm>
          <a:off x="2508519" y="1785461"/>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TABLE NAME : CUSTOMERS</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63597538"/>
              </p:ext>
            </p:extLst>
          </p:nvPr>
        </p:nvGraphicFramePr>
        <p:xfrm>
          <a:off x="1439572" y="2509830"/>
          <a:ext cx="10653690" cy="2123440"/>
        </p:xfrm>
        <a:graphic>
          <a:graphicData uri="http://schemas.openxmlformats.org/drawingml/2006/table">
            <a:tbl>
              <a:tblPr firstRow="1" bandRow="1">
                <a:tableStyleId>{5C22544A-7EE6-4342-B048-85BDC9FD1C3A}</a:tableStyleId>
              </a:tblPr>
              <a:tblGrid>
                <a:gridCol w="1947572"/>
                <a:gridCol w="1867436"/>
                <a:gridCol w="1326524"/>
                <a:gridCol w="2910626"/>
                <a:gridCol w="2601532"/>
              </a:tblGrid>
              <a:tr h="370840">
                <a:tc>
                  <a:txBody>
                    <a:bodyPr/>
                    <a:lstStyle/>
                    <a:p>
                      <a:r>
                        <a:rPr lang="en-US" u="sng" dirty="0" smtClean="0"/>
                        <a:t>Customer_id</a:t>
                      </a:r>
                    </a:p>
                    <a:p>
                      <a:r>
                        <a:rPr lang="en-US" dirty="0" smtClean="0"/>
                        <a:t>(auto_increment)</a:t>
                      </a:r>
                      <a:endParaRPr lang="en-US" dirty="0"/>
                    </a:p>
                  </a:txBody>
                  <a:tcPr/>
                </a:tc>
                <a:tc>
                  <a:txBody>
                    <a:bodyPr/>
                    <a:lstStyle/>
                    <a:p>
                      <a:r>
                        <a:rPr lang="en-US" dirty="0" smtClean="0"/>
                        <a:t>Customer_name</a:t>
                      </a:r>
                      <a:endParaRPr lang="en-US" dirty="0"/>
                    </a:p>
                  </a:txBody>
                  <a:tcPr/>
                </a:tc>
                <a:tc>
                  <a:txBody>
                    <a:bodyPr/>
                    <a:lstStyle/>
                    <a:p>
                      <a:r>
                        <a:rPr lang="en-US" dirty="0" smtClean="0"/>
                        <a:t>User_name</a:t>
                      </a:r>
                      <a:endParaRPr lang="en-US" dirty="0"/>
                    </a:p>
                  </a:txBody>
                  <a:tcPr/>
                </a:tc>
                <a:tc>
                  <a:txBody>
                    <a:bodyPr/>
                    <a:lstStyle/>
                    <a:p>
                      <a:r>
                        <a:rPr lang="en-US" dirty="0" smtClean="0"/>
                        <a:t>PASSWORD</a:t>
                      </a:r>
                    </a:p>
                    <a:p>
                      <a:r>
                        <a:rPr lang="en-US" dirty="0" smtClean="0"/>
                        <a:t>(Encrypted</a:t>
                      </a:r>
                      <a:r>
                        <a:rPr lang="en-US" baseline="0" dirty="0" smtClean="0"/>
                        <a:t> as MD5SUM)</a:t>
                      </a:r>
                      <a:endParaRPr lang="en-US" dirty="0"/>
                    </a:p>
                  </a:txBody>
                  <a:tcPr/>
                </a:tc>
                <a:tc>
                  <a:txBody>
                    <a:bodyPr/>
                    <a:lstStyle/>
                    <a:p>
                      <a:r>
                        <a:rPr lang="en-US" dirty="0" smtClean="0"/>
                        <a:t>Card_number</a:t>
                      </a:r>
                      <a:endParaRPr lang="en-US" dirty="0"/>
                    </a:p>
                  </a:txBody>
                  <a:tcPr/>
                </a:tc>
              </a:tr>
              <a:tr h="370840">
                <a:tc>
                  <a:txBody>
                    <a:bodyPr/>
                    <a:lstStyle/>
                    <a:p>
                      <a:r>
                        <a:rPr lang="en-US" dirty="0" smtClean="0"/>
                        <a:t>1</a:t>
                      </a:r>
                      <a:endParaRPr lang="en-US" dirty="0"/>
                    </a:p>
                  </a:txBody>
                  <a:tcPr/>
                </a:tc>
                <a:tc>
                  <a:txBody>
                    <a:bodyPr/>
                    <a:lstStyle/>
                    <a:p>
                      <a:r>
                        <a:rPr lang="en-US" dirty="0" smtClean="0"/>
                        <a:t>Divyesh Soni</a:t>
                      </a:r>
                      <a:endParaRPr lang="en-US" dirty="0"/>
                    </a:p>
                  </a:txBody>
                  <a:tcPr/>
                </a:tc>
                <a:tc>
                  <a:txBody>
                    <a:bodyPr/>
                    <a:lstStyle/>
                    <a:p>
                      <a:r>
                        <a:rPr lang="en-US" dirty="0" smtClean="0"/>
                        <a:t>dsoni001</a:t>
                      </a:r>
                      <a:endParaRPr lang="en-US" dirty="0"/>
                    </a:p>
                  </a:txBody>
                  <a:tcPr/>
                </a:tc>
                <a:tc>
                  <a:txBody>
                    <a:bodyPr/>
                    <a:lstStyle/>
                    <a:p>
                      <a:r>
                        <a:rPr lang="en-US" sz="1800" b="0" i="0" kern="1200" dirty="0" smtClean="0">
                          <a:solidFill>
                            <a:schemeClr val="dk1"/>
                          </a:solidFill>
                          <a:effectLst/>
                          <a:latin typeface="+mn-lt"/>
                          <a:ea typeface="+mn-ea"/>
                          <a:cs typeface="+mn-cs"/>
                        </a:rPr>
                        <a:t>81dc9bdb52d04dc20036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4495-7540-3281-4101</a:t>
                      </a:r>
                    </a:p>
                  </a:txBody>
                  <a:tcPr/>
                </a:tc>
              </a:tr>
              <a:tr h="370840">
                <a:tc>
                  <a:txBody>
                    <a:bodyPr/>
                    <a:lstStyle/>
                    <a:p>
                      <a:r>
                        <a:rPr lang="en-US" dirty="0" smtClean="0"/>
                        <a:t>2</a:t>
                      </a:r>
                      <a:endParaRPr lang="en-US" dirty="0"/>
                    </a:p>
                  </a:txBody>
                  <a:tcPr/>
                </a:tc>
                <a:tc>
                  <a:txBody>
                    <a:bodyPr/>
                    <a:lstStyle/>
                    <a:p>
                      <a:r>
                        <a:rPr lang="en-US" dirty="0" smtClean="0"/>
                        <a:t>Yash Jain</a:t>
                      </a:r>
                      <a:endParaRPr lang="en-US" dirty="0"/>
                    </a:p>
                  </a:txBody>
                  <a:tcPr/>
                </a:tc>
                <a:tc>
                  <a:txBody>
                    <a:bodyPr/>
                    <a:lstStyle/>
                    <a:p>
                      <a:r>
                        <a:rPr lang="en-US" dirty="0" smtClean="0"/>
                        <a:t>yashu101</a:t>
                      </a:r>
                      <a:endParaRPr lang="en-US" dirty="0"/>
                    </a:p>
                  </a:txBody>
                  <a:tcPr/>
                </a:tc>
                <a:tc>
                  <a:txBody>
                    <a:bodyPr/>
                    <a:lstStyle/>
                    <a:p>
                      <a:r>
                        <a:rPr lang="en-US" sz="1800" b="0" i="0" kern="1200" dirty="0" smtClean="0">
                          <a:solidFill>
                            <a:schemeClr val="dk1"/>
                          </a:solidFill>
                          <a:effectLst/>
                          <a:latin typeface="+mn-lt"/>
                          <a:ea typeface="+mn-ea"/>
                          <a:cs typeface="+mn-cs"/>
                        </a:rPr>
                        <a:t>8cd0fee89585a5d46ed7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4595-7880-7291-4201</a:t>
                      </a:r>
                      <a:endParaRPr lang="en-US" dirty="0" smtClean="0"/>
                    </a:p>
                  </a:txBody>
                  <a:tcPr/>
                </a:tc>
              </a:tr>
              <a:tr h="370840">
                <a:tc>
                  <a:txBody>
                    <a:bodyPr/>
                    <a:lstStyle/>
                    <a:p>
                      <a:r>
                        <a:rPr lang="en-US" dirty="0" smtClean="0"/>
                        <a:t>3</a:t>
                      </a:r>
                      <a:endParaRPr lang="en-US" dirty="0"/>
                    </a:p>
                  </a:txBody>
                  <a:tcPr/>
                </a:tc>
                <a:tc>
                  <a:txBody>
                    <a:bodyPr/>
                    <a:lstStyle/>
                    <a:p>
                      <a:r>
                        <a:rPr lang="en-US" dirty="0" err="1" smtClean="0"/>
                        <a:t>Utkarsh</a:t>
                      </a:r>
                      <a:r>
                        <a:rPr lang="en-US" baseline="0" dirty="0" smtClean="0"/>
                        <a:t> Sahu</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usah231</a:t>
                      </a:r>
                    </a:p>
                  </a:txBody>
                  <a:tcPr/>
                </a:tc>
                <a:tc>
                  <a:txBody>
                    <a:bodyPr/>
                    <a:lstStyle/>
                    <a:p>
                      <a:r>
                        <a:rPr lang="en-US" sz="1800" b="0" i="0" kern="1200" dirty="0" smtClean="0">
                          <a:solidFill>
                            <a:schemeClr val="dk1"/>
                          </a:solidFill>
                          <a:effectLst/>
                          <a:latin typeface="+mn-lt"/>
                          <a:ea typeface="+mn-ea"/>
                          <a:cs typeface="+mn-cs"/>
                        </a:rPr>
                        <a:t>827ccb0eea8a706c4c34</a:t>
                      </a:r>
                      <a:endParaRPr lang="en-US" dirty="0"/>
                    </a:p>
                  </a:txBody>
                  <a:tcPr/>
                </a:tc>
                <a:tc>
                  <a:txBody>
                    <a:bodyPr/>
                    <a:lstStyle/>
                    <a:p>
                      <a:r>
                        <a:rPr lang="en-US" dirty="0" smtClean="0">
                          <a:latin typeface="Arial" panose="020B0604020202020204" pitchFamily="34" charset="0"/>
                          <a:cs typeface="Arial" panose="020B0604020202020204" pitchFamily="34" charset="0"/>
                        </a:rPr>
                        <a:t>4895-7540-8541-4301</a:t>
                      </a:r>
                      <a:endParaRPr lang="en-US" dirty="0"/>
                    </a:p>
                  </a:txBody>
                  <a:tcPr/>
                </a:tc>
              </a:tr>
              <a:tr h="370840">
                <a:tc>
                  <a:txBody>
                    <a:bodyPr/>
                    <a:lstStyle/>
                    <a:p>
                      <a:r>
                        <a:rPr lang="en-US" dirty="0" smtClean="0"/>
                        <a:t>4</a:t>
                      </a:r>
                      <a:endParaRPr lang="en-US" dirty="0"/>
                    </a:p>
                  </a:txBody>
                  <a:tcPr/>
                </a:tc>
                <a:tc>
                  <a:txBody>
                    <a:bodyPr/>
                    <a:lstStyle/>
                    <a:p>
                      <a:r>
                        <a:rPr lang="en-US" dirty="0" smtClean="0"/>
                        <a:t>Lakshay</a:t>
                      </a:r>
                      <a:r>
                        <a:rPr lang="en-US" baseline="0" dirty="0" smtClean="0"/>
                        <a:t> </a:t>
                      </a:r>
                      <a:r>
                        <a:rPr lang="en-US" baseline="0" dirty="0" err="1" smtClean="0"/>
                        <a:t>Jaiswal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laka471</a:t>
                      </a:r>
                    </a:p>
                  </a:txBody>
                  <a:tcPr/>
                </a:tc>
                <a:tc>
                  <a:txBody>
                    <a:bodyPr/>
                    <a:lstStyle/>
                    <a:p>
                      <a:r>
                        <a:rPr lang="en-US" sz="1800" b="0" i="0" kern="1200" dirty="0" smtClean="0">
                          <a:solidFill>
                            <a:schemeClr val="dk1"/>
                          </a:solidFill>
                          <a:effectLst/>
                          <a:latin typeface="+mn-lt"/>
                          <a:ea typeface="+mn-ea"/>
                          <a:cs typeface="+mn-cs"/>
                        </a:rPr>
                        <a:t>239c81f9f49ce3ae4d8d99e</a:t>
                      </a:r>
                      <a:endParaRPr lang="en-US" dirty="0"/>
                    </a:p>
                  </a:txBody>
                  <a:tcPr/>
                </a:tc>
                <a:tc>
                  <a:txBody>
                    <a:bodyPr/>
                    <a:lstStyle/>
                    <a:p>
                      <a:r>
                        <a:rPr lang="en-US" dirty="0" smtClean="0">
                          <a:latin typeface="Arial" panose="020B0604020202020204" pitchFamily="34" charset="0"/>
                          <a:cs typeface="Arial" panose="020B0604020202020204" pitchFamily="34" charset="0"/>
                        </a:rPr>
                        <a:t>4491-6840-7281-8937</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219047420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57314463"/>
              </p:ext>
            </p:extLst>
          </p:nvPr>
        </p:nvGraphicFramePr>
        <p:xfrm>
          <a:off x="1825937" y="2071948"/>
          <a:ext cx="9468835" cy="1854200"/>
        </p:xfrm>
        <a:graphic>
          <a:graphicData uri="http://schemas.openxmlformats.org/drawingml/2006/table">
            <a:tbl>
              <a:tblPr firstRow="1" bandRow="1">
                <a:tableStyleId>{5C22544A-7EE6-4342-B048-85BDC9FD1C3A}</a:tableStyleId>
              </a:tblPr>
              <a:tblGrid>
                <a:gridCol w="485953"/>
                <a:gridCol w="2475612"/>
                <a:gridCol w="1956912"/>
                <a:gridCol w="1033470"/>
                <a:gridCol w="1263085"/>
                <a:gridCol w="2253803"/>
              </a:tblGrid>
              <a:tr h="370840">
                <a:tc>
                  <a:txBody>
                    <a:bodyPr/>
                    <a:lstStyle/>
                    <a:p>
                      <a:pPr algn="ctr"/>
                      <a:r>
                        <a:rPr lang="en-US" dirty="0" smtClean="0"/>
                        <a:t>#</a:t>
                      </a:r>
                      <a:endParaRPr lang="en-US" dirty="0"/>
                    </a:p>
                  </a:txBody>
                  <a:tcPr/>
                </a:tc>
                <a:tc>
                  <a:txBody>
                    <a:bodyPr/>
                    <a:lstStyle/>
                    <a:p>
                      <a:pPr algn="ctr"/>
                      <a:r>
                        <a:rPr lang="en-US" dirty="0" smtClean="0"/>
                        <a:t>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NULL</a:t>
                      </a:r>
                      <a:endParaRPr lang="en-US" dirty="0"/>
                    </a:p>
                  </a:txBody>
                  <a:tcPr/>
                </a:tc>
                <a:tc>
                  <a:txBody>
                    <a:bodyPr/>
                    <a:lstStyle/>
                    <a:p>
                      <a:pPr algn="ctr"/>
                      <a:r>
                        <a:rPr lang="en-US" dirty="0" smtClean="0"/>
                        <a:t>Default</a:t>
                      </a:r>
                      <a:endParaRPr lang="en-US" dirty="0"/>
                    </a:p>
                  </a:txBody>
                  <a:tcPr/>
                </a:tc>
                <a:tc>
                  <a:txBody>
                    <a:bodyPr/>
                    <a:lstStyle/>
                    <a:p>
                      <a:pPr algn="ctr"/>
                      <a:r>
                        <a:rPr lang="en-US" dirty="0" smtClean="0"/>
                        <a:t>Extra</a:t>
                      </a:r>
                      <a:endParaRPr lang="en-US" dirty="0"/>
                    </a:p>
                  </a:txBody>
                  <a:tcPr/>
                </a:tc>
              </a:tr>
              <a:tr h="370840">
                <a:tc>
                  <a:txBody>
                    <a:bodyPr/>
                    <a:lstStyle/>
                    <a:p>
                      <a:r>
                        <a:rPr lang="en-US" dirty="0" smtClean="0"/>
                        <a:t>1</a:t>
                      </a:r>
                      <a:endParaRPr lang="en-US" dirty="0"/>
                    </a:p>
                  </a:txBody>
                  <a:tcPr/>
                </a:tc>
                <a:tc>
                  <a:txBody>
                    <a:bodyPr/>
                    <a:lstStyle/>
                    <a:p>
                      <a:r>
                        <a:rPr lang="en-US" b="1" u="none" dirty="0" smtClean="0"/>
                        <a:t>rid</a:t>
                      </a:r>
                      <a:endParaRPr lang="en-US" b="1" u="none" dirty="0"/>
                    </a:p>
                  </a:txBody>
                  <a:tcPr/>
                </a:tc>
                <a:tc>
                  <a:txBody>
                    <a:bodyPr/>
                    <a:lstStyle/>
                    <a:p>
                      <a:r>
                        <a:rPr lang="en-US" dirty="0" smtClean="0"/>
                        <a:t>int(11)</a:t>
                      </a:r>
                      <a:endParaRPr lang="en-US" dirty="0"/>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r>
                        <a:rPr lang="en-US" dirty="0" smtClean="0"/>
                        <a:t>AUTO_INCREMENT</a:t>
                      </a:r>
                      <a:endParaRPr lang="en-US" dirty="0"/>
                    </a:p>
                  </a:txBody>
                  <a:tcPr/>
                </a:tc>
              </a:tr>
              <a:tr h="370840">
                <a:tc>
                  <a:txBody>
                    <a:bodyPr/>
                    <a:lstStyle/>
                    <a:p>
                      <a:r>
                        <a:rPr lang="en-US" dirty="0" smtClean="0"/>
                        <a:t>2</a:t>
                      </a:r>
                      <a:endParaRPr lang="en-US" dirty="0"/>
                    </a:p>
                  </a:txBody>
                  <a:tcPr/>
                </a:tc>
                <a:tc>
                  <a:txBody>
                    <a:bodyPr/>
                    <a:lstStyle/>
                    <a:p>
                      <a:r>
                        <a:rPr lang="en-US" b="1" i="1" dirty="0" smtClean="0"/>
                        <a:t>customer_id</a:t>
                      </a:r>
                      <a:endParaRPr lang="en-US" b="1" i="1" dirty="0"/>
                    </a:p>
                  </a:txBody>
                  <a:tcPr/>
                </a:tc>
                <a:tc>
                  <a:txBody>
                    <a:bodyPr/>
                    <a:lstStyle/>
                    <a:p>
                      <a:r>
                        <a:rPr lang="en-US" dirty="0" smtClean="0"/>
                        <a:t>int(11)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r>
                        <a:rPr lang="en-US" dirty="0" smtClean="0"/>
                        <a:t>amount</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float(8,2)</a:t>
                      </a:r>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r>
                        <a:rPr lang="en-US" dirty="0" smtClean="0"/>
                        <a:t>r_date</a:t>
                      </a:r>
                      <a:endParaRPr lang="en-US" dirty="0"/>
                    </a:p>
                  </a:txBody>
                  <a:tcPr/>
                </a:tc>
                <a:tc>
                  <a:txBody>
                    <a:bodyPr/>
                    <a:lstStyle/>
                    <a:p>
                      <a:r>
                        <a:rPr lang="en-US" dirty="0" smtClean="0"/>
                        <a:t>date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yes</a:t>
                      </a:r>
                    </a:p>
                  </a:txBody>
                  <a:tcPr/>
                </a:tc>
                <a:tc>
                  <a:txBody>
                    <a:bodyPr/>
                    <a:lstStyle/>
                    <a:p>
                      <a:r>
                        <a:rPr lang="en-US" dirty="0" smtClean="0"/>
                        <a:t>NULL</a:t>
                      </a:r>
                      <a:endParaRPr lang="en-US" dirty="0"/>
                    </a:p>
                  </a:txBody>
                  <a:tcPr/>
                </a:tc>
                <a:tc>
                  <a:txBody>
                    <a:bodyPr/>
                    <a:lstStyle/>
                    <a:p>
                      <a:endParaRPr lang="en-US" dirty="0"/>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308969256"/>
              </p:ext>
            </p:extLst>
          </p:nvPr>
        </p:nvGraphicFramePr>
        <p:xfrm>
          <a:off x="2585792" y="1041638"/>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INFORMATION</a:t>
                      </a:r>
                      <a:r>
                        <a:rPr lang="en-US" baseline="0" dirty="0" smtClean="0"/>
                        <a:t> SCHEMA</a:t>
                      </a:r>
                    </a:p>
                    <a:p>
                      <a:pPr algn="ctr"/>
                      <a:r>
                        <a:rPr lang="en-US" baseline="0" dirty="0" smtClean="0"/>
                        <a:t>TABLE NAME : REQUESTS</a:t>
                      </a:r>
                      <a:endParaRPr lang="en-US" dirty="0" smtClean="0"/>
                    </a:p>
                  </a:txBody>
                  <a:tcPr/>
                </a:tc>
              </a:tr>
            </a:tbl>
          </a:graphicData>
        </a:graphic>
      </p:graphicFrame>
      <p:sp>
        <p:nvSpPr>
          <p:cNvPr id="4" name="TextBox 3"/>
          <p:cNvSpPr txBox="1"/>
          <p:nvPr/>
        </p:nvSpPr>
        <p:spPr>
          <a:xfrm>
            <a:off x="8229602" y="5750004"/>
            <a:ext cx="3501280" cy="1107996"/>
          </a:xfrm>
          <a:prstGeom prst="rect">
            <a:avLst/>
          </a:prstGeom>
          <a:noFill/>
        </p:spPr>
        <p:txBody>
          <a:bodyPr wrap="none" rtlCol="0">
            <a:spAutoFit/>
          </a:bodyPr>
          <a:lstStyle/>
          <a:p>
            <a:r>
              <a:rPr lang="en-US" sz="6600" dirty="0" smtClean="0">
                <a:solidFill>
                  <a:srgbClr val="595959"/>
                </a:solidFill>
                <a:latin typeface="Britannic Bold" panose="020B0903060703020204" pitchFamily="34" charset="0"/>
              </a:rPr>
              <a:t>EWALLET</a:t>
            </a:r>
            <a:endParaRPr lang="en-US" sz="6600" dirty="0">
              <a:solidFill>
                <a:srgbClr val="595959"/>
              </a:solidFill>
              <a:latin typeface="Britannic Bold" panose="020B0903060703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146164103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791449781"/>
              </p:ext>
            </p:extLst>
          </p:nvPr>
        </p:nvGraphicFramePr>
        <p:xfrm>
          <a:off x="3039415" y="2445434"/>
          <a:ext cx="6967470" cy="2577326"/>
        </p:xfrm>
        <a:graphic>
          <a:graphicData uri="http://schemas.openxmlformats.org/drawingml/2006/table">
            <a:tbl>
              <a:tblPr firstRow="1" bandRow="1">
                <a:tableStyleId>{5C22544A-7EE6-4342-B048-85BDC9FD1C3A}</a:tableStyleId>
              </a:tblPr>
              <a:tblGrid>
                <a:gridCol w="1712889"/>
                <a:gridCol w="1403797"/>
                <a:gridCol w="1416677"/>
                <a:gridCol w="2434107"/>
              </a:tblGrid>
              <a:tr h="776898">
                <a:tc>
                  <a:txBody>
                    <a:bodyPr/>
                    <a:lstStyle/>
                    <a:p>
                      <a:r>
                        <a:rPr lang="en-US" u="sng" dirty="0" smtClean="0"/>
                        <a:t>Rid</a:t>
                      </a:r>
                    </a:p>
                    <a:p>
                      <a:r>
                        <a:rPr lang="en-US" u="sng" dirty="0" smtClean="0"/>
                        <a:t>(</a:t>
                      </a:r>
                      <a:r>
                        <a:rPr lang="en-US" u="none" dirty="0" smtClean="0"/>
                        <a:t>autogenerate)</a:t>
                      </a:r>
                      <a:endParaRPr lang="en-US" u="none" dirty="0"/>
                    </a:p>
                  </a:txBody>
                  <a:tcPr/>
                </a:tc>
                <a:tc>
                  <a:txBody>
                    <a:bodyPr/>
                    <a:lstStyle/>
                    <a:p>
                      <a:r>
                        <a:rPr lang="en-US" i="1" dirty="0" smtClean="0"/>
                        <a:t>Customer_id</a:t>
                      </a:r>
                      <a:endParaRPr lang="en-US" i="1" dirty="0"/>
                    </a:p>
                  </a:txBody>
                  <a:tcPr/>
                </a:tc>
                <a:tc>
                  <a:txBody>
                    <a:bodyPr/>
                    <a:lstStyle/>
                    <a:p>
                      <a:pPr algn="ctr"/>
                      <a:r>
                        <a:rPr lang="en-US" dirty="0" smtClean="0"/>
                        <a:t>AMOUNT</a:t>
                      </a:r>
                      <a:endParaRPr lang="en-US" dirty="0"/>
                    </a:p>
                  </a:txBody>
                  <a:tcPr/>
                </a:tc>
                <a:tc>
                  <a:txBody>
                    <a:bodyPr/>
                    <a:lstStyle/>
                    <a:p>
                      <a:pPr algn="ctr"/>
                      <a:r>
                        <a:rPr lang="en-US" dirty="0" smtClean="0"/>
                        <a:t>R_DATE</a:t>
                      </a:r>
                    </a:p>
                    <a:p>
                      <a:pPr algn="ctr"/>
                      <a:r>
                        <a:rPr lang="en-US" dirty="0" smtClean="0"/>
                        <a:t>(DD-MM-YYYY)</a:t>
                      </a:r>
                      <a:endParaRPr lang="en-US" dirty="0"/>
                    </a:p>
                  </a:txBody>
                  <a:tcPr/>
                </a:tc>
              </a:tr>
              <a:tr h="450107">
                <a:tc>
                  <a:txBody>
                    <a:bodyPr/>
                    <a:lstStyle/>
                    <a:p>
                      <a:r>
                        <a:rPr lang="en-US" dirty="0" smtClean="0">
                          <a:latin typeface="+mn-lt"/>
                          <a:cs typeface="Arial" panose="020B0604020202020204" pitchFamily="34" charset="0"/>
                        </a:rPr>
                        <a:t>1</a:t>
                      </a:r>
                      <a:endParaRPr lang="en-US" dirty="0">
                        <a:latin typeface="+mn-lt"/>
                        <a:cs typeface="Arial" panose="020B0604020202020204" pitchFamily="34" charset="0"/>
                      </a:endParaRPr>
                    </a:p>
                  </a:txBody>
                  <a:tcPr/>
                </a:tc>
                <a:tc>
                  <a:txBody>
                    <a:bodyPr/>
                    <a:lstStyle/>
                    <a:p>
                      <a:r>
                        <a:rPr lang="en-US" dirty="0" smtClean="0"/>
                        <a:t>2</a:t>
                      </a:r>
                      <a:endParaRPr lang="en-US" dirty="0"/>
                    </a:p>
                  </a:txBody>
                  <a:tcPr/>
                </a:tc>
                <a:tc>
                  <a:txBody>
                    <a:bodyPr/>
                    <a:lstStyle/>
                    <a:p>
                      <a:pPr algn="ctr"/>
                      <a:r>
                        <a:rPr lang="en-US" dirty="0" smtClean="0"/>
                        <a:t>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mn-lt"/>
                          <a:cs typeface="Arial" panose="020B0604020202020204" pitchFamily="34" charset="0"/>
                        </a:rPr>
                        <a:t>01-03-2016</a:t>
                      </a:r>
                    </a:p>
                  </a:txBody>
                  <a:tcPr/>
                </a:tc>
              </a:tr>
              <a:tr h="4501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mn-lt"/>
                          <a:cs typeface="Arial" panose="020B0604020202020204" pitchFamily="34" charset="0"/>
                        </a:rPr>
                        <a:t>2</a:t>
                      </a:r>
                    </a:p>
                  </a:txBody>
                  <a:tcPr/>
                </a:tc>
                <a:tc>
                  <a:txBody>
                    <a:bodyPr/>
                    <a:lstStyle/>
                    <a:p>
                      <a:r>
                        <a:rPr lang="en-US" dirty="0" smtClean="0"/>
                        <a:t>3</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100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20-04-2016</a:t>
                      </a:r>
                    </a:p>
                  </a:txBody>
                  <a:tcPr/>
                </a:tc>
              </a:tr>
              <a:tr h="4501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mn-lt"/>
                          <a:cs typeface="Arial" panose="020B0604020202020204" pitchFamily="34" charset="0"/>
                        </a:rPr>
                        <a:t>3</a:t>
                      </a:r>
                    </a:p>
                  </a:txBody>
                  <a:tcPr/>
                </a:tc>
                <a:tc>
                  <a:txBody>
                    <a:bodyPr/>
                    <a:lstStyle/>
                    <a:p>
                      <a:r>
                        <a:rPr lang="en-US" dirty="0" smtClean="0"/>
                        <a:t>4</a:t>
                      </a:r>
                      <a:endParaRPr lang="en-US" dirty="0"/>
                    </a:p>
                  </a:txBody>
                  <a:tcPr/>
                </a:tc>
                <a:tc>
                  <a:txBody>
                    <a:bodyPr/>
                    <a:lstStyle/>
                    <a:p>
                      <a:pPr algn="ctr"/>
                      <a:r>
                        <a:rPr lang="en-US" dirty="0" smtClean="0"/>
                        <a:t>487</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29-04-2016</a:t>
                      </a:r>
                    </a:p>
                  </a:txBody>
                  <a:tcPr/>
                </a:tc>
              </a:tr>
              <a:tr h="45010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mn-lt"/>
                          <a:cs typeface="Arial" panose="020B0604020202020204" pitchFamily="34" charset="0"/>
                        </a:rPr>
                        <a:t>4</a:t>
                      </a:r>
                    </a:p>
                  </a:txBody>
                  <a:tcPr/>
                </a:tc>
                <a:tc>
                  <a:txBody>
                    <a:bodyPr/>
                    <a:lstStyle/>
                    <a:p>
                      <a:r>
                        <a:rPr lang="en-US" dirty="0" smtClean="0"/>
                        <a:t>8</a:t>
                      </a:r>
                      <a:endParaRPr lang="en-US" dirty="0"/>
                    </a:p>
                  </a:txBody>
                  <a:tcPr/>
                </a:tc>
                <a:tc>
                  <a:txBody>
                    <a:bodyPr/>
                    <a:lstStyle/>
                    <a:p>
                      <a:pPr algn="ctr"/>
                      <a:r>
                        <a:rPr lang="en-US" dirty="0" smtClean="0"/>
                        <a:t>700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02-05-2016</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02432759"/>
              </p:ext>
            </p:extLst>
          </p:nvPr>
        </p:nvGraphicFramePr>
        <p:xfrm>
          <a:off x="2508519" y="1785461"/>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TABLE NAME : REQUESTS</a:t>
                      </a:r>
                      <a:endParaRPr lang="en-US" dirty="0"/>
                    </a:p>
                  </a:txBody>
                  <a:tcPr/>
                </a:tc>
              </a:tr>
            </a:tbl>
          </a:graphicData>
        </a:graphic>
      </p:graphicFrame>
      <p:sp>
        <p:nvSpPr>
          <p:cNvPr id="5" name="TextBox 4"/>
          <p:cNvSpPr txBox="1"/>
          <p:nvPr/>
        </p:nvSpPr>
        <p:spPr>
          <a:xfrm>
            <a:off x="8229602" y="5750004"/>
            <a:ext cx="3501280" cy="1107996"/>
          </a:xfrm>
          <a:prstGeom prst="rect">
            <a:avLst/>
          </a:prstGeom>
          <a:noFill/>
        </p:spPr>
        <p:txBody>
          <a:bodyPr wrap="none" rtlCol="0">
            <a:spAutoFit/>
          </a:bodyPr>
          <a:lstStyle/>
          <a:p>
            <a:r>
              <a:rPr lang="en-US" sz="6600" dirty="0" smtClean="0">
                <a:solidFill>
                  <a:srgbClr val="595959"/>
                </a:solidFill>
                <a:latin typeface="Britannic Bold" panose="020B0903060703020204" pitchFamily="34" charset="0"/>
              </a:rPr>
              <a:t>EWALLET</a:t>
            </a:r>
            <a:endParaRPr lang="en-US" sz="6600" dirty="0">
              <a:solidFill>
                <a:srgbClr val="595959"/>
              </a:solidFill>
              <a:latin typeface="Britannic Bold" panose="020B0903060703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353044798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31420560"/>
              </p:ext>
            </p:extLst>
          </p:nvPr>
        </p:nvGraphicFramePr>
        <p:xfrm>
          <a:off x="1825937" y="2071948"/>
          <a:ext cx="9468835" cy="2966720"/>
        </p:xfrm>
        <a:graphic>
          <a:graphicData uri="http://schemas.openxmlformats.org/drawingml/2006/table">
            <a:tbl>
              <a:tblPr firstRow="1" bandRow="1">
                <a:tableStyleId>{5C22544A-7EE6-4342-B048-85BDC9FD1C3A}</a:tableStyleId>
              </a:tblPr>
              <a:tblGrid>
                <a:gridCol w="485953"/>
                <a:gridCol w="2475612"/>
                <a:gridCol w="1956912"/>
                <a:gridCol w="1033470"/>
                <a:gridCol w="1263085"/>
                <a:gridCol w="2253803"/>
              </a:tblGrid>
              <a:tr h="370840">
                <a:tc>
                  <a:txBody>
                    <a:bodyPr/>
                    <a:lstStyle/>
                    <a:p>
                      <a:pPr algn="ctr"/>
                      <a:r>
                        <a:rPr lang="en-US" dirty="0" smtClean="0"/>
                        <a:t>#</a:t>
                      </a:r>
                      <a:endParaRPr lang="en-US" dirty="0"/>
                    </a:p>
                  </a:txBody>
                  <a:tcPr/>
                </a:tc>
                <a:tc>
                  <a:txBody>
                    <a:bodyPr/>
                    <a:lstStyle/>
                    <a:p>
                      <a:pPr algn="ctr"/>
                      <a:r>
                        <a:rPr lang="en-US" dirty="0" smtClean="0"/>
                        <a:t>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NULL</a:t>
                      </a:r>
                      <a:endParaRPr lang="en-US" dirty="0"/>
                    </a:p>
                  </a:txBody>
                  <a:tcPr/>
                </a:tc>
                <a:tc>
                  <a:txBody>
                    <a:bodyPr/>
                    <a:lstStyle/>
                    <a:p>
                      <a:pPr algn="ctr"/>
                      <a:r>
                        <a:rPr lang="en-US" dirty="0" smtClean="0"/>
                        <a:t>Default</a:t>
                      </a:r>
                      <a:endParaRPr lang="en-US" dirty="0"/>
                    </a:p>
                  </a:txBody>
                  <a:tcPr/>
                </a:tc>
                <a:tc>
                  <a:txBody>
                    <a:bodyPr/>
                    <a:lstStyle/>
                    <a:p>
                      <a:pPr algn="ctr"/>
                      <a:r>
                        <a:rPr lang="en-US" dirty="0" smtClean="0"/>
                        <a:t>Extra</a:t>
                      </a:r>
                      <a:endParaRPr lang="en-US" dirty="0"/>
                    </a:p>
                  </a:txBody>
                  <a:tcPr/>
                </a:tc>
              </a:tr>
              <a:tr h="370840">
                <a:tc>
                  <a:txBody>
                    <a:bodyPr/>
                    <a:lstStyle/>
                    <a:p>
                      <a:r>
                        <a:rPr lang="en-US" dirty="0" smtClean="0"/>
                        <a:t>1</a:t>
                      </a:r>
                      <a:endParaRPr lang="en-US" dirty="0"/>
                    </a:p>
                  </a:txBody>
                  <a:tcPr/>
                </a:tc>
                <a:tc>
                  <a:txBody>
                    <a:bodyPr/>
                    <a:lstStyle/>
                    <a:p>
                      <a:r>
                        <a:rPr lang="en-US" b="1" dirty="0" smtClean="0"/>
                        <a:t>rid</a:t>
                      </a:r>
                      <a:endParaRPr lang="en-US" b="1" dirty="0"/>
                    </a:p>
                  </a:txBody>
                  <a:tcPr/>
                </a:tc>
                <a:tc>
                  <a:txBody>
                    <a:bodyPr/>
                    <a:lstStyle/>
                    <a:p>
                      <a:r>
                        <a:rPr lang="en-US" dirty="0" smtClean="0"/>
                        <a:t>int(11)</a:t>
                      </a:r>
                      <a:endParaRPr lang="en-US" dirty="0"/>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friend1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int(11)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r>
                        <a:rPr lang="en-US" dirty="0" smtClean="0"/>
                        <a:t>friend2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int(11)</a:t>
                      </a:r>
                    </a:p>
                  </a:txBody>
                  <a:tcPr/>
                </a:tc>
                <a:tc>
                  <a:txBody>
                    <a:bodyPr/>
                    <a:lstStyle/>
                    <a:p>
                      <a:r>
                        <a:rPr lang="en-US" dirty="0" smtClean="0"/>
                        <a:t>Yes</a:t>
                      </a:r>
                      <a:endParaRPr lang="en-US" dirty="0"/>
                    </a:p>
                  </a:txBody>
                  <a:tcPr/>
                </a:tc>
                <a:tc>
                  <a:txBody>
                    <a:bodyPr/>
                    <a:lstStyle/>
                    <a:p>
                      <a:r>
                        <a:rPr lang="en-US" dirty="0" smtClean="0"/>
                        <a:t>NULL</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r>
                        <a:rPr lang="en-US" dirty="0" smtClean="0"/>
                        <a:t>friend3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int(11)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Yes</a:t>
                      </a:r>
                    </a:p>
                  </a:txBody>
                  <a:tcPr/>
                </a:tc>
                <a:tc>
                  <a:txBody>
                    <a:bodyPr/>
                    <a:lstStyle/>
                    <a:p>
                      <a:r>
                        <a:rPr lang="en-US" dirty="0" smtClean="0"/>
                        <a:t>NULL</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r>
                        <a:rPr lang="en-US" dirty="0" smtClean="0"/>
                        <a:t>friend4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int(11)</a:t>
                      </a:r>
                    </a:p>
                  </a:txBody>
                  <a:tcPr/>
                </a:tc>
                <a:tc>
                  <a:txBody>
                    <a:bodyPr/>
                    <a:lstStyle/>
                    <a:p>
                      <a:r>
                        <a:rPr lang="en-US" dirty="0" smtClean="0"/>
                        <a:t>Yes</a:t>
                      </a:r>
                      <a:endParaRPr lang="en-US" dirty="0"/>
                    </a:p>
                  </a:txBody>
                  <a:tcPr/>
                </a:tc>
                <a:tc>
                  <a:txBody>
                    <a:bodyPr/>
                    <a:lstStyle/>
                    <a:p>
                      <a:r>
                        <a:rPr lang="en-US" dirty="0" smtClean="0"/>
                        <a:t>NULL</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r>
                        <a:rPr lang="en-US" dirty="0" smtClean="0"/>
                        <a:t>friend5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int(11)</a:t>
                      </a:r>
                    </a:p>
                  </a:txBody>
                  <a:tcPr/>
                </a:tc>
                <a:tc>
                  <a:txBody>
                    <a:bodyPr/>
                    <a:lstStyle/>
                    <a:p>
                      <a:r>
                        <a:rPr lang="en-US" dirty="0" smtClean="0"/>
                        <a:t>Yes</a:t>
                      </a:r>
                      <a:endParaRPr lang="en-US" dirty="0"/>
                    </a:p>
                  </a:txBody>
                  <a:tcPr/>
                </a:tc>
                <a:tc>
                  <a:txBody>
                    <a:bodyPr/>
                    <a:lstStyle/>
                    <a:p>
                      <a:r>
                        <a:rPr lang="en-US" dirty="0" smtClean="0"/>
                        <a:t>NULL</a:t>
                      </a:r>
                      <a:endParaRPr lang="en-US" dirty="0"/>
                    </a:p>
                  </a:txBody>
                  <a:tcPr/>
                </a:tc>
                <a:tc>
                  <a:txBody>
                    <a:bodyPr/>
                    <a:lstStyle/>
                    <a:p>
                      <a:endParaRPr lang="en-US" dirty="0"/>
                    </a:p>
                  </a:txBody>
                  <a:tcPr/>
                </a:tc>
              </a:tr>
              <a:tr h="370840">
                <a:tc>
                  <a:txBody>
                    <a:bodyPr/>
                    <a:lstStyle/>
                    <a:p>
                      <a:r>
                        <a:rPr lang="en-US" dirty="0" smtClean="0"/>
                        <a:t>7</a:t>
                      </a:r>
                      <a:endParaRPr lang="en-US" dirty="0"/>
                    </a:p>
                  </a:txBody>
                  <a:tcPr/>
                </a:tc>
                <a:tc>
                  <a:txBody>
                    <a:bodyPr/>
                    <a:lstStyle/>
                    <a:p>
                      <a:r>
                        <a:rPr lang="en-US" dirty="0" smtClean="0"/>
                        <a:t>STATUS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int(11)</a:t>
                      </a:r>
                    </a:p>
                  </a:txBody>
                  <a:tcPr/>
                </a:tc>
                <a:tc>
                  <a:txBody>
                    <a:bodyPr/>
                    <a:lstStyle/>
                    <a:p>
                      <a:r>
                        <a:rPr lang="en-US" dirty="0" smtClean="0"/>
                        <a:t>Yes</a:t>
                      </a:r>
                      <a:endParaRPr lang="en-US" dirty="0"/>
                    </a:p>
                  </a:txBody>
                  <a:tcPr/>
                </a:tc>
                <a:tc>
                  <a:txBody>
                    <a:bodyPr/>
                    <a:lstStyle/>
                    <a:p>
                      <a:r>
                        <a:rPr lang="en-US" dirty="0" smtClean="0"/>
                        <a:t>NULL</a:t>
                      </a:r>
                      <a:endParaRPr lang="en-US" dirty="0"/>
                    </a:p>
                  </a:txBody>
                  <a:tcPr/>
                </a:tc>
                <a:tc>
                  <a:txBody>
                    <a:bodyPr/>
                    <a:lstStyle/>
                    <a:p>
                      <a:endParaRPr lang="en-US" dirty="0"/>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32706973"/>
              </p:ext>
            </p:extLst>
          </p:nvPr>
        </p:nvGraphicFramePr>
        <p:xfrm>
          <a:off x="2469882" y="1118911"/>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INFORMATION</a:t>
                      </a:r>
                      <a:r>
                        <a:rPr lang="en-US" baseline="0" dirty="0" smtClean="0"/>
                        <a:t> SCHEMA</a:t>
                      </a:r>
                    </a:p>
                    <a:p>
                      <a:pPr algn="ctr"/>
                      <a:r>
                        <a:rPr lang="en-US" baseline="0" dirty="0" smtClean="0"/>
                        <a:t>TABLE NAME : REQUEST_GROUP</a:t>
                      </a:r>
                      <a:endParaRPr lang="en-US" dirty="0" smtClean="0"/>
                    </a:p>
                  </a:txBody>
                  <a:tcPr/>
                </a:tc>
              </a:tr>
            </a:tbl>
          </a:graphicData>
        </a:graphic>
      </p:graphicFrame>
      <p:sp>
        <p:nvSpPr>
          <p:cNvPr id="4" name="TextBox 3"/>
          <p:cNvSpPr txBox="1"/>
          <p:nvPr/>
        </p:nvSpPr>
        <p:spPr>
          <a:xfrm>
            <a:off x="8229602" y="5750004"/>
            <a:ext cx="3501280" cy="1107996"/>
          </a:xfrm>
          <a:prstGeom prst="rect">
            <a:avLst/>
          </a:prstGeom>
          <a:noFill/>
        </p:spPr>
        <p:txBody>
          <a:bodyPr wrap="none" rtlCol="0">
            <a:spAutoFit/>
          </a:bodyPr>
          <a:lstStyle/>
          <a:p>
            <a:r>
              <a:rPr lang="en-US" sz="6600" dirty="0" smtClean="0">
                <a:solidFill>
                  <a:srgbClr val="595959"/>
                </a:solidFill>
                <a:latin typeface="Britannic Bold" panose="020B0903060703020204" pitchFamily="34" charset="0"/>
              </a:rPr>
              <a:t>EWALLET</a:t>
            </a:r>
            <a:endParaRPr lang="en-US" sz="6600" dirty="0">
              <a:solidFill>
                <a:srgbClr val="595959"/>
              </a:solidFill>
              <a:latin typeface="Britannic Bold" panose="020B0903060703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227052725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768276602"/>
              </p:ext>
            </p:extLst>
          </p:nvPr>
        </p:nvGraphicFramePr>
        <p:xfrm>
          <a:off x="2508519" y="1785461"/>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TABLE NAME : REQUEST_GROUP</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92771016"/>
              </p:ext>
            </p:extLst>
          </p:nvPr>
        </p:nvGraphicFramePr>
        <p:xfrm>
          <a:off x="2508519" y="2728771"/>
          <a:ext cx="8128001" cy="185420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r>
                        <a:rPr lang="en-US" u="sng" dirty="0" smtClean="0"/>
                        <a:t>RID</a:t>
                      </a:r>
                      <a:endParaRPr lang="en-US" u="sng" dirty="0"/>
                    </a:p>
                  </a:txBody>
                  <a:tcPr/>
                </a:tc>
                <a:tc>
                  <a:txBody>
                    <a:bodyPr/>
                    <a:lstStyle/>
                    <a:p>
                      <a:r>
                        <a:rPr lang="en-US" dirty="0" smtClean="0"/>
                        <a:t>FRIEND1</a:t>
                      </a:r>
                      <a:endParaRPr lang="en-US" dirty="0"/>
                    </a:p>
                  </a:txBody>
                  <a:tcPr/>
                </a:tc>
                <a:tc>
                  <a:txBody>
                    <a:bodyPr/>
                    <a:lstStyle/>
                    <a:p>
                      <a:r>
                        <a:rPr lang="en-US" dirty="0" smtClean="0"/>
                        <a:t>FRIEND2</a:t>
                      </a:r>
                      <a:endParaRPr lang="en-US" dirty="0"/>
                    </a:p>
                  </a:txBody>
                  <a:tcPr/>
                </a:tc>
                <a:tc>
                  <a:txBody>
                    <a:bodyPr/>
                    <a:lstStyle/>
                    <a:p>
                      <a:r>
                        <a:rPr lang="en-US" dirty="0" smtClean="0"/>
                        <a:t>FRIEND3</a:t>
                      </a:r>
                      <a:endParaRPr lang="en-US" dirty="0"/>
                    </a:p>
                  </a:txBody>
                  <a:tcPr/>
                </a:tc>
                <a:tc>
                  <a:txBody>
                    <a:bodyPr/>
                    <a:lstStyle/>
                    <a:p>
                      <a:r>
                        <a:rPr lang="en-US" dirty="0" smtClean="0"/>
                        <a:t>FRIEND4</a:t>
                      </a:r>
                      <a:endParaRPr lang="en-US" dirty="0"/>
                    </a:p>
                  </a:txBody>
                  <a:tcPr/>
                </a:tc>
                <a:tc>
                  <a:txBody>
                    <a:bodyPr/>
                    <a:lstStyle/>
                    <a:p>
                      <a:r>
                        <a:rPr lang="en-US" dirty="0" smtClean="0"/>
                        <a:t>FRIEND5</a:t>
                      </a:r>
                      <a:endParaRPr lang="en-US" dirty="0"/>
                    </a:p>
                  </a:txBody>
                  <a:tcPr/>
                </a:tc>
                <a:tc>
                  <a:txBody>
                    <a:bodyPr/>
                    <a:lstStyle/>
                    <a:p>
                      <a:r>
                        <a:rPr lang="en-US" dirty="0" smtClean="0"/>
                        <a:t>STATUS</a:t>
                      </a:r>
                      <a:endParaRPr lang="en-US" dirty="0"/>
                    </a:p>
                  </a:txBody>
                  <a:tcPr/>
                </a:tc>
              </a:tr>
              <a:tr h="37084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NULL</a:t>
                      </a:r>
                      <a:endParaRPr lang="en-US" dirty="0"/>
                    </a:p>
                  </a:txBody>
                  <a:tcPr/>
                </a:tc>
              </a:tr>
              <a:tr h="370840">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8</a:t>
                      </a:r>
                      <a:endParaRPr lang="en-US" dirty="0"/>
                    </a:p>
                  </a:txBody>
                  <a:tcPr/>
                </a:tc>
                <a:tc>
                  <a:txBody>
                    <a:bodyPr/>
                    <a:lstStyle/>
                    <a:p>
                      <a:r>
                        <a:rPr lang="en-US" dirty="0" smtClean="0"/>
                        <a:t>6</a:t>
                      </a:r>
                      <a:endParaRPr lang="en-US" dirty="0"/>
                    </a:p>
                  </a:txBody>
                  <a:tcPr/>
                </a:tc>
                <a:tc>
                  <a:txBody>
                    <a:bodyPr/>
                    <a:lstStyle/>
                    <a:p>
                      <a:r>
                        <a:rPr lang="en-US" dirty="0" smtClean="0"/>
                        <a:t>1</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r h="370840">
                <a:tc>
                  <a:txBody>
                    <a:bodyPr/>
                    <a:lstStyle/>
                    <a:p>
                      <a:r>
                        <a:rPr lang="en-US" dirty="0" smtClean="0"/>
                        <a:t>3</a:t>
                      </a:r>
                      <a:endParaRPr lang="en-US" dirty="0"/>
                    </a:p>
                  </a:txBody>
                  <a:tcPr/>
                </a:tc>
                <a:tc>
                  <a:txBody>
                    <a:bodyPr/>
                    <a:lstStyle/>
                    <a:p>
                      <a:r>
                        <a:rPr lang="en-US" dirty="0" smtClean="0"/>
                        <a:t>7</a:t>
                      </a:r>
                      <a:endParaRPr lang="en-US" dirty="0"/>
                    </a:p>
                  </a:txBody>
                  <a:tcPr/>
                </a:tc>
                <a:tc>
                  <a:txBody>
                    <a:bodyPr/>
                    <a:lstStyle/>
                    <a:p>
                      <a:r>
                        <a:rPr lang="en-US" dirty="0" smtClean="0"/>
                        <a:t>5</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r h="370840">
                <a:tc>
                  <a:txBody>
                    <a:bodyPr/>
                    <a:lstStyle/>
                    <a:p>
                      <a:r>
                        <a:rPr lang="en-US" dirty="0" smtClean="0"/>
                        <a:t>4</a:t>
                      </a:r>
                      <a:endParaRPr lang="en-US" dirty="0"/>
                    </a:p>
                  </a:txBody>
                  <a:tcPr/>
                </a:tc>
                <a:tc>
                  <a:txBody>
                    <a:bodyPr/>
                    <a:lstStyle/>
                    <a:p>
                      <a:r>
                        <a:rPr lang="en-US" dirty="0" smtClean="0"/>
                        <a:t>8</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
        <p:nvSpPr>
          <p:cNvPr id="6" name="TextBox 5"/>
          <p:cNvSpPr txBox="1"/>
          <p:nvPr/>
        </p:nvSpPr>
        <p:spPr>
          <a:xfrm>
            <a:off x="8229602" y="5750004"/>
            <a:ext cx="3501280" cy="1107996"/>
          </a:xfrm>
          <a:prstGeom prst="rect">
            <a:avLst/>
          </a:prstGeom>
          <a:noFill/>
        </p:spPr>
        <p:txBody>
          <a:bodyPr wrap="none" rtlCol="0">
            <a:spAutoFit/>
          </a:bodyPr>
          <a:lstStyle/>
          <a:p>
            <a:r>
              <a:rPr lang="en-US" sz="6600" dirty="0" smtClean="0">
                <a:solidFill>
                  <a:srgbClr val="595959"/>
                </a:solidFill>
                <a:latin typeface="Britannic Bold" panose="020B0903060703020204" pitchFamily="34" charset="0"/>
              </a:rPr>
              <a:t>EWALLET</a:t>
            </a:r>
            <a:endParaRPr lang="en-US" sz="6600" dirty="0">
              <a:solidFill>
                <a:srgbClr val="595959"/>
              </a:solidFill>
              <a:latin typeface="Britannic Bold" panose="020B0903060703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349431593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83024932"/>
              </p:ext>
            </p:extLst>
          </p:nvPr>
        </p:nvGraphicFramePr>
        <p:xfrm>
          <a:off x="1825937" y="2071948"/>
          <a:ext cx="9468835" cy="2595880"/>
        </p:xfrm>
        <a:graphic>
          <a:graphicData uri="http://schemas.openxmlformats.org/drawingml/2006/table">
            <a:tbl>
              <a:tblPr firstRow="1" bandRow="1">
                <a:tableStyleId>{5C22544A-7EE6-4342-B048-85BDC9FD1C3A}</a:tableStyleId>
              </a:tblPr>
              <a:tblGrid>
                <a:gridCol w="485953"/>
                <a:gridCol w="2475612"/>
                <a:gridCol w="1956912"/>
                <a:gridCol w="1033470"/>
                <a:gridCol w="1263085"/>
                <a:gridCol w="2253803"/>
              </a:tblGrid>
              <a:tr h="370840">
                <a:tc>
                  <a:txBody>
                    <a:bodyPr/>
                    <a:lstStyle/>
                    <a:p>
                      <a:pPr algn="ctr"/>
                      <a:r>
                        <a:rPr lang="en-US" dirty="0" smtClean="0"/>
                        <a:t>#</a:t>
                      </a:r>
                      <a:endParaRPr lang="en-US" dirty="0"/>
                    </a:p>
                  </a:txBody>
                  <a:tcPr/>
                </a:tc>
                <a:tc>
                  <a:txBody>
                    <a:bodyPr/>
                    <a:lstStyle/>
                    <a:p>
                      <a:pPr algn="ctr"/>
                      <a:r>
                        <a:rPr lang="en-US" dirty="0" smtClean="0"/>
                        <a:t>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NULL</a:t>
                      </a:r>
                      <a:endParaRPr lang="en-US" dirty="0"/>
                    </a:p>
                  </a:txBody>
                  <a:tcPr/>
                </a:tc>
                <a:tc>
                  <a:txBody>
                    <a:bodyPr/>
                    <a:lstStyle/>
                    <a:p>
                      <a:pPr algn="ctr"/>
                      <a:r>
                        <a:rPr lang="en-US" dirty="0" smtClean="0"/>
                        <a:t>Default</a:t>
                      </a:r>
                      <a:endParaRPr lang="en-US" dirty="0"/>
                    </a:p>
                  </a:txBody>
                  <a:tcPr/>
                </a:tc>
                <a:tc>
                  <a:txBody>
                    <a:bodyPr/>
                    <a:lstStyle/>
                    <a:p>
                      <a:pPr algn="ctr"/>
                      <a:r>
                        <a:rPr lang="en-US" dirty="0" smtClean="0"/>
                        <a:t>Extra</a:t>
                      </a:r>
                      <a:endParaRPr lang="en-US" dirty="0"/>
                    </a:p>
                  </a:txBody>
                  <a:tcPr/>
                </a:tc>
              </a:tr>
              <a:tr h="370840">
                <a:tc>
                  <a:txBody>
                    <a:bodyPr/>
                    <a:lstStyle/>
                    <a:p>
                      <a:r>
                        <a:rPr lang="en-US" dirty="0" smtClean="0"/>
                        <a:t>1</a:t>
                      </a:r>
                      <a:endParaRPr lang="en-US" dirty="0"/>
                    </a:p>
                  </a:txBody>
                  <a:tcPr/>
                </a:tc>
                <a:tc>
                  <a:txBody>
                    <a:bodyPr/>
                    <a:lstStyle/>
                    <a:p>
                      <a:r>
                        <a:rPr lang="en-US" b="1" dirty="0" smtClean="0"/>
                        <a:t>tid</a:t>
                      </a:r>
                      <a:endParaRPr lang="en-US" b="1" dirty="0"/>
                    </a:p>
                  </a:txBody>
                  <a:tcPr/>
                </a:tc>
                <a:tc>
                  <a:txBody>
                    <a:bodyPr/>
                    <a:lstStyle/>
                    <a:p>
                      <a:r>
                        <a:rPr lang="en-US" dirty="0" smtClean="0"/>
                        <a:t>int(11)</a:t>
                      </a:r>
                      <a:endParaRPr lang="en-US" dirty="0"/>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r>
                        <a:rPr lang="en-US" dirty="0" smtClean="0"/>
                        <a:t>AUTO_INCREMENT</a:t>
                      </a:r>
                      <a:endParaRPr lang="en-US" dirty="0"/>
                    </a:p>
                  </a:txBody>
                  <a:tcPr/>
                </a:tc>
              </a:tr>
              <a:tr h="370840">
                <a:tc>
                  <a:txBody>
                    <a:bodyPr/>
                    <a:lstStyle/>
                    <a:p>
                      <a:r>
                        <a:rPr lang="en-US" dirty="0" smtClean="0"/>
                        <a:t>2</a:t>
                      </a:r>
                      <a:endParaRPr lang="en-US" dirty="0"/>
                    </a:p>
                  </a:txBody>
                  <a:tcPr/>
                </a:tc>
                <a:tc>
                  <a:txBody>
                    <a:bodyPr/>
                    <a:lstStyle/>
                    <a:p>
                      <a:r>
                        <a:rPr lang="en-US" dirty="0" smtClean="0"/>
                        <a:t>amount</a:t>
                      </a:r>
                      <a:endParaRPr lang="en-US" dirty="0"/>
                    </a:p>
                  </a:txBody>
                  <a:tcPr/>
                </a:tc>
                <a:tc>
                  <a:txBody>
                    <a:bodyPr/>
                    <a:lstStyle/>
                    <a:p>
                      <a:r>
                        <a:rPr lang="en-US" dirty="0" smtClean="0"/>
                        <a:t>float(8,2)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r>
                        <a:rPr lang="en-US" dirty="0" smtClean="0"/>
                        <a:t>sender_id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int(11)</a:t>
                      </a:r>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r>
                        <a:rPr lang="en-US" dirty="0" smtClean="0"/>
                        <a:t>receiver_id</a:t>
                      </a:r>
                      <a:endParaRPr lang="en-US" dirty="0"/>
                    </a:p>
                  </a:txBody>
                  <a:tcPr/>
                </a:tc>
                <a:tc>
                  <a:txBody>
                    <a:bodyPr/>
                    <a:lstStyle/>
                    <a:p>
                      <a:r>
                        <a:rPr lang="en-US" dirty="0" smtClean="0"/>
                        <a:t>int(11)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r>
                        <a:rPr lang="en-US" dirty="0" smtClean="0"/>
                        <a:t>t_date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date</a:t>
                      </a:r>
                    </a:p>
                  </a:txBody>
                  <a:tcPr/>
                </a:tc>
                <a:tc>
                  <a:txBody>
                    <a:bodyPr/>
                    <a:lstStyle/>
                    <a:p>
                      <a:r>
                        <a:rPr lang="en-US" dirty="0" smtClean="0"/>
                        <a:t>Yes</a:t>
                      </a:r>
                      <a:endParaRPr lang="en-US" dirty="0"/>
                    </a:p>
                  </a:txBody>
                  <a:tcPr/>
                </a:tc>
                <a:tc>
                  <a:txBody>
                    <a:bodyPr/>
                    <a:lstStyle/>
                    <a:p>
                      <a:r>
                        <a:rPr lang="en-US" dirty="0" smtClean="0"/>
                        <a:t>NULL</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r>
                        <a:rPr lang="en-US" dirty="0" smtClean="0"/>
                        <a:t>transaction_type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char(1)</a:t>
                      </a:r>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endParaRPr lang="en-US" dirty="0"/>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898239789"/>
              </p:ext>
            </p:extLst>
          </p:nvPr>
        </p:nvGraphicFramePr>
        <p:xfrm>
          <a:off x="2688822" y="1054517"/>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INFORMATION</a:t>
                      </a:r>
                      <a:r>
                        <a:rPr lang="en-US" baseline="0" dirty="0" smtClean="0"/>
                        <a:t> SCHEMA</a:t>
                      </a:r>
                    </a:p>
                    <a:p>
                      <a:pPr algn="ctr"/>
                      <a:r>
                        <a:rPr lang="en-US" baseline="0" dirty="0" smtClean="0"/>
                        <a:t>TABLE NAME : TRANSACTIONS</a:t>
                      </a:r>
                      <a:endParaRPr lang="en-US" dirty="0" smtClean="0"/>
                    </a:p>
                  </a:txBody>
                  <a:tcPr/>
                </a:tc>
              </a:tr>
            </a:tbl>
          </a:graphicData>
        </a:graphic>
      </p:graphicFrame>
      <p:sp>
        <p:nvSpPr>
          <p:cNvPr id="4" name="TextBox 3"/>
          <p:cNvSpPr txBox="1"/>
          <p:nvPr/>
        </p:nvSpPr>
        <p:spPr>
          <a:xfrm>
            <a:off x="8229602" y="5750004"/>
            <a:ext cx="3501280" cy="1107996"/>
          </a:xfrm>
          <a:prstGeom prst="rect">
            <a:avLst/>
          </a:prstGeom>
          <a:noFill/>
        </p:spPr>
        <p:txBody>
          <a:bodyPr wrap="none" rtlCol="0">
            <a:spAutoFit/>
          </a:bodyPr>
          <a:lstStyle/>
          <a:p>
            <a:r>
              <a:rPr lang="en-US" sz="6600" dirty="0" smtClean="0">
                <a:solidFill>
                  <a:srgbClr val="595959"/>
                </a:solidFill>
                <a:latin typeface="Britannic Bold" panose="020B0903060703020204" pitchFamily="34" charset="0"/>
              </a:rPr>
              <a:t>EWALLET</a:t>
            </a:r>
            <a:endParaRPr lang="en-US" sz="6600" dirty="0">
              <a:solidFill>
                <a:srgbClr val="595959"/>
              </a:solidFill>
              <a:latin typeface="Britannic Bold" panose="020B0903060703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181616902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1492253"/>
              </p:ext>
            </p:extLst>
          </p:nvPr>
        </p:nvGraphicFramePr>
        <p:xfrm>
          <a:off x="2508519" y="1785461"/>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TABLE NAME : TRANSACTIONS</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74023720"/>
              </p:ext>
            </p:extLst>
          </p:nvPr>
        </p:nvGraphicFramePr>
        <p:xfrm>
          <a:off x="1813059" y="2484072"/>
          <a:ext cx="9352924" cy="1752600"/>
        </p:xfrm>
        <a:graphic>
          <a:graphicData uri="http://schemas.openxmlformats.org/drawingml/2006/table">
            <a:tbl>
              <a:tblPr firstRow="1" bandRow="1">
                <a:tableStyleId>{5C22544A-7EE6-4342-B048-85BDC9FD1C3A}</a:tableStyleId>
              </a:tblPr>
              <a:tblGrid>
                <a:gridCol w="775594"/>
                <a:gridCol w="1326524"/>
                <a:gridCol w="1545465"/>
                <a:gridCol w="1596980"/>
                <a:gridCol w="1532587"/>
                <a:gridCol w="2575774"/>
              </a:tblGrid>
              <a:tr h="370840">
                <a:tc>
                  <a:txBody>
                    <a:bodyPr/>
                    <a:lstStyle/>
                    <a:p>
                      <a:r>
                        <a:rPr lang="en-US" u="sng" dirty="0" smtClean="0"/>
                        <a:t>TID</a:t>
                      </a:r>
                    </a:p>
                    <a:p>
                      <a:r>
                        <a:rPr lang="en-US" dirty="0" smtClean="0"/>
                        <a:t>(auto)</a:t>
                      </a:r>
                      <a:endParaRPr lang="en-US" dirty="0"/>
                    </a:p>
                  </a:txBody>
                  <a:tcPr/>
                </a:tc>
                <a:tc>
                  <a:txBody>
                    <a:bodyPr/>
                    <a:lstStyle/>
                    <a:p>
                      <a:r>
                        <a:rPr lang="en-US" dirty="0" smtClean="0"/>
                        <a:t>AMOUNT</a:t>
                      </a:r>
                      <a:endParaRPr lang="en-US" dirty="0"/>
                    </a:p>
                  </a:txBody>
                  <a:tcPr/>
                </a:tc>
                <a:tc>
                  <a:txBody>
                    <a:bodyPr/>
                    <a:lstStyle/>
                    <a:p>
                      <a:r>
                        <a:rPr lang="en-US" dirty="0" smtClean="0"/>
                        <a:t>SENDER_ID</a:t>
                      </a:r>
                      <a:endParaRPr lang="en-US" dirty="0"/>
                    </a:p>
                  </a:txBody>
                  <a:tcPr/>
                </a:tc>
                <a:tc>
                  <a:txBody>
                    <a:bodyPr/>
                    <a:lstStyle/>
                    <a:p>
                      <a:r>
                        <a:rPr lang="en-US" dirty="0" smtClean="0"/>
                        <a:t>RECEIVER_ID</a:t>
                      </a:r>
                      <a:endParaRPr lang="en-US" dirty="0"/>
                    </a:p>
                  </a:txBody>
                  <a:tcPr/>
                </a:tc>
                <a:tc>
                  <a:txBody>
                    <a:bodyPr/>
                    <a:lstStyle/>
                    <a:p>
                      <a:r>
                        <a:rPr lang="en-US" dirty="0" smtClean="0"/>
                        <a:t>T_DATE</a:t>
                      </a:r>
                      <a:endParaRPr lang="en-US" dirty="0"/>
                    </a:p>
                  </a:txBody>
                  <a:tcPr/>
                </a:tc>
                <a:tc>
                  <a:txBody>
                    <a:bodyPr/>
                    <a:lstStyle/>
                    <a:p>
                      <a:r>
                        <a:rPr lang="en-US" dirty="0" smtClean="0"/>
                        <a:t>TRANSACTION_TYPE*</a:t>
                      </a:r>
                      <a:endParaRPr lang="en-US" dirty="0"/>
                    </a:p>
                  </a:txBody>
                  <a:tcPr/>
                </a:tc>
              </a:tr>
              <a:tr h="370840">
                <a:tc>
                  <a:txBody>
                    <a:bodyPr/>
                    <a:lstStyle/>
                    <a:p>
                      <a:r>
                        <a:rPr lang="en-US" dirty="0" smtClean="0"/>
                        <a:t>1</a:t>
                      </a:r>
                      <a:endParaRPr lang="en-US" dirty="0"/>
                    </a:p>
                  </a:txBody>
                  <a:tcPr/>
                </a:tc>
                <a:tc>
                  <a:txBody>
                    <a:bodyPr/>
                    <a:lstStyle/>
                    <a:p>
                      <a:r>
                        <a:rPr lang="en-US" dirty="0" smtClean="0"/>
                        <a:t>500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02-03-2016</a:t>
                      </a:r>
                      <a:endParaRPr lang="en-US" dirty="0"/>
                    </a:p>
                  </a:txBody>
                  <a:tcPr/>
                </a:tc>
                <a:tc>
                  <a:txBody>
                    <a:bodyPr/>
                    <a:lstStyle/>
                    <a:p>
                      <a:pPr algn="ctr"/>
                      <a:r>
                        <a:rPr lang="en-US" dirty="0" smtClean="0"/>
                        <a:t>L</a:t>
                      </a:r>
                      <a:endParaRPr lang="en-US" dirty="0"/>
                    </a:p>
                  </a:txBody>
                  <a:tcPr/>
                </a:tc>
              </a:tr>
              <a:tr h="370840">
                <a:tc>
                  <a:txBody>
                    <a:bodyPr/>
                    <a:lstStyle/>
                    <a:p>
                      <a:r>
                        <a:rPr lang="en-US" dirty="0" smtClean="0"/>
                        <a:t>2</a:t>
                      </a:r>
                      <a:endParaRPr lang="en-US" dirty="0"/>
                    </a:p>
                  </a:txBody>
                  <a:tcPr/>
                </a:tc>
                <a:tc>
                  <a:txBody>
                    <a:bodyPr/>
                    <a:lstStyle/>
                    <a:p>
                      <a:r>
                        <a:rPr lang="en-US" dirty="0" smtClean="0"/>
                        <a:t>425</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c>
                  <a:txBody>
                    <a:bodyPr/>
                    <a:lstStyle/>
                    <a:p>
                      <a:r>
                        <a:rPr lang="en-US" dirty="0" smtClean="0"/>
                        <a:t>12-04-2016</a:t>
                      </a:r>
                      <a:endParaRPr lang="en-US" dirty="0"/>
                    </a:p>
                  </a:txBody>
                  <a:tcPr/>
                </a:tc>
                <a:tc>
                  <a:txBody>
                    <a:bodyPr/>
                    <a:lstStyle/>
                    <a:p>
                      <a:pPr algn="ctr"/>
                      <a:r>
                        <a:rPr lang="en-US" dirty="0" smtClean="0"/>
                        <a:t>S</a:t>
                      </a:r>
                      <a:endParaRPr lang="en-US" dirty="0"/>
                    </a:p>
                  </a:txBody>
                  <a:tcPr/>
                </a:tc>
              </a:tr>
              <a:tr h="370840">
                <a:tc>
                  <a:txBody>
                    <a:bodyPr/>
                    <a:lstStyle/>
                    <a:p>
                      <a:r>
                        <a:rPr lang="en-US" dirty="0" smtClean="0"/>
                        <a:t>3</a:t>
                      </a:r>
                      <a:endParaRPr lang="en-US" dirty="0"/>
                    </a:p>
                  </a:txBody>
                  <a:tcPr/>
                </a:tc>
                <a:tc>
                  <a:txBody>
                    <a:bodyPr/>
                    <a:lstStyle/>
                    <a:p>
                      <a:r>
                        <a:rPr lang="en-US" dirty="0" smtClean="0"/>
                        <a:t>1000</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c>
                  <a:txBody>
                    <a:bodyPr/>
                    <a:lstStyle/>
                    <a:p>
                      <a:r>
                        <a:rPr lang="en-US" dirty="0" smtClean="0"/>
                        <a:t>29-04-2016</a:t>
                      </a:r>
                      <a:endParaRPr lang="en-US" dirty="0"/>
                    </a:p>
                  </a:txBody>
                  <a:tcPr/>
                </a:tc>
                <a:tc>
                  <a:txBody>
                    <a:bodyPr/>
                    <a:lstStyle/>
                    <a:p>
                      <a:pPr algn="ctr"/>
                      <a:r>
                        <a:rPr lang="en-US" dirty="0" smtClean="0"/>
                        <a:t>S</a:t>
                      </a:r>
                      <a:endParaRPr lang="en-US" dirty="0"/>
                    </a:p>
                  </a:txBody>
                  <a:tcPr/>
                </a:tc>
              </a:tr>
            </a:tbl>
          </a:graphicData>
        </a:graphic>
      </p:graphicFrame>
      <p:sp>
        <p:nvSpPr>
          <p:cNvPr id="4" name="TextBox 3"/>
          <p:cNvSpPr txBox="1"/>
          <p:nvPr/>
        </p:nvSpPr>
        <p:spPr>
          <a:xfrm>
            <a:off x="8352477" y="4443211"/>
            <a:ext cx="2580065" cy="461665"/>
          </a:xfrm>
          <a:prstGeom prst="rect">
            <a:avLst/>
          </a:prstGeom>
          <a:noFill/>
        </p:spPr>
        <p:txBody>
          <a:bodyPr wrap="none" rtlCol="0">
            <a:spAutoFit/>
          </a:bodyPr>
          <a:lstStyle/>
          <a:p>
            <a:r>
              <a:rPr lang="en-US" sz="2400" dirty="0" smtClean="0"/>
              <a:t>*L-Loan     S-SEND</a:t>
            </a:r>
            <a:endParaRPr lang="en-US" sz="2400" dirty="0"/>
          </a:p>
        </p:txBody>
      </p:sp>
      <p:sp>
        <p:nvSpPr>
          <p:cNvPr id="9" name="TextBox 8"/>
          <p:cNvSpPr txBox="1"/>
          <p:nvPr/>
        </p:nvSpPr>
        <p:spPr>
          <a:xfrm>
            <a:off x="8229602" y="5750004"/>
            <a:ext cx="3501280" cy="1107996"/>
          </a:xfrm>
          <a:prstGeom prst="rect">
            <a:avLst/>
          </a:prstGeom>
          <a:noFill/>
        </p:spPr>
        <p:txBody>
          <a:bodyPr wrap="none" rtlCol="0">
            <a:spAutoFit/>
          </a:bodyPr>
          <a:lstStyle/>
          <a:p>
            <a:r>
              <a:rPr lang="en-US" sz="6600" dirty="0" smtClean="0">
                <a:solidFill>
                  <a:srgbClr val="595959"/>
                </a:solidFill>
                <a:latin typeface="Britannic Bold" panose="020B0903060703020204" pitchFamily="34" charset="0"/>
              </a:rPr>
              <a:t>EWALLET</a:t>
            </a:r>
            <a:endParaRPr lang="en-US" sz="6600" dirty="0">
              <a:solidFill>
                <a:srgbClr val="595959"/>
              </a:solidFill>
              <a:latin typeface="Britannic Bold" panose="020B0903060703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3775595276"/>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9949" y="0"/>
            <a:ext cx="6542467" cy="830997"/>
          </a:xfrm>
          <a:prstGeom prst="rect">
            <a:avLst/>
          </a:prstGeom>
          <a:noFill/>
        </p:spPr>
        <p:txBody>
          <a:bodyPr wrap="square" rtlCol="0">
            <a:spAutoFit/>
          </a:bodyPr>
          <a:lstStyle/>
          <a:p>
            <a:r>
              <a:rPr lang="en-US" sz="4800" b="1" dirty="0" smtClean="0">
                <a:latin typeface="Caviar Dreams" panose="020B0402020204020504" pitchFamily="34" charset="0"/>
              </a:rPr>
              <a:t>NORMALISATION</a:t>
            </a:r>
            <a:endParaRPr lang="en-US" sz="4800" b="1" dirty="0">
              <a:latin typeface="Caviar Dreams" panose="020B0402020204020504" pitchFamily="34" charset="0"/>
            </a:endParaRPr>
          </a:p>
        </p:txBody>
      </p:sp>
      <p:sp>
        <p:nvSpPr>
          <p:cNvPr id="4" name="TextBox 3"/>
          <p:cNvSpPr txBox="1"/>
          <p:nvPr/>
        </p:nvSpPr>
        <p:spPr>
          <a:xfrm>
            <a:off x="2060620" y="2608075"/>
            <a:ext cx="9581882" cy="923330"/>
          </a:xfrm>
          <a:prstGeom prst="rect">
            <a:avLst/>
          </a:prstGeom>
          <a:noFill/>
        </p:spPr>
        <p:txBody>
          <a:bodyPr wrap="square" rtlCol="0">
            <a:spAutoFit/>
          </a:bodyPr>
          <a:lstStyle/>
          <a:p>
            <a:r>
              <a:rPr lang="en-US" b="1" dirty="0"/>
              <a:t>First Normal Form </a:t>
            </a:r>
            <a:r>
              <a:rPr lang="en-US" dirty="0"/>
              <a:t>is defined in the definition of relations (tables) itself. This rule defines that all the attributes in a relation must have atomic domains. The values in an atomic domain are indivisible units.</a:t>
            </a:r>
          </a:p>
        </p:txBody>
      </p:sp>
      <p:sp>
        <p:nvSpPr>
          <p:cNvPr id="5" name="TextBox 4"/>
          <p:cNvSpPr txBox="1"/>
          <p:nvPr/>
        </p:nvSpPr>
        <p:spPr>
          <a:xfrm>
            <a:off x="2060620" y="3670479"/>
            <a:ext cx="9581882" cy="1200329"/>
          </a:xfrm>
          <a:prstGeom prst="rect">
            <a:avLst/>
          </a:prstGeom>
          <a:noFill/>
        </p:spPr>
        <p:txBody>
          <a:bodyPr wrap="square" rtlCol="0">
            <a:spAutoFit/>
          </a:bodyPr>
          <a:lstStyle/>
          <a:p>
            <a:r>
              <a:rPr lang="en-US" b="1" dirty="0"/>
              <a:t>Second Normal Form </a:t>
            </a:r>
            <a:r>
              <a:rPr lang="en-US" dirty="0" smtClean="0"/>
              <a:t>states there </a:t>
            </a:r>
            <a:r>
              <a:rPr lang="en-US" dirty="0"/>
              <a:t>must not be any partial dependency of any column on primary key. It means that for a table that has concatenated primary key, each column in the table that is not part of the primary key must depend upon the entire concatenated key for its existence. If any column depends only on one part of the concatenated key, then the table fails Second normal form.</a:t>
            </a:r>
          </a:p>
        </p:txBody>
      </p:sp>
      <p:sp>
        <p:nvSpPr>
          <p:cNvPr id="6" name="TextBox 5"/>
          <p:cNvSpPr txBox="1"/>
          <p:nvPr/>
        </p:nvSpPr>
        <p:spPr>
          <a:xfrm>
            <a:off x="2060620" y="5009882"/>
            <a:ext cx="9981126" cy="1200329"/>
          </a:xfrm>
          <a:prstGeom prst="rect">
            <a:avLst/>
          </a:prstGeom>
          <a:noFill/>
        </p:spPr>
        <p:txBody>
          <a:bodyPr wrap="square" rtlCol="0">
            <a:spAutoFit/>
          </a:bodyPr>
          <a:lstStyle/>
          <a:p>
            <a:r>
              <a:rPr lang="en-US" b="1" dirty="0"/>
              <a:t>Third Normal form</a:t>
            </a:r>
            <a:r>
              <a:rPr lang="en-US" dirty="0"/>
              <a:t> applies that every non-prime attribute of table must be dependent on primary key, or we can say that, there should not be the case that a non-prime attribute is determined by another non-prime attribute. So this </a:t>
            </a:r>
            <a:r>
              <a:rPr lang="en-US" i="1" dirty="0"/>
              <a:t>transitive functional dependency</a:t>
            </a:r>
            <a:r>
              <a:rPr lang="en-US" dirty="0"/>
              <a:t> should be removed from the table and also the table must be in </a:t>
            </a:r>
            <a:r>
              <a:rPr lang="en-US" b="1" dirty="0"/>
              <a:t>Second Normal form</a:t>
            </a:r>
            <a:r>
              <a:rPr lang="en-US" dirty="0"/>
              <a:t>.</a:t>
            </a:r>
          </a:p>
        </p:txBody>
      </p:sp>
      <p:sp>
        <p:nvSpPr>
          <p:cNvPr id="7" name="TextBox 6"/>
          <p:cNvSpPr txBox="1"/>
          <p:nvPr/>
        </p:nvSpPr>
        <p:spPr>
          <a:xfrm>
            <a:off x="1403797" y="1150375"/>
            <a:ext cx="10637949" cy="1200329"/>
          </a:xfrm>
          <a:prstGeom prst="rect">
            <a:avLst/>
          </a:prstGeom>
          <a:noFill/>
        </p:spPr>
        <p:txBody>
          <a:bodyPr wrap="square" rtlCol="0">
            <a:spAutoFit/>
          </a:bodyPr>
          <a:lstStyle/>
          <a:p>
            <a:r>
              <a:rPr lang="en-US" dirty="0"/>
              <a:t> </a:t>
            </a:r>
            <a:r>
              <a:rPr lang="en-US" b="1" dirty="0" smtClean="0"/>
              <a:t>Normalisation</a:t>
            </a:r>
            <a:r>
              <a:rPr lang="en-US" dirty="0" smtClean="0"/>
              <a:t> </a:t>
            </a:r>
            <a:r>
              <a:rPr lang="en-US" dirty="0"/>
              <a:t>is a technique of organizing the data in the database. </a:t>
            </a:r>
            <a:r>
              <a:rPr lang="en-US" dirty="0" smtClean="0"/>
              <a:t>Normalisation </a:t>
            </a:r>
            <a:r>
              <a:rPr lang="en-US" dirty="0"/>
              <a:t>is a systematic approach of decomposing tables to eliminate data redundancy and undesirable characteristics like Insertion, Update and Deletion </a:t>
            </a:r>
            <a:r>
              <a:rPr lang="en-US" dirty="0" smtClean="0"/>
              <a:t>Anomalies. </a:t>
            </a:r>
            <a:r>
              <a:rPr lang="en-US" dirty="0"/>
              <a:t>It is a multi-step process that puts data into tabular form by removing duplicated data from the relation tables.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131322391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9900" y="489397"/>
            <a:ext cx="4734373" cy="830997"/>
          </a:xfrm>
          <a:prstGeom prst="rect">
            <a:avLst/>
          </a:prstGeom>
          <a:noFill/>
        </p:spPr>
        <p:txBody>
          <a:bodyPr wrap="none" rtlCol="0">
            <a:spAutoFit/>
          </a:bodyPr>
          <a:lstStyle/>
          <a:p>
            <a:r>
              <a:rPr lang="en-US" sz="4800" b="1" dirty="0" smtClean="0">
                <a:solidFill>
                  <a:srgbClr val="595959"/>
                </a:solidFill>
                <a:latin typeface="Caviar Dreams" panose="020B0402020204020504" pitchFamily="34" charset="0"/>
              </a:rPr>
              <a:t>ABOUT PLUTUS</a:t>
            </a:r>
            <a:endParaRPr lang="en-US" sz="4800" b="1" dirty="0">
              <a:solidFill>
                <a:srgbClr val="595959"/>
              </a:solidFill>
              <a:latin typeface="Caviar Dreams" panose="020B0402020204020504" pitchFamily="34" charset="0"/>
            </a:endParaRPr>
          </a:p>
        </p:txBody>
      </p:sp>
      <p:sp>
        <p:nvSpPr>
          <p:cNvPr id="3" name="TextBox 2"/>
          <p:cNvSpPr txBox="1"/>
          <p:nvPr/>
        </p:nvSpPr>
        <p:spPr>
          <a:xfrm>
            <a:off x="1790164" y="1545465"/>
            <a:ext cx="9053847" cy="3539430"/>
          </a:xfrm>
          <a:prstGeom prst="rect">
            <a:avLst/>
          </a:prstGeom>
          <a:noFill/>
        </p:spPr>
        <p:txBody>
          <a:bodyPr wrap="square" rtlCol="0">
            <a:spAutoFit/>
          </a:bodyPr>
          <a:lstStyle/>
          <a:p>
            <a:r>
              <a:rPr lang="en-US" sz="3200" b="1" dirty="0" smtClean="0">
                <a:latin typeface="Caviar Dreams" panose="020B0402020204020504" pitchFamily="34" charset="0"/>
              </a:rPr>
              <a:t>PLUTUS</a:t>
            </a:r>
            <a:r>
              <a:rPr lang="en-US" sz="3200" dirty="0" smtClean="0">
                <a:latin typeface="Caviar Dreams" panose="020B0402020204020504" pitchFamily="34" charset="0"/>
              </a:rPr>
              <a:t> is an e-wallet system which allows </a:t>
            </a:r>
            <a:r>
              <a:rPr lang="en-US" sz="3200" dirty="0">
                <a:latin typeface="Caviar Dreams" panose="020B0402020204020504" pitchFamily="34" charset="0"/>
              </a:rPr>
              <a:t>you to store </a:t>
            </a:r>
            <a:r>
              <a:rPr lang="en-US" sz="3200" dirty="0" smtClean="0">
                <a:latin typeface="Caviar Dreams" panose="020B0402020204020504" pitchFamily="34" charset="0"/>
              </a:rPr>
              <a:t>your credit </a:t>
            </a:r>
            <a:r>
              <a:rPr lang="en-US" sz="3200" dirty="0">
                <a:latin typeface="Caviar Dreams" panose="020B0402020204020504" pitchFamily="34" charset="0"/>
              </a:rPr>
              <a:t>card and bank account numbers in a secure environment, and eliminate the need to enter in account information when making your payment. Once you have registered and created </a:t>
            </a:r>
            <a:r>
              <a:rPr lang="en-US" sz="3200" b="1" dirty="0">
                <a:latin typeface="Caviar Dreams" panose="020B0402020204020504" pitchFamily="34" charset="0"/>
              </a:rPr>
              <a:t>E-Wallet</a:t>
            </a:r>
            <a:r>
              <a:rPr lang="en-US" sz="3200" dirty="0">
                <a:latin typeface="Caviar Dreams" panose="020B0402020204020504" pitchFamily="34" charset="0"/>
              </a:rPr>
              <a:t> profiles, you can make payments faster and with less typing.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385714915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1528" y="2614412"/>
            <a:ext cx="8693239" cy="1754326"/>
          </a:xfrm>
          <a:prstGeom prst="rect">
            <a:avLst/>
          </a:prstGeom>
          <a:noFill/>
        </p:spPr>
        <p:txBody>
          <a:bodyPr wrap="square" rtlCol="0">
            <a:spAutoFit/>
          </a:bodyPr>
          <a:lstStyle/>
          <a:p>
            <a:r>
              <a:rPr lang="en-US" dirty="0"/>
              <a:t>In tables Customers, to ensure </a:t>
            </a:r>
            <a:r>
              <a:rPr lang="en-US" b="1" dirty="0">
                <a:latin typeface="Caviar Dreams" panose="020B0402020204020504" pitchFamily="34" charset="0"/>
              </a:rPr>
              <a:t>3NF</a:t>
            </a:r>
            <a:r>
              <a:rPr lang="en-US" dirty="0"/>
              <a:t> , it has been decomposed so that card details will be </a:t>
            </a:r>
            <a:r>
              <a:rPr lang="en-US" dirty="0" smtClean="0"/>
              <a:t>fetched from </a:t>
            </a:r>
            <a:r>
              <a:rPr lang="en-US" dirty="0"/>
              <a:t>the bank itself.</a:t>
            </a:r>
          </a:p>
          <a:p>
            <a:r>
              <a:rPr lang="en-US" dirty="0" smtClean="0"/>
              <a:t>If </a:t>
            </a:r>
            <a:r>
              <a:rPr lang="en-US" dirty="0"/>
              <a:t>we had included other card_details like balance, cvv in the Customers table itself, then it </a:t>
            </a:r>
            <a:r>
              <a:rPr lang="en-US" dirty="0" smtClean="0"/>
              <a:t>would have </a:t>
            </a:r>
            <a:r>
              <a:rPr lang="en-US" dirty="0"/>
              <a:t>violated the </a:t>
            </a:r>
            <a:r>
              <a:rPr lang="en-US" b="1" dirty="0">
                <a:latin typeface="Caviar Dreams" panose="020B0402020204020504" pitchFamily="34" charset="0"/>
              </a:rPr>
              <a:t>3NF</a:t>
            </a:r>
            <a:r>
              <a:rPr lang="en-US" dirty="0"/>
              <a:t> form, since there is non-prime attribute (cvv, balance) which </a:t>
            </a:r>
            <a:r>
              <a:rPr lang="en-US" dirty="0" smtClean="0"/>
              <a:t>would transitively </a:t>
            </a:r>
            <a:r>
              <a:rPr lang="en-US" dirty="0"/>
              <a:t>depend on prime attributes. So, we fetch these details directly from the bank database </a:t>
            </a:r>
            <a:r>
              <a:rPr lang="en-US" dirty="0" smtClean="0"/>
              <a:t>,thereby </a:t>
            </a:r>
            <a:r>
              <a:rPr lang="en-US" dirty="0"/>
              <a:t>ensuring </a:t>
            </a:r>
            <a:r>
              <a:rPr lang="en-US" b="1" dirty="0">
                <a:latin typeface="Caviar Dreams" panose="020B0402020204020504" pitchFamily="34" charset="0"/>
              </a:rPr>
              <a:t>3NF</a:t>
            </a:r>
            <a:r>
              <a:rPr lang="en-US" dirty="0"/>
              <a:t> form.</a:t>
            </a:r>
          </a:p>
        </p:txBody>
      </p:sp>
      <p:sp>
        <p:nvSpPr>
          <p:cNvPr id="3" name="TextBox 2"/>
          <p:cNvSpPr txBox="1"/>
          <p:nvPr/>
        </p:nvSpPr>
        <p:spPr>
          <a:xfrm>
            <a:off x="1751528" y="824248"/>
            <a:ext cx="8358389" cy="1446550"/>
          </a:xfrm>
          <a:prstGeom prst="rect">
            <a:avLst/>
          </a:prstGeom>
          <a:noFill/>
        </p:spPr>
        <p:txBody>
          <a:bodyPr wrap="square" rtlCol="0">
            <a:spAutoFit/>
          </a:bodyPr>
          <a:lstStyle/>
          <a:p>
            <a:r>
              <a:rPr lang="en-US" sz="4400" dirty="0" smtClean="0">
                <a:latin typeface="Caviar Dreams" panose="020B0402020204020504" pitchFamily="34" charset="0"/>
                <a:ea typeface="Verdana" panose="020B0604030504040204" pitchFamily="34" charset="0"/>
                <a:cs typeface="Verdana" panose="020B0604030504040204" pitchFamily="34" charset="0"/>
              </a:rPr>
              <a:t>EWALLET database has been normalized to </a:t>
            </a:r>
            <a:r>
              <a:rPr lang="en-US" sz="4400" b="1" dirty="0" smtClean="0">
                <a:latin typeface="Caviar Dreams" panose="020B0402020204020504" pitchFamily="34" charset="0"/>
              </a:rPr>
              <a:t>3NF</a:t>
            </a:r>
            <a:endParaRPr lang="en-US" sz="4400" b="1" dirty="0">
              <a:latin typeface="Caviar Dreams" panose="020B04020202040205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328975011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238300030"/>
              </p:ext>
            </p:extLst>
          </p:nvPr>
        </p:nvGraphicFramePr>
        <p:xfrm>
          <a:off x="1194872" y="1080274"/>
          <a:ext cx="957186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5537915" y="1081825"/>
            <a:ext cx="6516710" cy="584775"/>
          </a:xfrm>
          <a:prstGeom prst="rect">
            <a:avLst/>
          </a:prstGeom>
          <a:noFill/>
        </p:spPr>
        <p:txBody>
          <a:bodyPr wrap="square" rtlCol="0">
            <a:spAutoFit/>
          </a:bodyPr>
          <a:lstStyle/>
          <a:p>
            <a:r>
              <a:rPr lang="en-US" sz="3200" b="1" dirty="0">
                <a:latin typeface="Caviar Dreams" panose="020B0402020204020504" pitchFamily="34" charset="0"/>
              </a:rPr>
              <a:t>T</a:t>
            </a:r>
            <a:r>
              <a:rPr lang="en-US" sz="3200" b="1" dirty="0" smtClean="0">
                <a:latin typeface="Caviar Dreams" panose="020B0402020204020504" pitchFamily="34" charset="0"/>
              </a:rPr>
              <a:t>raversing </a:t>
            </a:r>
            <a:r>
              <a:rPr lang="en-US" sz="3200" b="1" dirty="0">
                <a:latin typeface="Caviar Dreams" panose="020B0402020204020504" pitchFamily="34" charset="0"/>
              </a:rPr>
              <a:t>T</a:t>
            </a:r>
            <a:r>
              <a:rPr lang="en-US" sz="3200" b="1" dirty="0" smtClean="0">
                <a:latin typeface="Caviar Dreams" panose="020B0402020204020504" pitchFamily="34" charset="0"/>
              </a:rPr>
              <a:t>hrough </a:t>
            </a:r>
            <a:r>
              <a:rPr lang="en-US" sz="3200" b="1" dirty="0">
                <a:latin typeface="Caviar Dreams" panose="020B0402020204020504" pitchFamily="34" charset="0"/>
              </a:rPr>
              <a:t>W</a:t>
            </a:r>
            <a:r>
              <a:rPr lang="en-US" sz="3200" b="1" dirty="0" smtClean="0">
                <a:latin typeface="Caviar Dreams" panose="020B0402020204020504" pitchFamily="34" charset="0"/>
              </a:rPr>
              <a:t>ebsite</a:t>
            </a:r>
            <a:endParaRPr lang="en-US" sz="3200" b="1" dirty="0">
              <a:latin typeface="Caviar Dreams" panose="020B0402020204020504" pitchFamily="34" charset="0"/>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258762836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9813"/>
            <a:ext cx="12192000" cy="5837166"/>
          </a:xfrm>
          <a:prstGeom prst="rect">
            <a:avLst/>
          </a:prstGeom>
        </p:spPr>
      </p:pic>
      <p:sp>
        <p:nvSpPr>
          <p:cNvPr id="4" name="TextBox 3"/>
          <p:cNvSpPr txBox="1"/>
          <p:nvPr/>
        </p:nvSpPr>
        <p:spPr>
          <a:xfrm>
            <a:off x="4726547" y="168816"/>
            <a:ext cx="2002471" cy="830997"/>
          </a:xfrm>
          <a:prstGeom prst="rect">
            <a:avLst/>
          </a:prstGeom>
          <a:noFill/>
        </p:spPr>
        <p:txBody>
          <a:bodyPr wrap="none" rtlCol="0">
            <a:spAutoFit/>
          </a:bodyPr>
          <a:lstStyle/>
          <a:p>
            <a:r>
              <a:rPr lang="en-US" sz="4800" b="1" dirty="0" smtClean="0">
                <a:latin typeface="Caviar Dreams" panose="020B0402020204020504" pitchFamily="34" charset="0"/>
              </a:rPr>
              <a:t>HOME</a:t>
            </a:r>
            <a:endParaRPr lang="en-US" sz="4800" b="1" dirty="0">
              <a:latin typeface="Caviar Dreams" panose="020B04020202040205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368348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4387"/>
            <a:ext cx="12192000" cy="5783613"/>
          </a:xfrm>
          <a:prstGeom prst="rect">
            <a:avLst/>
          </a:prstGeom>
        </p:spPr>
      </p:pic>
      <p:sp>
        <p:nvSpPr>
          <p:cNvPr id="4" name="TextBox 3"/>
          <p:cNvSpPr txBox="1"/>
          <p:nvPr/>
        </p:nvSpPr>
        <p:spPr>
          <a:xfrm>
            <a:off x="4417453" y="243390"/>
            <a:ext cx="2350323" cy="830997"/>
          </a:xfrm>
          <a:prstGeom prst="rect">
            <a:avLst/>
          </a:prstGeom>
          <a:noFill/>
        </p:spPr>
        <p:txBody>
          <a:bodyPr wrap="none" rtlCol="0">
            <a:spAutoFit/>
          </a:bodyPr>
          <a:lstStyle/>
          <a:p>
            <a:r>
              <a:rPr lang="en-US" sz="4800" b="1" dirty="0" smtClean="0">
                <a:latin typeface="Caviar Dreams" panose="020B0402020204020504" pitchFamily="34" charset="0"/>
              </a:rPr>
              <a:t>SIGNUP</a:t>
            </a:r>
            <a:endParaRPr lang="en-US" sz="4800" b="1" dirty="0">
              <a:latin typeface="Caviar Dreams" panose="020B04020202040205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176134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7611"/>
            <a:ext cx="12192000" cy="5810389"/>
          </a:xfrm>
          <a:prstGeom prst="rect">
            <a:avLst/>
          </a:prstGeom>
        </p:spPr>
      </p:pic>
      <p:sp>
        <p:nvSpPr>
          <p:cNvPr id="3" name="TextBox 2"/>
          <p:cNvSpPr txBox="1"/>
          <p:nvPr/>
        </p:nvSpPr>
        <p:spPr>
          <a:xfrm>
            <a:off x="4378817" y="216614"/>
            <a:ext cx="2110386" cy="830997"/>
          </a:xfrm>
          <a:prstGeom prst="rect">
            <a:avLst/>
          </a:prstGeom>
          <a:noFill/>
        </p:spPr>
        <p:txBody>
          <a:bodyPr wrap="none" rtlCol="0">
            <a:spAutoFit/>
          </a:bodyPr>
          <a:lstStyle/>
          <a:p>
            <a:r>
              <a:rPr lang="en-US" sz="4800" b="1" dirty="0" smtClean="0">
                <a:latin typeface="Caviar Dreams" panose="020B0402020204020504" pitchFamily="34" charset="0"/>
              </a:rPr>
              <a:t>LOGIN</a:t>
            </a:r>
            <a:endParaRPr lang="en-US" sz="4800" b="1" dirty="0">
              <a:latin typeface="Caviar Dreams" panose="020B04020202040205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279209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3369"/>
            <a:ext cx="12192000" cy="5810389"/>
          </a:xfrm>
          <a:prstGeom prst="rect">
            <a:avLst/>
          </a:prstGeom>
        </p:spPr>
      </p:pic>
      <p:sp>
        <p:nvSpPr>
          <p:cNvPr id="3" name="TextBox 2"/>
          <p:cNvSpPr txBox="1"/>
          <p:nvPr/>
        </p:nvSpPr>
        <p:spPr>
          <a:xfrm>
            <a:off x="4108360" y="216614"/>
            <a:ext cx="3698577" cy="830997"/>
          </a:xfrm>
          <a:prstGeom prst="rect">
            <a:avLst/>
          </a:prstGeom>
          <a:noFill/>
        </p:spPr>
        <p:txBody>
          <a:bodyPr wrap="none" rtlCol="0">
            <a:spAutoFit/>
          </a:bodyPr>
          <a:lstStyle/>
          <a:p>
            <a:r>
              <a:rPr lang="en-US" sz="4800" b="1" dirty="0" smtClean="0">
                <a:latin typeface="Caviar Dreams" panose="020B0402020204020504" pitchFamily="34" charset="0"/>
              </a:rPr>
              <a:t>DASHBOARD</a:t>
            </a:r>
            <a:endParaRPr lang="en-US" sz="4800" b="1" dirty="0">
              <a:latin typeface="Caviar Dreams" panose="020B04020202040205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405772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9250"/>
            <a:ext cx="12192000" cy="5408750"/>
          </a:xfrm>
          <a:prstGeom prst="rect">
            <a:avLst/>
          </a:prstGeom>
        </p:spPr>
      </p:pic>
      <p:sp>
        <p:nvSpPr>
          <p:cNvPr id="3" name="TextBox 2"/>
          <p:cNvSpPr txBox="1"/>
          <p:nvPr/>
        </p:nvSpPr>
        <p:spPr>
          <a:xfrm>
            <a:off x="3863662" y="270456"/>
            <a:ext cx="4610637" cy="830997"/>
          </a:xfrm>
          <a:prstGeom prst="rect">
            <a:avLst/>
          </a:prstGeom>
          <a:noFill/>
        </p:spPr>
        <p:txBody>
          <a:bodyPr wrap="square" rtlCol="0">
            <a:spAutoFit/>
          </a:bodyPr>
          <a:lstStyle/>
          <a:p>
            <a:r>
              <a:rPr lang="en-US" sz="4800" b="1" dirty="0" smtClean="0">
                <a:latin typeface="Caviar Dreams" panose="020B0402020204020504" pitchFamily="34" charset="0"/>
              </a:rPr>
              <a:t>SEND MONEY</a:t>
            </a:r>
            <a:endParaRPr lang="en-US" sz="4800" b="1" dirty="0">
              <a:latin typeface="Caviar Dreams" panose="020B04020202040205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202440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0834"/>
            <a:ext cx="12192000" cy="583716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
        <p:nvSpPr>
          <p:cNvPr id="4" name="TextBox 3"/>
          <p:cNvSpPr txBox="1"/>
          <p:nvPr/>
        </p:nvSpPr>
        <p:spPr>
          <a:xfrm>
            <a:off x="4224270" y="138321"/>
            <a:ext cx="4365938" cy="830997"/>
          </a:xfrm>
          <a:prstGeom prst="rect">
            <a:avLst/>
          </a:prstGeom>
          <a:noFill/>
        </p:spPr>
        <p:txBody>
          <a:bodyPr wrap="square" rtlCol="0">
            <a:spAutoFit/>
          </a:bodyPr>
          <a:lstStyle/>
          <a:p>
            <a:r>
              <a:rPr lang="en-US" sz="4800" b="1" dirty="0" smtClean="0">
                <a:latin typeface="Caviar Dreams" panose="020B0402020204020504" pitchFamily="34" charset="0"/>
              </a:rPr>
              <a:t>REQUEST</a:t>
            </a:r>
            <a:endParaRPr lang="en-US" sz="4800" b="1" dirty="0">
              <a:latin typeface="Caviar Dreams" panose="020B0402020204020504" pitchFamily="34" charset="0"/>
            </a:endParaRPr>
          </a:p>
        </p:txBody>
      </p:sp>
    </p:spTree>
    <p:extLst>
      <p:ext uri="{BB962C8B-B14F-4D97-AF65-F5344CB8AC3E}">
        <p14:creationId xmlns:p14="http://schemas.microsoft.com/office/powerpoint/2010/main" val="254684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0942"/>
            <a:ext cx="12192000" cy="30524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48161"/>
            <a:ext cx="12192000" cy="2409839"/>
          </a:xfrm>
          <a:prstGeom prst="rect">
            <a:avLst/>
          </a:prstGeom>
        </p:spPr>
      </p:pic>
      <p:sp>
        <p:nvSpPr>
          <p:cNvPr id="6" name="Down Arrow 5"/>
          <p:cNvSpPr/>
          <p:nvPr/>
        </p:nvSpPr>
        <p:spPr>
          <a:xfrm>
            <a:off x="5422006" y="3952246"/>
            <a:ext cx="450760" cy="417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71482" y="51501"/>
            <a:ext cx="11449318" cy="769441"/>
          </a:xfrm>
          <a:prstGeom prst="rect">
            <a:avLst/>
          </a:prstGeom>
          <a:noFill/>
        </p:spPr>
        <p:txBody>
          <a:bodyPr wrap="square" rtlCol="0">
            <a:spAutoFit/>
          </a:bodyPr>
          <a:lstStyle/>
          <a:p>
            <a:r>
              <a:rPr lang="en-US" sz="4400" b="1" dirty="0" smtClean="0">
                <a:latin typeface="Caviar Dreams" panose="020B0402020204020504" pitchFamily="34" charset="0"/>
              </a:rPr>
              <a:t>REQUEST FULFILLMENT</a:t>
            </a:r>
            <a:endParaRPr lang="en-US" sz="4400" b="1" dirty="0">
              <a:latin typeface="Caviar Dreams" panose="020B04020202040205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120389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058"/>
            <a:ext cx="12192000" cy="5863942"/>
          </a:xfrm>
          <a:prstGeom prst="rect">
            <a:avLst/>
          </a:prstGeom>
        </p:spPr>
      </p:pic>
      <p:sp>
        <p:nvSpPr>
          <p:cNvPr id="3" name="TextBox 2"/>
          <p:cNvSpPr txBox="1"/>
          <p:nvPr/>
        </p:nvSpPr>
        <p:spPr>
          <a:xfrm>
            <a:off x="2369713" y="163061"/>
            <a:ext cx="7933386" cy="830997"/>
          </a:xfrm>
          <a:prstGeom prst="rect">
            <a:avLst/>
          </a:prstGeom>
          <a:noFill/>
        </p:spPr>
        <p:txBody>
          <a:bodyPr wrap="square" rtlCol="0">
            <a:spAutoFit/>
          </a:bodyPr>
          <a:lstStyle/>
          <a:p>
            <a:r>
              <a:rPr lang="en-US" sz="4800" b="1" dirty="0" smtClean="0">
                <a:latin typeface="Caviar Dreams" panose="020B0402020204020504" pitchFamily="34" charset="0"/>
              </a:rPr>
              <a:t>TRANSACTION HISTORY</a:t>
            </a:r>
            <a:endParaRPr lang="en-US" sz="4800" b="1" dirty="0">
              <a:latin typeface="Caviar Dreams" panose="020B04020202040205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700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8969" y="334850"/>
            <a:ext cx="9247031" cy="769441"/>
          </a:xfrm>
          <a:prstGeom prst="rect">
            <a:avLst/>
          </a:prstGeom>
          <a:noFill/>
        </p:spPr>
        <p:txBody>
          <a:bodyPr wrap="square" rtlCol="0">
            <a:spAutoFit/>
          </a:bodyPr>
          <a:lstStyle/>
          <a:p>
            <a:r>
              <a:rPr lang="en-US" sz="4400" b="1" dirty="0" smtClean="0">
                <a:latin typeface="Caviar Dreams" panose="020B0402020204020504" pitchFamily="34" charset="0"/>
              </a:rPr>
              <a:t>OVERVIEW</a:t>
            </a:r>
            <a:endParaRPr lang="en-US" sz="4400" b="1" dirty="0">
              <a:latin typeface="Caviar Dreams" panose="020B04020202040205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
        <p:nvSpPr>
          <p:cNvPr id="6" name="TextBox 5"/>
          <p:cNvSpPr txBox="1"/>
          <p:nvPr/>
        </p:nvSpPr>
        <p:spPr>
          <a:xfrm>
            <a:off x="1931830" y="1532586"/>
            <a:ext cx="8925059" cy="646331"/>
          </a:xfrm>
          <a:prstGeom prst="rect">
            <a:avLst/>
          </a:prstGeom>
          <a:noFill/>
        </p:spPr>
        <p:txBody>
          <a:bodyPr wrap="square" rtlCol="0">
            <a:spAutoFit/>
          </a:bodyPr>
          <a:lstStyle/>
          <a:p>
            <a:r>
              <a:rPr lang="en-US" dirty="0" smtClean="0">
                <a:latin typeface="Caviar Dreams" panose="020B0402020204020504" pitchFamily="34" charset="0"/>
              </a:rPr>
              <a:t>PLUTUS provides you with abstraction for your credit card details so that you don’t have to enter all credit card details all the time. </a:t>
            </a:r>
            <a:r>
              <a:rPr lang="en-US" dirty="0" err="1" smtClean="0">
                <a:latin typeface="Caviar Dreams" panose="020B0402020204020504" pitchFamily="34" charset="0"/>
              </a:rPr>
              <a:t>Plutus</a:t>
            </a:r>
            <a:r>
              <a:rPr lang="en-US" dirty="0" smtClean="0">
                <a:latin typeface="Caviar Dreams" panose="020B0402020204020504" pitchFamily="34" charset="0"/>
              </a:rPr>
              <a:t> has the following features :</a:t>
            </a:r>
            <a:endParaRPr lang="en-US" dirty="0">
              <a:latin typeface="Caviar Dreams" panose="020B0402020204020504" pitchFamily="34" charset="0"/>
            </a:endParaRPr>
          </a:p>
        </p:txBody>
      </p:sp>
      <p:sp>
        <p:nvSpPr>
          <p:cNvPr id="7" name="TextBox 6"/>
          <p:cNvSpPr txBox="1"/>
          <p:nvPr/>
        </p:nvSpPr>
        <p:spPr>
          <a:xfrm>
            <a:off x="1906073" y="2614411"/>
            <a:ext cx="8718997"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Paper free money transaction.</a:t>
            </a:r>
          </a:p>
          <a:p>
            <a:pPr marL="285750" indent="-285750">
              <a:buFont typeface="Wingdings" panose="05000000000000000000" pitchFamily="2" charset="2"/>
              <a:buChar char="q"/>
            </a:pPr>
            <a:r>
              <a:rPr lang="en-US" dirty="0" smtClean="0"/>
              <a:t>Send/Pay money to other users.</a:t>
            </a:r>
          </a:p>
          <a:p>
            <a:pPr marL="285750" indent="-285750">
              <a:buFont typeface="Wingdings" panose="05000000000000000000" pitchFamily="2" charset="2"/>
              <a:buChar char="q"/>
            </a:pPr>
            <a:r>
              <a:rPr lang="en-US" dirty="0" smtClean="0"/>
              <a:t>Send Request for money to your friends.</a:t>
            </a:r>
          </a:p>
          <a:p>
            <a:pPr marL="285750" indent="-285750">
              <a:buFont typeface="Wingdings" panose="05000000000000000000" pitchFamily="2" charset="2"/>
              <a:buChar char="q"/>
            </a:pPr>
            <a:r>
              <a:rPr lang="en-US" dirty="0" smtClean="0"/>
              <a:t>Accept or reject request.</a:t>
            </a:r>
          </a:p>
          <a:p>
            <a:pPr marL="285750" indent="-285750">
              <a:buFont typeface="Wingdings" panose="05000000000000000000" pitchFamily="2" charset="2"/>
              <a:buChar char="q"/>
            </a:pPr>
            <a:r>
              <a:rPr lang="en-US" dirty="0" smtClean="0"/>
              <a:t>See all your transaction history at one place.</a:t>
            </a:r>
          </a:p>
          <a:p>
            <a:endParaRPr lang="en-US" dirty="0"/>
          </a:p>
        </p:txBody>
      </p:sp>
    </p:spTree>
    <p:extLst>
      <p:ext uri="{BB962C8B-B14F-4D97-AF65-F5344CB8AC3E}">
        <p14:creationId xmlns:p14="http://schemas.microsoft.com/office/powerpoint/2010/main" val="1564584855"/>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1162"/>
            <a:ext cx="12192000" cy="575683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
        <p:nvSpPr>
          <p:cNvPr id="4" name="TextBox 3"/>
          <p:cNvSpPr txBox="1"/>
          <p:nvPr/>
        </p:nvSpPr>
        <p:spPr>
          <a:xfrm>
            <a:off x="3636135" y="175974"/>
            <a:ext cx="4919730" cy="830997"/>
          </a:xfrm>
          <a:prstGeom prst="rect">
            <a:avLst/>
          </a:prstGeom>
          <a:noFill/>
        </p:spPr>
        <p:txBody>
          <a:bodyPr wrap="square" rtlCol="0">
            <a:spAutoFit/>
          </a:bodyPr>
          <a:lstStyle/>
          <a:p>
            <a:r>
              <a:rPr lang="en-US" sz="4800" b="1" dirty="0" smtClean="0">
                <a:latin typeface="Caviar Dreams" panose="020B0402020204020504" pitchFamily="34" charset="0"/>
              </a:rPr>
              <a:t>MY PROFILE</a:t>
            </a:r>
            <a:endParaRPr lang="en-US" sz="4800" b="1" dirty="0">
              <a:latin typeface="Caviar Dreams" panose="020B0402020204020504" pitchFamily="34" charset="0"/>
            </a:endParaRPr>
          </a:p>
        </p:txBody>
      </p:sp>
    </p:spTree>
    <p:extLst>
      <p:ext uri="{BB962C8B-B14F-4D97-AF65-F5344CB8AC3E}">
        <p14:creationId xmlns:p14="http://schemas.microsoft.com/office/powerpoint/2010/main" val="47754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2287" y="643944"/>
            <a:ext cx="7263685" cy="830997"/>
          </a:xfrm>
          <a:prstGeom prst="rect">
            <a:avLst/>
          </a:prstGeom>
          <a:noFill/>
        </p:spPr>
        <p:txBody>
          <a:bodyPr wrap="square" rtlCol="0">
            <a:spAutoFit/>
          </a:bodyPr>
          <a:lstStyle/>
          <a:p>
            <a:r>
              <a:rPr lang="en-US" sz="4800" b="1" dirty="0" smtClean="0">
                <a:latin typeface="Caviar Dreams" panose="020B0402020204020504" pitchFamily="34" charset="0"/>
              </a:rPr>
              <a:t>TEAM PLUTUS</a:t>
            </a:r>
            <a:endParaRPr lang="en-US" sz="4800" b="1" dirty="0">
              <a:latin typeface="Caviar Dreams" panose="020B0402020204020504" pitchFamily="34" charset="0"/>
            </a:endParaRPr>
          </a:p>
        </p:txBody>
      </p:sp>
      <p:sp>
        <p:nvSpPr>
          <p:cNvPr id="4" name="TextBox 3"/>
          <p:cNvSpPr txBox="1"/>
          <p:nvPr/>
        </p:nvSpPr>
        <p:spPr>
          <a:xfrm>
            <a:off x="2202287" y="3065172"/>
            <a:ext cx="5795493"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latin typeface="Caviar Dreams" panose="020B0402020204020504" pitchFamily="34" charset="0"/>
              </a:rPr>
              <a:t>Anupam </a:t>
            </a:r>
            <a:r>
              <a:rPr lang="en-US" dirty="0" err="1" smtClean="0">
                <a:latin typeface="Caviar Dreams" panose="020B0402020204020504" pitchFamily="34" charset="0"/>
              </a:rPr>
              <a:t>Jaiswal</a:t>
            </a:r>
            <a:r>
              <a:rPr lang="en-US" dirty="0" smtClean="0">
                <a:latin typeface="Caviar Dreams" panose="020B0402020204020504" pitchFamily="34" charset="0"/>
              </a:rPr>
              <a:t>				IIT2014039</a:t>
            </a:r>
          </a:p>
          <a:p>
            <a:pPr marL="285750" indent="-285750">
              <a:buFont typeface="Wingdings" panose="05000000000000000000" pitchFamily="2" charset="2"/>
              <a:buChar char="q"/>
            </a:pPr>
            <a:r>
              <a:rPr lang="en-US" dirty="0" smtClean="0">
                <a:latin typeface="Caviar Dreams" panose="020B0402020204020504" pitchFamily="34" charset="0"/>
              </a:rPr>
              <a:t>Yash Jain					 	IIT2014043</a:t>
            </a:r>
          </a:p>
          <a:p>
            <a:pPr marL="285750" indent="-285750">
              <a:buFont typeface="Wingdings" panose="05000000000000000000" pitchFamily="2" charset="2"/>
              <a:buChar char="q"/>
            </a:pPr>
            <a:r>
              <a:rPr lang="en-US" dirty="0" smtClean="0">
                <a:latin typeface="Caviar Dreams" panose="020B0402020204020504" pitchFamily="34" charset="0"/>
              </a:rPr>
              <a:t>Lakshay Gupta			</a:t>
            </a:r>
            <a:r>
              <a:rPr lang="en-US" smtClean="0">
                <a:latin typeface="Caviar Dreams" panose="020B0402020204020504" pitchFamily="34" charset="0"/>
              </a:rPr>
              <a:t>	</a:t>
            </a:r>
            <a:r>
              <a:rPr lang="en-US" smtClean="0">
                <a:latin typeface="Caviar Dreams" panose="020B0402020204020504" pitchFamily="34" charset="0"/>
              </a:rPr>
              <a:t> 	IIT2014044</a:t>
            </a:r>
            <a:endParaRPr lang="en-US" dirty="0" smtClean="0">
              <a:latin typeface="Caviar Dreams" panose="020B0402020204020504" pitchFamily="34" charset="0"/>
            </a:endParaRPr>
          </a:p>
          <a:p>
            <a:pPr marL="285750" indent="-285750">
              <a:buFont typeface="Wingdings" panose="05000000000000000000" pitchFamily="2" charset="2"/>
              <a:buChar char="q"/>
            </a:pPr>
            <a:r>
              <a:rPr lang="en-US" dirty="0" smtClean="0">
                <a:latin typeface="Caviar Dreams" panose="020B0402020204020504" pitchFamily="34" charset="0"/>
              </a:rPr>
              <a:t>Divyesh Soni					IIT2014079</a:t>
            </a:r>
          </a:p>
          <a:p>
            <a:pPr marL="285750" indent="-285750">
              <a:buFont typeface="Wingdings" panose="05000000000000000000" pitchFamily="2" charset="2"/>
              <a:buChar char="q"/>
            </a:pPr>
            <a:r>
              <a:rPr lang="en-US" dirty="0" err="1" smtClean="0">
                <a:latin typeface="Caviar Dreams" panose="020B0402020204020504" pitchFamily="34" charset="0"/>
              </a:rPr>
              <a:t>Utkarsh</a:t>
            </a:r>
            <a:r>
              <a:rPr lang="en-US" dirty="0" smtClean="0">
                <a:latin typeface="Caviar Dreams" panose="020B0402020204020504" pitchFamily="34" charset="0"/>
              </a:rPr>
              <a:t> Sahu					IIT2014080</a:t>
            </a:r>
            <a:endParaRPr lang="en-US" dirty="0">
              <a:latin typeface="Caviar Dreams" panose="020B04020202040205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223194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0856" y="285752"/>
            <a:ext cx="8886423" cy="707886"/>
          </a:xfrm>
          <a:prstGeom prst="rect">
            <a:avLst/>
          </a:prstGeom>
          <a:noFill/>
        </p:spPr>
        <p:txBody>
          <a:bodyPr wrap="square" rtlCol="0">
            <a:spAutoFit/>
          </a:bodyPr>
          <a:lstStyle/>
          <a:p>
            <a:r>
              <a:rPr lang="en-US" sz="4000" b="1" dirty="0" smtClean="0">
                <a:latin typeface="Caviar Dreams" panose="020B0402020204020504" pitchFamily="34" charset="0"/>
              </a:rPr>
              <a:t>Technologies Used:</a:t>
            </a:r>
            <a:endParaRPr lang="en-US" sz="4000" b="1" dirty="0">
              <a:latin typeface="Caviar Dreams" panose="020B04020202040205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53" y="2046468"/>
            <a:ext cx="901521" cy="9015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493" y="3249240"/>
            <a:ext cx="706640" cy="9906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415" y="4541108"/>
            <a:ext cx="978795" cy="97879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2170" y="2125223"/>
            <a:ext cx="1403797" cy="74401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5201" y="3096610"/>
            <a:ext cx="1596980" cy="825938"/>
          </a:xfrm>
          <a:prstGeom prst="rect">
            <a:avLst/>
          </a:prstGeom>
        </p:spPr>
      </p:pic>
      <p:sp>
        <p:nvSpPr>
          <p:cNvPr id="10" name="TextBox 9"/>
          <p:cNvSpPr txBox="1"/>
          <p:nvPr/>
        </p:nvSpPr>
        <p:spPr>
          <a:xfrm>
            <a:off x="2472744" y="1456141"/>
            <a:ext cx="3013656" cy="461665"/>
          </a:xfrm>
          <a:prstGeom prst="rect">
            <a:avLst/>
          </a:prstGeom>
          <a:noFill/>
        </p:spPr>
        <p:txBody>
          <a:bodyPr wrap="square" rtlCol="0">
            <a:spAutoFit/>
          </a:bodyPr>
          <a:lstStyle/>
          <a:p>
            <a:r>
              <a:rPr lang="en-US" sz="2400" b="1" dirty="0" smtClean="0"/>
              <a:t>FRONT-END</a:t>
            </a:r>
            <a:endParaRPr lang="en-US" sz="2400" b="1" dirty="0"/>
          </a:p>
        </p:txBody>
      </p:sp>
      <p:sp>
        <p:nvSpPr>
          <p:cNvPr id="11" name="TextBox 10"/>
          <p:cNvSpPr txBox="1"/>
          <p:nvPr/>
        </p:nvSpPr>
        <p:spPr>
          <a:xfrm>
            <a:off x="7257245" y="1436184"/>
            <a:ext cx="2717443" cy="461665"/>
          </a:xfrm>
          <a:prstGeom prst="rect">
            <a:avLst/>
          </a:prstGeom>
          <a:noFill/>
        </p:spPr>
        <p:txBody>
          <a:bodyPr wrap="square" rtlCol="0">
            <a:spAutoFit/>
          </a:bodyPr>
          <a:lstStyle/>
          <a:p>
            <a:pPr algn="ctr"/>
            <a:r>
              <a:rPr lang="en-US" sz="2400" b="1" dirty="0" smtClean="0"/>
              <a:t>BACK-END</a:t>
            </a:r>
            <a:endParaRPr lang="en-US" sz="2400" b="1" dirty="0"/>
          </a:p>
        </p:txBody>
      </p:sp>
      <p:sp>
        <p:nvSpPr>
          <p:cNvPr id="12" name="TextBox 11"/>
          <p:cNvSpPr txBox="1"/>
          <p:nvPr/>
        </p:nvSpPr>
        <p:spPr>
          <a:xfrm>
            <a:off x="2820474" y="2395535"/>
            <a:ext cx="996811"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HTML 5</a:t>
            </a:r>
            <a:endParaRPr lang="en-US" dirty="0">
              <a:latin typeface="Arial" panose="020B0604020202020204" pitchFamily="34" charset="0"/>
              <a:cs typeface="Arial" panose="020B0604020202020204" pitchFamily="34" charset="0"/>
            </a:endParaRPr>
          </a:p>
        </p:txBody>
      </p:sp>
      <p:sp>
        <p:nvSpPr>
          <p:cNvPr id="13" name="TextBox 12"/>
          <p:cNvSpPr txBox="1"/>
          <p:nvPr/>
        </p:nvSpPr>
        <p:spPr>
          <a:xfrm>
            <a:off x="2893121" y="3559882"/>
            <a:ext cx="851515"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CSS 3</a:t>
            </a:r>
            <a:endParaRPr lang="en-US" dirty="0">
              <a:latin typeface="Arial" panose="020B0604020202020204" pitchFamily="34" charset="0"/>
              <a:cs typeface="Arial" panose="020B0604020202020204" pitchFamily="34" charset="0"/>
            </a:endParaRPr>
          </a:p>
        </p:txBody>
      </p:sp>
      <p:sp>
        <p:nvSpPr>
          <p:cNvPr id="14" name="TextBox 13"/>
          <p:cNvSpPr txBox="1"/>
          <p:nvPr/>
        </p:nvSpPr>
        <p:spPr>
          <a:xfrm>
            <a:off x="2820474" y="4845839"/>
            <a:ext cx="1653121"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a:t>
            </a:r>
            <a:endParaRPr lang="en-US" dirty="0">
              <a:latin typeface="Arial" panose="020B0604020202020204" pitchFamily="34" charset="0"/>
              <a:cs typeface="Arial" panose="020B0604020202020204" pitchFamily="34" charset="0"/>
            </a:endParaRPr>
          </a:p>
        </p:txBody>
      </p:sp>
      <p:sp>
        <p:nvSpPr>
          <p:cNvPr id="15" name="TextBox 14"/>
          <p:cNvSpPr txBox="1"/>
          <p:nvPr/>
        </p:nvSpPr>
        <p:spPr>
          <a:xfrm>
            <a:off x="9465971" y="2298471"/>
            <a:ext cx="659155"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PHP</a:t>
            </a: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9465971" y="3546863"/>
            <a:ext cx="1790164"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MYSQL  </a:t>
            </a:r>
            <a:endParaRPr lang="en-US"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342721969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195" y="1545464"/>
            <a:ext cx="7871876" cy="5467082"/>
          </a:xfrm>
          <a:prstGeom prst="rect">
            <a:avLst/>
          </a:prstGeom>
        </p:spPr>
      </p:pic>
      <p:sp>
        <p:nvSpPr>
          <p:cNvPr id="6" name="TextBox 5"/>
          <p:cNvSpPr txBox="1"/>
          <p:nvPr/>
        </p:nvSpPr>
        <p:spPr>
          <a:xfrm>
            <a:off x="2870547" y="399245"/>
            <a:ext cx="7637172" cy="769441"/>
          </a:xfrm>
          <a:prstGeom prst="rect">
            <a:avLst/>
          </a:prstGeom>
          <a:noFill/>
        </p:spPr>
        <p:txBody>
          <a:bodyPr wrap="square" rtlCol="0">
            <a:spAutoFit/>
          </a:bodyPr>
          <a:lstStyle/>
          <a:p>
            <a:r>
              <a:rPr lang="en-US" sz="4400" b="1" dirty="0" smtClean="0">
                <a:latin typeface="Caviar Dreams" panose="020B0402020204020504" pitchFamily="34" charset="0"/>
              </a:rPr>
              <a:t>ER-DIAGRAM  </a:t>
            </a:r>
            <a:r>
              <a:rPr lang="en-US" sz="4400" b="1" dirty="0" smtClean="0">
                <a:latin typeface="Adobe Fangsong Std R" panose="02020400000000000000" pitchFamily="18" charset="-128"/>
                <a:ea typeface="Adobe Fangsong Std R" panose="02020400000000000000" pitchFamily="18" charset="-128"/>
              </a:rPr>
              <a:t>E-WALLET</a:t>
            </a:r>
            <a:endParaRPr lang="en-US" sz="4400" b="1" dirty="0">
              <a:latin typeface="Adobe Fangsong Std R" panose="02020400000000000000" pitchFamily="18" charset="-128"/>
              <a:ea typeface="Adobe Fangsong Std R" panose="02020400000000000000" pitchFamily="18" charset="-12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256106489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8732" y="502276"/>
            <a:ext cx="7637172" cy="769441"/>
          </a:xfrm>
          <a:prstGeom prst="rect">
            <a:avLst/>
          </a:prstGeom>
          <a:noFill/>
        </p:spPr>
        <p:txBody>
          <a:bodyPr wrap="square" rtlCol="0">
            <a:spAutoFit/>
          </a:bodyPr>
          <a:lstStyle/>
          <a:p>
            <a:r>
              <a:rPr lang="en-US" sz="4400" b="1" dirty="0" smtClean="0">
                <a:latin typeface="Caviar Dreams" panose="020B0402020204020504" pitchFamily="34" charset="0"/>
              </a:rPr>
              <a:t>ER-DIAGRAM  </a:t>
            </a:r>
            <a:r>
              <a:rPr lang="en-US" sz="4400" b="1" dirty="0" smtClean="0">
                <a:latin typeface="Adobe Fangsong Std R" panose="02020400000000000000" pitchFamily="18" charset="-128"/>
                <a:ea typeface="Adobe Fangsong Std R" panose="02020400000000000000" pitchFamily="18" charset="-128"/>
              </a:rPr>
              <a:t>BANK</a:t>
            </a:r>
            <a:endParaRPr lang="en-US" sz="4400" b="1" dirty="0">
              <a:latin typeface="Adobe Fangsong Std R" panose="02020400000000000000" pitchFamily="18" charset="-128"/>
              <a:ea typeface="Adobe Fangsong Std R" panose="02020400000000000000" pitchFamily="18" charset="-12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411" y="1004325"/>
            <a:ext cx="9638095" cy="495238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382491785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946508542"/>
              </p:ext>
            </p:extLst>
          </p:nvPr>
        </p:nvGraphicFramePr>
        <p:xfrm>
          <a:off x="1735786" y="2342404"/>
          <a:ext cx="3608946" cy="741680"/>
        </p:xfrm>
        <a:graphic>
          <a:graphicData uri="http://schemas.openxmlformats.org/drawingml/2006/table">
            <a:tbl>
              <a:tblPr firstRow="1" bandRow="1">
                <a:tableStyleId>{5C22544A-7EE6-4342-B048-85BDC9FD1C3A}</a:tableStyleId>
              </a:tblPr>
              <a:tblGrid>
                <a:gridCol w="3608946"/>
              </a:tblGrid>
              <a:tr h="370840">
                <a:tc>
                  <a:txBody>
                    <a:bodyPr/>
                    <a:lstStyle/>
                    <a:p>
                      <a:pPr algn="ctr"/>
                      <a:r>
                        <a:rPr lang="en-US" dirty="0" smtClean="0"/>
                        <a:t>BANK</a:t>
                      </a:r>
                      <a:endParaRPr lang="en-US" dirty="0"/>
                    </a:p>
                  </a:txBody>
                  <a:tcPr/>
                </a:tc>
              </a:tr>
              <a:tr h="370840">
                <a:tc>
                  <a:txBody>
                    <a:bodyPr/>
                    <a:lstStyle/>
                    <a:p>
                      <a:pPr algn="ctr"/>
                      <a:r>
                        <a:rPr lang="en-US" dirty="0" smtClean="0"/>
                        <a:t>ACCOUNTS</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18874631"/>
              </p:ext>
            </p:extLst>
          </p:nvPr>
        </p:nvGraphicFramePr>
        <p:xfrm>
          <a:off x="6387919" y="2342404"/>
          <a:ext cx="4622085" cy="1854200"/>
        </p:xfrm>
        <a:graphic>
          <a:graphicData uri="http://schemas.openxmlformats.org/drawingml/2006/table">
            <a:tbl>
              <a:tblPr firstRow="1" bandRow="1">
                <a:tableStyleId>{5C22544A-7EE6-4342-B048-85BDC9FD1C3A}</a:tableStyleId>
              </a:tblPr>
              <a:tblGrid>
                <a:gridCol w="4622085"/>
              </a:tblGrid>
              <a:tr h="370840">
                <a:tc>
                  <a:txBody>
                    <a:bodyPr/>
                    <a:lstStyle/>
                    <a:p>
                      <a:pPr algn="ctr"/>
                      <a:r>
                        <a:rPr lang="en-US" dirty="0" smtClean="0"/>
                        <a:t>EWALLET</a:t>
                      </a:r>
                      <a:endParaRPr lang="en-US" dirty="0"/>
                    </a:p>
                  </a:txBody>
                  <a:tcPr/>
                </a:tc>
              </a:tr>
              <a:tr h="370840">
                <a:tc>
                  <a:txBody>
                    <a:bodyPr/>
                    <a:lstStyle/>
                    <a:p>
                      <a:pPr algn="ctr"/>
                      <a:r>
                        <a:rPr lang="en-US" dirty="0" smtClean="0"/>
                        <a:t>CUSTOMERS</a:t>
                      </a:r>
                      <a:endParaRPr lang="en-US" dirty="0"/>
                    </a:p>
                  </a:txBody>
                  <a:tcPr/>
                </a:tc>
              </a:tr>
              <a:tr h="370840">
                <a:tc>
                  <a:txBody>
                    <a:bodyPr/>
                    <a:lstStyle/>
                    <a:p>
                      <a:pPr algn="ctr"/>
                      <a:r>
                        <a:rPr lang="en-US" dirty="0" smtClean="0"/>
                        <a:t>REQUESTS</a:t>
                      </a:r>
                      <a:endParaRPr lang="en-US" dirty="0"/>
                    </a:p>
                  </a:txBody>
                  <a:tcPr/>
                </a:tc>
              </a:tr>
              <a:tr h="370840">
                <a:tc>
                  <a:txBody>
                    <a:bodyPr/>
                    <a:lstStyle/>
                    <a:p>
                      <a:pPr algn="ctr"/>
                      <a:r>
                        <a:rPr lang="en-US" dirty="0" smtClean="0"/>
                        <a:t>REQUEST_GROUP</a:t>
                      </a:r>
                      <a:endParaRPr lang="en-US" dirty="0"/>
                    </a:p>
                  </a:txBody>
                  <a:tcPr/>
                </a:tc>
              </a:tr>
              <a:tr h="370840">
                <a:tc>
                  <a:txBody>
                    <a:bodyPr/>
                    <a:lstStyle/>
                    <a:p>
                      <a:pPr algn="ctr"/>
                      <a:r>
                        <a:rPr lang="en-US" dirty="0" smtClean="0"/>
                        <a:t>TRANSACTION</a:t>
                      </a:r>
                      <a:endParaRPr lang="en-US" dirty="0"/>
                    </a:p>
                  </a:txBody>
                  <a:tcPr/>
                </a:tc>
              </a:tr>
            </a:tbl>
          </a:graphicData>
        </a:graphic>
      </p:graphicFrame>
      <p:sp>
        <p:nvSpPr>
          <p:cNvPr id="8" name="TextBox 7"/>
          <p:cNvSpPr txBox="1"/>
          <p:nvPr/>
        </p:nvSpPr>
        <p:spPr>
          <a:xfrm>
            <a:off x="4301543" y="1094704"/>
            <a:ext cx="6697014" cy="923330"/>
          </a:xfrm>
          <a:prstGeom prst="rect">
            <a:avLst/>
          </a:prstGeom>
          <a:noFill/>
        </p:spPr>
        <p:txBody>
          <a:bodyPr wrap="square" rtlCol="0">
            <a:spAutoFit/>
          </a:bodyPr>
          <a:lstStyle/>
          <a:p>
            <a:r>
              <a:rPr lang="en-US" sz="5400" dirty="0" smtClean="0">
                <a:latin typeface="Britannic Bold" panose="020B0903060703020204" pitchFamily="34" charset="0"/>
              </a:rPr>
              <a:t>DATABASES</a:t>
            </a:r>
            <a:endParaRPr lang="en-US" sz="5400" dirty="0">
              <a:latin typeface="Britannic Bold" panose="020B0903060703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225676741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2135" y="515154"/>
            <a:ext cx="8139448" cy="1446550"/>
          </a:xfrm>
          <a:prstGeom prst="rect">
            <a:avLst/>
          </a:prstGeom>
          <a:noFill/>
        </p:spPr>
        <p:txBody>
          <a:bodyPr wrap="square" rtlCol="0">
            <a:spAutoFit/>
          </a:bodyPr>
          <a:lstStyle/>
          <a:p>
            <a:r>
              <a:rPr lang="en-US" sz="4400" b="1" dirty="0" smtClean="0">
                <a:latin typeface="Caviar Dreams" panose="020B0402020204020504" pitchFamily="34" charset="0"/>
              </a:rPr>
              <a:t>NEED OF  </a:t>
            </a:r>
            <a:r>
              <a:rPr lang="en-US" sz="4400" b="1" dirty="0" smtClean="0">
                <a:latin typeface="Caviar Dreams" panose="020B0402020204020504" pitchFamily="34" charset="0"/>
                <a:cs typeface="Arial" panose="020B0604020202020204" pitchFamily="34" charset="0"/>
              </a:rPr>
              <a:t>2 </a:t>
            </a:r>
            <a:r>
              <a:rPr lang="en-US" sz="4400" b="1" dirty="0" smtClean="0">
                <a:latin typeface="Caviar Dreams" panose="020B0402020204020504" pitchFamily="34" charset="0"/>
              </a:rPr>
              <a:t> DIFFERENT DATABASES</a:t>
            </a:r>
            <a:endParaRPr lang="en-US" sz="4400" b="1" dirty="0">
              <a:latin typeface="Caviar Dreams" panose="020B0402020204020504" pitchFamily="34" charset="0"/>
            </a:endParaRPr>
          </a:p>
        </p:txBody>
      </p:sp>
      <p:sp>
        <p:nvSpPr>
          <p:cNvPr id="3" name="TextBox 2"/>
          <p:cNvSpPr txBox="1"/>
          <p:nvPr/>
        </p:nvSpPr>
        <p:spPr>
          <a:xfrm>
            <a:off x="2112135" y="2176530"/>
            <a:ext cx="8409904" cy="2308324"/>
          </a:xfrm>
          <a:prstGeom prst="rect">
            <a:avLst/>
          </a:prstGeom>
          <a:noFill/>
        </p:spPr>
        <p:txBody>
          <a:bodyPr wrap="square" rtlCol="0">
            <a:spAutoFit/>
          </a:bodyPr>
          <a:lstStyle/>
          <a:p>
            <a:r>
              <a:rPr lang="en-US" dirty="0" smtClean="0">
                <a:latin typeface="Caviar Dreams" panose="020B0402020204020504" pitchFamily="34" charset="0"/>
              </a:rPr>
              <a:t>We have used a different bank database other than our e-wallet database cause to get account information in real life we would have to connect to a bank database. So we have tried to emulate the same experience here.</a:t>
            </a:r>
          </a:p>
          <a:p>
            <a:endParaRPr lang="en-US" dirty="0">
              <a:latin typeface="Caviar Dreams" panose="020B0402020204020504" pitchFamily="34" charset="0"/>
            </a:endParaRPr>
          </a:p>
          <a:p>
            <a:r>
              <a:rPr lang="en-US" dirty="0" smtClean="0">
                <a:latin typeface="Caviar Dreams" panose="020B0402020204020504" pitchFamily="34" charset="0"/>
              </a:rPr>
              <a:t>Now so as to maintain our projects ACID(Atomicity Concurrency Isolation Durability) properties</a:t>
            </a:r>
            <a:r>
              <a:rPr lang="en-US" dirty="0">
                <a:latin typeface="Caviar Dreams" panose="020B0402020204020504" pitchFamily="34" charset="0"/>
              </a:rPr>
              <a:t> </a:t>
            </a:r>
            <a:r>
              <a:rPr lang="en-US" dirty="0" smtClean="0">
                <a:latin typeface="Caviar Dreams" panose="020B0402020204020504" pitchFamily="34" charset="0"/>
              </a:rPr>
              <a:t>we have used transactions over distributed databases i.e. (the bank and the e-wallet database) using XA transactions. So that you never face problems with your account when there is a power cut in the midst.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423413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14957481"/>
              </p:ext>
            </p:extLst>
          </p:nvPr>
        </p:nvGraphicFramePr>
        <p:xfrm>
          <a:off x="1825937" y="2071948"/>
          <a:ext cx="8927921" cy="2225040"/>
        </p:xfrm>
        <a:graphic>
          <a:graphicData uri="http://schemas.openxmlformats.org/drawingml/2006/table">
            <a:tbl>
              <a:tblPr firstRow="1" bandRow="1">
                <a:tableStyleId>{5C22544A-7EE6-4342-B048-85BDC9FD1C3A}</a:tableStyleId>
              </a:tblPr>
              <a:tblGrid>
                <a:gridCol w="485953"/>
                <a:gridCol w="2475612"/>
                <a:gridCol w="1956912"/>
                <a:gridCol w="1033470"/>
                <a:gridCol w="1487987"/>
                <a:gridCol w="1487987"/>
              </a:tblGrid>
              <a:tr h="370840">
                <a:tc>
                  <a:txBody>
                    <a:bodyPr/>
                    <a:lstStyle/>
                    <a:p>
                      <a:pPr algn="ctr"/>
                      <a:r>
                        <a:rPr lang="en-US" dirty="0" smtClean="0"/>
                        <a:t>#</a:t>
                      </a:r>
                      <a:endParaRPr lang="en-US" dirty="0"/>
                    </a:p>
                  </a:txBody>
                  <a:tcPr/>
                </a:tc>
                <a:tc>
                  <a:txBody>
                    <a:bodyPr/>
                    <a:lstStyle/>
                    <a:p>
                      <a:pPr algn="ctr"/>
                      <a:r>
                        <a:rPr lang="en-US" dirty="0" smtClean="0"/>
                        <a:t>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NULL</a:t>
                      </a:r>
                      <a:endParaRPr lang="en-US" dirty="0"/>
                    </a:p>
                  </a:txBody>
                  <a:tcPr/>
                </a:tc>
                <a:tc>
                  <a:txBody>
                    <a:bodyPr/>
                    <a:lstStyle/>
                    <a:p>
                      <a:pPr algn="ctr"/>
                      <a:r>
                        <a:rPr lang="en-US" dirty="0" smtClean="0"/>
                        <a:t>Default</a:t>
                      </a:r>
                      <a:endParaRPr lang="en-US" dirty="0"/>
                    </a:p>
                  </a:txBody>
                  <a:tcPr/>
                </a:tc>
                <a:tc>
                  <a:txBody>
                    <a:bodyPr/>
                    <a:lstStyle/>
                    <a:p>
                      <a:pPr algn="ctr"/>
                      <a:r>
                        <a:rPr lang="en-US" dirty="0" smtClean="0"/>
                        <a:t>Extra</a:t>
                      </a:r>
                      <a:endParaRPr lang="en-US" dirty="0"/>
                    </a:p>
                  </a:txBody>
                  <a:tcPr/>
                </a:tc>
              </a:tr>
              <a:tr h="370840">
                <a:tc>
                  <a:txBody>
                    <a:bodyPr/>
                    <a:lstStyle/>
                    <a:p>
                      <a:r>
                        <a:rPr lang="en-US" dirty="0" smtClean="0"/>
                        <a:t>1</a:t>
                      </a:r>
                      <a:endParaRPr lang="en-US" dirty="0"/>
                    </a:p>
                  </a:txBody>
                  <a:tcPr/>
                </a:tc>
                <a:tc>
                  <a:txBody>
                    <a:bodyPr/>
                    <a:lstStyle/>
                    <a:p>
                      <a:r>
                        <a:rPr lang="en-US" dirty="0" smtClean="0"/>
                        <a:t>account_number</a:t>
                      </a:r>
                      <a:endParaRPr lang="en-US" dirty="0"/>
                    </a:p>
                  </a:txBody>
                  <a:tcPr/>
                </a:tc>
                <a:tc>
                  <a:txBody>
                    <a:bodyPr/>
                    <a:lstStyle/>
                    <a:p>
                      <a:r>
                        <a:rPr lang="en-US" dirty="0" smtClean="0"/>
                        <a:t>char(12)</a:t>
                      </a:r>
                      <a:endParaRPr lang="en-US" dirty="0"/>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b="1" dirty="0" smtClean="0"/>
                        <a:t>credit_card_number</a:t>
                      </a:r>
                      <a:endParaRPr lang="en-US" b="1" dirty="0"/>
                    </a:p>
                  </a:txBody>
                  <a:tcPr/>
                </a:tc>
                <a:tc>
                  <a:txBody>
                    <a:bodyPr/>
                    <a:lstStyle/>
                    <a:p>
                      <a:r>
                        <a:rPr lang="en-US" dirty="0" smtClean="0"/>
                        <a:t>char(16)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3</a:t>
                      </a:r>
                      <a:endParaRPr lang="en-US" dirty="0"/>
                    </a:p>
                  </a:txBody>
                  <a:tcPr/>
                </a:tc>
                <a:tc>
                  <a:txBody>
                    <a:bodyPr/>
                    <a:lstStyle/>
                    <a:p>
                      <a:r>
                        <a:rPr lang="en-US" dirty="0" smtClean="0"/>
                        <a:t>account_holder_name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char(20)</a:t>
                      </a:r>
                    </a:p>
                  </a:txBody>
                  <a:tcPr/>
                </a:tc>
                <a:tc>
                  <a:txBody>
                    <a:bodyPr/>
                    <a:lstStyle/>
                    <a:p>
                      <a:r>
                        <a:rPr lang="en-US" dirty="0" smtClean="0"/>
                        <a:t>no</a:t>
                      </a:r>
                      <a:endParaRPr lang="en-US" dirty="0"/>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4</a:t>
                      </a:r>
                      <a:endParaRPr lang="en-US" dirty="0"/>
                    </a:p>
                  </a:txBody>
                  <a:tcPr/>
                </a:tc>
                <a:tc>
                  <a:txBody>
                    <a:bodyPr/>
                    <a:lstStyle/>
                    <a:p>
                      <a:r>
                        <a:rPr lang="en-US" dirty="0" smtClean="0"/>
                        <a:t>CVV</a:t>
                      </a:r>
                      <a:endParaRPr lang="en-US" dirty="0"/>
                    </a:p>
                  </a:txBody>
                  <a:tcPr/>
                </a:tc>
                <a:tc>
                  <a:txBody>
                    <a:bodyPr/>
                    <a:lstStyle/>
                    <a:p>
                      <a:r>
                        <a:rPr lang="en-US" dirty="0" smtClean="0"/>
                        <a:t>char(3)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a:t>
                      </a:r>
                    </a:p>
                  </a:txBody>
                  <a:tcPr/>
                </a:tc>
                <a:tc>
                  <a:txBody>
                    <a:bodyPr/>
                    <a:lstStyle/>
                    <a:p>
                      <a:r>
                        <a:rPr lang="en-US" dirty="0" smtClean="0"/>
                        <a:t>none</a:t>
                      </a:r>
                      <a:endParaRPr lang="en-US" dirty="0"/>
                    </a:p>
                  </a:txBody>
                  <a:tcPr/>
                </a:tc>
                <a:tc>
                  <a:txBody>
                    <a:bodyPr/>
                    <a:lstStyle/>
                    <a:p>
                      <a:endParaRPr lang="en-US"/>
                    </a:p>
                  </a:txBody>
                  <a:tcPr/>
                </a:tc>
              </a:tr>
              <a:tr h="370840">
                <a:tc>
                  <a:txBody>
                    <a:bodyPr/>
                    <a:lstStyle/>
                    <a:p>
                      <a:r>
                        <a:rPr lang="en-US" dirty="0" smtClean="0"/>
                        <a:t>5</a:t>
                      </a:r>
                      <a:endParaRPr lang="en-US" dirty="0"/>
                    </a:p>
                  </a:txBody>
                  <a:tcPr/>
                </a:tc>
                <a:tc>
                  <a:txBody>
                    <a:bodyPr/>
                    <a:lstStyle/>
                    <a:p>
                      <a:r>
                        <a:rPr lang="en-US" dirty="0" smtClean="0"/>
                        <a:t>Balance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float(8,2)</a:t>
                      </a:r>
                    </a:p>
                  </a:txBody>
                  <a:tcPr/>
                </a:tc>
                <a:tc>
                  <a:txBody>
                    <a:bodyPr/>
                    <a:lstStyle/>
                    <a:p>
                      <a:r>
                        <a:rPr lang="en-US" dirty="0" smtClean="0"/>
                        <a:t>no</a:t>
                      </a:r>
                      <a:endParaRPr lang="en-US" dirty="0"/>
                    </a:p>
                  </a:txBody>
                  <a:tcPr/>
                </a:tc>
                <a:tc>
                  <a:txBody>
                    <a:bodyPr/>
                    <a:lstStyle/>
                    <a:p>
                      <a:r>
                        <a:rPr lang="en-US" dirty="0" smtClean="0"/>
                        <a:t>0.00</a:t>
                      </a:r>
                      <a:endParaRPr lang="en-US" dirty="0"/>
                    </a:p>
                  </a:txBody>
                  <a:tcPr/>
                </a:tc>
                <a:tc>
                  <a:txBody>
                    <a:bodyPr/>
                    <a:lstStyle/>
                    <a:p>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16370324"/>
              </p:ext>
            </p:extLst>
          </p:nvPr>
        </p:nvGraphicFramePr>
        <p:xfrm>
          <a:off x="2366851" y="1041638"/>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algn="ctr"/>
                      <a:r>
                        <a:rPr lang="en-US" dirty="0" smtClean="0"/>
                        <a:t>INFORMATION</a:t>
                      </a:r>
                      <a:r>
                        <a:rPr lang="en-US" baseline="0" dirty="0" smtClean="0"/>
                        <a:t> SCHEMA</a:t>
                      </a:r>
                    </a:p>
                    <a:p>
                      <a:pPr algn="ctr"/>
                      <a:r>
                        <a:rPr lang="en-US" baseline="0" dirty="0" smtClean="0"/>
                        <a:t>TABLE NAME : ACCOUNTS</a:t>
                      </a:r>
                      <a:endParaRPr lang="en-US" dirty="0"/>
                    </a:p>
                  </a:txBody>
                  <a:tcPr/>
                </a:tc>
              </a:tr>
            </a:tbl>
          </a:graphicData>
        </a:graphic>
      </p:graphicFrame>
      <p:sp>
        <p:nvSpPr>
          <p:cNvPr id="5" name="TextBox 4"/>
          <p:cNvSpPr txBox="1"/>
          <p:nvPr/>
        </p:nvSpPr>
        <p:spPr>
          <a:xfrm>
            <a:off x="9607641" y="5750004"/>
            <a:ext cx="2223686" cy="1107996"/>
          </a:xfrm>
          <a:prstGeom prst="rect">
            <a:avLst/>
          </a:prstGeom>
          <a:noFill/>
        </p:spPr>
        <p:txBody>
          <a:bodyPr wrap="none" rtlCol="0">
            <a:spAutoFit/>
          </a:bodyPr>
          <a:lstStyle/>
          <a:p>
            <a:r>
              <a:rPr lang="en-US" sz="6600" dirty="0" smtClean="0">
                <a:solidFill>
                  <a:srgbClr val="595959"/>
                </a:solidFill>
                <a:latin typeface="Britannic Bold" panose="020B0903060703020204" pitchFamily="34" charset="0"/>
              </a:rPr>
              <a:t>BANK</a:t>
            </a:r>
            <a:endParaRPr lang="en-US" sz="6600" dirty="0">
              <a:solidFill>
                <a:srgbClr val="595959"/>
              </a:solidFill>
              <a:latin typeface="Britannic Bold" panose="020B0903060703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660" y="90152"/>
            <a:ext cx="1522965" cy="501321"/>
          </a:xfrm>
          <a:prstGeom prst="rect">
            <a:avLst/>
          </a:prstGeom>
        </p:spPr>
      </p:pic>
    </p:spTree>
    <p:extLst>
      <p:ext uri="{BB962C8B-B14F-4D97-AF65-F5344CB8AC3E}">
        <p14:creationId xmlns:p14="http://schemas.microsoft.com/office/powerpoint/2010/main" val="929235512"/>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881</TotalTime>
  <Words>880</Words>
  <Application>Microsoft Office PowerPoint</Application>
  <PresentationFormat>Widescreen</PresentationFormat>
  <Paragraphs>389</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Adobe Fangsong Std R</vt:lpstr>
      <vt:lpstr>Arial</vt:lpstr>
      <vt:lpstr>Britannic Bold</vt:lpstr>
      <vt:lpstr>Calibri</vt:lpstr>
      <vt:lpstr>Caviar Dreams</vt:lpstr>
      <vt:lpstr>Corbel</vt:lpstr>
      <vt:lpstr>Verdana</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PLUTUS</dc:title>
  <dc:creator>Divyesh Soni</dc:creator>
  <cp:lastModifiedBy>yash jain</cp:lastModifiedBy>
  <cp:revision>38</cp:revision>
  <dcterms:created xsi:type="dcterms:W3CDTF">2016-05-01T16:49:32Z</dcterms:created>
  <dcterms:modified xsi:type="dcterms:W3CDTF">2016-05-04T09:47:03Z</dcterms:modified>
</cp:coreProperties>
</file>