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Old Standard TT"/>
      <p:regular r:id="rId41"/>
      <p:bold r:id="rId42"/>
      <p: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OldStandardTT-bold.fntdata"/><Relationship Id="rId41" Type="http://schemas.openxmlformats.org/officeDocument/2006/relationships/font" Target="fonts/OldStandardTT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ldStandardT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c983c8d8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c983c8d8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983c8d8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983c8d8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983c8d8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983c8d8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983c8d8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c983c8d8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c983c8d8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c983c8d8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c983c8d8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c983c8d8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c983c8d8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c983c8d8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c983c8d8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c983c8d8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983c8d8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983c8d8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c983c8d8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c983c8d8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983c8d8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983c8d8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c983c8d8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c983c8d8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c983c8d8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c983c8d8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c983c8d8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c983c8d8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c983c8d8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c983c8d8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c983c8d8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c983c8d8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983c8d8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c983c8d8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c983c8d8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c983c8d8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c983c8d8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c983c8d8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c983c8d8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c983c8d8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c983c8d8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c983c8d8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c983c8d8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c983c8d8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c983c8d8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c983c8d8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c983c8d8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c983c8d8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c983c8d8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c983c8d8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c983c8d8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c983c8d8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c983c8d8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c983c8d8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c983c8d8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c983c8d8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983c8d8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983c8d8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983c8d8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983c8d8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c983c8d8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c983c8d8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983c8d8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c983c8d8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983c8d8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983c8d8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983c8d8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983c8d8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decision-procedures.org/" TargetMode="External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COL874: Advanced Compiler Techniques - week 4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Presenter: Fahad Nayyar 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[137] Significance of reuse analysis: caching</a:t>
            </a:r>
            <a:endParaRPr b="1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Caching</a:t>
            </a:r>
            <a:r>
              <a:rPr lang="en"/>
              <a:t> happens at multiple levels in the </a:t>
            </a:r>
            <a:r>
              <a:rPr lang="en"/>
              <a:t>stack</a:t>
            </a:r>
            <a:r>
              <a:rPr lang="en"/>
              <a:t> of computer system.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decides what to keep in </a:t>
            </a:r>
            <a:r>
              <a:rPr b="1" lang="en"/>
              <a:t>memory</a:t>
            </a:r>
            <a:r>
              <a:rPr lang="en"/>
              <a:t> and what to keep in </a:t>
            </a:r>
            <a:r>
              <a:rPr b="1" lang="en"/>
              <a:t>registers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Scratch pad memories:</a:t>
            </a:r>
            <a:r>
              <a:rPr lang="en"/>
              <a:t> systems </a:t>
            </a:r>
            <a:r>
              <a:rPr lang="en"/>
              <a:t>where</a:t>
            </a:r>
            <a:r>
              <a:rPr lang="en"/>
              <a:t> cacheois are manages by the </a:t>
            </a:r>
            <a:r>
              <a:rPr b="1" lang="en"/>
              <a:t>software/compiler</a:t>
            </a:r>
            <a:r>
              <a:rPr lang="en"/>
              <a:t>. Compiler </a:t>
            </a:r>
            <a:r>
              <a:rPr lang="en"/>
              <a:t>decides</a:t>
            </a:r>
            <a:r>
              <a:rPr lang="en"/>
              <a:t> what lives in scratchpad/cache and what goes to main memory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Analysis</a:t>
            </a:r>
            <a:r>
              <a:rPr b="1" lang="en"/>
              <a:t> of reuse and reuse distance can </a:t>
            </a:r>
            <a:r>
              <a:rPr b="1" lang="en"/>
              <a:t>influence</a:t>
            </a:r>
            <a:r>
              <a:rPr b="1" lang="en"/>
              <a:t> the policy used by software/compiler to decide what to keep in scratchpad.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Hardware caches:</a:t>
            </a:r>
            <a:r>
              <a:rPr lang="en"/>
              <a:t> widely used. They </a:t>
            </a:r>
            <a:r>
              <a:rPr b="1" lang="en"/>
              <a:t>prefer recency over frequency</a:t>
            </a:r>
            <a:r>
              <a:rPr lang="en"/>
              <a:t> because </a:t>
            </a:r>
            <a:r>
              <a:rPr b="1" lang="en"/>
              <a:t>locality</a:t>
            </a:r>
            <a:r>
              <a:rPr b="1" lang="en"/>
              <a:t>/</a:t>
            </a:r>
            <a:r>
              <a:rPr b="1" lang="en"/>
              <a:t>recency</a:t>
            </a:r>
            <a:r>
              <a:rPr b="1" lang="en"/>
              <a:t> gives best payoffs across large variety of applications.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[137] Significance of reuse analysis?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More reuse =&gt; more potential for caching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Which is most important from compiler’s developer’s point of view?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The one which has more payoff and less complexity?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talked about 3 kinds of reuse: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Self temporal reuse</a:t>
            </a:r>
            <a:r>
              <a:rPr lang="en"/>
              <a:t>	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Most consequential</a:t>
            </a:r>
            <a:r>
              <a:rPr lang="en"/>
              <a:t> as it gives the most amount of reuse.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K dim </a:t>
            </a:r>
            <a:r>
              <a:rPr lang="en"/>
              <a:t>null space of coefficient matrix =&gt; </a:t>
            </a:r>
            <a:r>
              <a:rPr b="1" lang="en"/>
              <a:t>O(n^k)</a:t>
            </a:r>
            <a:r>
              <a:rPr lang="en"/>
              <a:t> reuse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there is so much reuse, one can potentially write compiler transformations to reduce the reuse distance and thus influencing the caching policy becomes more feasible for both scratch-pad based memory and hardware caches.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Self spatial reuse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Limited by the cache line size:</a:t>
            </a:r>
            <a:r>
              <a:rPr lang="en"/>
              <a:t> because we make the b </a:t>
            </a:r>
            <a:r>
              <a:rPr b="1" lang="en"/>
              <a:t>assumption </a:t>
            </a:r>
            <a:r>
              <a:rPr lang="en"/>
              <a:t>that the </a:t>
            </a:r>
            <a:r>
              <a:rPr b="1" lang="en"/>
              <a:t>entire last dimension is available in the cache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Group (temporal) reuse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Limited by the number of references or </a:t>
            </a:r>
            <a:r>
              <a:rPr b="1" lang="en"/>
              <a:t>groups</a:t>
            </a:r>
            <a:r>
              <a:rPr lang="en"/>
              <a:t> with the </a:t>
            </a:r>
            <a:r>
              <a:rPr b="1" lang="en"/>
              <a:t>same coefficient matrix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[138] </a:t>
            </a:r>
            <a:r>
              <a:rPr b="1" lang="en"/>
              <a:t>Array data dependencies</a:t>
            </a:r>
            <a:endParaRPr b="1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RAW</a:t>
            </a:r>
            <a:r>
              <a:rPr lang="en"/>
              <a:t> (true dependency)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WAR </a:t>
            </a:r>
            <a:r>
              <a:rPr lang="en"/>
              <a:t>(anti</a:t>
            </a:r>
            <a:r>
              <a:rPr lang="en"/>
              <a:t> dependency</a:t>
            </a:r>
            <a:r>
              <a:rPr lang="en"/>
              <a:t>)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WAW </a:t>
            </a:r>
            <a:r>
              <a:rPr lang="en"/>
              <a:t>(output</a:t>
            </a:r>
            <a:r>
              <a:rPr lang="en"/>
              <a:t> dependency</a:t>
            </a:r>
            <a:r>
              <a:rPr lang="en"/>
              <a:t>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there are such data dependencies between accesses, then compiler cannot reorder these </a:t>
            </a:r>
            <a:r>
              <a:rPr lang="en"/>
              <a:t>statements</a:t>
            </a:r>
            <a:r>
              <a:rPr lang="en"/>
              <a:t>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Example 1: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i="1" lang="en"/>
              <a:t>for (i=0; i&lt;n; i++) {</a:t>
            </a:r>
            <a:endParaRPr b="1" i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i="1" lang="en"/>
              <a:t>    A[2*i+i] = 0;</a:t>
            </a:r>
            <a:endParaRPr b="1" i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i="1" lang="en"/>
              <a:t>    A[2*i] = 1; </a:t>
            </a:r>
            <a:endParaRPr b="1" i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i="1" lang="en"/>
              <a:t>}</a:t>
            </a:r>
            <a:endParaRPr b="1" i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Only WAW dependency possible in these 2 stratic accesses. Is it there?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No because one write to only odd indices and other write to only even indices.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Thus transformations like </a:t>
            </a:r>
            <a:r>
              <a:rPr b="1" lang="en"/>
              <a:t>loop fission</a:t>
            </a:r>
            <a:r>
              <a:rPr lang="en"/>
              <a:t> is possible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i="1" lang="en"/>
              <a:t>for (i=0; i&lt;n; i++) </a:t>
            </a:r>
            <a:endParaRPr b="1" i="1"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i="1" lang="en"/>
              <a:t>    A[2*i+i] = 0;</a:t>
            </a:r>
            <a:endParaRPr b="1" i="1"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i="1" lang="en"/>
              <a:t>for (i=0; i&lt;n; i++) </a:t>
            </a:r>
            <a:endParaRPr b="1" i="1"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i="1" lang="en"/>
              <a:t>    A[2*i+i] = 0;</a:t>
            </a:r>
            <a:endParaRPr b="1" i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Or this cabe be transformed into previous (</a:t>
            </a:r>
            <a:r>
              <a:rPr b="1" lang="en"/>
              <a:t>loop fusion</a:t>
            </a:r>
            <a:r>
              <a:rPr lang="en"/>
              <a:t>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[138] Array data dependencies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Example 2: </a:t>
            </a:r>
            <a:r>
              <a:rPr lang="en"/>
              <a:t>Access at loop nest depth=2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for (i=0; i&lt;n; i++) 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for(j=0; j&lt;n’ j++) {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    A[i,2*i] = 0;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    A[i+j, 2*(i+j)+1] =1; 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}</a:t>
            </a:r>
            <a:endParaRPr b="1"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WAW: as static accesses are disjoint (first always access even and second always access odd memory in the second dimension).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[138] </a:t>
            </a:r>
            <a:r>
              <a:rPr b="1" lang="en"/>
              <a:t>Array data dependencies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Example 3: </a:t>
            </a:r>
            <a:r>
              <a:rPr lang="en"/>
              <a:t>Access at loop nest depth=2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for (i=0; i&lt;n; i++) 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for(j=0; j&lt;n’ j++) {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    A[i,2*i] = 0;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    A[i+j, i+3*j+1] =1; 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}</a:t>
            </a:r>
            <a:endParaRPr b="1"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WAW data dependence?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</a:t>
            </a:r>
            <a:r>
              <a:rPr b="1" lang="en"/>
              <a:t>Examples:</a:t>
            </a:r>
            <a:r>
              <a:rPr lang="en"/>
              <a:t> (i,1) = 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(1,0) vs (1,0)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(3,*) vs (2,1)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(5,*) vs (3,2)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[138] Array data dependencies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Example 4:</a:t>
            </a:r>
            <a:r>
              <a:rPr lang="en" sz="1400"/>
              <a:t> Reuse of accesses at </a:t>
            </a:r>
            <a:r>
              <a:rPr lang="en" sz="1400"/>
              <a:t>different depth </a:t>
            </a:r>
            <a:r>
              <a:rPr lang="en" sz="1400"/>
              <a:t> loop nests.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for (i=0; i&lt;n; i++) 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 A[i,2*i] = 0;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for(j=0; j&lt;n’ j++) {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    A[i+j, i+4*j+1] =1; 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}</a:t>
            </a:r>
            <a:endParaRPr b="1"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WAW data dependence?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Examples (i,1) =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(1,0) vs (1,0)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(4,*) vs (3,1)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[138] Array data dependencies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="1" lang="en"/>
              <a:t> static access </a:t>
            </a:r>
            <a:r>
              <a:rPr lang="en"/>
              <a:t>depends on another as </a:t>
            </a:r>
            <a:r>
              <a:rPr lang="en"/>
              <a:t>long</a:t>
            </a:r>
            <a:r>
              <a:rPr lang="en"/>
              <a:t> as</a:t>
            </a:r>
            <a:r>
              <a:rPr b="1" lang="en"/>
              <a:t> there exists a dynamic </a:t>
            </a:r>
            <a:r>
              <a:rPr b="1" lang="en"/>
              <a:t>instance</a:t>
            </a:r>
            <a:r>
              <a:rPr b="1" lang="en"/>
              <a:t> of the </a:t>
            </a:r>
            <a:r>
              <a:rPr b="1" lang="en"/>
              <a:t>first</a:t>
            </a:r>
            <a:r>
              <a:rPr b="1" lang="en"/>
              <a:t> access that depends on some dynamic instance of the second access.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</a:t>
            </a:r>
            <a:r>
              <a:rPr lang="en"/>
              <a:t>dynamic instance depends on another dynamic instance?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they</a:t>
            </a:r>
            <a:r>
              <a:rPr b="1" lang="en"/>
              <a:t> access the same memory location</a:t>
            </a:r>
            <a:r>
              <a:rPr lang="en"/>
              <a:t> and at least one of the accesses is a</a:t>
            </a:r>
            <a:r>
              <a:rPr b="1" lang="en"/>
              <a:t> write.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Given 2 static access: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&lt;F, f, B, b&gt;</a:t>
            </a:r>
            <a:r>
              <a:rPr lang="en"/>
              <a:t> in a d-depth loop nest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&lt;F’, f’, B’, b’&gt;</a:t>
            </a:r>
            <a:r>
              <a:rPr lang="en"/>
              <a:t> in a d’-depth loop nest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accesses are data dependent iff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1.) At least one of them is a write.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2.) ∃ </a:t>
            </a:r>
            <a:r>
              <a:rPr lang="en" u="sng"/>
              <a:t>i</a:t>
            </a:r>
            <a:r>
              <a:rPr lang="en"/>
              <a:t> ∊ Z^d  and ∃ </a:t>
            </a:r>
            <a:r>
              <a:rPr lang="en" u="sng"/>
              <a:t>j</a:t>
            </a:r>
            <a:r>
              <a:rPr lang="en"/>
              <a:t> ∊ Z^d such that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 </a:t>
            </a:r>
            <a:r>
              <a:rPr b="1" lang="en" u="sng"/>
              <a:t>i</a:t>
            </a:r>
            <a:r>
              <a:rPr b="1" lang="en"/>
              <a:t> + b &gt;=0 , B’ </a:t>
            </a:r>
            <a:r>
              <a:rPr b="1" lang="en" u="sng"/>
              <a:t>i’</a:t>
            </a:r>
            <a:r>
              <a:rPr b="1" lang="en"/>
              <a:t> + b’ &gt;=0 </a:t>
            </a:r>
            <a:endParaRPr b="1"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 </a:t>
            </a:r>
            <a:r>
              <a:rPr b="1" lang="en" u="sng"/>
              <a:t>i</a:t>
            </a:r>
            <a:r>
              <a:rPr b="1" lang="en"/>
              <a:t> +f  = F’ </a:t>
            </a:r>
            <a:r>
              <a:rPr b="1" lang="en" u="sng"/>
              <a:t>i’</a:t>
            </a:r>
            <a:r>
              <a:rPr b="1" lang="en"/>
              <a:t> +f’  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[138] Array data dependencies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Example 5:</a:t>
            </a:r>
            <a:r>
              <a:rPr lang="en" sz="1400"/>
              <a:t> Data dependence across dynamic instance of the same access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for (i=0; i&lt;n; i++) 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 A[i,2*i] = 0;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for(j=0; j&lt;n’ j++) {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    A[i+j, i+2*j+1] =1; 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}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are interested in only those solns where </a:t>
            </a:r>
            <a:r>
              <a:rPr lang="en" sz="1400" u="sng"/>
              <a:t>i</a:t>
            </a:r>
            <a:r>
              <a:rPr lang="en" sz="1400"/>
              <a:t> != </a:t>
            </a:r>
            <a:r>
              <a:rPr lang="en" sz="1400" u="sng"/>
              <a:t>i’</a:t>
            </a:r>
            <a:r>
              <a:rPr lang="en" sz="1400"/>
              <a:t> oraccesses in different iterations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[138] Array data dependencies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Example 6:</a:t>
            </a:r>
            <a:r>
              <a:rPr lang="en" sz="1400"/>
              <a:t> Data dependence across dynamic instance of the same access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for (i=0; i&lt;10; i++) 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 Z[i] = Z[i-1]; // these are 2 accesses : t = Z[i-1] ; Z[i] = t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}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Data dependence b/w Z[i] and Z[i-1]?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Iteration space boundaries: 1&lt;=i&lt;=10, 1&lt;=i&lt;=10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i = i’ -1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Data dependence b/w Z[i] and itself?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/>
              <a:t>i</a:t>
            </a:r>
            <a:r>
              <a:rPr b="1" lang="en"/>
              <a:t> = </a:t>
            </a:r>
            <a:r>
              <a:rPr b="1" lang="en" u="sng"/>
              <a:t>i’</a:t>
            </a:r>
            <a:r>
              <a:rPr b="1" lang="en"/>
              <a:t> ? : </a:t>
            </a:r>
            <a:r>
              <a:rPr lang="en"/>
              <a:t>no soln as in case of same memory access, we do not care about same iteration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[138] Array data dependencies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Example 7:</a:t>
            </a:r>
            <a:r>
              <a:rPr lang="en" sz="1400"/>
              <a:t> Data dependence across dynamic instance of the same access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for (i=0; i&lt;10; i++) 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 Z[0] = Z[i-1]; // these are 2 accesses : t = Z[i-1] ; Z[i] = t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}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Data dependence bw Z[0] and itself?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0 = 0 … </a:t>
            </a:r>
            <a:r>
              <a:rPr lang="en"/>
              <a:t>all pairs of (i, i’) such that i != i’ satisfies.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[136] </a:t>
            </a:r>
            <a:r>
              <a:rPr b="1" lang="en"/>
              <a:t>Group reuse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 reuse: When the same access was accessed again (or reused).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Spatial.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reuse: When reuse is across </a:t>
            </a:r>
            <a:r>
              <a:rPr b="1" lang="en"/>
              <a:t>different accesses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Temporal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Same memory location is being accessed by dynamic instances of </a:t>
            </a:r>
            <a:r>
              <a:rPr lang="en"/>
              <a:t>different</a:t>
            </a:r>
            <a:r>
              <a:rPr lang="en"/>
              <a:t> static accesses.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1: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for (i=0; i&lt;n; i++) 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    A[i] = A[i+1] + A[2*i+1];</a:t>
            </a:r>
            <a:endParaRPr b="1"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Anything being access by</a:t>
            </a:r>
            <a:r>
              <a:rPr b="1" lang="en"/>
              <a:t> kth </a:t>
            </a:r>
            <a:r>
              <a:rPr lang="en"/>
              <a:t>iteration by A[i+1] is accessed in </a:t>
            </a:r>
            <a:r>
              <a:rPr b="1" lang="en"/>
              <a:t>k+1th</a:t>
            </a:r>
            <a:r>
              <a:rPr lang="en"/>
              <a:t> iteration by A[i].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 groups: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A[i] v/s A[i+1]:</a:t>
            </a:r>
            <a:r>
              <a:rPr lang="en"/>
              <a:t> </a:t>
            </a:r>
            <a:r>
              <a:rPr b="1" lang="en"/>
              <a:t>n-1 </a:t>
            </a:r>
            <a:r>
              <a:rPr lang="en"/>
              <a:t>or </a:t>
            </a:r>
            <a:r>
              <a:rPr b="1" lang="en"/>
              <a:t>O(n)</a:t>
            </a:r>
            <a:r>
              <a:rPr lang="en"/>
              <a:t>  dynamic instances of reuse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A[i] v/s A[2*i+1]:</a:t>
            </a:r>
            <a:r>
              <a:rPr lang="en"/>
              <a:t> </a:t>
            </a:r>
            <a:r>
              <a:rPr b="1" lang="en"/>
              <a:t>O(n/2)</a:t>
            </a:r>
            <a:r>
              <a:rPr lang="en"/>
              <a:t>  dynamic instances of reuse acros. Only odd elements of A are reused.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A[i+1] v/s A[2*i+1]: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[138] Array data dependencies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Example 7:</a:t>
            </a:r>
            <a:r>
              <a:rPr lang="en" sz="1400"/>
              <a:t> Data dependence across dynamic instance of the same access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for (i=0; i&lt;10; i++) 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     Z[i] = Z[0]; // these are 2 accesses : t = Z[i-1] ; Z[i] = t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}</a:t>
            </a:r>
            <a:endParaRPr b="1"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Data dependence bw Z[0] and itself?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No, as RAR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[139] </a:t>
            </a:r>
            <a:r>
              <a:rPr b="1" lang="en"/>
              <a:t>Solving Data Dependence Constraints</a:t>
            </a:r>
            <a:endParaRPr b="1"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958375" y="1171600"/>
            <a:ext cx="4873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</a:t>
            </a:r>
            <a:r>
              <a:rPr lang="en" u="sng"/>
              <a:t>i</a:t>
            </a:r>
            <a:r>
              <a:rPr lang="en"/>
              <a:t> and </a:t>
            </a:r>
            <a:r>
              <a:rPr lang="en" u="sng"/>
              <a:t>i’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i</a:t>
            </a:r>
            <a:r>
              <a:rPr lang="en"/>
              <a:t>  and </a:t>
            </a:r>
            <a:r>
              <a:rPr lang="en" u="sng"/>
              <a:t>i’</a:t>
            </a:r>
            <a:r>
              <a:rPr lang="en"/>
              <a:t> are the iteration vectors of the loop nest of first and </a:t>
            </a:r>
            <a:r>
              <a:rPr lang="en"/>
              <a:t>second</a:t>
            </a:r>
            <a:r>
              <a:rPr lang="en"/>
              <a:t> static access respective</a:t>
            </a:r>
            <a:r>
              <a:rPr lang="en"/>
              <a:t>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</a:t>
            </a:r>
            <a:r>
              <a:rPr lang="en"/>
              <a:t>there</a:t>
            </a:r>
            <a:r>
              <a:rPr lang="en"/>
              <a:t> exist dynamic instance of first access </a:t>
            </a:r>
            <a:r>
              <a:rPr lang="en"/>
              <a:t>which</a:t>
            </a:r>
            <a:r>
              <a:rPr lang="en"/>
              <a:t> conflicts with the dynamic </a:t>
            </a:r>
            <a:r>
              <a:rPr lang="en"/>
              <a:t>instance</a:t>
            </a:r>
            <a:r>
              <a:rPr lang="en"/>
              <a:t> of the second access.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same static access: extra constraints.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32402"/>
            <a:ext cx="3388733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[139] </a:t>
            </a:r>
            <a:r>
              <a:rPr lang="en"/>
              <a:t>Solving the system of equations : </a:t>
            </a:r>
            <a:r>
              <a:rPr b="1" lang="en"/>
              <a:t>linear</a:t>
            </a:r>
            <a:r>
              <a:rPr lang="en"/>
              <a:t> inequalities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25" y="1428600"/>
            <a:ext cx="7715250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100"/>
              <a:t>[139]</a:t>
            </a:r>
            <a:r>
              <a:rPr lang="en" sz="2100"/>
              <a:t> </a:t>
            </a:r>
            <a:r>
              <a:rPr lang="en" sz="2100"/>
              <a:t>Solving the system of equations: </a:t>
            </a:r>
            <a:r>
              <a:rPr b="1" lang="en" sz="2100"/>
              <a:t>disequality</a:t>
            </a:r>
            <a:r>
              <a:rPr lang="en" sz="2100"/>
              <a:t> (issues of </a:t>
            </a:r>
            <a:r>
              <a:rPr b="1" lang="en" sz="2100"/>
              <a:t>disjunction</a:t>
            </a:r>
            <a:r>
              <a:rPr lang="en" sz="2100"/>
              <a:t>)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00"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Disequalities can be </a:t>
            </a:r>
            <a:r>
              <a:rPr lang="en"/>
              <a:t>written</a:t>
            </a:r>
            <a:r>
              <a:rPr lang="en"/>
              <a:t> only as disjunctions.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00" y="1724725"/>
            <a:ext cx="63817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142"/>
              <a:buFont typeface="Arial"/>
              <a:buNone/>
            </a:pPr>
            <a:r>
              <a:rPr b="1" lang="en" sz="2100"/>
              <a:t>[139]</a:t>
            </a:r>
            <a:r>
              <a:rPr lang="en" sz="2100"/>
              <a:t> S</a:t>
            </a:r>
            <a:r>
              <a:rPr lang="en" sz="2100"/>
              <a:t>olving the system of equations (cont.)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 is </a:t>
            </a:r>
            <a:r>
              <a:rPr b="1" lang="en"/>
              <a:t>NP - complete</a:t>
            </a:r>
            <a:r>
              <a:rPr lang="en"/>
              <a:t> or intractable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polynomial time algo is known.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there are many efficient heuristical algos which solve common/practical cases very fast.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loop nest is not very large (</a:t>
            </a:r>
            <a:r>
              <a:rPr lang="en"/>
              <a:t>vectors</a:t>
            </a:r>
            <a:r>
              <a:rPr lang="en"/>
              <a:t> i and i’ are small) then even exponential time algo works fine until we can do good optimizations!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205"/>
              <a:buFont typeface="Arial"/>
              <a:buNone/>
            </a:pPr>
            <a:r>
              <a:rPr b="1" lang="en" sz="2433"/>
              <a:t>[139]</a:t>
            </a:r>
            <a:r>
              <a:rPr lang="en" sz="2433"/>
              <a:t> </a:t>
            </a:r>
            <a:r>
              <a:rPr lang="en" sz="2433"/>
              <a:t>Solving the system of equations: ILP</a:t>
            </a:r>
            <a:endParaRPr sz="3333"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NP-complete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system of </a:t>
            </a:r>
            <a:r>
              <a:rPr lang="en"/>
              <a:t>equations</a:t>
            </a:r>
            <a:r>
              <a:rPr lang="en"/>
              <a:t> can be </a:t>
            </a:r>
            <a:r>
              <a:rPr b="1" lang="en"/>
              <a:t>reduced</a:t>
            </a:r>
            <a:r>
              <a:rPr lang="en"/>
              <a:t> to ILP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</a:t>
            </a:r>
            <a:r>
              <a:rPr b="1" lang="en"/>
              <a:t>solvers</a:t>
            </a:r>
            <a:r>
              <a:rPr lang="en"/>
              <a:t> exist for ILP as it is an </a:t>
            </a:r>
            <a:r>
              <a:rPr lang="en"/>
              <a:t>important</a:t>
            </a:r>
            <a:r>
              <a:rPr lang="en"/>
              <a:t> class of problem (many practical problems can be reduced to ILP).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Chapter 5 of this book: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Decision Procedures -- An Algorithmic Point of View (decision-procedures.org)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Note</a:t>
            </a:r>
            <a:r>
              <a:rPr lang="en"/>
              <a:t> that LP is solvable in poly-time and many of the ILP solvers run multiple instances of LP problem to solve ILP.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600" y="3120300"/>
            <a:ext cx="3872225" cy="17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[139]</a:t>
            </a:r>
            <a:r>
              <a:rPr lang="en"/>
              <a:t> </a:t>
            </a:r>
            <a:r>
              <a:rPr lang="en"/>
              <a:t>Reduction to </a:t>
            </a:r>
            <a:r>
              <a:rPr b="1" lang="en"/>
              <a:t>2</a:t>
            </a:r>
            <a:r>
              <a:rPr lang="en"/>
              <a:t> ILP problems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4313"/>
            <a:ext cx="5859200" cy="29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676" y="1414326"/>
            <a:ext cx="2378323" cy="29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33"/>
              <a:t>[140] </a:t>
            </a:r>
            <a:r>
              <a:rPr b="1" lang="en"/>
              <a:t>Finding synchronization free parallelism</a:t>
            </a:r>
            <a:endParaRPr b="1"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we want to find </a:t>
            </a:r>
            <a:r>
              <a:rPr b="1" lang="en"/>
              <a:t>data dependency</a:t>
            </a:r>
            <a:r>
              <a:rPr lang="en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find </a:t>
            </a:r>
            <a:r>
              <a:rPr lang="en"/>
              <a:t>parallelism</a:t>
            </a:r>
            <a:r>
              <a:rPr lang="en"/>
              <a:t> in the program.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is no data </a:t>
            </a:r>
            <a:r>
              <a:rPr lang="en"/>
              <a:t>dependency</a:t>
            </a:r>
            <a:r>
              <a:rPr lang="en"/>
              <a:t> across different statements in  loop body or across different iterations of the same statement then we can potentially </a:t>
            </a:r>
            <a:r>
              <a:rPr lang="en"/>
              <a:t>parallelize</a:t>
            </a:r>
            <a:r>
              <a:rPr lang="en"/>
              <a:t> that loop on the available number of </a:t>
            </a:r>
            <a:r>
              <a:rPr lang="en"/>
              <a:t>processors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200"/>
              <a:t>[140] Possibility of </a:t>
            </a:r>
            <a:r>
              <a:rPr b="1" lang="en" sz="2200"/>
              <a:t>parallelization</a:t>
            </a:r>
            <a:r>
              <a:rPr b="1" lang="en" sz="2200"/>
              <a:t> even in presence of data dependency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200"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(i=0; i&lt;1000; i++)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   for(j=0; j&lt;100 j++)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       A[i,j] = A[i+1, j-1];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dependencies ? yes!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we can parallelize this loop almost to the order of 1000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 not want any synchronization in the parallelization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[140] </a:t>
            </a:r>
            <a:r>
              <a:rPr b="1" lang="en" sz="2200"/>
              <a:t>Possibility of parallelization even in presence of data dependency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00150"/>
            <a:ext cx="1765403" cy="252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525" y="1866825"/>
            <a:ext cx="6143601" cy="17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[136] Group reuse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Example 2: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for (i=0; i&lt;n; i++) 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    for(j=0; j&lt;m’ j++)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        A[i,j] = A[i+1, j+2] + A[2*i, 2*j]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Groups: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A[i,j] v/s A[i+1, j+2]:</a:t>
            </a:r>
            <a:r>
              <a:rPr lang="en"/>
              <a:t> </a:t>
            </a:r>
            <a:r>
              <a:rPr b="1" lang="en"/>
              <a:t>O(m*n)</a:t>
            </a:r>
            <a:r>
              <a:rPr lang="en"/>
              <a:t> r</a:t>
            </a:r>
            <a:r>
              <a:rPr lang="en"/>
              <a:t>euse (only boundary conditions are not reused)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A[i,j] v/s A[2*i,2*j]:</a:t>
            </a:r>
            <a:r>
              <a:rPr lang="en"/>
              <a:t> </a:t>
            </a:r>
            <a:r>
              <a:rPr b="1" lang="en"/>
              <a:t>O(m*n/4)</a:t>
            </a:r>
            <a:r>
              <a:rPr lang="en"/>
              <a:t> reuse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higher such  multiple in accesses (2 here), the lower becomes the reuse.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A[i+1,j+2] v/s A[2*i,2*j]: ?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[140] </a:t>
            </a:r>
            <a:r>
              <a:rPr b="1" lang="en" sz="2200"/>
              <a:t>Possibility of parallelization even in presence of data dependency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88" y="1638300"/>
            <a:ext cx="78962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/>
              <a:t>[140] </a:t>
            </a:r>
            <a:r>
              <a:rPr b="1" lang="en" sz="2200"/>
              <a:t>Possibility of parallelization even in presence of data dependency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71600"/>
            <a:ext cx="79914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[140] </a:t>
            </a:r>
            <a:r>
              <a:rPr b="1" lang="en"/>
              <a:t>Transformed loop</a:t>
            </a:r>
            <a:endParaRPr b="1"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</a:t>
            </a:r>
            <a:r>
              <a:rPr b="1" lang="en"/>
              <a:t>ar </a:t>
            </a:r>
            <a:r>
              <a:rPr lang="en"/>
              <a:t>for (k=0; k&lt;=1998; k++)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</a:t>
            </a:r>
            <a:r>
              <a:rPr lang="en"/>
              <a:t>f</a:t>
            </a:r>
            <a:r>
              <a:rPr lang="en"/>
              <a:t>or (l=0; l&lt;=min(k,1999-k); l++)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A[k-l, l] = A[k-l, l-1]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Redefined indices from (i,j) to (k,l)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for uni-processor system: this transformation is useful as it has reduced the reuse distance bw data accesses. Better locality of reference!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[136] Group reuse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Reuse are higher if the static accesses have the </a:t>
            </a:r>
            <a:r>
              <a:rPr b="1" lang="en"/>
              <a:t>same coefficient matrix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if same coefficient </a:t>
            </a:r>
            <a:r>
              <a:rPr lang="en"/>
              <a:t>matrix</a:t>
            </a:r>
            <a:r>
              <a:rPr lang="en"/>
              <a:t>, then they will have reuse that is proportional to the number of accesses made by each of those static accesses.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look at group reuse for only those accesses which have the same coefficient matrix: so that there will be lot of reuse except for the boundary cases (constant offset)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Complexity at compile time </a:t>
            </a:r>
            <a:r>
              <a:rPr lang="en"/>
              <a:t>v/s the </a:t>
            </a:r>
            <a:r>
              <a:rPr b="1" lang="en"/>
              <a:t>payoff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Payoff are higher when the coefficient matrices are equal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[136] Group reuse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Example 2: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for (i=0; i&lt;n; i++) 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    for(j=0; j&lt;n’ j++)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        Z[i,j] = Z[i-1, j];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Iteration vector and coefficient matrices for both accesses: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25" y="2661300"/>
            <a:ext cx="4355849" cy="21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[136] Group reuse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Example 2: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for (i=0; i&lt;n; i++) 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    for(j=0; j&lt;n’ j++)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        Z[i,j] = Z[i-1, j];</a:t>
            </a:r>
            <a:endParaRPr b="1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</a:t>
            </a:r>
            <a:r>
              <a:rPr b="1" lang="en"/>
              <a:t> amount of reuse </a:t>
            </a:r>
            <a:r>
              <a:rPr lang="en"/>
              <a:t>in this loop nest?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</a:t>
            </a:r>
            <a:r>
              <a:rPr b="1" lang="en"/>
              <a:t>self temporal reuse</a:t>
            </a:r>
            <a:r>
              <a:rPr lang="en"/>
              <a:t>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Look at coefficient matrix F and calculate the rank of the matrix: </a:t>
            </a:r>
            <a:r>
              <a:rPr b="1" lang="en"/>
              <a:t>rank=</a:t>
            </a:r>
            <a:r>
              <a:rPr lang="en"/>
              <a:t> </a:t>
            </a:r>
            <a:r>
              <a:rPr b="1" lang="en"/>
              <a:t>2 </a:t>
            </a:r>
            <a:r>
              <a:rPr lang="en"/>
              <a:t>in this case. Since it is a </a:t>
            </a:r>
            <a:r>
              <a:rPr b="1" lang="en"/>
              <a:t>full rank matrix</a:t>
            </a:r>
            <a:r>
              <a:rPr lang="en"/>
              <a:t> there is</a:t>
            </a:r>
            <a:r>
              <a:rPr b="1" lang="en"/>
              <a:t> no self temporal reuse</a:t>
            </a:r>
            <a:r>
              <a:rPr lang="en"/>
              <a:t> for both the accesses </a:t>
            </a:r>
            <a:r>
              <a:rPr b="1" lang="en"/>
              <a:t>Z[i,j]</a:t>
            </a:r>
            <a:r>
              <a:rPr lang="en"/>
              <a:t> and </a:t>
            </a:r>
            <a:r>
              <a:rPr b="1" lang="en"/>
              <a:t>Z[i-1, j]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there </a:t>
            </a:r>
            <a:r>
              <a:rPr b="1" lang="en"/>
              <a:t>self spatial reuse</a:t>
            </a:r>
            <a:r>
              <a:rPr lang="en"/>
              <a:t>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Get rid of the last row of the coefficient matrix F (assuming that the last row of the matrix would completely fit into the cache line), which leaves a </a:t>
            </a:r>
            <a:r>
              <a:rPr b="1" lang="en"/>
              <a:t>1-rank matrix </a:t>
            </a:r>
            <a:r>
              <a:rPr lang="en"/>
              <a:t>thus </a:t>
            </a:r>
            <a:r>
              <a:rPr b="1" lang="en"/>
              <a:t>there is a self spatial reuse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[136] Group reuse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Example 2: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i="1" lang="en"/>
              <a:t>for (i=0; i&lt;n; i++) </a:t>
            </a:r>
            <a:endParaRPr b="1" i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i="1" lang="en"/>
              <a:t>    for(j=0; j&lt;n’ j++)</a:t>
            </a:r>
            <a:endParaRPr b="1" i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i="1" lang="en"/>
              <a:t>        Z[i,j] = Z[i-1, j];</a:t>
            </a:r>
            <a:endParaRPr b="1" i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the amount of reuse in this loop nest?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 there self</a:t>
            </a:r>
            <a:r>
              <a:rPr b="1" lang="en"/>
              <a:t> group (temporal) reuse</a:t>
            </a:r>
            <a:r>
              <a:rPr lang="en"/>
              <a:t>?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"/>
              <a:t>Coefficient matrices are equal</a:t>
            </a:r>
            <a:r>
              <a:rPr lang="en"/>
              <a:t>: so yes, there is group reuse. </a:t>
            </a:r>
            <a:r>
              <a:rPr b="1" lang="en"/>
              <a:t>Assumption here: </a:t>
            </a:r>
            <a:r>
              <a:rPr lang="en"/>
              <a:t>boundary cases or offsets  are small so that reuse is significant.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When is </a:t>
            </a:r>
            <a:r>
              <a:rPr b="1" lang="en"/>
              <a:t>F </a:t>
            </a:r>
            <a:r>
              <a:rPr b="1" lang="en" u="sng"/>
              <a:t>i1</a:t>
            </a:r>
            <a:r>
              <a:rPr b="1" lang="en"/>
              <a:t> + f1 = F </a:t>
            </a:r>
            <a:r>
              <a:rPr b="1" lang="en" u="sng"/>
              <a:t>i2</a:t>
            </a:r>
            <a:r>
              <a:rPr b="1" lang="en"/>
              <a:t> + f2</a:t>
            </a:r>
            <a:endParaRPr b="1"/>
          </a:p>
          <a:p>
            <a:pPr indent="-30416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/>
              <a:t>i1</a:t>
            </a:r>
            <a:r>
              <a:rPr lang="en"/>
              <a:t> - </a:t>
            </a:r>
            <a:r>
              <a:rPr lang="en" u="sng"/>
              <a:t>i2</a:t>
            </a:r>
            <a:r>
              <a:rPr lang="en"/>
              <a:t> = </a:t>
            </a:r>
            <a:r>
              <a:rPr b="1" lang="en"/>
              <a:t>(-1, 0)</a:t>
            </a:r>
            <a:endParaRPr b="1"/>
          </a:p>
          <a:p>
            <a:pPr indent="-30416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Whenever</a:t>
            </a:r>
            <a:r>
              <a:rPr b="1" lang="en"/>
              <a:t> i1 = i2+1</a:t>
            </a:r>
            <a:r>
              <a:rPr lang="en"/>
              <a:t> and</a:t>
            </a:r>
            <a:r>
              <a:rPr b="1" lang="en"/>
              <a:t> j1 = j2 </a:t>
            </a:r>
            <a:r>
              <a:rPr lang="en"/>
              <a:t>there will be a reuse.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 there locality?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"/>
              <a:t>Reuse distance?</a:t>
            </a:r>
            <a:endParaRPr/>
          </a:p>
          <a:p>
            <a:pPr indent="-30416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Subtract the </a:t>
            </a:r>
            <a:r>
              <a:rPr b="1" lang="en"/>
              <a:t>iteration distance</a:t>
            </a:r>
            <a:r>
              <a:rPr lang="en"/>
              <a:t> between accesses of reuse.</a:t>
            </a:r>
            <a:endParaRPr/>
          </a:p>
          <a:p>
            <a:pPr indent="-30416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O(n)</a:t>
            </a:r>
            <a:r>
              <a:rPr lang="en"/>
              <a:t>: Because we will have to go through</a:t>
            </a:r>
            <a:r>
              <a:rPr b="1" lang="en"/>
              <a:t> n iterations</a:t>
            </a:r>
            <a:r>
              <a:rPr lang="en"/>
              <a:t> of the inner loop to have a reuse.</a:t>
            </a:r>
            <a:endParaRPr/>
          </a:p>
          <a:p>
            <a:pPr indent="-304164" lvl="4" marL="22860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(i=1, j=o): Z[i,j] = </a:t>
            </a:r>
            <a:r>
              <a:rPr b="1" lang="en"/>
              <a:t>Z[1,0]</a:t>
            </a:r>
            <a:endParaRPr b="1"/>
          </a:p>
          <a:p>
            <a:pPr indent="-304164" lvl="4" marL="22860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(i=2, j=0): Z[i-1,j] = </a:t>
            </a:r>
            <a:r>
              <a:rPr b="1" lang="en"/>
              <a:t>Z[1,0]</a:t>
            </a:r>
            <a:endParaRPr b="1"/>
          </a:p>
          <a:p>
            <a:pPr indent="-304164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Since the </a:t>
            </a:r>
            <a:r>
              <a:rPr b="1" lang="en"/>
              <a:t>reuse distance is very large O(n)</a:t>
            </a:r>
            <a:r>
              <a:rPr lang="en"/>
              <a:t>, there is </a:t>
            </a:r>
            <a:r>
              <a:rPr b="1" lang="en"/>
              <a:t>no locality in this example.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[136] Group reuse (Cont.)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calculate the reuse distance generally?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</a:t>
            </a:r>
            <a:r>
              <a:rPr b="1" lang="en"/>
              <a:t>distance vector </a:t>
            </a:r>
            <a:r>
              <a:rPr b="1" lang="en" u="sng"/>
              <a:t>i1</a:t>
            </a:r>
            <a:r>
              <a:rPr b="1" lang="en"/>
              <a:t> - </a:t>
            </a:r>
            <a:r>
              <a:rPr b="1" lang="en" u="sng"/>
              <a:t>i2</a:t>
            </a:r>
            <a:r>
              <a:rPr lang="en"/>
              <a:t>: scan bottom up in this vector and find the </a:t>
            </a:r>
            <a:r>
              <a:rPr b="1" lang="en"/>
              <a:t>last non-zero </a:t>
            </a:r>
            <a:r>
              <a:rPr b="1" lang="en"/>
              <a:t>dimension</a:t>
            </a:r>
            <a:r>
              <a:rPr lang="en"/>
              <a:t>. Is that </a:t>
            </a:r>
            <a:r>
              <a:rPr lang="en"/>
              <a:t>dimension</a:t>
            </a:r>
            <a:r>
              <a:rPr lang="en"/>
              <a:t> is </a:t>
            </a:r>
            <a:r>
              <a:rPr b="1" lang="en"/>
              <a:t>k</a:t>
            </a:r>
            <a:r>
              <a:rPr lang="en"/>
              <a:t>, then the reuse distance becomes </a:t>
            </a:r>
            <a:r>
              <a:rPr b="1" lang="en"/>
              <a:t>O(n^k).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[137] </a:t>
            </a:r>
            <a:r>
              <a:rPr b="1" lang="en"/>
              <a:t>Significance of reuse?</a:t>
            </a:r>
            <a:endParaRPr b="1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More reuse =&gt; more potential for caching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Locality v/s reuse: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Locality</a:t>
            </a:r>
            <a:r>
              <a:rPr lang="en"/>
              <a:t> requires: </a:t>
            </a:r>
            <a:r>
              <a:rPr b="1" lang="en"/>
              <a:t>reuse + small reuse distance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Locality</a:t>
            </a:r>
            <a:r>
              <a:rPr lang="en"/>
              <a:t> is useful for caches which obey</a:t>
            </a:r>
            <a:r>
              <a:rPr b="1" lang="en"/>
              <a:t> temporal and spatial locality principle.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Reuse</a:t>
            </a:r>
            <a:r>
              <a:rPr lang="en"/>
              <a:t> can be useful for </a:t>
            </a:r>
            <a:r>
              <a:rPr b="1" lang="en"/>
              <a:t>different types of caches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can potentially influence </a:t>
            </a:r>
            <a:r>
              <a:rPr b="1" lang="en"/>
              <a:t>cache replacement algos (LRU, LFU, FIFO)</a:t>
            </a:r>
            <a:r>
              <a:rPr lang="en"/>
              <a:t> or </a:t>
            </a:r>
            <a:r>
              <a:rPr b="1" lang="en"/>
              <a:t>caching policy</a:t>
            </a:r>
            <a:r>
              <a:rPr lang="en"/>
              <a:t> using the </a:t>
            </a:r>
            <a:r>
              <a:rPr b="1" lang="en"/>
              <a:t>analysis of reuse of access and reuse distances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cache replacement algo like </a:t>
            </a:r>
            <a:r>
              <a:rPr b="1" lang="en"/>
              <a:t>LRU are more sensitive to locality in the workload</a:t>
            </a:r>
            <a:r>
              <a:rPr lang="en"/>
              <a:t> whole other like </a:t>
            </a:r>
            <a:r>
              <a:rPr b="1" lang="en"/>
              <a:t>LFU just care about frequency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