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A02159-1E28-4C39-96CD-D4B43C9978A8}">
  <a:tblStyle styleId="{AEA02159-1E28-4C39-96CD-D4B43C9978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7a8f9cf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7a8f9cf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7a8f9cf1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7a8f9cf1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7a8f9cf1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7a8f9cf1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7a8f9cf1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7a8f9cf1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7a8f9cf1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7a8f9cf1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7a8f9cf1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7a8f9cf1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7a8f9cf15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7a8f9cf1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7a8f9cf1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7a8f9cf1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7a8f9cf1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7a8f9cf1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7a8f9cf15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7a8f9cf15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7a8f9cf15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7a8f9cf15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f7a8f9cf1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f7a8f9cf1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7a8f9cf15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f7a8f9cf15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7a8f9cf15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f7a8f9cf15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7a8f9cf15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7a8f9cf15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7a8f9cf15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7a8f9cf15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7a8f9cf15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7a8f9cf15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7a8f9cf15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f7a8f9cf15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7a8f9cf15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7a8f9cf15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f7a8f9cf15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f7a8f9cf15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7a8f9cf15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7a8f9cf15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7a8f9cf15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7a8f9cf15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7a8f9cf1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7a8f9cf1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f7a8f9cf15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f7a8f9cf15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7a8f9cf15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f7a8f9cf15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7a8f9cf15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f7a8f9cf15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7a8f9cf15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f7a8f9cf15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7a8f9cf15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7a8f9cf15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7a8f9cf15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7a8f9cf15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f7a8f9cf15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f7a8f9cf15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f7a8f9cf15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f7a8f9cf15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f7a8f9cf15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f7a8f9cf15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f7a8f9cf15_1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f7a8f9cf15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7a8f9cf1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7a8f9cf1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f7a8f9cf15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f7a8f9cf15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f7a8f9cf15_1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f7a8f9cf15_1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f7a8f9cf15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f7a8f9cf15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f7a8f9cf15_1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f7a8f9cf15_1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f7a8f9cf15_1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f7a8f9cf15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f7a8f9cf15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f7a8f9cf15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f7a8f9cf15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f7a8f9cf15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f7a8f9cf15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f7a8f9cf15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f7a8f9cf15_1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f7a8f9cf15_1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7a8f9cf1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7a8f9cf1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7a8f9cf1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7a8f9cf1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7a8f9cf1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7a8f9cf1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7a8f9cf1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7a8f9cf1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7a8f9cf1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7a8f9cf1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youtube.com/playlist?list=PLf3ZkSCyj1tf3rPAkOKY5hUzDrDoekAc7"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jp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Undefined Behaviour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Advanced Compiler Techniques</a:t>
            </a:r>
            <a:endParaRPr/>
          </a:p>
        </p:txBody>
      </p:sp>
      <p:sp>
        <p:nvSpPr>
          <p:cNvPr id="56" name="Google Shape;56;p13"/>
          <p:cNvSpPr txBox="1"/>
          <p:nvPr/>
        </p:nvSpPr>
        <p:spPr>
          <a:xfrm>
            <a:off x="1205850" y="3626725"/>
            <a:ext cx="6732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Source: </a:t>
            </a:r>
            <a:r>
              <a:rPr lang="en" u="sng">
                <a:solidFill>
                  <a:schemeClr val="hlink"/>
                </a:solidFill>
                <a:hlinkClick r:id="rId3"/>
              </a:rPr>
              <a:t>https://www.youtube.com/playlist?list=PLf3ZkSCyj1tf3rPAkOKY5hUzDrDoekAc7</a:t>
            </a:r>
            <a:endParaRPr/>
          </a:p>
          <a:p>
            <a:pPr indent="0" lvl="0" marL="0" rtl="0" algn="l">
              <a:spcBef>
                <a:spcPts val="0"/>
              </a:spcBef>
              <a:spcAft>
                <a:spcPts val="0"/>
              </a:spcAft>
              <a:buNone/>
            </a:pPr>
            <a:r>
              <a:rPr lang="en"/>
              <a:t>Videos: 166 - 170</a:t>
            </a:r>
            <a:endParaRPr/>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Exploiting UB: Type Aliasing</a:t>
            </a:r>
            <a:endParaRPr/>
          </a:p>
        </p:txBody>
      </p:sp>
      <p:sp>
        <p:nvSpPr>
          <p:cNvPr id="131" name="Google Shape;13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Legal if we assume type based strict aliasing.</a:t>
            </a:r>
            <a:endParaRPr/>
          </a:p>
        </p:txBody>
      </p:sp>
      <p:sp>
        <p:nvSpPr>
          <p:cNvPr id="132" name="Google Shape;132;p22"/>
          <p:cNvSpPr txBox="1"/>
          <p:nvPr/>
        </p:nvSpPr>
        <p:spPr>
          <a:xfrm>
            <a:off x="652300" y="1849950"/>
            <a:ext cx="34326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0000FF"/>
                </a:solidFill>
                <a:highlight>
                  <a:srgbClr val="FFFFFF"/>
                </a:highlight>
              </a:rPr>
              <a:t>void</a:t>
            </a:r>
            <a:r>
              <a:rPr b="1" lang="en" sz="1900">
                <a:solidFill>
                  <a:srgbClr val="212529"/>
                </a:solidFill>
                <a:highlight>
                  <a:srgbClr val="FFFFFF"/>
                </a:highlight>
              </a:rPr>
              <a:t> foo</a:t>
            </a:r>
            <a:r>
              <a:rPr b="1" lang="en" sz="1900">
                <a:solidFill>
                  <a:srgbClr val="008000"/>
                </a:solidFill>
                <a:highlight>
                  <a:srgbClr val="FFFFFF"/>
                </a:highlight>
              </a:rPr>
              <a:t>(</a:t>
            </a:r>
            <a:r>
              <a:rPr b="1" lang="en" sz="1900">
                <a:solidFill>
                  <a:srgbClr val="0000FF"/>
                </a:solidFill>
                <a:highlight>
                  <a:srgbClr val="FFFFFF"/>
                </a:highlight>
              </a:rPr>
              <a:t>int</a:t>
            </a:r>
            <a:r>
              <a:rPr b="1" lang="en" sz="1900">
                <a:solidFill>
                  <a:srgbClr val="212529"/>
                </a:solidFill>
                <a:highlight>
                  <a:srgbClr val="FFFFFF"/>
                </a:highlight>
              </a:rPr>
              <a:t> </a:t>
            </a:r>
            <a:r>
              <a:rPr b="1" lang="en" sz="1900">
                <a:solidFill>
                  <a:srgbClr val="000040"/>
                </a:solidFill>
                <a:highlight>
                  <a:srgbClr val="FFFFFF"/>
                </a:highlight>
              </a:rPr>
              <a:t>*</a:t>
            </a:r>
            <a:r>
              <a:rPr b="1" lang="en" sz="1900">
                <a:solidFill>
                  <a:srgbClr val="212529"/>
                </a:solidFill>
                <a:highlight>
                  <a:srgbClr val="FFFFFF"/>
                </a:highlight>
              </a:rPr>
              <a:t>a, </a:t>
            </a:r>
            <a:r>
              <a:rPr b="1" lang="en" sz="1900">
                <a:solidFill>
                  <a:srgbClr val="0000FF"/>
                </a:solidFill>
                <a:highlight>
                  <a:srgbClr val="FFFFFF"/>
                </a:highlight>
              </a:rPr>
              <a:t>float</a:t>
            </a:r>
            <a:r>
              <a:rPr b="1" lang="en" sz="1900">
                <a:solidFill>
                  <a:srgbClr val="212529"/>
                </a:solidFill>
                <a:highlight>
                  <a:srgbClr val="FFFFFF"/>
                </a:highlight>
              </a:rPr>
              <a:t> </a:t>
            </a:r>
            <a:r>
              <a:rPr b="1" lang="en" sz="1900">
                <a:solidFill>
                  <a:srgbClr val="000040"/>
                </a:solidFill>
                <a:highlight>
                  <a:srgbClr val="FFFFFF"/>
                </a:highlight>
              </a:rPr>
              <a:t>*</a:t>
            </a:r>
            <a:r>
              <a:rPr b="1" lang="en" sz="1900">
                <a:solidFill>
                  <a:srgbClr val="212529"/>
                </a:solidFill>
                <a:highlight>
                  <a:srgbClr val="FFFFFF"/>
                </a:highlight>
              </a:rPr>
              <a:t>b</a:t>
            </a:r>
            <a:r>
              <a:rPr b="1" lang="en" sz="1900">
                <a:solidFill>
                  <a:srgbClr val="008000"/>
                </a:solidFill>
                <a:highlight>
                  <a:srgbClr val="FFFFFF"/>
                </a:highlight>
              </a:rPr>
              <a:t>)</a:t>
            </a:r>
            <a:endParaRPr b="1" sz="1900">
              <a:solidFill>
                <a:srgbClr val="212529"/>
              </a:solidFill>
              <a:highlight>
                <a:srgbClr val="FFFFFF"/>
              </a:highlight>
            </a:endParaRPr>
          </a:p>
          <a:p>
            <a:pPr indent="0" lvl="0" marL="0" rtl="0" algn="l">
              <a:spcBef>
                <a:spcPts val="0"/>
              </a:spcBef>
              <a:spcAft>
                <a:spcPts val="0"/>
              </a:spcAft>
              <a:buNone/>
            </a:pPr>
            <a:r>
              <a:rPr b="1" lang="en" sz="1900">
                <a:solidFill>
                  <a:srgbClr val="008000"/>
                </a:solidFill>
                <a:highlight>
                  <a:srgbClr val="FFFFFF"/>
                </a:highlight>
              </a:rPr>
              <a:t>{</a:t>
            </a:r>
            <a:endParaRPr b="1" sz="1900">
              <a:solidFill>
                <a:srgbClr val="212529"/>
              </a:solidFill>
              <a:highlight>
                <a:srgbClr val="FFFFFF"/>
              </a:highlight>
            </a:endParaRPr>
          </a:p>
          <a:p>
            <a:pPr indent="0" lvl="0" marL="0" rtl="0" algn="l">
              <a:spcBef>
                <a:spcPts val="0"/>
              </a:spcBef>
              <a:spcAft>
                <a:spcPts val="0"/>
              </a:spcAft>
              <a:buNone/>
            </a:pPr>
            <a:r>
              <a:rPr b="1" lang="en" sz="1900">
                <a:solidFill>
                  <a:srgbClr val="212529"/>
                </a:solidFill>
                <a:highlight>
                  <a:srgbClr val="FFFFFF"/>
                </a:highlight>
              </a:rPr>
              <a:t>    </a:t>
            </a:r>
            <a:r>
              <a:rPr b="1" lang="en" sz="1900">
                <a:solidFill>
                  <a:srgbClr val="0000FF"/>
                </a:solidFill>
                <a:highlight>
                  <a:srgbClr val="FFFFFF"/>
                </a:highlight>
              </a:rPr>
              <a:t>for</a:t>
            </a:r>
            <a:r>
              <a:rPr b="1" lang="en" sz="1900">
                <a:solidFill>
                  <a:srgbClr val="008000"/>
                </a:solidFill>
                <a:highlight>
                  <a:srgbClr val="FFFFFF"/>
                </a:highlight>
              </a:rPr>
              <a:t>(</a:t>
            </a:r>
            <a:r>
              <a:rPr b="1" lang="en" sz="1900">
                <a:solidFill>
                  <a:srgbClr val="0000FF"/>
                </a:solidFill>
                <a:highlight>
                  <a:srgbClr val="FFFFFF"/>
                </a:highlight>
              </a:rPr>
              <a:t>int</a:t>
            </a:r>
            <a:r>
              <a:rPr b="1" lang="en" sz="1900">
                <a:solidFill>
                  <a:srgbClr val="212529"/>
                </a:solidFill>
                <a:highlight>
                  <a:srgbClr val="FFFFFF"/>
                </a:highlight>
              </a:rPr>
              <a:t> i </a:t>
            </a:r>
            <a:r>
              <a:rPr b="1" lang="en" sz="1900">
                <a:solidFill>
                  <a:srgbClr val="000080"/>
                </a:solidFill>
                <a:highlight>
                  <a:srgbClr val="FFFFFF"/>
                </a:highlight>
              </a:rPr>
              <a:t>=</a:t>
            </a:r>
            <a:r>
              <a:rPr b="1" lang="en" sz="1900">
                <a:solidFill>
                  <a:srgbClr val="212529"/>
                </a:solidFill>
                <a:highlight>
                  <a:srgbClr val="FFFFFF"/>
                </a:highlight>
              </a:rPr>
              <a:t> </a:t>
            </a:r>
            <a:r>
              <a:rPr b="1" lang="en" sz="1900">
                <a:solidFill>
                  <a:srgbClr val="0000DD"/>
                </a:solidFill>
                <a:highlight>
                  <a:srgbClr val="FFFFFF"/>
                </a:highlight>
              </a:rPr>
              <a:t>0</a:t>
            </a:r>
            <a:r>
              <a:rPr b="1" lang="en" sz="1900">
                <a:solidFill>
                  <a:srgbClr val="008080"/>
                </a:solidFill>
                <a:highlight>
                  <a:srgbClr val="FFFFFF"/>
                </a:highlight>
              </a:rPr>
              <a:t>;</a:t>
            </a:r>
            <a:r>
              <a:rPr b="1" lang="en" sz="1900">
                <a:solidFill>
                  <a:srgbClr val="212529"/>
                </a:solidFill>
                <a:highlight>
                  <a:srgbClr val="FFFFFF"/>
                </a:highlight>
              </a:rPr>
              <a:t> i </a:t>
            </a:r>
            <a:r>
              <a:rPr b="1" lang="en" sz="1900">
                <a:solidFill>
                  <a:srgbClr val="000080"/>
                </a:solidFill>
                <a:highlight>
                  <a:srgbClr val="FFFFFF"/>
                </a:highlight>
              </a:rPr>
              <a:t>&lt;</a:t>
            </a:r>
            <a:r>
              <a:rPr b="1" lang="en" sz="1900">
                <a:solidFill>
                  <a:srgbClr val="212529"/>
                </a:solidFill>
                <a:highlight>
                  <a:srgbClr val="FFFFFF"/>
                </a:highlight>
              </a:rPr>
              <a:t> N</a:t>
            </a:r>
            <a:r>
              <a:rPr b="1" lang="en" sz="1900">
                <a:solidFill>
                  <a:srgbClr val="008080"/>
                </a:solidFill>
                <a:highlight>
                  <a:srgbClr val="FFFFFF"/>
                </a:highlight>
              </a:rPr>
              <a:t>;</a:t>
            </a:r>
            <a:r>
              <a:rPr b="1" lang="en" sz="1900">
                <a:solidFill>
                  <a:srgbClr val="212529"/>
                </a:solidFill>
                <a:highlight>
                  <a:srgbClr val="FFFFFF"/>
                </a:highlight>
              </a:rPr>
              <a:t> i</a:t>
            </a:r>
            <a:r>
              <a:rPr b="1" lang="en" sz="1900">
                <a:solidFill>
                  <a:srgbClr val="000040"/>
                </a:solidFill>
                <a:highlight>
                  <a:srgbClr val="FFFFFF"/>
                </a:highlight>
              </a:rPr>
              <a:t>++</a:t>
            </a:r>
            <a:r>
              <a:rPr b="1" lang="en" sz="1900">
                <a:solidFill>
                  <a:srgbClr val="008000"/>
                </a:solidFill>
                <a:highlight>
                  <a:srgbClr val="FFFFFF"/>
                </a:highlight>
              </a:rPr>
              <a:t>)</a:t>
            </a:r>
            <a:endParaRPr b="1" sz="1900">
              <a:solidFill>
                <a:srgbClr val="212529"/>
              </a:solidFill>
              <a:highlight>
                <a:srgbClr val="FFFFFF"/>
              </a:highlight>
            </a:endParaRPr>
          </a:p>
          <a:p>
            <a:pPr indent="0" lvl="0" marL="0" rtl="0" algn="l">
              <a:spcBef>
                <a:spcPts val="0"/>
              </a:spcBef>
              <a:spcAft>
                <a:spcPts val="0"/>
              </a:spcAft>
              <a:buNone/>
            </a:pPr>
            <a:r>
              <a:rPr b="1" lang="en" sz="1900">
                <a:solidFill>
                  <a:srgbClr val="212529"/>
                </a:solidFill>
                <a:highlight>
                  <a:srgbClr val="FFFFFF"/>
                </a:highlight>
              </a:rPr>
              <a:t>        b</a:t>
            </a:r>
            <a:r>
              <a:rPr b="1" lang="en" sz="1900">
                <a:solidFill>
                  <a:srgbClr val="008000"/>
                </a:solidFill>
                <a:highlight>
                  <a:srgbClr val="FFFFFF"/>
                </a:highlight>
              </a:rPr>
              <a:t>[</a:t>
            </a:r>
            <a:r>
              <a:rPr b="1" lang="en" sz="1900">
                <a:solidFill>
                  <a:srgbClr val="212529"/>
                </a:solidFill>
                <a:highlight>
                  <a:srgbClr val="FFFFFF"/>
                </a:highlight>
              </a:rPr>
              <a:t>i</a:t>
            </a:r>
            <a:r>
              <a:rPr b="1" lang="en" sz="1900">
                <a:solidFill>
                  <a:srgbClr val="008000"/>
                </a:solidFill>
                <a:highlight>
                  <a:srgbClr val="FFFFFF"/>
                </a:highlight>
              </a:rPr>
              <a:t>]</a:t>
            </a:r>
            <a:r>
              <a:rPr b="1" lang="en" sz="1900">
                <a:solidFill>
                  <a:srgbClr val="212529"/>
                </a:solidFill>
                <a:highlight>
                  <a:srgbClr val="FFFFFF"/>
                </a:highlight>
              </a:rPr>
              <a:t> </a:t>
            </a:r>
            <a:r>
              <a:rPr b="1" lang="en" sz="1900">
                <a:solidFill>
                  <a:srgbClr val="000080"/>
                </a:solidFill>
                <a:highlight>
                  <a:srgbClr val="FFFFFF"/>
                </a:highlight>
              </a:rPr>
              <a:t>=</a:t>
            </a:r>
            <a:r>
              <a:rPr b="1" lang="en" sz="1900">
                <a:solidFill>
                  <a:srgbClr val="212529"/>
                </a:solidFill>
                <a:highlight>
                  <a:srgbClr val="FFFFFF"/>
                </a:highlight>
              </a:rPr>
              <a:t> </a:t>
            </a:r>
            <a:r>
              <a:rPr b="1" lang="en" sz="1900">
                <a:solidFill>
                  <a:srgbClr val="000040"/>
                </a:solidFill>
                <a:highlight>
                  <a:srgbClr val="FFFFFF"/>
                </a:highlight>
              </a:rPr>
              <a:t>*</a:t>
            </a:r>
            <a:r>
              <a:rPr b="1" lang="en" sz="1900">
                <a:solidFill>
                  <a:srgbClr val="212529"/>
                </a:solidFill>
                <a:highlight>
                  <a:srgbClr val="FFFFFF"/>
                </a:highlight>
              </a:rPr>
              <a:t>a</a:t>
            </a:r>
            <a:r>
              <a:rPr b="1" lang="en" sz="1900">
                <a:solidFill>
                  <a:srgbClr val="008080"/>
                </a:solidFill>
                <a:highlight>
                  <a:srgbClr val="FFFFFF"/>
                </a:highlight>
              </a:rPr>
              <a:t>;</a:t>
            </a:r>
            <a:endParaRPr b="1" sz="1900">
              <a:solidFill>
                <a:srgbClr val="212529"/>
              </a:solidFill>
              <a:highlight>
                <a:srgbClr val="FFFFFF"/>
              </a:highlight>
            </a:endParaRPr>
          </a:p>
          <a:p>
            <a:pPr indent="0" lvl="0" marL="0" rtl="0" algn="l">
              <a:lnSpc>
                <a:spcPct val="115000"/>
              </a:lnSpc>
              <a:spcBef>
                <a:spcPts val="0"/>
              </a:spcBef>
              <a:spcAft>
                <a:spcPts val="0"/>
              </a:spcAft>
              <a:buNone/>
            </a:pPr>
            <a:r>
              <a:rPr b="1" lang="en" sz="1900">
                <a:solidFill>
                  <a:srgbClr val="008000"/>
                </a:solidFill>
                <a:highlight>
                  <a:srgbClr val="FFFFFF"/>
                </a:highlight>
              </a:rPr>
              <a:t>}</a:t>
            </a:r>
            <a:endParaRPr b="1" sz="2200"/>
          </a:p>
        </p:txBody>
      </p:sp>
      <p:sp>
        <p:nvSpPr>
          <p:cNvPr id="133" name="Google Shape;133;p22"/>
          <p:cNvSpPr/>
          <p:nvPr/>
        </p:nvSpPr>
        <p:spPr>
          <a:xfrm>
            <a:off x="4059425" y="2491550"/>
            <a:ext cx="663000" cy="3528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txBox="1"/>
          <p:nvPr/>
        </p:nvSpPr>
        <p:spPr>
          <a:xfrm>
            <a:off x="4995700" y="1849950"/>
            <a:ext cx="3432600" cy="215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900">
                <a:solidFill>
                  <a:srgbClr val="0000FF"/>
                </a:solidFill>
                <a:highlight>
                  <a:srgbClr val="FFFFFF"/>
                </a:highlight>
              </a:rPr>
              <a:t>void</a:t>
            </a:r>
            <a:r>
              <a:rPr b="1" lang="en" sz="1900">
                <a:solidFill>
                  <a:srgbClr val="212529"/>
                </a:solidFill>
                <a:highlight>
                  <a:srgbClr val="FFFFFF"/>
                </a:highlight>
              </a:rPr>
              <a:t> foo</a:t>
            </a:r>
            <a:r>
              <a:rPr b="1" lang="en" sz="1900">
                <a:solidFill>
                  <a:srgbClr val="008000"/>
                </a:solidFill>
                <a:highlight>
                  <a:srgbClr val="FFFFFF"/>
                </a:highlight>
              </a:rPr>
              <a:t>(</a:t>
            </a:r>
            <a:r>
              <a:rPr b="1" lang="en" sz="1900">
                <a:solidFill>
                  <a:srgbClr val="0000FF"/>
                </a:solidFill>
                <a:highlight>
                  <a:srgbClr val="FFFFFF"/>
                </a:highlight>
              </a:rPr>
              <a:t>int</a:t>
            </a:r>
            <a:r>
              <a:rPr b="1" lang="en" sz="1900">
                <a:solidFill>
                  <a:srgbClr val="212529"/>
                </a:solidFill>
                <a:highlight>
                  <a:srgbClr val="FFFFFF"/>
                </a:highlight>
              </a:rPr>
              <a:t> </a:t>
            </a:r>
            <a:r>
              <a:rPr b="1" lang="en" sz="1900">
                <a:solidFill>
                  <a:srgbClr val="000040"/>
                </a:solidFill>
                <a:highlight>
                  <a:srgbClr val="FFFFFF"/>
                </a:highlight>
              </a:rPr>
              <a:t>*</a:t>
            </a:r>
            <a:r>
              <a:rPr b="1" lang="en" sz="1900">
                <a:solidFill>
                  <a:srgbClr val="212529"/>
                </a:solidFill>
                <a:highlight>
                  <a:srgbClr val="FFFFFF"/>
                </a:highlight>
              </a:rPr>
              <a:t>a, </a:t>
            </a:r>
            <a:r>
              <a:rPr b="1" lang="en" sz="1900">
                <a:solidFill>
                  <a:srgbClr val="0000FF"/>
                </a:solidFill>
                <a:highlight>
                  <a:srgbClr val="FFFFFF"/>
                </a:highlight>
              </a:rPr>
              <a:t>float</a:t>
            </a:r>
            <a:r>
              <a:rPr b="1" lang="en" sz="1900">
                <a:solidFill>
                  <a:srgbClr val="212529"/>
                </a:solidFill>
                <a:highlight>
                  <a:srgbClr val="FFFFFF"/>
                </a:highlight>
              </a:rPr>
              <a:t> </a:t>
            </a:r>
            <a:r>
              <a:rPr b="1" lang="en" sz="1900">
                <a:solidFill>
                  <a:srgbClr val="000040"/>
                </a:solidFill>
                <a:highlight>
                  <a:srgbClr val="FFFFFF"/>
                </a:highlight>
              </a:rPr>
              <a:t>*</a:t>
            </a:r>
            <a:r>
              <a:rPr b="1" lang="en" sz="1900">
                <a:solidFill>
                  <a:srgbClr val="212529"/>
                </a:solidFill>
                <a:highlight>
                  <a:srgbClr val="FFFFFF"/>
                </a:highlight>
              </a:rPr>
              <a:t>b</a:t>
            </a:r>
            <a:r>
              <a:rPr b="1" lang="en" sz="1900">
                <a:solidFill>
                  <a:srgbClr val="008000"/>
                </a:solidFill>
                <a:highlight>
                  <a:srgbClr val="FFFFFF"/>
                </a:highlight>
              </a:rPr>
              <a:t>)</a:t>
            </a:r>
            <a:endParaRPr b="1" sz="1900">
              <a:solidFill>
                <a:srgbClr val="212529"/>
              </a:solidFill>
              <a:highlight>
                <a:srgbClr val="FFFFFF"/>
              </a:highlight>
            </a:endParaRPr>
          </a:p>
          <a:p>
            <a:pPr indent="0" lvl="0" marL="0" rtl="0" algn="l">
              <a:lnSpc>
                <a:spcPct val="115000"/>
              </a:lnSpc>
              <a:spcBef>
                <a:spcPts val="0"/>
              </a:spcBef>
              <a:spcAft>
                <a:spcPts val="0"/>
              </a:spcAft>
              <a:buNone/>
            </a:pPr>
            <a:r>
              <a:rPr b="1" lang="en" sz="1900">
                <a:solidFill>
                  <a:srgbClr val="008000"/>
                </a:solidFill>
                <a:highlight>
                  <a:srgbClr val="FFFFFF"/>
                </a:highlight>
              </a:rPr>
              <a:t>{</a:t>
            </a:r>
            <a:endParaRPr b="1" sz="1900">
              <a:solidFill>
                <a:srgbClr val="212529"/>
              </a:solidFill>
              <a:highlight>
                <a:srgbClr val="FFFFFF"/>
              </a:highlight>
            </a:endParaRPr>
          </a:p>
          <a:p>
            <a:pPr indent="0" lvl="0" marL="0" rtl="0" algn="l">
              <a:lnSpc>
                <a:spcPct val="115000"/>
              </a:lnSpc>
              <a:spcBef>
                <a:spcPts val="0"/>
              </a:spcBef>
              <a:spcAft>
                <a:spcPts val="0"/>
              </a:spcAft>
              <a:buNone/>
            </a:pPr>
            <a:r>
              <a:rPr b="1" lang="en" sz="1900">
                <a:solidFill>
                  <a:srgbClr val="212529"/>
                </a:solidFill>
                <a:highlight>
                  <a:srgbClr val="FFFFFF"/>
                </a:highlight>
              </a:rPr>
              <a:t>    </a:t>
            </a:r>
            <a:r>
              <a:rPr b="1" lang="en" sz="1900">
                <a:solidFill>
                  <a:srgbClr val="0000FF"/>
                </a:solidFill>
                <a:highlight>
                  <a:srgbClr val="FFFFFF"/>
                </a:highlight>
              </a:rPr>
              <a:t>int</a:t>
            </a:r>
            <a:r>
              <a:rPr b="1" lang="en" sz="1900">
                <a:solidFill>
                  <a:srgbClr val="212529"/>
                </a:solidFill>
                <a:highlight>
                  <a:srgbClr val="FFFFFF"/>
                </a:highlight>
              </a:rPr>
              <a:t> local_a </a:t>
            </a:r>
            <a:r>
              <a:rPr b="1" lang="en" sz="1900">
                <a:solidFill>
                  <a:srgbClr val="000080"/>
                </a:solidFill>
                <a:highlight>
                  <a:srgbClr val="FFFFFF"/>
                </a:highlight>
              </a:rPr>
              <a:t>=</a:t>
            </a:r>
            <a:r>
              <a:rPr b="1" lang="en" sz="1900">
                <a:solidFill>
                  <a:srgbClr val="212529"/>
                </a:solidFill>
                <a:highlight>
                  <a:srgbClr val="FFFFFF"/>
                </a:highlight>
              </a:rPr>
              <a:t> </a:t>
            </a:r>
            <a:r>
              <a:rPr b="1" lang="en" sz="1900">
                <a:solidFill>
                  <a:srgbClr val="000040"/>
                </a:solidFill>
                <a:highlight>
                  <a:srgbClr val="FFFFFF"/>
                </a:highlight>
              </a:rPr>
              <a:t>*</a:t>
            </a:r>
            <a:r>
              <a:rPr b="1" lang="en" sz="1900">
                <a:solidFill>
                  <a:srgbClr val="212529"/>
                </a:solidFill>
                <a:highlight>
                  <a:srgbClr val="FFFFFF"/>
                </a:highlight>
              </a:rPr>
              <a:t>a</a:t>
            </a:r>
            <a:r>
              <a:rPr b="1" lang="en" sz="1900">
                <a:solidFill>
                  <a:srgbClr val="008080"/>
                </a:solidFill>
                <a:highlight>
                  <a:srgbClr val="FFFFFF"/>
                </a:highlight>
              </a:rPr>
              <a:t>;</a:t>
            </a:r>
            <a:endParaRPr b="1" sz="1900">
              <a:solidFill>
                <a:srgbClr val="212529"/>
              </a:solidFill>
              <a:highlight>
                <a:srgbClr val="FFFFFF"/>
              </a:highlight>
            </a:endParaRPr>
          </a:p>
          <a:p>
            <a:pPr indent="0" lvl="0" marL="0" rtl="0" algn="l">
              <a:lnSpc>
                <a:spcPct val="115000"/>
              </a:lnSpc>
              <a:spcBef>
                <a:spcPts val="0"/>
              </a:spcBef>
              <a:spcAft>
                <a:spcPts val="0"/>
              </a:spcAft>
              <a:buNone/>
            </a:pPr>
            <a:r>
              <a:rPr b="1" lang="en" sz="1900">
                <a:solidFill>
                  <a:srgbClr val="212529"/>
                </a:solidFill>
                <a:highlight>
                  <a:srgbClr val="FFFFFF"/>
                </a:highlight>
              </a:rPr>
              <a:t>    </a:t>
            </a:r>
            <a:r>
              <a:rPr b="1" lang="en" sz="1900">
                <a:solidFill>
                  <a:srgbClr val="0000FF"/>
                </a:solidFill>
                <a:highlight>
                  <a:srgbClr val="FFFFFF"/>
                </a:highlight>
              </a:rPr>
              <a:t>for</a:t>
            </a:r>
            <a:r>
              <a:rPr b="1" lang="en" sz="1900">
                <a:solidFill>
                  <a:srgbClr val="008000"/>
                </a:solidFill>
                <a:highlight>
                  <a:srgbClr val="FFFFFF"/>
                </a:highlight>
              </a:rPr>
              <a:t>(</a:t>
            </a:r>
            <a:r>
              <a:rPr b="1" lang="en" sz="1900">
                <a:solidFill>
                  <a:srgbClr val="0000FF"/>
                </a:solidFill>
                <a:highlight>
                  <a:srgbClr val="FFFFFF"/>
                </a:highlight>
              </a:rPr>
              <a:t>int</a:t>
            </a:r>
            <a:r>
              <a:rPr b="1" lang="en" sz="1900">
                <a:solidFill>
                  <a:srgbClr val="212529"/>
                </a:solidFill>
                <a:highlight>
                  <a:srgbClr val="FFFFFF"/>
                </a:highlight>
              </a:rPr>
              <a:t> i </a:t>
            </a:r>
            <a:r>
              <a:rPr b="1" lang="en" sz="1900">
                <a:solidFill>
                  <a:srgbClr val="000080"/>
                </a:solidFill>
                <a:highlight>
                  <a:srgbClr val="FFFFFF"/>
                </a:highlight>
              </a:rPr>
              <a:t>=</a:t>
            </a:r>
            <a:r>
              <a:rPr b="1" lang="en" sz="1900">
                <a:solidFill>
                  <a:srgbClr val="212529"/>
                </a:solidFill>
                <a:highlight>
                  <a:srgbClr val="FFFFFF"/>
                </a:highlight>
              </a:rPr>
              <a:t> </a:t>
            </a:r>
            <a:r>
              <a:rPr b="1" lang="en" sz="1900">
                <a:solidFill>
                  <a:srgbClr val="0000DD"/>
                </a:solidFill>
                <a:highlight>
                  <a:srgbClr val="FFFFFF"/>
                </a:highlight>
              </a:rPr>
              <a:t>0</a:t>
            </a:r>
            <a:r>
              <a:rPr b="1" lang="en" sz="1900">
                <a:solidFill>
                  <a:srgbClr val="008080"/>
                </a:solidFill>
                <a:highlight>
                  <a:srgbClr val="FFFFFF"/>
                </a:highlight>
              </a:rPr>
              <a:t>;</a:t>
            </a:r>
            <a:r>
              <a:rPr b="1" lang="en" sz="1900">
                <a:solidFill>
                  <a:srgbClr val="212529"/>
                </a:solidFill>
                <a:highlight>
                  <a:srgbClr val="FFFFFF"/>
                </a:highlight>
              </a:rPr>
              <a:t> i </a:t>
            </a:r>
            <a:r>
              <a:rPr b="1" lang="en" sz="1900">
                <a:solidFill>
                  <a:srgbClr val="000080"/>
                </a:solidFill>
                <a:highlight>
                  <a:srgbClr val="FFFFFF"/>
                </a:highlight>
              </a:rPr>
              <a:t>&lt;</a:t>
            </a:r>
            <a:r>
              <a:rPr b="1" lang="en" sz="1900">
                <a:solidFill>
                  <a:srgbClr val="212529"/>
                </a:solidFill>
                <a:highlight>
                  <a:srgbClr val="FFFFFF"/>
                </a:highlight>
              </a:rPr>
              <a:t> N</a:t>
            </a:r>
            <a:r>
              <a:rPr b="1" lang="en" sz="1900">
                <a:solidFill>
                  <a:srgbClr val="008080"/>
                </a:solidFill>
                <a:highlight>
                  <a:srgbClr val="FFFFFF"/>
                </a:highlight>
              </a:rPr>
              <a:t>;</a:t>
            </a:r>
            <a:r>
              <a:rPr b="1" lang="en" sz="1900">
                <a:solidFill>
                  <a:srgbClr val="212529"/>
                </a:solidFill>
                <a:highlight>
                  <a:srgbClr val="FFFFFF"/>
                </a:highlight>
              </a:rPr>
              <a:t> i</a:t>
            </a:r>
            <a:r>
              <a:rPr b="1" lang="en" sz="1900">
                <a:solidFill>
                  <a:srgbClr val="000040"/>
                </a:solidFill>
                <a:highlight>
                  <a:srgbClr val="FFFFFF"/>
                </a:highlight>
              </a:rPr>
              <a:t>++</a:t>
            </a:r>
            <a:r>
              <a:rPr b="1" lang="en" sz="1900">
                <a:solidFill>
                  <a:srgbClr val="008000"/>
                </a:solidFill>
                <a:highlight>
                  <a:srgbClr val="FFFFFF"/>
                </a:highlight>
              </a:rPr>
              <a:t>)</a:t>
            </a:r>
            <a:endParaRPr b="1" sz="1900">
              <a:solidFill>
                <a:srgbClr val="212529"/>
              </a:solidFill>
              <a:highlight>
                <a:srgbClr val="FFFFFF"/>
              </a:highlight>
            </a:endParaRPr>
          </a:p>
          <a:p>
            <a:pPr indent="0" lvl="0" marL="0" rtl="0" algn="l">
              <a:lnSpc>
                <a:spcPct val="115000"/>
              </a:lnSpc>
              <a:spcBef>
                <a:spcPts val="0"/>
              </a:spcBef>
              <a:spcAft>
                <a:spcPts val="0"/>
              </a:spcAft>
              <a:buNone/>
            </a:pPr>
            <a:r>
              <a:rPr b="1" lang="en" sz="1900">
                <a:solidFill>
                  <a:srgbClr val="212529"/>
                </a:solidFill>
                <a:highlight>
                  <a:srgbClr val="FFFFFF"/>
                </a:highlight>
              </a:rPr>
              <a:t>        b</a:t>
            </a:r>
            <a:r>
              <a:rPr b="1" lang="en" sz="1900">
                <a:solidFill>
                  <a:srgbClr val="008000"/>
                </a:solidFill>
                <a:highlight>
                  <a:srgbClr val="FFFFFF"/>
                </a:highlight>
              </a:rPr>
              <a:t>[</a:t>
            </a:r>
            <a:r>
              <a:rPr b="1" lang="en" sz="1900">
                <a:solidFill>
                  <a:srgbClr val="212529"/>
                </a:solidFill>
                <a:highlight>
                  <a:srgbClr val="FFFFFF"/>
                </a:highlight>
              </a:rPr>
              <a:t>i</a:t>
            </a:r>
            <a:r>
              <a:rPr b="1" lang="en" sz="1900">
                <a:solidFill>
                  <a:srgbClr val="008000"/>
                </a:solidFill>
                <a:highlight>
                  <a:srgbClr val="FFFFFF"/>
                </a:highlight>
              </a:rPr>
              <a:t>]</a:t>
            </a:r>
            <a:r>
              <a:rPr b="1" lang="en" sz="1900">
                <a:solidFill>
                  <a:srgbClr val="212529"/>
                </a:solidFill>
                <a:highlight>
                  <a:srgbClr val="FFFFFF"/>
                </a:highlight>
              </a:rPr>
              <a:t> </a:t>
            </a:r>
            <a:r>
              <a:rPr b="1" lang="en" sz="1900">
                <a:solidFill>
                  <a:srgbClr val="000080"/>
                </a:solidFill>
                <a:highlight>
                  <a:srgbClr val="FFFFFF"/>
                </a:highlight>
              </a:rPr>
              <a:t>=</a:t>
            </a:r>
            <a:r>
              <a:rPr b="1" lang="en" sz="1900">
                <a:solidFill>
                  <a:srgbClr val="212529"/>
                </a:solidFill>
                <a:highlight>
                  <a:srgbClr val="FFFFFF"/>
                </a:highlight>
              </a:rPr>
              <a:t> local_a</a:t>
            </a:r>
            <a:r>
              <a:rPr b="1" lang="en" sz="1900">
                <a:solidFill>
                  <a:srgbClr val="008080"/>
                </a:solidFill>
                <a:highlight>
                  <a:srgbClr val="FFFFFF"/>
                </a:highlight>
              </a:rPr>
              <a:t>;</a:t>
            </a:r>
            <a:endParaRPr b="1" sz="1900">
              <a:solidFill>
                <a:srgbClr val="212529"/>
              </a:solidFill>
              <a:highlight>
                <a:srgbClr val="FFFFFF"/>
              </a:highlight>
            </a:endParaRPr>
          </a:p>
          <a:p>
            <a:pPr indent="0" lvl="0" marL="0" rtl="0" algn="l">
              <a:lnSpc>
                <a:spcPct val="115000"/>
              </a:lnSpc>
              <a:spcBef>
                <a:spcPts val="0"/>
              </a:spcBef>
              <a:spcAft>
                <a:spcPts val="0"/>
              </a:spcAft>
              <a:buNone/>
            </a:pPr>
            <a:r>
              <a:rPr b="1" lang="en" sz="1900">
                <a:solidFill>
                  <a:srgbClr val="008000"/>
                </a:solidFill>
                <a:highlight>
                  <a:srgbClr val="FFFFFF"/>
                </a:highlight>
              </a:rPr>
              <a:t>}</a:t>
            </a:r>
            <a:endParaRPr b="1" sz="1900">
              <a:solidFill>
                <a:srgbClr val="0000FF"/>
              </a:solidFill>
              <a:highlight>
                <a:srgbClr val="FFFFFF"/>
              </a:highlight>
            </a:endParaRPr>
          </a:p>
        </p:txBody>
      </p:sp>
      <p:sp>
        <p:nvSpPr>
          <p:cNvPr id="135" name="Google Shape;13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Exploiting UB: Based Variables</a:t>
            </a:r>
            <a:endParaRPr/>
          </a:p>
        </p:txBody>
      </p:sp>
      <p:sp>
        <p:nvSpPr>
          <p:cNvPr id="141" name="Google Shape;14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Legal? What if n &gt;= 257 and A[256] aliases with B[0]?</a:t>
            </a:r>
            <a:endParaRPr/>
          </a:p>
        </p:txBody>
      </p:sp>
      <p:sp>
        <p:nvSpPr>
          <p:cNvPr id="142" name="Google Shape;142;p23"/>
          <p:cNvSpPr txBox="1"/>
          <p:nvPr/>
        </p:nvSpPr>
        <p:spPr>
          <a:xfrm>
            <a:off x="652300" y="1849950"/>
            <a:ext cx="3432600" cy="285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a:solidFill>
                  <a:srgbClr val="0000FF"/>
                </a:solidFill>
                <a:highlight>
                  <a:srgbClr val="FFFFFF"/>
                </a:highlight>
              </a:rPr>
              <a:t>int</a:t>
            </a:r>
            <a:r>
              <a:rPr b="1" lang="en" sz="1700">
                <a:solidFill>
                  <a:srgbClr val="212529"/>
                </a:solidFill>
                <a:highlight>
                  <a:srgbClr val="FFFFFF"/>
                </a:highlight>
              </a:rPr>
              <a:t> A</a:t>
            </a:r>
            <a:r>
              <a:rPr b="1" lang="en" sz="1700">
                <a:solidFill>
                  <a:srgbClr val="008000"/>
                </a:solidFill>
                <a:highlight>
                  <a:srgbClr val="FFFFFF"/>
                </a:highlight>
              </a:rPr>
              <a:t>[</a:t>
            </a:r>
            <a:r>
              <a:rPr b="1" lang="en" sz="1700">
                <a:solidFill>
                  <a:srgbClr val="0000DD"/>
                </a:solidFill>
                <a:highlight>
                  <a:srgbClr val="FFFFFF"/>
                </a:highlight>
              </a:rPr>
              <a:t>256</a:t>
            </a:r>
            <a:r>
              <a:rPr b="1" lang="en" sz="1700">
                <a:solidFill>
                  <a:srgbClr val="008000"/>
                </a:solidFill>
                <a:highlight>
                  <a:srgbClr val="FFFFFF"/>
                </a:highlight>
              </a:rPr>
              <a:t>]</a:t>
            </a:r>
            <a:r>
              <a:rPr b="1" lang="en" sz="1700">
                <a:solidFill>
                  <a:srgbClr val="00808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0000FF"/>
                </a:solidFill>
                <a:highlight>
                  <a:srgbClr val="FFFFFF"/>
                </a:highlight>
              </a:rPr>
              <a:t>int</a:t>
            </a:r>
            <a:r>
              <a:rPr b="1" lang="en" sz="1700">
                <a:solidFill>
                  <a:srgbClr val="212529"/>
                </a:solidFill>
                <a:highlight>
                  <a:srgbClr val="FFFFFF"/>
                </a:highlight>
              </a:rPr>
              <a:t> B</a:t>
            </a:r>
            <a:r>
              <a:rPr b="1" lang="en" sz="1700">
                <a:solidFill>
                  <a:srgbClr val="008000"/>
                </a:solidFill>
                <a:highlight>
                  <a:srgbClr val="FFFFFF"/>
                </a:highlight>
              </a:rPr>
              <a:t>[</a:t>
            </a:r>
            <a:r>
              <a:rPr b="1" lang="en" sz="1700">
                <a:solidFill>
                  <a:srgbClr val="0000DD"/>
                </a:solidFill>
                <a:highlight>
                  <a:srgbClr val="FFFFFF"/>
                </a:highlight>
              </a:rPr>
              <a:t>1</a:t>
            </a:r>
            <a:r>
              <a:rPr b="1" lang="en" sz="1700">
                <a:solidFill>
                  <a:srgbClr val="008000"/>
                </a:solidFill>
                <a:highlight>
                  <a:srgbClr val="FFFFFF"/>
                </a:highlight>
              </a:rPr>
              <a:t>]</a:t>
            </a:r>
            <a:r>
              <a:rPr b="1" lang="en" sz="1700">
                <a:solidFill>
                  <a:srgbClr val="00808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212529"/>
                </a:solidFill>
                <a:highlight>
                  <a:srgbClr val="FFFFFF"/>
                </a:highlight>
              </a:rPr>
              <a:t> </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0000FF"/>
                </a:solidFill>
                <a:highlight>
                  <a:srgbClr val="FFFFFF"/>
                </a:highlight>
              </a:rPr>
              <a:t>void</a:t>
            </a:r>
            <a:r>
              <a:rPr b="1" lang="en" sz="1700">
                <a:solidFill>
                  <a:srgbClr val="212529"/>
                </a:solidFill>
                <a:highlight>
                  <a:srgbClr val="FFFFFF"/>
                </a:highlight>
              </a:rPr>
              <a:t> foo</a:t>
            </a:r>
            <a:r>
              <a:rPr b="1" lang="en" sz="1700">
                <a:solidFill>
                  <a:srgbClr val="008000"/>
                </a:solidFill>
                <a:highlight>
                  <a:srgbClr val="FFFFFF"/>
                </a:highlight>
              </a:rPr>
              <a:t>(</a:t>
            </a:r>
            <a:r>
              <a:rPr b="1" lang="en" sz="1700">
                <a:solidFill>
                  <a:srgbClr val="0000FF"/>
                </a:solidFill>
                <a:highlight>
                  <a:srgbClr val="FFFFFF"/>
                </a:highlight>
              </a:rPr>
              <a:t>int</a:t>
            </a:r>
            <a:r>
              <a:rPr b="1" lang="en" sz="1700">
                <a:solidFill>
                  <a:srgbClr val="212529"/>
                </a:solidFill>
                <a:highlight>
                  <a:srgbClr val="FFFFFF"/>
                </a:highlight>
              </a:rPr>
              <a:t> n</a:t>
            </a:r>
            <a:r>
              <a:rPr b="1" lang="en" sz="1700">
                <a:solidFill>
                  <a:srgbClr val="00800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00800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212529"/>
                </a:solidFill>
                <a:highlight>
                  <a:srgbClr val="FFFFFF"/>
                </a:highlight>
              </a:rPr>
              <a:t>    </a:t>
            </a:r>
            <a:r>
              <a:rPr b="1" lang="en" sz="1700">
                <a:solidFill>
                  <a:srgbClr val="0000FF"/>
                </a:solidFill>
                <a:highlight>
                  <a:srgbClr val="FFFFFF"/>
                </a:highlight>
              </a:rPr>
              <a:t>int</a:t>
            </a:r>
            <a:r>
              <a:rPr b="1" lang="en" sz="1700">
                <a:solidFill>
                  <a:srgbClr val="212529"/>
                </a:solidFill>
                <a:highlight>
                  <a:srgbClr val="FFFFFF"/>
                </a:highlight>
              </a:rPr>
              <a:t> </a:t>
            </a:r>
            <a:r>
              <a:rPr b="1" lang="en" sz="1700">
                <a:solidFill>
                  <a:srgbClr val="000040"/>
                </a:solidFill>
                <a:highlight>
                  <a:srgbClr val="FFFFFF"/>
                </a:highlight>
              </a:rPr>
              <a:t>*</a:t>
            </a:r>
            <a:r>
              <a:rPr b="1" lang="en" sz="1700">
                <a:solidFill>
                  <a:srgbClr val="212529"/>
                </a:solidFill>
                <a:highlight>
                  <a:srgbClr val="FFFFFF"/>
                </a:highlight>
              </a:rPr>
              <a:t>p </a:t>
            </a:r>
            <a:r>
              <a:rPr b="1" lang="en" sz="1700">
                <a:solidFill>
                  <a:srgbClr val="000080"/>
                </a:solidFill>
                <a:highlight>
                  <a:srgbClr val="FFFFFF"/>
                </a:highlight>
              </a:rPr>
              <a:t>=</a:t>
            </a:r>
            <a:r>
              <a:rPr b="1" lang="en" sz="1700">
                <a:solidFill>
                  <a:srgbClr val="212529"/>
                </a:solidFill>
                <a:highlight>
                  <a:srgbClr val="FFFFFF"/>
                </a:highlight>
              </a:rPr>
              <a:t> A</a:t>
            </a:r>
            <a:r>
              <a:rPr b="1" lang="en" sz="1700">
                <a:solidFill>
                  <a:srgbClr val="00808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212529"/>
                </a:solidFill>
                <a:highlight>
                  <a:srgbClr val="FFFFFF"/>
                </a:highlight>
              </a:rPr>
              <a:t>    </a:t>
            </a:r>
            <a:r>
              <a:rPr b="1" lang="en" sz="1700">
                <a:solidFill>
                  <a:srgbClr val="0000FF"/>
                </a:solidFill>
                <a:highlight>
                  <a:srgbClr val="FFFFFF"/>
                </a:highlight>
              </a:rPr>
              <a:t>for</a:t>
            </a:r>
            <a:r>
              <a:rPr b="1" lang="en" sz="1700">
                <a:solidFill>
                  <a:srgbClr val="008000"/>
                </a:solidFill>
                <a:highlight>
                  <a:srgbClr val="FFFFFF"/>
                </a:highlight>
              </a:rPr>
              <a:t>(</a:t>
            </a:r>
            <a:r>
              <a:rPr b="1" lang="en" sz="1700">
                <a:solidFill>
                  <a:srgbClr val="0000FF"/>
                </a:solidFill>
                <a:highlight>
                  <a:srgbClr val="FFFFFF"/>
                </a:highlight>
              </a:rPr>
              <a:t>int</a:t>
            </a:r>
            <a:r>
              <a:rPr b="1" lang="en" sz="1700">
                <a:solidFill>
                  <a:srgbClr val="212529"/>
                </a:solidFill>
                <a:highlight>
                  <a:srgbClr val="FFFFFF"/>
                </a:highlight>
              </a:rPr>
              <a:t> i </a:t>
            </a:r>
            <a:r>
              <a:rPr b="1" lang="en" sz="1700">
                <a:solidFill>
                  <a:srgbClr val="000080"/>
                </a:solidFill>
                <a:highlight>
                  <a:srgbClr val="FFFFFF"/>
                </a:highlight>
              </a:rPr>
              <a:t>=</a:t>
            </a:r>
            <a:r>
              <a:rPr b="1" lang="en" sz="1700">
                <a:solidFill>
                  <a:srgbClr val="212529"/>
                </a:solidFill>
                <a:highlight>
                  <a:srgbClr val="FFFFFF"/>
                </a:highlight>
              </a:rPr>
              <a:t> </a:t>
            </a:r>
            <a:r>
              <a:rPr b="1" lang="en" sz="1700">
                <a:solidFill>
                  <a:srgbClr val="0000DD"/>
                </a:solidFill>
                <a:highlight>
                  <a:srgbClr val="FFFFFF"/>
                </a:highlight>
              </a:rPr>
              <a:t>0</a:t>
            </a:r>
            <a:r>
              <a:rPr b="1" lang="en" sz="1700">
                <a:solidFill>
                  <a:srgbClr val="008080"/>
                </a:solidFill>
                <a:highlight>
                  <a:srgbClr val="FFFFFF"/>
                </a:highlight>
              </a:rPr>
              <a:t>;</a:t>
            </a:r>
            <a:r>
              <a:rPr b="1" lang="en" sz="1700">
                <a:solidFill>
                  <a:srgbClr val="212529"/>
                </a:solidFill>
                <a:highlight>
                  <a:srgbClr val="FFFFFF"/>
                </a:highlight>
              </a:rPr>
              <a:t> i </a:t>
            </a:r>
            <a:r>
              <a:rPr b="1" lang="en" sz="1700">
                <a:solidFill>
                  <a:srgbClr val="000080"/>
                </a:solidFill>
                <a:highlight>
                  <a:srgbClr val="FFFFFF"/>
                </a:highlight>
              </a:rPr>
              <a:t>&lt;</a:t>
            </a:r>
            <a:r>
              <a:rPr b="1" lang="en" sz="1700">
                <a:solidFill>
                  <a:srgbClr val="212529"/>
                </a:solidFill>
                <a:highlight>
                  <a:srgbClr val="FFFFFF"/>
                </a:highlight>
              </a:rPr>
              <a:t> n</a:t>
            </a:r>
            <a:r>
              <a:rPr b="1" lang="en" sz="1700">
                <a:solidFill>
                  <a:srgbClr val="008080"/>
                </a:solidFill>
                <a:highlight>
                  <a:srgbClr val="FFFFFF"/>
                </a:highlight>
              </a:rPr>
              <a:t>;</a:t>
            </a:r>
            <a:r>
              <a:rPr b="1" lang="en" sz="1700">
                <a:solidFill>
                  <a:srgbClr val="212529"/>
                </a:solidFill>
                <a:highlight>
                  <a:srgbClr val="FFFFFF"/>
                </a:highlight>
              </a:rPr>
              <a:t> i</a:t>
            </a:r>
            <a:r>
              <a:rPr b="1" lang="en" sz="1700">
                <a:solidFill>
                  <a:srgbClr val="000040"/>
                </a:solidFill>
                <a:highlight>
                  <a:srgbClr val="FFFFFF"/>
                </a:highlight>
              </a:rPr>
              <a:t>++</a:t>
            </a:r>
            <a:r>
              <a:rPr b="1" lang="en" sz="1700">
                <a:solidFill>
                  <a:srgbClr val="212529"/>
                </a:solidFill>
                <a:highlight>
                  <a:srgbClr val="FFFFFF"/>
                </a:highlight>
              </a:rPr>
              <a:t>, p</a:t>
            </a:r>
            <a:r>
              <a:rPr b="1" lang="en" sz="1700">
                <a:solidFill>
                  <a:srgbClr val="000040"/>
                </a:solidFill>
                <a:highlight>
                  <a:srgbClr val="FFFFFF"/>
                </a:highlight>
              </a:rPr>
              <a:t>++</a:t>
            </a:r>
            <a:r>
              <a:rPr b="1" lang="en" sz="1700">
                <a:solidFill>
                  <a:srgbClr val="00800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212529"/>
                </a:solidFill>
                <a:highlight>
                  <a:srgbClr val="FFFFFF"/>
                </a:highlight>
              </a:rPr>
              <a:t>        </a:t>
            </a:r>
            <a:r>
              <a:rPr b="1" lang="en" sz="1700">
                <a:solidFill>
                  <a:srgbClr val="000040"/>
                </a:solidFill>
                <a:highlight>
                  <a:srgbClr val="FFFFFF"/>
                </a:highlight>
              </a:rPr>
              <a:t>*</a:t>
            </a:r>
            <a:r>
              <a:rPr b="1" lang="en" sz="1700">
                <a:solidFill>
                  <a:srgbClr val="212529"/>
                </a:solidFill>
                <a:highlight>
                  <a:srgbClr val="FFFFFF"/>
                </a:highlight>
              </a:rPr>
              <a:t>p </a:t>
            </a:r>
            <a:r>
              <a:rPr b="1" lang="en" sz="1700">
                <a:solidFill>
                  <a:srgbClr val="000040"/>
                </a:solidFill>
                <a:highlight>
                  <a:srgbClr val="FFFFFF"/>
                </a:highlight>
              </a:rPr>
              <a:t>+</a:t>
            </a:r>
            <a:r>
              <a:rPr b="1" lang="en" sz="1700">
                <a:solidFill>
                  <a:srgbClr val="000080"/>
                </a:solidFill>
                <a:highlight>
                  <a:srgbClr val="FFFFFF"/>
                </a:highlight>
              </a:rPr>
              <a:t>=</a:t>
            </a:r>
            <a:r>
              <a:rPr b="1" lang="en" sz="1700">
                <a:solidFill>
                  <a:srgbClr val="212529"/>
                </a:solidFill>
                <a:highlight>
                  <a:srgbClr val="FFFFFF"/>
                </a:highlight>
              </a:rPr>
              <a:t> b</a:t>
            </a:r>
            <a:r>
              <a:rPr b="1" lang="en" sz="1700">
                <a:solidFill>
                  <a:srgbClr val="008000"/>
                </a:solidFill>
                <a:highlight>
                  <a:srgbClr val="FFFFFF"/>
                </a:highlight>
              </a:rPr>
              <a:t>[</a:t>
            </a:r>
            <a:r>
              <a:rPr b="1" lang="en" sz="1700">
                <a:solidFill>
                  <a:srgbClr val="0000DD"/>
                </a:solidFill>
                <a:highlight>
                  <a:srgbClr val="FFFFFF"/>
                </a:highlight>
              </a:rPr>
              <a:t>0</a:t>
            </a:r>
            <a:r>
              <a:rPr b="1" lang="en" sz="1700">
                <a:solidFill>
                  <a:srgbClr val="008000"/>
                </a:solidFill>
                <a:highlight>
                  <a:srgbClr val="FFFFFF"/>
                </a:highlight>
              </a:rPr>
              <a:t>]</a:t>
            </a:r>
            <a:r>
              <a:rPr b="1" lang="en" sz="1700">
                <a:solidFill>
                  <a:srgbClr val="00808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008000"/>
                </a:solidFill>
                <a:highlight>
                  <a:srgbClr val="FFFFFF"/>
                </a:highlight>
              </a:rPr>
              <a:t>}</a:t>
            </a:r>
            <a:endParaRPr b="1" sz="1700">
              <a:solidFill>
                <a:srgbClr val="0000FF"/>
              </a:solidFill>
              <a:highlight>
                <a:srgbClr val="FFFFFF"/>
              </a:highlight>
            </a:endParaRPr>
          </a:p>
        </p:txBody>
      </p:sp>
      <p:sp>
        <p:nvSpPr>
          <p:cNvPr id="143" name="Google Shape;143;p23"/>
          <p:cNvSpPr/>
          <p:nvPr/>
        </p:nvSpPr>
        <p:spPr>
          <a:xfrm>
            <a:off x="4059425" y="2491550"/>
            <a:ext cx="663000" cy="3528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txBox="1"/>
          <p:nvPr/>
        </p:nvSpPr>
        <p:spPr>
          <a:xfrm>
            <a:off x="4995700" y="1849950"/>
            <a:ext cx="3432600" cy="315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a:solidFill>
                  <a:srgbClr val="0000FF"/>
                </a:solidFill>
                <a:highlight>
                  <a:srgbClr val="FFFFFF"/>
                </a:highlight>
              </a:rPr>
              <a:t>int</a:t>
            </a:r>
            <a:r>
              <a:rPr b="1" lang="en" sz="1700">
                <a:solidFill>
                  <a:srgbClr val="212529"/>
                </a:solidFill>
                <a:highlight>
                  <a:srgbClr val="FFFFFF"/>
                </a:highlight>
              </a:rPr>
              <a:t> A</a:t>
            </a:r>
            <a:r>
              <a:rPr b="1" lang="en" sz="1700">
                <a:solidFill>
                  <a:srgbClr val="008000"/>
                </a:solidFill>
                <a:highlight>
                  <a:srgbClr val="FFFFFF"/>
                </a:highlight>
              </a:rPr>
              <a:t>[</a:t>
            </a:r>
            <a:r>
              <a:rPr b="1" lang="en" sz="1700">
                <a:solidFill>
                  <a:srgbClr val="0000DD"/>
                </a:solidFill>
                <a:highlight>
                  <a:srgbClr val="FFFFFF"/>
                </a:highlight>
              </a:rPr>
              <a:t>256</a:t>
            </a:r>
            <a:r>
              <a:rPr b="1" lang="en" sz="1700">
                <a:solidFill>
                  <a:srgbClr val="008000"/>
                </a:solidFill>
                <a:highlight>
                  <a:srgbClr val="FFFFFF"/>
                </a:highlight>
              </a:rPr>
              <a:t>]</a:t>
            </a:r>
            <a:r>
              <a:rPr b="1" lang="en" sz="1700">
                <a:solidFill>
                  <a:srgbClr val="00808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0000FF"/>
                </a:solidFill>
                <a:highlight>
                  <a:srgbClr val="FFFFFF"/>
                </a:highlight>
              </a:rPr>
              <a:t>int</a:t>
            </a:r>
            <a:r>
              <a:rPr b="1" lang="en" sz="1700">
                <a:solidFill>
                  <a:srgbClr val="212529"/>
                </a:solidFill>
                <a:highlight>
                  <a:srgbClr val="FFFFFF"/>
                </a:highlight>
              </a:rPr>
              <a:t> B</a:t>
            </a:r>
            <a:r>
              <a:rPr b="1" lang="en" sz="1700">
                <a:solidFill>
                  <a:srgbClr val="008000"/>
                </a:solidFill>
                <a:highlight>
                  <a:srgbClr val="FFFFFF"/>
                </a:highlight>
              </a:rPr>
              <a:t>[</a:t>
            </a:r>
            <a:r>
              <a:rPr b="1" lang="en" sz="1700">
                <a:solidFill>
                  <a:srgbClr val="0000DD"/>
                </a:solidFill>
                <a:highlight>
                  <a:srgbClr val="FFFFFF"/>
                </a:highlight>
              </a:rPr>
              <a:t>1</a:t>
            </a:r>
            <a:r>
              <a:rPr b="1" lang="en" sz="1700">
                <a:solidFill>
                  <a:srgbClr val="008000"/>
                </a:solidFill>
                <a:highlight>
                  <a:srgbClr val="FFFFFF"/>
                </a:highlight>
              </a:rPr>
              <a:t>]</a:t>
            </a:r>
            <a:r>
              <a:rPr b="1" lang="en" sz="1700">
                <a:solidFill>
                  <a:srgbClr val="00808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212529"/>
                </a:solidFill>
                <a:highlight>
                  <a:srgbClr val="FFFFFF"/>
                </a:highlight>
              </a:rPr>
              <a:t> </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0000FF"/>
                </a:solidFill>
                <a:highlight>
                  <a:srgbClr val="FFFFFF"/>
                </a:highlight>
              </a:rPr>
              <a:t>void</a:t>
            </a:r>
            <a:r>
              <a:rPr b="1" lang="en" sz="1700">
                <a:solidFill>
                  <a:srgbClr val="212529"/>
                </a:solidFill>
                <a:highlight>
                  <a:srgbClr val="FFFFFF"/>
                </a:highlight>
              </a:rPr>
              <a:t> foo</a:t>
            </a:r>
            <a:r>
              <a:rPr b="1" lang="en" sz="1700">
                <a:solidFill>
                  <a:srgbClr val="008000"/>
                </a:solidFill>
                <a:highlight>
                  <a:srgbClr val="FFFFFF"/>
                </a:highlight>
              </a:rPr>
              <a:t>(</a:t>
            </a:r>
            <a:r>
              <a:rPr b="1" lang="en" sz="1700">
                <a:solidFill>
                  <a:srgbClr val="0000FF"/>
                </a:solidFill>
                <a:highlight>
                  <a:srgbClr val="FFFFFF"/>
                </a:highlight>
              </a:rPr>
              <a:t>int</a:t>
            </a:r>
            <a:r>
              <a:rPr b="1" lang="en" sz="1700">
                <a:solidFill>
                  <a:srgbClr val="212529"/>
                </a:solidFill>
                <a:highlight>
                  <a:srgbClr val="FFFFFF"/>
                </a:highlight>
              </a:rPr>
              <a:t> n</a:t>
            </a:r>
            <a:r>
              <a:rPr b="1" lang="en" sz="1700">
                <a:solidFill>
                  <a:srgbClr val="00800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00800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212529"/>
                </a:solidFill>
                <a:highlight>
                  <a:srgbClr val="FFFFFF"/>
                </a:highlight>
              </a:rPr>
              <a:t>    </a:t>
            </a:r>
            <a:r>
              <a:rPr b="1" lang="en" sz="1700">
                <a:solidFill>
                  <a:srgbClr val="0000FF"/>
                </a:solidFill>
                <a:highlight>
                  <a:srgbClr val="FFFFFF"/>
                </a:highlight>
              </a:rPr>
              <a:t>int</a:t>
            </a:r>
            <a:r>
              <a:rPr b="1" lang="en" sz="1700">
                <a:solidFill>
                  <a:srgbClr val="212529"/>
                </a:solidFill>
                <a:highlight>
                  <a:srgbClr val="FFFFFF"/>
                </a:highlight>
              </a:rPr>
              <a:t> </a:t>
            </a:r>
            <a:r>
              <a:rPr b="1" lang="en" sz="1700">
                <a:solidFill>
                  <a:srgbClr val="000040"/>
                </a:solidFill>
                <a:highlight>
                  <a:srgbClr val="FFFFFF"/>
                </a:highlight>
              </a:rPr>
              <a:t>*</a:t>
            </a:r>
            <a:r>
              <a:rPr b="1" lang="en" sz="1700">
                <a:solidFill>
                  <a:srgbClr val="212529"/>
                </a:solidFill>
                <a:highlight>
                  <a:srgbClr val="FFFFFF"/>
                </a:highlight>
              </a:rPr>
              <a:t>p </a:t>
            </a:r>
            <a:r>
              <a:rPr b="1" lang="en" sz="1700">
                <a:solidFill>
                  <a:srgbClr val="000080"/>
                </a:solidFill>
                <a:highlight>
                  <a:srgbClr val="FFFFFF"/>
                </a:highlight>
              </a:rPr>
              <a:t>=</a:t>
            </a:r>
            <a:r>
              <a:rPr b="1" lang="en" sz="1700">
                <a:solidFill>
                  <a:srgbClr val="212529"/>
                </a:solidFill>
                <a:highlight>
                  <a:srgbClr val="FFFFFF"/>
                </a:highlight>
              </a:rPr>
              <a:t> A</a:t>
            </a:r>
            <a:r>
              <a:rPr b="1" lang="en" sz="1700">
                <a:solidFill>
                  <a:srgbClr val="00808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212529"/>
                </a:solidFill>
                <a:highlight>
                  <a:srgbClr val="FFFFFF"/>
                </a:highlight>
              </a:rPr>
              <a:t>    </a:t>
            </a:r>
            <a:r>
              <a:rPr b="1" lang="en" sz="1700">
                <a:solidFill>
                  <a:srgbClr val="0000FF"/>
                </a:solidFill>
                <a:highlight>
                  <a:srgbClr val="FFFFFF"/>
                </a:highlight>
              </a:rPr>
              <a:t>int</a:t>
            </a:r>
            <a:r>
              <a:rPr b="1" lang="en" sz="1700">
                <a:solidFill>
                  <a:srgbClr val="212529"/>
                </a:solidFill>
                <a:highlight>
                  <a:srgbClr val="FFFFFF"/>
                </a:highlight>
              </a:rPr>
              <a:t> local_b </a:t>
            </a:r>
            <a:r>
              <a:rPr b="1" lang="en" sz="1700">
                <a:solidFill>
                  <a:srgbClr val="000080"/>
                </a:solidFill>
                <a:highlight>
                  <a:srgbClr val="FFFFFF"/>
                </a:highlight>
              </a:rPr>
              <a:t>=</a:t>
            </a:r>
            <a:r>
              <a:rPr b="1" lang="en" sz="1700">
                <a:solidFill>
                  <a:srgbClr val="212529"/>
                </a:solidFill>
                <a:highlight>
                  <a:srgbClr val="FFFFFF"/>
                </a:highlight>
              </a:rPr>
              <a:t> b</a:t>
            </a:r>
            <a:r>
              <a:rPr b="1" lang="en" sz="1700">
                <a:solidFill>
                  <a:srgbClr val="008000"/>
                </a:solidFill>
                <a:highlight>
                  <a:srgbClr val="FFFFFF"/>
                </a:highlight>
              </a:rPr>
              <a:t>[</a:t>
            </a:r>
            <a:r>
              <a:rPr b="1" lang="en" sz="1700">
                <a:solidFill>
                  <a:srgbClr val="0000DD"/>
                </a:solidFill>
                <a:highlight>
                  <a:srgbClr val="FFFFFF"/>
                </a:highlight>
              </a:rPr>
              <a:t>0</a:t>
            </a:r>
            <a:r>
              <a:rPr b="1" lang="en" sz="1700">
                <a:solidFill>
                  <a:srgbClr val="008000"/>
                </a:solidFill>
                <a:highlight>
                  <a:srgbClr val="FFFFFF"/>
                </a:highlight>
              </a:rPr>
              <a:t>]</a:t>
            </a:r>
            <a:r>
              <a:rPr b="1" lang="en" sz="1700">
                <a:solidFill>
                  <a:srgbClr val="00808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212529"/>
                </a:solidFill>
                <a:highlight>
                  <a:srgbClr val="FFFFFF"/>
                </a:highlight>
              </a:rPr>
              <a:t>    </a:t>
            </a:r>
            <a:r>
              <a:rPr b="1" lang="en" sz="1700">
                <a:solidFill>
                  <a:srgbClr val="0000FF"/>
                </a:solidFill>
                <a:highlight>
                  <a:srgbClr val="FFFFFF"/>
                </a:highlight>
              </a:rPr>
              <a:t>for</a:t>
            </a:r>
            <a:r>
              <a:rPr b="1" lang="en" sz="1700">
                <a:solidFill>
                  <a:srgbClr val="008000"/>
                </a:solidFill>
                <a:highlight>
                  <a:srgbClr val="FFFFFF"/>
                </a:highlight>
              </a:rPr>
              <a:t>(</a:t>
            </a:r>
            <a:r>
              <a:rPr b="1" lang="en" sz="1700">
                <a:solidFill>
                  <a:srgbClr val="0000FF"/>
                </a:solidFill>
                <a:highlight>
                  <a:srgbClr val="FFFFFF"/>
                </a:highlight>
              </a:rPr>
              <a:t>int</a:t>
            </a:r>
            <a:r>
              <a:rPr b="1" lang="en" sz="1700">
                <a:solidFill>
                  <a:srgbClr val="212529"/>
                </a:solidFill>
                <a:highlight>
                  <a:srgbClr val="FFFFFF"/>
                </a:highlight>
              </a:rPr>
              <a:t> i </a:t>
            </a:r>
            <a:r>
              <a:rPr b="1" lang="en" sz="1700">
                <a:solidFill>
                  <a:srgbClr val="000080"/>
                </a:solidFill>
                <a:highlight>
                  <a:srgbClr val="FFFFFF"/>
                </a:highlight>
              </a:rPr>
              <a:t>=</a:t>
            </a:r>
            <a:r>
              <a:rPr b="1" lang="en" sz="1700">
                <a:solidFill>
                  <a:srgbClr val="212529"/>
                </a:solidFill>
                <a:highlight>
                  <a:srgbClr val="FFFFFF"/>
                </a:highlight>
              </a:rPr>
              <a:t> </a:t>
            </a:r>
            <a:r>
              <a:rPr b="1" lang="en" sz="1700">
                <a:solidFill>
                  <a:srgbClr val="0000DD"/>
                </a:solidFill>
                <a:highlight>
                  <a:srgbClr val="FFFFFF"/>
                </a:highlight>
              </a:rPr>
              <a:t>0</a:t>
            </a:r>
            <a:r>
              <a:rPr b="1" lang="en" sz="1700">
                <a:solidFill>
                  <a:srgbClr val="008080"/>
                </a:solidFill>
                <a:highlight>
                  <a:srgbClr val="FFFFFF"/>
                </a:highlight>
              </a:rPr>
              <a:t>;</a:t>
            </a:r>
            <a:r>
              <a:rPr b="1" lang="en" sz="1700">
                <a:solidFill>
                  <a:srgbClr val="212529"/>
                </a:solidFill>
                <a:highlight>
                  <a:srgbClr val="FFFFFF"/>
                </a:highlight>
              </a:rPr>
              <a:t> i </a:t>
            </a:r>
            <a:r>
              <a:rPr b="1" lang="en" sz="1700">
                <a:solidFill>
                  <a:srgbClr val="000080"/>
                </a:solidFill>
                <a:highlight>
                  <a:srgbClr val="FFFFFF"/>
                </a:highlight>
              </a:rPr>
              <a:t>&lt;</a:t>
            </a:r>
            <a:r>
              <a:rPr b="1" lang="en" sz="1700">
                <a:solidFill>
                  <a:srgbClr val="212529"/>
                </a:solidFill>
                <a:highlight>
                  <a:srgbClr val="FFFFFF"/>
                </a:highlight>
              </a:rPr>
              <a:t> n</a:t>
            </a:r>
            <a:r>
              <a:rPr b="1" lang="en" sz="1700">
                <a:solidFill>
                  <a:srgbClr val="008080"/>
                </a:solidFill>
                <a:highlight>
                  <a:srgbClr val="FFFFFF"/>
                </a:highlight>
              </a:rPr>
              <a:t>;</a:t>
            </a:r>
            <a:r>
              <a:rPr b="1" lang="en" sz="1700">
                <a:solidFill>
                  <a:srgbClr val="212529"/>
                </a:solidFill>
                <a:highlight>
                  <a:srgbClr val="FFFFFF"/>
                </a:highlight>
              </a:rPr>
              <a:t> i</a:t>
            </a:r>
            <a:r>
              <a:rPr b="1" lang="en" sz="1700">
                <a:solidFill>
                  <a:srgbClr val="000040"/>
                </a:solidFill>
                <a:highlight>
                  <a:srgbClr val="FFFFFF"/>
                </a:highlight>
              </a:rPr>
              <a:t>++</a:t>
            </a:r>
            <a:r>
              <a:rPr b="1" lang="en" sz="1700">
                <a:solidFill>
                  <a:srgbClr val="212529"/>
                </a:solidFill>
                <a:highlight>
                  <a:srgbClr val="FFFFFF"/>
                </a:highlight>
              </a:rPr>
              <a:t>, p</a:t>
            </a:r>
            <a:r>
              <a:rPr b="1" lang="en" sz="1700">
                <a:solidFill>
                  <a:srgbClr val="000040"/>
                </a:solidFill>
                <a:highlight>
                  <a:srgbClr val="FFFFFF"/>
                </a:highlight>
              </a:rPr>
              <a:t>++</a:t>
            </a:r>
            <a:r>
              <a:rPr b="1" lang="en" sz="1700">
                <a:solidFill>
                  <a:srgbClr val="00800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212529"/>
                </a:solidFill>
                <a:highlight>
                  <a:srgbClr val="FFFFFF"/>
                </a:highlight>
              </a:rPr>
              <a:t>        </a:t>
            </a:r>
            <a:r>
              <a:rPr b="1" lang="en" sz="1700">
                <a:solidFill>
                  <a:srgbClr val="000040"/>
                </a:solidFill>
                <a:highlight>
                  <a:srgbClr val="FFFFFF"/>
                </a:highlight>
              </a:rPr>
              <a:t>*</a:t>
            </a:r>
            <a:r>
              <a:rPr b="1" lang="en" sz="1700">
                <a:solidFill>
                  <a:srgbClr val="212529"/>
                </a:solidFill>
                <a:highlight>
                  <a:srgbClr val="FFFFFF"/>
                </a:highlight>
              </a:rPr>
              <a:t>p </a:t>
            </a:r>
            <a:r>
              <a:rPr b="1" lang="en" sz="1700">
                <a:solidFill>
                  <a:srgbClr val="000040"/>
                </a:solidFill>
                <a:highlight>
                  <a:srgbClr val="FFFFFF"/>
                </a:highlight>
              </a:rPr>
              <a:t>+</a:t>
            </a:r>
            <a:r>
              <a:rPr b="1" lang="en" sz="1700">
                <a:solidFill>
                  <a:srgbClr val="000080"/>
                </a:solidFill>
                <a:highlight>
                  <a:srgbClr val="FFFFFF"/>
                </a:highlight>
              </a:rPr>
              <a:t>=</a:t>
            </a:r>
            <a:r>
              <a:rPr b="1" lang="en" sz="1700">
                <a:solidFill>
                  <a:srgbClr val="212529"/>
                </a:solidFill>
                <a:highlight>
                  <a:srgbClr val="FFFFFF"/>
                </a:highlight>
              </a:rPr>
              <a:t> local_b</a:t>
            </a:r>
            <a:r>
              <a:rPr b="1" lang="en" sz="1700">
                <a:solidFill>
                  <a:srgbClr val="00808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008000"/>
                </a:solidFill>
                <a:highlight>
                  <a:srgbClr val="FFFFFF"/>
                </a:highlight>
              </a:rPr>
              <a:t>}</a:t>
            </a:r>
            <a:endParaRPr b="1" sz="1700">
              <a:solidFill>
                <a:srgbClr val="008000"/>
              </a:solidFill>
              <a:highlight>
                <a:srgbClr val="FFFFFF"/>
              </a:highlight>
            </a:endParaRPr>
          </a:p>
        </p:txBody>
      </p:sp>
      <p:sp>
        <p:nvSpPr>
          <p:cNvPr id="145" name="Google Shape;14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Exploiting UB: Based Variables</a:t>
            </a:r>
            <a:endParaRPr/>
          </a:p>
        </p:txBody>
      </p:sp>
      <p:sp>
        <p:nvSpPr>
          <p:cNvPr id="151" name="Google Shape;15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Legal if p is based on A, i.e. p never goes out of A’s </a:t>
            </a:r>
            <a:r>
              <a:rPr lang="en"/>
              <a:t>allocated</a:t>
            </a:r>
            <a:r>
              <a:rPr lang="en"/>
              <a:t> memory region.</a:t>
            </a:r>
            <a:endParaRPr/>
          </a:p>
        </p:txBody>
      </p:sp>
      <p:sp>
        <p:nvSpPr>
          <p:cNvPr id="152" name="Google Shape;152;p24"/>
          <p:cNvSpPr txBox="1"/>
          <p:nvPr/>
        </p:nvSpPr>
        <p:spPr>
          <a:xfrm>
            <a:off x="652300" y="1849950"/>
            <a:ext cx="3432600" cy="285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a:solidFill>
                  <a:srgbClr val="0000FF"/>
                </a:solidFill>
                <a:highlight>
                  <a:srgbClr val="FFFFFF"/>
                </a:highlight>
              </a:rPr>
              <a:t>int</a:t>
            </a:r>
            <a:r>
              <a:rPr b="1" lang="en" sz="1700">
                <a:solidFill>
                  <a:srgbClr val="212529"/>
                </a:solidFill>
                <a:highlight>
                  <a:srgbClr val="FFFFFF"/>
                </a:highlight>
              </a:rPr>
              <a:t> A</a:t>
            </a:r>
            <a:r>
              <a:rPr b="1" lang="en" sz="1700">
                <a:solidFill>
                  <a:srgbClr val="008000"/>
                </a:solidFill>
                <a:highlight>
                  <a:srgbClr val="FFFFFF"/>
                </a:highlight>
              </a:rPr>
              <a:t>[</a:t>
            </a:r>
            <a:r>
              <a:rPr b="1" lang="en" sz="1700">
                <a:solidFill>
                  <a:srgbClr val="0000DD"/>
                </a:solidFill>
                <a:highlight>
                  <a:srgbClr val="FFFFFF"/>
                </a:highlight>
              </a:rPr>
              <a:t>256</a:t>
            </a:r>
            <a:r>
              <a:rPr b="1" lang="en" sz="1700">
                <a:solidFill>
                  <a:srgbClr val="008000"/>
                </a:solidFill>
                <a:highlight>
                  <a:srgbClr val="FFFFFF"/>
                </a:highlight>
              </a:rPr>
              <a:t>]</a:t>
            </a:r>
            <a:r>
              <a:rPr b="1" lang="en" sz="1700">
                <a:solidFill>
                  <a:srgbClr val="00808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0000FF"/>
                </a:solidFill>
                <a:highlight>
                  <a:srgbClr val="FFFFFF"/>
                </a:highlight>
              </a:rPr>
              <a:t>int</a:t>
            </a:r>
            <a:r>
              <a:rPr b="1" lang="en" sz="1700">
                <a:solidFill>
                  <a:srgbClr val="212529"/>
                </a:solidFill>
                <a:highlight>
                  <a:srgbClr val="FFFFFF"/>
                </a:highlight>
              </a:rPr>
              <a:t> B</a:t>
            </a:r>
            <a:r>
              <a:rPr b="1" lang="en" sz="1700">
                <a:solidFill>
                  <a:srgbClr val="008000"/>
                </a:solidFill>
                <a:highlight>
                  <a:srgbClr val="FFFFFF"/>
                </a:highlight>
              </a:rPr>
              <a:t>[</a:t>
            </a:r>
            <a:r>
              <a:rPr b="1" lang="en" sz="1700">
                <a:solidFill>
                  <a:srgbClr val="0000DD"/>
                </a:solidFill>
                <a:highlight>
                  <a:srgbClr val="FFFFFF"/>
                </a:highlight>
              </a:rPr>
              <a:t>1</a:t>
            </a:r>
            <a:r>
              <a:rPr b="1" lang="en" sz="1700">
                <a:solidFill>
                  <a:srgbClr val="008000"/>
                </a:solidFill>
                <a:highlight>
                  <a:srgbClr val="FFFFFF"/>
                </a:highlight>
              </a:rPr>
              <a:t>]</a:t>
            </a:r>
            <a:r>
              <a:rPr b="1" lang="en" sz="1700">
                <a:solidFill>
                  <a:srgbClr val="00808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212529"/>
                </a:solidFill>
                <a:highlight>
                  <a:srgbClr val="FFFFFF"/>
                </a:highlight>
              </a:rPr>
              <a:t> </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0000FF"/>
                </a:solidFill>
                <a:highlight>
                  <a:srgbClr val="FFFFFF"/>
                </a:highlight>
              </a:rPr>
              <a:t>void</a:t>
            </a:r>
            <a:r>
              <a:rPr b="1" lang="en" sz="1700">
                <a:solidFill>
                  <a:srgbClr val="212529"/>
                </a:solidFill>
                <a:highlight>
                  <a:srgbClr val="FFFFFF"/>
                </a:highlight>
              </a:rPr>
              <a:t> foo</a:t>
            </a:r>
            <a:r>
              <a:rPr b="1" lang="en" sz="1700">
                <a:solidFill>
                  <a:srgbClr val="008000"/>
                </a:solidFill>
                <a:highlight>
                  <a:srgbClr val="FFFFFF"/>
                </a:highlight>
              </a:rPr>
              <a:t>(</a:t>
            </a:r>
            <a:r>
              <a:rPr b="1" lang="en" sz="1700">
                <a:solidFill>
                  <a:srgbClr val="0000FF"/>
                </a:solidFill>
                <a:highlight>
                  <a:srgbClr val="FFFFFF"/>
                </a:highlight>
              </a:rPr>
              <a:t>int</a:t>
            </a:r>
            <a:r>
              <a:rPr b="1" lang="en" sz="1700">
                <a:solidFill>
                  <a:srgbClr val="212529"/>
                </a:solidFill>
                <a:highlight>
                  <a:srgbClr val="FFFFFF"/>
                </a:highlight>
              </a:rPr>
              <a:t> n</a:t>
            </a:r>
            <a:r>
              <a:rPr b="1" lang="en" sz="1700">
                <a:solidFill>
                  <a:srgbClr val="00800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00800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212529"/>
                </a:solidFill>
                <a:highlight>
                  <a:srgbClr val="FFFFFF"/>
                </a:highlight>
              </a:rPr>
              <a:t>    </a:t>
            </a:r>
            <a:r>
              <a:rPr b="1" lang="en" sz="1700">
                <a:solidFill>
                  <a:srgbClr val="0000FF"/>
                </a:solidFill>
                <a:highlight>
                  <a:srgbClr val="FFFFFF"/>
                </a:highlight>
              </a:rPr>
              <a:t>int</a:t>
            </a:r>
            <a:r>
              <a:rPr b="1" lang="en" sz="1700">
                <a:solidFill>
                  <a:srgbClr val="212529"/>
                </a:solidFill>
                <a:highlight>
                  <a:srgbClr val="FFFFFF"/>
                </a:highlight>
              </a:rPr>
              <a:t> </a:t>
            </a:r>
            <a:r>
              <a:rPr b="1" lang="en" sz="1700">
                <a:solidFill>
                  <a:srgbClr val="000040"/>
                </a:solidFill>
                <a:highlight>
                  <a:srgbClr val="FFFFFF"/>
                </a:highlight>
              </a:rPr>
              <a:t>*</a:t>
            </a:r>
            <a:r>
              <a:rPr b="1" lang="en" sz="1700">
                <a:solidFill>
                  <a:srgbClr val="212529"/>
                </a:solidFill>
                <a:highlight>
                  <a:srgbClr val="FFFFFF"/>
                </a:highlight>
              </a:rPr>
              <a:t>p </a:t>
            </a:r>
            <a:r>
              <a:rPr b="1" lang="en" sz="1700">
                <a:solidFill>
                  <a:srgbClr val="000080"/>
                </a:solidFill>
                <a:highlight>
                  <a:srgbClr val="FFFFFF"/>
                </a:highlight>
              </a:rPr>
              <a:t>=</a:t>
            </a:r>
            <a:r>
              <a:rPr b="1" lang="en" sz="1700">
                <a:solidFill>
                  <a:srgbClr val="212529"/>
                </a:solidFill>
                <a:highlight>
                  <a:srgbClr val="FFFFFF"/>
                </a:highlight>
              </a:rPr>
              <a:t> A</a:t>
            </a:r>
            <a:r>
              <a:rPr b="1" lang="en" sz="1700">
                <a:solidFill>
                  <a:srgbClr val="00808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212529"/>
                </a:solidFill>
                <a:highlight>
                  <a:srgbClr val="FFFFFF"/>
                </a:highlight>
              </a:rPr>
              <a:t>    </a:t>
            </a:r>
            <a:r>
              <a:rPr b="1" lang="en" sz="1700">
                <a:solidFill>
                  <a:srgbClr val="0000FF"/>
                </a:solidFill>
                <a:highlight>
                  <a:srgbClr val="FFFFFF"/>
                </a:highlight>
              </a:rPr>
              <a:t>for</a:t>
            </a:r>
            <a:r>
              <a:rPr b="1" lang="en" sz="1700">
                <a:solidFill>
                  <a:srgbClr val="008000"/>
                </a:solidFill>
                <a:highlight>
                  <a:srgbClr val="FFFFFF"/>
                </a:highlight>
              </a:rPr>
              <a:t>(</a:t>
            </a:r>
            <a:r>
              <a:rPr b="1" lang="en" sz="1700">
                <a:solidFill>
                  <a:srgbClr val="0000FF"/>
                </a:solidFill>
                <a:highlight>
                  <a:srgbClr val="FFFFFF"/>
                </a:highlight>
              </a:rPr>
              <a:t>int</a:t>
            </a:r>
            <a:r>
              <a:rPr b="1" lang="en" sz="1700">
                <a:solidFill>
                  <a:srgbClr val="212529"/>
                </a:solidFill>
                <a:highlight>
                  <a:srgbClr val="FFFFFF"/>
                </a:highlight>
              </a:rPr>
              <a:t> i </a:t>
            </a:r>
            <a:r>
              <a:rPr b="1" lang="en" sz="1700">
                <a:solidFill>
                  <a:srgbClr val="000080"/>
                </a:solidFill>
                <a:highlight>
                  <a:srgbClr val="FFFFFF"/>
                </a:highlight>
              </a:rPr>
              <a:t>=</a:t>
            </a:r>
            <a:r>
              <a:rPr b="1" lang="en" sz="1700">
                <a:solidFill>
                  <a:srgbClr val="212529"/>
                </a:solidFill>
                <a:highlight>
                  <a:srgbClr val="FFFFFF"/>
                </a:highlight>
              </a:rPr>
              <a:t> </a:t>
            </a:r>
            <a:r>
              <a:rPr b="1" lang="en" sz="1700">
                <a:solidFill>
                  <a:srgbClr val="0000DD"/>
                </a:solidFill>
                <a:highlight>
                  <a:srgbClr val="FFFFFF"/>
                </a:highlight>
              </a:rPr>
              <a:t>0</a:t>
            </a:r>
            <a:r>
              <a:rPr b="1" lang="en" sz="1700">
                <a:solidFill>
                  <a:srgbClr val="008080"/>
                </a:solidFill>
                <a:highlight>
                  <a:srgbClr val="FFFFFF"/>
                </a:highlight>
              </a:rPr>
              <a:t>;</a:t>
            </a:r>
            <a:r>
              <a:rPr b="1" lang="en" sz="1700">
                <a:solidFill>
                  <a:srgbClr val="212529"/>
                </a:solidFill>
                <a:highlight>
                  <a:srgbClr val="FFFFFF"/>
                </a:highlight>
              </a:rPr>
              <a:t> i </a:t>
            </a:r>
            <a:r>
              <a:rPr b="1" lang="en" sz="1700">
                <a:solidFill>
                  <a:srgbClr val="000080"/>
                </a:solidFill>
                <a:highlight>
                  <a:srgbClr val="FFFFFF"/>
                </a:highlight>
              </a:rPr>
              <a:t>&lt;</a:t>
            </a:r>
            <a:r>
              <a:rPr b="1" lang="en" sz="1700">
                <a:solidFill>
                  <a:srgbClr val="212529"/>
                </a:solidFill>
                <a:highlight>
                  <a:srgbClr val="FFFFFF"/>
                </a:highlight>
              </a:rPr>
              <a:t> n</a:t>
            </a:r>
            <a:r>
              <a:rPr b="1" lang="en" sz="1700">
                <a:solidFill>
                  <a:srgbClr val="008080"/>
                </a:solidFill>
                <a:highlight>
                  <a:srgbClr val="FFFFFF"/>
                </a:highlight>
              </a:rPr>
              <a:t>;</a:t>
            </a:r>
            <a:r>
              <a:rPr b="1" lang="en" sz="1700">
                <a:solidFill>
                  <a:srgbClr val="212529"/>
                </a:solidFill>
                <a:highlight>
                  <a:srgbClr val="FFFFFF"/>
                </a:highlight>
              </a:rPr>
              <a:t> i</a:t>
            </a:r>
            <a:r>
              <a:rPr b="1" lang="en" sz="1700">
                <a:solidFill>
                  <a:srgbClr val="000040"/>
                </a:solidFill>
                <a:highlight>
                  <a:srgbClr val="FFFFFF"/>
                </a:highlight>
              </a:rPr>
              <a:t>++</a:t>
            </a:r>
            <a:r>
              <a:rPr b="1" lang="en" sz="1700">
                <a:solidFill>
                  <a:srgbClr val="212529"/>
                </a:solidFill>
                <a:highlight>
                  <a:srgbClr val="FFFFFF"/>
                </a:highlight>
              </a:rPr>
              <a:t>, p</a:t>
            </a:r>
            <a:r>
              <a:rPr b="1" lang="en" sz="1700">
                <a:solidFill>
                  <a:srgbClr val="000040"/>
                </a:solidFill>
                <a:highlight>
                  <a:srgbClr val="FFFFFF"/>
                </a:highlight>
              </a:rPr>
              <a:t>++</a:t>
            </a:r>
            <a:r>
              <a:rPr b="1" lang="en" sz="1700">
                <a:solidFill>
                  <a:srgbClr val="00800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212529"/>
                </a:solidFill>
                <a:highlight>
                  <a:srgbClr val="FFFFFF"/>
                </a:highlight>
              </a:rPr>
              <a:t>        </a:t>
            </a:r>
            <a:r>
              <a:rPr b="1" lang="en" sz="1700">
                <a:solidFill>
                  <a:srgbClr val="000040"/>
                </a:solidFill>
                <a:highlight>
                  <a:srgbClr val="FFFFFF"/>
                </a:highlight>
              </a:rPr>
              <a:t>*</a:t>
            </a:r>
            <a:r>
              <a:rPr b="1" lang="en" sz="1700">
                <a:solidFill>
                  <a:srgbClr val="212529"/>
                </a:solidFill>
                <a:highlight>
                  <a:srgbClr val="FFFFFF"/>
                </a:highlight>
              </a:rPr>
              <a:t>p </a:t>
            </a:r>
            <a:r>
              <a:rPr b="1" lang="en" sz="1700">
                <a:solidFill>
                  <a:srgbClr val="000040"/>
                </a:solidFill>
                <a:highlight>
                  <a:srgbClr val="FFFFFF"/>
                </a:highlight>
              </a:rPr>
              <a:t>+</a:t>
            </a:r>
            <a:r>
              <a:rPr b="1" lang="en" sz="1700">
                <a:solidFill>
                  <a:srgbClr val="000080"/>
                </a:solidFill>
                <a:highlight>
                  <a:srgbClr val="FFFFFF"/>
                </a:highlight>
              </a:rPr>
              <a:t>=</a:t>
            </a:r>
            <a:r>
              <a:rPr b="1" lang="en" sz="1700">
                <a:solidFill>
                  <a:srgbClr val="212529"/>
                </a:solidFill>
                <a:highlight>
                  <a:srgbClr val="FFFFFF"/>
                </a:highlight>
              </a:rPr>
              <a:t> b</a:t>
            </a:r>
            <a:r>
              <a:rPr b="1" lang="en" sz="1700">
                <a:solidFill>
                  <a:srgbClr val="008000"/>
                </a:solidFill>
                <a:highlight>
                  <a:srgbClr val="FFFFFF"/>
                </a:highlight>
              </a:rPr>
              <a:t>[</a:t>
            </a:r>
            <a:r>
              <a:rPr b="1" lang="en" sz="1700">
                <a:solidFill>
                  <a:srgbClr val="0000DD"/>
                </a:solidFill>
                <a:highlight>
                  <a:srgbClr val="FFFFFF"/>
                </a:highlight>
              </a:rPr>
              <a:t>0</a:t>
            </a:r>
            <a:r>
              <a:rPr b="1" lang="en" sz="1700">
                <a:solidFill>
                  <a:srgbClr val="008000"/>
                </a:solidFill>
                <a:highlight>
                  <a:srgbClr val="FFFFFF"/>
                </a:highlight>
              </a:rPr>
              <a:t>]</a:t>
            </a:r>
            <a:r>
              <a:rPr b="1" lang="en" sz="1700">
                <a:solidFill>
                  <a:srgbClr val="00808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008000"/>
                </a:solidFill>
                <a:highlight>
                  <a:srgbClr val="FFFFFF"/>
                </a:highlight>
              </a:rPr>
              <a:t>}</a:t>
            </a:r>
            <a:endParaRPr b="1" sz="1700">
              <a:solidFill>
                <a:srgbClr val="0000FF"/>
              </a:solidFill>
              <a:highlight>
                <a:srgbClr val="FFFFFF"/>
              </a:highlight>
            </a:endParaRPr>
          </a:p>
        </p:txBody>
      </p:sp>
      <p:sp>
        <p:nvSpPr>
          <p:cNvPr id="153" name="Google Shape;153;p24"/>
          <p:cNvSpPr/>
          <p:nvPr/>
        </p:nvSpPr>
        <p:spPr>
          <a:xfrm>
            <a:off x="4059425" y="2491550"/>
            <a:ext cx="663000" cy="3528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txBox="1"/>
          <p:nvPr/>
        </p:nvSpPr>
        <p:spPr>
          <a:xfrm>
            <a:off x="4995700" y="1849950"/>
            <a:ext cx="3432600" cy="315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a:solidFill>
                  <a:srgbClr val="0000FF"/>
                </a:solidFill>
                <a:highlight>
                  <a:srgbClr val="FFFFFF"/>
                </a:highlight>
              </a:rPr>
              <a:t>int</a:t>
            </a:r>
            <a:r>
              <a:rPr b="1" lang="en" sz="1700">
                <a:solidFill>
                  <a:srgbClr val="212529"/>
                </a:solidFill>
                <a:highlight>
                  <a:srgbClr val="FFFFFF"/>
                </a:highlight>
              </a:rPr>
              <a:t> A</a:t>
            </a:r>
            <a:r>
              <a:rPr b="1" lang="en" sz="1700">
                <a:solidFill>
                  <a:srgbClr val="008000"/>
                </a:solidFill>
                <a:highlight>
                  <a:srgbClr val="FFFFFF"/>
                </a:highlight>
              </a:rPr>
              <a:t>[</a:t>
            </a:r>
            <a:r>
              <a:rPr b="1" lang="en" sz="1700">
                <a:solidFill>
                  <a:srgbClr val="0000DD"/>
                </a:solidFill>
                <a:highlight>
                  <a:srgbClr val="FFFFFF"/>
                </a:highlight>
              </a:rPr>
              <a:t>256</a:t>
            </a:r>
            <a:r>
              <a:rPr b="1" lang="en" sz="1700">
                <a:solidFill>
                  <a:srgbClr val="008000"/>
                </a:solidFill>
                <a:highlight>
                  <a:srgbClr val="FFFFFF"/>
                </a:highlight>
              </a:rPr>
              <a:t>]</a:t>
            </a:r>
            <a:r>
              <a:rPr b="1" lang="en" sz="1700">
                <a:solidFill>
                  <a:srgbClr val="00808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0000FF"/>
                </a:solidFill>
                <a:highlight>
                  <a:srgbClr val="FFFFFF"/>
                </a:highlight>
              </a:rPr>
              <a:t>int</a:t>
            </a:r>
            <a:r>
              <a:rPr b="1" lang="en" sz="1700">
                <a:solidFill>
                  <a:srgbClr val="212529"/>
                </a:solidFill>
                <a:highlight>
                  <a:srgbClr val="FFFFFF"/>
                </a:highlight>
              </a:rPr>
              <a:t> B</a:t>
            </a:r>
            <a:r>
              <a:rPr b="1" lang="en" sz="1700">
                <a:solidFill>
                  <a:srgbClr val="008000"/>
                </a:solidFill>
                <a:highlight>
                  <a:srgbClr val="FFFFFF"/>
                </a:highlight>
              </a:rPr>
              <a:t>[</a:t>
            </a:r>
            <a:r>
              <a:rPr b="1" lang="en" sz="1700">
                <a:solidFill>
                  <a:srgbClr val="0000DD"/>
                </a:solidFill>
                <a:highlight>
                  <a:srgbClr val="FFFFFF"/>
                </a:highlight>
              </a:rPr>
              <a:t>1</a:t>
            </a:r>
            <a:r>
              <a:rPr b="1" lang="en" sz="1700">
                <a:solidFill>
                  <a:srgbClr val="008000"/>
                </a:solidFill>
                <a:highlight>
                  <a:srgbClr val="FFFFFF"/>
                </a:highlight>
              </a:rPr>
              <a:t>]</a:t>
            </a:r>
            <a:r>
              <a:rPr b="1" lang="en" sz="1700">
                <a:solidFill>
                  <a:srgbClr val="00808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212529"/>
                </a:solidFill>
                <a:highlight>
                  <a:srgbClr val="FFFFFF"/>
                </a:highlight>
              </a:rPr>
              <a:t> </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0000FF"/>
                </a:solidFill>
                <a:highlight>
                  <a:srgbClr val="FFFFFF"/>
                </a:highlight>
              </a:rPr>
              <a:t>void</a:t>
            </a:r>
            <a:r>
              <a:rPr b="1" lang="en" sz="1700">
                <a:solidFill>
                  <a:srgbClr val="212529"/>
                </a:solidFill>
                <a:highlight>
                  <a:srgbClr val="FFFFFF"/>
                </a:highlight>
              </a:rPr>
              <a:t> foo</a:t>
            </a:r>
            <a:r>
              <a:rPr b="1" lang="en" sz="1700">
                <a:solidFill>
                  <a:srgbClr val="008000"/>
                </a:solidFill>
                <a:highlight>
                  <a:srgbClr val="FFFFFF"/>
                </a:highlight>
              </a:rPr>
              <a:t>(</a:t>
            </a:r>
            <a:r>
              <a:rPr b="1" lang="en" sz="1700">
                <a:solidFill>
                  <a:srgbClr val="0000FF"/>
                </a:solidFill>
                <a:highlight>
                  <a:srgbClr val="FFFFFF"/>
                </a:highlight>
              </a:rPr>
              <a:t>int</a:t>
            </a:r>
            <a:r>
              <a:rPr b="1" lang="en" sz="1700">
                <a:solidFill>
                  <a:srgbClr val="212529"/>
                </a:solidFill>
                <a:highlight>
                  <a:srgbClr val="FFFFFF"/>
                </a:highlight>
              </a:rPr>
              <a:t> n</a:t>
            </a:r>
            <a:r>
              <a:rPr b="1" lang="en" sz="1700">
                <a:solidFill>
                  <a:srgbClr val="00800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00800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212529"/>
                </a:solidFill>
                <a:highlight>
                  <a:srgbClr val="FFFFFF"/>
                </a:highlight>
              </a:rPr>
              <a:t>    </a:t>
            </a:r>
            <a:r>
              <a:rPr b="1" lang="en" sz="1700">
                <a:solidFill>
                  <a:srgbClr val="0000FF"/>
                </a:solidFill>
                <a:highlight>
                  <a:srgbClr val="FFFFFF"/>
                </a:highlight>
              </a:rPr>
              <a:t>int</a:t>
            </a:r>
            <a:r>
              <a:rPr b="1" lang="en" sz="1700">
                <a:solidFill>
                  <a:srgbClr val="212529"/>
                </a:solidFill>
                <a:highlight>
                  <a:srgbClr val="FFFFFF"/>
                </a:highlight>
              </a:rPr>
              <a:t> </a:t>
            </a:r>
            <a:r>
              <a:rPr b="1" lang="en" sz="1700">
                <a:solidFill>
                  <a:srgbClr val="000040"/>
                </a:solidFill>
                <a:highlight>
                  <a:srgbClr val="FFFFFF"/>
                </a:highlight>
              </a:rPr>
              <a:t>*</a:t>
            </a:r>
            <a:r>
              <a:rPr b="1" lang="en" sz="1700">
                <a:solidFill>
                  <a:srgbClr val="212529"/>
                </a:solidFill>
                <a:highlight>
                  <a:srgbClr val="FFFFFF"/>
                </a:highlight>
              </a:rPr>
              <a:t>p </a:t>
            </a:r>
            <a:r>
              <a:rPr b="1" lang="en" sz="1700">
                <a:solidFill>
                  <a:srgbClr val="000080"/>
                </a:solidFill>
                <a:highlight>
                  <a:srgbClr val="FFFFFF"/>
                </a:highlight>
              </a:rPr>
              <a:t>=</a:t>
            </a:r>
            <a:r>
              <a:rPr b="1" lang="en" sz="1700">
                <a:solidFill>
                  <a:srgbClr val="212529"/>
                </a:solidFill>
                <a:highlight>
                  <a:srgbClr val="FFFFFF"/>
                </a:highlight>
              </a:rPr>
              <a:t> A</a:t>
            </a:r>
            <a:r>
              <a:rPr b="1" lang="en" sz="1700">
                <a:solidFill>
                  <a:srgbClr val="00808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212529"/>
                </a:solidFill>
                <a:highlight>
                  <a:srgbClr val="FFFFFF"/>
                </a:highlight>
              </a:rPr>
              <a:t>    </a:t>
            </a:r>
            <a:r>
              <a:rPr b="1" lang="en" sz="1700">
                <a:solidFill>
                  <a:srgbClr val="0000FF"/>
                </a:solidFill>
                <a:highlight>
                  <a:srgbClr val="FFFFFF"/>
                </a:highlight>
              </a:rPr>
              <a:t>int</a:t>
            </a:r>
            <a:r>
              <a:rPr b="1" lang="en" sz="1700">
                <a:solidFill>
                  <a:srgbClr val="212529"/>
                </a:solidFill>
                <a:highlight>
                  <a:srgbClr val="FFFFFF"/>
                </a:highlight>
              </a:rPr>
              <a:t> local_b </a:t>
            </a:r>
            <a:r>
              <a:rPr b="1" lang="en" sz="1700">
                <a:solidFill>
                  <a:srgbClr val="000080"/>
                </a:solidFill>
                <a:highlight>
                  <a:srgbClr val="FFFFFF"/>
                </a:highlight>
              </a:rPr>
              <a:t>=</a:t>
            </a:r>
            <a:r>
              <a:rPr b="1" lang="en" sz="1700">
                <a:solidFill>
                  <a:srgbClr val="212529"/>
                </a:solidFill>
                <a:highlight>
                  <a:srgbClr val="FFFFFF"/>
                </a:highlight>
              </a:rPr>
              <a:t> b</a:t>
            </a:r>
            <a:r>
              <a:rPr b="1" lang="en" sz="1700">
                <a:solidFill>
                  <a:srgbClr val="008000"/>
                </a:solidFill>
                <a:highlight>
                  <a:srgbClr val="FFFFFF"/>
                </a:highlight>
              </a:rPr>
              <a:t>[</a:t>
            </a:r>
            <a:r>
              <a:rPr b="1" lang="en" sz="1700">
                <a:solidFill>
                  <a:srgbClr val="0000DD"/>
                </a:solidFill>
                <a:highlight>
                  <a:srgbClr val="FFFFFF"/>
                </a:highlight>
              </a:rPr>
              <a:t>0</a:t>
            </a:r>
            <a:r>
              <a:rPr b="1" lang="en" sz="1700">
                <a:solidFill>
                  <a:srgbClr val="008000"/>
                </a:solidFill>
                <a:highlight>
                  <a:srgbClr val="FFFFFF"/>
                </a:highlight>
              </a:rPr>
              <a:t>]</a:t>
            </a:r>
            <a:r>
              <a:rPr b="1" lang="en" sz="1700">
                <a:solidFill>
                  <a:srgbClr val="00808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212529"/>
                </a:solidFill>
                <a:highlight>
                  <a:srgbClr val="FFFFFF"/>
                </a:highlight>
              </a:rPr>
              <a:t>    </a:t>
            </a:r>
            <a:r>
              <a:rPr b="1" lang="en" sz="1700">
                <a:solidFill>
                  <a:srgbClr val="0000FF"/>
                </a:solidFill>
                <a:highlight>
                  <a:srgbClr val="FFFFFF"/>
                </a:highlight>
              </a:rPr>
              <a:t>for</a:t>
            </a:r>
            <a:r>
              <a:rPr b="1" lang="en" sz="1700">
                <a:solidFill>
                  <a:srgbClr val="008000"/>
                </a:solidFill>
                <a:highlight>
                  <a:srgbClr val="FFFFFF"/>
                </a:highlight>
              </a:rPr>
              <a:t>(</a:t>
            </a:r>
            <a:r>
              <a:rPr b="1" lang="en" sz="1700">
                <a:solidFill>
                  <a:srgbClr val="0000FF"/>
                </a:solidFill>
                <a:highlight>
                  <a:srgbClr val="FFFFFF"/>
                </a:highlight>
              </a:rPr>
              <a:t>int</a:t>
            </a:r>
            <a:r>
              <a:rPr b="1" lang="en" sz="1700">
                <a:solidFill>
                  <a:srgbClr val="212529"/>
                </a:solidFill>
                <a:highlight>
                  <a:srgbClr val="FFFFFF"/>
                </a:highlight>
              </a:rPr>
              <a:t> i </a:t>
            </a:r>
            <a:r>
              <a:rPr b="1" lang="en" sz="1700">
                <a:solidFill>
                  <a:srgbClr val="000080"/>
                </a:solidFill>
                <a:highlight>
                  <a:srgbClr val="FFFFFF"/>
                </a:highlight>
              </a:rPr>
              <a:t>=</a:t>
            </a:r>
            <a:r>
              <a:rPr b="1" lang="en" sz="1700">
                <a:solidFill>
                  <a:srgbClr val="212529"/>
                </a:solidFill>
                <a:highlight>
                  <a:srgbClr val="FFFFFF"/>
                </a:highlight>
              </a:rPr>
              <a:t> </a:t>
            </a:r>
            <a:r>
              <a:rPr b="1" lang="en" sz="1700">
                <a:solidFill>
                  <a:srgbClr val="0000DD"/>
                </a:solidFill>
                <a:highlight>
                  <a:srgbClr val="FFFFFF"/>
                </a:highlight>
              </a:rPr>
              <a:t>0</a:t>
            </a:r>
            <a:r>
              <a:rPr b="1" lang="en" sz="1700">
                <a:solidFill>
                  <a:srgbClr val="008080"/>
                </a:solidFill>
                <a:highlight>
                  <a:srgbClr val="FFFFFF"/>
                </a:highlight>
              </a:rPr>
              <a:t>;</a:t>
            </a:r>
            <a:r>
              <a:rPr b="1" lang="en" sz="1700">
                <a:solidFill>
                  <a:srgbClr val="212529"/>
                </a:solidFill>
                <a:highlight>
                  <a:srgbClr val="FFFFFF"/>
                </a:highlight>
              </a:rPr>
              <a:t> i </a:t>
            </a:r>
            <a:r>
              <a:rPr b="1" lang="en" sz="1700">
                <a:solidFill>
                  <a:srgbClr val="000080"/>
                </a:solidFill>
                <a:highlight>
                  <a:srgbClr val="FFFFFF"/>
                </a:highlight>
              </a:rPr>
              <a:t>&lt;</a:t>
            </a:r>
            <a:r>
              <a:rPr b="1" lang="en" sz="1700">
                <a:solidFill>
                  <a:srgbClr val="212529"/>
                </a:solidFill>
                <a:highlight>
                  <a:srgbClr val="FFFFFF"/>
                </a:highlight>
              </a:rPr>
              <a:t> n</a:t>
            </a:r>
            <a:r>
              <a:rPr b="1" lang="en" sz="1700">
                <a:solidFill>
                  <a:srgbClr val="008080"/>
                </a:solidFill>
                <a:highlight>
                  <a:srgbClr val="FFFFFF"/>
                </a:highlight>
              </a:rPr>
              <a:t>;</a:t>
            </a:r>
            <a:r>
              <a:rPr b="1" lang="en" sz="1700">
                <a:solidFill>
                  <a:srgbClr val="212529"/>
                </a:solidFill>
                <a:highlight>
                  <a:srgbClr val="FFFFFF"/>
                </a:highlight>
              </a:rPr>
              <a:t> i</a:t>
            </a:r>
            <a:r>
              <a:rPr b="1" lang="en" sz="1700">
                <a:solidFill>
                  <a:srgbClr val="000040"/>
                </a:solidFill>
                <a:highlight>
                  <a:srgbClr val="FFFFFF"/>
                </a:highlight>
              </a:rPr>
              <a:t>++</a:t>
            </a:r>
            <a:r>
              <a:rPr b="1" lang="en" sz="1700">
                <a:solidFill>
                  <a:srgbClr val="212529"/>
                </a:solidFill>
                <a:highlight>
                  <a:srgbClr val="FFFFFF"/>
                </a:highlight>
              </a:rPr>
              <a:t>, p</a:t>
            </a:r>
            <a:r>
              <a:rPr b="1" lang="en" sz="1700">
                <a:solidFill>
                  <a:srgbClr val="000040"/>
                </a:solidFill>
                <a:highlight>
                  <a:srgbClr val="FFFFFF"/>
                </a:highlight>
              </a:rPr>
              <a:t>++</a:t>
            </a:r>
            <a:r>
              <a:rPr b="1" lang="en" sz="1700">
                <a:solidFill>
                  <a:srgbClr val="00800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212529"/>
                </a:solidFill>
                <a:highlight>
                  <a:srgbClr val="FFFFFF"/>
                </a:highlight>
              </a:rPr>
              <a:t>        </a:t>
            </a:r>
            <a:r>
              <a:rPr b="1" lang="en" sz="1700">
                <a:solidFill>
                  <a:srgbClr val="000040"/>
                </a:solidFill>
                <a:highlight>
                  <a:srgbClr val="FFFFFF"/>
                </a:highlight>
              </a:rPr>
              <a:t>*</a:t>
            </a:r>
            <a:r>
              <a:rPr b="1" lang="en" sz="1700">
                <a:solidFill>
                  <a:srgbClr val="212529"/>
                </a:solidFill>
                <a:highlight>
                  <a:srgbClr val="FFFFFF"/>
                </a:highlight>
              </a:rPr>
              <a:t>p </a:t>
            </a:r>
            <a:r>
              <a:rPr b="1" lang="en" sz="1700">
                <a:solidFill>
                  <a:srgbClr val="000040"/>
                </a:solidFill>
                <a:highlight>
                  <a:srgbClr val="FFFFFF"/>
                </a:highlight>
              </a:rPr>
              <a:t>+</a:t>
            </a:r>
            <a:r>
              <a:rPr b="1" lang="en" sz="1700">
                <a:solidFill>
                  <a:srgbClr val="000080"/>
                </a:solidFill>
                <a:highlight>
                  <a:srgbClr val="FFFFFF"/>
                </a:highlight>
              </a:rPr>
              <a:t>=</a:t>
            </a:r>
            <a:r>
              <a:rPr b="1" lang="en" sz="1700">
                <a:solidFill>
                  <a:srgbClr val="212529"/>
                </a:solidFill>
                <a:highlight>
                  <a:srgbClr val="FFFFFF"/>
                </a:highlight>
              </a:rPr>
              <a:t> local_b</a:t>
            </a:r>
            <a:r>
              <a:rPr b="1" lang="en" sz="1700">
                <a:solidFill>
                  <a:srgbClr val="008080"/>
                </a:solidFill>
                <a:highlight>
                  <a:srgbClr val="FFFFFF"/>
                </a:highlight>
              </a:rPr>
              <a:t>;</a:t>
            </a:r>
            <a:endParaRPr b="1" sz="1700">
              <a:solidFill>
                <a:srgbClr val="212529"/>
              </a:solidFill>
              <a:highlight>
                <a:srgbClr val="FFFFFF"/>
              </a:highlight>
            </a:endParaRPr>
          </a:p>
          <a:p>
            <a:pPr indent="0" lvl="0" marL="0" rtl="0" algn="l">
              <a:lnSpc>
                <a:spcPct val="115000"/>
              </a:lnSpc>
              <a:spcBef>
                <a:spcPts val="0"/>
              </a:spcBef>
              <a:spcAft>
                <a:spcPts val="0"/>
              </a:spcAft>
              <a:buNone/>
            </a:pPr>
            <a:r>
              <a:rPr b="1" lang="en" sz="1700">
                <a:solidFill>
                  <a:srgbClr val="008000"/>
                </a:solidFill>
                <a:highlight>
                  <a:srgbClr val="FFFFFF"/>
                </a:highlight>
              </a:rPr>
              <a:t>}</a:t>
            </a:r>
            <a:endParaRPr b="1" sz="1700">
              <a:solidFill>
                <a:srgbClr val="008000"/>
              </a:solidFill>
              <a:highlight>
                <a:srgbClr val="FFFFFF"/>
              </a:highlight>
            </a:endParaRPr>
          </a:p>
        </p:txBody>
      </p:sp>
      <p:sp>
        <p:nvSpPr>
          <p:cNvPr id="155" name="Google Shape;15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UB in IR</a:t>
            </a:r>
            <a:endParaRPr/>
          </a:p>
        </p:txBody>
      </p:sp>
      <p:sp>
        <p:nvSpPr>
          <p:cNvPr id="161" name="Google Shape;16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Signed overflows in LLVM are UB.</a:t>
            </a:r>
            <a:endParaRPr/>
          </a:p>
          <a:p>
            <a:pPr indent="-342900" lvl="0" marL="457200" rtl="0" algn="l">
              <a:spcBef>
                <a:spcPts val="0"/>
              </a:spcBef>
              <a:spcAft>
                <a:spcPts val="0"/>
              </a:spcAft>
              <a:buSzPts val="1800"/>
              <a:buChar char="●"/>
            </a:pPr>
            <a:r>
              <a:rPr lang="en"/>
              <a:t>If the source language is not C/C++, the frontend will add explicit checks in IR while generating code.</a:t>
            </a:r>
            <a:endParaRPr/>
          </a:p>
          <a:p>
            <a:pPr indent="-342900" lvl="0" marL="457200" rtl="0" algn="l">
              <a:spcBef>
                <a:spcPts val="0"/>
              </a:spcBef>
              <a:spcAft>
                <a:spcPts val="0"/>
              </a:spcAft>
              <a:buSzPts val="1800"/>
              <a:buChar char="●"/>
            </a:pPr>
            <a:r>
              <a:rPr lang="en"/>
              <a:t>Some instructions can have multiple flavours to handle different UB semantics.</a:t>
            </a:r>
            <a:endParaRPr/>
          </a:p>
        </p:txBody>
      </p:sp>
      <p:sp>
        <p:nvSpPr>
          <p:cNvPr id="162" name="Google Shape;162;p25"/>
          <p:cNvSpPr txBox="1"/>
          <p:nvPr/>
        </p:nvSpPr>
        <p:spPr>
          <a:xfrm>
            <a:off x="2389575" y="2818200"/>
            <a:ext cx="53256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212529"/>
                </a:solidFill>
                <a:highlight>
                  <a:srgbClr val="FFFFFF"/>
                </a:highlight>
              </a:rPr>
              <a:t>x = </a:t>
            </a:r>
            <a:r>
              <a:rPr b="1" lang="en" sz="1700">
                <a:solidFill>
                  <a:srgbClr val="0000FF"/>
                </a:solidFill>
                <a:highlight>
                  <a:srgbClr val="FFFFFF"/>
                </a:highlight>
              </a:rPr>
              <a:t>add</a:t>
            </a:r>
            <a:r>
              <a:rPr b="1" lang="en" sz="1700">
                <a:solidFill>
                  <a:srgbClr val="212529"/>
                </a:solidFill>
                <a:highlight>
                  <a:srgbClr val="FFFFFF"/>
                </a:highlight>
              </a:rPr>
              <a:t> y, z</a:t>
            </a:r>
            <a:endParaRPr b="1" sz="1700">
              <a:solidFill>
                <a:srgbClr val="212529"/>
              </a:solidFill>
              <a:highlight>
                <a:srgbClr val="FFFFFF"/>
              </a:highlight>
            </a:endParaRPr>
          </a:p>
          <a:p>
            <a:pPr indent="0" lvl="0" marL="0" rtl="0" algn="l">
              <a:spcBef>
                <a:spcPts val="0"/>
              </a:spcBef>
              <a:spcAft>
                <a:spcPts val="0"/>
              </a:spcAft>
              <a:buNone/>
            </a:pPr>
            <a:r>
              <a:rPr b="1" lang="en" sz="1700">
                <a:solidFill>
                  <a:srgbClr val="212529"/>
                </a:solidFill>
                <a:highlight>
                  <a:srgbClr val="FFFFFF"/>
                </a:highlight>
              </a:rPr>
              <a:t>x = </a:t>
            </a:r>
            <a:r>
              <a:rPr b="1" lang="en" sz="1700">
                <a:solidFill>
                  <a:srgbClr val="0000FF"/>
                </a:solidFill>
                <a:highlight>
                  <a:srgbClr val="FFFFFF"/>
                </a:highlight>
              </a:rPr>
              <a:t>add</a:t>
            </a:r>
            <a:r>
              <a:rPr b="1" lang="en" sz="1700">
                <a:solidFill>
                  <a:srgbClr val="212529"/>
                </a:solidFill>
                <a:highlight>
                  <a:srgbClr val="FFFFFF"/>
                </a:highlight>
              </a:rPr>
              <a:t> </a:t>
            </a:r>
            <a:r>
              <a:rPr b="1" lang="en" sz="1700">
                <a:solidFill>
                  <a:srgbClr val="CC0000"/>
                </a:solidFill>
                <a:highlight>
                  <a:srgbClr val="FFFFFF"/>
                </a:highlight>
              </a:rPr>
              <a:t>nsw </a:t>
            </a:r>
            <a:r>
              <a:rPr b="1" lang="en" sz="1700">
                <a:solidFill>
                  <a:srgbClr val="212529"/>
                </a:solidFill>
                <a:highlight>
                  <a:srgbClr val="FFFFFF"/>
                </a:highlight>
              </a:rPr>
              <a:t>y, z    </a:t>
            </a:r>
            <a:r>
              <a:rPr b="1" lang="en" sz="1700">
                <a:solidFill>
                  <a:srgbClr val="008000"/>
                </a:solidFill>
                <a:highlight>
                  <a:srgbClr val="FFFFFF"/>
                </a:highlight>
              </a:rPr>
              <a:t>// UB if signed overflow</a:t>
            </a:r>
            <a:endParaRPr b="1" sz="1700">
              <a:solidFill>
                <a:srgbClr val="008000"/>
              </a:solidFill>
              <a:highlight>
                <a:srgbClr val="FFFFFF"/>
              </a:highlight>
            </a:endParaRPr>
          </a:p>
          <a:p>
            <a:pPr indent="0" lvl="0" marL="0" rtl="0" algn="l">
              <a:lnSpc>
                <a:spcPct val="115000"/>
              </a:lnSpc>
              <a:spcBef>
                <a:spcPts val="0"/>
              </a:spcBef>
              <a:spcAft>
                <a:spcPts val="0"/>
              </a:spcAft>
              <a:buNone/>
            </a:pPr>
            <a:r>
              <a:rPr b="1" lang="en" sz="1700">
                <a:solidFill>
                  <a:srgbClr val="212529"/>
                </a:solidFill>
                <a:highlight>
                  <a:srgbClr val="FFFFFF"/>
                </a:highlight>
              </a:rPr>
              <a:t>x = </a:t>
            </a:r>
            <a:r>
              <a:rPr b="1" lang="en" sz="1700">
                <a:solidFill>
                  <a:srgbClr val="0000FF"/>
                </a:solidFill>
                <a:highlight>
                  <a:srgbClr val="FFFFFF"/>
                </a:highlight>
              </a:rPr>
              <a:t>add</a:t>
            </a:r>
            <a:r>
              <a:rPr b="1" lang="en" sz="1700">
                <a:solidFill>
                  <a:srgbClr val="212529"/>
                </a:solidFill>
                <a:highlight>
                  <a:srgbClr val="FFFFFF"/>
                </a:highlight>
              </a:rPr>
              <a:t> </a:t>
            </a:r>
            <a:r>
              <a:rPr b="1" lang="en" sz="1700">
                <a:solidFill>
                  <a:srgbClr val="CC0000"/>
                </a:solidFill>
                <a:highlight>
                  <a:srgbClr val="FFFFFF"/>
                </a:highlight>
              </a:rPr>
              <a:t>nuw</a:t>
            </a:r>
            <a:r>
              <a:rPr b="1" lang="en" sz="1700">
                <a:solidFill>
                  <a:srgbClr val="F1C232"/>
                </a:solidFill>
                <a:highlight>
                  <a:srgbClr val="FFFFFF"/>
                </a:highlight>
              </a:rPr>
              <a:t> </a:t>
            </a:r>
            <a:r>
              <a:rPr b="1" lang="en" sz="1700">
                <a:solidFill>
                  <a:srgbClr val="212529"/>
                </a:solidFill>
                <a:highlight>
                  <a:srgbClr val="FFFFFF"/>
                </a:highlight>
              </a:rPr>
              <a:t>y, z    </a:t>
            </a:r>
            <a:r>
              <a:rPr b="1" lang="en" sz="1700">
                <a:solidFill>
                  <a:srgbClr val="008000"/>
                </a:solidFill>
                <a:highlight>
                  <a:srgbClr val="FFFFFF"/>
                </a:highlight>
              </a:rPr>
              <a:t>// UB if unsigned overflow</a:t>
            </a:r>
            <a:endParaRPr b="1" sz="1700">
              <a:solidFill>
                <a:srgbClr val="008000"/>
              </a:solidFill>
            </a:endParaRPr>
          </a:p>
        </p:txBody>
      </p:sp>
      <p:sp>
        <p:nvSpPr>
          <p:cNvPr id="163" name="Google Shape;16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Module 167</a:t>
            </a:r>
            <a:endParaRPr/>
          </a:p>
        </p:txBody>
      </p:sp>
      <p:sp>
        <p:nvSpPr>
          <p:cNvPr id="169" name="Google Shape;169;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Undefined Behaviour in IR</a:t>
            </a:r>
            <a:endParaRPr/>
          </a:p>
        </p:txBody>
      </p:sp>
      <p:sp>
        <p:nvSpPr>
          <p:cNvPr id="170" name="Google Shape;17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UB in source and target</a:t>
            </a:r>
            <a:endParaRPr/>
          </a:p>
        </p:txBody>
      </p:sp>
      <p:sp>
        <p:nvSpPr>
          <p:cNvPr id="176" name="Google Shape;17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UB in a source usually provides opportunities for optimizations.</a:t>
            </a:r>
            <a:endParaRPr/>
          </a:p>
          <a:p>
            <a:pPr indent="-342900" lvl="0" marL="457200" rtl="0" algn="l">
              <a:spcBef>
                <a:spcPts val="0"/>
              </a:spcBef>
              <a:spcAft>
                <a:spcPts val="0"/>
              </a:spcAft>
              <a:buSzPts val="1800"/>
              <a:buChar char="●"/>
            </a:pPr>
            <a:r>
              <a:rPr lang="en"/>
              <a:t>UB in target may cause issues as from the correctness perspective, the compiler cannot </a:t>
            </a:r>
            <a:r>
              <a:rPr i="1" lang="en"/>
              <a:t>add</a:t>
            </a:r>
            <a:r>
              <a:rPr lang="en"/>
              <a:t> more non-determinism.</a:t>
            </a:r>
            <a:endParaRPr/>
          </a:p>
        </p:txBody>
      </p:sp>
      <p:sp>
        <p:nvSpPr>
          <p:cNvPr id="177" name="Google Shape;17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does UB reduce optimization opportunities?</a:t>
            </a:r>
            <a:endParaRPr/>
          </a:p>
        </p:txBody>
      </p:sp>
      <p:pic>
        <p:nvPicPr>
          <p:cNvPr id="183" name="Google Shape;183;p28"/>
          <p:cNvPicPr preferRelativeResize="0"/>
          <p:nvPr/>
        </p:nvPicPr>
        <p:blipFill>
          <a:blip r:embed="rId3">
            <a:alphaModFix/>
          </a:blip>
          <a:stretch>
            <a:fillRect/>
          </a:stretch>
        </p:blipFill>
        <p:spPr>
          <a:xfrm>
            <a:off x="152400" y="1170125"/>
            <a:ext cx="2490834" cy="3820973"/>
          </a:xfrm>
          <a:prstGeom prst="rect">
            <a:avLst/>
          </a:prstGeom>
          <a:noFill/>
          <a:ln>
            <a:noFill/>
          </a:ln>
        </p:spPr>
      </p:pic>
      <p:pic>
        <p:nvPicPr>
          <p:cNvPr id="184" name="Google Shape;184;p28"/>
          <p:cNvPicPr preferRelativeResize="0"/>
          <p:nvPr/>
        </p:nvPicPr>
        <p:blipFill>
          <a:blip r:embed="rId4">
            <a:alphaModFix/>
          </a:blip>
          <a:stretch>
            <a:fillRect/>
          </a:stretch>
        </p:blipFill>
        <p:spPr>
          <a:xfrm>
            <a:off x="6143459" y="1170125"/>
            <a:ext cx="2688834" cy="3820975"/>
          </a:xfrm>
          <a:prstGeom prst="rect">
            <a:avLst/>
          </a:prstGeom>
          <a:noFill/>
          <a:ln>
            <a:noFill/>
          </a:ln>
        </p:spPr>
      </p:pic>
      <p:sp>
        <p:nvSpPr>
          <p:cNvPr id="185" name="Google Shape;185;p28"/>
          <p:cNvSpPr/>
          <p:nvPr/>
        </p:nvSpPr>
        <p:spPr>
          <a:xfrm>
            <a:off x="3255750" y="2491550"/>
            <a:ext cx="2187900" cy="3528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txBox="1"/>
          <p:nvPr/>
        </p:nvSpPr>
        <p:spPr>
          <a:xfrm>
            <a:off x="3843900" y="2146700"/>
            <a:ext cx="2218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Valid?</a:t>
            </a:r>
            <a:endParaRPr b="1" sz="1900"/>
          </a:p>
        </p:txBody>
      </p:sp>
      <p:sp>
        <p:nvSpPr>
          <p:cNvPr id="187" name="Google Shape;18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does UB reduce optimization opportunities?</a:t>
            </a:r>
            <a:endParaRPr/>
          </a:p>
        </p:txBody>
      </p:sp>
      <p:pic>
        <p:nvPicPr>
          <p:cNvPr id="193" name="Google Shape;193;p29"/>
          <p:cNvPicPr preferRelativeResize="0"/>
          <p:nvPr/>
        </p:nvPicPr>
        <p:blipFill>
          <a:blip r:embed="rId3">
            <a:alphaModFix/>
          </a:blip>
          <a:stretch>
            <a:fillRect/>
          </a:stretch>
        </p:blipFill>
        <p:spPr>
          <a:xfrm>
            <a:off x="152400" y="1170125"/>
            <a:ext cx="2490834" cy="3820973"/>
          </a:xfrm>
          <a:prstGeom prst="rect">
            <a:avLst/>
          </a:prstGeom>
          <a:noFill/>
          <a:ln>
            <a:noFill/>
          </a:ln>
        </p:spPr>
      </p:pic>
      <p:pic>
        <p:nvPicPr>
          <p:cNvPr id="194" name="Google Shape;194;p29"/>
          <p:cNvPicPr preferRelativeResize="0"/>
          <p:nvPr/>
        </p:nvPicPr>
        <p:blipFill>
          <a:blip r:embed="rId4">
            <a:alphaModFix/>
          </a:blip>
          <a:stretch>
            <a:fillRect/>
          </a:stretch>
        </p:blipFill>
        <p:spPr>
          <a:xfrm>
            <a:off x="6143459" y="1170125"/>
            <a:ext cx="2688834" cy="3820975"/>
          </a:xfrm>
          <a:prstGeom prst="rect">
            <a:avLst/>
          </a:prstGeom>
          <a:noFill/>
          <a:ln>
            <a:noFill/>
          </a:ln>
        </p:spPr>
      </p:pic>
      <p:sp>
        <p:nvSpPr>
          <p:cNvPr id="195" name="Google Shape;195;p29"/>
          <p:cNvSpPr txBox="1"/>
          <p:nvPr/>
        </p:nvSpPr>
        <p:spPr>
          <a:xfrm>
            <a:off x="2643225" y="2146700"/>
            <a:ext cx="34188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What if x = INT_MAX and </a:t>
            </a:r>
            <a:r>
              <a:rPr lang="en" sz="1900"/>
              <a:t>overflow is UB?</a:t>
            </a:r>
            <a:br>
              <a:rPr lang="en" sz="1900"/>
            </a:br>
            <a:r>
              <a:rPr lang="en" sz="1900"/>
              <a:t>If c = false, left never triggers UB but right always does.</a:t>
            </a:r>
            <a:endParaRPr sz="1900"/>
          </a:p>
        </p:txBody>
      </p:sp>
      <p:sp>
        <p:nvSpPr>
          <p:cNvPr id="196" name="Google Shape;19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UB may limit optimizations</a:t>
            </a:r>
            <a:endParaRPr/>
          </a:p>
        </p:txBody>
      </p:sp>
      <p:pic>
        <p:nvPicPr>
          <p:cNvPr id="202" name="Google Shape;202;p30"/>
          <p:cNvPicPr preferRelativeResize="0"/>
          <p:nvPr/>
        </p:nvPicPr>
        <p:blipFill>
          <a:blip r:embed="rId3">
            <a:alphaModFix/>
          </a:blip>
          <a:stretch>
            <a:fillRect/>
          </a:stretch>
        </p:blipFill>
        <p:spPr>
          <a:xfrm>
            <a:off x="152400" y="1170125"/>
            <a:ext cx="8839202" cy="3616521"/>
          </a:xfrm>
          <a:prstGeom prst="rect">
            <a:avLst/>
          </a:prstGeom>
          <a:noFill/>
          <a:ln>
            <a:noFill/>
          </a:ln>
        </p:spPr>
      </p:pic>
      <p:sp>
        <p:nvSpPr>
          <p:cNvPr id="203" name="Google Shape;20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UB may limit optimizations</a:t>
            </a:r>
            <a:endParaRPr/>
          </a:p>
        </p:txBody>
      </p:sp>
      <p:pic>
        <p:nvPicPr>
          <p:cNvPr id="209" name="Google Shape;209;p31"/>
          <p:cNvPicPr preferRelativeResize="0"/>
          <p:nvPr/>
        </p:nvPicPr>
        <p:blipFill>
          <a:blip r:embed="rId3">
            <a:alphaModFix/>
          </a:blip>
          <a:stretch>
            <a:fillRect/>
          </a:stretch>
        </p:blipFill>
        <p:spPr>
          <a:xfrm>
            <a:off x="152400" y="1170125"/>
            <a:ext cx="8839202" cy="3616521"/>
          </a:xfrm>
          <a:prstGeom prst="rect">
            <a:avLst/>
          </a:prstGeom>
          <a:noFill/>
          <a:ln>
            <a:noFill/>
          </a:ln>
        </p:spPr>
      </p:pic>
      <p:sp>
        <p:nvSpPr>
          <p:cNvPr id="210" name="Google Shape;210;p31"/>
          <p:cNvSpPr txBox="1"/>
          <p:nvPr/>
        </p:nvSpPr>
        <p:spPr>
          <a:xfrm>
            <a:off x="3221850" y="1114450"/>
            <a:ext cx="2700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Invalid as right always triggers UB, whereas left only triggers UB is while’s condition is true</a:t>
            </a:r>
            <a:endParaRPr sz="1800"/>
          </a:p>
        </p:txBody>
      </p:sp>
      <p:sp>
        <p:nvSpPr>
          <p:cNvPr id="211" name="Google Shape;21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Module 166</a:t>
            </a:r>
            <a:endParaRPr/>
          </a:p>
        </p:txBody>
      </p:sp>
      <p:sp>
        <p:nvSpPr>
          <p:cNvPr id="63" name="Google Shape;63;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Undefined Behaviour Semantics</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UB in source and target</a:t>
            </a:r>
            <a:endParaRPr/>
          </a:p>
        </p:txBody>
      </p:sp>
      <p:sp>
        <p:nvSpPr>
          <p:cNvPr id="217" name="Google Shape;21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UB in source enables optimizations.</a:t>
            </a:r>
            <a:endParaRPr/>
          </a:p>
          <a:p>
            <a:pPr indent="-342900" lvl="0" marL="457200" rtl="0" algn="l">
              <a:spcBef>
                <a:spcPts val="0"/>
              </a:spcBef>
              <a:spcAft>
                <a:spcPts val="0"/>
              </a:spcAft>
              <a:buSzPts val="1800"/>
              <a:buChar char="●"/>
            </a:pPr>
            <a:r>
              <a:rPr lang="en"/>
              <a:t>UB in targets hinders optimizations.</a:t>
            </a:r>
            <a:endParaRPr/>
          </a:p>
          <a:p>
            <a:pPr indent="-342900" lvl="0" marL="457200" rtl="0" algn="l">
              <a:spcBef>
                <a:spcPts val="0"/>
              </a:spcBef>
              <a:spcAft>
                <a:spcPts val="0"/>
              </a:spcAft>
              <a:buSzPts val="1800"/>
              <a:buChar char="●"/>
            </a:pPr>
            <a:r>
              <a:rPr lang="en"/>
              <a:t>Ideally, the source has lots of UB and the target has no UB.</a:t>
            </a:r>
            <a:endParaRPr/>
          </a:p>
          <a:p>
            <a:pPr indent="-342900" lvl="0" marL="457200" rtl="0" algn="l">
              <a:spcBef>
                <a:spcPts val="0"/>
              </a:spcBef>
              <a:spcAft>
                <a:spcPts val="0"/>
              </a:spcAft>
              <a:buSzPts val="1800"/>
              <a:buChar char="●"/>
            </a:pPr>
            <a:r>
              <a:rPr lang="en"/>
              <a:t>IR designer has to find a middle ground.</a:t>
            </a:r>
            <a:endParaRPr/>
          </a:p>
        </p:txBody>
      </p:sp>
      <p:sp>
        <p:nvSpPr>
          <p:cNvPr id="218" name="Google Shape;218;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Module 168</a:t>
            </a:r>
            <a:endParaRPr/>
          </a:p>
        </p:txBody>
      </p:sp>
      <p:sp>
        <p:nvSpPr>
          <p:cNvPr id="224" name="Google Shape;224;p3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Poison Values</a:t>
            </a:r>
            <a:endParaRPr/>
          </a:p>
        </p:txBody>
      </p:sp>
      <p:sp>
        <p:nvSpPr>
          <p:cNvPr id="225" name="Google Shape;22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poison value semantics?</a:t>
            </a:r>
            <a:endParaRPr/>
          </a:p>
        </p:txBody>
      </p:sp>
      <p:sp>
        <p:nvSpPr>
          <p:cNvPr id="231" name="Google Shape;23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a program as UB, anything can happen.</a:t>
            </a:r>
            <a:endParaRPr/>
          </a:p>
          <a:p>
            <a:pPr indent="-342900" lvl="0" marL="457200" rtl="0" algn="l">
              <a:spcBef>
                <a:spcPts val="0"/>
              </a:spcBef>
              <a:spcAft>
                <a:spcPts val="0"/>
              </a:spcAft>
              <a:buSzPts val="1800"/>
              <a:buChar char="●"/>
            </a:pPr>
            <a:r>
              <a:rPr lang="en"/>
              <a:t>Out all such possibilities, we pick the possibility of generating an error. This is called a poison value.</a:t>
            </a:r>
            <a:endParaRPr/>
          </a:p>
          <a:p>
            <a:pPr indent="-342900" lvl="0" marL="457200" rtl="0" algn="l">
              <a:spcBef>
                <a:spcPts val="0"/>
              </a:spcBef>
              <a:spcAft>
                <a:spcPts val="0"/>
              </a:spcAft>
              <a:buSzPts val="1800"/>
              <a:buChar char="●"/>
            </a:pPr>
            <a:r>
              <a:rPr lang="en"/>
              <a:t>Example: If x = a + b and the addition overflows, instead of classifying this statement as UB, we simply assign an error variable to x.</a:t>
            </a:r>
            <a:endParaRPr/>
          </a:p>
        </p:txBody>
      </p:sp>
      <p:sp>
        <p:nvSpPr>
          <p:cNvPr id="232" name="Google Shape;23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poison value help?</a:t>
            </a:r>
            <a:endParaRPr/>
          </a:p>
        </p:txBody>
      </p:sp>
      <p:pic>
        <p:nvPicPr>
          <p:cNvPr id="238" name="Google Shape;238;p35"/>
          <p:cNvPicPr preferRelativeResize="0"/>
          <p:nvPr/>
        </p:nvPicPr>
        <p:blipFill>
          <a:blip r:embed="rId3">
            <a:alphaModFix/>
          </a:blip>
          <a:stretch>
            <a:fillRect/>
          </a:stretch>
        </p:blipFill>
        <p:spPr>
          <a:xfrm>
            <a:off x="152400" y="1170125"/>
            <a:ext cx="8839202" cy="3616521"/>
          </a:xfrm>
          <a:prstGeom prst="rect">
            <a:avLst/>
          </a:prstGeom>
          <a:noFill/>
          <a:ln>
            <a:noFill/>
          </a:ln>
        </p:spPr>
      </p:pic>
      <p:sp>
        <p:nvSpPr>
          <p:cNvPr id="239" name="Google Shape;239;p35"/>
          <p:cNvSpPr txBox="1"/>
          <p:nvPr/>
        </p:nvSpPr>
        <p:spPr>
          <a:xfrm>
            <a:off x="2453900" y="1095100"/>
            <a:ext cx="3264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In this case, y is assigned a poison value. Since y is never used again, this is a valid transformation</a:t>
            </a:r>
            <a:endParaRPr sz="1800"/>
          </a:p>
        </p:txBody>
      </p:sp>
      <p:sp>
        <p:nvSpPr>
          <p:cNvPr id="240" name="Google Shape;24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poison value help?</a:t>
            </a:r>
            <a:endParaRPr/>
          </a:p>
        </p:txBody>
      </p:sp>
      <p:pic>
        <p:nvPicPr>
          <p:cNvPr id="246" name="Google Shape;246;p36"/>
          <p:cNvPicPr preferRelativeResize="0"/>
          <p:nvPr/>
        </p:nvPicPr>
        <p:blipFill>
          <a:blip r:embed="rId3">
            <a:alphaModFix/>
          </a:blip>
          <a:stretch>
            <a:fillRect/>
          </a:stretch>
        </p:blipFill>
        <p:spPr>
          <a:xfrm>
            <a:off x="152400" y="1170125"/>
            <a:ext cx="2490834" cy="3820973"/>
          </a:xfrm>
          <a:prstGeom prst="rect">
            <a:avLst/>
          </a:prstGeom>
          <a:noFill/>
          <a:ln>
            <a:noFill/>
          </a:ln>
        </p:spPr>
      </p:pic>
      <p:pic>
        <p:nvPicPr>
          <p:cNvPr id="247" name="Google Shape;247;p36"/>
          <p:cNvPicPr preferRelativeResize="0"/>
          <p:nvPr/>
        </p:nvPicPr>
        <p:blipFill>
          <a:blip r:embed="rId4">
            <a:alphaModFix/>
          </a:blip>
          <a:stretch>
            <a:fillRect/>
          </a:stretch>
        </p:blipFill>
        <p:spPr>
          <a:xfrm>
            <a:off x="6143459" y="1170125"/>
            <a:ext cx="2688834" cy="3820975"/>
          </a:xfrm>
          <a:prstGeom prst="rect">
            <a:avLst/>
          </a:prstGeom>
          <a:noFill/>
          <a:ln>
            <a:noFill/>
          </a:ln>
        </p:spPr>
      </p:pic>
      <p:sp>
        <p:nvSpPr>
          <p:cNvPr id="248" name="Google Shape;248;p36"/>
          <p:cNvSpPr txBox="1"/>
          <p:nvPr/>
        </p:nvSpPr>
        <p:spPr>
          <a:xfrm>
            <a:off x="2643225" y="2146700"/>
            <a:ext cx="34188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Under poison value overflow semantics, this is a valid transformation. If c is false, then the target never uses y</a:t>
            </a:r>
            <a:r>
              <a:rPr baseline="-25000" lang="en" sz="1900"/>
              <a:t>1</a:t>
            </a:r>
            <a:r>
              <a:rPr lang="en" sz="1900"/>
              <a:t>.</a:t>
            </a:r>
            <a:endParaRPr sz="1900"/>
          </a:p>
        </p:txBody>
      </p:sp>
      <p:sp>
        <p:nvSpPr>
          <p:cNvPr id="249" name="Google Shape;24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Operations on poison value</a:t>
            </a:r>
            <a:endParaRPr/>
          </a:p>
        </p:txBody>
      </p:sp>
      <p:sp>
        <p:nvSpPr>
          <p:cNvPr id="255" name="Google Shape;255;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6" name="Google Shape;256;p37"/>
          <p:cNvPicPr preferRelativeResize="0"/>
          <p:nvPr/>
        </p:nvPicPr>
        <p:blipFill>
          <a:blip r:embed="rId3">
            <a:alphaModFix/>
          </a:blip>
          <a:stretch>
            <a:fillRect/>
          </a:stretch>
        </p:blipFill>
        <p:spPr>
          <a:xfrm>
            <a:off x="1313825" y="1017725"/>
            <a:ext cx="6516357" cy="3820975"/>
          </a:xfrm>
          <a:prstGeom prst="rect">
            <a:avLst/>
          </a:prstGeom>
          <a:noFill/>
          <a:ln>
            <a:noFill/>
          </a:ln>
        </p:spPr>
      </p:pic>
      <p:sp>
        <p:nvSpPr>
          <p:cNvPr id="257" name="Google Shape;257;p37"/>
          <p:cNvSpPr txBox="1"/>
          <p:nvPr/>
        </p:nvSpPr>
        <p:spPr>
          <a:xfrm>
            <a:off x="4211250" y="3139675"/>
            <a:ext cx="116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t>Legal?</a:t>
            </a:r>
            <a:endParaRPr b="1" sz="2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Operations on poison value: Option 1</a:t>
            </a:r>
            <a:endParaRPr/>
          </a:p>
        </p:txBody>
      </p:sp>
      <p:sp>
        <p:nvSpPr>
          <p:cNvPr id="263" name="Google Shape;263;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64" name="Google Shape;264;p38"/>
          <p:cNvPicPr preferRelativeResize="0"/>
          <p:nvPr/>
        </p:nvPicPr>
        <p:blipFill>
          <a:blip r:embed="rId3">
            <a:alphaModFix/>
          </a:blip>
          <a:stretch>
            <a:fillRect/>
          </a:stretch>
        </p:blipFill>
        <p:spPr>
          <a:xfrm>
            <a:off x="1313825" y="1017725"/>
            <a:ext cx="6516357" cy="3820975"/>
          </a:xfrm>
          <a:prstGeom prst="rect">
            <a:avLst/>
          </a:prstGeom>
          <a:noFill/>
          <a:ln>
            <a:noFill/>
          </a:ln>
        </p:spPr>
      </p:pic>
      <p:sp>
        <p:nvSpPr>
          <p:cNvPr id="265" name="Google Shape;265;p38"/>
          <p:cNvSpPr txBox="1"/>
          <p:nvPr/>
        </p:nvSpPr>
        <p:spPr>
          <a:xfrm>
            <a:off x="4211250" y="3139675"/>
            <a:ext cx="11679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FF0000"/>
                </a:solidFill>
              </a:rPr>
              <a:t>No!</a:t>
            </a:r>
            <a:endParaRPr b="1" sz="2100">
              <a:solidFill>
                <a:srgbClr val="FF0000"/>
              </a:solidFill>
            </a:endParaRPr>
          </a:p>
          <a:p>
            <a:pPr indent="0" lvl="0" marL="0" rtl="0" algn="l">
              <a:spcBef>
                <a:spcPts val="0"/>
              </a:spcBef>
              <a:spcAft>
                <a:spcPts val="0"/>
              </a:spcAft>
              <a:buNone/>
            </a:pPr>
            <a:r>
              <a:rPr lang="en" sz="1500"/>
              <a:t>z = y/2 triggers UB</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Operations on poison value: Option 2</a:t>
            </a:r>
            <a:endParaRPr/>
          </a:p>
        </p:txBody>
      </p:sp>
      <p:sp>
        <p:nvSpPr>
          <p:cNvPr id="271" name="Google Shape;271;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72" name="Google Shape;272;p39"/>
          <p:cNvPicPr preferRelativeResize="0"/>
          <p:nvPr/>
        </p:nvPicPr>
        <p:blipFill>
          <a:blip r:embed="rId3">
            <a:alphaModFix/>
          </a:blip>
          <a:stretch>
            <a:fillRect/>
          </a:stretch>
        </p:blipFill>
        <p:spPr>
          <a:xfrm>
            <a:off x="1533513" y="1017725"/>
            <a:ext cx="6076977" cy="382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Operations on poison value</a:t>
            </a:r>
            <a:endParaRPr/>
          </a:p>
        </p:txBody>
      </p:sp>
      <p:sp>
        <p:nvSpPr>
          <p:cNvPr id="278" name="Google Shape;27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Option 2 is preferable as it allows for more optimizations.</a:t>
            </a:r>
            <a:endParaRPr/>
          </a:p>
          <a:p>
            <a:pPr indent="0" lvl="0" marL="0" rtl="0" algn="l">
              <a:spcBef>
                <a:spcPts val="1200"/>
              </a:spcBef>
              <a:spcAft>
                <a:spcPts val="1200"/>
              </a:spcAft>
              <a:buNone/>
            </a:pPr>
            <a:r>
              <a:t/>
            </a:r>
            <a:endParaRPr/>
          </a:p>
        </p:txBody>
      </p:sp>
      <p:sp>
        <p:nvSpPr>
          <p:cNvPr id="279" name="Google Shape;279;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p40"/>
          <p:cNvSpPr txBox="1"/>
          <p:nvPr/>
        </p:nvSpPr>
        <p:spPr>
          <a:xfrm>
            <a:off x="546500" y="2035975"/>
            <a:ext cx="8176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t>(x</a:t>
            </a:r>
            <a:r>
              <a:rPr baseline="-25000" lang="en" sz="3500"/>
              <a:t>1</a:t>
            </a:r>
            <a:r>
              <a:rPr lang="en" sz="3500"/>
              <a:t> op x</a:t>
            </a:r>
            <a:r>
              <a:rPr baseline="-25000" lang="en" sz="3500"/>
              <a:t>2</a:t>
            </a:r>
            <a:r>
              <a:rPr lang="en" sz="3500"/>
              <a:t>)</a:t>
            </a:r>
            <a:r>
              <a:rPr lang="en" sz="3500"/>
              <a:t> may generate a poison value if </a:t>
            </a:r>
            <a:r>
              <a:rPr i="1" lang="en" sz="3500">
                <a:solidFill>
                  <a:srgbClr val="FF0000"/>
                </a:solidFill>
              </a:rPr>
              <a:t>any</a:t>
            </a:r>
            <a:r>
              <a:rPr lang="en" sz="3500"/>
              <a:t> of the arguments is a poison value. A poisoned value poisons the rest of the computation.</a:t>
            </a:r>
            <a:endParaRPr sz="3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Should we allow this transformation?</a:t>
            </a:r>
            <a:endParaRPr/>
          </a:p>
        </p:txBody>
      </p:sp>
      <p:sp>
        <p:nvSpPr>
          <p:cNvPr id="286" name="Google Shape;28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if the hardware is </a:t>
            </a:r>
            <a:r>
              <a:rPr lang="en"/>
              <a:t>designed to terminate the program on divide-by-zero? In this case the target will always get terminated. Such a transform is </a:t>
            </a:r>
            <a:r>
              <a:rPr lang="en">
                <a:solidFill>
                  <a:srgbClr val="FF0000"/>
                </a:solidFill>
              </a:rPr>
              <a:t>NOT</a:t>
            </a:r>
            <a:r>
              <a:rPr lang="en"/>
              <a:t> sound.</a:t>
            </a:r>
            <a:endParaRPr/>
          </a:p>
        </p:txBody>
      </p:sp>
      <p:sp>
        <p:nvSpPr>
          <p:cNvPr id="287" name="Google Shape;287;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88" name="Google Shape;288;p41"/>
          <p:cNvPicPr preferRelativeResize="0"/>
          <p:nvPr/>
        </p:nvPicPr>
        <p:blipFill>
          <a:blip r:embed="rId3">
            <a:alphaModFix/>
          </a:blip>
          <a:stretch>
            <a:fillRect/>
          </a:stretch>
        </p:blipFill>
        <p:spPr>
          <a:xfrm>
            <a:off x="1802538" y="1877100"/>
            <a:ext cx="5538923" cy="3126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undefined behaviour?</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some statements (for instance divide by 0), the behaviour is not logically well defined.</a:t>
            </a:r>
            <a:endParaRPr/>
          </a:p>
          <a:p>
            <a:pPr indent="-342900" lvl="0" marL="457200" rtl="0" algn="l">
              <a:spcBef>
                <a:spcPts val="0"/>
              </a:spcBef>
              <a:spcAft>
                <a:spcPts val="0"/>
              </a:spcAft>
              <a:buSzPts val="1800"/>
              <a:buChar char="●"/>
            </a:pPr>
            <a:r>
              <a:rPr lang="en"/>
              <a:t>The language designer may choose to define this behaviour (for example, in languages such as Java and Python, an exception may be generated), or they may choose to leave it undefined (for example, C/C++).</a:t>
            </a:r>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did this happen?</a:t>
            </a:r>
            <a:endParaRPr/>
          </a:p>
        </p:txBody>
      </p:sp>
      <p:sp>
        <p:nvSpPr>
          <p:cNvPr id="294" name="Google Shape;29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Divide by zero is more dangerous than other transforms. If we hoist the computation out of the loop, the program will surely terminate (due to hardware semantics).</a:t>
            </a:r>
            <a:endParaRPr/>
          </a:p>
          <a:p>
            <a:pPr indent="-342900" lvl="0" marL="457200" rtl="0" algn="l">
              <a:spcBef>
                <a:spcPts val="0"/>
              </a:spcBef>
              <a:spcAft>
                <a:spcPts val="0"/>
              </a:spcAft>
              <a:buSzPts val="1800"/>
              <a:buChar char="●"/>
            </a:pPr>
            <a:r>
              <a:rPr lang="en"/>
              <a:t>Therefore in some cases, operations on poison values can result in UB.</a:t>
            </a:r>
            <a:endParaRPr/>
          </a:p>
          <a:p>
            <a:pPr indent="-342900" lvl="0" marL="457200" rtl="0" algn="l">
              <a:spcBef>
                <a:spcPts val="0"/>
              </a:spcBef>
              <a:spcAft>
                <a:spcPts val="0"/>
              </a:spcAft>
              <a:buSzPts val="1800"/>
              <a:buChar char="●"/>
            </a:pPr>
            <a:r>
              <a:rPr lang="en"/>
              <a:t>Ops which trigger dangerous behaviour (such as termination) should trigger UB.</a:t>
            </a:r>
            <a:endParaRPr/>
          </a:p>
          <a:p>
            <a:pPr indent="-342900" lvl="0" marL="457200" rtl="0" algn="l">
              <a:spcBef>
                <a:spcPts val="0"/>
              </a:spcBef>
              <a:spcAft>
                <a:spcPts val="0"/>
              </a:spcAft>
              <a:buSzPts val="1800"/>
              <a:buChar char="●"/>
            </a:pPr>
            <a:r>
              <a:rPr lang="en"/>
              <a:t>Ops which don’t generate dangerous behaviour (they may merely result in incorrect computation), should return poison values.</a:t>
            </a:r>
            <a:endParaRPr/>
          </a:p>
        </p:txBody>
      </p:sp>
      <p:sp>
        <p:nvSpPr>
          <p:cNvPr id="295" name="Google Shape;295;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Poison value semantics</a:t>
            </a:r>
            <a:endParaRPr/>
          </a:p>
        </p:txBody>
      </p:sp>
      <p:sp>
        <p:nvSpPr>
          <p:cNvPr id="301" name="Google Shape;301;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02" name="Google Shape;302;p43"/>
          <p:cNvPicPr preferRelativeResize="0"/>
          <p:nvPr/>
        </p:nvPicPr>
        <p:blipFill>
          <a:blip r:embed="rId3">
            <a:alphaModFix/>
          </a:blip>
          <a:stretch>
            <a:fillRect/>
          </a:stretch>
        </p:blipFill>
        <p:spPr>
          <a:xfrm>
            <a:off x="569338" y="1191550"/>
            <a:ext cx="8005328" cy="3820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Module 169</a:t>
            </a:r>
            <a:endParaRPr/>
          </a:p>
        </p:txBody>
      </p:sp>
      <p:sp>
        <p:nvSpPr>
          <p:cNvPr id="308" name="Google Shape;308;p4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Poison Value Operational Semantics</a:t>
            </a:r>
            <a:endParaRPr/>
          </a:p>
        </p:txBody>
      </p:sp>
      <p:sp>
        <p:nvSpPr>
          <p:cNvPr id="309" name="Google Shape;309;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Guiding Principle</a:t>
            </a:r>
            <a:endParaRPr/>
          </a:p>
        </p:txBody>
      </p:sp>
      <p:sp>
        <p:nvSpPr>
          <p:cNvPr id="315" name="Google Shape;31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a poison value exists, then the original program had UB. Therefore any choice is valid from the correctness point of view.</a:t>
            </a:r>
            <a:endParaRPr/>
          </a:p>
          <a:p>
            <a:pPr indent="-342900" lvl="0" marL="457200" rtl="0" algn="l">
              <a:spcBef>
                <a:spcPts val="0"/>
              </a:spcBef>
              <a:spcAft>
                <a:spcPts val="0"/>
              </a:spcAft>
              <a:buSzPts val="1800"/>
              <a:buChar char="●"/>
            </a:pPr>
            <a:r>
              <a:rPr lang="en"/>
              <a:t>However, we want to choose a behaviour which </a:t>
            </a:r>
            <a:r>
              <a:rPr lang="en"/>
              <a:t>maximize</a:t>
            </a:r>
            <a:r>
              <a:rPr lang="en"/>
              <a:t> </a:t>
            </a:r>
            <a:r>
              <a:rPr lang="en"/>
              <a:t>optimization</a:t>
            </a:r>
            <a:r>
              <a:rPr lang="en"/>
              <a:t> opportunities.</a:t>
            </a:r>
            <a:endParaRPr/>
          </a:p>
        </p:txBody>
      </p:sp>
      <p:sp>
        <p:nvSpPr>
          <p:cNvPr id="316" name="Google Shape;316;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Poison Value Semantics</a:t>
            </a:r>
            <a:endParaRPr/>
          </a:p>
        </p:txBody>
      </p:sp>
      <p:sp>
        <p:nvSpPr>
          <p:cNvPr id="322" name="Google Shape;322;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23" name="Google Shape;323;p46"/>
          <p:cNvPicPr preferRelativeResize="0"/>
          <p:nvPr/>
        </p:nvPicPr>
        <p:blipFill>
          <a:blip r:embed="rId3">
            <a:alphaModFix/>
          </a:blip>
          <a:stretch>
            <a:fillRect/>
          </a:stretch>
        </p:blipFill>
        <p:spPr>
          <a:xfrm>
            <a:off x="597313" y="1170125"/>
            <a:ext cx="7949386" cy="38209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Poison Value Semantics</a:t>
            </a:r>
            <a:endParaRPr/>
          </a:p>
          <a:p>
            <a:pPr indent="0" lvl="0" marL="0" rtl="0" algn="l">
              <a:spcBef>
                <a:spcPts val="0"/>
              </a:spcBef>
              <a:spcAft>
                <a:spcPts val="0"/>
              </a:spcAft>
              <a:buNone/>
            </a:pPr>
            <a:r>
              <a:t/>
            </a:r>
            <a:endParaRPr/>
          </a:p>
        </p:txBody>
      </p:sp>
      <p:sp>
        <p:nvSpPr>
          <p:cNvPr id="329" name="Google Shape;329;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of these return poison values.</a:t>
            </a:r>
            <a:endParaRPr/>
          </a:p>
          <a:p>
            <a:pPr indent="-342900" lvl="0" marL="457200" rtl="0" algn="l">
              <a:spcBef>
                <a:spcPts val="0"/>
              </a:spcBef>
              <a:spcAft>
                <a:spcPts val="0"/>
              </a:spcAft>
              <a:buSzPts val="1800"/>
              <a:buChar char="●"/>
            </a:pPr>
            <a:r>
              <a:rPr lang="en"/>
              <a:t>ANDing poison with 0 could have been defined as 0. However, a poison value is more general than 0. Moreover, a poison value can always be converted to 0.</a:t>
            </a:r>
            <a:endParaRPr/>
          </a:p>
          <a:p>
            <a:pPr indent="-342900" lvl="0" marL="457200" rtl="0" algn="l">
              <a:spcBef>
                <a:spcPts val="0"/>
              </a:spcBef>
              <a:spcAft>
                <a:spcPts val="0"/>
              </a:spcAft>
              <a:buSzPts val="1800"/>
              <a:buChar char="●"/>
            </a:pPr>
            <a:r>
              <a:rPr b="1" lang="en"/>
              <a:t>Poison value is more flexible.</a:t>
            </a:r>
            <a:endParaRPr b="1"/>
          </a:p>
          <a:p>
            <a:pPr indent="-342900" lvl="0" marL="457200" rtl="0" algn="l">
              <a:spcBef>
                <a:spcPts val="0"/>
              </a:spcBef>
              <a:spcAft>
                <a:spcPts val="0"/>
              </a:spcAft>
              <a:buSzPts val="1800"/>
              <a:buChar char="●"/>
            </a:pPr>
            <a:r>
              <a:rPr lang="en"/>
              <a:t>As long as the operation does not </a:t>
            </a:r>
            <a:r>
              <a:rPr lang="en"/>
              <a:t>generate</a:t>
            </a:r>
            <a:r>
              <a:rPr lang="en"/>
              <a:t> a dangerous </a:t>
            </a:r>
            <a:r>
              <a:rPr lang="en"/>
              <a:t>behaviour</a:t>
            </a:r>
            <a:r>
              <a:rPr lang="en"/>
              <a:t>, returning a poison value maximizes optimization opportunities.</a:t>
            </a:r>
            <a:endParaRPr/>
          </a:p>
        </p:txBody>
      </p:sp>
      <p:sp>
        <p:nvSpPr>
          <p:cNvPr id="330" name="Google Shape;330;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Branch semantics in the presence of poison values</a:t>
            </a:r>
            <a:endParaRPr/>
          </a:p>
        </p:txBody>
      </p:sp>
      <p:sp>
        <p:nvSpPr>
          <p:cNvPr id="336" name="Google Shape;336;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37" name="Google Shape;337;p48"/>
          <p:cNvPicPr preferRelativeResize="0"/>
          <p:nvPr/>
        </p:nvPicPr>
        <p:blipFill>
          <a:blip r:embed="rId3">
            <a:alphaModFix/>
          </a:blip>
          <a:stretch>
            <a:fillRect/>
          </a:stretch>
        </p:blipFill>
        <p:spPr>
          <a:xfrm>
            <a:off x="1293463" y="1159650"/>
            <a:ext cx="6557082" cy="38209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Branch semantics in the presence of poison values</a:t>
            </a:r>
            <a:endParaRPr/>
          </a:p>
        </p:txBody>
      </p:sp>
      <p:sp>
        <p:nvSpPr>
          <p:cNvPr id="343" name="Google Shape;343;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can non-deterministically choose one of the branch. However, this can make the rest of the analysis difficult.</a:t>
            </a:r>
            <a:endParaRPr/>
          </a:p>
          <a:p>
            <a:pPr indent="-342900" lvl="0" marL="457200" rtl="0" algn="l">
              <a:spcBef>
                <a:spcPts val="0"/>
              </a:spcBef>
              <a:spcAft>
                <a:spcPts val="0"/>
              </a:spcAft>
              <a:buSzPts val="1800"/>
              <a:buChar char="●"/>
            </a:pPr>
            <a:r>
              <a:rPr lang="en"/>
              <a:t>We can make every instruction in both the branches nops. This may not always make logical sense.</a:t>
            </a:r>
            <a:endParaRPr/>
          </a:p>
          <a:p>
            <a:pPr indent="-342900" lvl="0" marL="457200" rtl="0" algn="l">
              <a:spcBef>
                <a:spcPts val="0"/>
              </a:spcBef>
              <a:spcAft>
                <a:spcPts val="0"/>
              </a:spcAft>
              <a:buSzPts val="1800"/>
              <a:buChar char="●"/>
            </a:pPr>
            <a:r>
              <a:rPr lang="en"/>
              <a:t>We may use information from other passes (if available) to make a </a:t>
            </a:r>
            <a:r>
              <a:rPr lang="en"/>
              <a:t>decision</a:t>
            </a:r>
            <a:r>
              <a:rPr lang="en"/>
              <a:t>. Example: if the compiler can prove that x is either 0 or poison, then always picking the else branch may be optimal.</a:t>
            </a:r>
            <a:endParaRPr/>
          </a:p>
          <a:p>
            <a:pPr indent="-342900" lvl="0" marL="457200" rtl="0" algn="l">
              <a:spcBef>
                <a:spcPts val="0"/>
              </a:spcBef>
              <a:spcAft>
                <a:spcPts val="0"/>
              </a:spcAft>
              <a:buSzPts val="1800"/>
              <a:buChar char="●"/>
            </a:pPr>
            <a:r>
              <a:rPr lang="en"/>
              <a:t>There is no clear choice. Hence, </a:t>
            </a:r>
            <a:r>
              <a:rPr b="1" lang="en"/>
              <a:t>LLVM defines such cases as UB</a:t>
            </a:r>
            <a:r>
              <a:rPr lang="en"/>
              <a:t>.</a:t>
            </a:r>
            <a:endParaRPr/>
          </a:p>
        </p:txBody>
      </p:sp>
      <p:sp>
        <p:nvSpPr>
          <p:cNvPr id="344" name="Google Shape;344;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compiler marks such branches as unreachable</a:t>
            </a:r>
            <a:endParaRPr/>
          </a:p>
        </p:txBody>
      </p:sp>
      <p:sp>
        <p:nvSpPr>
          <p:cNvPr id="350" name="Google Shape;350;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51" name="Google Shape;351;p50"/>
          <p:cNvPicPr preferRelativeResize="0"/>
          <p:nvPr/>
        </p:nvPicPr>
        <p:blipFill>
          <a:blip r:embed="rId3">
            <a:alphaModFix/>
          </a:blip>
          <a:stretch>
            <a:fillRect/>
          </a:stretch>
        </p:blipFill>
        <p:spPr>
          <a:xfrm>
            <a:off x="1088900" y="1159400"/>
            <a:ext cx="6966188" cy="3820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is this sub-optimal? Example 1</a:t>
            </a:r>
            <a:endParaRPr/>
          </a:p>
        </p:txBody>
      </p:sp>
      <p:sp>
        <p:nvSpPr>
          <p:cNvPr id="357" name="Google Shape;357;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58" name="Google Shape;358;p51"/>
          <p:cNvPicPr preferRelativeResize="0"/>
          <p:nvPr/>
        </p:nvPicPr>
        <p:blipFill>
          <a:blip r:embed="rId3">
            <a:alphaModFix/>
          </a:blip>
          <a:stretch>
            <a:fillRect/>
          </a:stretch>
        </p:blipFill>
        <p:spPr>
          <a:xfrm>
            <a:off x="1147150" y="1017725"/>
            <a:ext cx="6849695"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happens if is such behaviour is left undefined?</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code may behave differently on different machines.</a:t>
            </a:r>
            <a:endParaRPr/>
          </a:p>
          <a:p>
            <a:pPr indent="-342900" lvl="0" marL="457200" rtl="0" algn="l">
              <a:spcBef>
                <a:spcPts val="0"/>
              </a:spcBef>
              <a:spcAft>
                <a:spcPts val="0"/>
              </a:spcAft>
              <a:buSzPts val="1800"/>
              <a:buChar char="●"/>
            </a:pPr>
            <a:r>
              <a:rPr lang="en"/>
              <a:t>The exact implementation decides what will happen. The language provi</a:t>
            </a:r>
            <a:r>
              <a:rPr lang="en"/>
              <a:t>des n</a:t>
            </a:r>
            <a:r>
              <a:rPr lang="en"/>
              <a:t>o </a:t>
            </a:r>
            <a:r>
              <a:rPr lang="en"/>
              <a:t>guarantees</a:t>
            </a:r>
            <a:r>
              <a:rPr lang="en"/>
              <a:t> about the behaviour.</a:t>
            </a:r>
            <a:endParaRPr/>
          </a:p>
          <a:p>
            <a:pPr indent="-342900" lvl="0" marL="457200" rtl="0" algn="l">
              <a:spcBef>
                <a:spcPts val="0"/>
              </a:spcBef>
              <a:spcAft>
                <a:spcPts val="0"/>
              </a:spcAft>
              <a:buSzPts val="1800"/>
              <a:buChar char="●"/>
            </a:pPr>
            <a:r>
              <a:rPr lang="en"/>
              <a:t>Example: The compiler may leave it up to the assembler to handle the undefined behaviour.</a:t>
            </a:r>
            <a:endParaRPr/>
          </a:p>
          <a:p>
            <a:pPr indent="-342900" lvl="0" marL="457200" rtl="0" algn="l">
              <a:spcBef>
                <a:spcPts val="0"/>
              </a:spcBef>
              <a:spcAft>
                <a:spcPts val="0"/>
              </a:spcAft>
              <a:buSzPts val="1800"/>
              <a:buChar char="●"/>
            </a:pPr>
            <a:r>
              <a:rPr lang="en"/>
              <a:t>Example: The hardware may crash the machine if such behaviour is triggered.</a:t>
            </a:r>
            <a:endParaRPr/>
          </a:p>
          <a:p>
            <a:pPr indent="-342900" lvl="0" marL="457200" rtl="0" algn="l">
              <a:spcBef>
                <a:spcPts val="0"/>
              </a:spcBef>
              <a:spcAft>
                <a:spcPts val="0"/>
              </a:spcAft>
              <a:buSzPts val="1800"/>
              <a:buChar char="●"/>
            </a:pPr>
            <a:r>
              <a:rPr lang="en"/>
              <a:t>Example: The hardware may simply ignore such instructions (effectively </a:t>
            </a:r>
            <a:r>
              <a:rPr lang="en"/>
              <a:t>replacing</a:t>
            </a:r>
            <a:r>
              <a:rPr lang="en"/>
              <a:t> the instruction by a nop)</a:t>
            </a:r>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is this sub-optimal? Example 2</a:t>
            </a:r>
            <a:endParaRPr/>
          </a:p>
        </p:txBody>
      </p:sp>
      <p:sp>
        <p:nvSpPr>
          <p:cNvPr id="364" name="Google Shape;364;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65" name="Google Shape;365;p52"/>
          <p:cNvPicPr preferRelativeResize="0"/>
          <p:nvPr/>
        </p:nvPicPr>
        <p:blipFill>
          <a:blip r:embed="rId3">
            <a:alphaModFix/>
          </a:blip>
          <a:stretch>
            <a:fillRect/>
          </a:stretch>
        </p:blipFill>
        <p:spPr>
          <a:xfrm>
            <a:off x="1463100" y="1103312"/>
            <a:ext cx="6217798" cy="351472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accesses with poison values</a:t>
            </a:r>
            <a:endParaRPr/>
          </a:p>
        </p:txBody>
      </p:sp>
      <p:sp>
        <p:nvSpPr>
          <p:cNvPr id="371" name="Google Shape;371;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data is poison but the address is not, then store poison value in the memory. Reading from the same location will then return a poison value.</a:t>
            </a:r>
            <a:endParaRPr/>
          </a:p>
          <a:p>
            <a:pPr indent="0" lvl="0" marL="457200" rtl="0" algn="l">
              <a:spcBef>
                <a:spcPts val="1200"/>
              </a:spcBef>
              <a:spcAft>
                <a:spcPts val="1200"/>
              </a:spcAft>
              <a:buNone/>
            </a:pPr>
            <a:r>
              <a:t/>
            </a:r>
            <a:endParaRPr/>
          </a:p>
        </p:txBody>
      </p:sp>
      <p:sp>
        <p:nvSpPr>
          <p:cNvPr id="372" name="Google Shape;372;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3" name="Google Shape;373;p53"/>
          <p:cNvSpPr txBox="1"/>
          <p:nvPr/>
        </p:nvSpPr>
        <p:spPr>
          <a:xfrm>
            <a:off x="2432450" y="2250275"/>
            <a:ext cx="51114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000040"/>
                </a:solidFill>
                <a:highlight>
                  <a:srgbClr val="FFFFFF"/>
                </a:highlight>
              </a:rPr>
              <a:t>*</a:t>
            </a:r>
            <a:r>
              <a:rPr lang="en" sz="2300">
                <a:solidFill>
                  <a:srgbClr val="212529"/>
                </a:solidFill>
                <a:highlight>
                  <a:srgbClr val="FFFFFF"/>
                </a:highlight>
              </a:rPr>
              <a:t>x </a:t>
            </a:r>
            <a:r>
              <a:rPr lang="en" sz="2300">
                <a:solidFill>
                  <a:srgbClr val="000080"/>
                </a:solidFill>
                <a:highlight>
                  <a:srgbClr val="FFFFFF"/>
                </a:highlight>
              </a:rPr>
              <a:t>=</a:t>
            </a:r>
            <a:r>
              <a:rPr lang="en" sz="2300">
                <a:solidFill>
                  <a:srgbClr val="212529"/>
                </a:solidFill>
                <a:highlight>
                  <a:srgbClr val="FFFFFF"/>
                </a:highlight>
              </a:rPr>
              <a:t> p</a:t>
            </a:r>
            <a:r>
              <a:rPr lang="en" sz="2300">
                <a:solidFill>
                  <a:srgbClr val="008080"/>
                </a:solidFill>
                <a:highlight>
                  <a:srgbClr val="FFFFFF"/>
                </a:highlight>
              </a:rPr>
              <a:t>;</a:t>
            </a:r>
            <a:r>
              <a:rPr lang="en" sz="2300">
                <a:solidFill>
                  <a:srgbClr val="212529"/>
                </a:solidFill>
                <a:highlight>
                  <a:srgbClr val="FFFFFF"/>
                </a:highlight>
              </a:rPr>
              <a:t> </a:t>
            </a:r>
            <a:r>
              <a:rPr lang="en" sz="2300">
                <a:solidFill>
                  <a:srgbClr val="666666"/>
                </a:solidFill>
                <a:highlight>
                  <a:srgbClr val="FFFFFF"/>
                </a:highlight>
              </a:rPr>
              <a:t>// Store a poison value</a:t>
            </a:r>
            <a:endParaRPr sz="2300">
              <a:solidFill>
                <a:srgbClr val="212529"/>
              </a:solidFill>
              <a:highlight>
                <a:srgbClr val="FFFFFF"/>
              </a:highlight>
            </a:endParaRPr>
          </a:p>
          <a:p>
            <a:pPr indent="0" lvl="0" marL="0" rtl="0" algn="l">
              <a:lnSpc>
                <a:spcPct val="115000"/>
              </a:lnSpc>
              <a:spcBef>
                <a:spcPts val="0"/>
              </a:spcBef>
              <a:spcAft>
                <a:spcPts val="0"/>
              </a:spcAft>
              <a:buNone/>
            </a:pPr>
            <a:r>
              <a:rPr lang="en" sz="2300">
                <a:solidFill>
                  <a:srgbClr val="212529"/>
                </a:solidFill>
                <a:highlight>
                  <a:srgbClr val="FFFFFF"/>
                </a:highlight>
              </a:rPr>
              <a:t>y </a:t>
            </a:r>
            <a:r>
              <a:rPr lang="en" sz="2300">
                <a:solidFill>
                  <a:srgbClr val="000080"/>
                </a:solidFill>
                <a:highlight>
                  <a:srgbClr val="FFFFFF"/>
                </a:highlight>
              </a:rPr>
              <a:t>=</a:t>
            </a:r>
            <a:r>
              <a:rPr lang="en" sz="2300">
                <a:solidFill>
                  <a:srgbClr val="212529"/>
                </a:solidFill>
                <a:highlight>
                  <a:srgbClr val="FFFFFF"/>
                </a:highlight>
              </a:rPr>
              <a:t> </a:t>
            </a:r>
            <a:r>
              <a:rPr lang="en" sz="2300">
                <a:solidFill>
                  <a:srgbClr val="000040"/>
                </a:solidFill>
                <a:highlight>
                  <a:srgbClr val="FFFFFF"/>
                </a:highlight>
              </a:rPr>
              <a:t>*</a:t>
            </a:r>
            <a:r>
              <a:rPr lang="en" sz="2300">
                <a:solidFill>
                  <a:srgbClr val="212529"/>
                </a:solidFill>
                <a:highlight>
                  <a:srgbClr val="FFFFFF"/>
                </a:highlight>
              </a:rPr>
              <a:t>x</a:t>
            </a:r>
            <a:r>
              <a:rPr lang="en" sz="2300">
                <a:solidFill>
                  <a:srgbClr val="008080"/>
                </a:solidFill>
                <a:highlight>
                  <a:srgbClr val="FFFFFF"/>
                </a:highlight>
              </a:rPr>
              <a:t>;</a:t>
            </a:r>
            <a:r>
              <a:rPr lang="en" sz="2300">
                <a:solidFill>
                  <a:srgbClr val="212529"/>
                </a:solidFill>
                <a:highlight>
                  <a:srgbClr val="FFFFFF"/>
                </a:highlight>
              </a:rPr>
              <a:t> </a:t>
            </a:r>
            <a:r>
              <a:rPr lang="en" sz="2300">
                <a:solidFill>
                  <a:srgbClr val="666666"/>
                </a:solidFill>
                <a:highlight>
                  <a:srgbClr val="FFFFFF"/>
                </a:highlight>
              </a:rPr>
              <a:t>// y now has a poison value</a:t>
            </a:r>
            <a:endParaRPr sz="2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accesses with poison values</a:t>
            </a:r>
            <a:endParaRPr/>
          </a:p>
        </p:txBody>
      </p:sp>
      <p:sp>
        <p:nvSpPr>
          <p:cNvPr id="379" name="Google Shape;379;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address is poison, trigger UB.</a:t>
            </a:r>
            <a:endParaRPr/>
          </a:p>
          <a:p>
            <a:pPr indent="0" lvl="0" marL="457200" rtl="0" algn="l">
              <a:spcBef>
                <a:spcPts val="1200"/>
              </a:spcBef>
              <a:spcAft>
                <a:spcPts val="1200"/>
              </a:spcAft>
              <a:buNone/>
            </a:pPr>
            <a:r>
              <a:t/>
            </a:r>
            <a:endParaRPr/>
          </a:p>
        </p:txBody>
      </p:sp>
      <p:sp>
        <p:nvSpPr>
          <p:cNvPr id="380" name="Google Shape;380;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1" name="Google Shape;381;p54"/>
          <p:cNvSpPr txBox="1"/>
          <p:nvPr/>
        </p:nvSpPr>
        <p:spPr>
          <a:xfrm>
            <a:off x="2850350" y="2239550"/>
            <a:ext cx="51114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000040"/>
                </a:solidFill>
                <a:highlight>
                  <a:srgbClr val="FFFFFF"/>
                </a:highlight>
              </a:rPr>
              <a:t>*</a:t>
            </a:r>
            <a:r>
              <a:rPr lang="en" sz="2300">
                <a:solidFill>
                  <a:srgbClr val="212529"/>
                </a:solidFill>
                <a:highlight>
                  <a:srgbClr val="FFFFFF"/>
                </a:highlight>
              </a:rPr>
              <a:t>p</a:t>
            </a:r>
            <a:r>
              <a:rPr lang="en" sz="2300">
                <a:solidFill>
                  <a:srgbClr val="212529"/>
                </a:solidFill>
                <a:highlight>
                  <a:srgbClr val="FFFFFF"/>
                </a:highlight>
              </a:rPr>
              <a:t> </a:t>
            </a:r>
            <a:r>
              <a:rPr lang="en" sz="2300">
                <a:solidFill>
                  <a:srgbClr val="000080"/>
                </a:solidFill>
                <a:highlight>
                  <a:srgbClr val="FFFFFF"/>
                </a:highlight>
              </a:rPr>
              <a:t>=</a:t>
            </a:r>
            <a:r>
              <a:rPr lang="en" sz="2300">
                <a:solidFill>
                  <a:srgbClr val="212529"/>
                </a:solidFill>
                <a:highlight>
                  <a:srgbClr val="FFFFFF"/>
                </a:highlight>
              </a:rPr>
              <a:t> x</a:t>
            </a:r>
            <a:r>
              <a:rPr lang="en" sz="2300">
                <a:solidFill>
                  <a:srgbClr val="008080"/>
                </a:solidFill>
                <a:highlight>
                  <a:srgbClr val="FFFFFF"/>
                </a:highlight>
              </a:rPr>
              <a:t>;</a:t>
            </a:r>
            <a:r>
              <a:rPr lang="en" sz="2300">
                <a:solidFill>
                  <a:srgbClr val="212529"/>
                </a:solidFill>
                <a:highlight>
                  <a:srgbClr val="FFFFFF"/>
                </a:highlight>
              </a:rPr>
              <a:t> </a:t>
            </a:r>
            <a:r>
              <a:rPr lang="en" sz="2300">
                <a:solidFill>
                  <a:srgbClr val="666666"/>
                </a:solidFill>
                <a:highlight>
                  <a:srgbClr val="FFFFFF"/>
                </a:highlight>
              </a:rPr>
              <a:t>// UB</a:t>
            </a:r>
            <a:endParaRPr sz="2300">
              <a:solidFill>
                <a:srgbClr val="212529"/>
              </a:solidFill>
              <a:highlight>
                <a:srgbClr val="FFFFFF"/>
              </a:highlight>
            </a:endParaRPr>
          </a:p>
          <a:p>
            <a:pPr indent="0" lvl="0" marL="0" rtl="0" algn="l">
              <a:lnSpc>
                <a:spcPct val="115000"/>
              </a:lnSpc>
              <a:spcBef>
                <a:spcPts val="0"/>
              </a:spcBef>
              <a:spcAft>
                <a:spcPts val="0"/>
              </a:spcAft>
              <a:buNone/>
            </a:pPr>
            <a:r>
              <a:rPr lang="en" sz="2300">
                <a:solidFill>
                  <a:srgbClr val="212529"/>
                </a:solidFill>
                <a:highlight>
                  <a:srgbClr val="FFFFFF"/>
                </a:highlight>
              </a:rPr>
              <a:t>y </a:t>
            </a:r>
            <a:r>
              <a:rPr lang="en" sz="2300">
                <a:solidFill>
                  <a:srgbClr val="000080"/>
                </a:solidFill>
                <a:highlight>
                  <a:srgbClr val="FFFFFF"/>
                </a:highlight>
              </a:rPr>
              <a:t>=</a:t>
            </a:r>
            <a:r>
              <a:rPr lang="en" sz="2300">
                <a:solidFill>
                  <a:srgbClr val="212529"/>
                </a:solidFill>
                <a:highlight>
                  <a:srgbClr val="FFFFFF"/>
                </a:highlight>
              </a:rPr>
              <a:t> </a:t>
            </a:r>
            <a:r>
              <a:rPr lang="en" sz="2300">
                <a:solidFill>
                  <a:srgbClr val="000040"/>
                </a:solidFill>
                <a:highlight>
                  <a:srgbClr val="FFFFFF"/>
                </a:highlight>
              </a:rPr>
              <a:t>*</a:t>
            </a:r>
            <a:r>
              <a:rPr lang="en" sz="2300">
                <a:solidFill>
                  <a:srgbClr val="212529"/>
                </a:solidFill>
                <a:highlight>
                  <a:srgbClr val="FFFFFF"/>
                </a:highlight>
              </a:rPr>
              <a:t>p</a:t>
            </a:r>
            <a:r>
              <a:rPr lang="en" sz="2300">
                <a:solidFill>
                  <a:srgbClr val="008080"/>
                </a:solidFill>
                <a:highlight>
                  <a:srgbClr val="FFFFFF"/>
                </a:highlight>
              </a:rPr>
              <a:t>;</a:t>
            </a:r>
            <a:r>
              <a:rPr lang="en" sz="2300">
                <a:solidFill>
                  <a:srgbClr val="212529"/>
                </a:solidFill>
                <a:highlight>
                  <a:srgbClr val="FFFFFF"/>
                </a:highlight>
              </a:rPr>
              <a:t> </a:t>
            </a:r>
            <a:r>
              <a:rPr lang="en" sz="2300">
                <a:solidFill>
                  <a:srgbClr val="666666"/>
                </a:solidFill>
                <a:highlight>
                  <a:srgbClr val="FFFFFF"/>
                </a:highlight>
              </a:rPr>
              <a:t>// UB</a:t>
            </a:r>
            <a:endParaRPr sz="26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Poison values and cost of UB</a:t>
            </a:r>
            <a:endParaRPr/>
          </a:p>
        </p:txBody>
      </p:sp>
      <p:sp>
        <p:nvSpPr>
          <p:cNvPr id="387" name="Google Shape;387;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Everytime we define a poison value operation semantic as UB, we reduce the optimization opportunities.</a:t>
            </a:r>
            <a:endParaRPr/>
          </a:p>
          <a:p>
            <a:pPr indent="-342900" lvl="0" marL="457200" rtl="0" algn="l">
              <a:spcBef>
                <a:spcPts val="0"/>
              </a:spcBef>
              <a:spcAft>
                <a:spcPts val="0"/>
              </a:spcAft>
              <a:buSzPts val="1800"/>
              <a:buChar char="●"/>
            </a:pPr>
            <a:r>
              <a:rPr lang="en"/>
              <a:t>For example, if an instruction triggers UB, it cannot be hoisted out of the loop.</a:t>
            </a:r>
            <a:endParaRPr/>
          </a:p>
          <a:p>
            <a:pPr indent="-342900" lvl="0" marL="457200" rtl="0" algn="l">
              <a:spcBef>
                <a:spcPts val="0"/>
              </a:spcBef>
              <a:spcAft>
                <a:spcPts val="0"/>
              </a:spcAft>
              <a:buSzPts val="1800"/>
              <a:buChar char="●"/>
            </a:pPr>
            <a:r>
              <a:rPr lang="en"/>
              <a:t>Some opcodes have constrained motion (for example division by poison), whereas others have unconstrained motion.</a:t>
            </a:r>
            <a:endParaRPr/>
          </a:p>
        </p:txBody>
      </p:sp>
      <p:sp>
        <p:nvSpPr>
          <p:cNvPr id="388" name="Google Shape;388;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poison values to deterministic values</a:t>
            </a:r>
            <a:endParaRPr/>
          </a:p>
        </p:txBody>
      </p:sp>
      <p:sp>
        <p:nvSpPr>
          <p:cNvPr id="394" name="Google Shape;394;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a correctness standpoint, it is valid to determinize poison values. </a:t>
            </a:r>
            <a:endParaRPr/>
          </a:p>
          <a:p>
            <a:pPr indent="-342900" lvl="0" marL="457200" rtl="0" algn="l">
              <a:spcBef>
                <a:spcPts val="0"/>
              </a:spcBef>
              <a:spcAft>
                <a:spcPts val="0"/>
              </a:spcAft>
              <a:buSzPts val="1800"/>
              <a:buChar char="●"/>
            </a:pPr>
            <a:r>
              <a:rPr lang="en"/>
              <a:t>However, it reduces the opportunities for optimizations. Therefore, compiler typically avoid such operations.</a:t>
            </a:r>
            <a:endParaRPr/>
          </a:p>
        </p:txBody>
      </p:sp>
      <p:sp>
        <p:nvSpPr>
          <p:cNvPr id="395" name="Google Shape;395;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96" name="Google Shape;396;p56"/>
          <p:cNvPicPr preferRelativeResize="0"/>
          <p:nvPr/>
        </p:nvPicPr>
        <p:blipFill>
          <a:blip r:embed="rId3">
            <a:alphaModFix/>
          </a:blip>
          <a:stretch>
            <a:fillRect/>
          </a:stretch>
        </p:blipFill>
        <p:spPr>
          <a:xfrm>
            <a:off x="1875238" y="2159855"/>
            <a:ext cx="5393526" cy="284497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Module 170</a:t>
            </a:r>
            <a:endParaRPr/>
          </a:p>
        </p:txBody>
      </p:sp>
      <p:sp>
        <p:nvSpPr>
          <p:cNvPr id="402" name="Google Shape;402;p5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Immediate v/s </a:t>
            </a:r>
            <a:r>
              <a:rPr lang="en"/>
              <a:t>Deferred</a:t>
            </a:r>
            <a:r>
              <a:rPr lang="en"/>
              <a:t> UB</a:t>
            </a:r>
            <a:endParaRPr/>
          </a:p>
        </p:txBody>
      </p:sp>
      <p:sp>
        <p:nvSpPr>
          <p:cNvPr id="403" name="Google Shape;403;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Immediate vs </a:t>
            </a:r>
            <a:r>
              <a:rPr lang="en"/>
              <a:t>Deferred</a:t>
            </a:r>
            <a:r>
              <a:rPr lang="en"/>
              <a:t> UB</a:t>
            </a:r>
            <a:endParaRPr/>
          </a:p>
        </p:txBody>
      </p:sp>
      <p:sp>
        <p:nvSpPr>
          <p:cNvPr id="409" name="Google Shape;409;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some cases LLVM will immediately generate UB, whereas in other cases, it generates a poison value.</a:t>
            </a:r>
            <a:endParaRPr/>
          </a:p>
        </p:txBody>
      </p:sp>
      <p:sp>
        <p:nvSpPr>
          <p:cNvPr id="410" name="Google Shape;410;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411" name="Google Shape;411;p58"/>
          <p:cNvGraphicFramePr/>
          <p:nvPr/>
        </p:nvGraphicFramePr>
        <p:xfrm>
          <a:off x="952500" y="2463350"/>
          <a:ext cx="3000000" cy="3000000"/>
        </p:xfrm>
        <a:graphic>
          <a:graphicData uri="http://schemas.openxmlformats.org/drawingml/2006/table">
            <a:tbl>
              <a:tblPr>
                <a:noFill/>
                <a:tableStyleId>{AEA02159-1E28-4C39-96CD-D4B43C9978A8}</a:tableStyleId>
              </a:tblPr>
              <a:tblGrid>
                <a:gridCol w="4223950"/>
                <a:gridCol w="1507525"/>
                <a:gridCol w="1507525"/>
              </a:tblGrid>
              <a:tr h="246800">
                <a:tc>
                  <a:txBody>
                    <a:bodyPr/>
                    <a:lstStyle/>
                    <a:p>
                      <a:pPr indent="0" lvl="0" marL="0" rtl="0" algn="ctr">
                        <a:spcBef>
                          <a:spcPts val="0"/>
                        </a:spcBef>
                        <a:spcAft>
                          <a:spcPts val="0"/>
                        </a:spcAft>
                        <a:buNone/>
                      </a:pPr>
                      <a:r>
                        <a:rPr b="1" lang="en"/>
                        <a:t>Example</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t>C</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t>LLVM</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6800">
                <a:tc>
                  <a:txBody>
                    <a:bodyPr/>
                    <a:lstStyle/>
                    <a:p>
                      <a:pPr indent="0" lvl="0" marL="0" rtl="0" algn="ctr">
                        <a:spcBef>
                          <a:spcPts val="0"/>
                        </a:spcBef>
                        <a:spcAft>
                          <a:spcPts val="0"/>
                        </a:spcAft>
                        <a:buNone/>
                      </a:pPr>
                      <a:r>
                        <a:rPr lang="en"/>
                        <a:t>int y = INT_MAX + 1;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Immediate UB</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Poison Value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6800">
                <a:tc>
                  <a:txBody>
                    <a:bodyPr/>
                    <a:lstStyle/>
                    <a:p>
                      <a:pPr indent="0" lvl="0" marL="0" rtl="0" algn="ctr">
                        <a:spcBef>
                          <a:spcPts val="0"/>
                        </a:spcBef>
                        <a:spcAft>
                          <a:spcPts val="0"/>
                        </a:spcAft>
                        <a:buNone/>
                      </a:pPr>
                      <a:r>
                        <a:rPr lang="en"/>
                        <a:t>int y = x / 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Immediate UB</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Immediate UB</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6800">
                <a:tc>
                  <a:txBody>
                    <a:bodyPr/>
                    <a:lstStyle/>
                    <a:p>
                      <a:pPr indent="0" lvl="0" marL="0" rtl="0" algn="ctr">
                        <a:spcBef>
                          <a:spcPts val="0"/>
                        </a:spcBef>
                        <a:spcAft>
                          <a:spcPts val="0"/>
                        </a:spcAft>
                        <a:buNone/>
                      </a:pPr>
                      <a:r>
                        <a:rPr lang="en"/>
                        <a:t>int y = x + &lt;poison value&gt;;</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Poison Value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6800">
                <a:tc>
                  <a:txBody>
                    <a:bodyPr/>
                    <a:lstStyle/>
                    <a:p>
                      <a:pPr indent="0" lvl="0" marL="0" rtl="0" algn="ctr">
                        <a:spcBef>
                          <a:spcPts val="0"/>
                        </a:spcBef>
                        <a:spcAft>
                          <a:spcPts val="0"/>
                        </a:spcAft>
                        <a:buNone/>
                      </a:pPr>
                      <a:r>
                        <a:rPr lang="en"/>
                        <a:t>if(&lt;poison value&gt;) {…} else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Immediate UB</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Immediate UB</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Immediate vs Deferred UB</a:t>
            </a:r>
            <a:endParaRPr/>
          </a:p>
          <a:p>
            <a:pPr indent="0" lvl="0" marL="0" rtl="0" algn="l">
              <a:spcBef>
                <a:spcPts val="0"/>
              </a:spcBef>
              <a:spcAft>
                <a:spcPts val="0"/>
              </a:spcAft>
              <a:buNone/>
            </a:pPr>
            <a:r>
              <a:t/>
            </a:r>
            <a:endParaRPr/>
          </a:p>
        </p:txBody>
      </p:sp>
      <p:sp>
        <p:nvSpPr>
          <p:cNvPr id="417" name="Google Shape;417;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poison value is never used in a dangerous operation, we can avoid UB.</a:t>
            </a:r>
            <a:endParaRPr/>
          </a:p>
          <a:p>
            <a:pPr indent="-342900" lvl="0" marL="457200" rtl="0" algn="l">
              <a:spcBef>
                <a:spcPts val="0"/>
              </a:spcBef>
              <a:spcAft>
                <a:spcPts val="0"/>
              </a:spcAft>
              <a:buSzPts val="1800"/>
              <a:buChar char="●"/>
            </a:pPr>
            <a:r>
              <a:rPr lang="en"/>
              <a:t>Therefore poison values are a form of deferred UB.</a:t>
            </a:r>
            <a:endParaRPr/>
          </a:p>
        </p:txBody>
      </p:sp>
      <p:sp>
        <p:nvSpPr>
          <p:cNvPr id="418" name="Google Shape;418;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Thanks!</a:t>
            </a:r>
            <a:endParaRPr/>
          </a:p>
          <a:p>
            <a:pPr indent="-342900" lvl="0" marL="457200" rtl="0" algn="l">
              <a:spcBef>
                <a:spcPts val="0"/>
              </a:spcBef>
              <a:spcAft>
                <a:spcPts val="0"/>
              </a:spcAft>
              <a:buSzPts val="1800"/>
              <a:buChar char="-"/>
            </a:pPr>
            <a:r>
              <a:rPr lang="en" sz="1800"/>
              <a:t>Setu Gupta</a:t>
            </a:r>
            <a:endParaRPr sz="1800"/>
          </a:p>
        </p:txBody>
      </p:sp>
      <p:sp>
        <p:nvSpPr>
          <p:cNvPr id="424" name="Google Shape;424;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of handling undefined behaviour</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an illegal memory access (for instance, due to an out of range index).</a:t>
            </a:r>
            <a:endParaRPr/>
          </a:p>
          <a:p>
            <a:pPr indent="-342900" lvl="0" marL="457200" rtl="0" algn="l">
              <a:spcBef>
                <a:spcPts val="0"/>
              </a:spcBef>
              <a:spcAft>
                <a:spcPts val="0"/>
              </a:spcAft>
              <a:buSzPts val="1800"/>
              <a:buChar char="●"/>
            </a:pPr>
            <a:r>
              <a:rPr lang="en"/>
              <a:t>The language may choose to define such behaviour by adding explicit checks and throwing exceptions if they fail. Such checks will add 3-4 instructions to the code for every access.</a:t>
            </a:r>
            <a:endParaRPr/>
          </a:p>
          <a:p>
            <a:pPr indent="-342900" lvl="0" marL="457200" rtl="0" algn="l">
              <a:spcBef>
                <a:spcPts val="0"/>
              </a:spcBef>
              <a:spcAft>
                <a:spcPts val="0"/>
              </a:spcAft>
              <a:buSzPts val="1800"/>
              <a:buChar char="●"/>
            </a:pPr>
            <a:r>
              <a:rPr lang="en"/>
              <a:t>Some other languages may say that such cost is not justified as the </a:t>
            </a:r>
            <a:r>
              <a:rPr lang="en"/>
              <a:t>programmer's</a:t>
            </a:r>
            <a:r>
              <a:rPr lang="en"/>
              <a:t> are not likely to make such mistakes. </a:t>
            </a:r>
            <a:endParaRPr/>
          </a:p>
          <a:p>
            <a:pPr indent="-342900" lvl="0" marL="457200" rtl="0" algn="l">
              <a:spcBef>
                <a:spcPts val="0"/>
              </a:spcBef>
              <a:spcAft>
                <a:spcPts val="0"/>
              </a:spcAft>
              <a:buSzPts val="1800"/>
              <a:buChar char="●"/>
            </a:pPr>
            <a:r>
              <a:rPr lang="en"/>
              <a:t>Allowing undefined behaviour may lead to security vulnerabilities.</a:t>
            </a:r>
            <a:endParaRPr/>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Exploiting UB: Overflows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Is this </a:t>
            </a:r>
            <a:r>
              <a:rPr lang="en"/>
              <a:t>legal</a:t>
            </a:r>
            <a:r>
              <a:rPr lang="en"/>
              <a:t>? (Hint: Think </a:t>
            </a:r>
            <a:r>
              <a:rPr lang="en"/>
              <a:t>about overflows)</a:t>
            </a:r>
            <a:endParaRPr/>
          </a:p>
        </p:txBody>
      </p:sp>
      <p:sp>
        <p:nvSpPr>
          <p:cNvPr id="92" name="Google Shape;92;p18"/>
          <p:cNvSpPr txBox="1"/>
          <p:nvPr/>
        </p:nvSpPr>
        <p:spPr>
          <a:xfrm>
            <a:off x="973100" y="1689550"/>
            <a:ext cx="2844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0000FF"/>
                </a:solidFill>
                <a:highlight>
                  <a:srgbClr val="FFFFFF"/>
                </a:highlight>
              </a:rPr>
              <a:t>int</a:t>
            </a:r>
            <a:r>
              <a:rPr b="1" lang="en" sz="1500">
                <a:solidFill>
                  <a:srgbClr val="212529"/>
                </a:solidFill>
                <a:highlight>
                  <a:srgbClr val="FFFFFF"/>
                </a:highlight>
              </a:rPr>
              <a:t> n </a:t>
            </a:r>
            <a:r>
              <a:rPr b="1" lang="en" sz="1500">
                <a:solidFill>
                  <a:srgbClr val="000080"/>
                </a:solidFill>
                <a:highlight>
                  <a:srgbClr val="FFFFFF"/>
                </a:highlight>
              </a:rPr>
              <a:t>=</a:t>
            </a:r>
            <a:r>
              <a:rPr b="1" lang="en" sz="1500">
                <a:solidFill>
                  <a:srgbClr val="212529"/>
                </a:solidFill>
                <a:highlight>
                  <a:srgbClr val="FFFFFF"/>
                </a:highlight>
              </a:rPr>
              <a:t> ...</a:t>
            </a:r>
            <a:r>
              <a:rPr b="1" lang="en" sz="1500">
                <a:solidFill>
                  <a:srgbClr val="008080"/>
                </a:solidFill>
                <a:highlight>
                  <a:srgbClr val="FFFFFF"/>
                </a:highlight>
              </a:rPr>
              <a:t>;</a:t>
            </a:r>
            <a:endParaRPr b="1" sz="1500">
              <a:solidFill>
                <a:srgbClr val="212529"/>
              </a:solidFill>
              <a:highlight>
                <a:srgbClr val="FFFFFF"/>
              </a:highlight>
            </a:endParaRPr>
          </a:p>
          <a:p>
            <a:pPr indent="0" lvl="0" marL="0" rtl="0" algn="l">
              <a:spcBef>
                <a:spcPts val="0"/>
              </a:spcBef>
              <a:spcAft>
                <a:spcPts val="0"/>
              </a:spcAft>
              <a:buNone/>
            </a:pPr>
            <a:r>
              <a:rPr b="1" lang="en" sz="1500">
                <a:solidFill>
                  <a:srgbClr val="0000FF"/>
                </a:solidFill>
                <a:highlight>
                  <a:srgbClr val="FFFFFF"/>
                </a:highlight>
              </a:rPr>
              <a:t>for</a:t>
            </a:r>
            <a:r>
              <a:rPr b="1" lang="en" sz="1500">
                <a:solidFill>
                  <a:srgbClr val="008000"/>
                </a:solidFill>
                <a:highlight>
                  <a:srgbClr val="FFFFFF"/>
                </a:highlight>
              </a:rPr>
              <a:t>(</a:t>
            </a:r>
            <a:r>
              <a:rPr b="1" lang="en" sz="1500">
                <a:solidFill>
                  <a:srgbClr val="0000FF"/>
                </a:solidFill>
                <a:highlight>
                  <a:srgbClr val="FFFFFF"/>
                </a:highlight>
              </a:rPr>
              <a:t>int</a:t>
            </a:r>
            <a:r>
              <a:rPr b="1" lang="en" sz="1500">
                <a:solidFill>
                  <a:srgbClr val="212529"/>
                </a:solidFill>
                <a:highlight>
                  <a:srgbClr val="FFFFFF"/>
                </a:highlight>
              </a:rPr>
              <a:t> i </a:t>
            </a:r>
            <a:r>
              <a:rPr b="1" lang="en" sz="1500">
                <a:solidFill>
                  <a:srgbClr val="000080"/>
                </a:solidFill>
                <a:highlight>
                  <a:srgbClr val="FFFFFF"/>
                </a:highlight>
              </a:rPr>
              <a:t>=</a:t>
            </a:r>
            <a:r>
              <a:rPr b="1" lang="en" sz="1500">
                <a:solidFill>
                  <a:srgbClr val="212529"/>
                </a:solidFill>
                <a:highlight>
                  <a:srgbClr val="FFFFFF"/>
                </a:highlight>
              </a:rPr>
              <a:t> </a:t>
            </a:r>
            <a:r>
              <a:rPr b="1" lang="en" sz="1500">
                <a:solidFill>
                  <a:srgbClr val="0000DD"/>
                </a:solidFill>
                <a:highlight>
                  <a:srgbClr val="FFFFFF"/>
                </a:highlight>
              </a:rPr>
              <a:t>0</a:t>
            </a:r>
            <a:r>
              <a:rPr b="1" lang="en" sz="1500">
                <a:solidFill>
                  <a:srgbClr val="008080"/>
                </a:solidFill>
                <a:highlight>
                  <a:srgbClr val="FFFFFF"/>
                </a:highlight>
              </a:rPr>
              <a:t>;</a:t>
            </a:r>
            <a:r>
              <a:rPr b="1" lang="en" sz="1500">
                <a:solidFill>
                  <a:srgbClr val="212529"/>
                </a:solidFill>
                <a:highlight>
                  <a:srgbClr val="FFFFFF"/>
                </a:highlight>
              </a:rPr>
              <a:t> i  </a:t>
            </a:r>
            <a:r>
              <a:rPr b="1" lang="en" sz="1500">
                <a:solidFill>
                  <a:srgbClr val="000080"/>
                </a:solidFill>
                <a:highlight>
                  <a:srgbClr val="FFFFFF"/>
                </a:highlight>
              </a:rPr>
              <a:t>&lt;</a:t>
            </a:r>
            <a:r>
              <a:rPr b="1" lang="en" sz="1500">
                <a:solidFill>
                  <a:srgbClr val="212529"/>
                </a:solidFill>
                <a:highlight>
                  <a:srgbClr val="FFFFFF"/>
                </a:highlight>
              </a:rPr>
              <a:t> n</a:t>
            </a:r>
            <a:r>
              <a:rPr b="1" lang="en" sz="1500">
                <a:solidFill>
                  <a:srgbClr val="000040"/>
                </a:solidFill>
                <a:highlight>
                  <a:srgbClr val="FFFFFF"/>
                </a:highlight>
              </a:rPr>
              <a:t>+</a:t>
            </a:r>
            <a:r>
              <a:rPr b="1" lang="en" sz="1500">
                <a:solidFill>
                  <a:srgbClr val="0000DD"/>
                </a:solidFill>
                <a:highlight>
                  <a:srgbClr val="FFFFFF"/>
                </a:highlight>
              </a:rPr>
              <a:t>1</a:t>
            </a:r>
            <a:r>
              <a:rPr b="1" lang="en" sz="1500">
                <a:solidFill>
                  <a:srgbClr val="008080"/>
                </a:solidFill>
                <a:highlight>
                  <a:srgbClr val="FFFFFF"/>
                </a:highlight>
              </a:rPr>
              <a:t>;</a:t>
            </a:r>
            <a:r>
              <a:rPr b="1" lang="en" sz="1500">
                <a:solidFill>
                  <a:srgbClr val="212529"/>
                </a:solidFill>
                <a:highlight>
                  <a:srgbClr val="FFFFFF"/>
                </a:highlight>
              </a:rPr>
              <a:t> i</a:t>
            </a:r>
            <a:r>
              <a:rPr b="1" lang="en" sz="1500">
                <a:solidFill>
                  <a:srgbClr val="000040"/>
                </a:solidFill>
                <a:highlight>
                  <a:srgbClr val="FFFFFF"/>
                </a:highlight>
              </a:rPr>
              <a:t>++</a:t>
            </a:r>
            <a:r>
              <a:rPr b="1" lang="en" sz="1500">
                <a:solidFill>
                  <a:srgbClr val="008000"/>
                </a:solidFill>
                <a:highlight>
                  <a:srgbClr val="FFFFFF"/>
                </a:highlight>
              </a:rPr>
              <a:t>)</a:t>
            </a:r>
            <a:endParaRPr b="1" sz="1500">
              <a:solidFill>
                <a:srgbClr val="212529"/>
              </a:solidFill>
              <a:highlight>
                <a:srgbClr val="FFFFFF"/>
              </a:highlight>
            </a:endParaRPr>
          </a:p>
          <a:p>
            <a:pPr indent="0" lvl="0" marL="0" rtl="0" algn="l">
              <a:lnSpc>
                <a:spcPct val="115000"/>
              </a:lnSpc>
              <a:spcBef>
                <a:spcPts val="0"/>
              </a:spcBef>
              <a:spcAft>
                <a:spcPts val="0"/>
              </a:spcAft>
              <a:buNone/>
            </a:pPr>
            <a:r>
              <a:rPr b="1" lang="en" sz="1500">
                <a:solidFill>
                  <a:srgbClr val="212529"/>
                </a:solidFill>
                <a:highlight>
                  <a:srgbClr val="FFFFFF"/>
                </a:highlight>
              </a:rPr>
              <a:t>      </a:t>
            </a:r>
            <a:r>
              <a:rPr b="1" lang="en" sz="1500">
                <a:solidFill>
                  <a:srgbClr val="666666"/>
                </a:solidFill>
                <a:highlight>
                  <a:srgbClr val="FFFFFF"/>
                </a:highlight>
              </a:rPr>
              <a:t>// Some code</a:t>
            </a:r>
            <a:endParaRPr b="1" sz="1800"/>
          </a:p>
        </p:txBody>
      </p:sp>
      <p:sp>
        <p:nvSpPr>
          <p:cNvPr id="93" name="Google Shape;93;p18"/>
          <p:cNvSpPr txBox="1"/>
          <p:nvPr/>
        </p:nvSpPr>
        <p:spPr>
          <a:xfrm>
            <a:off x="5697500" y="1689550"/>
            <a:ext cx="2844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0000FF"/>
                </a:solidFill>
                <a:highlight>
                  <a:srgbClr val="FFFFFF"/>
                </a:highlight>
              </a:rPr>
              <a:t>int</a:t>
            </a:r>
            <a:r>
              <a:rPr b="1" lang="en" sz="1500">
                <a:solidFill>
                  <a:srgbClr val="212529"/>
                </a:solidFill>
                <a:highlight>
                  <a:srgbClr val="FFFFFF"/>
                </a:highlight>
              </a:rPr>
              <a:t> n </a:t>
            </a:r>
            <a:r>
              <a:rPr b="1" lang="en" sz="1500">
                <a:solidFill>
                  <a:srgbClr val="000080"/>
                </a:solidFill>
                <a:highlight>
                  <a:srgbClr val="FFFFFF"/>
                </a:highlight>
              </a:rPr>
              <a:t>=</a:t>
            </a:r>
            <a:r>
              <a:rPr b="1" lang="en" sz="1500">
                <a:solidFill>
                  <a:srgbClr val="212529"/>
                </a:solidFill>
                <a:highlight>
                  <a:srgbClr val="FFFFFF"/>
                </a:highlight>
              </a:rPr>
              <a:t> ...</a:t>
            </a:r>
            <a:r>
              <a:rPr b="1" lang="en" sz="1500">
                <a:solidFill>
                  <a:srgbClr val="008080"/>
                </a:solidFill>
                <a:highlight>
                  <a:srgbClr val="FFFFFF"/>
                </a:highlight>
              </a:rPr>
              <a:t>;</a:t>
            </a:r>
            <a:endParaRPr b="1" sz="1500">
              <a:solidFill>
                <a:srgbClr val="212529"/>
              </a:solidFill>
              <a:highlight>
                <a:srgbClr val="FFFFFF"/>
              </a:highlight>
            </a:endParaRPr>
          </a:p>
          <a:p>
            <a:pPr indent="0" lvl="0" marL="0" rtl="0" algn="l">
              <a:spcBef>
                <a:spcPts val="0"/>
              </a:spcBef>
              <a:spcAft>
                <a:spcPts val="0"/>
              </a:spcAft>
              <a:buNone/>
            </a:pPr>
            <a:r>
              <a:rPr b="1" lang="en" sz="1500">
                <a:solidFill>
                  <a:srgbClr val="0000FF"/>
                </a:solidFill>
                <a:highlight>
                  <a:srgbClr val="FFFFFF"/>
                </a:highlight>
              </a:rPr>
              <a:t>for</a:t>
            </a:r>
            <a:r>
              <a:rPr b="1" lang="en" sz="1500">
                <a:solidFill>
                  <a:srgbClr val="008000"/>
                </a:solidFill>
                <a:highlight>
                  <a:srgbClr val="FFFFFF"/>
                </a:highlight>
              </a:rPr>
              <a:t>(</a:t>
            </a:r>
            <a:r>
              <a:rPr b="1" lang="en" sz="1500">
                <a:solidFill>
                  <a:srgbClr val="0000FF"/>
                </a:solidFill>
                <a:highlight>
                  <a:srgbClr val="FFFFFF"/>
                </a:highlight>
              </a:rPr>
              <a:t>int</a:t>
            </a:r>
            <a:r>
              <a:rPr b="1" lang="en" sz="1500">
                <a:solidFill>
                  <a:srgbClr val="212529"/>
                </a:solidFill>
                <a:highlight>
                  <a:srgbClr val="FFFFFF"/>
                </a:highlight>
              </a:rPr>
              <a:t> i </a:t>
            </a:r>
            <a:r>
              <a:rPr b="1" lang="en" sz="1500">
                <a:solidFill>
                  <a:srgbClr val="000080"/>
                </a:solidFill>
                <a:highlight>
                  <a:srgbClr val="FFFFFF"/>
                </a:highlight>
              </a:rPr>
              <a:t>=</a:t>
            </a:r>
            <a:r>
              <a:rPr b="1" lang="en" sz="1500">
                <a:solidFill>
                  <a:srgbClr val="212529"/>
                </a:solidFill>
                <a:highlight>
                  <a:srgbClr val="FFFFFF"/>
                </a:highlight>
              </a:rPr>
              <a:t> </a:t>
            </a:r>
            <a:r>
              <a:rPr b="1" lang="en" sz="1500">
                <a:solidFill>
                  <a:srgbClr val="0000DD"/>
                </a:solidFill>
                <a:highlight>
                  <a:srgbClr val="FFFFFF"/>
                </a:highlight>
              </a:rPr>
              <a:t>0</a:t>
            </a:r>
            <a:r>
              <a:rPr b="1" lang="en" sz="1500">
                <a:solidFill>
                  <a:srgbClr val="008080"/>
                </a:solidFill>
                <a:highlight>
                  <a:srgbClr val="FFFFFF"/>
                </a:highlight>
              </a:rPr>
              <a:t>;</a:t>
            </a:r>
            <a:r>
              <a:rPr b="1" lang="en" sz="1500">
                <a:solidFill>
                  <a:srgbClr val="212529"/>
                </a:solidFill>
                <a:highlight>
                  <a:srgbClr val="FFFFFF"/>
                </a:highlight>
              </a:rPr>
              <a:t> i  </a:t>
            </a:r>
            <a:r>
              <a:rPr b="1" lang="en" sz="1500">
                <a:solidFill>
                  <a:srgbClr val="000080"/>
                </a:solidFill>
                <a:highlight>
                  <a:srgbClr val="FFFFFF"/>
                </a:highlight>
              </a:rPr>
              <a:t>&lt;=</a:t>
            </a:r>
            <a:r>
              <a:rPr b="1" lang="en" sz="1500">
                <a:solidFill>
                  <a:srgbClr val="212529"/>
                </a:solidFill>
                <a:highlight>
                  <a:srgbClr val="FFFFFF"/>
                </a:highlight>
              </a:rPr>
              <a:t> n</a:t>
            </a:r>
            <a:r>
              <a:rPr b="1" lang="en" sz="1500">
                <a:solidFill>
                  <a:srgbClr val="008080"/>
                </a:solidFill>
                <a:highlight>
                  <a:srgbClr val="FFFFFF"/>
                </a:highlight>
              </a:rPr>
              <a:t>;</a:t>
            </a:r>
            <a:r>
              <a:rPr b="1" lang="en" sz="1500">
                <a:solidFill>
                  <a:srgbClr val="212529"/>
                </a:solidFill>
                <a:highlight>
                  <a:srgbClr val="FFFFFF"/>
                </a:highlight>
              </a:rPr>
              <a:t> i</a:t>
            </a:r>
            <a:r>
              <a:rPr b="1" lang="en" sz="1500">
                <a:solidFill>
                  <a:srgbClr val="000040"/>
                </a:solidFill>
                <a:highlight>
                  <a:srgbClr val="FFFFFF"/>
                </a:highlight>
              </a:rPr>
              <a:t>++</a:t>
            </a:r>
            <a:r>
              <a:rPr b="1" lang="en" sz="1500">
                <a:solidFill>
                  <a:srgbClr val="008000"/>
                </a:solidFill>
                <a:highlight>
                  <a:srgbClr val="FFFFFF"/>
                </a:highlight>
              </a:rPr>
              <a:t>)</a:t>
            </a:r>
            <a:endParaRPr b="1" sz="1500">
              <a:solidFill>
                <a:srgbClr val="212529"/>
              </a:solidFill>
              <a:highlight>
                <a:srgbClr val="FFFFFF"/>
              </a:highlight>
            </a:endParaRPr>
          </a:p>
          <a:p>
            <a:pPr indent="0" lvl="0" marL="0" rtl="0" algn="l">
              <a:lnSpc>
                <a:spcPct val="115000"/>
              </a:lnSpc>
              <a:spcBef>
                <a:spcPts val="0"/>
              </a:spcBef>
              <a:spcAft>
                <a:spcPts val="0"/>
              </a:spcAft>
              <a:buNone/>
            </a:pPr>
            <a:r>
              <a:rPr b="1" lang="en" sz="1500">
                <a:solidFill>
                  <a:srgbClr val="212529"/>
                </a:solidFill>
                <a:highlight>
                  <a:srgbClr val="FFFFFF"/>
                </a:highlight>
              </a:rPr>
              <a:t>      </a:t>
            </a:r>
            <a:r>
              <a:rPr b="1" lang="en" sz="1500">
                <a:solidFill>
                  <a:srgbClr val="666666"/>
                </a:solidFill>
                <a:highlight>
                  <a:srgbClr val="FFFFFF"/>
                </a:highlight>
              </a:rPr>
              <a:t>// Some code</a:t>
            </a:r>
            <a:endParaRPr b="1" sz="1800"/>
          </a:p>
        </p:txBody>
      </p:sp>
      <p:sp>
        <p:nvSpPr>
          <p:cNvPr id="94" name="Google Shape;94;p18"/>
          <p:cNvSpPr/>
          <p:nvPr/>
        </p:nvSpPr>
        <p:spPr>
          <a:xfrm>
            <a:off x="3828225" y="1988975"/>
            <a:ext cx="1144200" cy="2139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Exploiting UB: Overflows</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if n = INT_MAX and we have wrap around semantics?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such a case, the transformation is illegal as both the pieces of code do different things.</a:t>
            </a:r>
            <a:endParaRPr/>
          </a:p>
        </p:txBody>
      </p:sp>
      <p:sp>
        <p:nvSpPr>
          <p:cNvPr id="102" name="Google Shape;102;p19"/>
          <p:cNvSpPr txBox="1"/>
          <p:nvPr/>
        </p:nvSpPr>
        <p:spPr>
          <a:xfrm>
            <a:off x="973100" y="1689550"/>
            <a:ext cx="3212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0000FF"/>
                </a:solidFill>
                <a:highlight>
                  <a:srgbClr val="FFFFFF"/>
                </a:highlight>
              </a:rPr>
              <a:t>int</a:t>
            </a:r>
            <a:r>
              <a:rPr b="1" lang="en" sz="1500">
                <a:solidFill>
                  <a:srgbClr val="212529"/>
                </a:solidFill>
                <a:highlight>
                  <a:srgbClr val="FFFFFF"/>
                </a:highlight>
              </a:rPr>
              <a:t> n </a:t>
            </a:r>
            <a:r>
              <a:rPr b="1" lang="en" sz="1500">
                <a:solidFill>
                  <a:srgbClr val="000080"/>
                </a:solidFill>
                <a:highlight>
                  <a:srgbClr val="FFFFFF"/>
                </a:highlight>
              </a:rPr>
              <a:t>=</a:t>
            </a:r>
            <a:r>
              <a:rPr b="1" lang="en" sz="1500">
                <a:solidFill>
                  <a:srgbClr val="212529"/>
                </a:solidFill>
                <a:highlight>
                  <a:srgbClr val="FFFFFF"/>
                </a:highlight>
              </a:rPr>
              <a:t> ...</a:t>
            </a:r>
            <a:r>
              <a:rPr b="1" lang="en" sz="1500">
                <a:solidFill>
                  <a:srgbClr val="008080"/>
                </a:solidFill>
                <a:highlight>
                  <a:srgbClr val="FFFFFF"/>
                </a:highlight>
              </a:rPr>
              <a:t>;</a:t>
            </a:r>
            <a:endParaRPr b="1" sz="1500">
              <a:solidFill>
                <a:srgbClr val="212529"/>
              </a:solidFill>
              <a:highlight>
                <a:srgbClr val="FFFFFF"/>
              </a:highlight>
            </a:endParaRPr>
          </a:p>
          <a:p>
            <a:pPr indent="0" lvl="0" marL="0" rtl="0" algn="l">
              <a:spcBef>
                <a:spcPts val="0"/>
              </a:spcBef>
              <a:spcAft>
                <a:spcPts val="0"/>
              </a:spcAft>
              <a:buNone/>
            </a:pPr>
            <a:r>
              <a:rPr b="1" lang="en" sz="1500">
                <a:solidFill>
                  <a:srgbClr val="0000FF"/>
                </a:solidFill>
                <a:highlight>
                  <a:srgbClr val="FFFFFF"/>
                </a:highlight>
              </a:rPr>
              <a:t>for</a:t>
            </a:r>
            <a:r>
              <a:rPr b="1" lang="en" sz="1500">
                <a:solidFill>
                  <a:srgbClr val="008000"/>
                </a:solidFill>
                <a:highlight>
                  <a:srgbClr val="FFFFFF"/>
                </a:highlight>
              </a:rPr>
              <a:t>(</a:t>
            </a:r>
            <a:r>
              <a:rPr b="1" lang="en" sz="1500">
                <a:solidFill>
                  <a:srgbClr val="0000FF"/>
                </a:solidFill>
                <a:highlight>
                  <a:srgbClr val="FFFFFF"/>
                </a:highlight>
              </a:rPr>
              <a:t>int</a:t>
            </a:r>
            <a:r>
              <a:rPr b="1" lang="en" sz="1500">
                <a:solidFill>
                  <a:srgbClr val="212529"/>
                </a:solidFill>
                <a:highlight>
                  <a:srgbClr val="FFFFFF"/>
                </a:highlight>
              </a:rPr>
              <a:t> i </a:t>
            </a:r>
            <a:r>
              <a:rPr b="1" lang="en" sz="1500">
                <a:solidFill>
                  <a:srgbClr val="000080"/>
                </a:solidFill>
                <a:highlight>
                  <a:srgbClr val="FFFFFF"/>
                </a:highlight>
              </a:rPr>
              <a:t>=</a:t>
            </a:r>
            <a:r>
              <a:rPr b="1" lang="en" sz="1500">
                <a:solidFill>
                  <a:srgbClr val="212529"/>
                </a:solidFill>
                <a:highlight>
                  <a:srgbClr val="FFFFFF"/>
                </a:highlight>
              </a:rPr>
              <a:t> </a:t>
            </a:r>
            <a:r>
              <a:rPr b="1" lang="en" sz="1500">
                <a:solidFill>
                  <a:srgbClr val="0000DD"/>
                </a:solidFill>
                <a:highlight>
                  <a:srgbClr val="FFFFFF"/>
                </a:highlight>
              </a:rPr>
              <a:t>0</a:t>
            </a:r>
            <a:r>
              <a:rPr b="1" lang="en" sz="1500">
                <a:solidFill>
                  <a:srgbClr val="008080"/>
                </a:solidFill>
                <a:highlight>
                  <a:srgbClr val="FFFFFF"/>
                </a:highlight>
              </a:rPr>
              <a:t>;</a:t>
            </a:r>
            <a:r>
              <a:rPr b="1" lang="en" sz="1500">
                <a:solidFill>
                  <a:srgbClr val="212529"/>
                </a:solidFill>
                <a:highlight>
                  <a:srgbClr val="FFFFFF"/>
                </a:highlight>
              </a:rPr>
              <a:t> i  </a:t>
            </a:r>
            <a:r>
              <a:rPr b="1" lang="en" sz="1500">
                <a:solidFill>
                  <a:srgbClr val="000080"/>
                </a:solidFill>
                <a:highlight>
                  <a:srgbClr val="FFFFFF"/>
                </a:highlight>
              </a:rPr>
              <a:t>&lt;</a:t>
            </a:r>
            <a:r>
              <a:rPr b="1" lang="en" sz="1500">
                <a:solidFill>
                  <a:srgbClr val="212529"/>
                </a:solidFill>
                <a:highlight>
                  <a:srgbClr val="FFFFFF"/>
                </a:highlight>
              </a:rPr>
              <a:t> INT_MAX</a:t>
            </a:r>
            <a:r>
              <a:rPr b="1" lang="en" sz="1500">
                <a:solidFill>
                  <a:srgbClr val="000040"/>
                </a:solidFill>
                <a:highlight>
                  <a:srgbClr val="FFFFFF"/>
                </a:highlight>
              </a:rPr>
              <a:t>+</a:t>
            </a:r>
            <a:r>
              <a:rPr b="1" lang="en" sz="1500">
                <a:solidFill>
                  <a:srgbClr val="0000DD"/>
                </a:solidFill>
                <a:highlight>
                  <a:srgbClr val="FFFFFF"/>
                </a:highlight>
              </a:rPr>
              <a:t>1</a:t>
            </a:r>
            <a:r>
              <a:rPr b="1" lang="en" sz="1500">
                <a:solidFill>
                  <a:srgbClr val="008080"/>
                </a:solidFill>
                <a:highlight>
                  <a:srgbClr val="FFFFFF"/>
                </a:highlight>
              </a:rPr>
              <a:t>;</a:t>
            </a:r>
            <a:r>
              <a:rPr b="1" lang="en" sz="1500">
                <a:solidFill>
                  <a:srgbClr val="212529"/>
                </a:solidFill>
                <a:highlight>
                  <a:srgbClr val="FFFFFF"/>
                </a:highlight>
              </a:rPr>
              <a:t> i</a:t>
            </a:r>
            <a:r>
              <a:rPr b="1" lang="en" sz="1500">
                <a:solidFill>
                  <a:srgbClr val="000040"/>
                </a:solidFill>
                <a:highlight>
                  <a:srgbClr val="FFFFFF"/>
                </a:highlight>
              </a:rPr>
              <a:t>++</a:t>
            </a:r>
            <a:r>
              <a:rPr b="1" lang="en" sz="1500">
                <a:solidFill>
                  <a:srgbClr val="008000"/>
                </a:solidFill>
                <a:highlight>
                  <a:srgbClr val="FFFFFF"/>
                </a:highlight>
              </a:rPr>
              <a:t>)</a:t>
            </a:r>
            <a:endParaRPr b="1" sz="1500">
              <a:solidFill>
                <a:srgbClr val="212529"/>
              </a:solidFill>
              <a:highlight>
                <a:srgbClr val="FFFFFF"/>
              </a:highlight>
            </a:endParaRPr>
          </a:p>
          <a:p>
            <a:pPr indent="0" lvl="0" marL="0" rtl="0" algn="l">
              <a:lnSpc>
                <a:spcPct val="115000"/>
              </a:lnSpc>
              <a:spcBef>
                <a:spcPts val="0"/>
              </a:spcBef>
              <a:spcAft>
                <a:spcPts val="0"/>
              </a:spcAft>
              <a:buNone/>
            </a:pPr>
            <a:r>
              <a:rPr b="1" lang="en" sz="1500">
                <a:solidFill>
                  <a:srgbClr val="212529"/>
                </a:solidFill>
                <a:highlight>
                  <a:srgbClr val="FFFFFF"/>
                </a:highlight>
              </a:rPr>
              <a:t>      </a:t>
            </a:r>
            <a:r>
              <a:rPr b="1" lang="en" sz="1500">
                <a:solidFill>
                  <a:srgbClr val="666666"/>
                </a:solidFill>
                <a:highlight>
                  <a:srgbClr val="FFFFFF"/>
                </a:highlight>
              </a:rPr>
              <a:t>// Some code</a:t>
            </a:r>
            <a:endParaRPr b="1" sz="1800"/>
          </a:p>
        </p:txBody>
      </p:sp>
      <p:sp>
        <p:nvSpPr>
          <p:cNvPr id="103" name="Google Shape;103;p19"/>
          <p:cNvSpPr txBox="1"/>
          <p:nvPr/>
        </p:nvSpPr>
        <p:spPr>
          <a:xfrm>
            <a:off x="5697500" y="1689550"/>
            <a:ext cx="3212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0000FF"/>
                </a:solidFill>
                <a:highlight>
                  <a:srgbClr val="FFFFFF"/>
                </a:highlight>
              </a:rPr>
              <a:t>int</a:t>
            </a:r>
            <a:r>
              <a:rPr b="1" lang="en" sz="1500">
                <a:solidFill>
                  <a:srgbClr val="212529"/>
                </a:solidFill>
                <a:highlight>
                  <a:srgbClr val="FFFFFF"/>
                </a:highlight>
              </a:rPr>
              <a:t> n </a:t>
            </a:r>
            <a:r>
              <a:rPr b="1" lang="en" sz="1500">
                <a:solidFill>
                  <a:srgbClr val="000080"/>
                </a:solidFill>
                <a:highlight>
                  <a:srgbClr val="FFFFFF"/>
                </a:highlight>
              </a:rPr>
              <a:t>=</a:t>
            </a:r>
            <a:r>
              <a:rPr b="1" lang="en" sz="1500">
                <a:solidFill>
                  <a:srgbClr val="212529"/>
                </a:solidFill>
                <a:highlight>
                  <a:srgbClr val="FFFFFF"/>
                </a:highlight>
              </a:rPr>
              <a:t> ...</a:t>
            </a:r>
            <a:r>
              <a:rPr b="1" lang="en" sz="1500">
                <a:solidFill>
                  <a:srgbClr val="008080"/>
                </a:solidFill>
                <a:highlight>
                  <a:srgbClr val="FFFFFF"/>
                </a:highlight>
              </a:rPr>
              <a:t>;</a:t>
            </a:r>
            <a:endParaRPr b="1" sz="1500">
              <a:solidFill>
                <a:srgbClr val="212529"/>
              </a:solidFill>
              <a:highlight>
                <a:srgbClr val="FFFFFF"/>
              </a:highlight>
            </a:endParaRPr>
          </a:p>
          <a:p>
            <a:pPr indent="0" lvl="0" marL="0" rtl="0" algn="l">
              <a:spcBef>
                <a:spcPts val="0"/>
              </a:spcBef>
              <a:spcAft>
                <a:spcPts val="0"/>
              </a:spcAft>
              <a:buNone/>
            </a:pPr>
            <a:r>
              <a:rPr b="1" lang="en" sz="1500">
                <a:solidFill>
                  <a:srgbClr val="0000FF"/>
                </a:solidFill>
                <a:highlight>
                  <a:srgbClr val="FFFFFF"/>
                </a:highlight>
              </a:rPr>
              <a:t>for</a:t>
            </a:r>
            <a:r>
              <a:rPr b="1" lang="en" sz="1500">
                <a:solidFill>
                  <a:srgbClr val="008000"/>
                </a:solidFill>
                <a:highlight>
                  <a:srgbClr val="FFFFFF"/>
                </a:highlight>
              </a:rPr>
              <a:t>(</a:t>
            </a:r>
            <a:r>
              <a:rPr b="1" lang="en" sz="1500">
                <a:solidFill>
                  <a:srgbClr val="0000FF"/>
                </a:solidFill>
                <a:highlight>
                  <a:srgbClr val="FFFFFF"/>
                </a:highlight>
              </a:rPr>
              <a:t>int</a:t>
            </a:r>
            <a:r>
              <a:rPr b="1" lang="en" sz="1500">
                <a:solidFill>
                  <a:srgbClr val="212529"/>
                </a:solidFill>
                <a:highlight>
                  <a:srgbClr val="FFFFFF"/>
                </a:highlight>
              </a:rPr>
              <a:t> i </a:t>
            </a:r>
            <a:r>
              <a:rPr b="1" lang="en" sz="1500">
                <a:solidFill>
                  <a:srgbClr val="000080"/>
                </a:solidFill>
                <a:highlight>
                  <a:srgbClr val="FFFFFF"/>
                </a:highlight>
              </a:rPr>
              <a:t>=</a:t>
            </a:r>
            <a:r>
              <a:rPr b="1" lang="en" sz="1500">
                <a:solidFill>
                  <a:srgbClr val="212529"/>
                </a:solidFill>
                <a:highlight>
                  <a:srgbClr val="FFFFFF"/>
                </a:highlight>
              </a:rPr>
              <a:t> </a:t>
            </a:r>
            <a:r>
              <a:rPr b="1" lang="en" sz="1500">
                <a:solidFill>
                  <a:srgbClr val="0000DD"/>
                </a:solidFill>
                <a:highlight>
                  <a:srgbClr val="FFFFFF"/>
                </a:highlight>
              </a:rPr>
              <a:t>0</a:t>
            </a:r>
            <a:r>
              <a:rPr b="1" lang="en" sz="1500">
                <a:solidFill>
                  <a:srgbClr val="008080"/>
                </a:solidFill>
                <a:highlight>
                  <a:srgbClr val="FFFFFF"/>
                </a:highlight>
              </a:rPr>
              <a:t>;</a:t>
            </a:r>
            <a:r>
              <a:rPr b="1" lang="en" sz="1500">
                <a:solidFill>
                  <a:srgbClr val="212529"/>
                </a:solidFill>
                <a:highlight>
                  <a:srgbClr val="FFFFFF"/>
                </a:highlight>
              </a:rPr>
              <a:t> i  </a:t>
            </a:r>
            <a:r>
              <a:rPr b="1" lang="en" sz="1500">
                <a:solidFill>
                  <a:srgbClr val="000080"/>
                </a:solidFill>
                <a:highlight>
                  <a:srgbClr val="FFFFFF"/>
                </a:highlight>
              </a:rPr>
              <a:t>&lt;=</a:t>
            </a:r>
            <a:r>
              <a:rPr b="1" lang="en" sz="1500">
                <a:solidFill>
                  <a:srgbClr val="212529"/>
                </a:solidFill>
                <a:highlight>
                  <a:srgbClr val="FFFFFF"/>
                </a:highlight>
              </a:rPr>
              <a:t> INT_MAX</a:t>
            </a:r>
            <a:r>
              <a:rPr b="1" lang="en" sz="1500">
                <a:solidFill>
                  <a:srgbClr val="008080"/>
                </a:solidFill>
                <a:highlight>
                  <a:srgbClr val="FFFFFF"/>
                </a:highlight>
              </a:rPr>
              <a:t>;</a:t>
            </a:r>
            <a:r>
              <a:rPr b="1" lang="en" sz="1500">
                <a:solidFill>
                  <a:srgbClr val="212529"/>
                </a:solidFill>
                <a:highlight>
                  <a:srgbClr val="FFFFFF"/>
                </a:highlight>
              </a:rPr>
              <a:t> i</a:t>
            </a:r>
            <a:r>
              <a:rPr b="1" lang="en" sz="1500">
                <a:solidFill>
                  <a:srgbClr val="000040"/>
                </a:solidFill>
                <a:highlight>
                  <a:srgbClr val="FFFFFF"/>
                </a:highlight>
              </a:rPr>
              <a:t>++</a:t>
            </a:r>
            <a:r>
              <a:rPr b="1" lang="en" sz="1500">
                <a:solidFill>
                  <a:srgbClr val="008000"/>
                </a:solidFill>
                <a:highlight>
                  <a:srgbClr val="FFFFFF"/>
                </a:highlight>
              </a:rPr>
              <a:t>)</a:t>
            </a:r>
            <a:endParaRPr b="1" sz="1500">
              <a:solidFill>
                <a:srgbClr val="212529"/>
              </a:solidFill>
              <a:highlight>
                <a:srgbClr val="FFFFFF"/>
              </a:highlight>
            </a:endParaRPr>
          </a:p>
          <a:p>
            <a:pPr indent="0" lvl="0" marL="0" rtl="0" algn="l">
              <a:lnSpc>
                <a:spcPct val="115000"/>
              </a:lnSpc>
              <a:spcBef>
                <a:spcPts val="0"/>
              </a:spcBef>
              <a:spcAft>
                <a:spcPts val="0"/>
              </a:spcAft>
              <a:buNone/>
            </a:pPr>
            <a:r>
              <a:rPr b="1" lang="en" sz="1500">
                <a:solidFill>
                  <a:srgbClr val="212529"/>
                </a:solidFill>
                <a:highlight>
                  <a:srgbClr val="FFFFFF"/>
                </a:highlight>
              </a:rPr>
              <a:t>      </a:t>
            </a:r>
            <a:r>
              <a:rPr b="1" lang="en" sz="1500">
                <a:solidFill>
                  <a:srgbClr val="666666"/>
                </a:solidFill>
                <a:highlight>
                  <a:srgbClr val="FFFFFF"/>
                </a:highlight>
              </a:rPr>
              <a:t>// Some code</a:t>
            </a:r>
            <a:endParaRPr b="1" sz="1800"/>
          </a:p>
        </p:txBody>
      </p:sp>
      <p:sp>
        <p:nvSpPr>
          <p:cNvPr id="104" name="Google Shape;104;p19"/>
          <p:cNvSpPr/>
          <p:nvPr/>
        </p:nvSpPr>
        <p:spPr>
          <a:xfrm>
            <a:off x="4185350" y="1924825"/>
            <a:ext cx="1144200" cy="2139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Exploiting UB: Overflows</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if signed overflow was UB?</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 this case, this is a perfectly legal transformation as the compiler no longer specifies the correct behaviour.</a:t>
            </a:r>
            <a:endParaRPr/>
          </a:p>
          <a:p>
            <a:pPr indent="0" lvl="0" marL="0" rtl="0" algn="l">
              <a:spcBef>
                <a:spcPts val="1200"/>
              </a:spcBef>
              <a:spcAft>
                <a:spcPts val="1200"/>
              </a:spcAft>
              <a:buNone/>
            </a:pPr>
            <a:r>
              <a:rPr b="1" lang="en"/>
              <a:t>UB allows for optimizations!</a:t>
            </a:r>
            <a:endParaRPr b="1"/>
          </a:p>
        </p:txBody>
      </p:sp>
      <p:sp>
        <p:nvSpPr>
          <p:cNvPr id="112" name="Google Shape;112;p20"/>
          <p:cNvSpPr txBox="1"/>
          <p:nvPr/>
        </p:nvSpPr>
        <p:spPr>
          <a:xfrm>
            <a:off x="973100" y="1689550"/>
            <a:ext cx="2844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0000FF"/>
                </a:solidFill>
                <a:highlight>
                  <a:srgbClr val="FFFFFF"/>
                </a:highlight>
              </a:rPr>
              <a:t>int</a:t>
            </a:r>
            <a:r>
              <a:rPr b="1" lang="en" sz="1500">
                <a:solidFill>
                  <a:srgbClr val="212529"/>
                </a:solidFill>
                <a:highlight>
                  <a:srgbClr val="FFFFFF"/>
                </a:highlight>
              </a:rPr>
              <a:t> n </a:t>
            </a:r>
            <a:r>
              <a:rPr b="1" lang="en" sz="1500">
                <a:solidFill>
                  <a:srgbClr val="000080"/>
                </a:solidFill>
                <a:highlight>
                  <a:srgbClr val="FFFFFF"/>
                </a:highlight>
              </a:rPr>
              <a:t>=</a:t>
            </a:r>
            <a:r>
              <a:rPr b="1" lang="en" sz="1500">
                <a:solidFill>
                  <a:srgbClr val="212529"/>
                </a:solidFill>
                <a:highlight>
                  <a:srgbClr val="FFFFFF"/>
                </a:highlight>
              </a:rPr>
              <a:t> ...</a:t>
            </a:r>
            <a:r>
              <a:rPr b="1" lang="en" sz="1500">
                <a:solidFill>
                  <a:srgbClr val="008080"/>
                </a:solidFill>
                <a:highlight>
                  <a:srgbClr val="FFFFFF"/>
                </a:highlight>
              </a:rPr>
              <a:t>;</a:t>
            </a:r>
            <a:endParaRPr b="1" sz="1500">
              <a:solidFill>
                <a:srgbClr val="212529"/>
              </a:solidFill>
              <a:highlight>
                <a:srgbClr val="FFFFFF"/>
              </a:highlight>
            </a:endParaRPr>
          </a:p>
          <a:p>
            <a:pPr indent="0" lvl="0" marL="0" rtl="0" algn="l">
              <a:spcBef>
                <a:spcPts val="0"/>
              </a:spcBef>
              <a:spcAft>
                <a:spcPts val="0"/>
              </a:spcAft>
              <a:buNone/>
            </a:pPr>
            <a:r>
              <a:rPr b="1" lang="en" sz="1500">
                <a:solidFill>
                  <a:srgbClr val="0000FF"/>
                </a:solidFill>
                <a:highlight>
                  <a:srgbClr val="FFFFFF"/>
                </a:highlight>
              </a:rPr>
              <a:t>for</a:t>
            </a:r>
            <a:r>
              <a:rPr b="1" lang="en" sz="1500">
                <a:solidFill>
                  <a:srgbClr val="008000"/>
                </a:solidFill>
                <a:highlight>
                  <a:srgbClr val="FFFFFF"/>
                </a:highlight>
              </a:rPr>
              <a:t>(</a:t>
            </a:r>
            <a:r>
              <a:rPr b="1" lang="en" sz="1500">
                <a:solidFill>
                  <a:srgbClr val="0000FF"/>
                </a:solidFill>
                <a:highlight>
                  <a:srgbClr val="FFFFFF"/>
                </a:highlight>
              </a:rPr>
              <a:t>int</a:t>
            </a:r>
            <a:r>
              <a:rPr b="1" lang="en" sz="1500">
                <a:solidFill>
                  <a:srgbClr val="212529"/>
                </a:solidFill>
                <a:highlight>
                  <a:srgbClr val="FFFFFF"/>
                </a:highlight>
              </a:rPr>
              <a:t> i </a:t>
            </a:r>
            <a:r>
              <a:rPr b="1" lang="en" sz="1500">
                <a:solidFill>
                  <a:srgbClr val="000080"/>
                </a:solidFill>
                <a:highlight>
                  <a:srgbClr val="FFFFFF"/>
                </a:highlight>
              </a:rPr>
              <a:t>=</a:t>
            </a:r>
            <a:r>
              <a:rPr b="1" lang="en" sz="1500">
                <a:solidFill>
                  <a:srgbClr val="212529"/>
                </a:solidFill>
                <a:highlight>
                  <a:srgbClr val="FFFFFF"/>
                </a:highlight>
              </a:rPr>
              <a:t> </a:t>
            </a:r>
            <a:r>
              <a:rPr b="1" lang="en" sz="1500">
                <a:solidFill>
                  <a:srgbClr val="0000DD"/>
                </a:solidFill>
                <a:highlight>
                  <a:srgbClr val="FFFFFF"/>
                </a:highlight>
              </a:rPr>
              <a:t>0</a:t>
            </a:r>
            <a:r>
              <a:rPr b="1" lang="en" sz="1500">
                <a:solidFill>
                  <a:srgbClr val="008080"/>
                </a:solidFill>
                <a:highlight>
                  <a:srgbClr val="FFFFFF"/>
                </a:highlight>
              </a:rPr>
              <a:t>;</a:t>
            </a:r>
            <a:r>
              <a:rPr b="1" lang="en" sz="1500">
                <a:solidFill>
                  <a:srgbClr val="212529"/>
                </a:solidFill>
                <a:highlight>
                  <a:srgbClr val="FFFFFF"/>
                </a:highlight>
              </a:rPr>
              <a:t> i  </a:t>
            </a:r>
            <a:r>
              <a:rPr b="1" lang="en" sz="1500">
                <a:solidFill>
                  <a:srgbClr val="000080"/>
                </a:solidFill>
                <a:highlight>
                  <a:srgbClr val="FFFFFF"/>
                </a:highlight>
              </a:rPr>
              <a:t>&lt;</a:t>
            </a:r>
            <a:r>
              <a:rPr b="1" lang="en" sz="1500">
                <a:solidFill>
                  <a:srgbClr val="212529"/>
                </a:solidFill>
                <a:highlight>
                  <a:srgbClr val="FFFFFF"/>
                </a:highlight>
              </a:rPr>
              <a:t> n</a:t>
            </a:r>
            <a:r>
              <a:rPr b="1" lang="en" sz="1500">
                <a:solidFill>
                  <a:srgbClr val="000040"/>
                </a:solidFill>
                <a:highlight>
                  <a:srgbClr val="FFFFFF"/>
                </a:highlight>
              </a:rPr>
              <a:t>+</a:t>
            </a:r>
            <a:r>
              <a:rPr b="1" lang="en" sz="1500">
                <a:solidFill>
                  <a:srgbClr val="0000DD"/>
                </a:solidFill>
                <a:highlight>
                  <a:srgbClr val="FFFFFF"/>
                </a:highlight>
              </a:rPr>
              <a:t>1</a:t>
            </a:r>
            <a:r>
              <a:rPr b="1" lang="en" sz="1500">
                <a:solidFill>
                  <a:srgbClr val="008080"/>
                </a:solidFill>
                <a:highlight>
                  <a:srgbClr val="FFFFFF"/>
                </a:highlight>
              </a:rPr>
              <a:t>;</a:t>
            </a:r>
            <a:r>
              <a:rPr b="1" lang="en" sz="1500">
                <a:solidFill>
                  <a:srgbClr val="212529"/>
                </a:solidFill>
                <a:highlight>
                  <a:srgbClr val="FFFFFF"/>
                </a:highlight>
              </a:rPr>
              <a:t> i</a:t>
            </a:r>
            <a:r>
              <a:rPr b="1" lang="en" sz="1500">
                <a:solidFill>
                  <a:srgbClr val="000040"/>
                </a:solidFill>
                <a:highlight>
                  <a:srgbClr val="FFFFFF"/>
                </a:highlight>
              </a:rPr>
              <a:t>++</a:t>
            </a:r>
            <a:r>
              <a:rPr b="1" lang="en" sz="1500">
                <a:solidFill>
                  <a:srgbClr val="008000"/>
                </a:solidFill>
                <a:highlight>
                  <a:srgbClr val="FFFFFF"/>
                </a:highlight>
              </a:rPr>
              <a:t>)</a:t>
            </a:r>
            <a:endParaRPr b="1" sz="1500">
              <a:solidFill>
                <a:srgbClr val="212529"/>
              </a:solidFill>
              <a:highlight>
                <a:srgbClr val="FFFFFF"/>
              </a:highlight>
            </a:endParaRPr>
          </a:p>
          <a:p>
            <a:pPr indent="0" lvl="0" marL="0" rtl="0" algn="l">
              <a:lnSpc>
                <a:spcPct val="115000"/>
              </a:lnSpc>
              <a:spcBef>
                <a:spcPts val="0"/>
              </a:spcBef>
              <a:spcAft>
                <a:spcPts val="0"/>
              </a:spcAft>
              <a:buNone/>
            </a:pPr>
            <a:r>
              <a:rPr b="1" lang="en" sz="1500">
                <a:solidFill>
                  <a:srgbClr val="212529"/>
                </a:solidFill>
                <a:highlight>
                  <a:srgbClr val="FFFFFF"/>
                </a:highlight>
              </a:rPr>
              <a:t>      </a:t>
            </a:r>
            <a:r>
              <a:rPr b="1" lang="en" sz="1500">
                <a:solidFill>
                  <a:srgbClr val="666666"/>
                </a:solidFill>
                <a:highlight>
                  <a:srgbClr val="FFFFFF"/>
                </a:highlight>
              </a:rPr>
              <a:t>// Some code</a:t>
            </a:r>
            <a:endParaRPr b="1" sz="1800"/>
          </a:p>
        </p:txBody>
      </p:sp>
      <p:sp>
        <p:nvSpPr>
          <p:cNvPr id="113" name="Google Shape;113;p20"/>
          <p:cNvSpPr txBox="1"/>
          <p:nvPr/>
        </p:nvSpPr>
        <p:spPr>
          <a:xfrm>
            <a:off x="5697500" y="1689550"/>
            <a:ext cx="2844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0000FF"/>
                </a:solidFill>
                <a:highlight>
                  <a:srgbClr val="FFFFFF"/>
                </a:highlight>
              </a:rPr>
              <a:t>int</a:t>
            </a:r>
            <a:r>
              <a:rPr b="1" lang="en" sz="1500">
                <a:solidFill>
                  <a:srgbClr val="212529"/>
                </a:solidFill>
                <a:highlight>
                  <a:srgbClr val="FFFFFF"/>
                </a:highlight>
              </a:rPr>
              <a:t> n </a:t>
            </a:r>
            <a:r>
              <a:rPr b="1" lang="en" sz="1500">
                <a:solidFill>
                  <a:srgbClr val="000080"/>
                </a:solidFill>
                <a:highlight>
                  <a:srgbClr val="FFFFFF"/>
                </a:highlight>
              </a:rPr>
              <a:t>=</a:t>
            </a:r>
            <a:r>
              <a:rPr b="1" lang="en" sz="1500">
                <a:solidFill>
                  <a:srgbClr val="212529"/>
                </a:solidFill>
                <a:highlight>
                  <a:srgbClr val="FFFFFF"/>
                </a:highlight>
              </a:rPr>
              <a:t> ...</a:t>
            </a:r>
            <a:r>
              <a:rPr b="1" lang="en" sz="1500">
                <a:solidFill>
                  <a:srgbClr val="008080"/>
                </a:solidFill>
                <a:highlight>
                  <a:srgbClr val="FFFFFF"/>
                </a:highlight>
              </a:rPr>
              <a:t>;</a:t>
            </a:r>
            <a:endParaRPr b="1" sz="1500">
              <a:solidFill>
                <a:srgbClr val="212529"/>
              </a:solidFill>
              <a:highlight>
                <a:srgbClr val="FFFFFF"/>
              </a:highlight>
            </a:endParaRPr>
          </a:p>
          <a:p>
            <a:pPr indent="0" lvl="0" marL="0" rtl="0" algn="l">
              <a:spcBef>
                <a:spcPts val="0"/>
              </a:spcBef>
              <a:spcAft>
                <a:spcPts val="0"/>
              </a:spcAft>
              <a:buNone/>
            </a:pPr>
            <a:r>
              <a:rPr b="1" lang="en" sz="1500">
                <a:solidFill>
                  <a:srgbClr val="0000FF"/>
                </a:solidFill>
                <a:highlight>
                  <a:srgbClr val="FFFFFF"/>
                </a:highlight>
              </a:rPr>
              <a:t>for</a:t>
            </a:r>
            <a:r>
              <a:rPr b="1" lang="en" sz="1500">
                <a:solidFill>
                  <a:srgbClr val="008000"/>
                </a:solidFill>
                <a:highlight>
                  <a:srgbClr val="FFFFFF"/>
                </a:highlight>
              </a:rPr>
              <a:t>(</a:t>
            </a:r>
            <a:r>
              <a:rPr b="1" lang="en" sz="1500">
                <a:solidFill>
                  <a:srgbClr val="0000FF"/>
                </a:solidFill>
                <a:highlight>
                  <a:srgbClr val="FFFFFF"/>
                </a:highlight>
              </a:rPr>
              <a:t>int</a:t>
            </a:r>
            <a:r>
              <a:rPr b="1" lang="en" sz="1500">
                <a:solidFill>
                  <a:srgbClr val="212529"/>
                </a:solidFill>
                <a:highlight>
                  <a:srgbClr val="FFFFFF"/>
                </a:highlight>
              </a:rPr>
              <a:t> i </a:t>
            </a:r>
            <a:r>
              <a:rPr b="1" lang="en" sz="1500">
                <a:solidFill>
                  <a:srgbClr val="000080"/>
                </a:solidFill>
                <a:highlight>
                  <a:srgbClr val="FFFFFF"/>
                </a:highlight>
              </a:rPr>
              <a:t>=</a:t>
            </a:r>
            <a:r>
              <a:rPr b="1" lang="en" sz="1500">
                <a:solidFill>
                  <a:srgbClr val="212529"/>
                </a:solidFill>
                <a:highlight>
                  <a:srgbClr val="FFFFFF"/>
                </a:highlight>
              </a:rPr>
              <a:t> </a:t>
            </a:r>
            <a:r>
              <a:rPr b="1" lang="en" sz="1500">
                <a:solidFill>
                  <a:srgbClr val="0000DD"/>
                </a:solidFill>
                <a:highlight>
                  <a:srgbClr val="FFFFFF"/>
                </a:highlight>
              </a:rPr>
              <a:t>0</a:t>
            </a:r>
            <a:r>
              <a:rPr b="1" lang="en" sz="1500">
                <a:solidFill>
                  <a:srgbClr val="008080"/>
                </a:solidFill>
                <a:highlight>
                  <a:srgbClr val="FFFFFF"/>
                </a:highlight>
              </a:rPr>
              <a:t>;</a:t>
            </a:r>
            <a:r>
              <a:rPr b="1" lang="en" sz="1500">
                <a:solidFill>
                  <a:srgbClr val="212529"/>
                </a:solidFill>
                <a:highlight>
                  <a:srgbClr val="FFFFFF"/>
                </a:highlight>
              </a:rPr>
              <a:t> i  </a:t>
            </a:r>
            <a:r>
              <a:rPr b="1" lang="en" sz="1500">
                <a:solidFill>
                  <a:srgbClr val="000080"/>
                </a:solidFill>
                <a:highlight>
                  <a:srgbClr val="FFFFFF"/>
                </a:highlight>
              </a:rPr>
              <a:t>&lt;=</a:t>
            </a:r>
            <a:r>
              <a:rPr b="1" lang="en" sz="1500">
                <a:solidFill>
                  <a:srgbClr val="212529"/>
                </a:solidFill>
                <a:highlight>
                  <a:srgbClr val="FFFFFF"/>
                </a:highlight>
              </a:rPr>
              <a:t> n</a:t>
            </a:r>
            <a:r>
              <a:rPr b="1" lang="en" sz="1500">
                <a:solidFill>
                  <a:srgbClr val="008080"/>
                </a:solidFill>
                <a:highlight>
                  <a:srgbClr val="FFFFFF"/>
                </a:highlight>
              </a:rPr>
              <a:t>;</a:t>
            </a:r>
            <a:r>
              <a:rPr b="1" lang="en" sz="1500">
                <a:solidFill>
                  <a:srgbClr val="212529"/>
                </a:solidFill>
                <a:highlight>
                  <a:srgbClr val="FFFFFF"/>
                </a:highlight>
              </a:rPr>
              <a:t> i</a:t>
            </a:r>
            <a:r>
              <a:rPr b="1" lang="en" sz="1500">
                <a:solidFill>
                  <a:srgbClr val="000040"/>
                </a:solidFill>
                <a:highlight>
                  <a:srgbClr val="FFFFFF"/>
                </a:highlight>
              </a:rPr>
              <a:t>++</a:t>
            </a:r>
            <a:r>
              <a:rPr b="1" lang="en" sz="1500">
                <a:solidFill>
                  <a:srgbClr val="008000"/>
                </a:solidFill>
                <a:highlight>
                  <a:srgbClr val="FFFFFF"/>
                </a:highlight>
              </a:rPr>
              <a:t>)</a:t>
            </a:r>
            <a:endParaRPr b="1" sz="1500">
              <a:solidFill>
                <a:srgbClr val="212529"/>
              </a:solidFill>
              <a:highlight>
                <a:srgbClr val="FFFFFF"/>
              </a:highlight>
            </a:endParaRPr>
          </a:p>
          <a:p>
            <a:pPr indent="0" lvl="0" marL="0" rtl="0" algn="l">
              <a:lnSpc>
                <a:spcPct val="115000"/>
              </a:lnSpc>
              <a:spcBef>
                <a:spcPts val="0"/>
              </a:spcBef>
              <a:spcAft>
                <a:spcPts val="0"/>
              </a:spcAft>
              <a:buNone/>
            </a:pPr>
            <a:r>
              <a:rPr b="1" lang="en" sz="1500">
                <a:solidFill>
                  <a:srgbClr val="212529"/>
                </a:solidFill>
                <a:highlight>
                  <a:srgbClr val="FFFFFF"/>
                </a:highlight>
              </a:rPr>
              <a:t>      </a:t>
            </a:r>
            <a:r>
              <a:rPr b="1" lang="en" sz="1500">
                <a:solidFill>
                  <a:srgbClr val="666666"/>
                </a:solidFill>
                <a:highlight>
                  <a:srgbClr val="FFFFFF"/>
                </a:highlight>
              </a:rPr>
              <a:t>// Some code</a:t>
            </a:r>
            <a:endParaRPr b="1" sz="1800"/>
          </a:p>
        </p:txBody>
      </p:sp>
      <p:sp>
        <p:nvSpPr>
          <p:cNvPr id="114" name="Google Shape;114;p20"/>
          <p:cNvSpPr/>
          <p:nvPr/>
        </p:nvSpPr>
        <p:spPr>
          <a:xfrm>
            <a:off x="3828225" y="1988975"/>
            <a:ext cx="1144200" cy="2139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Exploiting UB: Type Aliasing</a:t>
            </a:r>
            <a:endParaRPr/>
          </a:p>
        </p:txBody>
      </p:sp>
      <p:sp>
        <p:nvSpPr>
          <p:cNvPr id="121" name="Google Shape;12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Legal? What if b[i] aliases with a?</a:t>
            </a:r>
            <a:endParaRPr/>
          </a:p>
        </p:txBody>
      </p:sp>
      <p:sp>
        <p:nvSpPr>
          <p:cNvPr id="122" name="Google Shape;122;p21"/>
          <p:cNvSpPr txBox="1"/>
          <p:nvPr/>
        </p:nvSpPr>
        <p:spPr>
          <a:xfrm>
            <a:off x="652300" y="1849950"/>
            <a:ext cx="34326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0000FF"/>
                </a:solidFill>
                <a:highlight>
                  <a:srgbClr val="FFFFFF"/>
                </a:highlight>
              </a:rPr>
              <a:t>void</a:t>
            </a:r>
            <a:r>
              <a:rPr b="1" lang="en" sz="1900">
                <a:solidFill>
                  <a:srgbClr val="212529"/>
                </a:solidFill>
                <a:highlight>
                  <a:srgbClr val="FFFFFF"/>
                </a:highlight>
              </a:rPr>
              <a:t> foo</a:t>
            </a:r>
            <a:r>
              <a:rPr b="1" lang="en" sz="1900">
                <a:solidFill>
                  <a:srgbClr val="008000"/>
                </a:solidFill>
                <a:highlight>
                  <a:srgbClr val="FFFFFF"/>
                </a:highlight>
              </a:rPr>
              <a:t>(</a:t>
            </a:r>
            <a:r>
              <a:rPr b="1" lang="en" sz="1900">
                <a:solidFill>
                  <a:srgbClr val="0000FF"/>
                </a:solidFill>
                <a:highlight>
                  <a:srgbClr val="FFFFFF"/>
                </a:highlight>
              </a:rPr>
              <a:t>int</a:t>
            </a:r>
            <a:r>
              <a:rPr b="1" lang="en" sz="1900">
                <a:solidFill>
                  <a:srgbClr val="212529"/>
                </a:solidFill>
                <a:highlight>
                  <a:srgbClr val="FFFFFF"/>
                </a:highlight>
              </a:rPr>
              <a:t> </a:t>
            </a:r>
            <a:r>
              <a:rPr b="1" lang="en" sz="1900">
                <a:solidFill>
                  <a:srgbClr val="000040"/>
                </a:solidFill>
                <a:highlight>
                  <a:srgbClr val="FFFFFF"/>
                </a:highlight>
              </a:rPr>
              <a:t>*</a:t>
            </a:r>
            <a:r>
              <a:rPr b="1" lang="en" sz="1900">
                <a:solidFill>
                  <a:srgbClr val="212529"/>
                </a:solidFill>
                <a:highlight>
                  <a:srgbClr val="FFFFFF"/>
                </a:highlight>
              </a:rPr>
              <a:t>a, </a:t>
            </a:r>
            <a:r>
              <a:rPr b="1" lang="en" sz="1900">
                <a:solidFill>
                  <a:srgbClr val="0000FF"/>
                </a:solidFill>
                <a:highlight>
                  <a:srgbClr val="FFFFFF"/>
                </a:highlight>
              </a:rPr>
              <a:t>float</a:t>
            </a:r>
            <a:r>
              <a:rPr b="1" lang="en" sz="1900">
                <a:solidFill>
                  <a:srgbClr val="212529"/>
                </a:solidFill>
                <a:highlight>
                  <a:srgbClr val="FFFFFF"/>
                </a:highlight>
              </a:rPr>
              <a:t> </a:t>
            </a:r>
            <a:r>
              <a:rPr b="1" lang="en" sz="1900">
                <a:solidFill>
                  <a:srgbClr val="000040"/>
                </a:solidFill>
                <a:highlight>
                  <a:srgbClr val="FFFFFF"/>
                </a:highlight>
              </a:rPr>
              <a:t>*</a:t>
            </a:r>
            <a:r>
              <a:rPr b="1" lang="en" sz="1900">
                <a:solidFill>
                  <a:srgbClr val="212529"/>
                </a:solidFill>
                <a:highlight>
                  <a:srgbClr val="FFFFFF"/>
                </a:highlight>
              </a:rPr>
              <a:t>b</a:t>
            </a:r>
            <a:r>
              <a:rPr b="1" lang="en" sz="1900">
                <a:solidFill>
                  <a:srgbClr val="008000"/>
                </a:solidFill>
                <a:highlight>
                  <a:srgbClr val="FFFFFF"/>
                </a:highlight>
              </a:rPr>
              <a:t>)</a:t>
            </a:r>
            <a:endParaRPr b="1" sz="1900">
              <a:solidFill>
                <a:srgbClr val="212529"/>
              </a:solidFill>
              <a:highlight>
                <a:srgbClr val="FFFFFF"/>
              </a:highlight>
            </a:endParaRPr>
          </a:p>
          <a:p>
            <a:pPr indent="0" lvl="0" marL="0" rtl="0" algn="l">
              <a:spcBef>
                <a:spcPts val="0"/>
              </a:spcBef>
              <a:spcAft>
                <a:spcPts val="0"/>
              </a:spcAft>
              <a:buNone/>
            </a:pPr>
            <a:r>
              <a:rPr b="1" lang="en" sz="1900">
                <a:solidFill>
                  <a:srgbClr val="008000"/>
                </a:solidFill>
                <a:highlight>
                  <a:srgbClr val="FFFFFF"/>
                </a:highlight>
              </a:rPr>
              <a:t>{</a:t>
            </a:r>
            <a:endParaRPr b="1" sz="1900">
              <a:solidFill>
                <a:srgbClr val="212529"/>
              </a:solidFill>
              <a:highlight>
                <a:srgbClr val="FFFFFF"/>
              </a:highlight>
            </a:endParaRPr>
          </a:p>
          <a:p>
            <a:pPr indent="0" lvl="0" marL="0" rtl="0" algn="l">
              <a:spcBef>
                <a:spcPts val="0"/>
              </a:spcBef>
              <a:spcAft>
                <a:spcPts val="0"/>
              </a:spcAft>
              <a:buNone/>
            </a:pPr>
            <a:r>
              <a:rPr b="1" lang="en" sz="1900">
                <a:solidFill>
                  <a:srgbClr val="212529"/>
                </a:solidFill>
                <a:highlight>
                  <a:srgbClr val="FFFFFF"/>
                </a:highlight>
              </a:rPr>
              <a:t>    </a:t>
            </a:r>
            <a:r>
              <a:rPr b="1" lang="en" sz="1900">
                <a:solidFill>
                  <a:srgbClr val="0000FF"/>
                </a:solidFill>
                <a:highlight>
                  <a:srgbClr val="FFFFFF"/>
                </a:highlight>
              </a:rPr>
              <a:t>for</a:t>
            </a:r>
            <a:r>
              <a:rPr b="1" lang="en" sz="1900">
                <a:solidFill>
                  <a:srgbClr val="008000"/>
                </a:solidFill>
                <a:highlight>
                  <a:srgbClr val="FFFFFF"/>
                </a:highlight>
              </a:rPr>
              <a:t>(</a:t>
            </a:r>
            <a:r>
              <a:rPr b="1" lang="en" sz="1900">
                <a:solidFill>
                  <a:srgbClr val="0000FF"/>
                </a:solidFill>
                <a:highlight>
                  <a:srgbClr val="FFFFFF"/>
                </a:highlight>
              </a:rPr>
              <a:t>int</a:t>
            </a:r>
            <a:r>
              <a:rPr b="1" lang="en" sz="1900">
                <a:solidFill>
                  <a:srgbClr val="212529"/>
                </a:solidFill>
                <a:highlight>
                  <a:srgbClr val="FFFFFF"/>
                </a:highlight>
              </a:rPr>
              <a:t> i </a:t>
            </a:r>
            <a:r>
              <a:rPr b="1" lang="en" sz="1900">
                <a:solidFill>
                  <a:srgbClr val="000080"/>
                </a:solidFill>
                <a:highlight>
                  <a:srgbClr val="FFFFFF"/>
                </a:highlight>
              </a:rPr>
              <a:t>=</a:t>
            </a:r>
            <a:r>
              <a:rPr b="1" lang="en" sz="1900">
                <a:solidFill>
                  <a:srgbClr val="212529"/>
                </a:solidFill>
                <a:highlight>
                  <a:srgbClr val="FFFFFF"/>
                </a:highlight>
              </a:rPr>
              <a:t> </a:t>
            </a:r>
            <a:r>
              <a:rPr b="1" lang="en" sz="1900">
                <a:solidFill>
                  <a:srgbClr val="0000DD"/>
                </a:solidFill>
                <a:highlight>
                  <a:srgbClr val="FFFFFF"/>
                </a:highlight>
              </a:rPr>
              <a:t>0</a:t>
            </a:r>
            <a:r>
              <a:rPr b="1" lang="en" sz="1900">
                <a:solidFill>
                  <a:srgbClr val="008080"/>
                </a:solidFill>
                <a:highlight>
                  <a:srgbClr val="FFFFFF"/>
                </a:highlight>
              </a:rPr>
              <a:t>;</a:t>
            </a:r>
            <a:r>
              <a:rPr b="1" lang="en" sz="1900">
                <a:solidFill>
                  <a:srgbClr val="212529"/>
                </a:solidFill>
                <a:highlight>
                  <a:srgbClr val="FFFFFF"/>
                </a:highlight>
              </a:rPr>
              <a:t> i </a:t>
            </a:r>
            <a:r>
              <a:rPr b="1" lang="en" sz="1900">
                <a:solidFill>
                  <a:srgbClr val="000080"/>
                </a:solidFill>
                <a:highlight>
                  <a:srgbClr val="FFFFFF"/>
                </a:highlight>
              </a:rPr>
              <a:t>&lt;</a:t>
            </a:r>
            <a:r>
              <a:rPr b="1" lang="en" sz="1900">
                <a:solidFill>
                  <a:srgbClr val="212529"/>
                </a:solidFill>
                <a:highlight>
                  <a:srgbClr val="FFFFFF"/>
                </a:highlight>
              </a:rPr>
              <a:t> N</a:t>
            </a:r>
            <a:r>
              <a:rPr b="1" lang="en" sz="1900">
                <a:solidFill>
                  <a:srgbClr val="008080"/>
                </a:solidFill>
                <a:highlight>
                  <a:srgbClr val="FFFFFF"/>
                </a:highlight>
              </a:rPr>
              <a:t>;</a:t>
            </a:r>
            <a:r>
              <a:rPr b="1" lang="en" sz="1900">
                <a:solidFill>
                  <a:srgbClr val="212529"/>
                </a:solidFill>
                <a:highlight>
                  <a:srgbClr val="FFFFFF"/>
                </a:highlight>
              </a:rPr>
              <a:t> i</a:t>
            </a:r>
            <a:r>
              <a:rPr b="1" lang="en" sz="1900">
                <a:solidFill>
                  <a:srgbClr val="000040"/>
                </a:solidFill>
                <a:highlight>
                  <a:srgbClr val="FFFFFF"/>
                </a:highlight>
              </a:rPr>
              <a:t>++</a:t>
            </a:r>
            <a:r>
              <a:rPr b="1" lang="en" sz="1900">
                <a:solidFill>
                  <a:srgbClr val="008000"/>
                </a:solidFill>
                <a:highlight>
                  <a:srgbClr val="FFFFFF"/>
                </a:highlight>
              </a:rPr>
              <a:t>)</a:t>
            </a:r>
            <a:endParaRPr b="1" sz="1900">
              <a:solidFill>
                <a:srgbClr val="212529"/>
              </a:solidFill>
              <a:highlight>
                <a:srgbClr val="FFFFFF"/>
              </a:highlight>
            </a:endParaRPr>
          </a:p>
          <a:p>
            <a:pPr indent="0" lvl="0" marL="0" rtl="0" algn="l">
              <a:spcBef>
                <a:spcPts val="0"/>
              </a:spcBef>
              <a:spcAft>
                <a:spcPts val="0"/>
              </a:spcAft>
              <a:buNone/>
            </a:pPr>
            <a:r>
              <a:rPr b="1" lang="en" sz="1900">
                <a:solidFill>
                  <a:srgbClr val="212529"/>
                </a:solidFill>
                <a:highlight>
                  <a:srgbClr val="FFFFFF"/>
                </a:highlight>
              </a:rPr>
              <a:t>        b</a:t>
            </a:r>
            <a:r>
              <a:rPr b="1" lang="en" sz="1900">
                <a:solidFill>
                  <a:srgbClr val="008000"/>
                </a:solidFill>
                <a:highlight>
                  <a:srgbClr val="FFFFFF"/>
                </a:highlight>
              </a:rPr>
              <a:t>[</a:t>
            </a:r>
            <a:r>
              <a:rPr b="1" lang="en" sz="1900">
                <a:solidFill>
                  <a:srgbClr val="212529"/>
                </a:solidFill>
                <a:highlight>
                  <a:srgbClr val="FFFFFF"/>
                </a:highlight>
              </a:rPr>
              <a:t>i</a:t>
            </a:r>
            <a:r>
              <a:rPr b="1" lang="en" sz="1900">
                <a:solidFill>
                  <a:srgbClr val="008000"/>
                </a:solidFill>
                <a:highlight>
                  <a:srgbClr val="FFFFFF"/>
                </a:highlight>
              </a:rPr>
              <a:t>]</a:t>
            </a:r>
            <a:r>
              <a:rPr b="1" lang="en" sz="1900">
                <a:solidFill>
                  <a:srgbClr val="212529"/>
                </a:solidFill>
                <a:highlight>
                  <a:srgbClr val="FFFFFF"/>
                </a:highlight>
              </a:rPr>
              <a:t> </a:t>
            </a:r>
            <a:r>
              <a:rPr b="1" lang="en" sz="1900">
                <a:solidFill>
                  <a:srgbClr val="000080"/>
                </a:solidFill>
                <a:highlight>
                  <a:srgbClr val="FFFFFF"/>
                </a:highlight>
              </a:rPr>
              <a:t>=</a:t>
            </a:r>
            <a:r>
              <a:rPr b="1" lang="en" sz="1900">
                <a:solidFill>
                  <a:srgbClr val="212529"/>
                </a:solidFill>
                <a:highlight>
                  <a:srgbClr val="FFFFFF"/>
                </a:highlight>
              </a:rPr>
              <a:t> </a:t>
            </a:r>
            <a:r>
              <a:rPr b="1" lang="en" sz="1900">
                <a:solidFill>
                  <a:srgbClr val="000040"/>
                </a:solidFill>
                <a:highlight>
                  <a:srgbClr val="FFFFFF"/>
                </a:highlight>
              </a:rPr>
              <a:t>*</a:t>
            </a:r>
            <a:r>
              <a:rPr b="1" lang="en" sz="1900">
                <a:solidFill>
                  <a:srgbClr val="212529"/>
                </a:solidFill>
                <a:highlight>
                  <a:srgbClr val="FFFFFF"/>
                </a:highlight>
              </a:rPr>
              <a:t>a</a:t>
            </a:r>
            <a:r>
              <a:rPr b="1" lang="en" sz="1900">
                <a:solidFill>
                  <a:srgbClr val="008080"/>
                </a:solidFill>
                <a:highlight>
                  <a:srgbClr val="FFFFFF"/>
                </a:highlight>
              </a:rPr>
              <a:t>;</a:t>
            </a:r>
            <a:endParaRPr b="1" sz="1900">
              <a:solidFill>
                <a:srgbClr val="212529"/>
              </a:solidFill>
              <a:highlight>
                <a:srgbClr val="FFFFFF"/>
              </a:highlight>
            </a:endParaRPr>
          </a:p>
          <a:p>
            <a:pPr indent="0" lvl="0" marL="0" rtl="0" algn="l">
              <a:lnSpc>
                <a:spcPct val="115000"/>
              </a:lnSpc>
              <a:spcBef>
                <a:spcPts val="0"/>
              </a:spcBef>
              <a:spcAft>
                <a:spcPts val="0"/>
              </a:spcAft>
              <a:buNone/>
            </a:pPr>
            <a:r>
              <a:rPr b="1" lang="en" sz="1900">
                <a:solidFill>
                  <a:srgbClr val="008000"/>
                </a:solidFill>
                <a:highlight>
                  <a:srgbClr val="FFFFFF"/>
                </a:highlight>
              </a:rPr>
              <a:t>}</a:t>
            </a:r>
            <a:endParaRPr b="1" sz="2200"/>
          </a:p>
        </p:txBody>
      </p:sp>
      <p:sp>
        <p:nvSpPr>
          <p:cNvPr id="123" name="Google Shape;123;p21"/>
          <p:cNvSpPr/>
          <p:nvPr/>
        </p:nvSpPr>
        <p:spPr>
          <a:xfrm>
            <a:off x="4059425" y="2491550"/>
            <a:ext cx="663000" cy="3528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txBox="1"/>
          <p:nvPr/>
        </p:nvSpPr>
        <p:spPr>
          <a:xfrm>
            <a:off x="4995700" y="1849950"/>
            <a:ext cx="3432600" cy="215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900">
                <a:solidFill>
                  <a:srgbClr val="0000FF"/>
                </a:solidFill>
                <a:highlight>
                  <a:srgbClr val="FFFFFF"/>
                </a:highlight>
              </a:rPr>
              <a:t>void</a:t>
            </a:r>
            <a:r>
              <a:rPr b="1" lang="en" sz="1900">
                <a:solidFill>
                  <a:srgbClr val="212529"/>
                </a:solidFill>
                <a:highlight>
                  <a:srgbClr val="FFFFFF"/>
                </a:highlight>
              </a:rPr>
              <a:t> foo</a:t>
            </a:r>
            <a:r>
              <a:rPr b="1" lang="en" sz="1900">
                <a:solidFill>
                  <a:srgbClr val="008000"/>
                </a:solidFill>
                <a:highlight>
                  <a:srgbClr val="FFFFFF"/>
                </a:highlight>
              </a:rPr>
              <a:t>(</a:t>
            </a:r>
            <a:r>
              <a:rPr b="1" lang="en" sz="1900">
                <a:solidFill>
                  <a:srgbClr val="0000FF"/>
                </a:solidFill>
                <a:highlight>
                  <a:srgbClr val="FFFFFF"/>
                </a:highlight>
              </a:rPr>
              <a:t>int</a:t>
            </a:r>
            <a:r>
              <a:rPr b="1" lang="en" sz="1900">
                <a:solidFill>
                  <a:srgbClr val="212529"/>
                </a:solidFill>
                <a:highlight>
                  <a:srgbClr val="FFFFFF"/>
                </a:highlight>
              </a:rPr>
              <a:t> </a:t>
            </a:r>
            <a:r>
              <a:rPr b="1" lang="en" sz="1900">
                <a:solidFill>
                  <a:srgbClr val="000040"/>
                </a:solidFill>
                <a:highlight>
                  <a:srgbClr val="FFFFFF"/>
                </a:highlight>
              </a:rPr>
              <a:t>*</a:t>
            </a:r>
            <a:r>
              <a:rPr b="1" lang="en" sz="1900">
                <a:solidFill>
                  <a:srgbClr val="212529"/>
                </a:solidFill>
                <a:highlight>
                  <a:srgbClr val="FFFFFF"/>
                </a:highlight>
              </a:rPr>
              <a:t>a, </a:t>
            </a:r>
            <a:r>
              <a:rPr b="1" lang="en" sz="1900">
                <a:solidFill>
                  <a:srgbClr val="0000FF"/>
                </a:solidFill>
                <a:highlight>
                  <a:srgbClr val="FFFFFF"/>
                </a:highlight>
              </a:rPr>
              <a:t>float</a:t>
            </a:r>
            <a:r>
              <a:rPr b="1" lang="en" sz="1900">
                <a:solidFill>
                  <a:srgbClr val="212529"/>
                </a:solidFill>
                <a:highlight>
                  <a:srgbClr val="FFFFFF"/>
                </a:highlight>
              </a:rPr>
              <a:t> </a:t>
            </a:r>
            <a:r>
              <a:rPr b="1" lang="en" sz="1900">
                <a:solidFill>
                  <a:srgbClr val="000040"/>
                </a:solidFill>
                <a:highlight>
                  <a:srgbClr val="FFFFFF"/>
                </a:highlight>
              </a:rPr>
              <a:t>*</a:t>
            </a:r>
            <a:r>
              <a:rPr b="1" lang="en" sz="1900">
                <a:solidFill>
                  <a:srgbClr val="212529"/>
                </a:solidFill>
                <a:highlight>
                  <a:srgbClr val="FFFFFF"/>
                </a:highlight>
              </a:rPr>
              <a:t>b</a:t>
            </a:r>
            <a:r>
              <a:rPr b="1" lang="en" sz="1900">
                <a:solidFill>
                  <a:srgbClr val="008000"/>
                </a:solidFill>
                <a:highlight>
                  <a:srgbClr val="FFFFFF"/>
                </a:highlight>
              </a:rPr>
              <a:t>)</a:t>
            </a:r>
            <a:endParaRPr b="1" sz="1900">
              <a:solidFill>
                <a:srgbClr val="212529"/>
              </a:solidFill>
              <a:highlight>
                <a:srgbClr val="FFFFFF"/>
              </a:highlight>
            </a:endParaRPr>
          </a:p>
          <a:p>
            <a:pPr indent="0" lvl="0" marL="0" rtl="0" algn="l">
              <a:lnSpc>
                <a:spcPct val="115000"/>
              </a:lnSpc>
              <a:spcBef>
                <a:spcPts val="0"/>
              </a:spcBef>
              <a:spcAft>
                <a:spcPts val="0"/>
              </a:spcAft>
              <a:buNone/>
            </a:pPr>
            <a:r>
              <a:rPr b="1" lang="en" sz="1900">
                <a:solidFill>
                  <a:srgbClr val="008000"/>
                </a:solidFill>
                <a:highlight>
                  <a:srgbClr val="FFFFFF"/>
                </a:highlight>
              </a:rPr>
              <a:t>{</a:t>
            </a:r>
            <a:endParaRPr b="1" sz="1900">
              <a:solidFill>
                <a:srgbClr val="212529"/>
              </a:solidFill>
              <a:highlight>
                <a:srgbClr val="FFFFFF"/>
              </a:highlight>
            </a:endParaRPr>
          </a:p>
          <a:p>
            <a:pPr indent="0" lvl="0" marL="0" rtl="0" algn="l">
              <a:lnSpc>
                <a:spcPct val="115000"/>
              </a:lnSpc>
              <a:spcBef>
                <a:spcPts val="0"/>
              </a:spcBef>
              <a:spcAft>
                <a:spcPts val="0"/>
              </a:spcAft>
              <a:buNone/>
            </a:pPr>
            <a:r>
              <a:rPr b="1" lang="en" sz="1900">
                <a:solidFill>
                  <a:srgbClr val="212529"/>
                </a:solidFill>
                <a:highlight>
                  <a:srgbClr val="FFFFFF"/>
                </a:highlight>
              </a:rPr>
              <a:t>    </a:t>
            </a:r>
            <a:r>
              <a:rPr b="1" lang="en" sz="1900">
                <a:solidFill>
                  <a:srgbClr val="0000FF"/>
                </a:solidFill>
                <a:highlight>
                  <a:srgbClr val="FFFFFF"/>
                </a:highlight>
              </a:rPr>
              <a:t>int</a:t>
            </a:r>
            <a:r>
              <a:rPr b="1" lang="en" sz="1900">
                <a:solidFill>
                  <a:srgbClr val="212529"/>
                </a:solidFill>
                <a:highlight>
                  <a:srgbClr val="FFFFFF"/>
                </a:highlight>
              </a:rPr>
              <a:t> local_a </a:t>
            </a:r>
            <a:r>
              <a:rPr b="1" lang="en" sz="1900">
                <a:solidFill>
                  <a:srgbClr val="000080"/>
                </a:solidFill>
                <a:highlight>
                  <a:srgbClr val="FFFFFF"/>
                </a:highlight>
              </a:rPr>
              <a:t>=</a:t>
            </a:r>
            <a:r>
              <a:rPr b="1" lang="en" sz="1900">
                <a:solidFill>
                  <a:srgbClr val="212529"/>
                </a:solidFill>
                <a:highlight>
                  <a:srgbClr val="FFFFFF"/>
                </a:highlight>
              </a:rPr>
              <a:t> </a:t>
            </a:r>
            <a:r>
              <a:rPr b="1" lang="en" sz="1900">
                <a:solidFill>
                  <a:srgbClr val="000040"/>
                </a:solidFill>
                <a:highlight>
                  <a:srgbClr val="FFFFFF"/>
                </a:highlight>
              </a:rPr>
              <a:t>*</a:t>
            </a:r>
            <a:r>
              <a:rPr b="1" lang="en" sz="1900">
                <a:solidFill>
                  <a:srgbClr val="212529"/>
                </a:solidFill>
                <a:highlight>
                  <a:srgbClr val="FFFFFF"/>
                </a:highlight>
              </a:rPr>
              <a:t>a</a:t>
            </a:r>
            <a:r>
              <a:rPr b="1" lang="en" sz="1900">
                <a:solidFill>
                  <a:srgbClr val="008080"/>
                </a:solidFill>
                <a:highlight>
                  <a:srgbClr val="FFFFFF"/>
                </a:highlight>
              </a:rPr>
              <a:t>;</a:t>
            </a:r>
            <a:endParaRPr b="1" sz="1900">
              <a:solidFill>
                <a:srgbClr val="212529"/>
              </a:solidFill>
              <a:highlight>
                <a:srgbClr val="FFFFFF"/>
              </a:highlight>
            </a:endParaRPr>
          </a:p>
          <a:p>
            <a:pPr indent="0" lvl="0" marL="0" rtl="0" algn="l">
              <a:lnSpc>
                <a:spcPct val="115000"/>
              </a:lnSpc>
              <a:spcBef>
                <a:spcPts val="0"/>
              </a:spcBef>
              <a:spcAft>
                <a:spcPts val="0"/>
              </a:spcAft>
              <a:buNone/>
            </a:pPr>
            <a:r>
              <a:rPr b="1" lang="en" sz="1900">
                <a:solidFill>
                  <a:srgbClr val="212529"/>
                </a:solidFill>
                <a:highlight>
                  <a:srgbClr val="FFFFFF"/>
                </a:highlight>
              </a:rPr>
              <a:t>    </a:t>
            </a:r>
            <a:r>
              <a:rPr b="1" lang="en" sz="1900">
                <a:solidFill>
                  <a:srgbClr val="0000FF"/>
                </a:solidFill>
                <a:highlight>
                  <a:srgbClr val="FFFFFF"/>
                </a:highlight>
              </a:rPr>
              <a:t>for</a:t>
            </a:r>
            <a:r>
              <a:rPr b="1" lang="en" sz="1900">
                <a:solidFill>
                  <a:srgbClr val="008000"/>
                </a:solidFill>
                <a:highlight>
                  <a:srgbClr val="FFFFFF"/>
                </a:highlight>
              </a:rPr>
              <a:t>(</a:t>
            </a:r>
            <a:r>
              <a:rPr b="1" lang="en" sz="1900">
                <a:solidFill>
                  <a:srgbClr val="0000FF"/>
                </a:solidFill>
                <a:highlight>
                  <a:srgbClr val="FFFFFF"/>
                </a:highlight>
              </a:rPr>
              <a:t>int</a:t>
            </a:r>
            <a:r>
              <a:rPr b="1" lang="en" sz="1900">
                <a:solidFill>
                  <a:srgbClr val="212529"/>
                </a:solidFill>
                <a:highlight>
                  <a:srgbClr val="FFFFFF"/>
                </a:highlight>
              </a:rPr>
              <a:t> i </a:t>
            </a:r>
            <a:r>
              <a:rPr b="1" lang="en" sz="1900">
                <a:solidFill>
                  <a:srgbClr val="000080"/>
                </a:solidFill>
                <a:highlight>
                  <a:srgbClr val="FFFFFF"/>
                </a:highlight>
              </a:rPr>
              <a:t>=</a:t>
            </a:r>
            <a:r>
              <a:rPr b="1" lang="en" sz="1900">
                <a:solidFill>
                  <a:srgbClr val="212529"/>
                </a:solidFill>
                <a:highlight>
                  <a:srgbClr val="FFFFFF"/>
                </a:highlight>
              </a:rPr>
              <a:t> </a:t>
            </a:r>
            <a:r>
              <a:rPr b="1" lang="en" sz="1900">
                <a:solidFill>
                  <a:srgbClr val="0000DD"/>
                </a:solidFill>
                <a:highlight>
                  <a:srgbClr val="FFFFFF"/>
                </a:highlight>
              </a:rPr>
              <a:t>0</a:t>
            </a:r>
            <a:r>
              <a:rPr b="1" lang="en" sz="1900">
                <a:solidFill>
                  <a:srgbClr val="008080"/>
                </a:solidFill>
                <a:highlight>
                  <a:srgbClr val="FFFFFF"/>
                </a:highlight>
              </a:rPr>
              <a:t>;</a:t>
            </a:r>
            <a:r>
              <a:rPr b="1" lang="en" sz="1900">
                <a:solidFill>
                  <a:srgbClr val="212529"/>
                </a:solidFill>
                <a:highlight>
                  <a:srgbClr val="FFFFFF"/>
                </a:highlight>
              </a:rPr>
              <a:t> i </a:t>
            </a:r>
            <a:r>
              <a:rPr b="1" lang="en" sz="1900">
                <a:solidFill>
                  <a:srgbClr val="000080"/>
                </a:solidFill>
                <a:highlight>
                  <a:srgbClr val="FFFFFF"/>
                </a:highlight>
              </a:rPr>
              <a:t>&lt;</a:t>
            </a:r>
            <a:r>
              <a:rPr b="1" lang="en" sz="1900">
                <a:solidFill>
                  <a:srgbClr val="212529"/>
                </a:solidFill>
                <a:highlight>
                  <a:srgbClr val="FFFFFF"/>
                </a:highlight>
              </a:rPr>
              <a:t> N</a:t>
            </a:r>
            <a:r>
              <a:rPr b="1" lang="en" sz="1900">
                <a:solidFill>
                  <a:srgbClr val="008080"/>
                </a:solidFill>
                <a:highlight>
                  <a:srgbClr val="FFFFFF"/>
                </a:highlight>
              </a:rPr>
              <a:t>;</a:t>
            </a:r>
            <a:r>
              <a:rPr b="1" lang="en" sz="1900">
                <a:solidFill>
                  <a:srgbClr val="212529"/>
                </a:solidFill>
                <a:highlight>
                  <a:srgbClr val="FFFFFF"/>
                </a:highlight>
              </a:rPr>
              <a:t> i</a:t>
            </a:r>
            <a:r>
              <a:rPr b="1" lang="en" sz="1900">
                <a:solidFill>
                  <a:srgbClr val="000040"/>
                </a:solidFill>
                <a:highlight>
                  <a:srgbClr val="FFFFFF"/>
                </a:highlight>
              </a:rPr>
              <a:t>++</a:t>
            </a:r>
            <a:r>
              <a:rPr b="1" lang="en" sz="1900">
                <a:solidFill>
                  <a:srgbClr val="008000"/>
                </a:solidFill>
                <a:highlight>
                  <a:srgbClr val="FFFFFF"/>
                </a:highlight>
              </a:rPr>
              <a:t>)</a:t>
            </a:r>
            <a:endParaRPr b="1" sz="1900">
              <a:solidFill>
                <a:srgbClr val="212529"/>
              </a:solidFill>
              <a:highlight>
                <a:srgbClr val="FFFFFF"/>
              </a:highlight>
            </a:endParaRPr>
          </a:p>
          <a:p>
            <a:pPr indent="0" lvl="0" marL="0" rtl="0" algn="l">
              <a:lnSpc>
                <a:spcPct val="115000"/>
              </a:lnSpc>
              <a:spcBef>
                <a:spcPts val="0"/>
              </a:spcBef>
              <a:spcAft>
                <a:spcPts val="0"/>
              </a:spcAft>
              <a:buNone/>
            </a:pPr>
            <a:r>
              <a:rPr b="1" lang="en" sz="1900">
                <a:solidFill>
                  <a:srgbClr val="212529"/>
                </a:solidFill>
                <a:highlight>
                  <a:srgbClr val="FFFFFF"/>
                </a:highlight>
              </a:rPr>
              <a:t>        b</a:t>
            </a:r>
            <a:r>
              <a:rPr b="1" lang="en" sz="1900">
                <a:solidFill>
                  <a:srgbClr val="008000"/>
                </a:solidFill>
                <a:highlight>
                  <a:srgbClr val="FFFFFF"/>
                </a:highlight>
              </a:rPr>
              <a:t>[</a:t>
            </a:r>
            <a:r>
              <a:rPr b="1" lang="en" sz="1900">
                <a:solidFill>
                  <a:srgbClr val="212529"/>
                </a:solidFill>
                <a:highlight>
                  <a:srgbClr val="FFFFFF"/>
                </a:highlight>
              </a:rPr>
              <a:t>i</a:t>
            </a:r>
            <a:r>
              <a:rPr b="1" lang="en" sz="1900">
                <a:solidFill>
                  <a:srgbClr val="008000"/>
                </a:solidFill>
                <a:highlight>
                  <a:srgbClr val="FFFFFF"/>
                </a:highlight>
              </a:rPr>
              <a:t>]</a:t>
            </a:r>
            <a:r>
              <a:rPr b="1" lang="en" sz="1900">
                <a:solidFill>
                  <a:srgbClr val="212529"/>
                </a:solidFill>
                <a:highlight>
                  <a:srgbClr val="FFFFFF"/>
                </a:highlight>
              </a:rPr>
              <a:t> </a:t>
            </a:r>
            <a:r>
              <a:rPr b="1" lang="en" sz="1900">
                <a:solidFill>
                  <a:srgbClr val="000080"/>
                </a:solidFill>
                <a:highlight>
                  <a:srgbClr val="FFFFFF"/>
                </a:highlight>
              </a:rPr>
              <a:t>=</a:t>
            </a:r>
            <a:r>
              <a:rPr b="1" lang="en" sz="1900">
                <a:solidFill>
                  <a:srgbClr val="212529"/>
                </a:solidFill>
                <a:highlight>
                  <a:srgbClr val="FFFFFF"/>
                </a:highlight>
              </a:rPr>
              <a:t> local_a</a:t>
            </a:r>
            <a:r>
              <a:rPr b="1" lang="en" sz="1900">
                <a:solidFill>
                  <a:srgbClr val="008080"/>
                </a:solidFill>
                <a:highlight>
                  <a:srgbClr val="FFFFFF"/>
                </a:highlight>
              </a:rPr>
              <a:t>;</a:t>
            </a:r>
            <a:endParaRPr b="1" sz="1900">
              <a:solidFill>
                <a:srgbClr val="212529"/>
              </a:solidFill>
              <a:highlight>
                <a:srgbClr val="FFFFFF"/>
              </a:highlight>
            </a:endParaRPr>
          </a:p>
          <a:p>
            <a:pPr indent="0" lvl="0" marL="0" rtl="0" algn="l">
              <a:lnSpc>
                <a:spcPct val="115000"/>
              </a:lnSpc>
              <a:spcBef>
                <a:spcPts val="0"/>
              </a:spcBef>
              <a:spcAft>
                <a:spcPts val="0"/>
              </a:spcAft>
              <a:buNone/>
            </a:pPr>
            <a:r>
              <a:rPr b="1" lang="en" sz="1900">
                <a:solidFill>
                  <a:srgbClr val="008000"/>
                </a:solidFill>
                <a:highlight>
                  <a:srgbClr val="FFFFFF"/>
                </a:highlight>
              </a:rPr>
              <a:t>}</a:t>
            </a:r>
            <a:endParaRPr b="1" sz="1900">
              <a:solidFill>
                <a:srgbClr val="0000FF"/>
              </a:solidFill>
              <a:highlight>
                <a:srgbClr val="FFFFFF"/>
              </a:highlight>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