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Mono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9b5f8a31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9b5f8a31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9b5f8a31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9b5f8a31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9b5f8a31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9b5f8a31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9b5f8a31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9b5f8a31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9b5f8a31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9b5f8a31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9b5f8a31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9b5f8a31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9b5f8a311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9b5f8a311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9b5f8a311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9b5f8a311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9b5f8a311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9b5f8a311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9b5f8a31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9b5f8a31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b5f8a311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9b5f8a311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9b5f8a311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9b5f8a311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9b5f8a311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9b5f8a31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9b5f8a311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9b5f8a311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9b5f8a31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e9b5f8a31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9b5f8a311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9b5f8a311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9b5f8a311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9b5f8a311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9b5f8a311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9b5f8a311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9b5f8a311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9b5f8a31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9b5f8a311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e9b5f8a311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9b5f8a311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e9b5f8a311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9b5f8a3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9b5f8a3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9b5f8a311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e9b5f8a311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e9b5f8a311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e9b5f8a311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9b5f8a311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e9b5f8a311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9b5f8a311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9b5f8a311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9b5f8a311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9b5f8a311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9b5f8a311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9b5f8a311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9b5f8a311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9b5f8a311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9bb14a9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9bb14a9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9bb14a96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e9bb14a9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9bb14a96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e9bb14a9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b5f8a3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b5f8a3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9bb14a96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e9bb14a96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9b5f8a31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9b5f8a31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b5f8a31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9b5f8a31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9b5f8a31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9b5f8a31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b5f8a311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9b5f8a311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9b5f8a31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9b5f8a31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playlist?list=PLf3ZkSCyj1tf3rPAkOKY5hUzDrDoekAc7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Locality, Matrix Multiplication, and Affine Transformations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Compiler Techniques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205850" y="3626725"/>
            <a:ext cx="673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https://www.youtube.com/playlist?list=PLf3ZkSCyj1tf3rPAkOKY5hUzDrDoekAc7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Videos: 125 - 130</a:t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Matrix Multiplication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3525"/>
            <a:ext cx="8839198" cy="1552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848275" y="3568125"/>
            <a:ext cx="728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case: A -&gt; Column </a:t>
            </a:r>
            <a:r>
              <a:rPr lang="en"/>
              <a:t>major</a:t>
            </a:r>
            <a:r>
              <a:rPr lang="en"/>
              <a:t>, B -&gt; Row major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Best</a:t>
            </a:r>
            <a:r>
              <a:rPr lang="en">
                <a:solidFill>
                  <a:schemeClr val="dk1"/>
                </a:solidFill>
              </a:rPr>
              <a:t> case: A -&gt; Row major, B -&gt; Column major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Realistically, if both A and B are row major, and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B_COL_MAX</a:t>
            </a:r>
            <a:r>
              <a:rPr lang="en">
                <a:solidFill>
                  <a:schemeClr val="dk1"/>
                </a:solidFill>
              </a:rPr>
              <a:t> is sufficiently large, every access to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B[idx, col]</a:t>
            </a:r>
            <a:r>
              <a:rPr lang="en">
                <a:solidFill>
                  <a:schemeClr val="dk1"/>
                </a:solidFill>
              </a:rPr>
              <a:t> misses in cache. </a:t>
            </a:r>
            <a:r>
              <a:rPr lang="en">
                <a:solidFill>
                  <a:srgbClr val="FF0000"/>
                </a:solidFill>
              </a:rPr>
              <a:t>O(n</a:t>
            </a:r>
            <a:r>
              <a:rPr baseline="30000" lang="en">
                <a:solidFill>
                  <a:srgbClr val="FF0000"/>
                </a:solidFill>
              </a:rPr>
              <a:t>3</a:t>
            </a:r>
            <a:r>
              <a:rPr lang="en">
                <a:solidFill>
                  <a:srgbClr val="FF0000"/>
                </a:solidFill>
              </a:rPr>
              <a:t>) </a:t>
            </a:r>
            <a:r>
              <a:rPr lang="en">
                <a:solidFill>
                  <a:schemeClr val="dk1"/>
                </a:solidFill>
              </a:rPr>
              <a:t>misses.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Matrix Multiplication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3525"/>
            <a:ext cx="8839198" cy="1552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848275" y="3263325"/>
            <a:ext cx="7284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However, if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There are more cache lines than there are rows in B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More than 1 element of B can completely in  a cache 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inner two loops will only have to face O(n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/C) misses when the first column would be accessed where C = Cache Line Size / Size of one </a:t>
            </a:r>
            <a:r>
              <a:rPr lang="en">
                <a:solidFill>
                  <a:schemeClr val="dk1"/>
                </a:solidFill>
              </a:rPr>
              <a:t>element</a:t>
            </a:r>
            <a:r>
              <a:rPr lang="en">
                <a:solidFill>
                  <a:schemeClr val="dk1"/>
                </a:solidFill>
              </a:rPr>
              <a:t> of B = number of columns of B that can fit in the cache.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best case when we have sufficiently high number of cache lines, all columns of B will fit, reducing the total penalty to </a:t>
            </a:r>
            <a:r>
              <a:rPr lang="en">
                <a:solidFill>
                  <a:srgbClr val="00FF00"/>
                </a:solidFill>
              </a:rPr>
              <a:t>O(n</a:t>
            </a:r>
            <a:r>
              <a:rPr baseline="30000" lang="en">
                <a:solidFill>
                  <a:srgbClr val="00FF00"/>
                </a:solidFill>
              </a:rPr>
              <a:t>2</a:t>
            </a:r>
            <a:r>
              <a:rPr lang="en">
                <a:solidFill>
                  <a:srgbClr val="00FF00"/>
                </a:solidFill>
              </a:rPr>
              <a:t>/C)</a:t>
            </a:r>
            <a:r>
              <a:rPr lang="en">
                <a:solidFill>
                  <a:schemeClr val="dk1"/>
                </a:solidFill>
              </a:rPr>
              <a:t> for all three loops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A and C?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8839198" cy="1552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458550" y="3316975"/>
            <a:ext cx="8226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Fastest </a:t>
            </a:r>
            <a:r>
              <a:rPr lang="en">
                <a:solidFill>
                  <a:schemeClr val="dk1"/>
                </a:solidFill>
              </a:rPr>
              <a:t>moving</a:t>
            </a:r>
            <a:r>
              <a:rPr lang="en">
                <a:solidFill>
                  <a:schemeClr val="dk1"/>
                </a:solidFill>
              </a:rPr>
              <a:t> index for both A and C is the columns. Therefore, if A and C are row-major, then we only need to pay </a:t>
            </a:r>
            <a:r>
              <a:rPr lang="en">
                <a:solidFill>
                  <a:srgbClr val="00FF00"/>
                </a:solidFill>
              </a:rPr>
              <a:t>O(n</a:t>
            </a:r>
            <a:r>
              <a:rPr baseline="30000" lang="en">
                <a:solidFill>
                  <a:srgbClr val="00FF00"/>
                </a:solidFill>
              </a:rPr>
              <a:t>2</a:t>
            </a:r>
            <a:r>
              <a:rPr lang="en">
                <a:solidFill>
                  <a:srgbClr val="00FF00"/>
                </a:solidFill>
              </a:rPr>
              <a:t>/C)</a:t>
            </a:r>
            <a:r>
              <a:rPr lang="en">
                <a:solidFill>
                  <a:schemeClr val="dk1"/>
                </a:solidFill>
              </a:rPr>
              <a:t> for each of them.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Therefore in total we pay </a:t>
            </a:r>
            <a:r>
              <a:rPr lang="en">
                <a:solidFill>
                  <a:schemeClr val="dk1"/>
                </a:solidFill>
              </a:rPr>
              <a:t>around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FF00"/>
                </a:solidFill>
              </a:rPr>
              <a:t>3n</a:t>
            </a:r>
            <a:r>
              <a:rPr baseline="30000" lang="en">
                <a:solidFill>
                  <a:srgbClr val="00FF00"/>
                </a:solidFill>
              </a:rPr>
              <a:t>2</a:t>
            </a:r>
            <a:r>
              <a:rPr lang="en">
                <a:solidFill>
                  <a:srgbClr val="00FF00"/>
                </a:solidFill>
              </a:rPr>
              <a:t>/C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C &gt; n, we don’t get any </a:t>
            </a:r>
            <a:r>
              <a:rPr lang="en">
                <a:solidFill>
                  <a:schemeClr val="dk1"/>
                </a:solidFill>
              </a:rPr>
              <a:t>benefit</a:t>
            </a:r>
            <a:r>
              <a:rPr lang="en">
                <a:solidFill>
                  <a:schemeClr val="dk1"/>
                </a:solidFill>
              </a:rPr>
              <a:t> as then useless data gets fetched into cache. If C = n, we pay around 3n penalty. This makes sense as we need n access for each matrix to bring the matrix into the cache. n accesses because each access brings a complete row, and there are n rows.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Matrix Multiplication</a:t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2833775" y="1254013"/>
            <a:ext cx="552000" cy="49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2833775" y="1787413"/>
            <a:ext cx="552000" cy="49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2833775" y="2320813"/>
            <a:ext cx="552000" cy="49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2833775" y="2854213"/>
            <a:ext cx="552000" cy="49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833775" y="3387613"/>
            <a:ext cx="552000" cy="49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3443375" y="1254000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3443375" y="1787400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3443375" y="2320800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3443375" y="2854213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3443375" y="3387613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4052975" y="1254000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4052975" y="1787400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4052975" y="2320800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4052975" y="2854213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4052975" y="3387613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3441725" y="1257588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89" name="Google Shape;189;p25"/>
          <p:cNvSpPr/>
          <p:nvPr/>
        </p:nvSpPr>
        <p:spPr>
          <a:xfrm>
            <a:off x="3441725" y="1790988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90" name="Google Shape;190;p25"/>
          <p:cNvSpPr/>
          <p:nvPr/>
        </p:nvSpPr>
        <p:spPr>
          <a:xfrm>
            <a:off x="3441725" y="2324388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91" name="Google Shape;191;p25"/>
          <p:cNvSpPr/>
          <p:nvPr/>
        </p:nvSpPr>
        <p:spPr>
          <a:xfrm>
            <a:off x="3441725" y="2857788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92" name="Google Shape;192;p25"/>
          <p:cNvSpPr/>
          <p:nvPr/>
        </p:nvSpPr>
        <p:spPr>
          <a:xfrm>
            <a:off x="3441725" y="3391188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93" name="Google Shape;193;p25"/>
          <p:cNvSpPr/>
          <p:nvPr/>
        </p:nvSpPr>
        <p:spPr>
          <a:xfrm>
            <a:off x="4054625" y="1257588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94" name="Google Shape;194;p25"/>
          <p:cNvSpPr/>
          <p:nvPr/>
        </p:nvSpPr>
        <p:spPr>
          <a:xfrm>
            <a:off x="4054625" y="1790988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95" name="Google Shape;195;p25"/>
          <p:cNvSpPr/>
          <p:nvPr/>
        </p:nvSpPr>
        <p:spPr>
          <a:xfrm>
            <a:off x="4054625" y="2324388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96" name="Google Shape;196;p25"/>
          <p:cNvSpPr/>
          <p:nvPr/>
        </p:nvSpPr>
        <p:spPr>
          <a:xfrm>
            <a:off x="4054625" y="2857788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97" name="Google Shape;197;p25"/>
          <p:cNvSpPr/>
          <p:nvPr/>
        </p:nvSpPr>
        <p:spPr>
          <a:xfrm>
            <a:off x="4054625" y="3391188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98" name="Google Shape;198;p25"/>
          <p:cNvSpPr/>
          <p:nvPr/>
        </p:nvSpPr>
        <p:spPr>
          <a:xfrm>
            <a:off x="4662575" y="1254013"/>
            <a:ext cx="552000" cy="49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99" name="Google Shape;199;p25"/>
          <p:cNvSpPr/>
          <p:nvPr/>
        </p:nvSpPr>
        <p:spPr>
          <a:xfrm>
            <a:off x="4662575" y="1787413"/>
            <a:ext cx="552000" cy="49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00" name="Google Shape;200;p25"/>
          <p:cNvSpPr/>
          <p:nvPr/>
        </p:nvSpPr>
        <p:spPr>
          <a:xfrm>
            <a:off x="4662575" y="2320813"/>
            <a:ext cx="552000" cy="49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01" name="Google Shape;201;p25"/>
          <p:cNvSpPr/>
          <p:nvPr/>
        </p:nvSpPr>
        <p:spPr>
          <a:xfrm>
            <a:off x="4662575" y="2854213"/>
            <a:ext cx="552000" cy="49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02" name="Google Shape;202;p25"/>
          <p:cNvSpPr/>
          <p:nvPr/>
        </p:nvSpPr>
        <p:spPr>
          <a:xfrm>
            <a:off x="4662575" y="3387613"/>
            <a:ext cx="552000" cy="49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03" name="Google Shape;203;p25"/>
          <p:cNvSpPr/>
          <p:nvPr/>
        </p:nvSpPr>
        <p:spPr>
          <a:xfrm>
            <a:off x="5272175" y="1254000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5272175" y="1787400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5272175" y="2320800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5272175" y="2854213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5272175" y="3387613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881775" y="1254000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5881775" y="1787400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5881775" y="2320800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5881775" y="2854213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881775" y="3387613"/>
            <a:ext cx="552000" cy="4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5275475" y="1254013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14" name="Google Shape;214;p25"/>
          <p:cNvSpPr/>
          <p:nvPr/>
        </p:nvSpPr>
        <p:spPr>
          <a:xfrm>
            <a:off x="5275475" y="1787413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15" name="Google Shape;215;p25"/>
          <p:cNvSpPr/>
          <p:nvPr/>
        </p:nvSpPr>
        <p:spPr>
          <a:xfrm>
            <a:off x="5275475" y="2320813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16" name="Google Shape;216;p25"/>
          <p:cNvSpPr/>
          <p:nvPr/>
        </p:nvSpPr>
        <p:spPr>
          <a:xfrm>
            <a:off x="5275475" y="2854213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17" name="Google Shape;217;p25"/>
          <p:cNvSpPr/>
          <p:nvPr/>
        </p:nvSpPr>
        <p:spPr>
          <a:xfrm>
            <a:off x="5275475" y="3387613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18" name="Google Shape;218;p25"/>
          <p:cNvSpPr/>
          <p:nvPr/>
        </p:nvSpPr>
        <p:spPr>
          <a:xfrm>
            <a:off x="5888375" y="1254013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19" name="Google Shape;219;p25"/>
          <p:cNvSpPr/>
          <p:nvPr/>
        </p:nvSpPr>
        <p:spPr>
          <a:xfrm>
            <a:off x="5888375" y="1787413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20" name="Google Shape;220;p25"/>
          <p:cNvSpPr/>
          <p:nvPr/>
        </p:nvSpPr>
        <p:spPr>
          <a:xfrm>
            <a:off x="5888375" y="2320813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21" name="Google Shape;221;p25"/>
          <p:cNvSpPr/>
          <p:nvPr/>
        </p:nvSpPr>
        <p:spPr>
          <a:xfrm>
            <a:off x="5888375" y="2854213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22" name="Google Shape;222;p25"/>
          <p:cNvSpPr/>
          <p:nvPr/>
        </p:nvSpPr>
        <p:spPr>
          <a:xfrm>
            <a:off x="5888375" y="3387613"/>
            <a:ext cx="552000" cy="498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Matrix Multiplication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7108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7108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7108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9394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9394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9394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11680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11680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11680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618275" y="1577150"/>
            <a:ext cx="817500" cy="956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7108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7108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7108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9394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9394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9394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11680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11680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11680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16252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16252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16252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18538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18538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18538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20824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>
            <a:off x="20824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20824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16252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16252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16252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18538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18538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18538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20824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20824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0824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1532675" y="1577150"/>
            <a:ext cx="817500" cy="956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34540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34540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34540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36826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36826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36826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39112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39112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>
            <a:off x="39112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3361475" y="1577150"/>
            <a:ext cx="817500" cy="956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34540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34540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34540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36826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36826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36826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39112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39112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39112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3361475" y="2643950"/>
            <a:ext cx="817500" cy="956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43684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43684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/>
          <p:nvPr/>
        </p:nvSpPr>
        <p:spPr>
          <a:xfrm>
            <a:off x="43684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45970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45970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45970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48256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48256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48256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4275875" y="2643950"/>
            <a:ext cx="817500" cy="956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43684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43684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43684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45970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45970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45970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48256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48256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48256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4275875" y="1577150"/>
            <a:ext cx="817500" cy="956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67306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67306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67306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69592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69592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69592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71878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71878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71878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6638075" y="1577150"/>
            <a:ext cx="817500" cy="95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67306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67306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67306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69592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69592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69592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71878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71878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71878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450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6450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76450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78736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78736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78736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8102225" y="2709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8102225" y="3014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8102225" y="33191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76450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76450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76450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78736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78736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78736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8102225" y="16427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8102225" y="19475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8102225" y="2252300"/>
            <a:ext cx="175200" cy="2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7552475" y="1577150"/>
            <a:ext cx="817500" cy="95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"/>
          <p:cNvSpPr txBox="1"/>
          <p:nvPr/>
        </p:nvSpPr>
        <p:spPr>
          <a:xfrm>
            <a:off x="2517900" y="2167800"/>
            <a:ext cx="66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X</a:t>
            </a:r>
            <a:endParaRPr b="1" sz="3000"/>
          </a:p>
        </p:txBody>
      </p:sp>
      <p:sp>
        <p:nvSpPr>
          <p:cNvPr id="346" name="Google Shape;346;p26"/>
          <p:cNvSpPr txBox="1"/>
          <p:nvPr/>
        </p:nvSpPr>
        <p:spPr>
          <a:xfrm>
            <a:off x="5489700" y="2167800"/>
            <a:ext cx="66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=</a:t>
            </a:r>
            <a:endParaRPr b="1" sz="3000"/>
          </a:p>
        </p:txBody>
      </p:sp>
      <p:sp>
        <p:nvSpPr>
          <p:cNvPr id="347" name="Google Shape;3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Matrix Multiplication</a:t>
            </a:r>
            <a:endParaRPr/>
          </a:p>
        </p:txBody>
      </p:sp>
      <p:sp>
        <p:nvSpPr>
          <p:cNvPr id="353" name="Google Shape;3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Best case, each </a:t>
            </a:r>
            <a:r>
              <a:rPr lang="en">
                <a:solidFill>
                  <a:schemeClr val="dk1"/>
                </a:solidFill>
              </a:rPr>
              <a:t>block faces 3B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/C misses (B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/C for each sub-matrix). If each element is one byte long:</a:t>
            </a:r>
            <a:endParaRPr>
              <a:solidFill>
                <a:schemeClr val="dk1"/>
              </a:solidFill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 = cache line size = 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Total (n/B)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block operations.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Therefore total cost = </a:t>
            </a:r>
            <a:r>
              <a:rPr lang="en">
                <a:solidFill>
                  <a:srgbClr val="00FF00"/>
                </a:solidFill>
              </a:rPr>
              <a:t>3n</a:t>
            </a:r>
            <a:r>
              <a:rPr baseline="30000" lang="en">
                <a:solidFill>
                  <a:srgbClr val="00FF00"/>
                </a:solidFill>
              </a:rPr>
              <a:t>3</a:t>
            </a:r>
            <a:r>
              <a:rPr lang="en">
                <a:solidFill>
                  <a:srgbClr val="00FF00"/>
                </a:solidFill>
              </a:rPr>
              <a:t>/BC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 &lt;= n and C &lt;= n. Therefore, best case we get 3n penalty. This matches the best case estimate from earlier.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4" name="Google Shape;3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Affine Loop Transformations</a:t>
            </a:r>
            <a:endParaRPr/>
          </a:p>
        </p:txBody>
      </p:sp>
      <p:sp>
        <p:nvSpPr>
          <p:cNvPr id="360" name="Google Shape;3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affine mean?</a:t>
            </a:r>
            <a:endParaRPr/>
          </a:p>
        </p:txBody>
      </p:sp>
      <p:sp>
        <p:nvSpPr>
          <p:cNvPr id="366" name="Google Shape;3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affine expression is a linear expression of the </a:t>
            </a:r>
            <a:r>
              <a:rPr lang="en">
                <a:solidFill>
                  <a:schemeClr val="dk1"/>
                </a:solidFill>
              </a:rPr>
              <a:t>inputs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f(x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…., x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= c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 + c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c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….. c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endParaRPr baseline="-25000">
              <a:solidFill>
                <a:schemeClr val="dk1"/>
              </a:solidFill>
            </a:endParaRPr>
          </a:p>
        </p:txBody>
      </p:sp>
      <p:sp>
        <p:nvSpPr>
          <p:cNvPr id="367" name="Google Shape;3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can we use </a:t>
            </a:r>
            <a:r>
              <a:rPr lang="en"/>
              <a:t>polyhedral</a:t>
            </a:r>
            <a:r>
              <a:rPr lang="en"/>
              <a:t> optimizations?</a:t>
            </a:r>
            <a:endParaRPr/>
          </a:p>
        </p:txBody>
      </p:sp>
      <p:sp>
        <p:nvSpPr>
          <p:cNvPr id="373" name="Google Shape;3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Even if accesses are affine, there might be dependencies.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Upper and lower bounds of loops are affine </a:t>
            </a:r>
            <a:r>
              <a:rPr lang="en">
                <a:solidFill>
                  <a:schemeClr val="dk1"/>
                </a:solidFill>
              </a:rPr>
              <a:t>functions of outer loop variables.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Increments are by 1. This can be achieved by using a placeholder variable in loop and multiplying it by a constant before use.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 this assumption, the iteration space will always be convex.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4" name="Google Shape;37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380" name="Google Shape;3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85863"/>
            <a:ext cx="44291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213" y="1855925"/>
            <a:ext cx="31623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Locality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of Affine Transformations</a:t>
            </a:r>
            <a:endParaRPr/>
          </a:p>
        </p:txBody>
      </p:sp>
      <p:sp>
        <p:nvSpPr>
          <p:cNvPr id="388" name="Google Shape;3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Splitting iteration space into independent slices which can be executed parallely.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Blocking to create a hierarchy of iterations to improve locality.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9" name="Google Shape;38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Splitting Into P</a:t>
            </a:r>
            <a:r>
              <a:rPr lang="en"/>
              <a:t>arallel</a:t>
            </a:r>
            <a:r>
              <a:rPr lang="en"/>
              <a:t> Slices</a:t>
            </a:r>
            <a:endParaRPr/>
          </a:p>
        </p:txBody>
      </p:sp>
      <p:pic>
        <p:nvPicPr>
          <p:cNvPr id="395" name="Google Shape;3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3050"/>
            <a:ext cx="8839201" cy="1382301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Splitting Into Parallel Slices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25" y="1958776"/>
            <a:ext cx="8839199" cy="122593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Transform Theory: Three Spaces</a:t>
            </a:r>
            <a:endParaRPr/>
          </a:p>
        </p:txBody>
      </p:sp>
      <p:sp>
        <p:nvSpPr>
          <p:cNvPr id="409" name="Google Shape;4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Iteration space: Set of all dynamic execution </a:t>
            </a:r>
            <a:r>
              <a:rPr lang="en">
                <a:solidFill>
                  <a:schemeClr val="dk1"/>
                </a:solidFill>
              </a:rPr>
              <a:t>instances, i.e. all possible combinations of iterators. May/May not be rectangular.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Data space: Set of array elements accessed. Typically defined as an affine functions of the iteration space.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Processor space: Set of all processors in the system. We create an affine function map from iteration space to processor space.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Space Example</a:t>
            </a:r>
            <a:endParaRPr/>
          </a:p>
        </p:txBody>
      </p:sp>
      <p:pic>
        <p:nvPicPr>
          <p:cNvPr id="416" name="Google Shape;4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85863"/>
            <a:ext cx="44291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6"/>
          <p:cNvSpPr txBox="1"/>
          <p:nvPr/>
        </p:nvSpPr>
        <p:spPr>
          <a:xfrm>
            <a:off x="5466650" y="1656150"/>
            <a:ext cx="316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 &gt;= 0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 &lt;= 5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j &gt;= i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j &lt;= 7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8" name="Google Shape;4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Space Example</a:t>
            </a:r>
            <a:endParaRPr/>
          </a:p>
        </p:txBody>
      </p:sp>
      <p:pic>
        <p:nvPicPr>
          <p:cNvPr id="424" name="Google Shape;4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85863"/>
            <a:ext cx="44291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7"/>
          <p:cNvSpPr txBox="1"/>
          <p:nvPr/>
        </p:nvSpPr>
        <p:spPr>
          <a:xfrm>
            <a:off x="5466650" y="1656150"/>
            <a:ext cx="316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 &gt;= 0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-i + 5 &gt;= 0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-i +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j &gt;= 0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-j + 7 &gt;= 0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6" name="Google Shape;42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Iteration Space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550" y="1519225"/>
            <a:ext cx="506730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Space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13" y="952500"/>
            <a:ext cx="612457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Space Example: Execution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0"/>
          <p:cNvSpPr txBox="1"/>
          <p:nvPr/>
        </p:nvSpPr>
        <p:spPr>
          <a:xfrm>
            <a:off x="457800" y="1171425"/>
            <a:ext cx="819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Fastest moving </a:t>
            </a:r>
            <a:r>
              <a:rPr lang="en" sz="1800"/>
              <a:t>variable</a:t>
            </a:r>
            <a:r>
              <a:rPr lang="en" sz="1800"/>
              <a:t> is lexicographically </a:t>
            </a:r>
            <a:r>
              <a:rPr lang="en" sz="1800"/>
              <a:t>smaller</a:t>
            </a:r>
            <a:r>
              <a:rPr lang="en" sz="1800"/>
              <a:t>.</a:t>
            </a:r>
            <a:endParaRPr sz="1800"/>
          </a:p>
        </p:txBody>
      </p:sp>
      <p:pic>
        <p:nvPicPr>
          <p:cNvPr id="447" name="Google Shape;4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563" y="1633125"/>
            <a:ext cx="612457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Space: Loop Invariant</a:t>
            </a:r>
            <a:endParaRPr/>
          </a:p>
        </p:txBody>
      </p:sp>
      <p:pic>
        <p:nvPicPr>
          <p:cNvPr id="454" name="Google Shape;4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5325"/>
            <a:ext cx="3361675" cy="15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318" y="1209722"/>
            <a:ext cx="4511983" cy="7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00" y="2923425"/>
            <a:ext cx="8001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1"/>
          <p:cNvSpPr/>
          <p:nvPr/>
        </p:nvSpPr>
        <p:spPr>
          <a:xfrm>
            <a:off x="498200" y="3972075"/>
            <a:ext cx="780900" cy="77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Locality: What is it? Why do we want it?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locality refers to data </a:t>
            </a:r>
            <a:r>
              <a:rPr lang="en">
                <a:solidFill>
                  <a:schemeClr val="dk1"/>
                </a:solidFill>
              </a:rPr>
              <a:t>accessed</a:t>
            </a:r>
            <a:r>
              <a:rPr lang="en">
                <a:solidFill>
                  <a:schemeClr val="dk1"/>
                </a:solidFill>
              </a:rPr>
              <a:t> being near to each other, either in the spatial dimension, or the temporal </a:t>
            </a:r>
            <a:r>
              <a:rPr lang="en">
                <a:solidFill>
                  <a:schemeClr val="dk1"/>
                </a:solidFill>
              </a:rPr>
              <a:t>dimension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Spatial locality: Addresses which are spatially near each other get accessed. </a:t>
            </a:r>
            <a:r>
              <a:rPr lang="en">
                <a:solidFill>
                  <a:schemeClr val="dk1"/>
                </a:solidFill>
              </a:rPr>
              <a:t>Example: A-1, A, A+1, A+2,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Temporal locality: Same address is accessed again and again. Example: A, A, B, A, C, A,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Caches exploit locality to reduce the (average) memory latency observed by the execution pipeline.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Typically more locality = More hits in caches = Faster Execution!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Exchanging Variables</a:t>
            </a:r>
            <a:endParaRPr/>
          </a:p>
        </p:txBody>
      </p:sp>
      <p:sp>
        <p:nvSpPr>
          <p:cNvPr id="464" name="Google Shape;46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Suppose we want to exchange i and j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65" name="Google Shape;4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977" y="1777825"/>
            <a:ext cx="5842499" cy="315554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2"/>
          <p:cNvSpPr/>
          <p:nvPr/>
        </p:nvSpPr>
        <p:spPr>
          <a:xfrm>
            <a:off x="6099500" y="1669625"/>
            <a:ext cx="20601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Exchanging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Project the iteration space on j to find the range of j.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For each j, find i in terms of j.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We are </a:t>
            </a:r>
            <a:r>
              <a:rPr lang="en">
                <a:solidFill>
                  <a:schemeClr val="dk1"/>
                </a:solidFill>
              </a:rPr>
              <a:t>guaranteed</a:t>
            </a:r>
            <a:r>
              <a:rPr lang="en">
                <a:solidFill>
                  <a:schemeClr val="dk1"/>
                </a:solidFill>
              </a:rPr>
              <a:t> to have another convex </a:t>
            </a:r>
            <a:r>
              <a:rPr lang="en">
                <a:solidFill>
                  <a:schemeClr val="dk1"/>
                </a:solidFill>
              </a:rPr>
              <a:t>polyhedron</a:t>
            </a:r>
            <a:r>
              <a:rPr lang="en">
                <a:solidFill>
                  <a:schemeClr val="dk1"/>
                </a:solidFill>
              </a:rPr>
              <a:t> after projection.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4" name="Google Shape;47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Exchanging Variables: Projection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set of points (x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…, x</a:t>
            </a:r>
            <a:r>
              <a:rPr baseline="-25000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 will be in the projection of S on m dimensions if for some </a:t>
            </a:r>
            <a:r>
              <a:rPr lang="en">
                <a:solidFill>
                  <a:schemeClr val="dk1"/>
                </a:solidFill>
              </a:rPr>
              <a:t>(x</a:t>
            </a:r>
            <a:r>
              <a:rPr baseline="-25000" lang="en">
                <a:solidFill>
                  <a:schemeClr val="dk1"/>
                </a:solidFill>
              </a:rPr>
              <a:t>m+1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baseline="-25000" lang="en">
                <a:solidFill>
                  <a:schemeClr val="dk1"/>
                </a:solidFill>
              </a:rPr>
              <a:t>m+2</a:t>
            </a:r>
            <a:r>
              <a:rPr lang="en">
                <a:solidFill>
                  <a:schemeClr val="dk1"/>
                </a:solidFill>
              </a:rPr>
              <a:t>, …, x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),   (x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… , x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lies in 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Effective for every point in the projection, you should be able to find some set of values for the rest of n-m dimensions such that the n dimensional point lies in 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1" name="Google Shape;48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Exchanging variables: Idea</a:t>
            </a:r>
            <a:endParaRPr/>
          </a:p>
        </p:txBody>
      </p:sp>
      <p:sp>
        <p:nvSpPr>
          <p:cNvPr id="487" name="Google Shape;48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Project the iteration space onto all the dimensions except the desired innermost </a:t>
            </a:r>
            <a:r>
              <a:rPr lang="en">
                <a:solidFill>
                  <a:schemeClr val="dk1"/>
                </a:solidFill>
              </a:rPr>
              <a:t>variable’s dimension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Then project the rest onto </a:t>
            </a:r>
            <a:r>
              <a:rPr lang="en">
                <a:solidFill>
                  <a:schemeClr val="dk1"/>
                </a:solidFill>
              </a:rPr>
              <a:t>all the dimensions except the desired second-innermost variable’s dimension.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Then project the rest onto all the dimensions except the desired third-innermost variable’s dimension.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… and so on until all variables are exhausted.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8" name="Google Shape;48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Motzkin Method</a:t>
            </a:r>
            <a:endParaRPr/>
          </a:p>
        </p:txBody>
      </p:sp>
      <p:sp>
        <p:nvSpPr>
          <p:cNvPr id="494" name="Google Shape;49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 convex polyhedron S in m </a:t>
            </a:r>
            <a:r>
              <a:rPr lang="en">
                <a:solidFill>
                  <a:schemeClr val="dk1"/>
                </a:solidFill>
              </a:rPr>
              <a:t>dimensions.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 variable x</a:t>
            </a:r>
            <a:r>
              <a:rPr baseline="-25000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 to eliminate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S’, a projection of S on all dimensions except the m</a:t>
            </a:r>
            <a:r>
              <a:rPr baseline="30000" lang="en">
                <a:solidFill>
                  <a:schemeClr val="dk1"/>
                </a:solidFill>
              </a:rPr>
              <a:t>th</a:t>
            </a:r>
            <a:r>
              <a:rPr lang="en">
                <a:solidFill>
                  <a:schemeClr val="dk1"/>
                </a:solidFill>
              </a:rPr>
              <a:t> dimension.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Motzkin Method: Terminology</a:t>
            </a:r>
            <a:endParaRPr/>
          </a:p>
        </p:txBody>
      </p:sp>
      <p:pic>
        <p:nvPicPr>
          <p:cNvPr id="501" name="Google Shape;5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362075"/>
            <a:ext cx="80581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Fourier Motzkin Method: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613" y="1170125"/>
            <a:ext cx="676678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8"/>
          <p:cNvSpPr/>
          <p:nvPr/>
        </p:nvSpPr>
        <p:spPr>
          <a:xfrm>
            <a:off x="6584225" y="4187500"/>
            <a:ext cx="2046600" cy="87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Fourier Motzkin Method: Example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50" y="1017725"/>
            <a:ext cx="6689925" cy="38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9"/>
          <p:cNvSpPr/>
          <p:nvPr/>
        </p:nvSpPr>
        <p:spPr>
          <a:xfrm>
            <a:off x="6247600" y="834800"/>
            <a:ext cx="2046600" cy="87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Motzkin Method: Example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288" y="1116275"/>
            <a:ext cx="695942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0"/>
          <p:cNvSpPr/>
          <p:nvPr/>
        </p:nvSpPr>
        <p:spPr>
          <a:xfrm>
            <a:off x="6247600" y="915575"/>
            <a:ext cx="2046600" cy="87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9725"/>
            <a:ext cx="8839200" cy="148966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1"/>
          <p:cNvSpPr/>
          <p:nvPr/>
        </p:nvSpPr>
        <p:spPr>
          <a:xfrm>
            <a:off x="996375" y="1090625"/>
            <a:ext cx="2046600" cy="87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Interchanging</a:t>
            </a:r>
            <a:r>
              <a:rPr lang="en"/>
              <a:t> Loops can affect locality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5" y="1726213"/>
            <a:ext cx="8839200" cy="18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-Setu Gupta</a:t>
            </a:r>
            <a:endParaRPr sz="1800"/>
          </a:p>
        </p:txBody>
      </p:sp>
      <p:sp>
        <p:nvSpPr>
          <p:cNvPr id="540" name="Google Shape;54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Reordering Loops can affect locality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5" y="1192813"/>
            <a:ext cx="8839200" cy="18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10089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6956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3814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0672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7530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4388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0089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a[0]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6956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a[1]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3814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a[2]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0672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a[3]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7530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a[4]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4388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a[5]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547450" y="4258525"/>
            <a:ext cx="9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Miss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10089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a[6]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16956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a[7]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3814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a[8]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30672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a[9]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37530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a[0]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4388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a[1]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1063700" y="3352700"/>
            <a:ext cx="43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Spatial locality, low Temporal locality</a:t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Reordering Loops can affect locality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0089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6956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3814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0672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7530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44388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0089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a[0]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695650" y="4174050"/>
            <a:ext cx="6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a[1]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547450" y="4258525"/>
            <a:ext cx="9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Miss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547450" y="4258525"/>
            <a:ext cx="9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Hit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063700" y="3352700"/>
            <a:ext cx="43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High Spatial locality, high Temporal locality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0585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parameters affect locality?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Spatial: Prefetchers + CL size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Temporal: Replacement Policy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Matrix Multiplication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Matrix Multiplication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3525"/>
            <a:ext cx="8839198" cy="155259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848275" y="3568125"/>
            <a:ext cx="636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C[row, col]</a:t>
            </a:r>
            <a:r>
              <a:rPr lang="en"/>
              <a:t>: Can be reg allocated. One time cost.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[row, idx]</a:t>
            </a:r>
            <a:r>
              <a:rPr lang="en">
                <a:solidFill>
                  <a:schemeClr val="dk1"/>
                </a:solidFill>
              </a:rPr>
              <a:t>: No point in reg allocating. Might need to pay for every access.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B[row, idx]</a:t>
            </a:r>
            <a:r>
              <a:rPr lang="en">
                <a:solidFill>
                  <a:schemeClr val="dk1"/>
                </a:solidFill>
              </a:rPr>
              <a:t>: No point in reg allocating. Might need to pay for every access.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