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9" r:id="rId9"/>
    <p:sldId id="267" r:id="rId10"/>
    <p:sldId id="272" r:id="rId11"/>
    <p:sldId id="274" r:id="rId12"/>
    <p:sldId id="275" r:id="rId13"/>
    <p:sldId id="261" r:id="rId14"/>
    <p:sldId id="262" r:id="rId15"/>
    <p:sldId id="263" r:id="rId16"/>
    <p:sldId id="264" r:id="rId17"/>
    <p:sldId id="265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A"/>
    <a:srgbClr val="A5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DDACA-7DC2-4944-A244-399F70B3EF65}" v="513" dt="2021-10-31T18:26:2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003D5-3D2D-4A83-A360-40C6D20FCDC7}" type="datetimeFigureOut">
              <a:rPr lang="en-IN" smtClean="0"/>
              <a:t>1.11.21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906FD-BE81-4461-BAF7-C00D16FFE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906FD-BE81-4461-BAF7-C00D16FFE8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6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906FD-BE81-4461-BAF7-C00D16FFE8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9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906FD-BE81-4461-BAF7-C00D16FFE8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7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906FD-BE81-4461-BAF7-C00D16FFE8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9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906FD-BE81-4461-BAF7-C00D16FFE8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3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906FD-BE81-4461-BAF7-C00D16FFE8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6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1CA-1488-4B3E-A6FE-AA89834E7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COL874: Advanced Compiler Techniques</a:t>
            </a:r>
            <a:br>
              <a:rPr lang="en-US" sz="6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br>
              <a:rPr lang="en-US" sz="6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br>
              <a:rPr lang="en-US" sz="6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r>
              <a:rPr lang="en-US" sz="60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Modules 181-185</a:t>
            </a:r>
            <a:endParaRPr lang="en-IN" sz="6000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057B-9A9A-4D8B-B633-5B53FCD47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Indrajit Banerjee</a:t>
            </a:r>
            <a:endParaRPr lang="en-IN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4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F1D43FD4-2EFF-4A7F-B0EC-354EC84A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Verification conditions for loops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04DBCF3-3911-48B6-AF38-38113554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522" y="1691320"/>
            <a:ext cx="2614803" cy="43455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P(X,…)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while </a:t>
            </a:r>
            <a:r>
              <a:rPr lang="en-US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B(X,…)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P1(X,…)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Body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P2(X,…)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Q(X,…) }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6E0D06DD-E4CA-433E-8381-BF8496A3B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9" t="48195" r="55045" b="28333"/>
          <a:stretch/>
        </p:blipFill>
        <p:spPr>
          <a:xfrm>
            <a:off x="3248025" y="1696716"/>
            <a:ext cx="4319872" cy="4345589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94CE2070-A6BF-48E5-A4EC-87DFA2FDE8E0}"/>
              </a:ext>
            </a:extLst>
          </p:cNvPr>
          <p:cNvSpPr txBox="1">
            <a:spLocks/>
          </p:cNvSpPr>
          <p:nvPr/>
        </p:nvSpPr>
        <p:spPr>
          <a:xfrm>
            <a:off x="8053795" y="1691320"/>
            <a:ext cx="2433872" cy="43455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Hoare triple queries: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B } skip { P</a:t>
            </a:r>
            <a:r>
              <a:rPr lang="en-IN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 ∧ 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 } skip {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Q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Body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 P</a:t>
            </a:r>
            <a:r>
              <a:rPr lang="en-IN" sz="1600" b="0" i="0" baseline="-25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} skip { P }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Verification conditions: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(P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B) =&gt; P</a:t>
            </a:r>
            <a:r>
              <a:rPr lang="en-IN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(P ∧ 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B) =&gt;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Q</a:t>
            </a:r>
            <a:endParaRPr lang="en-IN" sz="16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Induction on Body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IN" sz="1600" b="0" i="0" baseline="-25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=&gt; P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6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7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971D-56D8-40F2-8270-81B3E66E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28650"/>
            <a:ext cx="3200400" cy="160019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Floyd-Naur Proof method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19B5-458C-4290-B70C-6F9C9C54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28" y="628650"/>
            <a:ext cx="621450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Proof of partial-correctness only. Does not prove termination!</a:t>
            </a: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IN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Represent the program as a transfer function graph</a:t>
            </a:r>
          </a:p>
          <a:p>
            <a:pPr marL="0" indent="0" algn="ctr">
              <a:buNone/>
            </a:pPr>
            <a:endParaRPr lang="en-IN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IN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Find assertion Pi at vertex i for all intermediate vertices of the graph</a:t>
            </a:r>
          </a:p>
          <a:p>
            <a:pPr marL="0" indent="0" algn="ctr">
              <a:buNone/>
            </a:pPr>
            <a:endParaRPr lang="en-IN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IN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Construct a Hoare triple query { Pi ∧ </a:t>
            </a:r>
            <a:r>
              <a:rPr lang="en-IN" sz="18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B</a:t>
            </a:r>
            <a:r>
              <a:rPr lang="en-IN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 } </a:t>
            </a:r>
            <a:r>
              <a:rPr lang="en-IN" sz="18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f</a:t>
            </a:r>
            <a:r>
              <a:rPr lang="en-IN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 { Pj } for each edge     (i, j) of the graph</a:t>
            </a:r>
          </a:p>
          <a:p>
            <a:pPr marL="0" indent="0" algn="ctr">
              <a:buNone/>
            </a:pPr>
            <a:endParaRPr lang="en-IN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 algn="ctr">
              <a:buNone/>
            </a:pPr>
            <a:r>
              <a:rPr lang="en-IN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Prove the verification condition corresponding to each query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332C54-234E-4FFB-8B54-369BEA6FFFDB}"/>
              </a:ext>
            </a:extLst>
          </p:cNvPr>
          <p:cNvCxnSpPr>
            <a:cxnSpLocks/>
          </p:cNvCxnSpPr>
          <p:nvPr/>
        </p:nvCxnSpPr>
        <p:spPr>
          <a:xfrm>
            <a:off x="7467600" y="3663555"/>
            <a:ext cx="0" cy="48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833AC-A210-4E05-93FE-D997B36846DF}"/>
              </a:ext>
            </a:extLst>
          </p:cNvPr>
          <p:cNvCxnSpPr>
            <a:cxnSpLocks/>
          </p:cNvCxnSpPr>
          <p:nvPr/>
        </p:nvCxnSpPr>
        <p:spPr>
          <a:xfrm>
            <a:off x="7467600" y="2457447"/>
            <a:ext cx="0" cy="48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56DFCD-82EC-4038-87A7-8976D7DD56F7}"/>
              </a:ext>
            </a:extLst>
          </p:cNvPr>
          <p:cNvCxnSpPr>
            <a:cxnSpLocks/>
          </p:cNvCxnSpPr>
          <p:nvPr/>
        </p:nvCxnSpPr>
        <p:spPr>
          <a:xfrm>
            <a:off x="7477125" y="4815366"/>
            <a:ext cx="0" cy="48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ED5471E-DD93-42A8-887B-AD99F00A9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6" t="70555" r="47368" b="3750"/>
          <a:stretch/>
        </p:blipFill>
        <p:spPr>
          <a:xfrm>
            <a:off x="514068" y="2099783"/>
            <a:ext cx="3990199" cy="34656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711CE7-870E-4C8B-8F8D-4B98F92B05C0}"/>
              </a:ext>
            </a:extLst>
          </p:cNvPr>
          <p:cNvSpPr txBox="1"/>
          <p:nvPr/>
        </p:nvSpPr>
        <p:spPr>
          <a:xfrm>
            <a:off x="1015266" y="5670976"/>
            <a:ext cx="298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Example TFG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0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E2E737-8145-4699-8528-C6D8E7B9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2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Floyd-Naur Proof method example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0B8E38FA-6427-4D77-8B4A-53FCBC97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97" y="1692591"/>
            <a:ext cx="2614803" cy="43455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X ≥ 0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while </a:t>
            </a:r>
            <a:r>
              <a:rPr lang="en-US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≠ 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X &gt; 0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:= X - 1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X ≥ 0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X = 0 }</a:t>
            </a:r>
            <a:endParaRPr lang="en-IN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887616B-4C7D-4BED-A119-15EB1F2AA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6" t="76528" r="53103" b="7222"/>
          <a:stretch/>
        </p:blipFill>
        <p:spPr>
          <a:xfrm>
            <a:off x="2762250" y="1691322"/>
            <a:ext cx="4531294" cy="4345589"/>
          </a:xfrm>
          <a:prstGeom prst="rect">
            <a:avLst/>
          </a:prstGeom>
        </p:spPr>
      </p:pic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1D8F598-92EA-4118-BA08-9B97398CD36F}"/>
              </a:ext>
            </a:extLst>
          </p:cNvPr>
          <p:cNvSpPr txBox="1">
            <a:spLocks/>
          </p:cNvSpPr>
          <p:nvPr/>
        </p:nvSpPr>
        <p:spPr>
          <a:xfrm>
            <a:off x="7423878" y="1691322"/>
            <a:ext cx="2939322" cy="43455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Hoare triple queries: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X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X ≠ 0 } skip { X &gt; 0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X = 0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skip { X = 0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X &gt; 0 } </a:t>
            </a:r>
            <a:r>
              <a:rPr lang="en-US" sz="16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:= X - 1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≥ 0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} skip {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≥ 0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}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Verification conditions: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(X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X ≠ 0) =&gt; X &gt; 0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 true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X = 0) =&gt;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X = 0 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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&gt; 0 =&gt; {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- 1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     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 true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=&gt;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≥ 0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                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 true</a:t>
            </a:r>
            <a:endParaRPr lang="en-IN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3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E247-CC38-440A-92DB-F3625065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Hoare logic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6BBA527-E1D1-4EA2-897E-B8F5670C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523155"/>
            <a:ext cx="4480560" cy="731520"/>
          </a:xfrm>
        </p:spPr>
        <p:txBody>
          <a:bodyPr/>
          <a:lstStyle/>
          <a:p>
            <a:r>
              <a:rPr lang="en-US" dirty="0"/>
              <a:t>Previous approach…</a:t>
            </a:r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8879944-EAE1-4283-B2BA-03D0781D0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Given a Hoare triple query</a:t>
            </a:r>
          </a:p>
          <a:p>
            <a:pPr marL="0" indent="0" algn="ctr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Lower it to a first order logic formula (verification conditions)</a:t>
            </a:r>
          </a:p>
          <a:p>
            <a:pPr marL="0" indent="0" algn="ctr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Prove the first order logic formula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43372F7-9DF1-4A64-9AAD-1DF216B1D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6480" y="1523155"/>
            <a:ext cx="4480560" cy="731520"/>
          </a:xfrm>
        </p:spPr>
        <p:txBody>
          <a:bodyPr/>
          <a:lstStyle/>
          <a:p>
            <a:r>
              <a:rPr lang="en-US" dirty="0"/>
              <a:t>Hoare logic formulation…</a:t>
            </a:r>
            <a:endParaRPr lang="en-IN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ECD34D8-7394-4010-BE47-0679CAD9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127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Form an inference rule</a:t>
            </a:r>
          </a:p>
          <a:p>
            <a:pPr marL="0" indent="0" algn="ctr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Abstract it using Hoare triples</a:t>
            </a:r>
          </a:p>
          <a:p>
            <a:pPr marL="0" indent="0" algn="ctr">
              <a:buNone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Given a first order logic formula which is always true i.e., a tautology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AC73A4-4F7D-46C9-B770-02D41AE8A9DE}"/>
              </a:ext>
            </a:extLst>
          </p:cNvPr>
          <p:cNvCxnSpPr/>
          <p:nvPr/>
        </p:nvCxnSpPr>
        <p:spPr>
          <a:xfrm>
            <a:off x="3419475" y="334327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F659EF-3270-4DE1-8757-0E5C38F16CF6}"/>
              </a:ext>
            </a:extLst>
          </p:cNvPr>
          <p:cNvCxnSpPr/>
          <p:nvPr/>
        </p:nvCxnSpPr>
        <p:spPr>
          <a:xfrm>
            <a:off x="3409950" y="4552950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3DA9E4-A2DF-452B-937E-D04DC52853DE}"/>
              </a:ext>
            </a:extLst>
          </p:cNvPr>
          <p:cNvCxnSpPr>
            <a:cxnSpLocks/>
          </p:cNvCxnSpPr>
          <p:nvPr/>
        </p:nvCxnSpPr>
        <p:spPr>
          <a:xfrm flipV="1">
            <a:off x="8353425" y="4317206"/>
            <a:ext cx="0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A1967F-9AD3-464D-9769-E7E4D1BD351F}"/>
              </a:ext>
            </a:extLst>
          </p:cNvPr>
          <p:cNvCxnSpPr>
            <a:cxnSpLocks/>
          </p:cNvCxnSpPr>
          <p:nvPr/>
        </p:nvCxnSpPr>
        <p:spPr>
          <a:xfrm flipV="1">
            <a:off x="8353425" y="3343275"/>
            <a:ext cx="0" cy="47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0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21A4DA-8F11-485E-9EE9-37A7EC66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2895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Hoare logic rules</a:t>
            </a:r>
            <a:br>
              <a:rPr lang="en-US" sz="36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3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C387EB-4B2B-4757-A4FE-25194AB2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97" y="1615122"/>
            <a:ext cx="4191762" cy="45173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Assignment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{ P } x := e { Q 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 P =&gt; Q [x := e]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We know that P =&gt; P is a tautology.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Substituting Q [x := e] for P,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{ Q [x := e] } x := e { Q 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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Q [x := e] =&gt; Q [x := e]  true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{ P [x := e] } x := e { P }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1A02F0B-2DB5-4148-9821-7A75DFBC9880}"/>
              </a:ext>
            </a:extLst>
          </p:cNvPr>
          <p:cNvSpPr txBox="1">
            <a:spLocks/>
          </p:cNvSpPr>
          <p:nvPr/>
        </p:nvSpPr>
        <p:spPr>
          <a:xfrm>
            <a:off x="6762750" y="1615122"/>
            <a:ext cx="4191762" cy="451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19F3A59-25A4-4A95-A70C-1D46F278B249}"/>
              </a:ext>
            </a:extLst>
          </p:cNvPr>
          <p:cNvSpPr txBox="1">
            <a:spLocks/>
          </p:cNvSpPr>
          <p:nvPr/>
        </p:nvSpPr>
        <p:spPr>
          <a:xfrm>
            <a:off x="5929122" y="1615122"/>
            <a:ext cx="4605528" cy="451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Composition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{ P } 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{ R }         { R } 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{ Q 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{ P } 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;C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{ Q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If-then-else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{ P ∧ B } 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{ Q }      { P ∧ </a:t>
            </a:r>
            <a:r>
              <a:rPr lang="en-IN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B } 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{ Q 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{ P } if B then 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else C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endif { Q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Consequence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P =&gt; P’        { P’ } C { Q’ }        Q’ =&gt; Q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{ P } C { Q 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9F7A06-70CB-44DB-8F2E-03F7066F8645}"/>
              </a:ext>
            </a:extLst>
          </p:cNvPr>
          <p:cNvCxnSpPr/>
          <p:nvPr/>
        </p:nvCxnSpPr>
        <p:spPr>
          <a:xfrm>
            <a:off x="1095375" y="5242878"/>
            <a:ext cx="235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0AFE89-EA07-46EA-A5B1-A84A4EF23ABE}"/>
              </a:ext>
            </a:extLst>
          </p:cNvPr>
          <p:cNvCxnSpPr>
            <a:cxnSpLocks/>
          </p:cNvCxnSpPr>
          <p:nvPr/>
        </p:nvCxnSpPr>
        <p:spPr>
          <a:xfrm>
            <a:off x="6000750" y="2509203"/>
            <a:ext cx="3248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A109C6-1F0D-42E2-9D1E-59B077C1CBEE}"/>
              </a:ext>
            </a:extLst>
          </p:cNvPr>
          <p:cNvCxnSpPr>
            <a:cxnSpLocks/>
          </p:cNvCxnSpPr>
          <p:nvPr/>
        </p:nvCxnSpPr>
        <p:spPr>
          <a:xfrm>
            <a:off x="6000750" y="3880803"/>
            <a:ext cx="400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5B5B34-AD63-4DB7-B6B8-6D83EA8FDD27}"/>
              </a:ext>
            </a:extLst>
          </p:cNvPr>
          <p:cNvCxnSpPr>
            <a:cxnSpLocks/>
          </p:cNvCxnSpPr>
          <p:nvPr/>
        </p:nvCxnSpPr>
        <p:spPr>
          <a:xfrm>
            <a:off x="6000750" y="5242878"/>
            <a:ext cx="393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DDD517-5D5C-4B94-B834-C8EAC6CCA6A0}"/>
              </a:ext>
            </a:extLst>
          </p:cNvPr>
          <p:cNvSpPr txBox="1"/>
          <p:nvPr/>
        </p:nvSpPr>
        <p:spPr>
          <a:xfrm>
            <a:off x="3519678" y="50889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F2D1A6-B611-481E-8C09-E49C3386F54A}"/>
              </a:ext>
            </a:extLst>
          </p:cNvPr>
          <p:cNvSpPr txBox="1"/>
          <p:nvPr/>
        </p:nvSpPr>
        <p:spPr>
          <a:xfrm>
            <a:off x="9248775" y="23553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D8E6E8-9A0D-46A1-8688-D81D2C080F86}"/>
              </a:ext>
            </a:extLst>
          </p:cNvPr>
          <p:cNvSpPr txBox="1"/>
          <p:nvPr/>
        </p:nvSpPr>
        <p:spPr>
          <a:xfrm>
            <a:off x="10013594" y="37269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(3)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484A7-9F1B-486A-8949-B2AB31268680}"/>
              </a:ext>
            </a:extLst>
          </p:cNvPr>
          <p:cNvSpPr txBox="1"/>
          <p:nvPr/>
        </p:nvSpPr>
        <p:spPr>
          <a:xfrm>
            <a:off x="10032644" y="50985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(4)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0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21A4DA-8F11-485E-9EE9-37A7EC66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47" y="2895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Hoare logic example</a:t>
            </a:r>
            <a:br>
              <a:rPr lang="en-US" sz="36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3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8746C-B463-4F45-87A5-BEC82F3F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1" y="1828800"/>
            <a:ext cx="9692639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true                                                    true                                                                                                         true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(x = 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∧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 x &gt; 0) =&gt; 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            (x = 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∧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 x ≤ 0) =&gt; (-x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|)   { -x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 } x := -x { 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 }       (x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|) =&gt; (x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|)</a:t>
            </a:r>
          </a:p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{ x = 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∧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 x &gt; 0 } skip { 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 }                                                     { x = 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∧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 x ≤ 0 } x := -x { 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 } </a:t>
            </a:r>
          </a:p>
          <a:p>
            <a:pPr marL="0" indent="0">
              <a:buNone/>
            </a:pP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{ x = 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 } if x &gt; 0 skip else x := -x endif { x = |x</a:t>
            </a:r>
            <a:r>
              <a:rPr lang="en-US" sz="18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0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  <a:cs typeface="Sabon Next LT" panose="02000500000000000000" pitchFamily="2" charset="0"/>
              </a:rPr>
              <a:t>| } </a:t>
            </a:r>
            <a:endParaRPr lang="en-IN" sz="1800" dirty="0">
              <a:latin typeface="Source Sans Pro" panose="020B0503030403020204" pitchFamily="34" charset="0"/>
              <a:ea typeface="Source Sans Pro" panose="020B0503030403020204" pitchFamily="34" charset="0"/>
              <a:cs typeface="Sabon Next LT" panose="02000500000000000000" pitchFamily="2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1A02F0B-2DB5-4148-9821-7A75DFBC9880}"/>
              </a:ext>
            </a:extLst>
          </p:cNvPr>
          <p:cNvSpPr txBox="1">
            <a:spLocks/>
          </p:cNvSpPr>
          <p:nvPr/>
        </p:nvSpPr>
        <p:spPr>
          <a:xfrm>
            <a:off x="6762750" y="1615122"/>
            <a:ext cx="4191762" cy="451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49356-5C73-45CE-9AA0-20D5076821D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85825" y="5562600"/>
            <a:ext cx="7590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8B1923-509A-47C2-89F6-8C427260DAA0}"/>
              </a:ext>
            </a:extLst>
          </p:cNvPr>
          <p:cNvCxnSpPr>
            <a:cxnSpLocks/>
          </p:cNvCxnSpPr>
          <p:nvPr/>
        </p:nvCxnSpPr>
        <p:spPr>
          <a:xfrm>
            <a:off x="866775" y="5172075"/>
            <a:ext cx="2562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0981A6-1185-4FC0-A9AD-5ABE9C44B994}"/>
              </a:ext>
            </a:extLst>
          </p:cNvPr>
          <p:cNvCxnSpPr>
            <a:cxnSpLocks/>
          </p:cNvCxnSpPr>
          <p:nvPr/>
        </p:nvCxnSpPr>
        <p:spPr>
          <a:xfrm>
            <a:off x="3533775" y="5172075"/>
            <a:ext cx="663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A15924-3A02-4B2B-BC31-E56A493BF06D}"/>
              </a:ext>
            </a:extLst>
          </p:cNvPr>
          <p:cNvCxnSpPr>
            <a:cxnSpLocks/>
          </p:cNvCxnSpPr>
          <p:nvPr/>
        </p:nvCxnSpPr>
        <p:spPr>
          <a:xfrm>
            <a:off x="866775" y="4714875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76F4C0-80A2-4235-8F62-F34657D384A3}"/>
              </a:ext>
            </a:extLst>
          </p:cNvPr>
          <p:cNvCxnSpPr>
            <a:cxnSpLocks/>
          </p:cNvCxnSpPr>
          <p:nvPr/>
        </p:nvCxnSpPr>
        <p:spPr>
          <a:xfrm>
            <a:off x="3467100" y="4714875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82B9D6-24EF-48F0-A81E-1939998DB1F6}"/>
              </a:ext>
            </a:extLst>
          </p:cNvPr>
          <p:cNvCxnSpPr>
            <a:cxnSpLocks/>
          </p:cNvCxnSpPr>
          <p:nvPr/>
        </p:nvCxnSpPr>
        <p:spPr>
          <a:xfrm>
            <a:off x="5895975" y="4714875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B8F15D-EA5C-4A62-8372-0C52232153A8}"/>
              </a:ext>
            </a:extLst>
          </p:cNvPr>
          <p:cNvCxnSpPr>
            <a:cxnSpLocks/>
          </p:cNvCxnSpPr>
          <p:nvPr/>
        </p:nvCxnSpPr>
        <p:spPr>
          <a:xfrm>
            <a:off x="8515350" y="4714875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0C7EF3-44B1-4F52-8454-0F4CA2F7592E}"/>
              </a:ext>
            </a:extLst>
          </p:cNvPr>
          <p:cNvSpPr txBox="1"/>
          <p:nvPr/>
        </p:nvSpPr>
        <p:spPr>
          <a:xfrm>
            <a:off x="866774" y="1828800"/>
            <a:ext cx="1371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x = x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if </a:t>
            </a:r>
            <a:r>
              <a:rPr lang="en-US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&gt; 0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skip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:= -x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endif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x = |x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| 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94B07-B543-433B-AE22-78E503603272}"/>
              </a:ext>
            </a:extLst>
          </p:cNvPr>
          <p:cNvSpPr txBox="1"/>
          <p:nvPr/>
        </p:nvSpPr>
        <p:spPr>
          <a:xfrm>
            <a:off x="3157538" y="1828800"/>
            <a:ext cx="7319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Apply Hoare logic rules backward starting from the required Hoare triple until all branches end in valid axiom (skip and assignment).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Composition &amp; consequence rules contain variables in premise that do not occur in conclusion.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Skip and Consequence rule requires first order logic proof obligations.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A3E51-A304-418F-AB33-BADB69926E3A}"/>
              </a:ext>
            </a:extLst>
          </p:cNvPr>
          <p:cNvSpPr txBox="1"/>
          <p:nvPr/>
        </p:nvSpPr>
        <p:spPr>
          <a:xfrm>
            <a:off x="8476412" y="540871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(3)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8B14C2-298B-4837-BD38-79E41AE220B1}"/>
              </a:ext>
            </a:extLst>
          </p:cNvPr>
          <p:cNvSpPr txBox="1"/>
          <p:nvPr/>
        </p:nvSpPr>
        <p:spPr>
          <a:xfrm>
            <a:off x="10146450" y="50181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(4)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D59780-B93B-4E08-BA22-C517FF2E50EE}"/>
              </a:ext>
            </a:extLst>
          </p:cNvPr>
          <p:cNvSpPr txBox="1"/>
          <p:nvPr/>
        </p:nvSpPr>
        <p:spPr>
          <a:xfrm>
            <a:off x="8152181" y="456098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9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>
            <a:extLst>
              <a:ext uri="{FF2B5EF4-FFF2-40B4-BE49-F238E27FC236}">
                <a16:creationId xmlns:a16="http://schemas.microsoft.com/office/drawing/2014/main" id="{86423AFC-0FC2-4977-B57B-FC4FC9F2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97" y="2006917"/>
            <a:ext cx="6053328" cy="284416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Thank You</a:t>
            </a:r>
            <a:endParaRPr lang="en-IN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1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32CCE2-7022-4F98-932C-2C396755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813" y="706975"/>
            <a:ext cx="4480560" cy="7315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So far…</a:t>
            </a:r>
            <a:endParaRPr lang="en-IN" sz="40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DEDEAA-CB9C-4227-8F34-FD948330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813" y="1929468"/>
            <a:ext cx="4480560" cy="4242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Hoare triple notation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Assertions and Invariants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Verification 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Verification conditions for sequence operator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Verification conditions for if-then-else operator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C5119A-F751-479F-BE42-A22CC8EAA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1253" y="706975"/>
            <a:ext cx="5130819" cy="73152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Today’s discussion…</a:t>
            </a:r>
            <a:endParaRPr lang="en-IN" sz="40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C6DA57-F6A4-44CB-A74A-7486B9A42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1253" y="1929468"/>
            <a:ext cx="4695317" cy="4242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Transfer function graph (TFG) representation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Sequencing with if-then-else operator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The ternary operator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Exponential paths problem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Verification conditions for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Floyd-Naur Proof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Hoare logic</a:t>
            </a:r>
          </a:p>
        </p:txBody>
      </p:sp>
    </p:spTree>
    <p:extLst>
      <p:ext uri="{BB962C8B-B14F-4D97-AF65-F5344CB8AC3E}">
        <p14:creationId xmlns:p14="http://schemas.microsoft.com/office/powerpoint/2010/main" val="36653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BB637F-254D-4C32-BCA7-CB8C75A0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97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Transfer function graph (TFG) representation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AD86C3-72FD-40C2-ABDC-56AE833A8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6147" y="1868473"/>
            <a:ext cx="4480560" cy="42926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A graphical representation of a program.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Each vertex represents a program point. This is where we want to prove assertions.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Each edge represents a transfer function (e.g., skip, assignment) and a condition under which the edge is taken.</a:t>
            </a:r>
            <a:endParaRPr lang="en-IN" sz="20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35DC4A-87F1-4EA4-BDAA-0526D05E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0593" y="1825415"/>
            <a:ext cx="2561082" cy="1436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P(X,…) }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:= f(X,…)</a:t>
            </a:r>
          </a:p>
          <a:p>
            <a:pPr marL="0" indent="0" algn="ctr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Q(X,…) }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C271E191-3AB0-4785-9C6A-1634BCB2D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46" t="2722" r="25190" b="78716"/>
          <a:stretch/>
        </p:blipFill>
        <p:spPr>
          <a:xfrm>
            <a:off x="7021068" y="2700142"/>
            <a:ext cx="3351657" cy="39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12F82B-C30D-4DC4-89CB-28238DA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47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Sequencing with if-then-else operator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5817DDCC-7340-4C0A-B25E-7B3209C47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3420" r="52632" b="76806"/>
          <a:stretch/>
        </p:blipFill>
        <p:spPr>
          <a:xfrm>
            <a:off x="4545309" y="1691323"/>
            <a:ext cx="5127648" cy="43455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933580-062D-4176-A7D0-93007A77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91323"/>
            <a:ext cx="2271903" cy="4345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P(X,…) }</a:t>
            </a:r>
          </a:p>
          <a:p>
            <a:pPr marL="0" indent="0">
              <a:buNone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if </a:t>
            </a:r>
            <a:r>
              <a:rPr lang="en-US" sz="14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B(X,…)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then</a:t>
            </a:r>
          </a:p>
          <a:p>
            <a:pPr marL="0" indent="0">
              <a:buNone/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P1(X,…) }</a:t>
            </a:r>
            <a:endParaRPr lang="en-IN" sz="14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</a:t>
            </a:r>
            <a:r>
              <a:rPr lang="en-IN" sz="1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:= f(X,…)</a:t>
            </a: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P2(X,…) }</a:t>
            </a: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P3(X,…) }</a:t>
            </a: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</a:t>
            </a:r>
            <a:r>
              <a:rPr lang="en-IN" sz="1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X := g(X,…)</a:t>
            </a: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	{ P4(X,…) }</a:t>
            </a: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endif</a:t>
            </a:r>
          </a:p>
          <a:p>
            <a:pPr marL="0" indent="0">
              <a:buNone/>
            </a:pPr>
            <a:r>
              <a:rPr lang="en-IN" sz="14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Q(X,…) }</a:t>
            </a:r>
          </a:p>
        </p:txBody>
      </p:sp>
    </p:spTree>
    <p:extLst>
      <p:ext uri="{BB962C8B-B14F-4D97-AF65-F5344CB8AC3E}">
        <p14:creationId xmlns:p14="http://schemas.microsoft.com/office/powerpoint/2010/main" val="41191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12F82B-C30D-4DC4-89CB-28238DA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47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Sequencing with if-then-else operator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5817DDCC-7340-4C0A-B25E-7B3209C47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1" t="3420" r="52632" b="76806"/>
          <a:stretch/>
        </p:blipFill>
        <p:spPr>
          <a:xfrm>
            <a:off x="1078209" y="1691322"/>
            <a:ext cx="5127648" cy="4345590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8343432-AB1B-4489-BD9A-ED0CA214DE90}"/>
              </a:ext>
            </a:extLst>
          </p:cNvPr>
          <p:cNvSpPr txBox="1">
            <a:spLocks/>
          </p:cNvSpPr>
          <p:nvPr/>
        </p:nvSpPr>
        <p:spPr>
          <a:xfrm>
            <a:off x="7467600" y="1681797"/>
            <a:ext cx="2433872" cy="434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B } skip 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 ∧ 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 } skip { P</a:t>
            </a:r>
            <a:r>
              <a:rPr lang="en-IN" sz="1700" b="0" i="0" baseline="-25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X := f(X,…) 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X := g(X,…) 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skip { Q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skip { Q }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12F82B-C30D-4DC4-89CB-28238DA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47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Sequencing with if-then-else operator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88B7B91-DD79-4A62-B787-9698D10F5A31}"/>
              </a:ext>
            </a:extLst>
          </p:cNvPr>
          <p:cNvSpPr txBox="1">
            <a:spLocks/>
          </p:cNvSpPr>
          <p:nvPr/>
        </p:nvSpPr>
        <p:spPr>
          <a:xfrm>
            <a:off x="1171575" y="1586547"/>
            <a:ext cx="2433872" cy="434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B } skip 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 ∧ 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 } skip { P</a:t>
            </a:r>
            <a:r>
              <a:rPr lang="en-IN" sz="1700" b="0" i="0" baseline="-25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X := f(X,…) 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X := g(X,…) 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skip { Q 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{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} skip { Q }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7E0DD70E-D176-4AE4-A3F8-32FFBCDAC0C3}"/>
              </a:ext>
            </a:extLst>
          </p:cNvPr>
          <p:cNvSpPr txBox="1">
            <a:spLocks/>
          </p:cNvSpPr>
          <p:nvPr/>
        </p:nvSpPr>
        <p:spPr>
          <a:xfrm>
            <a:off x="3791495" y="1586547"/>
            <a:ext cx="2433872" cy="4345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(P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B) =&gt;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endParaRPr lang="en-IN" sz="17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(P ∧ 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B)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=&gt; </a:t>
            </a:r>
            <a:r>
              <a:rPr lang="en-IN" sz="17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IN" sz="1700" b="0" i="0" baseline="-25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endParaRPr lang="en-IN" sz="17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=&gt;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[X := f(X,…)]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=&gt; 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[X := g(X,…)]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=&gt; Q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IN" sz="17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IN" sz="17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=&gt; Q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BEB9EB87-0D97-421F-99AD-13FBABC3F85C}"/>
              </a:ext>
            </a:extLst>
          </p:cNvPr>
          <p:cNvSpPr txBox="1">
            <a:spLocks/>
          </p:cNvSpPr>
          <p:nvPr/>
        </p:nvSpPr>
        <p:spPr>
          <a:xfrm>
            <a:off x="6411414" y="1586547"/>
            <a:ext cx="4428035" cy="434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Choose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,P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,P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,P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as follows…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 Q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US" sz="1600" b="0" i="0" baseline="-25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1</a:t>
            </a:r>
            <a:r>
              <a:rPr lang="en-US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IN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2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[X := f(X,…)]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US" sz="1600" b="0" i="0" baseline="-25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3</a:t>
            </a:r>
            <a:r>
              <a:rPr lang="en-US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</a:t>
            </a:r>
            <a:r>
              <a:rPr lang="en-IN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4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[X := g(X,…)],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Verification conditions simplify to,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(P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B) =&gt; Q [X := f(X,…)]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(P ∧ 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B)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=&gt; Q [X := g(X,…)],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Define (C ? A : B) 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 (C =&gt; A)</a:t>
            </a: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 ∧ (</a:t>
            </a:r>
            <a:r>
              <a:rPr lang="en-IN" sz="16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¬C =&gt; B) further simplifying the verification conditions to,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P =&gt; (B ? Q [X := f(X,…) : Q [X := g(X,…)]</a:t>
            </a:r>
            <a:endParaRPr lang="en-IN" sz="16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12F82B-C30D-4DC4-89CB-28238DA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47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Sequencing with if-then-else operator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88B7B91-DD79-4A62-B787-9698D10F5A31}"/>
              </a:ext>
            </a:extLst>
          </p:cNvPr>
          <p:cNvSpPr txBox="1">
            <a:spLocks/>
          </p:cNvSpPr>
          <p:nvPr/>
        </p:nvSpPr>
        <p:spPr>
          <a:xfrm>
            <a:off x="942975" y="1582416"/>
            <a:ext cx="4133850" cy="4757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Define the ternary operator (B ? e1 : e2)      such that programs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are equivalent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</a:t>
            </a:r>
            <a:r>
              <a:rPr lang="en-US" sz="16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then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:= e1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:= e2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endif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:= B ? e1 : e2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82E77D6-848D-451E-AE90-6F96F343650A}"/>
              </a:ext>
            </a:extLst>
          </p:cNvPr>
          <p:cNvSpPr txBox="1">
            <a:spLocks/>
          </p:cNvSpPr>
          <p:nvPr/>
        </p:nvSpPr>
        <p:spPr>
          <a:xfrm>
            <a:off x="5076825" y="1582415"/>
            <a:ext cx="5419725" cy="4757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From if-then-else rule,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P }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 Q }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 P =&gt; (B ? Q[X := e1] : Q[X := e2])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From assignment rule,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{ P }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{ Q }  P =&gt; Q[X := B ? e1 : e2]</a:t>
            </a:r>
          </a:p>
          <a:p>
            <a:pPr marL="0" indent="0">
              <a:buNone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By definition,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 C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Hence,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 =&gt; (B ? Q[X := e1] : Q[X := e2])  P =&gt; Q[X := B ? e1 : e2]</a:t>
            </a:r>
          </a:p>
          <a:p>
            <a:pPr marL="0" indent="0"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B ? Q[X := e1] : Q[X := e2]  Q[X := B ? e1 : e2]</a:t>
            </a:r>
          </a:p>
          <a:p>
            <a:pPr marL="0" indent="0">
              <a:buNone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409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12F82B-C30D-4DC4-89CB-28238DA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2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Exponential paths problem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C88B7B91-DD79-4A62-B787-9698D10F5A31}"/>
              </a:ext>
            </a:extLst>
          </p:cNvPr>
          <p:cNvSpPr txBox="1">
            <a:spLocks/>
          </p:cNvSpPr>
          <p:nvPr/>
        </p:nvSpPr>
        <p:spPr>
          <a:xfrm>
            <a:off x="1086170" y="2046258"/>
            <a:ext cx="1854707" cy="3330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P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:= B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? e1 : e2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P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:= B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? e3 : e4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P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X := B</a:t>
            </a:r>
            <a:r>
              <a:rPr lang="en-US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? e5 : e6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Q }</a:t>
            </a:r>
          </a:p>
        </p:txBody>
      </p:sp>
      <p:pic>
        <p:nvPicPr>
          <p:cNvPr id="3" name="Picture 2" descr="A screenshot of a car dashboard&#10;&#10;Description automatically generated with low confidence">
            <a:extLst>
              <a:ext uri="{FF2B5EF4-FFF2-40B4-BE49-F238E27FC236}">
                <a16:creationId xmlns:a16="http://schemas.microsoft.com/office/drawing/2014/main" id="{344AA7EB-DBC6-4409-94AD-A50A34206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63" t="81883" r="30716" b="3326"/>
          <a:stretch/>
        </p:blipFill>
        <p:spPr>
          <a:xfrm>
            <a:off x="3227297" y="1517925"/>
            <a:ext cx="3164139" cy="4387496"/>
          </a:xfrm>
          <a:prstGeom prst="rect">
            <a:avLst/>
          </a:prstGeom>
        </p:spPr>
      </p:pic>
      <p:pic>
        <p:nvPicPr>
          <p:cNvPr id="9" name="Picture 8" descr="A screenshot of a car dashboard&#10;&#10;Description automatically generated with low confidence">
            <a:extLst>
              <a:ext uri="{FF2B5EF4-FFF2-40B4-BE49-F238E27FC236}">
                <a16:creationId xmlns:a16="http://schemas.microsoft.com/office/drawing/2014/main" id="{96E19D17-5860-4099-8816-F3316F60C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6" t="80305" r="60061" b="1227"/>
          <a:stretch/>
        </p:blipFill>
        <p:spPr>
          <a:xfrm>
            <a:off x="6677856" y="1415873"/>
            <a:ext cx="2752050" cy="4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12F82B-C30D-4DC4-89CB-28238DA3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2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  <a:t>Exponential paths problem</a:t>
            </a:r>
            <a:br>
              <a:rPr lang="en-US" sz="4000" dirty="0">
                <a:solidFill>
                  <a:srgbClr val="46464A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" panose="020B0604020202020204" pitchFamily="34" charset="0"/>
              </a:rPr>
            </a:br>
            <a:endParaRPr lang="en-IN" sz="4000" dirty="0">
              <a:solidFill>
                <a:srgbClr val="46464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 descr="A screenshot of a car dashboard&#10;&#10;Description automatically generated with low confidence">
            <a:extLst>
              <a:ext uri="{FF2B5EF4-FFF2-40B4-BE49-F238E27FC236}">
                <a16:creationId xmlns:a16="http://schemas.microsoft.com/office/drawing/2014/main" id="{344AA7EB-DBC6-4409-94AD-A50A34206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63" t="81883" r="30716" b="3326"/>
          <a:stretch/>
        </p:blipFill>
        <p:spPr>
          <a:xfrm>
            <a:off x="435482" y="1460776"/>
            <a:ext cx="3164139" cy="4387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B2F16-A9D9-47F9-BFF9-196F07DFAC8F}"/>
              </a:ext>
            </a:extLst>
          </p:cNvPr>
          <p:cNvSpPr txBox="1"/>
          <p:nvPr/>
        </p:nvSpPr>
        <p:spPr>
          <a:xfrm>
            <a:off x="4180646" y="1460776"/>
            <a:ext cx="6192079" cy="4854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Combining verification conditions of assignment and sequencing,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  =&gt;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?e1:e2]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=&gt;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?e3:e4]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=&gt;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3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3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?e5:e6]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Choose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,P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as follows…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?e3:e4]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=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3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3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?e5:e6]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Verification condition simplifies to,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  =&gt; P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3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?e5:e6] 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2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?e3:e4] [X :=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1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?e1:e2]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Note: B</a:t>
            </a:r>
            <a:r>
              <a:rPr lang="en-US" sz="1600" baseline="-25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i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’s and ei’s are also functions of X in general.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Size of the expression grows exponentially!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B2FA93-E921-4EAB-AFCD-7C66C4A7491C}"/>
              </a:ext>
            </a:extLst>
          </p:cNvPr>
          <p:cNvSpPr/>
          <p:nvPr/>
        </p:nvSpPr>
        <p:spPr>
          <a:xfrm>
            <a:off x="4695825" y="5257800"/>
            <a:ext cx="20002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F253B-E493-4B9F-8B8D-AC8516FE4E52}"/>
              </a:ext>
            </a:extLst>
          </p:cNvPr>
          <p:cNvSpPr/>
          <p:nvPr/>
        </p:nvSpPr>
        <p:spPr>
          <a:xfrm>
            <a:off x="4695825" y="5245902"/>
            <a:ext cx="1409700" cy="240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BFEA1-E07B-4F23-BA96-D6D5E80D34AE}"/>
              </a:ext>
            </a:extLst>
          </p:cNvPr>
          <p:cNvSpPr/>
          <p:nvPr/>
        </p:nvSpPr>
        <p:spPr>
          <a:xfrm>
            <a:off x="4695825" y="5245902"/>
            <a:ext cx="2648960" cy="240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388AE7-3893-45DF-9F73-04E24CDC6256}"/>
              </a:ext>
            </a:extLst>
          </p:cNvPr>
          <p:cNvSpPr/>
          <p:nvPr/>
        </p:nvSpPr>
        <p:spPr>
          <a:xfrm>
            <a:off x="4695824" y="5245902"/>
            <a:ext cx="3857625" cy="240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2" grpId="0" animBg="1"/>
      <p:bldP spid="12" grpId="1" animBg="1"/>
      <p:bldP spid="13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5C47597AED4BA9DDE11A5F4BDD65" ma:contentTypeVersion="7" ma:contentTypeDescription="Create a new document." ma:contentTypeScope="" ma:versionID="7752d5b87ccc511ee7a4e29719edd095">
  <xsd:schema xmlns:xsd="http://www.w3.org/2001/XMLSchema" xmlns:xs="http://www.w3.org/2001/XMLSchema" xmlns:p="http://schemas.microsoft.com/office/2006/metadata/properties" xmlns:ns3="e1de1fe9-3667-410e-8680-6f84dceeecfe" xmlns:ns4="73b93eb7-2519-4752-82d2-58bc6426607c" targetNamespace="http://schemas.microsoft.com/office/2006/metadata/properties" ma:root="true" ma:fieldsID="20515d9e0cbbbc03be516788f8ec788a" ns3:_="" ns4:_="">
    <xsd:import namespace="e1de1fe9-3667-410e-8680-6f84dceeecfe"/>
    <xsd:import namespace="73b93eb7-2519-4752-82d2-58bc64266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e1fe9-3667-410e-8680-6f84dceeec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b93eb7-2519-4752-82d2-58bc6426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D1C02-439D-4DDB-B794-F778B12FAD37}">
  <ds:schemaRefs>
    <ds:schemaRef ds:uri="http://schemas.microsoft.com/office/infopath/2007/PartnerControls"/>
    <ds:schemaRef ds:uri="73b93eb7-2519-4752-82d2-58bc6426607c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e1de1fe9-3667-410e-8680-6f84dceeecfe"/>
    <ds:schemaRef ds:uri="http://schemas.openxmlformats.org/package/2006/metadata/core-properties"/>
    <ds:schemaRef ds:uri="http://purl.org/dc/dcmitype/"/>
    <ds:schemaRef ds:uri="http://schemas.microsoft.com/office/2006/documentManagement/types"/>
  </ds:schemaRefs>
</ds:datastoreItem>
</file>

<file path=customXml/itemProps2.xml><?xml version="1.0" encoding="utf-8"?>
<ds:datastoreItem xmlns:ds="http://schemas.openxmlformats.org/officeDocument/2006/customXml" ds:itemID="{6E40172B-A9A3-4E9C-9709-385CD741CF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7FEE5-32EF-4B6F-8311-2B87584FB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de1fe9-3667-410e-8680-6f84dceeecfe"/>
    <ds:schemaRef ds:uri="73b93eb7-2519-4752-82d2-58bc64266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742</TotalTime>
  <Words>1610</Words>
  <Application>Microsoft Office PowerPoint</Application>
  <PresentationFormat>Widescreen</PresentationFormat>
  <Paragraphs>228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Helvetica</vt:lpstr>
      <vt:lpstr>Source Sans Pro</vt:lpstr>
      <vt:lpstr>Wingdings</vt:lpstr>
      <vt:lpstr>Wingdings 2</vt:lpstr>
      <vt:lpstr>View</vt:lpstr>
      <vt:lpstr>COL874: Advanced Compiler Techniques   Modules 181-185</vt:lpstr>
      <vt:lpstr>PowerPoint Presentation</vt:lpstr>
      <vt:lpstr>Transfer function graph (TFG) representation </vt:lpstr>
      <vt:lpstr>Sequencing with if-then-else operator </vt:lpstr>
      <vt:lpstr>Sequencing with if-then-else operator </vt:lpstr>
      <vt:lpstr>Sequencing with if-then-else operator </vt:lpstr>
      <vt:lpstr>Sequencing with if-then-else operator </vt:lpstr>
      <vt:lpstr>Exponential paths problem </vt:lpstr>
      <vt:lpstr>Exponential paths problem </vt:lpstr>
      <vt:lpstr>Verification conditions for loops </vt:lpstr>
      <vt:lpstr>Floyd-Naur Proof method </vt:lpstr>
      <vt:lpstr>Floyd-Naur Proof method example </vt:lpstr>
      <vt:lpstr>Hoare logic </vt:lpstr>
      <vt:lpstr>Hoare logic rules </vt:lpstr>
      <vt:lpstr>Hoare logic example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COL874: Advanced Compiler Techniques   Modules 181-185</dc:title>
  <dc:creator>Indrajit Banerjee</dc:creator>
  <cp:lastModifiedBy>Indrajit Banerjee</cp:lastModifiedBy>
  <cp:revision>2</cp:revision>
  <dcterms:created xsi:type="dcterms:W3CDTF">2021-10-31T06:05:45Z</dcterms:created>
  <dcterms:modified xsi:type="dcterms:W3CDTF">2021-11-01T12:23:44Z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0x0101004F205C47597AED4BA9DDE11A5F4BDD65</vt:lpwstr>
  </property>
</Properties>
</file>