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63" r:id="rId4"/>
    <p:sldId id="257" r:id="rId5"/>
    <p:sldId id="267" r:id="rId6"/>
    <p:sldId id="258" r:id="rId7"/>
    <p:sldId id="259" r:id="rId8"/>
    <p:sldId id="261" r:id="rId9"/>
    <p:sldId id="264" r:id="rId10"/>
    <p:sldId id="265" r:id="rId11"/>
    <p:sldId id="268" r:id="rId12"/>
    <p:sldId id="270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6" r:id="rId24"/>
    <p:sldId id="260" r:id="rId25"/>
    <p:sldId id="280" r:id="rId26"/>
    <p:sldId id="281" r:id="rId27"/>
    <p:sldId id="282" r:id="rId28"/>
    <p:sldId id="284" r:id="rId29"/>
    <p:sldId id="285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D3D35-EEEA-408B-9D80-1B470C6C5BB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693C7-42B6-411C-B680-8C6D0C45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2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693C7-42B6-411C-B680-8C6D0C45EC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693C7-42B6-411C-B680-8C6D0C45EC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693C7-42B6-411C-B680-8C6D0C45EC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32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4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2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5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3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7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23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3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38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4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40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6C6F3-D120-4571-B6CA-29640FE1C833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3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Cache  Coherence: Directory Protocol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Smruti R. Sarangi, IIT Delhi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3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Directory Protocol</a:t>
            </a:r>
          </a:p>
          <a:p>
            <a:r>
              <a:rPr lang="en-US" dirty="0" smtClean="0"/>
              <a:t>Details</a:t>
            </a:r>
          </a:p>
          <a:p>
            <a:r>
              <a:rPr lang="en-US" dirty="0" smtClean="0"/>
              <a:t>Optimizations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8870" y="2308704"/>
            <a:ext cx="749330" cy="5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look at the protocol in some detail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entities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Cache</a:t>
            </a:r>
            <a:r>
              <a:rPr lang="en-US" dirty="0" smtClean="0"/>
              <a:t> (contains some state for each line)</a:t>
            </a:r>
          </a:p>
          <a:p>
            <a:pPr lvl="2"/>
            <a:r>
              <a:rPr lang="en-US" dirty="0" smtClean="0"/>
              <a:t>It receives messages from the upper level (read or write) </a:t>
            </a:r>
          </a:p>
          <a:p>
            <a:pPr lvl="2"/>
            <a:r>
              <a:rPr lang="en-US" dirty="0" smtClean="0"/>
              <a:t>It receives messages from the </a:t>
            </a:r>
            <a:r>
              <a:rPr lang="en-US" dirty="0" err="1" smtClean="0"/>
              <a:t>NoC</a:t>
            </a:r>
            <a:r>
              <a:rPr lang="en-US" dirty="0" smtClean="0"/>
              <a:t> (read miss, write miss) </a:t>
            </a:r>
          </a:p>
          <a:p>
            <a:pPr lvl="2"/>
            <a:r>
              <a:rPr lang="en-US" dirty="0" smtClean="0"/>
              <a:t>Generates events or gets messages from the lower level </a:t>
            </a:r>
            <a:r>
              <a:rPr lang="en-US" dirty="0" smtClean="0">
                <a:sym typeface="Wingdings" panose="05000000000000000000" pitchFamily="2" charset="2"/>
              </a:rPr>
              <a:t> evictions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50"/>
                </a:solidFill>
              </a:rPr>
              <a:t>NoC</a:t>
            </a:r>
            <a:endParaRPr lang="en-US" dirty="0" smtClean="0">
              <a:solidFill>
                <a:srgbClr val="00B050"/>
              </a:solidFill>
            </a:endParaRPr>
          </a:p>
          <a:p>
            <a:pPr lvl="2"/>
            <a:r>
              <a:rPr lang="en-US" dirty="0" smtClean="0"/>
              <a:t>Routes messages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directory</a:t>
            </a:r>
          </a:p>
          <a:p>
            <a:pPr lvl="2"/>
            <a:r>
              <a:rPr lang="en-US" dirty="0" smtClean="0"/>
              <a:t>Gets messages from caches, processes them</a:t>
            </a:r>
          </a:p>
          <a:p>
            <a:pPr lvl="2"/>
            <a:r>
              <a:rPr lang="en-US" dirty="0" smtClean="0"/>
              <a:t>Sends messages to caches (if required)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consider the cache’s point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276"/>
            <a:ext cx="10515600" cy="2077635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readX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read miss on </a:t>
            </a:r>
            <a:r>
              <a:rPr lang="en-US" dirty="0" err="1" smtClean="0">
                <a:sym typeface="Wingdings" panose="05000000000000000000" pitchFamily="2" charset="2"/>
              </a:rPr>
              <a:t>NoC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i="1" dirty="0" err="1" smtClean="0">
                <a:sym typeface="Wingdings" panose="05000000000000000000" pitchFamily="2" charset="2"/>
              </a:rPr>
              <a:t>writeX</a:t>
            </a:r>
            <a:r>
              <a:rPr lang="en-US" dirty="0" smtClean="0">
                <a:sym typeface="Wingdings" panose="05000000000000000000" pitchFamily="2" charset="2"/>
              </a:rPr>
              <a:t>  write miss on </a:t>
            </a:r>
            <a:r>
              <a:rPr lang="en-US" dirty="0" err="1" smtClean="0">
                <a:sym typeface="Wingdings" panose="05000000000000000000" pitchFamily="2" charset="2"/>
              </a:rPr>
              <a:t>NoC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i="1" dirty="0" smtClean="0">
                <a:sym typeface="Wingdings" panose="05000000000000000000" pitchFamily="2" charset="2"/>
              </a:rPr>
              <a:t>read</a:t>
            </a:r>
            <a:r>
              <a:rPr lang="en-US" dirty="0" smtClean="0">
                <a:sym typeface="Wingdings" panose="05000000000000000000" pitchFamily="2" charset="2"/>
              </a:rPr>
              <a:t>  local read, </a:t>
            </a:r>
            <a:r>
              <a:rPr lang="en-US" i="1" dirty="0" smtClean="0">
                <a:sym typeface="Wingdings" panose="05000000000000000000" pitchFamily="2" charset="2"/>
              </a:rPr>
              <a:t>write</a:t>
            </a:r>
            <a:r>
              <a:rPr lang="en-US" dirty="0" smtClean="0">
                <a:sym typeface="Wingdings" panose="05000000000000000000" pitchFamily="2" charset="2"/>
              </a:rPr>
              <a:t>  local write</a:t>
            </a:r>
            <a:endParaRPr lang="en-US" dirty="0" smtClean="0"/>
          </a:p>
          <a:p>
            <a:r>
              <a:rPr lang="en-US" dirty="0" smtClean="0"/>
              <a:t>Let us consider the I (invalid, line not present) state</a:t>
            </a:r>
          </a:p>
          <a:p>
            <a:r>
              <a:rPr lang="en-US" dirty="0" smtClean="0"/>
              <a:t>Standard format: event/action, (send: default sent </a:t>
            </a:r>
            <a:r>
              <a:rPr lang="en-US" dirty="0"/>
              <a:t>t</a:t>
            </a:r>
            <a:r>
              <a:rPr lang="en-US" dirty="0" smtClean="0"/>
              <a:t>o dir.)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43952" y="3957852"/>
            <a:ext cx="996287" cy="94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4640239" y="4413512"/>
            <a:ext cx="3957851" cy="1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598090" y="3890709"/>
            <a:ext cx="996287" cy="94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E</a:t>
            </a:r>
            <a:endParaRPr lang="en-US" sz="4800" dirty="0"/>
          </a:p>
        </p:txBody>
      </p:sp>
      <p:sp>
        <p:nvSpPr>
          <p:cNvPr id="21" name="Oval 20"/>
          <p:cNvSpPr/>
          <p:nvPr/>
        </p:nvSpPr>
        <p:spPr>
          <a:xfrm>
            <a:off x="3643952" y="5638456"/>
            <a:ext cx="996287" cy="94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cxnSp>
        <p:nvCxnSpPr>
          <p:cNvPr id="22" name="Straight Arrow Connector 21"/>
          <p:cNvCxnSpPr>
            <a:stCxn id="21" idx="6"/>
          </p:cNvCxnSpPr>
          <p:nvPr/>
        </p:nvCxnSpPr>
        <p:spPr>
          <a:xfrm flipV="1">
            <a:off x="4640239" y="6094116"/>
            <a:ext cx="3957851" cy="1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598090" y="5571313"/>
            <a:ext cx="996287" cy="94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S</a:t>
            </a:r>
            <a:endParaRPr lang="en-US" sz="4800" dirty="0"/>
          </a:p>
        </p:txBody>
      </p:sp>
      <p:sp>
        <p:nvSpPr>
          <p:cNvPr id="26" name="Oval Callout 25"/>
          <p:cNvSpPr/>
          <p:nvPr/>
        </p:nvSpPr>
        <p:spPr>
          <a:xfrm>
            <a:off x="9212239" y="3104662"/>
            <a:ext cx="2598761" cy="980880"/>
          </a:xfrm>
          <a:prstGeom prst="wedgeEllipseCallout">
            <a:avLst>
              <a:gd name="adj1" fmla="val -58807"/>
              <a:gd name="adj2" fmla="val 2884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other cache contains the line</a:t>
            </a:r>
            <a:endParaRPr lang="en-US" dirty="0"/>
          </a:p>
        </p:txBody>
      </p:sp>
      <p:sp>
        <p:nvSpPr>
          <p:cNvPr id="32" name="Oval Callout 31"/>
          <p:cNvSpPr/>
          <p:nvPr/>
        </p:nvSpPr>
        <p:spPr>
          <a:xfrm>
            <a:off x="9594377" y="5029682"/>
            <a:ext cx="2597623" cy="1153681"/>
          </a:xfrm>
          <a:prstGeom prst="wedgeEllipseCallout">
            <a:avLst>
              <a:gd name="adj1" fmla="val -50930"/>
              <a:gd name="adj2" fmla="val 4246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other cache contains the line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10491" y="3999571"/>
            <a:ext cx="17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read/send </a:t>
            </a:r>
            <a:r>
              <a:rPr lang="en-US" dirty="0" err="1" smtClean="0"/>
              <a:t>readX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0491" y="5648049"/>
            <a:ext cx="174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read/send </a:t>
            </a:r>
            <a:r>
              <a:rPr lang="en-US" dirty="0" err="1"/>
              <a:t>readX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 state transitions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47917" y="2634019"/>
            <a:ext cx="996287" cy="94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cxnSp>
        <p:nvCxnSpPr>
          <p:cNvPr id="5" name="Straight Arrow Connector 4"/>
          <p:cNvCxnSpPr>
            <a:stCxn id="4" idx="6"/>
          </p:cNvCxnSpPr>
          <p:nvPr/>
        </p:nvCxnSpPr>
        <p:spPr>
          <a:xfrm flipV="1">
            <a:off x="3944204" y="3089679"/>
            <a:ext cx="3957851" cy="1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902055" y="2566876"/>
            <a:ext cx="996287" cy="94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</a:t>
            </a:r>
            <a:endParaRPr lang="en-US" sz="4800" dirty="0"/>
          </a:p>
        </p:txBody>
      </p:sp>
      <p:sp>
        <p:nvSpPr>
          <p:cNvPr id="9" name="Oval 8"/>
          <p:cNvSpPr/>
          <p:nvPr/>
        </p:nvSpPr>
        <p:spPr>
          <a:xfrm>
            <a:off x="2947917" y="4314623"/>
            <a:ext cx="996287" cy="94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cxnSp>
        <p:nvCxnSpPr>
          <p:cNvPr id="10" name="Straight Arrow Connector 9"/>
          <p:cNvCxnSpPr>
            <a:stCxn id="9" idx="6"/>
          </p:cNvCxnSpPr>
          <p:nvPr/>
        </p:nvCxnSpPr>
        <p:spPr>
          <a:xfrm flipV="1">
            <a:off x="3944204" y="4770283"/>
            <a:ext cx="3957851" cy="1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902055" y="4247480"/>
            <a:ext cx="996287" cy="94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989123" y="2677183"/>
            <a:ext cx="18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write/send </a:t>
            </a:r>
            <a:r>
              <a:rPr lang="en-US" dirty="0" err="1" smtClean="0"/>
              <a:t>writeX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874104" y="4342599"/>
            <a:ext cx="180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readX</a:t>
            </a:r>
            <a:r>
              <a:rPr lang="en-US" dirty="0" smtClean="0"/>
              <a:t> or </a:t>
            </a:r>
            <a:r>
              <a:rPr lang="en-US" dirty="0" err="1" smtClean="0"/>
              <a:t>writeX</a:t>
            </a:r>
            <a:r>
              <a:rPr lang="en-US" dirty="0" smtClean="0"/>
              <a:t>/-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4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22" y="53808"/>
            <a:ext cx="10515600" cy="1325563"/>
          </a:xfrm>
        </p:spPr>
        <p:txBody>
          <a:bodyPr/>
          <a:lstStyle/>
          <a:p>
            <a:r>
              <a:rPr lang="en-US" dirty="0" smtClean="0"/>
              <a:t>S state transitions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11941" y="2647666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S</a:t>
            </a:r>
            <a:endParaRPr lang="en-US" sz="48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794077" y="1992573"/>
            <a:ext cx="0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94078" y="2006221"/>
            <a:ext cx="1037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7"/>
          </p:cNvCxnSpPr>
          <p:nvPr/>
        </p:nvCxnSpPr>
        <p:spPr>
          <a:xfrm flipH="1">
            <a:off x="4844780" y="1992573"/>
            <a:ext cx="175" cy="86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10950" y="1431751"/>
            <a:ext cx="206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read/-</a:t>
            </a:r>
          </a:p>
          <a:p>
            <a:r>
              <a:rPr lang="en-US" dirty="0" err="1" smtClean="0"/>
              <a:t>readX</a:t>
            </a:r>
            <a:r>
              <a:rPr lang="en-US" dirty="0" smtClean="0"/>
              <a:t>/send value(?)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5090616" y="3350525"/>
            <a:ext cx="3647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738558" y="2647665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105265" y="2981192"/>
            <a:ext cx="18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write/send </a:t>
            </a:r>
            <a:r>
              <a:rPr lang="en-US" dirty="0" err="1" smtClean="0"/>
              <a:t>writeX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3318293" y="5155077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cxnSp>
        <p:nvCxnSpPr>
          <p:cNvPr id="9" name="Straight Arrow Connector 8"/>
          <p:cNvCxnSpPr>
            <a:stCxn id="4" idx="4"/>
          </p:cNvCxnSpPr>
          <p:nvPr/>
        </p:nvCxnSpPr>
        <p:spPr>
          <a:xfrm flipH="1">
            <a:off x="4251278" y="4053385"/>
            <a:ext cx="1" cy="110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51278" y="4281065"/>
            <a:ext cx="213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writeX</a:t>
            </a:r>
            <a:r>
              <a:rPr lang="en-US" dirty="0" smtClean="0"/>
              <a:t>/send value(?)</a:t>
            </a:r>
          </a:p>
          <a:p>
            <a:r>
              <a:rPr lang="en-US" dirty="0" smtClean="0"/>
              <a:t>evict/send evict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7237562" y="4779034"/>
            <a:ext cx="4149306" cy="1518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1) Support multiple readers (at a time), yet only one writer. </a:t>
            </a:r>
          </a:p>
          <a:p>
            <a:endParaRPr lang="en-US" dirty="0" smtClean="0"/>
          </a:p>
          <a:p>
            <a:r>
              <a:rPr lang="en-US" dirty="0" smtClean="0"/>
              <a:t>2)Also seamlessly evict lines.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 State Transitions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411941" y="2647666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94077" y="1992573"/>
            <a:ext cx="0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94078" y="2006221"/>
            <a:ext cx="1037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7"/>
          </p:cNvCxnSpPr>
          <p:nvPr/>
        </p:nvCxnSpPr>
        <p:spPr>
          <a:xfrm flipH="1">
            <a:off x="4844780" y="1992573"/>
            <a:ext cx="175" cy="86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10950" y="1431751"/>
            <a:ext cx="832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read/-</a:t>
            </a:r>
          </a:p>
          <a:p>
            <a:r>
              <a:rPr lang="en-US" dirty="0" smtClean="0"/>
              <a:t>write/-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 flipV="1">
            <a:off x="5090616" y="3350525"/>
            <a:ext cx="3647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738558" y="2647665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2956" y="2981192"/>
            <a:ext cx="284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readX</a:t>
            </a:r>
            <a:r>
              <a:rPr lang="en-US" dirty="0" smtClean="0"/>
              <a:t>/</a:t>
            </a:r>
            <a:r>
              <a:rPr lang="en-US" dirty="0" err="1" smtClean="0"/>
              <a:t>write-back+send</a:t>
            </a:r>
            <a:r>
              <a:rPr lang="en-US" dirty="0" smtClean="0"/>
              <a:t> data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3318293" y="5155077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cxnSp>
        <p:nvCxnSpPr>
          <p:cNvPr id="13" name="Straight Arrow Connector 12"/>
          <p:cNvCxnSpPr>
            <a:stCxn id="4" idx="4"/>
          </p:cNvCxnSpPr>
          <p:nvPr/>
        </p:nvCxnSpPr>
        <p:spPr>
          <a:xfrm flipH="1">
            <a:off x="4251278" y="4053385"/>
            <a:ext cx="1" cy="110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51278" y="4281065"/>
            <a:ext cx="287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writeX</a:t>
            </a:r>
            <a:r>
              <a:rPr lang="en-US" dirty="0" smtClean="0"/>
              <a:t>/send data</a:t>
            </a:r>
          </a:p>
          <a:p>
            <a:r>
              <a:rPr lang="en-US" dirty="0" smtClean="0"/>
              <a:t>evict/send evict + write-back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7237562" y="4779034"/>
            <a:ext cx="4149306" cy="1518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1) Only one writer at a time </a:t>
            </a:r>
          </a:p>
          <a:p>
            <a:endParaRPr lang="en-US" dirty="0" smtClean="0"/>
          </a:p>
          <a:p>
            <a:r>
              <a:rPr lang="en-US" dirty="0" smtClean="0"/>
              <a:t>2) In the M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 transition, write back data to the lower level. This is done to enable seamless evictions in the </a:t>
            </a:r>
            <a:r>
              <a:rPr lang="en-US" i="1" dirty="0" smtClean="0"/>
              <a:t>S </a:t>
            </a:r>
            <a:r>
              <a:rPr lang="en-US" dirty="0" smtClean="0"/>
              <a:t>state.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5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6" y="129812"/>
            <a:ext cx="10515600" cy="1325563"/>
          </a:xfrm>
        </p:spPr>
        <p:txBody>
          <a:bodyPr/>
          <a:lstStyle/>
          <a:p>
            <a:r>
              <a:rPr lang="en-US" dirty="0" smtClean="0"/>
              <a:t>E State Transitions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411941" y="2647666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E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94077" y="1992573"/>
            <a:ext cx="0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94078" y="2006221"/>
            <a:ext cx="1037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7"/>
          </p:cNvCxnSpPr>
          <p:nvPr/>
        </p:nvCxnSpPr>
        <p:spPr>
          <a:xfrm flipH="1">
            <a:off x="4844780" y="1992573"/>
            <a:ext cx="175" cy="86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10950" y="143175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read/-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 flipV="1">
            <a:off x="5090616" y="3350525"/>
            <a:ext cx="3647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738558" y="2647665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2956" y="2981192"/>
            <a:ext cx="173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readX</a:t>
            </a:r>
            <a:r>
              <a:rPr lang="en-US" dirty="0" smtClean="0"/>
              <a:t>/send data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3318293" y="5155077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cxnSp>
        <p:nvCxnSpPr>
          <p:cNvPr id="13" name="Straight Arrow Connector 12"/>
          <p:cNvCxnSpPr>
            <a:stCxn id="4" idx="4"/>
          </p:cNvCxnSpPr>
          <p:nvPr/>
        </p:nvCxnSpPr>
        <p:spPr>
          <a:xfrm flipH="1">
            <a:off x="4251278" y="4053385"/>
            <a:ext cx="1" cy="110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51278" y="4281065"/>
            <a:ext cx="1795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writeX</a:t>
            </a:r>
            <a:r>
              <a:rPr lang="en-US" dirty="0" smtClean="0"/>
              <a:t>/send data</a:t>
            </a:r>
          </a:p>
          <a:p>
            <a:r>
              <a:rPr lang="en-US" dirty="0" smtClean="0"/>
              <a:t>evict/send evict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7237562" y="4779034"/>
            <a:ext cx="4149306" cy="1518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1) We can seamlessly move to the </a:t>
            </a:r>
            <a:r>
              <a:rPr lang="en-US" i="1" dirty="0" smtClean="0"/>
              <a:t>M </a:t>
            </a:r>
            <a:r>
              <a:rPr lang="en-US" dirty="0" smtClean="0"/>
              <a:t>state. It is not necessary to send any messages.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0" y="2770496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</a:t>
            </a:r>
            <a:endParaRPr lang="en-US" sz="4800" dirty="0"/>
          </a:p>
        </p:txBody>
      </p:sp>
      <p:cxnSp>
        <p:nvCxnSpPr>
          <p:cNvPr id="18" name="Straight Arrow Connector 17"/>
          <p:cNvCxnSpPr>
            <a:stCxn id="4" idx="2"/>
          </p:cNvCxnSpPr>
          <p:nvPr/>
        </p:nvCxnSpPr>
        <p:spPr>
          <a:xfrm flipH="1" flipV="1">
            <a:off x="1664898" y="3350524"/>
            <a:ext cx="174704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8675" y="2902775"/>
            <a:ext cx="18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write/send </a:t>
            </a:r>
            <a:r>
              <a:rPr lang="en-US" dirty="0" err="1" smtClean="0"/>
              <a:t>writeX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4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125"/>
            <a:ext cx="10515600" cy="1325563"/>
          </a:xfrm>
        </p:spPr>
        <p:txBody>
          <a:bodyPr/>
          <a:lstStyle/>
          <a:p>
            <a:r>
              <a:rPr lang="en-US" dirty="0" smtClean="0"/>
              <a:t>Protocol Summary: </a:t>
            </a:r>
            <a:r>
              <a:rPr lang="en-US" dirty="0" err="1" smtClean="0"/>
              <a:t>readX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writeX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659591" y="4769762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E</a:t>
            </a:r>
            <a:endParaRPr lang="en-US" sz="4800" dirty="0"/>
          </a:p>
        </p:txBody>
      </p:sp>
      <p:sp>
        <p:nvSpPr>
          <p:cNvPr id="7" name="Oval 6"/>
          <p:cNvSpPr/>
          <p:nvPr/>
        </p:nvSpPr>
        <p:spPr>
          <a:xfrm>
            <a:off x="6659592" y="1940299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</a:t>
            </a:r>
          </a:p>
        </p:txBody>
      </p:sp>
      <p:sp>
        <p:nvSpPr>
          <p:cNvPr id="9" name="Oval 8"/>
          <p:cNvSpPr/>
          <p:nvPr/>
        </p:nvSpPr>
        <p:spPr>
          <a:xfrm>
            <a:off x="2050209" y="1940298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sp>
        <p:nvSpPr>
          <p:cNvPr id="12" name="Oval 11"/>
          <p:cNvSpPr/>
          <p:nvPr/>
        </p:nvSpPr>
        <p:spPr>
          <a:xfrm>
            <a:off x="2050210" y="4769763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</a:t>
            </a:r>
            <a:endParaRPr lang="en-US" sz="48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119221" y="1526466"/>
            <a:ext cx="0" cy="82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9221" y="1526466"/>
            <a:ext cx="706844" cy="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26065" y="1526466"/>
            <a:ext cx="0" cy="41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67249" y="1175207"/>
            <a:ext cx="180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readX</a:t>
            </a:r>
            <a:r>
              <a:rPr lang="en-US" dirty="0" smtClean="0"/>
              <a:t> or </a:t>
            </a:r>
            <a:r>
              <a:rPr lang="en-US" dirty="0" err="1" smtClean="0"/>
              <a:t>writeX</a:t>
            </a:r>
            <a:r>
              <a:rPr lang="en-US" dirty="0" smtClean="0"/>
              <a:t>/-</a:t>
            </a:r>
            <a:endParaRPr lang="en-IN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614468" y="2286000"/>
            <a:ext cx="3131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2604" y="2354130"/>
            <a:ext cx="204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writeX</a:t>
            </a:r>
            <a:r>
              <a:rPr lang="en-US" dirty="0" smtClean="0"/>
              <a:t>/send data(?)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338266" y="2441275"/>
            <a:ext cx="62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962845" y="2035834"/>
            <a:ext cx="0" cy="431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962181" y="2035834"/>
            <a:ext cx="10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2845" y="2080570"/>
            <a:ext cx="19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readX</a:t>
            </a:r>
            <a:r>
              <a:rPr lang="en-US" dirty="0" smtClean="0"/>
              <a:t>/send data(?)</a:t>
            </a:r>
            <a:endParaRPr lang="en-IN" dirty="0"/>
          </a:p>
        </p:txBody>
      </p:sp>
      <p:cxnSp>
        <p:nvCxnSpPr>
          <p:cNvPr id="46" name="Straight Arrow Connector 45"/>
          <p:cNvCxnSpPr>
            <a:endCxn id="7" idx="3"/>
          </p:cNvCxnSpPr>
          <p:nvPr/>
        </p:nvCxnSpPr>
        <p:spPr>
          <a:xfrm flipV="1">
            <a:off x="3614468" y="3140155"/>
            <a:ext cx="3290960" cy="188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807316">
            <a:off x="4053765" y="4015505"/>
            <a:ext cx="284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readX</a:t>
            </a:r>
            <a:r>
              <a:rPr lang="en-US" dirty="0" smtClean="0"/>
              <a:t>/</a:t>
            </a:r>
            <a:r>
              <a:rPr lang="en-US" dirty="0" err="1" smtClean="0"/>
              <a:t>write-back+send</a:t>
            </a:r>
            <a:r>
              <a:rPr lang="en-US" dirty="0" smtClean="0"/>
              <a:t> data</a:t>
            </a:r>
            <a:endParaRPr lang="en-IN" dirty="0"/>
          </a:p>
        </p:txBody>
      </p:sp>
      <p:cxnSp>
        <p:nvCxnSpPr>
          <p:cNvPr id="49" name="Straight Arrow Connector 48"/>
          <p:cNvCxnSpPr>
            <a:stCxn id="12" idx="0"/>
            <a:endCxn id="9" idx="4"/>
          </p:cNvCxnSpPr>
          <p:nvPr/>
        </p:nvCxnSpPr>
        <p:spPr>
          <a:xfrm flipH="1" flipV="1">
            <a:off x="2889547" y="3346017"/>
            <a:ext cx="1" cy="1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52687" y="3830839"/>
            <a:ext cx="17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writeX</a:t>
            </a:r>
            <a:r>
              <a:rPr lang="en-US" dirty="0" smtClean="0"/>
              <a:t>/send data</a:t>
            </a:r>
            <a:endParaRPr lang="en-IN" dirty="0"/>
          </a:p>
        </p:txBody>
      </p:sp>
      <p:cxnSp>
        <p:nvCxnSpPr>
          <p:cNvPr id="52" name="Straight Arrow Connector 51"/>
          <p:cNvCxnSpPr>
            <a:stCxn id="5" idx="0"/>
            <a:endCxn id="7" idx="4"/>
          </p:cNvCxnSpPr>
          <p:nvPr/>
        </p:nvCxnSpPr>
        <p:spPr>
          <a:xfrm flipV="1">
            <a:off x="7498929" y="3346018"/>
            <a:ext cx="1" cy="142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498928" y="3879570"/>
            <a:ext cx="173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readX</a:t>
            </a:r>
            <a:r>
              <a:rPr lang="en-US" dirty="0"/>
              <a:t>/send data</a:t>
            </a:r>
            <a:endParaRPr lang="en-IN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3614468" y="3027872"/>
            <a:ext cx="3187052" cy="204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924772">
            <a:off x="3599736" y="3227881"/>
            <a:ext cx="1795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writeX</a:t>
            </a:r>
            <a:r>
              <a:rPr lang="en-US" dirty="0"/>
              <a:t>/send data</a:t>
            </a:r>
          </a:p>
        </p:txBody>
      </p:sp>
    </p:spTree>
    <p:extLst>
      <p:ext uri="{BB962C8B-B14F-4D97-AF65-F5344CB8AC3E}">
        <p14:creationId xmlns:p14="http://schemas.microsoft.com/office/powerpoint/2010/main" val="40366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Summary: </a:t>
            </a:r>
            <a:r>
              <a:rPr lang="en-US" dirty="0" err="1" smtClean="0"/>
              <a:t>read,write</a:t>
            </a:r>
            <a:r>
              <a:rPr lang="en-US" dirty="0" smtClean="0"/>
              <a:t>, and evict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659591" y="4769762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E</a:t>
            </a:r>
            <a:endParaRPr lang="en-US" sz="4800" dirty="0"/>
          </a:p>
        </p:txBody>
      </p:sp>
      <p:sp>
        <p:nvSpPr>
          <p:cNvPr id="7" name="Oval 6"/>
          <p:cNvSpPr/>
          <p:nvPr/>
        </p:nvSpPr>
        <p:spPr>
          <a:xfrm>
            <a:off x="6659592" y="1940299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</a:t>
            </a:r>
          </a:p>
        </p:txBody>
      </p:sp>
      <p:sp>
        <p:nvSpPr>
          <p:cNvPr id="9" name="Oval 8"/>
          <p:cNvSpPr/>
          <p:nvPr/>
        </p:nvSpPr>
        <p:spPr>
          <a:xfrm>
            <a:off x="2050209" y="1940298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sp>
        <p:nvSpPr>
          <p:cNvPr id="12" name="Oval 11"/>
          <p:cNvSpPr/>
          <p:nvPr/>
        </p:nvSpPr>
        <p:spPr>
          <a:xfrm>
            <a:off x="2050210" y="4769763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</a:t>
            </a:r>
            <a:endParaRPr lang="en-US" sz="4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28884" y="2643158"/>
            <a:ext cx="2930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1449" y="2643157"/>
            <a:ext cx="17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read/send </a:t>
            </a:r>
            <a:r>
              <a:rPr lang="en-US" dirty="0" err="1" smtClean="0"/>
              <a:t>readX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84469" y="3114434"/>
            <a:ext cx="3261388" cy="202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10224">
            <a:off x="3621985" y="3384621"/>
            <a:ext cx="17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read/send </a:t>
            </a:r>
            <a:r>
              <a:rPr lang="en-US" dirty="0" err="1" smtClean="0"/>
              <a:t>readX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60453" y="3346017"/>
            <a:ext cx="8626" cy="142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8053" y="3816175"/>
            <a:ext cx="18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write/send </a:t>
            </a:r>
            <a:r>
              <a:rPr lang="en-US" dirty="0" err="1" smtClean="0"/>
              <a:t>writeX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357495" y="5710687"/>
            <a:ext cx="730367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345721" y="5201728"/>
            <a:ext cx="0" cy="52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345721" y="5201728"/>
            <a:ext cx="81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4692770"/>
            <a:ext cx="1315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write,read</a:t>
            </a:r>
            <a:r>
              <a:rPr lang="en-US" dirty="0" smtClean="0"/>
              <a:t>/-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12" idx="0"/>
            <a:endCxn id="9" idx="4"/>
          </p:cNvCxnSpPr>
          <p:nvPr/>
        </p:nvCxnSpPr>
        <p:spPr>
          <a:xfrm flipH="1" flipV="1">
            <a:off x="2889547" y="3346017"/>
            <a:ext cx="1" cy="1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46554" y="4210656"/>
            <a:ext cx="1885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evict/send evict +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write-back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562709" y="2260121"/>
            <a:ext cx="3183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51264" y="1889058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evict/send evict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8338266" y="2812211"/>
            <a:ext cx="77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118121" y="2310078"/>
            <a:ext cx="0" cy="51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238226" y="2310078"/>
            <a:ext cx="871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09494" y="2376479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read/-</a:t>
            </a:r>
            <a:endParaRPr lang="en-IN" dirty="0"/>
          </a:p>
        </p:txBody>
      </p:sp>
      <p:cxnSp>
        <p:nvCxnSpPr>
          <p:cNvPr id="39" name="Straight Arrow Connector 38"/>
          <p:cNvCxnSpPr>
            <a:stCxn id="7" idx="3"/>
          </p:cNvCxnSpPr>
          <p:nvPr/>
        </p:nvCxnSpPr>
        <p:spPr>
          <a:xfrm flipH="1">
            <a:off x="3645244" y="3140155"/>
            <a:ext cx="3260184" cy="206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9771158">
            <a:off x="5352467" y="3500050"/>
            <a:ext cx="18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write/send </a:t>
            </a:r>
            <a:r>
              <a:rPr lang="en-US" dirty="0" err="1"/>
              <a:t>writeX</a:t>
            </a:r>
            <a:endParaRPr lang="en-IN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338266" y="5588522"/>
            <a:ext cx="77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118121" y="5086389"/>
            <a:ext cx="0" cy="51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8238226" y="5086389"/>
            <a:ext cx="871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109494" y="5152790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read/-</a:t>
            </a:r>
            <a:endParaRPr lang="en-IN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3364000" y="3214506"/>
            <a:ext cx="3301749" cy="206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756891">
            <a:off x="4671076" y="4525102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evict/send evict</a:t>
            </a:r>
            <a:endParaRPr lang="en-IN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728884" y="5588522"/>
            <a:ext cx="2930707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53869" y="5558610"/>
            <a:ext cx="83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write/-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1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the Directory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3" y="1290786"/>
            <a:ext cx="10515600" cy="4351338"/>
          </a:xfrm>
        </p:spPr>
        <p:txBody>
          <a:bodyPr/>
          <a:lstStyle/>
          <a:p>
            <a:r>
              <a:rPr lang="en-US" dirty="0" smtClean="0"/>
              <a:t>What are the </a:t>
            </a:r>
            <a:r>
              <a:rPr lang="en-US" dirty="0" smtClean="0">
                <a:solidFill>
                  <a:srgbClr val="FF0000"/>
                </a:solidFill>
              </a:rPr>
              <a:t>messages</a:t>
            </a:r>
            <a:r>
              <a:rPr lang="en-US" dirty="0" smtClean="0"/>
              <a:t> that the directory receives?</a:t>
            </a:r>
          </a:p>
          <a:p>
            <a:pPr lvl="1"/>
            <a:r>
              <a:rPr lang="en-US" dirty="0" err="1" smtClean="0"/>
              <a:t>readX</a:t>
            </a:r>
            <a:endParaRPr lang="en-US" dirty="0" smtClean="0"/>
          </a:p>
          <a:p>
            <a:pPr lvl="1"/>
            <a:r>
              <a:rPr lang="en-US" dirty="0" err="1" smtClean="0"/>
              <a:t>writeX</a:t>
            </a:r>
            <a:endParaRPr lang="en-US" dirty="0" smtClean="0"/>
          </a:p>
          <a:p>
            <a:pPr lvl="1"/>
            <a:r>
              <a:rPr lang="en-US" dirty="0" smtClean="0"/>
              <a:t>evict</a:t>
            </a:r>
          </a:p>
          <a:p>
            <a:r>
              <a:rPr lang="en-US" dirty="0" smtClean="0"/>
              <a:t>What should the directory do:</a:t>
            </a:r>
          </a:p>
          <a:p>
            <a:pPr lvl="1"/>
            <a:r>
              <a:rPr lang="en-US" dirty="0" err="1" smtClean="0"/>
              <a:t>readX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Locate </a:t>
            </a:r>
            <a:r>
              <a:rPr lang="en-US" dirty="0" smtClean="0">
                <a:sym typeface="Wingdings" panose="05000000000000000000" pitchFamily="2" charset="2"/>
              </a:rPr>
              <a:t>a cache that contains the line(sharer) and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fetch</a:t>
            </a:r>
            <a:r>
              <a:rPr lang="en-US" dirty="0" smtClean="0">
                <a:sym typeface="Wingdings" panose="05000000000000000000" pitchFamily="2" charset="2"/>
              </a:rPr>
              <a:t> the line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writeX</a:t>
            </a:r>
            <a:r>
              <a:rPr lang="en-US" dirty="0" smtClean="0">
                <a:sym typeface="Wingdings" panose="05000000000000000000" pitchFamily="2" charset="2"/>
              </a:rPr>
              <a:t>  Ask all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sharers</a:t>
            </a:r>
            <a:r>
              <a:rPr lang="en-US" dirty="0" smtClean="0">
                <a:sym typeface="Wingdings" panose="05000000000000000000" pitchFamily="2" charset="2"/>
              </a:rPr>
              <a:t> to invalidate their lines, give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exclusive</a:t>
            </a:r>
            <a:r>
              <a:rPr lang="en-US" dirty="0" smtClean="0">
                <a:sym typeface="Wingdings" panose="05000000000000000000" pitchFamily="2" charset="2"/>
              </a:rPr>
              <a:t> rights to the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cache</a:t>
            </a:r>
            <a:r>
              <a:rPr lang="en-US" dirty="0" smtClean="0">
                <a:sym typeface="Wingdings" panose="05000000000000000000" pitchFamily="2" charset="2"/>
              </a:rPr>
              <a:t> that wants to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write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evict 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en-US" dirty="0" smtClean="0">
                <a:sym typeface="Wingdings" panose="05000000000000000000" pitchFamily="2" charset="2"/>
              </a:rPr>
              <a:t> the cache from the list of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sharers</a:t>
            </a:r>
          </a:p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Basic Design: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3087" y="5926347"/>
            <a:ext cx="2225615" cy="46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Address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425351" y="5917721"/>
            <a:ext cx="3847381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Sharers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42204" y="5822830"/>
            <a:ext cx="7177177" cy="68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8269" y="5527929"/>
            <a:ext cx="15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Entry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290649" y="5055079"/>
            <a:ext cx="2225615" cy="17252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766367" y="4685747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687464" y="5253487"/>
            <a:ext cx="1466491" cy="2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687463" y="5467544"/>
            <a:ext cx="1466491" cy="2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687464" y="5683204"/>
            <a:ext cx="1466491" cy="2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687463" y="5897261"/>
            <a:ext cx="1466491" cy="2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687464" y="6112920"/>
            <a:ext cx="1466491" cy="2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9687463" y="6326977"/>
            <a:ext cx="1466491" cy="2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8419381" y="5820425"/>
            <a:ext cx="1268082" cy="53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79763" y="6504317"/>
            <a:ext cx="7707700" cy="3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02589" y="5926347"/>
            <a:ext cx="677174" cy="42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1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Directory Protocol</a:t>
            </a:r>
          </a:p>
          <a:p>
            <a:r>
              <a:rPr lang="en-US" dirty="0" smtClean="0"/>
              <a:t>Details</a:t>
            </a:r>
          </a:p>
          <a:p>
            <a:r>
              <a:rPr lang="en-US" dirty="0" smtClean="0"/>
              <a:t>Optimizations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8870" y="1825625"/>
            <a:ext cx="749330" cy="5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of the Directory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08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Notation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readX.C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id of the cache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List of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sharers</a:t>
            </a:r>
            <a:r>
              <a:rPr lang="en-US" dirty="0" smtClean="0">
                <a:sym typeface="Wingdings" panose="05000000000000000000" pitchFamily="2" charset="2"/>
              </a:rPr>
              <a:t>  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Directory</a:t>
            </a:r>
            <a:r>
              <a:rPr lang="en-US" dirty="0" smtClean="0">
                <a:sym typeface="Wingdings" panose="05000000000000000000" pitchFamily="2" charset="2"/>
              </a:rPr>
              <a:t> line state  </a:t>
            </a:r>
            <a:r>
              <a:rPr lang="en-US" dirty="0" err="1" smtClean="0">
                <a:sym typeface="Wingdings" panose="05000000000000000000" pitchFamily="2" charset="2"/>
              </a:rPr>
              <a:t>DirState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On receiving a </a:t>
            </a:r>
            <a:r>
              <a:rPr lang="en-U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readX</a:t>
            </a:r>
            <a:endParaRPr lang="en-US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Entry for line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not present </a:t>
            </a:r>
            <a:r>
              <a:rPr lang="en-US" dirty="0" smtClean="0">
                <a:sym typeface="Wingdings" panose="05000000000000000000" pitchFamily="2" charset="2"/>
              </a:rPr>
              <a:t>in the directory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Create an entry, S = [</a:t>
            </a:r>
            <a:r>
              <a:rPr lang="en-US" dirty="0" err="1" smtClean="0">
                <a:sym typeface="Wingdings" panose="05000000000000000000" pitchFamily="2" charset="2"/>
              </a:rPr>
              <a:t>readX.C</a:t>
            </a:r>
            <a:r>
              <a:rPr lang="en-US" dirty="0" smtClean="0">
                <a:sym typeface="Wingdings" panose="05000000000000000000" pitchFamily="2" charset="2"/>
              </a:rPr>
              <a:t>], Read from the lower level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Send an acknowledgement to the cache (state transition to the </a:t>
            </a:r>
            <a:r>
              <a:rPr lang="en-US" i="1" dirty="0" smtClean="0">
                <a:sym typeface="Wingdings" panose="05000000000000000000" pitchFamily="2" charset="2"/>
              </a:rPr>
              <a:t>E </a:t>
            </a:r>
            <a:r>
              <a:rPr lang="en-US" dirty="0" smtClean="0">
                <a:sym typeface="Wingdings" panose="05000000000000000000" pitchFamily="2" charset="2"/>
              </a:rPr>
              <a:t>state)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Entry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present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DirState</a:t>
            </a:r>
            <a:r>
              <a:rPr lang="en-US" dirty="0" smtClean="0">
                <a:sym typeface="Wingdings" panose="05000000000000000000" pitchFamily="2" charset="2"/>
              </a:rPr>
              <a:t> = Shared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 = S U </a:t>
            </a:r>
            <a:r>
              <a:rPr lang="en-US" dirty="0" err="1" smtClean="0">
                <a:sym typeface="Wingdings" panose="05000000000000000000" pitchFamily="2" charset="2"/>
              </a:rPr>
              <a:t>readX.C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Send a </a:t>
            </a:r>
            <a:r>
              <a:rPr lang="en-US" dirty="0" err="1" smtClean="0">
                <a:sym typeface="Wingdings" panose="05000000000000000000" pitchFamily="2" charset="2"/>
              </a:rPr>
              <a:t>readX</a:t>
            </a:r>
            <a:r>
              <a:rPr lang="en-US" dirty="0" smtClean="0">
                <a:sym typeface="Wingdings" panose="05000000000000000000" pitchFamily="2" charset="2"/>
              </a:rPr>
              <a:t> message to one of the sharers to send the line’s contents to the requester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DirState</a:t>
            </a:r>
            <a:r>
              <a:rPr lang="en-US" dirty="0" smtClean="0">
                <a:sym typeface="Wingdings" panose="05000000000000000000" pitchFamily="2" charset="2"/>
              </a:rPr>
              <a:t> = Modified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Send a </a:t>
            </a:r>
            <a:r>
              <a:rPr lang="en-US" dirty="0" err="1" smtClean="0">
                <a:sym typeface="Wingdings" panose="05000000000000000000" pitchFamily="2" charset="2"/>
              </a:rPr>
              <a:t>readX</a:t>
            </a:r>
            <a:r>
              <a:rPr lang="en-US" dirty="0" smtClean="0">
                <a:sym typeface="Wingdings" panose="05000000000000000000" pitchFamily="2" charset="2"/>
              </a:rPr>
              <a:t> message to the cache that is the exclusive owner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 = S U </a:t>
            </a:r>
            <a:r>
              <a:rPr lang="en-US" dirty="0" err="1" smtClean="0">
                <a:sym typeface="Wingdings" panose="05000000000000000000" pitchFamily="2" charset="2"/>
              </a:rPr>
              <a:t>readX.C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err="1" smtClean="0">
                <a:sym typeface="Wingdings" panose="05000000000000000000" pitchFamily="2" charset="2"/>
              </a:rPr>
              <a:t>DirState</a:t>
            </a:r>
            <a:r>
              <a:rPr lang="en-US" dirty="0" smtClean="0">
                <a:sym typeface="Wingdings" panose="05000000000000000000" pitchFamily="2" charset="2"/>
              </a:rPr>
              <a:t> = Shared</a:t>
            </a:r>
          </a:p>
        </p:txBody>
      </p:sp>
    </p:spTree>
    <p:extLst>
      <p:ext uri="{BB962C8B-B14F-4D97-AF65-F5344CB8AC3E}">
        <p14:creationId xmlns:p14="http://schemas.microsoft.com/office/powerpoint/2010/main" val="15106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of the Directory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90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 receiving a </a:t>
            </a:r>
            <a:r>
              <a:rPr lang="en-US" dirty="0" err="1" smtClean="0"/>
              <a:t>writeX</a:t>
            </a:r>
            <a:endParaRPr lang="en-US" dirty="0" smtClean="0"/>
          </a:p>
          <a:p>
            <a:pPr lvl="1"/>
            <a:r>
              <a:rPr lang="en-US" dirty="0">
                <a:sym typeface="Wingdings" panose="05000000000000000000" pitchFamily="2" charset="2"/>
              </a:rPr>
              <a:t>Entry for line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 present </a:t>
            </a:r>
            <a:r>
              <a:rPr lang="en-US" dirty="0">
                <a:sym typeface="Wingdings" panose="05000000000000000000" pitchFamily="2" charset="2"/>
              </a:rPr>
              <a:t>in the directory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Create an </a:t>
            </a:r>
            <a:r>
              <a:rPr lang="en-US" dirty="0" smtClean="0">
                <a:sym typeface="Wingdings" panose="05000000000000000000" pitchFamily="2" charset="2"/>
              </a:rPr>
              <a:t>entry, </a:t>
            </a:r>
            <a:r>
              <a:rPr lang="en-US" dirty="0">
                <a:sym typeface="Wingdings" panose="05000000000000000000" pitchFamily="2" charset="2"/>
              </a:rPr>
              <a:t>S = </a:t>
            </a: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en-US" dirty="0" err="1" smtClean="0">
                <a:sym typeface="Wingdings" panose="05000000000000000000" pitchFamily="2" charset="2"/>
              </a:rPr>
              <a:t>writeX.C</a:t>
            </a:r>
            <a:r>
              <a:rPr lang="en-US" dirty="0">
                <a:sym typeface="Wingdings" panose="05000000000000000000" pitchFamily="2" charset="2"/>
              </a:rPr>
              <a:t>], Read from the lower level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Send an acknowledgement to the cache (state transition to the </a:t>
            </a:r>
            <a:r>
              <a:rPr lang="en-US" i="1" dirty="0" smtClean="0">
                <a:sym typeface="Wingdings" panose="05000000000000000000" pitchFamily="2" charset="2"/>
              </a:rPr>
              <a:t>M </a:t>
            </a:r>
            <a:r>
              <a:rPr lang="en-US" dirty="0">
                <a:sym typeface="Wingdings" panose="05000000000000000000" pitchFamily="2" charset="2"/>
              </a:rPr>
              <a:t>state)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Entry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present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DirState</a:t>
            </a:r>
            <a:r>
              <a:rPr lang="en-US" dirty="0" smtClean="0">
                <a:sym typeface="Wingdings" panose="05000000000000000000" pitchFamily="2" charset="2"/>
              </a:rPr>
              <a:t> = Shared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Send a </a:t>
            </a:r>
            <a:r>
              <a:rPr lang="en-US" dirty="0" err="1">
                <a:sym typeface="Wingdings" panose="05000000000000000000" pitchFamily="2" charset="2"/>
              </a:rPr>
              <a:t>writeX</a:t>
            </a:r>
            <a:r>
              <a:rPr lang="en-US" dirty="0">
                <a:sym typeface="Wingdings" panose="05000000000000000000" pitchFamily="2" charset="2"/>
              </a:rPr>
              <a:t> message to all the </a:t>
            </a:r>
            <a:r>
              <a:rPr lang="en-US" dirty="0" smtClean="0">
                <a:sym typeface="Wingdings" panose="05000000000000000000" pitchFamily="2" charset="2"/>
              </a:rPr>
              <a:t>sharers</a:t>
            </a:r>
            <a:endParaRPr lang="en-US" dirty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Ask one of the sharers to send a copy of the line to the requester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S = [</a:t>
            </a:r>
            <a:r>
              <a:rPr lang="en-US" dirty="0" err="1">
                <a:sym typeface="Wingdings" panose="05000000000000000000" pitchFamily="2" charset="2"/>
              </a:rPr>
              <a:t>writeX.C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</a:p>
          <a:p>
            <a:pPr lvl="3"/>
            <a:r>
              <a:rPr lang="en-US" dirty="0" err="1" smtClean="0">
                <a:sym typeface="Wingdings" panose="05000000000000000000" pitchFamily="2" charset="2"/>
              </a:rPr>
              <a:t>DirState</a:t>
            </a:r>
            <a:r>
              <a:rPr lang="en-US" dirty="0" smtClean="0">
                <a:sym typeface="Wingdings" panose="05000000000000000000" pitchFamily="2" charset="2"/>
              </a:rPr>
              <a:t> = Modified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DirState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= Modified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Send a </a:t>
            </a:r>
            <a:r>
              <a:rPr lang="en-US" dirty="0" err="1">
                <a:sym typeface="Wingdings" panose="05000000000000000000" pitchFamily="2" charset="2"/>
              </a:rPr>
              <a:t>writeX</a:t>
            </a:r>
            <a:r>
              <a:rPr lang="en-US" dirty="0">
                <a:sym typeface="Wingdings" panose="05000000000000000000" pitchFamily="2" charset="2"/>
              </a:rPr>
              <a:t> message to the cache that is the </a:t>
            </a:r>
            <a:r>
              <a:rPr lang="en-US" dirty="0" smtClean="0">
                <a:sym typeface="Wingdings" panose="05000000000000000000" pitchFamily="2" charset="2"/>
              </a:rPr>
              <a:t>exclusive owner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The exclusive owner needs to send the contents of the block to the requester</a:t>
            </a:r>
            <a:endParaRPr lang="en-US" dirty="0">
              <a:sym typeface="Wingdings" panose="05000000000000000000" pitchFamily="2" charset="2"/>
            </a:endParaRPr>
          </a:p>
          <a:p>
            <a:pPr lvl="3"/>
            <a:r>
              <a:rPr lang="en-US" dirty="0">
                <a:sym typeface="Wingdings" panose="05000000000000000000" pitchFamily="2" charset="2"/>
              </a:rPr>
              <a:t>S = </a:t>
            </a: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en-US" dirty="0" err="1" smtClean="0">
                <a:sym typeface="Wingdings" panose="05000000000000000000" pitchFamily="2" charset="2"/>
              </a:rPr>
              <a:t>writeX.C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</a:p>
          <a:p>
            <a:pPr marL="1371600" lvl="3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1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of the Directory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smtClean="0">
                <a:solidFill>
                  <a:srgbClr val="002060"/>
                </a:solidFill>
              </a:rPr>
              <a:t>receiving</a:t>
            </a:r>
            <a:r>
              <a:rPr lang="en-US" dirty="0" smtClean="0"/>
              <a:t> an evict from cache, C</a:t>
            </a:r>
          </a:p>
          <a:p>
            <a:pPr lvl="1"/>
            <a:r>
              <a:rPr lang="en-US" dirty="0" smtClean="0"/>
              <a:t>S = S – C</a:t>
            </a:r>
          </a:p>
          <a:p>
            <a:pPr lvl="1"/>
            <a:r>
              <a:rPr lang="en-US" dirty="0" smtClean="0"/>
              <a:t>If (S ==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Empty</a:t>
            </a:r>
            <a:r>
              <a:rPr lang="en-US" dirty="0" smtClean="0"/>
              <a:t>), set the state as </a:t>
            </a:r>
            <a:r>
              <a:rPr lang="en-US" dirty="0" smtClean="0">
                <a:solidFill>
                  <a:srgbClr val="FF0000"/>
                </a:solidFill>
              </a:rPr>
              <a:t>invalid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Directory Protocol</a:t>
            </a:r>
          </a:p>
          <a:p>
            <a:r>
              <a:rPr lang="en-US" dirty="0" smtClean="0"/>
              <a:t>Details</a:t>
            </a:r>
          </a:p>
          <a:p>
            <a:r>
              <a:rPr lang="en-US" dirty="0" smtClean="0"/>
              <a:t>Optimizations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8870" y="2834916"/>
            <a:ext cx="749330" cy="5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 to the Directory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list some of the common </a:t>
            </a:r>
            <a:r>
              <a:rPr lang="en-US" dirty="0" smtClean="0">
                <a:solidFill>
                  <a:srgbClr val="FF0000"/>
                </a:solidFill>
              </a:rPr>
              <a:t>problems</a:t>
            </a:r>
            <a:r>
              <a:rPr lang="en-US" dirty="0" smtClean="0"/>
              <a:t> associated with directories</a:t>
            </a:r>
            <a:endParaRPr lang="en-IN" dirty="0"/>
          </a:p>
          <a:p>
            <a:pPr lvl="1"/>
            <a:r>
              <a:rPr lang="en-US" dirty="0" smtClean="0"/>
              <a:t>We need an entry for each line in a program’s </a:t>
            </a:r>
            <a:r>
              <a:rPr lang="en-US" dirty="0" smtClean="0">
                <a:solidFill>
                  <a:srgbClr val="0070C0"/>
                </a:solidFill>
              </a:rPr>
              <a:t>working set </a:t>
            </a:r>
            <a:r>
              <a:rPr lang="en-US" dirty="0" smtClean="0"/>
              <a:t>(lot of storage)</a:t>
            </a:r>
          </a:p>
          <a:p>
            <a:pPr lvl="1"/>
            <a:r>
              <a:rPr lang="en-US" dirty="0" smtClean="0"/>
              <a:t>In each directory entry, we need an </a:t>
            </a:r>
            <a:r>
              <a:rPr lang="en-US" dirty="0" smtClean="0">
                <a:solidFill>
                  <a:srgbClr val="C00000"/>
                </a:solidFill>
              </a:rPr>
              <a:t>entry</a:t>
            </a:r>
            <a:r>
              <a:rPr lang="en-US" dirty="0" smtClean="0"/>
              <a:t> for each constituent </a:t>
            </a:r>
            <a:r>
              <a:rPr lang="en-US" dirty="0" smtClean="0">
                <a:solidFill>
                  <a:srgbClr val="00B050"/>
                </a:solidFill>
              </a:rPr>
              <a:t>cache</a:t>
            </a:r>
            <a:r>
              <a:rPr lang="en-US" dirty="0" smtClean="0"/>
              <a:t> (storage overheads)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directory</a:t>
            </a:r>
            <a:r>
              <a:rPr lang="en-US" dirty="0" smtClean="0"/>
              <a:t> itself can become a point of </a:t>
            </a:r>
            <a:r>
              <a:rPr lang="en-US" dirty="0" smtClean="0">
                <a:solidFill>
                  <a:srgbClr val="FF0000"/>
                </a:solidFill>
              </a:rPr>
              <a:t>contention</a:t>
            </a:r>
          </a:p>
          <a:p>
            <a:pPr lvl="1"/>
            <a:r>
              <a:rPr lang="en-US" dirty="0" smtClean="0"/>
              <a:t>Let us look at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34" y="3934453"/>
            <a:ext cx="3876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Directories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380891" y="1690688"/>
            <a:ext cx="7858664" cy="707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Space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916393" y="1561381"/>
            <a:ext cx="0" cy="10006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40393" y="1561381"/>
            <a:ext cx="0" cy="10006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85163" y="1561381"/>
            <a:ext cx="0" cy="10006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850703" y="1561381"/>
            <a:ext cx="0" cy="10006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Callout 9"/>
          <p:cNvSpPr/>
          <p:nvPr/>
        </p:nvSpPr>
        <p:spPr>
          <a:xfrm>
            <a:off x="8428008" y="365125"/>
            <a:ext cx="2337758" cy="756309"/>
          </a:xfrm>
          <a:prstGeom prst="wedgeEllipseCallout">
            <a:avLst>
              <a:gd name="adj1" fmla="val -32272"/>
              <a:gd name="adj2" fmla="val 109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the address space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2173857" y="2803585"/>
            <a:ext cx="1518249" cy="64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IN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2817963" y="2389471"/>
            <a:ext cx="276045" cy="40544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916393" y="2786331"/>
            <a:ext cx="1518249" cy="64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IN" dirty="0"/>
          </a:p>
        </p:txBody>
      </p:sp>
      <p:sp>
        <p:nvSpPr>
          <p:cNvPr id="14" name="Down Arrow 13"/>
          <p:cNvSpPr/>
          <p:nvPr/>
        </p:nvSpPr>
        <p:spPr>
          <a:xfrm rot="10800000">
            <a:off x="4462733" y="2376488"/>
            <a:ext cx="276045" cy="40544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5658929" y="2807808"/>
            <a:ext cx="1518249" cy="64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IN" dirty="0"/>
          </a:p>
        </p:txBody>
      </p:sp>
      <p:sp>
        <p:nvSpPr>
          <p:cNvPr id="16" name="Down Arrow 15"/>
          <p:cNvSpPr/>
          <p:nvPr/>
        </p:nvSpPr>
        <p:spPr>
          <a:xfrm rot="10800000">
            <a:off x="6205269" y="2397965"/>
            <a:ext cx="276045" cy="40544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7401465" y="2803585"/>
            <a:ext cx="1518249" cy="64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IN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7947805" y="2393742"/>
            <a:ext cx="276045" cy="40544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9181381" y="2799314"/>
            <a:ext cx="1518249" cy="64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IN" dirty="0"/>
          </a:p>
        </p:txBody>
      </p:sp>
      <p:sp>
        <p:nvSpPr>
          <p:cNvPr id="20" name="Down Arrow 19"/>
          <p:cNvSpPr/>
          <p:nvPr/>
        </p:nvSpPr>
        <p:spPr>
          <a:xfrm rot="10800000">
            <a:off x="9727721" y="2389471"/>
            <a:ext cx="276045" cy="40544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3912033"/>
            <a:ext cx="10515600" cy="2264930"/>
          </a:xfrm>
        </p:spPr>
        <p:txBody>
          <a:bodyPr/>
          <a:lstStyle/>
          <a:p>
            <a:r>
              <a:rPr lang="en-US" dirty="0" smtClean="0"/>
              <a:t>Split the </a:t>
            </a:r>
            <a:r>
              <a:rPr lang="en-US" dirty="0" smtClean="0">
                <a:solidFill>
                  <a:srgbClr val="00B050"/>
                </a:solidFill>
              </a:rPr>
              <a:t>physical </a:t>
            </a:r>
            <a:r>
              <a:rPr lang="en-US" dirty="0" smtClean="0"/>
              <a:t>address </a:t>
            </a:r>
            <a:r>
              <a:rPr lang="en-US" dirty="0" smtClean="0"/>
              <a:t>space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directory</a:t>
            </a:r>
            <a:r>
              <a:rPr lang="en-US" dirty="0" smtClean="0"/>
              <a:t> handles all the requests for the part of the address space it owns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Resolves</a:t>
            </a:r>
            <a:r>
              <a:rPr lang="en-US" dirty="0" smtClean="0"/>
              <a:t> the issue of the single </a:t>
            </a:r>
            <a:r>
              <a:rPr lang="en-US" dirty="0" smtClean="0">
                <a:solidFill>
                  <a:srgbClr val="00B050"/>
                </a:solidFill>
              </a:rPr>
              <a:t>point</a:t>
            </a:r>
            <a:r>
              <a:rPr lang="en-US" dirty="0" smtClean="0"/>
              <a:t> of contention. 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-96838"/>
            <a:ext cx="10515600" cy="1325563"/>
          </a:xfrm>
        </p:spPr>
        <p:txBody>
          <a:bodyPr/>
          <a:lstStyle/>
          <a:p>
            <a:r>
              <a:rPr lang="en-US" dirty="0" smtClean="0"/>
              <a:t>List of Sharers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08412"/>
            <a:ext cx="10515600" cy="2682875"/>
          </a:xfrm>
        </p:spPr>
        <p:txBody>
          <a:bodyPr>
            <a:normAutofit/>
          </a:bodyPr>
          <a:lstStyle/>
          <a:p>
            <a:r>
              <a:rPr lang="en-US" dirty="0" smtClean="0"/>
              <a:t>Problems with this solution:</a:t>
            </a:r>
          </a:p>
          <a:p>
            <a:pPr lvl="1"/>
            <a:r>
              <a:rPr lang="en-US" dirty="0" smtClean="0"/>
              <a:t>If there are a large number of processors and most of the entries are 0 </a:t>
            </a:r>
            <a:r>
              <a:rPr lang="en-US" dirty="0" smtClean="0">
                <a:sym typeface="Wingdings" panose="05000000000000000000" pitchFamily="2" charset="2"/>
              </a:rPr>
              <a:t> space wasted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Better solution: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Maintain</a:t>
            </a:r>
            <a:r>
              <a:rPr lang="en-US" dirty="0" smtClean="0">
                <a:sym typeface="Wingdings" panose="05000000000000000000" pitchFamily="2" charset="2"/>
              </a:rPr>
              <a:t> a bit for a set of caches. Run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snoopy</a:t>
            </a:r>
            <a:r>
              <a:rPr lang="en-US" dirty="0" smtClean="0">
                <a:sym typeface="Wingdings" panose="05000000000000000000" pitchFamily="2" charset="2"/>
              </a:rPr>
              <a:t> protocol inside the set. OR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Store</a:t>
            </a:r>
            <a:r>
              <a:rPr lang="en-US" dirty="0" smtClean="0">
                <a:sym typeface="Wingdings" panose="05000000000000000000" pitchFamily="2" charset="2"/>
              </a:rPr>
              <a:t> the ids of only </a:t>
            </a:r>
            <a:r>
              <a:rPr lang="en-US" i="1" dirty="0" smtClean="0">
                <a:sym typeface="Wingdings" panose="05000000000000000000" pitchFamily="2" charset="2"/>
              </a:rPr>
              <a:t>k </a:t>
            </a:r>
            <a:r>
              <a:rPr lang="en-US" dirty="0" smtClean="0">
                <a:sym typeface="Wingdings" panose="05000000000000000000" pitchFamily="2" charset="2"/>
              </a:rPr>
              <a:t>sharers.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Design the list of sharers as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a linked list</a:t>
            </a:r>
            <a:r>
              <a:rPr lang="en-US" dirty="0" smtClean="0">
                <a:sym typeface="Wingdings" panose="05000000000000000000" pitchFamily="2" charset="2"/>
              </a:rPr>
              <a:t>. Every block maintains a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pointer</a:t>
            </a:r>
            <a:r>
              <a:rPr lang="en-US" dirty="0" smtClean="0">
                <a:sym typeface="Wingdings" panose="05000000000000000000" pitchFamily="2" charset="2"/>
              </a:rPr>
              <a:t> to the next copy.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578100" y="3048000"/>
            <a:ext cx="24003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address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3016250"/>
            <a:ext cx="3340100" cy="584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1 1 0 0 0 0 0 0  1 0 0 0 1 0 1 1 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228725"/>
            <a:ext cx="10515600" cy="268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dirty="0" smtClean="0"/>
              <a:t> the list of sharers?</a:t>
            </a:r>
          </a:p>
          <a:p>
            <a:r>
              <a:rPr lang="en-US" dirty="0" smtClean="0"/>
              <a:t>Solution 1: </a:t>
            </a:r>
          </a:p>
          <a:p>
            <a:pPr lvl="1"/>
            <a:r>
              <a:rPr lang="en-US" dirty="0" smtClean="0"/>
              <a:t>If there are </a:t>
            </a:r>
            <a:r>
              <a:rPr lang="en-US" i="1" dirty="0" smtClean="0"/>
              <a:t>N </a:t>
            </a:r>
            <a:r>
              <a:rPr lang="en-US" dirty="0" smtClean="0">
                <a:solidFill>
                  <a:srgbClr val="00B050"/>
                </a:solidFill>
              </a:rPr>
              <a:t>processors</a:t>
            </a:r>
            <a:r>
              <a:rPr lang="en-US" dirty="0" smtClean="0"/>
              <a:t>, have a bit vector of </a:t>
            </a:r>
            <a:r>
              <a:rPr lang="en-US" i="1" dirty="0" smtClean="0"/>
              <a:t>N </a:t>
            </a:r>
            <a:r>
              <a:rPr lang="en-US" dirty="0" smtClean="0">
                <a:solidFill>
                  <a:srgbClr val="0070C0"/>
                </a:solidFill>
              </a:rPr>
              <a:t>processors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>
                <a:solidFill>
                  <a:srgbClr val="C00000"/>
                </a:solidFill>
              </a:rPr>
              <a:t>block</a:t>
            </a:r>
            <a:r>
              <a:rPr lang="en-US" dirty="0" smtClean="0"/>
              <a:t> is associated with a bit vector of </a:t>
            </a:r>
            <a:r>
              <a:rPr lang="en-US" dirty="0" smtClean="0">
                <a:solidFill>
                  <a:srgbClr val="C00000"/>
                </a:solidFill>
              </a:rPr>
              <a:t>sharers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the Directory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directory</a:t>
            </a:r>
            <a:r>
              <a:rPr lang="en-US" dirty="0" smtClean="0"/>
              <a:t> should ideally be as </a:t>
            </a:r>
            <a:r>
              <a:rPr lang="en-US" dirty="0" smtClean="0">
                <a:solidFill>
                  <a:srgbClr val="0070C0"/>
                </a:solidFill>
              </a:rPr>
              <a:t>large</a:t>
            </a:r>
            <a:r>
              <a:rPr lang="en-US" dirty="0" smtClean="0"/>
              <a:t> as the number of blocks in the programs’ </a:t>
            </a:r>
            <a:r>
              <a:rPr lang="en-US" dirty="0" smtClean="0">
                <a:solidFill>
                  <a:srgbClr val="0070C0"/>
                </a:solidFill>
              </a:rPr>
              <a:t>working sets</a:t>
            </a:r>
          </a:p>
          <a:p>
            <a:r>
              <a:rPr lang="en-US" dirty="0" smtClean="0"/>
              <a:t>Having 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entry</a:t>
            </a:r>
            <a:r>
              <a:rPr lang="en-US" dirty="0" smtClean="0"/>
              <a:t> for every block in the </a:t>
            </a:r>
            <a:r>
              <a:rPr lang="en-US" dirty="0" smtClean="0"/>
              <a:t>physical address </a:t>
            </a:r>
            <a:r>
              <a:rPr lang="en-US" dirty="0" smtClean="0"/>
              <a:t>space is </a:t>
            </a:r>
            <a:r>
              <a:rPr lang="en-US" dirty="0" smtClean="0">
                <a:solidFill>
                  <a:srgbClr val="FF0000"/>
                </a:solidFill>
              </a:rPr>
              <a:t>impractical</a:t>
            </a:r>
          </a:p>
          <a:p>
            <a:r>
              <a:rPr lang="en-US" dirty="0" smtClean="0"/>
              <a:t>Practical </a:t>
            </a:r>
            <a:r>
              <a:rPr lang="en-US" dirty="0" smtClean="0">
                <a:solidFill>
                  <a:srgbClr val="00B050"/>
                </a:solidFill>
              </a:rPr>
              <a:t>Solution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Design a </a:t>
            </a:r>
            <a:r>
              <a:rPr lang="en-US" dirty="0" smtClean="0">
                <a:solidFill>
                  <a:srgbClr val="FF0000"/>
                </a:solidFill>
              </a:rPr>
              <a:t>directory</a:t>
            </a:r>
            <a:r>
              <a:rPr lang="en-US" dirty="0" smtClean="0"/>
              <a:t> as a cache</a:t>
            </a:r>
          </a:p>
          <a:p>
            <a:pPr lvl="1"/>
            <a:r>
              <a:rPr lang="en-US" dirty="0" smtClean="0"/>
              <a:t>Keep the state of a </a:t>
            </a:r>
            <a:r>
              <a:rPr lang="en-US" dirty="0" smtClean="0">
                <a:solidFill>
                  <a:srgbClr val="FF0000"/>
                </a:solidFill>
              </a:rPr>
              <a:t>limited</a:t>
            </a:r>
            <a:r>
              <a:rPr lang="en-US" dirty="0" smtClean="0"/>
              <a:t> number of blocks</a:t>
            </a:r>
          </a:p>
          <a:p>
            <a:pPr lvl="1"/>
            <a:r>
              <a:rPr lang="en-US" dirty="0" smtClean="0"/>
              <a:t>If an entry is </a:t>
            </a:r>
            <a:r>
              <a:rPr lang="en-US" dirty="0" smtClean="0">
                <a:solidFill>
                  <a:srgbClr val="0070C0"/>
                </a:solidFill>
              </a:rPr>
              <a:t>evicted </a:t>
            </a:r>
            <a:r>
              <a:rPr lang="en-US" dirty="0" smtClean="0"/>
              <a:t>from the directory, invalidate it in all the caches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4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ular Callout 9"/>
          <p:cNvSpPr/>
          <p:nvPr/>
        </p:nvSpPr>
        <p:spPr>
          <a:xfrm>
            <a:off x="9152626" y="4192438"/>
            <a:ext cx="2881223" cy="1009290"/>
          </a:xfrm>
          <a:prstGeom prst="wedgeRoundRectCallout">
            <a:avLst>
              <a:gd name="adj1" fmla="val -51073"/>
              <a:gd name="adj2" fmla="val 650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1" y="-270658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08982"/>
            <a:ext cx="10515600" cy="2852377"/>
          </a:xfrm>
        </p:spPr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B050"/>
                </a:solidFill>
              </a:rPr>
              <a:t>critical section </a:t>
            </a:r>
            <a:r>
              <a:rPr lang="en-US" sz="2400" dirty="0" smtClean="0"/>
              <a:t>has two functions: lock and unlock</a:t>
            </a:r>
          </a:p>
          <a:p>
            <a:r>
              <a:rPr lang="en-US" sz="2400" dirty="0" smtClean="0"/>
              <a:t>Let us implement both of them with assembly instructions</a:t>
            </a:r>
          </a:p>
          <a:p>
            <a:pPr lvl="1"/>
            <a:r>
              <a:rPr lang="en-US" sz="1800" dirty="0" smtClean="0"/>
              <a:t>Assume </a:t>
            </a:r>
            <a:r>
              <a:rPr lang="en-US" sz="1800" dirty="0" smtClean="0">
                <a:solidFill>
                  <a:srgbClr val="FF0000"/>
                </a:solidFill>
              </a:rPr>
              <a:t>register</a:t>
            </a:r>
            <a:r>
              <a:rPr lang="en-US" sz="1800" dirty="0" smtClean="0"/>
              <a:t> r2 contains the lock address</a:t>
            </a:r>
          </a:p>
          <a:p>
            <a:pPr lvl="1"/>
            <a:r>
              <a:rPr lang="en-US" sz="1800" dirty="0" smtClean="0"/>
              <a:t>The lock </a:t>
            </a:r>
            <a:r>
              <a:rPr lang="en-US" sz="1800" dirty="0" smtClean="0">
                <a:solidFill>
                  <a:srgbClr val="0070C0"/>
                </a:solidFill>
              </a:rPr>
              <a:t>address </a:t>
            </a:r>
            <a:r>
              <a:rPr lang="en-US" sz="1800" dirty="0" smtClean="0"/>
              <a:t>can contain 1 (it is locked) or 0 (unlocked)</a:t>
            </a:r>
          </a:p>
          <a:p>
            <a:r>
              <a:rPr lang="en-US" sz="2400" dirty="0" smtClean="0"/>
              <a:t>lock function</a:t>
            </a:r>
          </a:p>
          <a:p>
            <a:pPr lvl="1"/>
            <a:r>
              <a:rPr lang="en-US" sz="1800" dirty="0" smtClean="0"/>
              <a:t>Atomically </a:t>
            </a:r>
            <a:r>
              <a:rPr lang="en-US" sz="1800" dirty="0" smtClean="0">
                <a:solidFill>
                  <a:srgbClr val="C00000"/>
                </a:solidFill>
              </a:rPr>
              <a:t>exchange</a:t>
            </a:r>
            <a:r>
              <a:rPr lang="en-US" sz="1800" dirty="0" smtClean="0"/>
              <a:t> the contents of register r1 </a:t>
            </a:r>
            <a:r>
              <a:rPr lang="en-US" sz="1800" dirty="0" smtClean="0"/>
              <a:t>(=1), </a:t>
            </a:r>
            <a:r>
              <a:rPr lang="en-US" sz="1800" dirty="0" smtClean="0"/>
              <a:t>with [r2]</a:t>
            </a:r>
          </a:p>
          <a:p>
            <a:pPr lvl="1"/>
            <a:r>
              <a:rPr lang="en-US" sz="1800" dirty="0" smtClean="0"/>
              <a:t>If r1 = 0 after the </a:t>
            </a:r>
            <a:r>
              <a:rPr lang="en-US" sz="1800" dirty="0" smtClean="0">
                <a:solidFill>
                  <a:srgbClr val="0070C0"/>
                </a:solidFill>
              </a:rPr>
              <a:t>exchange</a:t>
            </a:r>
            <a:r>
              <a:rPr lang="en-US" sz="1800" dirty="0" smtClean="0"/>
              <a:t>, we have the lock</a:t>
            </a:r>
          </a:p>
          <a:p>
            <a:pPr lvl="1"/>
            <a:r>
              <a:rPr lang="en-US" sz="1800" dirty="0" smtClean="0"/>
              <a:t>Otherwise keep </a:t>
            </a:r>
            <a:r>
              <a:rPr lang="en-US" sz="1800" dirty="0" smtClean="0">
                <a:solidFill>
                  <a:srgbClr val="FF0000"/>
                </a:solidFill>
              </a:rPr>
              <a:t>repeating</a:t>
            </a:r>
          </a:p>
          <a:p>
            <a:r>
              <a:rPr lang="en-US" sz="2400" dirty="0" smtClean="0"/>
              <a:t>Unlock function: </a:t>
            </a:r>
            <a:r>
              <a:rPr lang="en-US" sz="2400" dirty="0" smtClean="0">
                <a:solidFill>
                  <a:srgbClr val="00B050"/>
                </a:solidFill>
              </a:rPr>
              <a:t>release</a:t>
            </a:r>
            <a:r>
              <a:rPr lang="en-US" sz="2400" dirty="0" smtClean="0"/>
              <a:t> the lock</a:t>
            </a:r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Write</a:t>
            </a:r>
            <a:r>
              <a:rPr lang="en-US" sz="1800" dirty="0" smtClean="0"/>
              <a:t> 0 to [r2]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35" y="656284"/>
            <a:ext cx="807747" cy="770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7141" y="780032"/>
            <a:ext cx="9883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Implement</a:t>
            </a:r>
            <a:r>
              <a:rPr lang="en-US" sz="2800" dirty="0"/>
              <a:t> a critical section with the help of the directory </a:t>
            </a:r>
            <a:r>
              <a:rPr lang="en-US" sz="2800" dirty="0" smtClean="0"/>
              <a:t>protocol.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466491" y="5279365"/>
            <a:ext cx="2415396" cy="15009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.lock: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mov</a:t>
            </a:r>
            <a:r>
              <a:rPr lang="en-US" dirty="0" smtClean="0"/>
              <a:t> r1, </a:t>
            </a:r>
            <a:r>
              <a:rPr lang="en-US" dirty="0" smtClean="0"/>
              <a:t>1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atomicxchg</a:t>
            </a:r>
            <a:r>
              <a:rPr lang="en-US" dirty="0" smtClean="0"/>
              <a:t> r1, [r2]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cmp</a:t>
            </a:r>
            <a:r>
              <a:rPr lang="en-US" dirty="0" smtClean="0"/>
              <a:t> r1, 0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bne</a:t>
            </a:r>
            <a:r>
              <a:rPr lang="en-US" dirty="0" smtClean="0"/>
              <a:t>  .lock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89630" y="5328159"/>
            <a:ext cx="2415396" cy="15009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.unlock:</a:t>
            </a:r>
            <a:endParaRPr lang="en-IN" dirty="0" smtClean="0"/>
          </a:p>
          <a:p>
            <a:r>
              <a:rPr lang="en-US" dirty="0"/>
              <a:t> </a:t>
            </a:r>
            <a:r>
              <a:rPr lang="en-US" dirty="0" smtClean="0"/>
              <a:t>  fence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st</a:t>
            </a:r>
            <a:r>
              <a:rPr lang="en-US" dirty="0" smtClean="0"/>
              <a:t>  [r2], 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026" y="4428220"/>
            <a:ext cx="733875" cy="623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8784" y="4428220"/>
            <a:ext cx="1833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do you need</a:t>
            </a:r>
          </a:p>
          <a:p>
            <a:r>
              <a:rPr lang="en-US" dirty="0" smtClean="0"/>
              <a:t>a fence?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6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Exchange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atomicxchg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r1, [r2]</a:t>
            </a:r>
          </a:p>
          <a:p>
            <a:pPr lvl="1"/>
            <a:r>
              <a:rPr lang="en-US" dirty="0" smtClean="0"/>
              <a:t>temp = r1, r1 = [r2], [r2] = temp</a:t>
            </a:r>
          </a:p>
          <a:p>
            <a:r>
              <a:rPr lang="en-US" dirty="0" smtClean="0"/>
              <a:t>It involves 3 </a:t>
            </a:r>
            <a:r>
              <a:rPr lang="en-US" dirty="0" smtClean="0">
                <a:solidFill>
                  <a:srgbClr val="00B050"/>
                </a:solidFill>
              </a:rPr>
              <a:t>steps</a:t>
            </a:r>
          </a:p>
          <a:p>
            <a:pPr lvl="1"/>
            <a:r>
              <a:rPr lang="en-US" dirty="0" smtClean="0"/>
              <a:t>1 memory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+ 1 memory </a:t>
            </a:r>
            <a:r>
              <a:rPr lang="en-US" dirty="0" smtClean="0">
                <a:solidFill>
                  <a:srgbClr val="00B0F0"/>
                </a:solidFill>
              </a:rPr>
              <a:t>write</a:t>
            </a:r>
          </a:p>
          <a:p>
            <a:pPr lvl="1"/>
            <a:r>
              <a:rPr lang="en-US" dirty="0" smtClean="0"/>
              <a:t>All 3 need to happen </a:t>
            </a:r>
            <a:r>
              <a:rPr lang="en-US" dirty="0" smtClean="0">
                <a:solidFill>
                  <a:srgbClr val="C00000"/>
                </a:solidFill>
              </a:rPr>
              <a:t>atomically</a:t>
            </a:r>
          </a:p>
          <a:p>
            <a:pPr lvl="1"/>
            <a:r>
              <a:rPr lang="en-US" dirty="0" smtClean="0"/>
              <a:t>This is called a </a:t>
            </a:r>
            <a:r>
              <a:rPr lang="en-US" dirty="0" smtClean="0">
                <a:solidFill>
                  <a:srgbClr val="0070C0"/>
                </a:solidFill>
              </a:rPr>
              <a:t>read-modify-write</a:t>
            </a:r>
            <a:r>
              <a:rPr lang="en-US" dirty="0" smtClean="0"/>
              <a:t> instruction (RMW)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Method</a:t>
            </a:r>
          </a:p>
          <a:p>
            <a:pPr lvl="1"/>
            <a:r>
              <a:rPr lang="en-US" dirty="0" smtClean="0"/>
              <a:t>Get </a:t>
            </a:r>
            <a:r>
              <a:rPr lang="en-US" dirty="0" smtClean="0">
                <a:solidFill>
                  <a:srgbClr val="0070C0"/>
                </a:solidFill>
              </a:rPr>
              <a:t>exclusive</a:t>
            </a:r>
            <a:r>
              <a:rPr lang="en-US" dirty="0" smtClean="0"/>
              <a:t> access (M state) with write permissions for the memory address in </a:t>
            </a:r>
            <a:r>
              <a:rPr lang="en-US" i="1" dirty="0" smtClean="0"/>
              <a:t>r2</a:t>
            </a:r>
            <a:endParaRPr lang="en-US" dirty="0" smtClean="0"/>
          </a:p>
          <a:p>
            <a:pPr lvl="1"/>
            <a:r>
              <a:rPr lang="en-US" dirty="0" smtClean="0"/>
              <a:t>Perform the </a:t>
            </a:r>
            <a:r>
              <a:rPr lang="en-US" dirty="0" smtClean="0">
                <a:solidFill>
                  <a:srgbClr val="00B0F0"/>
                </a:solidFill>
              </a:rPr>
              <a:t>read-modify-write</a:t>
            </a:r>
            <a:r>
              <a:rPr lang="en-US" dirty="0" smtClean="0"/>
              <a:t> operation</a:t>
            </a:r>
          </a:p>
          <a:p>
            <a:pPr lvl="1"/>
            <a:r>
              <a:rPr lang="en-US" dirty="0" smtClean="0"/>
              <a:t>Do not </a:t>
            </a:r>
            <a:r>
              <a:rPr lang="en-US" dirty="0" smtClean="0">
                <a:solidFill>
                  <a:srgbClr val="00B050"/>
                </a:solidFill>
              </a:rPr>
              <a:t>respond</a:t>
            </a:r>
            <a:r>
              <a:rPr lang="en-US" dirty="0" smtClean="0"/>
              <a:t> to any other requests from the local cache, or other caches, or the directory when the operation is in </a:t>
            </a:r>
            <a:r>
              <a:rPr lang="en-US" dirty="0" smtClean="0">
                <a:solidFill>
                  <a:srgbClr val="00B050"/>
                </a:solidFill>
              </a:rPr>
              <a:t>progress</a:t>
            </a:r>
          </a:p>
          <a:p>
            <a:pPr lvl="1"/>
            <a:r>
              <a:rPr lang="en-US" dirty="0" smtClean="0"/>
              <a:t>Respond to the </a:t>
            </a:r>
            <a:r>
              <a:rPr lang="en-US" dirty="0" smtClean="0">
                <a:solidFill>
                  <a:srgbClr val="7030A0"/>
                </a:solidFill>
              </a:rPr>
              <a:t>directory</a:t>
            </a:r>
            <a:r>
              <a:rPr lang="en-US" dirty="0" smtClean="0"/>
              <a:t> or other caches only when the operation is over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directory/requesting cache</a:t>
            </a:r>
            <a:r>
              <a:rPr lang="en-US" dirty="0" smtClean="0"/>
              <a:t> need to </a:t>
            </a:r>
            <a:r>
              <a:rPr lang="en-US" dirty="0" smtClean="0">
                <a:solidFill>
                  <a:srgbClr val="FF0000"/>
                </a:solidFill>
              </a:rPr>
              <a:t>stall</a:t>
            </a:r>
            <a:r>
              <a:rPr lang="en-US" dirty="0" smtClean="0"/>
              <a:t> till they get valid responses from all caches that have the line in the </a:t>
            </a:r>
            <a:r>
              <a:rPr lang="en-US" dirty="0" smtClean="0">
                <a:solidFill>
                  <a:srgbClr val="C00000"/>
                </a:solidFill>
              </a:rPr>
              <a:t>M state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of a Coherence Protocol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712233" y="1784006"/>
            <a:ext cx="5244860" cy="5952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Level </a:t>
            </a:r>
            <a:r>
              <a:rPr lang="en-US" i="1" dirty="0" smtClean="0"/>
              <a:t>n</a:t>
            </a:r>
            <a:endParaRPr lang="en-IN" i="1" dirty="0"/>
          </a:p>
        </p:txBody>
      </p:sp>
      <p:sp>
        <p:nvSpPr>
          <p:cNvPr id="5" name="Rounded Rectangle 4"/>
          <p:cNvSpPr/>
          <p:nvPr/>
        </p:nvSpPr>
        <p:spPr>
          <a:xfrm>
            <a:off x="3631722" y="4362181"/>
            <a:ext cx="5244860" cy="5952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Level </a:t>
            </a:r>
            <a:r>
              <a:rPr lang="en-US" i="1" dirty="0" smtClean="0"/>
              <a:t>n+2</a:t>
            </a:r>
            <a:endParaRPr lang="en-IN" i="1" dirty="0"/>
          </a:p>
        </p:txBody>
      </p:sp>
      <p:sp>
        <p:nvSpPr>
          <p:cNvPr id="6" name="Rounded Rectangle 5"/>
          <p:cNvSpPr/>
          <p:nvPr/>
        </p:nvSpPr>
        <p:spPr>
          <a:xfrm>
            <a:off x="2648309" y="3338422"/>
            <a:ext cx="1173193" cy="53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Cache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068792" y="3338421"/>
            <a:ext cx="1173193" cy="53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Cache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509403" y="3331233"/>
            <a:ext cx="1173193" cy="53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Cache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950014" y="3338420"/>
            <a:ext cx="1173193" cy="53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Cache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8370497" y="3324046"/>
            <a:ext cx="1173193" cy="53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Cache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9811108" y="3331233"/>
            <a:ext cx="1173193" cy="53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Cache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360763" y="3050786"/>
            <a:ext cx="8827697" cy="103813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068792" y="2666863"/>
            <a:ext cx="4514491" cy="5724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Coherent memory: multiple private caches </a:t>
            </a:r>
            <a:r>
              <a:rPr lang="en-US" dirty="0" smtClean="0">
                <a:sym typeface="Wingdings" panose="05000000000000000000" pitchFamily="2" charset="2"/>
              </a:rPr>
              <a:t> appear as one large shared cache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1362974" y="2666863"/>
            <a:ext cx="1207698" cy="57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</a:t>
            </a:r>
            <a:r>
              <a:rPr lang="en-US" i="1" dirty="0" smtClean="0"/>
              <a:t>n+1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157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23" y="1690688"/>
            <a:ext cx="5922753" cy="34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227" y="193877"/>
            <a:ext cx="10515600" cy="1325563"/>
          </a:xfrm>
        </p:spPr>
        <p:txBody>
          <a:bodyPr/>
          <a:lstStyle/>
          <a:p>
            <a:r>
              <a:rPr lang="en-US" dirty="0" smtClean="0"/>
              <a:t>Limitations of the Snoopy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330"/>
          </a:xfrm>
        </p:spPr>
        <p:txBody>
          <a:bodyPr/>
          <a:lstStyle/>
          <a:p>
            <a:r>
              <a:rPr lang="en-US" dirty="0" smtClean="0"/>
              <a:t>     Fundamentally relies on a </a:t>
            </a:r>
            <a:r>
              <a:rPr lang="en-US" dirty="0" smtClean="0">
                <a:solidFill>
                  <a:srgbClr val="0070C0"/>
                </a:solidFill>
              </a:rPr>
              <a:t>broadcast</a:t>
            </a:r>
            <a:r>
              <a:rPr lang="en-US" dirty="0" smtClean="0"/>
              <a:t> based mechanism</a:t>
            </a:r>
          </a:p>
          <a:p>
            <a:pPr lvl="1"/>
            <a:r>
              <a:rPr lang="en-US" dirty="0" smtClean="0"/>
              <a:t>The order of </a:t>
            </a:r>
            <a:r>
              <a:rPr lang="en-US" dirty="0" smtClean="0">
                <a:solidFill>
                  <a:srgbClr val="FF0000"/>
                </a:solidFill>
              </a:rPr>
              <a:t>writes</a:t>
            </a:r>
            <a:r>
              <a:rPr lang="en-US" dirty="0" smtClean="0"/>
              <a:t> is determined by the order of </a:t>
            </a:r>
            <a:r>
              <a:rPr lang="en-US" dirty="0" smtClean="0">
                <a:solidFill>
                  <a:srgbClr val="FF0000"/>
                </a:solidFill>
              </a:rPr>
              <a:t>grant accesses </a:t>
            </a:r>
            <a:r>
              <a:rPr lang="en-US" dirty="0" smtClean="0"/>
              <a:t>to the broadcast bus</a:t>
            </a:r>
          </a:p>
          <a:p>
            <a:pPr lvl="1"/>
            <a:r>
              <a:rPr lang="en-US" dirty="0" smtClean="0"/>
              <a:t>This is not a </a:t>
            </a:r>
            <a:r>
              <a:rPr lang="en-US" dirty="0" smtClean="0">
                <a:solidFill>
                  <a:srgbClr val="00B050"/>
                </a:solidFill>
              </a:rPr>
              <a:t>scalable</a:t>
            </a:r>
            <a:r>
              <a:rPr lang="en-US" dirty="0" smtClean="0"/>
              <a:t> solution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Solution</a:t>
            </a:r>
            <a:r>
              <a:rPr lang="en-US" dirty="0" smtClean="0"/>
              <a:t>: We can have different broadcast buses for different sets of addresses</a:t>
            </a:r>
          </a:p>
          <a:p>
            <a:pPr lvl="2"/>
            <a:r>
              <a:rPr lang="en-US" dirty="0" smtClean="0"/>
              <a:t>Can work for 4-8 core systems (not beyond, too many </a:t>
            </a:r>
            <a:r>
              <a:rPr lang="en-US" dirty="0" smtClean="0">
                <a:solidFill>
                  <a:srgbClr val="FF0000"/>
                </a:solidFill>
              </a:rPr>
              <a:t>conflicts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Ultimately</a:t>
            </a:r>
            <a:r>
              <a:rPr lang="en-US" dirty="0" smtClean="0"/>
              <a:t>: not scalable</a:t>
            </a:r>
          </a:p>
          <a:p>
            <a:pPr lvl="1"/>
            <a:r>
              <a:rPr lang="en-US" dirty="0" smtClean="0"/>
              <a:t>We cannot make </a:t>
            </a:r>
            <a:r>
              <a:rPr lang="en-US" dirty="0" smtClean="0">
                <a:solidFill>
                  <a:srgbClr val="00B050"/>
                </a:solidFill>
              </a:rPr>
              <a:t>efficient</a:t>
            </a:r>
            <a:r>
              <a:rPr lang="en-US" dirty="0" smtClean="0"/>
              <a:t> use of the </a:t>
            </a:r>
            <a:r>
              <a:rPr lang="en-US" dirty="0" err="1" smtClean="0"/>
              <a:t>NoC</a:t>
            </a:r>
            <a:endParaRPr lang="en-US" dirty="0" smtClean="0"/>
          </a:p>
          <a:p>
            <a:r>
              <a:rPr lang="en-US" dirty="0" smtClean="0"/>
              <a:t>Also not very </a:t>
            </a:r>
            <a:r>
              <a:rPr lang="en-US" dirty="0" smtClean="0">
                <a:solidFill>
                  <a:schemeClr val="accent5"/>
                </a:solidFill>
              </a:rPr>
              <a:t>power efficient</a:t>
            </a:r>
          </a:p>
          <a:p>
            <a:pPr lvl="1"/>
            <a:r>
              <a:rPr lang="en-US" dirty="0" smtClean="0"/>
              <a:t>All the cores need to keep on </a:t>
            </a:r>
            <a:r>
              <a:rPr lang="en-US" dirty="0" smtClean="0">
                <a:solidFill>
                  <a:srgbClr val="00B050"/>
                </a:solidFill>
              </a:rPr>
              <a:t>snooping</a:t>
            </a:r>
            <a:r>
              <a:rPr lang="en-US" dirty="0" smtClean="0"/>
              <a:t> the bus</a:t>
            </a:r>
          </a:p>
          <a:p>
            <a:pPr lvl="1"/>
            <a:r>
              <a:rPr lang="en-US" dirty="0" smtClean="0"/>
              <a:t>Need to migrate to a </a:t>
            </a:r>
            <a:r>
              <a:rPr lang="en-US" dirty="0" smtClean="0">
                <a:solidFill>
                  <a:srgbClr val="0070C0"/>
                </a:solidFill>
              </a:rPr>
              <a:t>message</a:t>
            </a:r>
            <a:r>
              <a:rPr lang="en-US" dirty="0" smtClean="0"/>
              <a:t> based system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2309"/>
            <a:ext cx="1526133" cy="22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Writer Multiple Reader Model for each Cache Line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41019" y="4204434"/>
            <a:ext cx="4149305" cy="71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Single Writer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229" y="1580389"/>
            <a:ext cx="2175112" cy="26240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204496" y="4204434"/>
            <a:ext cx="4149305" cy="71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Multiple Readers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505" y="2579426"/>
            <a:ext cx="1612023" cy="1580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528" y="2623497"/>
            <a:ext cx="1612023" cy="1580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680" y="2579425"/>
            <a:ext cx="1612023" cy="15809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66248" y="5785371"/>
            <a:ext cx="9220200" cy="696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Ensures a global order of writes to the same memory location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78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Solution: Directory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8790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dirty="0" smtClean="0"/>
              <a:t>   Don’t have a bus</a:t>
            </a:r>
          </a:p>
          <a:p>
            <a:pPr lvl="1"/>
            <a:r>
              <a:rPr lang="en-US" dirty="0" smtClean="0"/>
              <a:t>Have a </a:t>
            </a:r>
            <a:r>
              <a:rPr lang="en-US" dirty="0" smtClean="0">
                <a:solidFill>
                  <a:srgbClr val="FF0000"/>
                </a:solidFill>
              </a:rPr>
              <a:t>dedicated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structure </a:t>
            </a:r>
            <a:r>
              <a:rPr lang="en-US" dirty="0" smtClean="0"/>
              <a:t>called a directory</a:t>
            </a:r>
          </a:p>
          <a:p>
            <a:pPr lvl="1"/>
            <a:r>
              <a:rPr lang="en-US" dirty="0" smtClean="0"/>
              <a:t>The directory </a:t>
            </a:r>
            <a:r>
              <a:rPr lang="en-US" dirty="0" smtClean="0">
                <a:solidFill>
                  <a:srgbClr val="00B0F0"/>
                </a:solidFill>
              </a:rPr>
              <a:t>co-ordinates</a:t>
            </a:r>
            <a:r>
              <a:rPr lang="en-US" dirty="0" smtClean="0"/>
              <a:t> the actions of the coherence protocol</a:t>
            </a:r>
          </a:p>
          <a:p>
            <a:pPr lvl="1"/>
            <a:r>
              <a:rPr lang="en-US" dirty="0" smtClean="0"/>
              <a:t>It </a:t>
            </a:r>
            <a:r>
              <a:rPr lang="en-US" dirty="0" smtClean="0">
                <a:solidFill>
                  <a:srgbClr val="00B050"/>
                </a:solidFill>
              </a:rPr>
              <a:t>sends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receives</a:t>
            </a:r>
            <a:r>
              <a:rPr lang="en-US" dirty="0" smtClean="0"/>
              <a:t> messages to/from all the caches and the lower level in the memory hierarchy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Scalable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2" y="0"/>
            <a:ext cx="1431935" cy="229938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398589" y="4117675"/>
            <a:ext cx="1259456" cy="7591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427649" y="5313868"/>
            <a:ext cx="1259456" cy="7591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359" y="4699690"/>
            <a:ext cx="1020344" cy="1136346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 rot="20020740">
            <a:off x="6531568" y="4610228"/>
            <a:ext cx="879181" cy="2817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-Right Arrow 11"/>
          <p:cNvSpPr/>
          <p:nvPr/>
        </p:nvSpPr>
        <p:spPr>
          <a:xfrm rot="1227255">
            <a:off x="6497884" y="5349109"/>
            <a:ext cx="879181" cy="2817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-Right Arrow 12"/>
          <p:cNvSpPr/>
          <p:nvPr/>
        </p:nvSpPr>
        <p:spPr>
          <a:xfrm rot="1227255">
            <a:off x="4741833" y="4665929"/>
            <a:ext cx="879181" cy="2817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-Right Arrow 13"/>
          <p:cNvSpPr/>
          <p:nvPr/>
        </p:nvSpPr>
        <p:spPr>
          <a:xfrm rot="20020740">
            <a:off x="4731928" y="5448170"/>
            <a:ext cx="879181" cy="2817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331124" y="4243601"/>
            <a:ext cx="1492370" cy="2938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3498810" y="5313868"/>
            <a:ext cx="1259456" cy="7591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3498810" y="4157932"/>
            <a:ext cx="1259456" cy="7591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794959" y="6469804"/>
            <a:ext cx="6676845" cy="319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Lower Level in the Memory Hierarchy</a:t>
            </a:r>
            <a:endParaRPr lang="en-IN" dirty="0"/>
          </a:p>
        </p:txBody>
      </p:sp>
      <p:sp>
        <p:nvSpPr>
          <p:cNvPr id="19" name="Up-Down Arrow 18"/>
          <p:cNvSpPr/>
          <p:nvPr/>
        </p:nvSpPr>
        <p:spPr>
          <a:xfrm>
            <a:off x="5966251" y="5775641"/>
            <a:ext cx="322405" cy="694163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Lines in the Shared Cache Bank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2649"/>
            <a:ext cx="10515600" cy="374431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Every line that is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has some </a:t>
            </a:r>
            <a:r>
              <a:rPr lang="en-US" dirty="0" smtClean="0">
                <a:solidFill>
                  <a:srgbClr val="00B0F0"/>
                </a:solidFill>
              </a:rPr>
              <a:t>state</a:t>
            </a:r>
            <a:r>
              <a:rPr lang="en-US" dirty="0" smtClean="0"/>
              <a:t> associated with it</a:t>
            </a:r>
          </a:p>
          <a:p>
            <a:pPr lvl="1"/>
            <a:r>
              <a:rPr lang="en-US" dirty="0" smtClean="0"/>
              <a:t>I </a:t>
            </a:r>
            <a:r>
              <a:rPr lang="en-US" dirty="0" smtClean="0">
                <a:sym typeface="Wingdings" panose="05000000000000000000" pitchFamily="2" charset="2"/>
              </a:rPr>
              <a:t> Invalid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  Shared (with some other cache)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  Exclusive (no other cache contains a copy of this line)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  Modified (no other cache contains a copy of this line + this cache has modified it)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Meaning</a:t>
            </a:r>
            <a:r>
              <a:rPr lang="en-US" dirty="0" smtClean="0"/>
              <a:t> of the states</a:t>
            </a:r>
          </a:p>
          <a:p>
            <a:pPr lvl="1"/>
            <a:r>
              <a:rPr lang="en-US" dirty="0" smtClean="0"/>
              <a:t>I </a:t>
            </a:r>
            <a:r>
              <a:rPr lang="en-US" dirty="0" smtClean="0">
                <a:sym typeface="Wingdings" panose="05000000000000000000" pitchFamily="2" charset="2"/>
              </a:rPr>
              <a:t> Nothing exists, content is not valid (cannot read or write)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  Can read the line, not write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  We know that no other cache contains a copy of the line. Cannot immediately write, can read.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  Can read or write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Let us explain some common scenarios with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two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simple</a:t>
            </a:r>
            <a:r>
              <a:rPr lang="en-US" dirty="0" smtClean="0">
                <a:sym typeface="Wingdings" panose="05000000000000000000" pitchFamily="2" charset="2"/>
              </a:rPr>
              <a:t> examples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42272" y="1690688"/>
            <a:ext cx="5995358" cy="3365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65230" y="1690688"/>
            <a:ext cx="1777042" cy="3365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coherence state</a:t>
            </a:r>
            <a:endParaRPr lang="en-IN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379562" y="1837426"/>
            <a:ext cx="1785668" cy="2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3176" y="1507670"/>
            <a:ext cx="1558440" cy="369332"/>
          </a:xfrm>
          <a:prstGeom prst="rect">
            <a:avLst/>
          </a:prstGeom>
          <a:noFill/>
          <a:effectLst>
            <a:softEdge rad="127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tag array entry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9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Actions of the Protocol (Example: read)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86596" y="2122098"/>
            <a:ext cx="2398144" cy="8022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want to read a line from cache C1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984739" y="2363637"/>
            <a:ext cx="3648973" cy="319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60785" y="1768325"/>
            <a:ext cx="2475781" cy="5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is not in the S or E or M state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329796" y="2751826"/>
            <a:ext cx="2406770" cy="5262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a message to the directory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633712" y="2122096"/>
            <a:ext cx="2398144" cy="8022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locates the line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6948533" y="3649015"/>
            <a:ext cx="1768501" cy="319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992372" y="3513061"/>
            <a:ext cx="2475781" cy="5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is contained in another cache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443269" y="3463503"/>
            <a:ext cx="2229926" cy="616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the other cache for a read permission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6793300" y="4690563"/>
            <a:ext cx="2678504" cy="12961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cache: transitions the line to the S state (if not already so). Returns acknowledgement + contents</a:t>
            </a:r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3631720" y="5179057"/>
            <a:ext cx="3161579" cy="319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356337" y="4562266"/>
            <a:ext cx="2229926" cy="616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Acknowledgement + contents of the line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1233573" y="4937517"/>
            <a:ext cx="2398144" cy="8022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forwards the line to C1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7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Actions of the Protocol (Example: write)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86596" y="2122098"/>
            <a:ext cx="2398144" cy="8022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want to write a line to cache C1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984739" y="2363637"/>
            <a:ext cx="3648973" cy="319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60785" y="1768325"/>
            <a:ext cx="2475781" cy="5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is not in the E or M state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329796" y="2751826"/>
            <a:ext cx="2406770" cy="5262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a message to the directory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633712" y="1932228"/>
            <a:ext cx="2760454" cy="9921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locates all the caches that contain the line (sharers)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6948533" y="3649015"/>
            <a:ext cx="1768501" cy="319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992372" y="3513061"/>
            <a:ext cx="2475781" cy="5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is present in other caches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443269" y="3463503"/>
            <a:ext cx="2229926" cy="616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the other caches to invalidate the line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6793300" y="4690563"/>
            <a:ext cx="2678504" cy="12961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cache: transitions the line to the I state (if not already so). Returns acknowledgement + contents</a:t>
            </a:r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3631720" y="5179057"/>
            <a:ext cx="3161579" cy="319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356337" y="4562266"/>
            <a:ext cx="2229926" cy="616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Acknowledgement + contents of the line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1233573" y="4937517"/>
            <a:ext cx="2398144" cy="8022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forwards the line to C1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5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1838</Words>
  <Application>Microsoft Office PowerPoint</Application>
  <PresentationFormat>Widescreen</PresentationFormat>
  <Paragraphs>309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Cache  Coherence: Directory Protocol</vt:lpstr>
      <vt:lpstr>Contents</vt:lpstr>
      <vt:lpstr>Basic Idea of a Coherence Protocol</vt:lpstr>
      <vt:lpstr>Limitations of the Snoopy Protocol</vt:lpstr>
      <vt:lpstr>Single Writer Multiple Reader Model for each Cache Line</vt:lpstr>
      <vt:lpstr>        Solution: Directory Protocol</vt:lpstr>
      <vt:lpstr>State of Lines in the Shared Cache Bank</vt:lpstr>
      <vt:lpstr>Main Actions of the Protocol (Example: read)</vt:lpstr>
      <vt:lpstr>Main Actions of the Protocol (Example: write)</vt:lpstr>
      <vt:lpstr>Contents</vt:lpstr>
      <vt:lpstr>Let us look at the protocol in some detail ...</vt:lpstr>
      <vt:lpstr>Let us consider the cache’s point of view</vt:lpstr>
      <vt:lpstr>More I state transitions</vt:lpstr>
      <vt:lpstr>S state transitions</vt:lpstr>
      <vt:lpstr>M State Transitions</vt:lpstr>
      <vt:lpstr>E State Transitions</vt:lpstr>
      <vt:lpstr>Protocol Summary: readX and writeX</vt:lpstr>
      <vt:lpstr>Protocol Summary: read,write, and evict</vt:lpstr>
      <vt:lpstr>Design of the Directory</vt:lpstr>
      <vt:lpstr>Actions of the Directory</vt:lpstr>
      <vt:lpstr>Actions of the Directory</vt:lpstr>
      <vt:lpstr>Actions of the Directory</vt:lpstr>
      <vt:lpstr>Contents</vt:lpstr>
      <vt:lpstr>Enhancements to the Directory Protocol</vt:lpstr>
      <vt:lpstr>Distributed Directories</vt:lpstr>
      <vt:lpstr>List of Sharers</vt:lpstr>
      <vt:lpstr>Size of the Directory</vt:lpstr>
      <vt:lpstr>Question</vt:lpstr>
      <vt:lpstr>Atomic Exchange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 Coherence</dc:title>
  <dc:creator>Smruti Sarangi</dc:creator>
  <cp:lastModifiedBy>Smruti Sarangi</cp:lastModifiedBy>
  <cp:revision>85</cp:revision>
  <dcterms:created xsi:type="dcterms:W3CDTF">2016-04-19T06:51:03Z</dcterms:created>
  <dcterms:modified xsi:type="dcterms:W3CDTF">2017-04-24T10:41:45Z</dcterms:modified>
</cp:coreProperties>
</file>