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72" r:id="rId3"/>
    <p:sldId id="257" r:id="rId4"/>
    <p:sldId id="258" r:id="rId5"/>
    <p:sldId id="259" r:id="rId6"/>
    <p:sldId id="275" r:id="rId7"/>
    <p:sldId id="276"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embeddedFontLs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3h3tGZzWMKC3XHVX6RFn/mhYb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 name="Google Shape;9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p:nvPr/>
        </p:nvSpPr>
        <p:spPr>
          <a:xfrm>
            <a:off x="1809720" y="285728"/>
            <a:ext cx="10072758" cy="64294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2060"/>
              </a:buClr>
              <a:buSzPts val="4000"/>
              <a:buFont typeface="Federo"/>
              <a:buNone/>
            </a:pPr>
            <a:r>
              <a:rPr lang="en-US" sz="4000" b="1" i="0" u="none" strike="noStrike" cap="none">
                <a:solidFill>
                  <a:srgbClr val="002060"/>
                </a:solidFill>
                <a:latin typeface="Federo"/>
                <a:ea typeface="Federo"/>
                <a:cs typeface="Federo"/>
                <a:sym typeface="Federo"/>
              </a:rPr>
              <a:t>ADITYA ENGINEERING COLLEGE (A)</a:t>
            </a:r>
            <a:endParaRPr/>
          </a:p>
        </p:txBody>
      </p:sp>
      <p:pic>
        <p:nvPicPr>
          <p:cNvPr id="19" name="Google Shape;19;p19"/>
          <p:cNvPicPr preferRelativeResize="0"/>
          <p:nvPr/>
        </p:nvPicPr>
        <p:blipFill rotWithShape="1">
          <a:blip r:embed="rId2">
            <a:alphaModFix/>
          </a:blip>
          <a:srcRect/>
          <a:stretch/>
        </p:blipFill>
        <p:spPr>
          <a:xfrm>
            <a:off x="309522" y="116632"/>
            <a:ext cx="1578225" cy="9361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8"/>
          <p:cNvSpPr>
            <a:spLocks noGrp="1"/>
          </p:cNvSpPr>
          <p:nvPr>
            <p:ph type="pic" idx="2"/>
          </p:nvPr>
        </p:nvSpPr>
        <p:spPr>
          <a:xfrm>
            <a:off x="5183188" y="987425"/>
            <a:ext cx="6172200" cy="4873625"/>
          </a:xfrm>
          <a:prstGeom prst="rect">
            <a:avLst/>
          </a:prstGeom>
          <a:noFill/>
          <a:ln>
            <a:noFill/>
          </a:ln>
        </p:spPr>
      </p:sp>
      <p:sp>
        <p:nvSpPr>
          <p:cNvPr id="73" name="Google Shape;73;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20"/>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20"/>
          <p:cNvPicPr preferRelativeResize="0"/>
          <p:nvPr/>
        </p:nvPicPr>
        <p:blipFill rotWithShape="1">
          <a:blip r:embed="rId2">
            <a:alphaModFix/>
          </a:blip>
          <a:srcRect/>
          <a:stretch/>
        </p:blipFill>
        <p:spPr>
          <a:xfrm>
            <a:off x="239398" y="136525"/>
            <a:ext cx="784504" cy="465318"/>
          </a:xfrm>
          <a:prstGeom prst="rect">
            <a:avLst/>
          </a:prstGeom>
          <a:noFill/>
          <a:ln>
            <a:noFill/>
          </a:ln>
        </p:spPr>
      </p:pic>
      <p:sp>
        <p:nvSpPr>
          <p:cNvPr id="23" name="Google Shape;23;p20"/>
          <p:cNvSpPr/>
          <p:nvPr/>
        </p:nvSpPr>
        <p:spPr>
          <a:xfrm>
            <a:off x="8310578" y="132319"/>
            <a:ext cx="350410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i="0" u="none" strike="noStrike" cap="none">
                <a:solidFill>
                  <a:srgbClr val="00B0F0"/>
                </a:solidFill>
                <a:latin typeface="Calibri"/>
                <a:ea typeface="Calibri"/>
                <a:cs typeface="Calibri"/>
                <a:sym typeface="Calibri"/>
              </a:rPr>
              <a:t>Aditya Engineering College  (A)</a:t>
            </a:r>
            <a:endParaRPr sz="1400" b="1" i="0" u="none" strike="noStrike" cap="none">
              <a:solidFill>
                <a:srgbClr val="00B0F0"/>
              </a:solidFill>
              <a:latin typeface="Calibri"/>
              <a:ea typeface="Calibri"/>
              <a:cs typeface="Calibri"/>
              <a:sym typeface="Calibri"/>
            </a:endParaRPr>
          </a:p>
        </p:txBody>
      </p:sp>
      <p:sp>
        <p:nvSpPr>
          <p:cNvPr id="24" name="Google Shape;24;p20"/>
          <p:cNvSpPr txBox="1">
            <a:spLocks noGrp="1"/>
          </p:cNvSpPr>
          <p:nvPr>
            <p:ph type="dt" idx="10"/>
          </p:nvPr>
        </p:nvSpPr>
        <p:spPr>
          <a:xfrm>
            <a:off x="9239272" y="6286520"/>
            <a:ext cx="210451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138618" y="628652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p:nvPr/>
        </p:nvSpPr>
        <p:spPr>
          <a:xfrm>
            <a:off x="738151" y="6278585"/>
            <a:ext cx="1928825" cy="365125"/>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200" b="1" i="0" u="none" strike="noStrike" cap="none">
                <a:solidFill>
                  <a:srgbClr val="7F7F7F"/>
                </a:solidFill>
                <a:latin typeface="Calibri"/>
                <a:ea typeface="Calibri"/>
                <a:cs typeface="Calibri"/>
                <a:sym typeface="Calibri"/>
              </a:rPr>
              <a:t>DBMS</a:t>
            </a:r>
            <a:endParaRPr sz="1200" b="1" i="0"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487488" y="1209368"/>
            <a:ext cx="9541060" cy="2979174"/>
          </a:xfrm>
          <a:prstGeom prst="rect">
            <a:avLst/>
          </a:prstGeom>
          <a:noFill/>
          <a:ln>
            <a:noFill/>
          </a:ln>
        </p:spPr>
        <p:txBody>
          <a:bodyPr spcFirstLastPara="1" wrap="square" lIns="91425" tIns="45700" rIns="91425" bIns="45700" anchor="b" anchorCtr="0">
            <a:noAutofit/>
          </a:bodyPr>
          <a:lstStyle/>
          <a:p>
            <a:r>
              <a:rPr lang="en-IN" sz="5400" b="1" i="1" dirty="0">
                <a:solidFill>
                  <a:schemeClr val="tx1">
                    <a:lumMod val="85000"/>
                    <a:lumOff val="15000"/>
                  </a:schemeClr>
                </a:solidFill>
                <a:latin typeface="Times New Roman" panose="02020603050405020304" pitchFamily="18" charset="0"/>
                <a:cs typeface="Times New Roman" panose="02020603050405020304" pitchFamily="18" charset="0"/>
              </a:rPr>
              <a:t>Summer Internship Project On</a:t>
            </a:r>
            <a:br>
              <a:rPr lang="en-IN" sz="5400" b="1" i="1" dirty="0">
                <a:solidFill>
                  <a:schemeClr val="tx1">
                    <a:lumMod val="85000"/>
                    <a:lumOff val="15000"/>
                  </a:schemeClr>
                </a:solidFill>
                <a:latin typeface="Times New Roman" panose="02020603050405020304" pitchFamily="18" charset="0"/>
                <a:cs typeface="Times New Roman" panose="02020603050405020304" pitchFamily="18" charset="0"/>
              </a:rPr>
            </a:br>
            <a:br>
              <a:rPr lang="en-IN" sz="5400" b="1" i="1" dirty="0">
                <a:solidFill>
                  <a:schemeClr val="accent6">
                    <a:lumMod val="50000"/>
                  </a:schemeClr>
                </a:solidFill>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ea typeface="Open Sans"/>
                <a:cs typeface="Times New Roman" panose="02020603050405020304" pitchFamily="18" charset="0"/>
                <a:sym typeface="Open Sans"/>
              </a:rPr>
              <a:t>TELECOM</a:t>
            </a:r>
            <a:r>
              <a:rPr lang="en-US" sz="5400" b="1" dirty="0">
                <a:latin typeface="Open Sans"/>
                <a:ea typeface="Open Sans"/>
                <a:cs typeface="Open Sans"/>
                <a:sym typeface="Open Sans"/>
              </a:rPr>
              <a:t>  CUSTOMER CHURN  PREDICTION</a:t>
            </a:r>
            <a:endParaRPr sz="5400" dirty="0"/>
          </a:p>
        </p:txBody>
      </p:sp>
      <p:sp>
        <p:nvSpPr>
          <p:cNvPr id="95" name="Google Shape;95;p1"/>
          <p:cNvSpPr txBox="1">
            <a:spLocks noGrp="1"/>
          </p:cNvSpPr>
          <p:nvPr>
            <p:ph type="subTitle" idx="1"/>
          </p:nvPr>
        </p:nvSpPr>
        <p:spPr>
          <a:xfrm>
            <a:off x="2927648" y="4581128"/>
            <a:ext cx="6858000" cy="120532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RITESH KUMAR YADAV</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600"/>
              </a:spcBef>
              <a:spcAft>
                <a:spcPts val="0"/>
              </a:spcAft>
              <a:buClr>
                <a:schemeClr val="dk1"/>
              </a:buClr>
              <a:buSzPts val="2400"/>
              <a:buNone/>
            </a:pPr>
            <a:r>
              <a:rPr lang="en-US" dirty="0">
                <a:latin typeface="Times New Roman" panose="02020603050405020304" pitchFamily="18" charset="0"/>
                <a:cs typeface="Times New Roman" panose="02020603050405020304" pitchFamily="18" charset="0"/>
              </a:rPr>
              <a:t>22A91A4442</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600"/>
              </a:spcBef>
              <a:spcAft>
                <a:spcPts val="0"/>
              </a:spcAft>
              <a:buClr>
                <a:schemeClr val="dk1"/>
              </a:buClr>
              <a:buSzPts val="2400"/>
              <a:buNone/>
            </a:pPr>
            <a:endParaRPr dirty="0"/>
          </a:p>
          <a:p>
            <a:pPr marL="0" lvl="0" indent="0" algn="ctr" rtl="0">
              <a:lnSpc>
                <a:spcPct val="90000"/>
              </a:lnSpc>
              <a:spcBef>
                <a:spcPts val="6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endParaRPr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b="1" dirty="0">
                <a:latin typeface="Times New Roman"/>
                <a:ea typeface="Times New Roman"/>
                <a:cs typeface="Times New Roman"/>
                <a:sym typeface="Times New Roman"/>
              </a:rPr>
              <a:t>Feature Engineering:</a:t>
            </a:r>
            <a:endParaRPr sz="24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Create new features or modify existing ones to improve model performance.</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Select the most relevant features for analysis.</a:t>
            </a:r>
            <a:endParaRPr dirty="0"/>
          </a:p>
          <a:p>
            <a:pPr marL="228600" lvl="0" indent="-228600" algn="just" rtl="0">
              <a:lnSpc>
                <a:spcPct val="90000"/>
              </a:lnSpc>
              <a:spcBef>
                <a:spcPts val="1000"/>
              </a:spcBef>
              <a:spcAft>
                <a:spcPts val="0"/>
              </a:spcAft>
              <a:buClr>
                <a:schemeClr val="dk1"/>
              </a:buClr>
              <a:buSzPts val="2400"/>
              <a:buChar char="•"/>
            </a:pPr>
            <a:r>
              <a:rPr lang="en-US" sz="2400" b="1" dirty="0">
                <a:latin typeface="Times New Roman"/>
                <a:ea typeface="Times New Roman"/>
                <a:cs typeface="Times New Roman"/>
                <a:sym typeface="Times New Roman"/>
              </a:rPr>
              <a:t>Exploratory Data Analysis (EDA):</a:t>
            </a:r>
            <a:endParaRPr sz="24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Visualize and explore data patterns, trends, and relationships.</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Identify outliers and anomalies.</a:t>
            </a:r>
            <a:endParaRPr dirty="0"/>
          </a:p>
          <a:p>
            <a:pPr marL="228600" lvl="0" indent="-228600" algn="just" rtl="0">
              <a:lnSpc>
                <a:spcPct val="90000"/>
              </a:lnSpc>
              <a:spcBef>
                <a:spcPts val="1000"/>
              </a:spcBef>
              <a:spcAft>
                <a:spcPts val="0"/>
              </a:spcAft>
              <a:buClr>
                <a:schemeClr val="dk1"/>
              </a:buClr>
              <a:buSzPts val="2400"/>
              <a:buChar char="•"/>
            </a:pPr>
            <a:r>
              <a:rPr lang="en-US" sz="2400" b="1" dirty="0">
                <a:latin typeface="Times New Roman"/>
                <a:ea typeface="Times New Roman"/>
                <a:cs typeface="Times New Roman"/>
                <a:sym typeface="Times New Roman"/>
              </a:rPr>
              <a:t>Model Development:</a:t>
            </a:r>
            <a:endParaRPr sz="24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Select appropriate algorithms based on the problem and data.</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Split the data into training and testing sets.</a:t>
            </a:r>
            <a:endParaRPr dirty="0"/>
          </a:p>
          <a:p>
            <a:pPr marL="457200" lvl="1" indent="0" algn="just" rtl="0">
              <a:lnSpc>
                <a:spcPct val="90000"/>
              </a:lnSpc>
              <a:spcBef>
                <a:spcPts val="500"/>
              </a:spcBef>
              <a:spcAft>
                <a:spcPts val="0"/>
              </a:spcAft>
              <a:buClr>
                <a:schemeClr val="dk1"/>
              </a:buClr>
              <a:buSzPts val="2400"/>
              <a:buNone/>
            </a:pPr>
            <a:r>
              <a:rPr lang="en-US" dirty="0">
                <a:latin typeface="Times New Roman"/>
                <a:ea typeface="Times New Roman"/>
                <a:cs typeface="Times New Roman"/>
                <a:sym typeface="Times New Roman"/>
              </a:rPr>
              <a:t>Train and validate the model using the training set.</a:t>
            </a:r>
            <a:endParaRPr dirty="0"/>
          </a:p>
        </p:txBody>
      </p:sp>
      <p:sp>
        <p:nvSpPr>
          <p:cNvPr id="137" name="Google Shape;137;p8"/>
          <p:cNvSpPr txBox="1">
            <a:spLocks noGrp="1"/>
          </p:cNvSpPr>
          <p:nvPr>
            <p:ph type="dt" idx="10"/>
          </p:nvPr>
        </p:nvSpPr>
        <p:spPr>
          <a:xfrm>
            <a:off x="9993652" y="631700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38" name="Google Shape;138;p8"/>
          <p:cNvSpPr txBox="1">
            <a:spLocks noGrp="1"/>
          </p:cNvSpPr>
          <p:nvPr>
            <p:ph type="ctrTitle" idx="4294967295"/>
          </p:nvPr>
        </p:nvSpPr>
        <p:spPr>
          <a:xfrm>
            <a:off x="0" y="785795"/>
            <a:ext cx="9144000" cy="64294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ct val="100000"/>
              <a:buFont typeface="Calibri"/>
              <a:buNone/>
            </a:pP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Calibri"/>
              </a:rPr>
              <a:t>                                 Methodology</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endParaRPr dirty="0"/>
          </a:p>
          <a:p>
            <a:pPr marL="228600" lvl="0" indent="-228600" algn="just" rtl="0">
              <a:lnSpc>
                <a:spcPct val="90000"/>
              </a:lnSpc>
              <a:spcBef>
                <a:spcPts val="1000"/>
              </a:spcBef>
              <a:spcAft>
                <a:spcPts val="0"/>
              </a:spcAft>
              <a:buClr>
                <a:schemeClr val="dk1"/>
              </a:buClr>
              <a:buSzPct val="100000"/>
              <a:buChar char="•"/>
            </a:pPr>
            <a:r>
              <a:rPr lang="en-US" sz="2600" b="1" dirty="0">
                <a:latin typeface="Times New Roman"/>
                <a:ea typeface="Times New Roman"/>
                <a:cs typeface="Times New Roman"/>
                <a:sym typeface="Times New Roman"/>
              </a:rPr>
              <a:t>Communication of Results:</a:t>
            </a:r>
            <a:endParaRPr sz="26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Summarize findings and insights.</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Create visualizations and reports for different stakeholders.</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Clearly communicate the implications of the results for decision-making.</a:t>
            </a:r>
            <a:endParaRPr dirty="0"/>
          </a:p>
          <a:p>
            <a:pPr marL="228600" lvl="0" indent="-228600" algn="just" rtl="0">
              <a:lnSpc>
                <a:spcPct val="90000"/>
              </a:lnSpc>
              <a:spcBef>
                <a:spcPts val="1000"/>
              </a:spcBef>
              <a:spcAft>
                <a:spcPts val="0"/>
              </a:spcAft>
              <a:buClr>
                <a:schemeClr val="dk1"/>
              </a:buClr>
              <a:buSzPct val="100000"/>
              <a:buChar char="•"/>
            </a:pPr>
            <a:r>
              <a:rPr lang="en-US" sz="2600" b="1" dirty="0">
                <a:latin typeface="Times New Roman"/>
                <a:ea typeface="Times New Roman"/>
                <a:cs typeface="Times New Roman"/>
                <a:sym typeface="Times New Roman"/>
              </a:rPr>
              <a:t>Feedback and Iteration:</a:t>
            </a:r>
            <a:endParaRPr sz="2600" dirty="0">
              <a:latin typeface="Times New Roman"/>
              <a:ea typeface="Times New Roman"/>
              <a:cs typeface="Times New Roman"/>
              <a:sym typeface="Times New Roman"/>
            </a:endParaRPr>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Gather feedback from stakeholders.</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Iterate on the model or analysis based on feedback and new data.</a:t>
            </a:r>
            <a:endParaRPr dirty="0"/>
          </a:p>
          <a:p>
            <a:pPr marL="457200" lvl="1" indent="0" algn="just" rtl="0">
              <a:lnSpc>
                <a:spcPct val="90000"/>
              </a:lnSpc>
              <a:spcBef>
                <a:spcPts val="500"/>
              </a:spcBef>
              <a:spcAft>
                <a:spcPts val="0"/>
              </a:spcAft>
              <a:buClr>
                <a:schemeClr val="dk1"/>
              </a:buClr>
              <a:buSzPct val="100000"/>
              <a:buNone/>
            </a:pPr>
            <a:r>
              <a:rPr lang="en-US" sz="2600" dirty="0">
                <a:latin typeface="Times New Roman"/>
                <a:ea typeface="Times New Roman"/>
                <a:cs typeface="Times New Roman"/>
                <a:sym typeface="Times New Roman"/>
              </a:rPr>
              <a:t>Continuously improve and update models as needed.</a:t>
            </a:r>
            <a:endParaRPr dirty="0"/>
          </a:p>
          <a:p>
            <a:pPr marL="228600" lvl="0" indent="-64135" algn="just" rtl="0">
              <a:lnSpc>
                <a:spcPct val="90000"/>
              </a:lnSpc>
              <a:spcBef>
                <a:spcPts val="1000"/>
              </a:spcBef>
              <a:spcAft>
                <a:spcPts val="0"/>
              </a:spcAft>
              <a:buClr>
                <a:schemeClr val="dk1"/>
              </a:buClr>
              <a:buSzPct val="100000"/>
              <a:buNone/>
            </a:pPr>
            <a:endParaRPr dirty="0"/>
          </a:p>
        </p:txBody>
      </p:sp>
      <p:sp>
        <p:nvSpPr>
          <p:cNvPr id="144" name="Google Shape;144;p9"/>
          <p:cNvSpPr txBox="1">
            <a:spLocks noGrp="1"/>
          </p:cNvSpPr>
          <p:nvPr>
            <p:ph type="dt" idx="10"/>
          </p:nvPr>
        </p:nvSpPr>
        <p:spPr>
          <a:xfrm>
            <a:off x="10031752" y="627890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869084" y="1561876"/>
            <a:ext cx="10843539" cy="453141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import pandas as pd</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import </a:t>
            </a:r>
            <a:r>
              <a:rPr lang="en-US" sz="2400" dirty="0" err="1">
                <a:latin typeface="Times New Roman"/>
                <a:ea typeface="Times New Roman"/>
                <a:cs typeface="Times New Roman"/>
                <a:sym typeface="Times New Roman"/>
              </a:rPr>
              <a:t>numpy</a:t>
            </a:r>
            <a:r>
              <a:rPr lang="en-US" sz="2400" dirty="0">
                <a:latin typeface="Times New Roman"/>
                <a:ea typeface="Times New Roman"/>
                <a:cs typeface="Times New Roman"/>
                <a:sym typeface="Times New Roman"/>
              </a:rPr>
              <a:t> as np</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import </a:t>
            </a:r>
            <a:r>
              <a:rPr lang="en-US" sz="2400" dirty="0" err="1">
                <a:latin typeface="Times New Roman"/>
                <a:ea typeface="Times New Roman"/>
                <a:cs typeface="Times New Roman"/>
                <a:sym typeface="Times New Roman"/>
              </a:rPr>
              <a:t>matplotlib.pyplot</a:t>
            </a:r>
            <a:r>
              <a:rPr lang="en-US" sz="2400" dirty="0">
                <a:latin typeface="Times New Roman"/>
                <a:ea typeface="Times New Roman"/>
                <a:cs typeface="Times New Roman"/>
                <a:sym typeface="Times New Roman"/>
              </a:rPr>
              <a:t> as </a:t>
            </a:r>
            <a:r>
              <a:rPr lang="en-US" sz="2400" dirty="0" err="1">
                <a:latin typeface="Times New Roman"/>
                <a:ea typeface="Times New Roman"/>
                <a:cs typeface="Times New Roman"/>
                <a:sym typeface="Times New Roman"/>
              </a:rPr>
              <a:t>plt</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Import seaborn as </a:t>
            </a:r>
            <a:r>
              <a:rPr lang="en-US" sz="2400" dirty="0" err="1">
                <a:latin typeface="Times New Roman"/>
                <a:ea typeface="Times New Roman"/>
                <a:cs typeface="Times New Roman"/>
                <a:sym typeface="Times New Roman"/>
              </a:rPr>
              <a:t>sns</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data = </a:t>
            </a:r>
            <a:r>
              <a:rPr lang="en-US" sz="2400" dirty="0" err="1">
                <a:latin typeface="Times New Roman"/>
                <a:ea typeface="Times New Roman"/>
                <a:cs typeface="Times New Roman"/>
                <a:sym typeface="Times New Roman"/>
              </a:rPr>
              <a:t>pd.read_csv</a:t>
            </a:r>
            <a:r>
              <a:rPr lang="en-US" sz="2400" dirty="0">
                <a:latin typeface="Times New Roman"/>
                <a:ea typeface="Times New Roman"/>
                <a:cs typeface="Times New Roman"/>
                <a:sym typeface="Times New Roman"/>
              </a:rPr>
              <a:t>("/content/WA_Fn-UseC_-Telco-Customer-Churn.csv")</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X = data2.drop('Churn', axis=1)</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y = data2['Churn’]</a:t>
            </a:r>
            <a:endParaRPr dirty="0"/>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from </a:t>
            </a:r>
            <a:r>
              <a:rPr lang="en-US" sz="2400" dirty="0" err="1">
                <a:latin typeface="Times New Roman"/>
                <a:ea typeface="Times New Roman"/>
                <a:cs typeface="Times New Roman"/>
                <a:sym typeface="Times New Roman"/>
              </a:rPr>
              <a:t>sklearn.model_selection</a:t>
            </a:r>
            <a:r>
              <a:rPr lang="en-US" sz="2400" dirty="0">
                <a:latin typeface="Times New Roman"/>
                <a:ea typeface="Times New Roman"/>
                <a:cs typeface="Times New Roman"/>
                <a:sym typeface="Times New Roman"/>
              </a:rPr>
              <a:t> import </a:t>
            </a:r>
            <a:r>
              <a:rPr lang="en-US" sz="2400" dirty="0" err="1">
                <a:latin typeface="Times New Roman"/>
                <a:ea typeface="Times New Roman"/>
                <a:cs typeface="Times New Roman"/>
                <a:sym typeface="Times New Roman"/>
              </a:rPr>
              <a:t>train_test_split</a:t>
            </a: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x_train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x_test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y_test</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train_test_split</a:t>
            </a:r>
            <a:r>
              <a:rPr lang="en-US" sz="2400" dirty="0">
                <a:latin typeface="Times New Roman"/>
                <a:ea typeface="Times New Roman"/>
                <a:cs typeface="Times New Roman"/>
                <a:sym typeface="Times New Roman"/>
              </a:rPr>
              <a:t>(x, y, </a:t>
            </a:r>
            <a:r>
              <a:rPr lang="en-US" sz="2400" dirty="0" err="1">
                <a:latin typeface="Times New Roman"/>
                <a:ea typeface="Times New Roman"/>
                <a:cs typeface="Times New Roman"/>
                <a:sym typeface="Times New Roman"/>
              </a:rPr>
              <a:t>test_size</a:t>
            </a:r>
            <a:r>
              <a:rPr lang="en-US" sz="2400" dirty="0">
                <a:latin typeface="Times New Roman"/>
                <a:ea typeface="Times New Roman"/>
                <a:cs typeface="Times New Roman"/>
                <a:sym typeface="Times New Roman"/>
              </a:rPr>
              <a:t> = 0.3)	</a:t>
            </a:r>
            <a:endParaRPr dirty="0"/>
          </a:p>
          <a:p>
            <a:pPr marL="0" lvl="0" indent="0" algn="just"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50" name="Google Shape;150;p10"/>
          <p:cNvSpPr txBox="1">
            <a:spLocks noGrp="1"/>
          </p:cNvSpPr>
          <p:nvPr>
            <p:ph type="dt" idx="10"/>
          </p:nvPr>
        </p:nvSpPr>
        <p:spPr>
          <a:xfrm>
            <a:off x="10087487" y="633986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51" name="Google Shape;151;p10"/>
          <p:cNvSpPr txBox="1">
            <a:spLocks noGrp="1"/>
          </p:cNvSpPr>
          <p:nvPr>
            <p:ph type="ctrTitle" idx="4294967295"/>
          </p:nvPr>
        </p:nvSpPr>
        <p:spPr>
          <a:xfrm>
            <a:off x="0" y="206355"/>
            <a:ext cx="9144000" cy="84638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                           </a:t>
            </a: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Calibri"/>
              </a:rPr>
              <a:t>Key Module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from </a:t>
            </a:r>
            <a:r>
              <a:rPr lang="en-US" sz="2400" dirty="0" err="1">
                <a:latin typeface="Times New Roman"/>
                <a:ea typeface="Times New Roman"/>
                <a:cs typeface="Times New Roman"/>
                <a:sym typeface="Times New Roman"/>
              </a:rPr>
              <a:t>sklearn.linear_model</a:t>
            </a:r>
            <a:r>
              <a:rPr lang="en-US" sz="2400" dirty="0">
                <a:latin typeface="Times New Roman"/>
                <a:ea typeface="Times New Roman"/>
                <a:cs typeface="Times New Roman"/>
                <a:sym typeface="Times New Roman"/>
              </a:rPr>
              <a:t> import </a:t>
            </a:r>
            <a:r>
              <a:rPr lang="en-US" sz="2400" dirty="0" err="1">
                <a:latin typeface="Times New Roman"/>
                <a:ea typeface="Times New Roman"/>
                <a:cs typeface="Times New Roman"/>
                <a:sym typeface="Times New Roman"/>
              </a:rPr>
              <a:t>LogisticRegression</a:t>
            </a: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log = </a:t>
            </a:r>
            <a:r>
              <a:rPr lang="en-US" sz="2400" dirty="0" err="1">
                <a:latin typeface="Times New Roman"/>
                <a:ea typeface="Times New Roman"/>
                <a:cs typeface="Times New Roman"/>
                <a:sym typeface="Times New Roman"/>
              </a:rPr>
              <a:t>LogisticRegression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log.fit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X_train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y_train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log_y_pred</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log.predict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X_test</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log_y_pred_train</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log.predict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X_train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log_test_as</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metrics.accuracy_score</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log_y_pred</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y_test</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err="1">
                <a:latin typeface="Times New Roman"/>
                <a:ea typeface="Times New Roman"/>
                <a:cs typeface="Times New Roman"/>
                <a:sym typeface="Times New Roman"/>
              </a:rPr>
              <a:t>log_train_as</a:t>
            </a:r>
            <a:r>
              <a:rPr lang="en-US" sz="2400" dirty="0">
                <a:latin typeface="Times New Roman"/>
                <a:ea typeface="Times New Roman"/>
                <a:cs typeface="Times New Roman"/>
                <a:sym typeface="Times New Roman"/>
              </a:rPr>
              <a:t> = </a:t>
            </a:r>
            <a:r>
              <a:rPr lang="en-US" sz="2400" dirty="0" err="1">
                <a:latin typeface="Times New Roman"/>
                <a:ea typeface="Times New Roman"/>
                <a:cs typeface="Times New Roman"/>
                <a:sym typeface="Times New Roman"/>
              </a:rPr>
              <a:t>metrics.accuracy_score</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log_y_pred_train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y_train</a:t>
            </a:r>
            <a:r>
              <a:rPr lang="en-US" sz="2400" dirty="0">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print(</a:t>
            </a:r>
            <a:r>
              <a:rPr lang="en-US" sz="2400" dirty="0" err="1">
                <a:latin typeface="Times New Roman"/>
                <a:ea typeface="Times New Roman"/>
                <a:cs typeface="Times New Roman"/>
                <a:sym typeface="Times New Roman"/>
              </a:rPr>
              <a:t>metrics.classification_report</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log_y_pred</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y_test</a:t>
            </a:r>
            <a:r>
              <a:rPr lang="en-US" sz="2400" dirty="0">
                <a:latin typeface="Times New Roman"/>
                <a:ea typeface="Times New Roman"/>
                <a:cs typeface="Times New Roman"/>
                <a:sym typeface="Times New Roman"/>
              </a:rPr>
              <a:t>))</a:t>
            </a:r>
            <a:endParaRPr dirty="0"/>
          </a:p>
        </p:txBody>
      </p:sp>
      <p:sp>
        <p:nvSpPr>
          <p:cNvPr id="157" name="Google Shape;157;p11"/>
          <p:cNvSpPr txBox="1">
            <a:spLocks noGrp="1"/>
          </p:cNvSpPr>
          <p:nvPr>
            <p:ph type="dt" idx="10"/>
          </p:nvPr>
        </p:nvSpPr>
        <p:spPr>
          <a:xfrm>
            <a:off x="10024132" y="634748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58" name="Google Shape;158;p11"/>
          <p:cNvSpPr txBox="1">
            <a:spLocks noGrp="1"/>
          </p:cNvSpPr>
          <p:nvPr>
            <p:ph type="ctrTitle" idx="4294967295"/>
          </p:nvPr>
        </p:nvSpPr>
        <p:spPr>
          <a:xfrm>
            <a:off x="0" y="332657"/>
            <a:ext cx="9144000" cy="86409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                           </a:t>
            </a: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Calibri"/>
              </a:rPr>
              <a:t>Key Module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2" descr="Picture2.png"/>
          <p:cNvPicPr preferRelativeResize="0">
            <a:picLocks noGrp="1"/>
          </p:cNvPicPr>
          <p:nvPr>
            <p:ph type="body" idx="1"/>
          </p:nvPr>
        </p:nvPicPr>
        <p:blipFill rotWithShape="1">
          <a:blip r:embed="rId3">
            <a:alphaModFix/>
          </a:blip>
          <a:srcRect/>
          <a:stretch/>
        </p:blipFill>
        <p:spPr>
          <a:xfrm>
            <a:off x="3095604" y="2143116"/>
            <a:ext cx="5171429" cy="1809524"/>
          </a:xfrm>
          <a:prstGeom prst="rect">
            <a:avLst/>
          </a:prstGeom>
          <a:noFill/>
          <a:ln>
            <a:noFill/>
          </a:ln>
        </p:spPr>
      </p:pic>
      <p:sp>
        <p:nvSpPr>
          <p:cNvPr id="164" name="Google Shape;164;p12"/>
          <p:cNvSpPr txBox="1">
            <a:spLocks noGrp="1"/>
          </p:cNvSpPr>
          <p:nvPr>
            <p:ph type="dt" idx="10"/>
          </p:nvPr>
        </p:nvSpPr>
        <p:spPr>
          <a:xfrm>
            <a:off x="9970792" y="627128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65" name="Google Shape;165;p12"/>
          <p:cNvSpPr txBox="1">
            <a:spLocks noGrp="1"/>
          </p:cNvSpPr>
          <p:nvPr>
            <p:ph type="ctrTitle" idx="4294967295"/>
          </p:nvPr>
        </p:nvSpPr>
        <p:spPr>
          <a:xfrm>
            <a:off x="0" y="857233"/>
            <a:ext cx="9144000" cy="571503"/>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90000"/>
              </a:lnSpc>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                                       Results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Results</a:t>
            </a:r>
            <a:endParaRPr dirty="0"/>
          </a:p>
        </p:txBody>
      </p:sp>
      <p:pic>
        <p:nvPicPr>
          <p:cNvPr id="171" name="Google Shape;171;p13" descr="b.png"/>
          <p:cNvPicPr preferRelativeResize="0">
            <a:picLocks noGrp="1"/>
          </p:cNvPicPr>
          <p:nvPr>
            <p:ph type="body" idx="2"/>
          </p:nvPr>
        </p:nvPicPr>
        <p:blipFill rotWithShape="1">
          <a:blip r:embed="rId3">
            <a:alphaModFix/>
          </a:blip>
          <a:srcRect/>
          <a:stretch/>
        </p:blipFill>
        <p:spPr>
          <a:xfrm>
            <a:off x="6172200" y="2428869"/>
            <a:ext cx="4638708" cy="2928958"/>
          </a:xfrm>
          <a:prstGeom prst="rect">
            <a:avLst/>
          </a:prstGeom>
          <a:noFill/>
          <a:ln>
            <a:noFill/>
          </a:ln>
        </p:spPr>
      </p:pic>
      <p:sp>
        <p:nvSpPr>
          <p:cNvPr id="172" name="Google Shape;172;p13"/>
          <p:cNvSpPr txBox="1">
            <a:spLocks noGrp="1"/>
          </p:cNvSpPr>
          <p:nvPr>
            <p:ph type="dt" idx="10"/>
          </p:nvPr>
        </p:nvSpPr>
        <p:spPr>
          <a:xfrm>
            <a:off x="10012680" y="6310312"/>
            <a:ext cx="2095500"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pic>
        <p:nvPicPr>
          <p:cNvPr id="173" name="Google Shape;173;p13" descr="ad.jpg"/>
          <p:cNvPicPr preferRelativeResize="0">
            <a:picLocks noGrp="1"/>
          </p:cNvPicPr>
          <p:nvPr>
            <p:ph type="body" idx="1"/>
          </p:nvPr>
        </p:nvPicPr>
        <p:blipFill rotWithShape="1">
          <a:blip r:embed="rId4">
            <a:alphaModFix/>
          </a:blip>
          <a:srcRect/>
          <a:stretch/>
        </p:blipFill>
        <p:spPr>
          <a:xfrm>
            <a:off x="1390650" y="2637314"/>
            <a:ext cx="4076700" cy="2727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1523968" y="1785926"/>
            <a:ext cx="9144000" cy="60167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Conclusion</a:t>
            </a:r>
            <a:endParaRPr dirty="0"/>
          </a:p>
        </p:txBody>
      </p:sp>
      <p:sp>
        <p:nvSpPr>
          <p:cNvPr id="179" name="Google Shape;179;p14"/>
          <p:cNvSpPr txBox="1">
            <a:spLocks noGrp="1"/>
          </p:cNvSpPr>
          <p:nvPr>
            <p:ph type="subTitle" idx="1"/>
          </p:nvPr>
        </p:nvSpPr>
        <p:spPr>
          <a:xfrm>
            <a:off x="1524000" y="2857496"/>
            <a:ext cx="9144000" cy="178595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Creating more targeted and effective retention strategies is one of the main advantages of customer churn prediction analysis. By examining customer data, which enables them to spot trends and patterns in consumer behavior, businesses may better understand the needs and preferences of their customers</a:t>
            </a:r>
            <a:endParaRPr dirty="0"/>
          </a:p>
        </p:txBody>
      </p:sp>
      <p:sp>
        <p:nvSpPr>
          <p:cNvPr id="180" name="Google Shape;180;p14"/>
          <p:cNvSpPr txBox="1">
            <a:spLocks noGrp="1"/>
          </p:cNvSpPr>
          <p:nvPr>
            <p:ph type="dt" idx="4294967295"/>
          </p:nvPr>
        </p:nvSpPr>
        <p:spPr>
          <a:xfrm>
            <a:off x="10086975" y="6286500"/>
            <a:ext cx="2105025"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dt" idx="10"/>
          </p:nvPr>
        </p:nvSpPr>
        <p:spPr>
          <a:xfrm>
            <a:off x="10024132" y="633986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86" name="Google Shape;186;p15"/>
          <p:cNvSpPr txBox="1">
            <a:spLocks noGrp="1"/>
          </p:cNvSpPr>
          <p:nvPr>
            <p:ph type="ctrTitle" idx="4294967295"/>
          </p:nvPr>
        </p:nvSpPr>
        <p:spPr>
          <a:xfrm>
            <a:off x="0" y="642919"/>
            <a:ext cx="9144000" cy="92869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3600" b="0" i="0" u="none" strike="noStrike" cap="none" dirty="0">
                <a:solidFill>
                  <a:schemeClr val="dk1"/>
                </a:solidFill>
                <a:latin typeface="Calibri"/>
                <a:ea typeface="Calibri"/>
                <a:cs typeface="Calibri"/>
                <a:sym typeface="Calibri"/>
              </a:rPr>
              <a:t>                              Future Enhancements</a:t>
            </a:r>
            <a:endParaRPr sz="3600" dirty="0"/>
          </a:p>
        </p:txBody>
      </p:sp>
      <p:pic>
        <p:nvPicPr>
          <p:cNvPr id="187" name="Google Shape;187;p15" descr="Picture1.png"/>
          <p:cNvPicPr preferRelativeResize="0">
            <a:picLocks noGrp="1"/>
          </p:cNvPicPr>
          <p:nvPr>
            <p:ph type="body" idx="1"/>
          </p:nvPr>
        </p:nvPicPr>
        <p:blipFill rotWithShape="1">
          <a:blip r:embed="rId3">
            <a:alphaModFix/>
          </a:blip>
          <a:srcRect/>
          <a:stretch/>
        </p:blipFill>
        <p:spPr>
          <a:xfrm>
            <a:off x="2354734" y="1794129"/>
            <a:ext cx="7542858" cy="40666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2" name="Text Placeholder 1">
            <a:extLst>
              <a:ext uri="{FF2B5EF4-FFF2-40B4-BE49-F238E27FC236}">
                <a16:creationId xmlns:a16="http://schemas.microsoft.com/office/drawing/2014/main" id="{9A8944FB-B949-1518-FA61-712F2C879997}"/>
              </a:ext>
            </a:extLst>
          </p:cNvPr>
          <p:cNvSpPr>
            <a:spLocks noGrp="1"/>
          </p:cNvSpPr>
          <p:nvPr>
            <p:ph type="body" idx="1"/>
          </p:nvPr>
        </p:nvSpPr>
        <p:spPr/>
        <p:txBody>
          <a:bodyPr>
            <a:normAutofit/>
          </a:bodyPr>
          <a:lstStyle/>
          <a:p>
            <a:pPr marL="114300" indent="0">
              <a:buNone/>
            </a:pPr>
            <a:r>
              <a:rPr lang="en-US" sz="5400" dirty="0">
                <a:latin typeface="Times New Roman" panose="02020603050405020304" pitchFamily="18" charset="0"/>
                <a:cs typeface="Times New Roman" panose="02020603050405020304" pitchFamily="18" charset="0"/>
              </a:rPr>
              <a:t>                    </a:t>
            </a:r>
          </a:p>
          <a:p>
            <a:pPr marL="114300" indent="0">
              <a:buNone/>
            </a:pPr>
            <a:endParaRPr lang="en-US" sz="5400" dirty="0">
              <a:latin typeface="Times New Roman" panose="02020603050405020304" pitchFamily="18" charset="0"/>
              <a:cs typeface="Times New Roman" panose="02020603050405020304" pitchFamily="18" charset="0"/>
            </a:endParaRPr>
          </a:p>
          <a:p>
            <a:pPr marL="114300" indent="0">
              <a:buNone/>
            </a:pPr>
            <a:r>
              <a:rPr lang="en-US" sz="5400" dirty="0">
                <a:latin typeface="Times New Roman" panose="02020603050405020304" pitchFamily="18" charset="0"/>
                <a:cs typeface="Times New Roman" panose="02020603050405020304" pitchFamily="18" charset="0"/>
              </a:rPr>
              <a:t>                      QUERIES ?</a:t>
            </a:r>
            <a:endParaRPr lang="en-IN" sz="5400" dirty="0">
              <a:latin typeface="Times New Roman" panose="02020603050405020304" pitchFamily="18" charset="0"/>
              <a:cs typeface="Times New Roman" panose="02020603050405020304" pitchFamily="18" charset="0"/>
            </a:endParaRPr>
          </a:p>
        </p:txBody>
      </p:sp>
      <p:sp>
        <p:nvSpPr>
          <p:cNvPr id="192" name="Google Shape;192;p16"/>
          <p:cNvSpPr txBox="1">
            <a:spLocks noGrp="1"/>
          </p:cNvSpPr>
          <p:nvPr>
            <p:ph type="dt" idx="10"/>
          </p:nvPr>
        </p:nvSpPr>
        <p:spPr>
          <a:xfrm>
            <a:off x="10087487" y="630938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3600"/>
              <a:buNone/>
            </a:pPr>
            <a:r>
              <a:rPr lang="en-US" sz="3600" dirty="0">
                <a:latin typeface="Times New Roman"/>
                <a:ea typeface="Times New Roman"/>
                <a:cs typeface="Times New Roman"/>
                <a:sym typeface="Times New Roman"/>
              </a:rPr>
              <a:t>                                     </a:t>
            </a:r>
            <a:r>
              <a:rPr lang="en-US" sz="5400" dirty="0">
                <a:latin typeface="Times New Roman"/>
                <a:ea typeface="Times New Roman"/>
                <a:cs typeface="Times New Roman"/>
                <a:sym typeface="Times New Roman"/>
              </a:rPr>
              <a:t>Thank you.</a:t>
            </a:r>
            <a:endParaRPr sz="5400" dirty="0"/>
          </a:p>
        </p:txBody>
      </p:sp>
      <p:sp>
        <p:nvSpPr>
          <p:cNvPr id="2" name="TextBox 1">
            <a:extLst>
              <a:ext uri="{FF2B5EF4-FFF2-40B4-BE49-F238E27FC236}">
                <a16:creationId xmlns:a16="http://schemas.microsoft.com/office/drawing/2014/main" id="{99B4650B-5FFB-2635-07D8-9EC512973FE6}"/>
              </a:ext>
            </a:extLst>
          </p:cNvPr>
          <p:cNvSpPr txBox="1"/>
          <p:nvPr/>
        </p:nvSpPr>
        <p:spPr>
          <a:xfrm>
            <a:off x="9799320" y="6271260"/>
            <a:ext cx="2278380" cy="276999"/>
          </a:xfrm>
          <a:prstGeom prst="rect">
            <a:avLst/>
          </a:prstGeom>
          <a:noFill/>
        </p:spPr>
        <p:txBody>
          <a:bodyPr wrap="square" rtlCol="0">
            <a:spAutoFit/>
          </a:bodyPr>
          <a:lstStyle/>
          <a:p>
            <a:pPr marL="0" lvl="0" indent="0" algn="l" rtl="0">
              <a:spcBef>
                <a:spcPts val="0"/>
              </a:spcBef>
              <a:spcAft>
                <a:spcPts val="0"/>
              </a:spcAft>
              <a:buNone/>
            </a:pPr>
            <a:r>
              <a:rPr lang="en-US" sz="1200" dirty="0"/>
              <a:t>Tuesday, October 22,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722043B-4006-85B1-A72D-017A4C4809C1}"/>
              </a:ext>
            </a:extLst>
          </p:cNvPr>
          <p:cNvSpPr>
            <a:spLocks noGrp="1"/>
          </p:cNvSpPr>
          <p:nvPr>
            <p:ph type="ctrTitle"/>
          </p:nvPr>
        </p:nvSpPr>
        <p:spPr>
          <a:xfrm>
            <a:off x="1524000" y="1122364"/>
            <a:ext cx="9144000" cy="617946"/>
          </a:xfrm>
        </p:spPr>
        <p:txBody>
          <a:bodyPr>
            <a:normAutofit/>
          </a:bodyPr>
          <a:lstStyle/>
          <a:p>
            <a:r>
              <a:rPr lang="en-US" sz="3600" dirty="0">
                <a:latin typeface="Times New Roman" panose="02020603050405020304" pitchFamily="18" charset="0"/>
                <a:cs typeface="Times New Roman" panose="02020603050405020304" pitchFamily="18" charset="0"/>
              </a:rPr>
              <a:t>Index</a:t>
            </a:r>
            <a:endParaRPr lang="en-IN" sz="3600" dirty="0">
              <a:latin typeface="Times New Roman" panose="02020603050405020304" pitchFamily="18" charset="0"/>
              <a:cs typeface="Times New Roman" panose="02020603050405020304" pitchFamily="18" charset="0"/>
            </a:endParaRPr>
          </a:p>
        </p:txBody>
      </p:sp>
      <p:sp>
        <p:nvSpPr>
          <p:cNvPr id="12" name="Subtitle 11">
            <a:extLst>
              <a:ext uri="{FF2B5EF4-FFF2-40B4-BE49-F238E27FC236}">
                <a16:creationId xmlns:a16="http://schemas.microsoft.com/office/drawing/2014/main" id="{90FF7054-40FE-C7E8-7F1A-498885B19822}"/>
              </a:ext>
            </a:extLst>
          </p:cNvPr>
          <p:cNvSpPr>
            <a:spLocks noGrp="1"/>
          </p:cNvSpPr>
          <p:nvPr>
            <p:ph type="subTitle" idx="1"/>
          </p:nvPr>
        </p:nvSpPr>
        <p:spPr>
          <a:xfrm>
            <a:off x="2418080" y="1973334"/>
            <a:ext cx="8249920" cy="4671305"/>
          </a:xfrm>
        </p:spPr>
        <p:txBody>
          <a:bodyPr>
            <a:noAutofit/>
          </a:bodyPr>
          <a:lstStyle/>
          <a:p>
            <a:pPr algn="just"/>
            <a:r>
              <a:rPr lang="en-IN" sz="1800" dirty="0">
                <a:latin typeface="Times New Roman" panose="02020603050405020304" pitchFamily="18" charset="0"/>
                <a:cs typeface="Times New Roman" panose="02020603050405020304" pitchFamily="18" charset="0"/>
              </a:rPr>
              <a:t>Abstract</a:t>
            </a:r>
          </a:p>
          <a:p>
            <a:pPr algn="just"/>
            <a:r>
              <a:rPr lang="en-IN" sz="1800" dirty="0">
                <a:latin typeface="Times New Roman" panose="02020603050405020304" pitchFamily="18" charset="0"/>
                <a:cs typeface="Times New Roman" panose="02020603050405020304" pitchFamily="18" charset="0"/>
              </a:rPr>
              <a:t>Introduction</a:t>
            </a:r>
          </a:p>
          <a:p>
            <a:pPr algn="just"/>
            <a:r>
              <a:rPr lang="en-IN" sz="1800" dirty="0">
                <a:latin typeface="Times New Roman" panose="02020603050405020304" pitchFamily="18" charset="0"/>
                <a:cs typeface="Times New Roman" panose="02020603050405020304" pitchFamily="18" charset="0"/>
              </a:rPr>
              <a:t>Technologies Used</a:t>
            </a:r>
          </a:p>
          <a:p>
            <a:pPr algn="just"/>
            <a:r>
              <a:rPr lang="en-IN" sz="1800" dirty="0">
                <a:latin typeface="Times New Roman" panose="02020603050405020304" pitchFamily="18" charset="0"/>
                <a:cs typeface="Times New Roman" panose="02020603050405020304" pitchFamily="18" charset="0"/>
              </a:rPr>
              <a:t>Problem Statement</a:t>
            </a:r>
          </a:p>
          <a:p>
            <a:pPr algn="just"/>
            <a:r>
              <a:rPr lang="en-IN" sz="1800" dirty="0">
                <a:latin typeface="Times New Roman" panose="02020603050405020304" pitchFamily="18" charset="0"/>
                <a:cs typeface="Times New Roman" panose="02020603050405020304" pitchFamily="18" charset="0"/>
              </a:rPr>
              <a:t>Solutions</a:t>
            </a:r>
          </a:p>
          <a:p>
            <a:pPr algn="just"/>
            <a:r>
              <a:rPr lang="en-IN" sz="1800" dirty="0">
                <a:latin typeface="Times New Roman" panose="02020603050405020304" pitchFamily="18" charset="0"/>
                <a:cs typeface="Times New Roman" panose="02020603050405020304" pitchFamily="18" charset="0"/>
              </a:rPr>
              <a:t>Architecture Diagram</a:t>
            </a:r>
          </a:p>
          <a:p>
            <a:pPr algn="just"/>
            <a:r>
              <a:rPr lang="en-IN" sz="1800" dirty="0">
                <a:latin typeface="Times New Roman" panose="02020603050405020304" pitchFamily="18" charset="0"/>
                <a:cs typeface="Times New Roman" panose="02020603050405020304" pitchFamily="18" charset="0"/>
              </a:rPr>
              <a:t>Methodology</a:t>
            </a:r>
          </a:p>
          <a:p>
            <a:pPr algn="just"/>
            <a:r>
              <a:rPr lang="en-IN" sz="1800" dirty="0">
                <a:latin typeface="Times New Roman" panose="02020603050405020304" pitchFamily="18" charset="0"/>
                <a:cs typeface="Times New Roman" panose="02020603050405020304" pitchFamily="18" charset="0"/>
              </a:rPr>
              <a:t>Key Module Code</a:t>
            </a:r>
          </a:p>
          <a:p>
            <a:pPr algn="just"/>
            <a:r>
              <a:rPr lang="en-IN" sz="1800" dirty="0">
                <a:latin typeface="Times New Roman" panose="02020603050405020304" pitchFamily="18" charset="0"/>
                <a:cs typeface="Times New Roman" panose="02020603050405020304" pitchFamily="18" charset="0"/>
              </a:rPr>
              <a:t>Results</a:t>
            </a:r>
          </a:p>
          <a:p>
            <a:pPr algn="just"/>
            <a:r>
              <a:rPr lang="en-IN" sz="1800" dirty="0">
                <a:latin typeface="Times New Roman" panose="02020603050405020304" pitchFamily="18" charset="0"/>
                <a:cs typeface="Times New Roman" panose="02020603050405020304" pitchFamily="18" charset="0"/>
              </a:rPr>
              <a:t>Conclusion</a:t>
            </a:r>
          </a:p>
          <a:p>
            <a:pPr algn="just"/>
            <a:r>
              <a:rPr lang="en-IN" sz="1800" dirty="0">
                <a:latin typeface="Times New Roman" panose="02020603050405020304" pitchFamily="18" charset="0"/>
                <a:cs typeface="Times New Roman" panose="02020603050405020304" pitchFamily="18" charset="0"/>
              </a:rPr>
              <a:t>Future Enhancements</a:t>
            </a:r>
          </a:p>
          <a:p>
            <a:pPr algn="just"/>
            <a:r>
              <a:rPr lang="en-IN" sz="1800" dirty="0">
                <a:latin typeface="Times New Roman" panose="02020603050405020304" pitchFamily="18" charset="0"/>
                <a:cs typeface="Times New Roman" panose="02020603050405020304" pitchFamily="18" charset="0"/>
              </a:rPr>
              <a:t>Queries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46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body" idx="1"/>
          </p:nvPr>
        </p:nvSpPr>
        <p:spPr>
          <a:xfrm>
            <a:off x="869085" y="1561876"/>
            <a:ext cx="10515600" cy="453141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 </a:t>
            </a:r>
          </a:p>
          <a:p>
            <a:pPr marL="228600" lvl="0" indent="-2286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  </a:t>
            </a:r>
          </a:p>
          <a:p>
            <a:pPr marL="228600" lvl="0" indent="-22860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    Customer churn analysis is the process of predicting customers who tend to cancel the service (subscription) they receive for various reasons, especially in sectors such as telecommunications, finance and insurance, and determining the necessary operational steps to prevent this cancellation. The study used two separate datasets from kaggle.com to identify customers who tend to unsubscribe in the telecommunications industry. The analysis process was carried out by applying machine learning methods such as Logistic Regression.</a:t>
            </a:r>
            <a:endParaRPr dirty="0"/>
          </a:p>
        </p:txBody>
      </p:sp>
      <p:sp>
        <p:nvSpPr>
          <p:cNvPr id="101" name="Google Shape;101;p3"/>
          <p:cNvSpPr txBox="1">
            <a:spLocks noGrp="1"/>
          </p:cNvSpPr>
          <p:nvPr>
            <p:ph type="dt" idx="10"/>
          </p:nvPr>
        </p:nvSpPr>
        <p:spPr>
          <a:xfrm>
            <a:off x="10118372" y="6297873"/>
            <a:ext cx="2104513"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Tuesday, October 22, 2024</a:t>
            </a:r>
            <a:endParaRPr dirty="0"/>
          </a:p>
        </p:txBody>
      </p:sp>
      <p:sp>
        <p:nvSpPr>
          <p:cNvPr id="102" name="Google Shape;102;p3"/>
          <p:cNvSpPr txBox="1">
            <a:spLocks noGrp="1"/>
          </p:cNvSpPr>
          <p:nvPr>
            <p:ph type="ctrTitle" idx="4294967295"/>
          </p:nvPr>
        </p:nvSpPr>
        <p:spPr>
          <a:xfrm>
            <a:off x="0" y="571481"/>
            <a:ext cx="9144000" cy="78581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dirty="0">
                <a:solidFill>
                  <a:schemeClr val="dk1"/>
                </a:solidFill>
                <a:latin typeface="Calibri"/>
                <a:ea typeface="Calibri"/>
                <a:cs typeface="Calibri"/>
                <a:sym typeface="Calibri"/>
              </a:rPr>
              <a:t>                                        </a:t>
            </a:r>
            <a:r>
              <a:rPr lang="en-US" sz="3600" dirty="0">
                <a:latin typeface="Times New Roman"/>
                <a:cs typeface="Times New Roman"/>
                <a:sym typeface="Times New Roman"/>
              </a:rPr>
              <a:t>Abstract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ctrTitle"/>
          </p:nvPr>
        </p:nvSpPr>
        <p:spPr>
          <a:xfrm>
            <a:off x="1524000" y="1122363"/>
            <a:ext cx="9144000" cy="130650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Introduction</a:t>
            </a:r>
            <a:endParaRPr dirty="0"/>
          </a:p>
        </p:txBody>
      </p:sp>
      <p:sp>
        <p:nvSpPr>
          <p:cNvPr id="108" name="Google Shape;108;p4"/>
          <p:cNvSpPr txBox="1">
            <a:spLocks noGrp="1"/>
          </p:cNvSpPr>
          <p:nvPr>
            <p:ph type="subTitle" idx="1"/>
          </p:nvPr>
        </p:nvSpPr>
        <p:spPr>
          <a:xfrm>
            <a:off x="1524000" y="2786058"/>
            <a:ext cx="9144000" cy="247174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Data Science is a multidisciplinary field that involves the use of scientific methods, processes, algorithms, and systems to extract insights and knowledge from structured and unstructured data. It combines expertise from various domains such as statistics, computer science, information theory, and domain-specific knowledge to analyze and interpret complex data sets.</a:t>
            </a:r>
            <a:endParaRPr dirty="0"/>
          </a:p>
        </p:txBody>
      </p:sp>
      <p:sp>
        <p:nvSpPr>
          <p:cNvPr id="109" name="Google Shape;109;p4"/>
          <p:cNvSpPr txBox="1">
            <a:spLocks noGrp="1"/>
          </p:cNvSpPr>
          <p:nvPr>
            <p:ph type="dt" idx="4294967295"/>
          </p:nvPr>
        </p:nvSpPr>
        <p:spPr>
          <a:xfrm>
            <a:off x="9919335" y="6332220"/>
            <a:ext cx="2272665" cy="426719"/>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ctrTitle"/>
          </p:nvPr>
        </p:nvSpPr>
        <p:spPr>
          <a:xfrm>
            <a:off x="666712" y="1600200"/>
            <a:ext cx="10001288" cy="7202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Technologies Used </a:t>
            </a:r>
            <a:endParaRPr dirty="0"/>
          </a:p>
        </p:txBody>
      </p:sp>
      <p:sp>
        <p:nvSpPr>
          <p:cNvPr id="115" name="Google Shape;115;p5"/>
          <p:cNvSpPr txBox="1">
            <a:spLocks noGrp="1"/>
          </p:cNvSpPr>
          <p:nvPr>
            <p:ph type="subTitle" idx="1"/>
          </p:nvPr>
        </p:nvSpPr>
        <p:spPr>
          <a:xfrm>
            <a:off x="4074160" y="3071810"/>
            <a:ext cx="2733040" cy="218599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Data science </a:t>
            </a:r>
            <a:endParaRPr dirty="0"/>
          </a:p>
          <a:p>
            <a:pPr marL="0" lvl="0" indent="0" algn="just"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Machine learning</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Python</a:t>
            </a:r>
            <a:endParaRPr dirty="0"/>
          </a:p>
        </p:txBody>
      </p:sp>
      <p:sp>
        <p:nvSpPr>
          <p:cNvPr id="116" name="Google Shape;116;p5"/>
          <p:cNvSpPr txBox="1">
            <a:spLocks noGrp="1"/>
          </p:cNvSpPr>
          <p:nvPr>
            <p:ph type="dt" idx="4294967295"/>
          </p:nvPr>
        </p:nvSpPr>
        <p:spPr>
          <a:xfrm>
            <a:off x="10086975" y="6286500"/>
            <a:ext cx="2105025"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E948-9E3D-01A8-51E9-8BEDC011A181}"/>
              </a:ext>
            </a:extLst>
          </p:cNvPr>
          <p:cNvSpPr>
            <a:spLocks noGrp="1"/>
          </p:cNvSpPr>
          <p:nvPr>
            <p:ph type="ctrTitle"/>
          </p:nvPr>
        </p:nvSpPr>
        <p:spPr>
          <a:xfrm>
            <a:off x="0" y="1513840"/>
            <a:ext cx="12029440" cy="4389120"/>
          </a:xfrm>
        </p:spPr>
        <p:txBody>
          <a:bodyPr>
            <a:noAutofit/>
          </a:bodyPr>
          <a:lstStyle/>
          <a:p>
            <a:pPr marL="114300" indent="0"/>
            <a:r>
              <a:rPr lang="en-US" sz="4000" dirty="0">
                <a:latin typeface="Aptos" panose="020B0004020202020204" pitchFamily="34" charset="0"/>
              </a:rPr>
              <a:t>Problem Statement</a:t>
            </a:r>
            <a:br>
              <a:rPr lang="en-US" sz="4000" dirty="0">
                <a:latin typeface="Aptos" panose="020B0004020202020204" pitchFamily="34" charset="0"/>
              </a:rPr>
            </a:br>
            <a:br>
              <a:rPr lang="en-US" sz="4000" dirty="0">
                <a:latin typeface="Aptos" panose="020B0004020202020204" pitchFamily="34" charset="0"/>
              </a:rPr>
            </a:br>
            <a:r>
              <a:rPr lang="en-US" sz="2400" dirty="0"/>
              <a:t>Telecom companies often face high customer churn, where customers   </a:t>
            </a:r>
            <a:br>
              <a:rPr lang="en-US" sz="2400" dirty="0"/>
            </a:br>
            <a:r>
              <a:rPr lang="en-US" sz="2400" dirty="0"/>
              <a:t>         discontinue their services for various reasons such as dissatisfaction, better    </a:t>
            </a:r>
            <a:br>
              <a:rPr lang="en-US" sz="2400" dirty="0"/>
            </a:br>
            <a:r>
              <a:rPr lang="en-US" sz="2400" dirty="0"/>
              <a:t> offers from competitors, or service quality issues. Churn directly affects  </a:t>
            </a:r>
            <a:br>
              <a:rPr lang="en-US" sz="2400" dirty="0"/>
            </a:br>
            <a:r>
              <a:rPr lang="en-US" sz="2400" dirty="0"/>
              <a:t> revenue and profitability, making it essential for telecom operators to  </a:t>
            </a:r>
            <a:br>
              <a:rPr lang="en-US" sz="2400" dirty="0"/>
            </a:br>
            <a:r>
              <a:rPr lang="en-US" sz="2400" dirty="0"/>
              <a:t>          identify potential churners early and take preventive actions. The challenge </a:t>
            </a:r>
            <a:br>
              <a:rPr lang="en-US" sz="2400" dirty="0"/>
            </a:br>
            <a:r>
              <a:rPr lang="en-US" sz="2400" dirty="0"/>
              <a:t>                     is to develop a predictive model that can accurately forecast customer churn based on historical customer behavior, usage patterns, and demographics.</a:t>
            </a:r>
            <a:br>
              <a:rPr lang="en-US" sz="7200" dirty="0">
                <a:latin typeface="Aptos" panose="020B0004020202020204" pitchFamily="34" charset="0"/>
              </a:rPr>
            </a:br>
            <a:endParaRPr lang="en-IN" sz="2400" dirty="0"/>
          </a:p>
        </p:txBody>
      </p:sp>
      <p:sp>
        <p:nvSpPr>
          <p:cNvPr id="6" name="Rectangle 5">
            <a:extLst>
              <a:ext uri="{FF2B5EF4-FFF2-40B4-BE49-F238E27FC236}">
                <a16:creationId xmlns:a16="http://schemas.microsoft.com/office/drawing/2014/main" id="{142AEB58-EFA1-42A1-0524-2153F4A8932B}"/>
              </a:ext>
            </a:extLst>
          </p:cNvPr>
          <p:cNvSpPr/>
          <p:nvPr/>
        </p:nvSpPr>
        <p:spPr>
          <a:xfrm>
            <a:off x="7900088" y="6154618"/>
            <a:ext cx="5084392" cy="1231106"/>
          </a:xfrm>
          <a:prstGeom prst="rect">
            <a:avLst/>
          </a:prstGeom>
          <a:noFill/>
        </p:spPr>
        <p:txBody>
          <a:bodyPr wrap="square" lIns="91440" tIns="45720" rIns="91440" bIns="45720">
            <a:spAutoFit/>
          </a:bodyPr>
          <a:lstStyle/>
          <a:p>
            <a:pPr algn="ctr"/>
            <a:r>
              <a:rPr lang="en-US" sz="2000" dirty="0"/>
              <a:t>Tuesday, October 22, 2024</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315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5733-5EEB-3FE5-47DB-CA820FA42CC8}"/>
              </a:ext>
            </a:extLst>
          </p:cNvPr>
          <p:cNvSpPr>
            <a:spLocks noGrp="1"/>
          </p:cNvSpPr>
          <p:nvPr>
            <p:ph type="ctrTitle"/>
          </p:nvPr>
        </p:nvSpPr>
        <p:spPr/>
        <p:txBody>
          <a:bodyPr/>
          <a:lstStyle/>
          <a:p>
            <a:r>
              <a:rPr lang="en-IN" dirty="0"/>
              <a:t>Goal</a:t>
            </a:r>
          </a:p>
        </p:txBody>
      </p:sp>
      <p:sp>
        <p:nvSpPr>
          <p:cNvPr id="3" name="Subtitle 2">
            <a:extLst>
              <a:ext uri="{FF2B5EF4-FFF2-40B4-BE49-F238E27FC236}">
                <a16:creationId xmlns:a16="http://schemas.microsoft.com/office/drawing/2014/main" id="{A6603EEF-13DC-4758-0175-765BE823C4A3}"/>
              </a:ext>
            </a:extLst>
          </p:cNvPr>
          <p:cNvSpPr>
            <a:spLocks noGrp="1"/>
          </p:cNvSpPr>
          <p:nvPr>
            <p:ph type="subTitle" idx="1"/>
          </p:nvPr>
        </p:nvSpPr>
        <p:spPr>
          <a:xfrm>
            <a:off x="1300480" y="3719194"/>
            <a:ext cx="9824720" cy="2016443"/>
          </a:xfrm>
        </p:spPr>
        <p:txBody>
          <a:bodyPr>
            <a:normAutofit/>
          </a:bodyPr>
          <a:lstStyle/>
          <a:p>
            <a:r>
              <a:rPr lang="en-US" dirty="0"/>
              <a:t>       The goal is to build a machine learning model that predicts whether customer  will churn in the near future. The model should help the     telecom company in taking proactive steps like personalized offers,    improved customer support, or enhances service plans to retain  the customer.</a:t>
            </a:r>
          </a:p>
          <a:p>
            <a:endParaRPr lang="en-IN" dirty="0"/>
          </a:p>
        </p:txBody>
      </p:sp>
      <p:sp>
        <p:nvSpPr>
          <p:cNvPr id="4" name="Rectangle 3">
            <a:extLst>
              <a:ext uri="{FF2B5EF4-FFF2-40B4-BE49-F238E27FC236}">
                <a16:creationId xmlns:a16="http://schemas.microsoft.com/office/drawing/2014/main" id="{13ADDE2E-A5F7-6E92-C0A3-B6580ECC07CF}"/>
              </a:ext>
            </a:extLst>
          </p:cNvPr>
          <p:cNvSpPr/>
          <p:nvPr/>
        </p:nvSpPr>
        <p:spPr>
          <a:xfrm>
            <a:off x="8533471" y="6242447"/>
            <a:ext cx="3851569" cy="1169551"/>
          </a:xfrm>
          <a:prstGeom prst="rect">
            <a:avLst/>
          </a:prstGeom>
          <a:noFill/>
        </p:spPr>
        <p:txBody>
          <a:bodyPr wrap="square" lIns="91440" tIns="45720" rIns="91440" bIns="45720">
            <a:spAutoFit/>
          </a:bodyPr>
          <a:lstStyle/>
          <a:p>
            <a:pPr algn="ctr"/>
            <a:r>
              <a:rPr lang="en-US" sz="1600" dirty="0"/>
              <a:t>Tuesday, October 22, 2024</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135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6" descr="data.png"/>
          <p:cNvPicPr preferRelativeResize="0">
            <a:picLocks noGrp="1"/>
          </p:cNvPicPr>
          <p:nvPr>
            <p:ph type="body" idx="1"/>
          </p:nvPr>
        </p:nvPicPr>
        <p:blipFill rotWithShape="1">
          <a:blip r:embed="rId3">
            <a:alphaModFix/>
          </a:blip>
          <a:srcRect/>
          <a:stretch/>
        </p:blipFill>
        <p:spPr>
          <a:xfrm>
            <a:off x="3516313" y="1984375"/>
            <a:ext cx="5219700" cy="3686175"/>
          </a:xfrm>
          <a:prstGeom prst="rect">
            <a:avLst/>
          </a:prstGeom>
          <a:noFill/>
          <a:ln>
            <a:noFill/>
          </a:ln>
        </p:spPr>
      </p:pic>
      <p:sp>
        <p:nvSpPr>
          <p:cNvPr id="122" name="Google Shape;122;p6"/>
          <p:cNvSpPr txBox="1">
            <a:spLocks noGrp="1"/>
          </p:cNvSpPr>
          <p:nvPr>
            <p:ph type="dt" idx="10"/>
          </p:nvPr>
        </p:nvSpPr>
        <p:spPr>
          <a:xfrm>
            <a:off x="9977408" y="629414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23" name="Google Shape;123;p6"/>
          <p:cNvSpPr txBox="1">
            <a:spLocks noGrp="1"/>
          </p:cNvSpPr>
          <p:nvPr>
            <p:ph type="ctrTitle" idx="4294967295"/>
          </p:nvPr>
        </p:nvSpPr>
        <p:spPr>
          <a:xfrm>
            <a:off x="0" y="571481"/>
            <a:ext cx="9144000" cy="92869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                         </a:t>
            </a:r>
            <a:r>
              <a:rPr lang="en-US" sz="3600" b="0" i="0" u="none" strike="noStrike" cap="none">
                <a:solidFill>
                  <a:schemeClr val="dk1"/>
                </a:solidFill>
                <a:latin typeface="Times New Roman"/>
                <a:ea typeface="Times New Roman"/>
                <a:cs typeface="Times New Roman"/>
                <a:sym typeface="Times New Roman"/>
              </a:rPr>
              <a:t>Architecture</a:t>
            </a:r>
            <a:r>
              <a:rPr lang="en-US" sz="4400" b="0" i="0" u="none" strike="noStrike" cap="none">
                <a:solidFill>
                  <a:schemeClr val="dk1"/>
                </a:solidFill>
                <a:latin typeface="Calibri"/>
                <a:ea typeface="Calibri"/>
                <a:cs typeface="Calibri"/>
                <a:sym typeface="Calibri"/>
              </a:rPr>
              <a:t> Diagram</a:t>
            </a:r>
            <a:endParaRPr/>
          </a:p>
        </p:txBody>
      </p:sp>
      <p:pic>
        <p:nvPicPr>
          <p:cNvPr id="124" name="Google Shape;124;p6" descr="The-data-analytics-architecture.png"/>
          <p:cNvPicPr preferRelativeResize="0"/>
          <p:nvPr/>
        </p:nvPicPr>
        <p:blipFill rotWithShape="1">
          <a:blip r:embed="rId4">
            <a:alphaModFix/>
          </a:blip>
          <a:srcRect/>
          <a:stretch/>
        </p:blipFill>
        <p:spPr>
          <a:xfrm>
            <a:off x="1881158" y="1785926"/>
            <a:ext cx="8096250" cy="432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7" descr="d.png"/>
          <p:cNvPicPr preferRelativeResize="0">
            <a:picLocks noGrp="1"/>
          </p:cNvPicPr>
          <p:nvPr>
            <p:ph type="body" idx="1"/>
          </p:nvPr>
        </p:nvPicPr>
        <p:blipFill rotWithShape="1">
          <a:blip r:embed="rId3">
            <a:alphaModFix/>
          </a:blip>
          <a:srcRect/>
          <a:stretch/>
        </p:blipFill>
        <p:spPr>
          <a:xfrm>
            <a:off x="1324029" y="1768534"/>
            <a:ext cx="9604268" cy="4117856"/>
          </a:xfrm>
          <a:prstGeom prst="rect">
            <a:avLst/>
          </a:prstGeom>
          <a:noFill/>
          <a:ln>
            <a:noFill/>
          </a:ln>
        </p:spPr>
      </p:pic>
      <p:sp>
        <p:nvSpPr>
          <p:cNvPr id="130" name="Google Shape;130;p7"/>
          <p:cNvSpPr txBox="1">
            <a:spLocks noGrp="1"/>
          </p:cNvSpPr>
          <p:nvPr>
            <p:ph type="dt" idx="10"/>
          </p:nvPr>
        </p:nvSpPr>
        <p:spPr>
          <a:xfrm>
            <a:off x="10001272" y="6362720"/>
            <a:ext cx="2104513" cy="365125"/>
          </a:xfrm>
          <a:prstGeom prst="rect">
            <a:avLst/>
          </a:prstGeom>
          <a:noFill/>
          <a:ln>
            <a:noFill/>
          </a:ln>
        </p:spPr>
        <p:txBody>
          <a:bodyPr spcFirstLastPara="1" wrap="square" lIns="91425" tIns="45700" rIns="91425" bIns="45700" anchor="ctr" anchorCtr="0">
            <a:noAutofit/>
          </a:bodyPr>
          <a:lstStyle/>
          <a:p>
            <a:r>
              <a:rPr lang="en-US" dirty="0"/>
              <a:t>Tuesday, October 22, 2024</a:t>
            </a:r>
          </a:p>
          <a:p>
            <a:pPr marL="0" lvl="0" indent="0" algn="l" rtl="0">
              <a:spcBef>
                <a:spcPts val="0"/>
              </a:spcBef>
              <a:spcAft>
                <a:spcPts val="0"/>
              </a:spcAft>
              <a:buNone/>
            </a:pPr>
            <a:endParaRPr dirty="0"/>
          </a:p>
        </p:txBody>
      </p:sp>
      <p:sp>
        <p:nvSpPr>
          <p:cNvPr id="131" name="Google Shape;131;p7"/>
          <p:cNvSpPr txBox="1">
            <a:spLocks noGrp="1"/>
          </p:cNvSpPr>
          <p:nvPr>
            <p:ph type="ctrTitle" idx="4294967295"/>
          </p:nvPr>
        </p:nvSpPr>
        <p:spPr>
          <a:xfrm>
            <a:off x="0" y="1122363"/>
            <a:ext cx="9144000" cy="449249"/>
          </a:xfrm>
          <a:prstGeom prst="rect">
            <a:avLst/>
          </a:prstGeom>
          <a:noFill/>
          <a:ln>
            <a:noFill/>
          </a:ln>
        </p:spPr>
        <p:txBody>
          <a:bodyPr spcFirstLastPara="1" wrap="square" lIns="91425" tIns="45700" rIns="91425" bIns="45700" anchor="ctr" anchorCtr="0">
            <a:normAutofit fontScale="90000"/>
          </a:bodyPr>
          <a:lstStyle/>
          <a:p>
            <a:pPr marL="0" marR="0" lvl="0" indent="0" algn="l" rtl="0">
              <a:lnSpc>
                <a:spcPct val="90000"/>
              </a:lnSpc>
              <a:spcBef>
                <a:spcPts val="0"/>
              </a:spcBef>
              <a:spcAft>
                <a:spcPts val="0"/>
              </a:spcAft>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                                 </a:t>
            </a:r>
            <a:r>
              <a:rPr lang="en-US" sz="4000" b="0" i="0" u="none" strike="noStrike" cap="none" dirty="0">
                <a:solidFill>
                  <a:schemeClr val="dk1"/>
                </a:solidFill>
                <a:latin typeface="Times New Roman" panose="02020603050405020304" pitchFamily="18" charset="0"/>
                <a:cs typeface="Times New Roman" panose="02020603050405020304" pitchFamily="18" charset="0"/>
                <a:sym typeface="Calibri"/>
              </a:rPr>
              <a:t>Methodology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866</Words>
  <Application>Microsoft Office PowerPoint</Application>
  <PresentationFormat>Widescreen</PresentationFormat>
  <Paragraphs>111</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Aptos</vt:lpstr>
      <vt:lpstr>Times New Roman</vt:lpstr>
      <vt:lpstr>Federo</vt:lpstr>
      <vt:lpstr>Open Sans</vt:lpstr>
      <vt:lpstr>Office Theme</vt:lpstr>
      <vt:lpstr>Summer Internship Project On  TELECOM  CUSTOMER CHURN  PREDICTION</vt:lpstr>
      <vt:lpstr>Index</vt:lpstr>
      <vt:lpstr>                                        Abstract</vt:lpstr>
      <vt:lpstr>Introduction</vt:lpstr>
      <vt:lpstr>  Technologies Used </vt:lpstr>
      <vt:lpstr>Problem Statement  Telecom companies often face high customer churn, where customers             discontinue their services for various reasons such as dissatisfaction, better      offers from competitors, or service quality issues. Churn directly affects    revenue and profitability, making it essential for telecom operators to             identify potential churners early and take preventive actions. The challenge                       is to develop a predictive model that can accurately forecast customer churn based on historical customer behavior, usage patterns, and demographics. </vt:lpstr>
      <vt:lpstr>Goal</vt:lpstr>
      <vt:lpstr>                         Architecture Diagram</vt:lpstr>
      <vt:lpstr>                                 Methodology</vt:lpstr>
      <vt:lpstr>                                 Methodology</vt:lpstr>
      <vt:lpstr>PowerPoint Presentation</vt:lpstr>
      <vt:lpstr>                           Key Module Code</vt:lpstr>
      <vt:lpstr>                           Key Module Code</vt:lpstr>
      <vt:lpstr>                                       Results </vt:lpstr>
      <vt:lpstr>                                      Results</vt:lpstr>
      <vt:lpstr> Conclusion</vt:lpstr>
      <vt:lpstr>                              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dc:title>
  <dc:creator>admin</dc:creator>
  <cp:lastModifiedBy>ritesh kumar</cp:lastModifiedBy>
  <cp:revision>7</cp:revision>
  <dcterms:created xsi:type="dcterms:W3CDTF">2019-12-14T03:50:52Z</dcterms:created>
  <dcterms:modified xsi:type="dcterms:W3CDTF">2024-10-21T15:06:31Z</dcterms:modified>
</cp:coreProperties>
</file>