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8" r:id="rId8"/>
    <p:sldId id="269"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1763-1917-5BDB-F73E-4003BC6DC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7604E3-26A3-63C0-02B2-9F2792565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B527AF-B89A-D145-BB37-47119EF8174A}"/>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5" name="Footer Placeholder 4">
            <a:extLst>
              <a:ext uri="{FF2B5EF4-FFF2-40B4-BE49-F238E27FC236}">
                <a16:creationId xmlns:a16="http://schemas.microsoft.com/office/drawing/2014/main" id="{C13DB5B5-786E-2F99-ABF8-E0F39705BB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A60D09-39ED-4D75-7969-499979A7CC52}"/>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2685819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ED7D-939E-BE4A-2E48-589504DBA1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8B8761-0C37-0530-DBAB-B744837810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FAA6AD-5E3E-3800-677C-40C533D9344F}"/>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5" name="Footer Placeholder 4">
            <a:extLst>
              <a:ext uri="{FF2B5EF4-FFF2-40B4-BE49-F238E27FC236}">
                <a16:creationId xmlns:a16="http://schemas.microsoft.com/office/drawing/2014/main" id="{BCACF955-EDDD-885D-689C-5D325D66B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74A38-3DB5-0A6A-3CF4-C37F91E6F5F9}"/>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175669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CC1E6-613A-E2F7-1491-6E8E3FE86E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C8FCFD-6A4E-EA84-4454-EB4DC8C20D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4E78B2-CCFF-678D-D61D-056D1A8AA0BA}"/>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5" name="Footer Placeholder 4">
            <a:extLst>
              <a:ext uri="{FF2B5EF4-FFF2-40B4-BE49-F238E27FC236}">
                <a16:creationId xmlns:a16="http://schemas.microsoft.com/office/drawing/2014/main" id="{319F1C3B-ECD7-A131-F40F-A4CBF33E1B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8FC413-9045-E591-E795-7B005BCC746A}"/>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246581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886C9-0D39-2986-47AE-B1D6AE839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9B2BB0-B56B-5474-6D1D-A9B61A255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769875-CB34-FE85-2E22-DD85F7BDC60E}"/>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5" name="Footer Placeholder 4">
            <a:extLst>
              <a:ext uri="{FF2B5EF4-FFF2-40B4-BE49-F238E27FC236}">
                <a16:creationId xmlns:a16="http://schemas.microsoft.com/office/drawing/2014/main" id="{019604CB-96C7-6B90-0D1B-BD88465A6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4F4FFE-1F81-A992-859A-FD9B3763262A}"/>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362341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64E6-529A-0B95-DA81-8081AF00D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ADE985-9330-E8AB-A262-907B5CCB8A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48C812-C26D-5BAA-9412-4C9E4D07CBB8}"/>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5" name="Footer Placeholder 4">
            <a:extLst>
              <a:ext uri="{FF2B5EF4-FFF2-40B4-BE49-F238E27FC236}">
                <a16:creationId xmlns:a16="http://schemas.microsoft.com/office/drawing/2014/main" id="{02F92520-1A30-E085-CC94-EE57454F3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334A89-D83F-6890-66DC-A1FEF2040ECA}"/>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231212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F8B3-6C3C-001D-8CEA-081B362981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3FC991-48B8-A216-C617-18137234F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CBA5D2-7D15-B829-060B-4196A6BA25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A633C4-CACA-E8E6-0A30-9B145DF235B3}"/>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6" name="Footer Placeholder 5">
            <a:extLst>
              <a:ext uri="{FF2B5EF4-FFF2-40B4-BE49-F238E27FC236}">
                <a16:creationId xmlns:a16="http://schemas.microsoft.com/office/drawing/2014/main" id="{3D70B188-8460-F321-6B44-05D64E470D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96D98-3983-EA00-E1D8-6BE336201EBC}"/>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200929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52ED-4583-103D-5245-5806D905CA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EB9191-20BB-1104-868B-C980998C70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19BEF7-3520-48EE-1B6F-07EE7148A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260800-27D3-8B3E-3E61-876097FCC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146B9D-6DF9-59BC-15F0-C979AACA0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300A8D-D962-CF41-E6D7-02AB72A62D55}"/>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8" name="Footer Placeholder 7">
            <a:extLst>
              <a:ext uri="{FF2B5EF4-FFF2-40B4-BE49-F238E27FC236}">
                <a16:creationId xmlns:a16="http://schemas.microsoft.com/office/drawing/2014/main" id="{BE5FE41A-C7E4-66F3-C490-AD2B964167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6D824D-9741-FDE2-53C3-56972D7815B0}"/>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29015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6168-E652-F722-6997-910524C452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CF6196-23AB-1D9B-31F7-461FE34FF96C}"/>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4" name="Footer Placeholder 3">
            <a:extLst>
              <a:ext uri="{FF2B5EF4-FFF2-40B4-BE49-F238E27FC236}">
                <a16:creationId xmlns:a16="http://schemas.microsoft.com/office/drawing/2014/main" id="{5569CB6D-64D3-03EE-61FE-7C3B1A16D5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6500B1-4BD4-D88D-CE9C-AF089DFF53DE}"/>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423569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80CB1E-ADA2-412C-85D0-5F35D8BA629A}"/>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3" name="Footer Placeholder 2">
            <a:extLst>
              <a:ext uri="{FF2B5EF4-FFF2-40B4-BE49-F238E27FC236}">
                <a16:creationId xmlns:a16="http://schemas.microsoft.com/office/drawing/2014/main" id="{9494955F-E4B1-EAC1-F58A-F62A62746B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DB6314-9FEA-DD81-0728-8EE90C0ED205}"/>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301583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488C-FD3F-867E-5E57-1CACD7866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67D88E-8A5A-710E-A2AB-2BB03CF881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0AEEFD-410B-4C63-54CC-DC16557B8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54F74-554F-A5C0-AC88-B4A5EF59AF7B}"/>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6" name="Footer Placeholder 5">
            <a:extLst>
              <a:ext uri="{FF2B5EF4-FFF2-40B4-BE49-F238E27FC236}">
                <a16:creationId xmlns:a16="http://schemas.microsoft.com/office/drawing/2014/main" id="{EAE33AC3-BA7D-039B-C479-6567D09B5C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61E67-1C28-E5C1-0745-B4AB3BBD0916}"/>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272951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0B50-D977-1074-23A2-379635C3D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3CC0D-43AF-2372-2A01-F8929462A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E00FCC-51AE-3C2E-FB72-E066381F7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621CD-F203-86B8-F0A4-F23A525ED889}"/>
              </a:ext>
            </a:extLst>
          </p:cNvPr>
          <p:cNvSpPr>
            <a:spLocks noGrp="1"/>
          </p:cNvSpPr>
          <p:nvPr>
            <p:ph type="dt" sz="half" idx="10"/>
          </p:nvPr>
        </p:nvSpPr>
        <p:spPr/>
        <p:txBody>
          <a:bodyPr/>
          <a:lstStyle/>
          <a:p>
            <a:fld id="{00AA5E9E-0439-4BB8-85E6-A5071ED6117F}" type="datetimeFigureOut">
              <a:rPr lang="en-IN" smtClean="0"/>
              <a:t>03-09-2024</a:t>
            </a:fld>
            <a:endParaRPr lang="en-IN"/>
          </a:p>
        </p:txBody>
      </p:sp>
      <p:sp>
        <p:nvSpPr>
          <p:cNvPr id="6" name="Footer Placeholder 5">
            <a:extLst>
              <a:ext uri="{FF2B5EF4-FFF2-40B4-BE49-F238E27FC236}">
                <a16:creationId xmlns:a16="http://schemas.microsoft.com/office/drawing/2014/main" id="{1F23642C-7214-9C7C-0B9C-DE3C5B6F89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EA6AC5-158F-B59C-E3AD-1E3C371DBB39}"/>
              </a:ext>
            </a:extLst>
          </p:cNvPr>
          <p:cNvSpPr>
            <a:spLocks noGrp="1"/>
          </p:cNvSpPr>
          <p:nvPr>
            <p:ph type="sldNum" sz="quarter" idx="12"/>
          </p:nvPr>
        </p:nvSpPr>
        <p:spPr/>
        <p:txBody>
          <a:bodyPr/>
          <a:lstStyle/>
          <a:p>
            <a:fld id="{7C13C80A-CDD4-425B-8AEC-8B9A620BC20F}" type="slidenum">
              <a:rPr lang="en-IN" smtClean="0"/>
              <a:t>‹#›</a:t>
            </a:fld>
            <a:endParaRPr lang="en-IN"/>
          </a:p>
        </p:txBody>
      </p:sp>
    </p:spTree>
    <p:extLst>
      <p:ext uri="{BB962C8B-B14F-4D97-AF65-F5344CB8AC3E}">
        <p14:creationId xmlns:p14="http://schemas.microsoft.com/office/powerpoint/2010/main" val="377209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26FD2-A8C2-0BF5-3F20-663933CBE9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75CD0-65E0-2BA0-71AE-1CAB71C0F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C77EFC-61CD-8BC2-CFFB-52621DFAD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A5E9E-0439-4BB8-85E6-A5071ED6117F}" type="datetimeFigureOut">
              <a:rPr lang="en-IN" smtClean="0"/>
              <a:t>03-09-2024</a:t>
            </a:fld>
            <a:endParaRPr lang="en-IN"/>
          </a:p>
        </p:txBody>
      </p:sp>
      <p:sp>
        <p:nvSpPr>
          <p:cNvPr id="5" name="Footer Placeholder 4">
            <a:extLst>
              <a:ext uri="{FF2B5EF4-FFF2-40B4-BE49-F238E27FC236}">
                <a16:creationId xmlns:a16="http://schemas.microsoft.com/office/drawing/2014/main" id="{1B4B6080-F9E4-22D5-1D3D-0D1B017AC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4960A7-43C9-2D0F-2870-23CD1B4CC8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3C80A-CDD4-425B-8AEC-8B9A620BC20F}" type="slidenum">
              <a:rPr lang="en-IN" smtClean="0"/>
              <a:t>‹#›</a:t>
            </a:fld>
            <a:endParaRPr lang="en-IN"/>
          </a:p>
        </p:txBody>
      </p:sp>
    </p:spTree>
    <p:extLst>
      <p:ext uri="{BB962C8B-B14F-4D97-AF65-F5344CB8AC3E}">
        <p14:creationId xmlns:p14="http://schemas.microsoft.com/office/powerpoint/2010/main" val="758042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oasiitm-my.sharepoint.com/:f:/g/personal/mm21s024_icsrpis_iitm_ac_in/EnuARSbDukpAlg-6RiNNKZIBiAsIKpxwZflUQeW1BgrCeQ?e=nCwfY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42E3-24F2-ABC6-EB12-971134ED681C}"/>
              </a:ext>
            </a:extLst>
          </p:cNvPr>
          <p:cNvSpPr>
            <a:spLocks noGrp="1"/>
          </p:cNvSpPr>
          <p:nvPr>
            <p:ph type="ctrTitle"/>
          </p:nvPr>
        </p:nvSpPr>
        <p:spPr/>
        <p:txBody>
          <a:bodyPr>
            <a:normAutofit fontScale="90000"/>
          </a:bodyPr>
          <a:lstStyle/>
          <a:p>
            <a:r>
              <a:rPr lang="en-US" b="1" dirty="0"/>
              <a:t>ED 6002: Optimization Methods in Engineering Design </a:t>
            </a:r>
            <a:br>
              <a:rPr lang="en-US" b="1" dirty="0"/>
            </a:br>
            <a:r>
              <a:rPr lang="en-US" b="1" dirty="0"/>
              <a:t>(2024-25) </a:t>
            </a:r>
            <a:endParaRPr lang="en-IN" b="1" dirty="0"/>
          </a:p>
        </p:txBody>
      </p:sp>
      <p:sp>
        <p:nvSpPr>
          <p:cNvPr id="3" name="Subtitle 2">
            <a:extLst>
              <a:ext uri="{FF2B5EF4-FFF2-40B4-BE49-F238E27FC236}">
                <a16:creationId xmlns:a16="http://schemas.microsoft.com/office/drawing/2014/main" id="{B8B824A1-5E0B-028E-B873-8DF578DE707B}"/>
              </a:ext>
            </a:extLst>
          </p:cNvPr>
          <p:cNvSpPr>
            <a:spLocks noGrp="1"/>
          </p:cNvSpPr>
          <p:nvPr>
            <p:ph type="subTitle" idx="1"/>
          </p:nvPr>
        </p:nvSpPr>
        <p:spPr/>
        <p:txBody>
          <a:bodyPr/>
          <a:lstStyle/>
          <a:p>
            <a:r>
              <a:rPr lang="en-IN" sz="3600" b="1" dirty="0">
                <a:solidFill>
                  <a:srgbClr val="0070C0"/>
                </a:solidFill>
              </a:rPr>
              <a:t>Parametric design optimization of an I-section beam using Autodesk Inventor™</a:t>
            </a:r>
          </a:p>
          <a:p>
            <a:r>
              <a:rPr lang="en-IN" dirty="0"/>
              <a:t>Assignment-1</a:t>
            </a:r>
          </a:p>
        </p:txBody>
      </p:sp>
      <p:sp>
        <p:nvSpPr>
          <p:cNvPr id="4" name="TextBox 3">
            <a:extLst>
              <a:ext uri="{FF2B5EF4-FFF2-40B4-BE49-F238E27FC236}">
                <a16:creationId xmlns:a16="http://schemas.microsoft.com/office/drawing/2014/main" id="{93BEFA32-0838-6569-E4BD-2CF9AB93A917}"/>
              </a:ext>
            </a:extLst>
          </p:cNvPr>
          <p:cNvSpPr txBox="1"/>
          <p:nvPr/>
        </p:nvSpPr>
        <p:spPr>
          <a:xfrm>
            <a:off x="1268361" y="5257800"/>
            <a:ext cx="2782529" cy="923330"/>
          </a:xfrm>
          <a:prstGeom prst="rect">
            <a:avLst/>
          </a:prstGeom>
          <a:noFill/>
        </p:spPr>
        <p:txBody>
          <a:bodyPr wrap="square" rtlCol="0">
            <a:spAutoFit/>
          </a:bodyPr>
          <a:lstStyle/>
          <a:p>
            <a:r>
              <a:rPr lang="en-IN" dirty="0"/>
              <a:t>Submitted to-</a:t>
            </a:r>
            <a:br>
              <a:rPr lang="en-IN" dirty="0"/>
            </a:br>
            <a:r>
              <a:rPr lang="en-IN" dirty="0"/>
              <a:t>Prof. </a:t>
            </a:r>
            <a:r>
              <a:rPr lang="en-IN" b="0" i="0" dirty="0">
                <a:effectLst/>
              </a:rPr>
              <a:t>G. Saravana Kumar</a:t>
            </a:r>
          </a:p>
          <a:p>
            <a:r>
              <a:rPr lang="en-IN" dirty="0"/>
              <a:t>Dept of ED IIT Madras</a:t>
            </a:r>
          </a:p>
        </p:txBody>
      </p:sp>
      <p:sp>
        <p:nvSpPr>
          <p:cNvPr id="5" name="TextBox 4">
            <a:extLst>
              <a:ext uri="{FF2B5EF4-FFF2-40B4-BE49-F238E27FC236}">
                <a16:creationId xmlns:a16="http://schemas.microsoft.com/office/drawing/2014/main" id="{7A6DB5AF-A27F-65E4-15D0-65A2810885C1}"/>
              </a:ext>
            </a:extLst>
          </p:cNvPr>
          <p:cNvSpPr txBox="1"/>
          <p:nvPr/>
        </p:nvSpPr>
        <p:spPr>
          <a:xfrm>
            <a:off x="8613060" y="5257800"/>
            <a:ext cx="2782529" cy="923330"/>
          </a:xfrm>
          <a:prstGeom prst="rect">
            <a:avLst/>
          </a:prstGeom>
          <a:noFill/>
        </p:spPr>
        <p:txBody>
          <a:bodyPr wrap="square" rtlCol="0">
            <a:spAutoFit/>
          </a:bodyPr>
          <a:lstStyle/>
          <a:p>
            <a:r>
              <a:rPr lang="en-IN" dirty="0"/>
              <a:t>Submitted by-</a:t>
            </a:r>
            <a:br>
              <a:rPr lang="en-IN" dirty="0"/>
            </a:br>
            <a:r>
              <a:rPr lang="en-IN" dirty="0"/>
              <a:t>Amit Pathak</a:t>
            </a:r>
            <a:endParaRPr lang="en-IN" b="0" i="0" dirty="0">
              <a:solidFill>
                <a:srgbClr val="757575"/>
              </a:solidFill>
              <a:effectLst/>
              <a:latin typeface="Lato" panose="020F0502020204030204" pitchFamily="34" charset="0"/>
            </a:endParaRPr>
          </a:p>
          <a:p>
            <a:r>
              <a:rPr lang="en-IN" dirty="0"/>
              <a:t>MM21S024</a:t>
            </a:r>
          </a:p>
        </p:txBody>
      </p:sp>
      <p:cxnSp>
        <p:nvCxnSpPr>
          <p:cNvPr id="11" name="Straight Connector 10">
            <a:extLst>
              <a:ext uri="{FF2B5EF4-FFF2-40B4-BE49-F238E27FC236}">
                <a16:creationId xmlns:a16="http://schemas.microsoft.com/office/drawing/2014/main" id="{87AF1BB8-EAD8-2998-F413-B5AC70F71630}"/>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3620E6-7090-7361-B4D0-040F350C6219}"/>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245-2451831_iit-madras-logo – Department of Ocean Engineering">
            <a:extLst>
              <a:ext uri="{FF2B5EF4-FFF2-40B4-BE49-F238E27FC236}">
                <a16:creationId xmlns:a16="http://schemas.microsoft.com/office/drawing/2014/main" id="{E7D8513B-F42D-3860-F564-010862146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304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0F1F-6C6A-B6A4-740A-023251C70935}"/>
              </a:ext>
            </a:extLst>
          </p:cNvPr>
          <p:cNvSpPr>
            <a:spLocks noGrp="1"/>
          </p:cNvSpPr>
          <p:nvPr>
            <p:ph type="title"/>
          </p:nvPr>
        </p:nvSpPr>
        <p:spPr>
          <a:xfrm>
            <a:off x="179439" y="434386"/>
            <a:ext cx="10370574" cy="1217869"/>
          </a:xfrm>
        </p:spPr>
        <p:txBody>
          <a:bodyPr/>
          <a:lstStyle/>
          <a:p>
            <a:r>
              <a:rPr lang="en-IN" dirty="0"/>
              <a:t>Multivariate regression </a:t>
            </a:r>
          </a:p>
        </p:txBody>
      </p:sp>
      <p:sp>
        <p:nvSpPr>
          <p:cNvPr id="3" name="Content Placeholder 2">
            <a:extLst>
              <a:ext uri="{FF2B5EF4-FFF2-40B4-BE49-F238E27FC236}">
                <a16:creationId xmlns:a16="http://schemas.microsoft.com/office/drawing/2014/main" id="{3BAB2171-2826-063A-B238-856A7F0F5783}"/>
              </a:ext>
            </a:extLst>
          </p:cNvPr>
          <p:cNvSpPr>
            <a:spLocks noGrp="1"/>
          </p:cNvSpPr>
          <p:nvPr>
            <p:ph idx="1"/>
          </p:nvPr>
        </p:nvSpPr>
        <p:spPr>
          <a:xfrm>
            <a:off x="265471" y="1461830"/>
            <a:ext cx="11562734" cy="4816063"/>
          </a:xfrm>
        </p:spPr>
        <p:txBody>
          <a:bodyPr>
            <a:normAutofit fontScale="70000" lnSpcReduction="20000"/>
          </a:bodyPr>
          <a:lstStyle/>
          <a:p>
            <a:r>
              <a:rPr lang="en-IN" sz="5100" b="1" dirty="0">
                <a:solidFill>
                  <a:schemeClr val="accent1"/>
                </a:solidFill>
              </a:rPr>
              <a:t>Expressions </a:t>
            </a:r>
          </a:p>
          <a:p>
            <a:pPr marL="0" indent="0">
              <a:buNone/>
            </a:pPr>
            <a:r>
              <a:rPr lang="en-IN" dirty="0" err="1"/>
              <a:t>mass_expr</a:t>
            </a:r>
            <a:r>
              <a:rPr lang="en-IN" dirty="0"/>
              <a:t> = "-0.00600 + 0.00000*1 + 0.00000*t1 + 0.00012*t2 + -0.00000*t3 + -0.00000*w1 + -0.02005*w2 + 0.00006*a + 0.00000*t1**2 + -0.00000*t1*t2 + -0.00000*t1*t3 + 0.01680*t1*w1 + 0.00000*t1*w2 + 0.00000*t1*a + 0.00000*t2**2 + -0.00000*t2*t3 + -0.00000*t2*w1 + 0.00000*t2*w2 + 0.01680*t2*a + 0.00000*t3**2 + 0.00000*t3*w1 + 0.01680*t3*w2 + 0.00000*t3*a + 0.00000*w1**2 + 0.00000*w1*w2 + -0.00000*w1*a + 0.00000*w2**2 + -0.00000*w2*a + -0.00000*a**2"</a:t>
            </a:r>
          </a:p>
          <a:p>
            <a:pPr marL="0" indent="0">
              <a:buNone/>
            </a:pPr>
            <a:r>
              <a:rPr lang="en-IN" dirty="0" err="1"/>
              <a:t>stress_expr</a:t>
            </a:r>
            <a:r>
              <a:rPr lang="en-IN" dirty="0"/>
              <a:t> = "73.76782 + 0.00000*1 + -0.37550*t1 + -0.03633*t2 + -1.61078*t3 + -0.10805*w1 + 0.12592*w2 + -0.09745*a + 0.00041*t1**2 + 0.00053*t1*t2 + 0.00208*t1*t3 + 0.00032*t1*w1 + 0.00029*t1*w2 + 0.00037*t1*a + -0.00006*t2**2 + 0.00066*t2*t3 + 0.00009*t2*w1 + -0.00054*t2*w2 + 0.00048*t2*a + 0.00915*t3**2 + 0.00039*t3*w1 + 0.00064*t3*w2 + 0.00022*t3*a + 0.00010*w1**2 + 0.00006*w1*w2 + 0.00014*w1*a + -0.00045*w2**2 + 0.00000*w2*a + -0.00004*a**2"</a:t>
            </a:r>
          </a:p>
          <a:p>
            <a:pPr marL="0" indent="0">
              <a:buNone/>
            </a:pPr>
            <a:r>
              <a:rPr lang="en-IN" dirty="0" err="1"/>
              <a:t>displacement_expr</a:t>
            </a:r>
            <a:r>
              <a:rPr lang="en-IN" dirty="0"/>
              <a:t> = "0.40024 + 0.00000*1 + -0.00294*t1 + -0.00087*t2 + -0.00233*t3 + -0.00059*w1 + -0.00023*w2 + -0.00196*a + 0.00001*t1**2 + 0.00000*t1*t2 + 0.00001*t1*t3 + 0.00000*t1*w1 + 0.00000*t1*w2 + 0.00001*t1*a + 0.00000*t2**2 + 0.00000*t2*t3 + 0.00000*t2*w1 + 0.00000*t2*w2 + 0.00000*t2*a + 0.00000*t3**2 + 0.00000*t3*w1 + 0.00000*t3*w2 + 0.00001*t3*a + 0.00000*w1**2 + 0.00000*w1*w2 + 0.00000*w1*a + -0.00000*w2**2 + 0.00000*w2*a + 0.00000*a**2"</a:t>
            </a:r>
          </a:p>
        </p:txBody>
      </p:sp>
      <p:cxnSp>
        <p:nvCxnSpPr>
          <p:cNvPr id="4" name="Straight Connector 3">
            <a:extLst>
              <a:ext uri="{FF2B5EF4-FFF2-40B4-BE49-F238E27FC236}">
                <a16:creationId xmlns:a16="http://schemas.microsoft.com/office/drawing/2014/main" id="{1240A4A8-BFED-64D3-A9C7-8BFF9DF93375}"/>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5189BC-48B1-A8F1-B36D-B4A2B3B2CD0A}"/>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9DBE0B5A-7FD0-6C00-C863-E03A6F100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078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2A5F-6462-C5AC-5CD7-5A34FE40E8D4}"/>
              </a:ext>
            </a:extLst>
          </p:cNvPr>
          <p:cNvSpPr>
            <a:spLocks noGrp="1"/>
          </p:cNvSpPr>
          <p:nvPr>
            <p:ph type="title"/>
          </p:nvPr>
        </p:nvSpPr>
        <p:spPr>
          <a:xfrm>
            <a:off x="265471" y="511273"/>
            <a:ext cx="10515600" cy="953731"/>
          </a:xfrm>
        </p:spPr>
        <p:txBody>
          <a:bodyPr>
            <a:normAutofit/>
          </a:bodyPr>
          <a:lstStyle/>
          <a:p>
            <a:r>
              <a:rPr lang="en-IN" sz="4000" b="1" dirty="0"/>
              <a:t>Single objective multi-constraint optimization</a:t>
            </a:r>
          </a:p>
        </p:txBody>
      </p:sp>
      <p:sp>
        <p:nvSpPr>
          <p:cNvPr id="3" name="Content Placeholder 2">
            <a:extLst>
              <a:ext uri="{FF2B5EF4-FFF2-40B4-BE49-F238E27FC236}">
                <a16:creationId xmlns:a16="http://schemas.microsoft.com/office/drawing/2014/main" id="{B5438AE7-73BD-EE05-2C0C-EC4A103D24A5}"/>
              </a:ext>
            </a:extLst>
          </p:cNvPr>
          <p:cNvSpPr>
            <a:spLocks noGrp="1"/>
          </p:cNvSpPr>
          <p:nvPr>
            <p:ph idx="1"/>
          </p:nvPr>
        </p:nvSpPr>
        <p:spPr>
          <a:xfrm>
            <a:off x="265470" y="1375949"/>
            <a:ext cx="11368157" cy="4901945"/>
          </a:xfrm>
        </p:spPr>
        <p:txBody>
          <a:bodyPr/>
          <a:lstStyle/>
          <a:p>
            <a:r>
              <a:rPr lang="en-IN" sz="2000" dirty="0"/>
              <a:t>The optimization problem is formulated as follows</a:t>
            </a:r>
          </a:p>
          <a:p>
            <a:endParaRPr lang="en-IN" sz="2000" dirty="0"/>
          </a:p>
          <a:p>
            <a:pPr marL="0" indent="0">
              <a:buNone/>
            </a:pPr>
            <a:r>
              <a:rPr lang="en-IN" sz="2000" dirty="0"/>
              <a:t>   </a:t>
            </a:r>
            <a:r>
              <a:rPr lang="en-IN" sz="2000" b="1" dirty="0">
                <a:solidFill>
                  <a:schemeClr val="accent1"/>
                </a:solidFill>
              </a:rPr>
              <a:t>Minimize, Mass= f(t1,t2,t3,w1,w2,a)</a:t>
            </a:r>
          </a:p>
          <a:p>
            <a:pPr marL="0" indent="0">
              <a:buNone/>
            </a:pPr>
            <a:r>
              <a:rPr lang="en-IN" sz="2000" dirty="0"/>
              <a:t>   </a:t>
            </a:r>
            <a:r>
              <a:rPr lang="en-IN" sz="2000" b="1" dirty="0"/>
              <a:t>subject to,</a:t>
            </a:r>
          </a:p>
          <a:p>
            <a:pPr marL="0" indent="0">
              <a:buNone/>
            </a:pPr>
            <a:r>
              <a:rPr lang="en-IN" sz="2000" dirty="0"/>
              <a:t>   </a:t>
            </a:r>
            <a:r>
              <a:rPr lang="en-IN" sz="2000" b="1" dirty="0">
                <a:solidFill>
                  <a:srgbClr val="FF0000"/>
                </a:solidFill>
              </a:rPr>
              <a:t>Maximum stress &lt;= 140 MPa</a:t>
            </a:r>
          </a:p>
          <a:p>
            <a:pPr marL="0" indent="0">
              <a:buNone/>
            </a:pPr>
            <a:r>
              <a:rPr lang="en-IN" sz="2000" b="1" dirty="0">
                <a:solidFill>
                  <a:srgbClr val="FF0000"/>
                </a:solidFill>
              </a:rPr>
              <a:t>   Maximum deflection&lt;= 1 mm</a:t>
            </a:r>
          </a:p>
          <a:p>
            <a:pPr marL="0" indent="0">
              <a:buNone/>
            </a:pPr>
            <a:r>
              <a:rPr lang="en-IN" sz="2000" b="1" dirty="0">
                <a:solidFill>
                  <a:srgbClr val="FF0000"/>
                </a:solidFill>
              </a:rPr>
              <a:t>   40&lt;t1&lt;60</a:t>
            </a:r>
          </a:p>
          <a:p>
            <a:pPr marL="0" indent="0">
              <a:buNone/>
            </a:pPr>
            <a:r>
              <a:rPr lang="en-IN" sz="2000" b="1" dirty="0">
                <a:solidFill>
                  <a:srgbClr val="FF0000"/>
                </a:solidFill>
              </a:rPr>
              <a:t>   32&lt;t2&lt;48</a:t>
            </a:r>
          </a:p>
          <a:p>
            <a:pPr marL="0" indent="0">
              <a:buNone/>
            </a:pPr>
            <a:r>
              <a:rPr lang="en-IN" sz="2000" b="1" dirty="0">
                <a:solidFill>
                  <a:srgbClr val="FF0000"/>
                </a:solidFill>
              </a:rPr>
              <a:t>   48&lt;t3&lt;72</a:t>
            </a:r>
          </a:p>
          <a:p>
            <a:pPr marL="0" indent="0">
              <a:buNone/>
            </a:pPr>
            <a:r>
              <a:rPr lang="en-IN" sz="2000" b="1" dirty="0">
                <a:solidFill>
                  <a:srgbClr val="FF0000"/>
                </a:solidFill>
              </a:rPr>
              <a:t>   120&lt;w1&lt;180</a:t>
            </a:r>
          </a:p>
          <a:p>
            <a:pPr marL="0" indent="0">
              <a:buNone/>
            </a:pPr>
            <a:r>
              <a:rPr lang="en-IN" b="1" dirty="0">
                <a:solidFill>
                  <a:srgbClr val="FF0000"/>
                </a:solidFill>
              </a:rPr>
              <a:t>  </a:t>
            </a:r>
            <a:r>
              <a:rPr lang="en-IN" sz="2000" b="1" dirty="0">
                <a:solidFill>
                  <a:srgbClr val="FF0000"/>
                </a:solidFill>
              </a:rPr>
              <a:t>160&lt;w2&lt;240</a:t>
            </a:r>
          </a:p>
          <a:p>
            <a:pPr marL="0" indent="0">
              <a:buNone/>
            </a:pPr>
            <a:r>
              <a:rPr lang="en-IN" sz="2000" b="1" dirty="0">
                <a:solidFill>
                  <a:srgbClr val="FF0000"/>
                </a:solidFill>
              </a:rPr>
              <a:t>   72&lt;a&lt;108</a:t>
            </a:r>
          </a:p>
          <a:p>
            <a:pPr marL="0" indent="0">
              <a:buNone/>
            </a:pPr>
            <a:endParaRPr lang="en-IN" dirty="0"/>
          </a:p>
        </p:txBody>
      </p:sp>
      <p:cxnSp>
        <p:nvCxnSpPr>
          <p:cNvPr id="4" name="Straight Connector 3">
            <a:extLst>
              <a:ext uri="{FF2B5EF4-FFF2-40B4-BE49-F238E27FC236}">
                <a16:creationId xmlns:a16="http://schemas.microsoft.com/office/drawing/2014/main" id="{4874D384-34C6-D459-CB90-C25EB9F2E180}"/>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9E8BFBB-495E-B2F9-9035-23C96EE350EF}"/>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963C9AA9-FC4A-D0D7-5BD0-7B0780C6E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AB409F7-DC92-1DB1-951C-BC8EC758D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304" y="4017625"/>
            <a:ext cx="8530608" cy="1783403"/>
          </a:xfrm>
          <a:prstGeom prst="rect">
            <a:avLst/>
          </a:prstGeom>
        </p:spPr>
      </p:pic>
    </p:spTree>
    <p:extLst>
      <p:ext uri="{BB962C8B-B14F-4D97-AF65-F5344CB8AC3E}">
        <p14:creationId xmlns:p14="http://schemas.microsoft.com/office/powerpoint/2010/main" val="387912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8053-32E1-B145-F6F9-3E7844109E8B}"/>
              </a:ext>
            </a:extLst>
          </p:cNvPr>
          <p:cNvSpPr>
            <a:spLocks noGrp="1"/>
          </p:cNvSpPr>
          <p:nvPr>
            <p:ph type="title"/>
          </p:nvPr>
        </p:nvSpPr>
        <p:spPr>
          <a:xfrm>
            <a:off x="265471" y="681037"/>
            <a:ext cx="10515600" cy="498834"/>
          </a:xfrm>
        </p:spPr>
        <p:txBody>
          <a:bodyPr>
            <a:normAutofit fontScale="90000"/>
          </a:bodyPr>
          <a:lstStyle/>
          <a:p>
            <a:r>
              <a:rPr lang="en-IN" sz="4000" b="1" dirty="0"/>
              <a:t>Comparison</a:t>
            </a:r>
          </a:p>
        </p:txBody>
      </p:sp>
      <p:sp>
        <p:nvSpPr>
          <p:cNvPr id="3" name="Content Placeholder 2">
            <a:extLst>
              <a:ext uri="{FF2B5EF4-FFF2-40B4-BE49-F238E27FC236}">
                <a16:creationId xmlns:a16="http://schemas.microsoft.com/office/drawing/2014/main" id="{0557C84F-C08F-CEE4-A374-3A908F3B58DB}"/>
              </a:ext>
            </a:extLst>
          </p:cNvPr>
          <p:cNvSpPr>
            <a:spLocks noGrp="1"/>
          </p:cNvSpPr>
          <p:nvPr>
            <p:ph idx="1"/>
          </p:nvPr>
        </p:nvSpPr>
        <p:spPr>
          <a:xfrm>
            <a:off x="265470" y="1179870"/>
            <a:ext cx="11562735" cy="5098025"/>
          </a:xfrm>
        </p:spPr>
        <p:txBody>
          <a:bodyPr>
            <a:normAutofit/>
          </a:bodyPr>
          <a:lstStyle/>
          <a:p>
            <a:r>
              <a:rPr lang="en-IN" dirty="0"/>
              <a:t>The optimal solution obtained by multivariate regression and optimal design from DOE is </a:t>
            </a:r>
            <a:r>
              <a:rPr lang="en-IN" b="1" dirty="0">
                <a:solidFill>
                  <a:srgbClr val="FF0000"/>
                </a:solidFill>
              </a:rPr>
              <a:t>not identical</a:t>
            </a:r>
            <a:r>
              <a:rPr lang="en-IN" dirty="0">
                <a:solidFill>
                  <a:srgbClr val="FF0000"/>
                </a:solidFill>
              </a:rPr>
              <a:t>.</a:t>
            </a:r>
          </a:p>
          <a:p>
            <a:r>
              <a:rPr lang="en-IN" dirty="0"/>
              <a:t>Both solutions are </a:t>
            </a:r>
            <a:r>
              <a:rPr lang="en-IN" b="1" dirty="0">
                <a:solidFill>
                  <a:srgbClr val="FF0000"/>
                </a:solidFill>
              </a:rPr>
              <a:t>almost similar.</a:t>
            </a:r>
          </a:p>
          <a:p>
            <a:r>
              <a:rPr lang="en-IN" dirty="0"/>
              <a:t>The error might occurred in fitting the curve in linear regression. </a:t>
            </a:r>
            <a:r>
              <a:rPr lang="en-US" dirty="0"/>
              <a:t>The </a:t>
            </a:r>
            <a:r>
              <a:rPr lang="en-US" b="1" dirty="0">
                <a:solidFill>
                  <a:schemeClr val="accent1"/>
                </a:solidFill>
              </a:rPr>
              <a:t>coefficients in the polynomial expression </a:t>
            </a:r>
            <a:r>
              <a:rPr lang="en-US" dirty="0"/>
              <a:t>may not be properly capturing the physical </a:t>
            </a:r>
            <a:r>
              <a:rPr lang="en-US" dirty="0" err="1"/>
              <a:t>behaviour</a:t>
            </a:r>
            <a:r>
              <a:rPr lang="en-IN" dirty="0"/>
              <a:t> </a:t>
            </a:r>
          </a:p>
          <a:p>
            <a:endParaRPr lang="en-IN" dirty="0"/>
          </a:p>
          <a:p>
            <a:pPr marL="0" indent="0">
              <a:buNone/>
            </a:pPr>
            <a:r>
              <a:rPr lang="en-IN" dirty="0"/>
              <a:t>The values of the parameters are identical in both solutions. Therefore, it can be concluded that both models have </a:t>
            </a:r>
            <a:r>
              <a:rPr lang="en-IN" b="1" dirty="0">
                <a:solidFill>
                  <a:srgbClr val="FF0000"/>
                </a:solidFill>
              </a:rPr>
              <a:t>suggested the same optimal design</a:t>
            </a:r>
            <a:r>
              <a:rPr lang="en-IN" dirty="0"/>
              <a:t>.</a:t>
            </a:r>
          </a:p>
        </p:txBody>
      </p:sp>
      <p:cxnSp>
        <p:nvCxnSpPr>
          <p:cNvPr id="4" name="Straight Connector 3">
            <a:extLst>
              <a:ext uri="{FF2B5EF4-FFF2-40B4-BE49-F238E27FC236}">
                <a16:creationId xmlns:a16="http://schemas.microsoft.com/office/drawing/2014/main" id="{A595CC03-CF60-5658-7786-B4E9AF82E411}"/>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CD59E4C-F39F-ABD1-DACB-B485894F448C}"/>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B88AC2F9-ABC8-262D-B89B-6B34E8ECE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65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16E3-578D-D1BB-DA59-9778BADC54F6}"/>
              </a:ext>
            </a:extLst>
          </p:cNvPr>
          <p:cNvSpPr>
            <a:spLocks noGrp="1"/>
          </p:cNvSpPr>
          <p:nvPr>
            <p:ph type="title"/>
          </p:nvPr>
        </p:nvSpPr>
        <p:spPr>
          <a:xfrm>
            <a:off x="265471" y="648934"/>
            <a:ext cx="10515600" cy="763844"/>
          </a:xfrm>
        </p:spPr>
        <p:txBody>
          <a:bodyPr>
            <a:normAutofit/>
          </a:bodyPr>
          <a:lstStyle/>
          <a:p>
            <a:r>
              <a:rPr lang="en-IN" sz="3600" b="1" dirty="0"/>
              <a:t>Is an analytical solution possible?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F97745-B17B-29D6-261C-A12F7A15CA67}"/>
                  </a:ext>
                </a:extLst>
              </p:cNvPr>
              <p:cNvSpPr>
                <a:spLocks noGrp="1"/>
              </p:cNvSpPr>
              <p:nvPr>
                <p:ph idx="1"/>
              </p:nvPr>
            </p:nvSpPr>
            <p:spPr>
              <a:xfrm>
                <a:off x="265471" y="1376233"/>
                <a:ext cx="11198942" cy="4759093"/>
              </a:xfrm>
            </p:spPr>
            <p:txBody>
              <a:bodyPr>
                <a:noAutofit/>
              </a:bodyPr>
              <a:lstStyle/>
              <a:p>
                <a:r>
                  <a:rPr lang="en-IN" sz="1800" b="1" dirty="0">
                    <a:solidFill>
                      <a:schemeClr val="accent1"/>
                    </a:solidFill>
                  </a:rPr>
                  <a:t>Objective function</a:t>
                </a:r>
                <a:r>
                  <a:rPr lang="en-IN" sz="1800" dirty="0"/>
                  <a:t> </a:t>
                </a:r>
              </a:p>
              <a:p>
                <a:pPr marL="0" indent="0" algn="ctr">
                  <a:buNone/>
                </a:pPr>
                <a:r>
                  <a:rPr lang="en-IN" sz="1800" dirty="0"/>
                  <a:t>m=</a:t>
                </a:r>
                <a:r>
                  <a:rPr lang="el-GR" sz="1800" dirty="0"/>
                  <a:t>ρ</a:t>
                </a:r>
                <a:r>
                  <a:rPr lang="en-IN" sz="1800" dirty="0"/>
                  <a:t>AL</a:t>
                </a:r>
                <a:endParaRPr lang="en-US" sz="1800" dirty="0"/>
              </a:p>
              <a:p>
                <a:r>
                  <a:rPr lang="en-US" sz="1800" b="1" dirty="0">
                    <a:solidFill>
                      <a:schemeClr val="accent1"/>
                    </a:solidFill>
                  </a:rPr>
                  <a:t>Constraint</a:t>
                </a:r>
              </a:p>
              <a:p>
                <a:pPr marL="0" indent="0">
                  <a:buNone/>
                </a:pPr>
                <a:r>
                  <a:rPr lang="en-US" sz="1800" dirty="0"/>
                  <a:t>    For a simply supported beam with a central load, the </a:t>
                </a:r>
                <a:r>
                  <a:rPr lang="en-US" sz="1800" b="1" dirty="0" err="1">
                    <a:solidFill>
                      <a:srgbClr val="FF0000"/>
                    </a:solidFill>
                  </a:rPr>
                  <a:t>deflection,δ</a:t>
                </a:r>
                <a:r>
                  <a:rPr lang="en-US" sz="1800" dirty="0"/>
                  <a:t>:</a:t>
                </a:r>
              </a:p>
              <a:p>
                <a:pPr marL="0" indent="0">
                  <a:buNone/>
                </a:pPr>
                <a:endParaRPr lang="en-US" sz="1800" dirty="0">
                  <a:solidFill>
                    <a:srgbClr val="FF0000"/>
                  </a:solidFill>
                </a:endParaRPr>
              </a:p>
              <a:p>
                <a:pPr marL="0" indent="0" algn="ctr">
                  <a:buNone/>
                </a:pPr>
                <a14:m>
                  <m:oMath xmlns:m="http://schemas.openxmlformats.org/officeDocument/2006/math">
                    <m:r>
                      <a:rPr lang="en-US" sz="1800" i="1" smtClean="0">
                        <a:latin typeface="Cambria Math" panose="02040503050406030204" pitchFamily="18" charset="0"/>
                      </a:rPr>
                      <m:t>𝛿</m:t>
                    </m:r>
                    <m:r>
                      <a:rPr lang="en-US" sz="1800" i="1" smtClean="0">
                        <a:latin typeface="Cambria Math" panose="02040503050406030204" pitchFamily="18" charset="0"/>
                      </a:rPr>
                      <m:t>=</m:t>
                    </m:r>
                    <m:f>
                      <m:fPr>
                        <m:ctrlPr>
                          <a:rPr lang="en-US" sz="1800" i="1" smtClean="0">
                            <a:solidFill>
                              <a:srgbClr val="836967"/>
                            </a:solidFill>
                            <a:latin typeface="Cambria Math" panose="02040503050406030204" pitchFamily="18" charset="0"/>
                          </a:rPr>
                        </m:ctrlPr>
                      </m:fPr>
                      <m:num>
                        <m:r>
                          <a:rPr lang="en-US" sz="1800" i="1" smtClean="0">
                            <a:latin typeface="Cambria Math" panose="02040503050406030204" pitchFamily="18" charset="0"/>
                          </a:rPr>
                          <m:t>𝑃</m:t>
                        </m:r>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𝐿</m:t>
                            </m:r>
                          </m:e>
                          <m:sup>
                            <m:r>
                              <a:rPr lang="en-US" sz="1800" i="1" smtClean="0">
                                <a:latin typeface="Cambria Math" panose="02040503050406030204" pitchFamily="18" charset="0"/>
                              </a:rPr>
                              <m:t>3</m:t>
                            </m:r>
                          </m:sup>
                        </m:sSup>
                      </m:num>
                      <m:den>
                        <m:r>
                          <a:rPr lang="en-US" sz="1800" i="1" smtClean="0">
                            <a:latin typeface="Cambria Math" panose="02040503050406030204" pitchFamily="18" charset="0"/>
                          </a:rPr>
                          <m:t>48</m:t>
                        </m:r>
                        <m:r>
                          <a:rPr lang="en-IN" sz="1800" b="0" i="1" smtClean="0">
                            <a:latin typeface="Cambria Math" panose="02040503050406030204" pitchFamily="18" charset="0"/>
                          </a:rPr>
                          <m:t>𝐸𝐼</m:t>
                        </m:r>
                      </m:den>
                    </m:f>
                  </m:oMath>
                </a14:m>
                <a:r>
                  <a:rPr lang="en-IN" sz="1800" dirty="0"/>
                  <a:t>  </a:t>
                </a:r>
                <a:r>
                  <a:rPr lang="el-GR" sz="1800" dirty="0"/>
                  <a:t>≤</a:t>
                </a:r>
                <a:r>
                  <a:rPr lang="en-IN" sz="1800" dirty="0"/>
                  <a:t> </a:t>
                </a:r>
                <a:r>
                  <a:rPr lang="el-GR" sz="1800" dirty="0"/>
                  <a:t>δ</a:t>
                </a:r>
                <a:r>
                  <a:rPr lang="en-IN" sz="1800" dirty="0"/>
                  <a:t>max​=1 mm</a:t>
                </a:r>
                <a:endParaRPr lang="en-US" sz="1800" dirty="0"/>
              </a:p>
              <a:p>
                <a:pPr marL="0" indent="0">
                  <a:buNone/>
                </a:pPr>
                <a:r>
                  <a:rPr lang="en-IN" sz="1800" dirty="0"/>
                  <a:t>    I, moment of inertia, involves the dimensions of the beam; there are six variable parameters.</a:t>
                </a:r>
              </a:p>
              <a:p>
                <a:pPr marL="0" indent="0">
                  <a:buNone/>
                </a:pPr>
                <a:r>
                  <a:rPr lang="en-IN" sz="1800" dirty="0"/>
                  <a:t>    Therefore, again, the   problem will be an optimization problem</a:t>
                </a:r>
              </a:p>
              <a:p>
                <a:pPr marL="0" indent="0">
                  <a:buNone/>
                </a:pPr>
                <a:r>
                  <a:rPr lang="en-IN" sz="1800" dirty="0"/>
                  <a:t>    </a:t>
                </a:r>
                <a:r>
                  <a:rPr lang="en-IN" sz="1800" b="1" dirty="0">
                    <a:solidFill>
                      <a:srgbClr val="FF0000"/>
                    </a:solidFill>
                  </a:rPr>
                  <a:t>Stress </a:t>
                </a:r>
                <a:r>
                  <a:rPr lang="en-IN" sz="1800" dirty="0"/>
                  <a:t>is expressed as</a:t>
                </a:r>
              </a:p>
              <a:p>
                <a:pPr marL="0" indent="0" algn="ctr">
                  <a:buNone/>
                </a:pPr>
                <a14:m>
                  <m:oMath xmlns:m="http://schemas.openxmlformats.org/officeDocument/2006/math">
                    <m:r>
                      <a:rPr lang="en-IN" sz="1800" i="1" smtClean="0">
                        <a:latin typeface="Cambria Math" panose="02040503050406030204" pitchFamily="18" charset="0"/>
                      </a:rPr>
                      <m:t>𝜎</m:t>
                    </m:r>
                    <m:r>
                      <a:rPr lang="en-IN" sz="1800" i="1" smtClean="0">
                        <a:latin typeface="Cambria Math" panose="02040503050406030204" pitchFamily="18" charset="0"/>
                      </a:rPr>
                      <m:t>=</m:t>
                    </m:r>
                    <m:f>
                      <m:fPr>
                        <m:ctrlPr>
                          <a:rPr lang="en-IN" sz="1800" i="1" smtClean="0">
                            <a:solidFill>
                              <a:srgbClr val="836967"/>
                            </a:solidFill>
                            <a:latin typeface="Cambria Math" panose="02040503050406030204" pitchFamily="18" charset="0"/>
                          </a:rPr>
                        </m:ctrlPr>
                      </m:fPr>
                      <m:num>
                        <m:r>
                          <a:rPr lang="en-IN" sz="1800" i="1" smtClean="0">
                            <a:latin typeface="Cambria Math" panose="02040503050406030204" pitchFamily="18" charset="0"/>
                          </a:rPr>
                          <m:t>𝑃</m:t>
                        </m:r>
                        <m:r>
                          <a:rPr lang="en-IN" sz="1800" i="1" smtClean="0">
                            <a:latin typeface="Cambria Math" panose="02040503050406030204" pitchFamily="18" charset="0"/>
                          </a:rPr>
                          <m:t>⋅</m:t>
                        </m:r>
                        <m:r>
                          <a:rPr lang="en-IN" sz="1800" i="1" smtClean="0">
                            <a:latin typeface="Cambria Math" panose="02040503050406030204" pitchFamily="18" charset="0"/>
                          </a:rPr>
                          <m:t>𝐹𝑂𝑆</m:t>
                        </m:r>
                      </m:num>
                      <m:den>
                        <m:r>
                          <a:rPr lang="en-IN" sz="1800" i="1" smtClean="0">
                            <a:latin typeface="Cambria Math" panose="02040503050406030204" pitchFamily="18" charset="0"/>
                          </a:rPr>
                          <m:t>𝐴</m:t>
                        </m:r>
                      </m:den>
                    </m:f>
                  </m:oMath>
                </a14:m>
                <a:r>
                  <a:rPr lang="en-IN" sz="1800" dirty="0"/>
                  <a:t> </a:t>
                </a:r>
                <a:r>
                  <a:rPr lang="el-GR" sz="1800" dirty="0"/>
                  <a:t>≤</a:t>
                </a:r>
                <a:r>
                  <a:rPr lang="en-IN" sz="1800" dirty="0"/>
                  <a:t>  </a:t>
                </a:r>
                <a14:m>
                  <m:oMath xmlns:m="http://schemas.openxmlformats.org/officeDocument/2006/math">
                    <m:r>
                      <a:rPr lang="en-IN" sz="1800" i="1" smtClean="0">
                        <a:latin typeface="Cambria Math" panose="02040503050406030204" pitchFamily="18" charset="0"/>
                      </a:rPr>
                      <m:t>𝜎</m:t>
                    </m:r>
                  </m:oMath>
                </a14:m>
                <a:r>
                  <a:rPr lang="en-IN" sz="1800" dirty="0"/>
                  <a:t>max=140 MPa</a:t>
                </a:r>
              </a:p>
              <a:p>
                <a:pPr marL="0" indent="0">
                  <a:buNone/>
                </a:pPr>
                <a:r>
                  <a:rPr lang="en-US" sz="1800" dirty="0"/>
                  <a:t>The analytical approach provides a structured framework to identify the sensitivity of each design parameter and its impact on the mass, stress, and deflection of the beam. Although the analytical method offers valuable insights, the complexity of the equations typically necessitates the use of numerical tools like MATLAB or Autodesk Inventor for precise optimization. </a:t>
                </a:r>
                <a:endParaRPr lang="en-IN" sz="1800" dirty="0"/>
              </a:p>
            </p:txBody>
          </p:sp>
        </mc:Choice>
        <mc:Fallback xmlns="">
          <p:sp>
            <p:nvSpPr>
              <p:cNvPr id="3" name="Content Placeholder 2">
                <a:extLst>
                  <a:ext uri="{FF2B5EF4-FFF2-40B4-BE49-F238E27FC236}">
                    <a16:creationId xmlns:a16="http://schemas.microsoft.com/office/drawing/2014/main" id="{70F97745-B17B-29D6-261C-A12F7A15CA67}"/>
                  </a:ext>
                </a:extLst>
              </p:cNvPr>
              <p:cNvSpPr>
                <a:spLocks noGrp="1" noRot="1" noChangeAspect="1" noMove="1" noResize="1" noEditPoints="1" noAdjustHandles="1" noChangeArrowheads="1" noChangeShapeType="1" noTextEdit="1"/>
              </p:cNvSpPr>
              <p:nvPr>
                <p:ph idx="1"/>
              </p:nvPr>
            </p:nvSpPr>
            <p:spPr>
              <a:xfrm>
                <a:off x="265471" y="1376233"/>
                <a:ext cx="11198942" cy="4759093"/>
              </a:xfrm>
              <a:blipFill>
                <a:blip r:embed="rId2"/>
                <a:stretch>
                  <a:fillRect l="-490" t="-1282" b="-8462"/>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3D8DF961-FD10-3A1E-AB04-8B915167D1AB}"/>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4A8CB61-3B05-BB96-11CA-B262407A8139}"/>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4F17749F-1991-8C38-5D28-310E3FC2B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741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8C28A-04B1-6D2F-4EEE-FB35F6C324E7}"/>
              </a:ext>
            </a:extLst>
          </p:cNvPr>
          <p:cNvSpPr>
            <a:spLocks noGrp="1"/>
          </p:cNvSpPr>
          <p:nvPr>
            <p:ph type="title"/>
          </p:nvPr>
        </p:nvSpPr>
        <p:spPr>
          <a:xfrm>
            <a:off x="265470" y="1356848"/>
            <a:ext cx="11562735" cy="1071720"/>
          </a:xfrm>
        </p:spPr>
        <p:txBody>
          <a:bodyPr>
            <a:normAutofit fontScale="90000"/>
          </a:bodyPr>
          <a:lstStyle/>
          <a:p>
            <a:r>
              <a:rPr lang="en-IN" b="1" dirty="0"/>
              <a:t>The program, data, report and figures can be accessed via this link-</a:t>
            </a:r>
            <a:br>
              <a:rPr lang="en-IN" b="1" dirty="0"/>
            </a:br>
            <a:br>
              <a:rPr lang="en-IN" dirty="0"/>
            </a:br>
            <a:endParaRPr lang="en-IN" dirty="0"/>
          </a:p>
        </p:txBody>
      </p:sp>
      <p:cxnSp>
        <p:nvCxnSpPr>
          <p:cNvPr id="4" name="Straight Connector 3">
            <a:extLst>
              <a:ext uri="{FF2B5EF4-FFF2-40B4-BE49-F238E27FC236}">
                <a16:creationId xmlns:a16="http://schemas.microsoft.com/office/drawing/2014/main" id="{5FA2FA6A-EA0F-9462-024A-26ED9805C0AD}"/>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5E9C3DB-4F3E-105D-4B2D-CE3594D18FD4}"/>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0D24484B-4E3B-3EDD-56F2-C355B1061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8F45A088-ECEE-542E-6B98-F6A5F6E5557B}"/>
              </a:ext>
            </a:extLst>
          </p:cNvPr>
          <p:cNvSpPr>
            <a:spLocks noChangeArrowheads="1"/>
          </p:cNvSpPr>
          <p:nvPr/>
        </p:nvSpPr>
        <p:spPr bwMode="auto">
          <a:xfrm>
            <a:off x="3618270" y="2598003"/>
            <a:ext cx="5722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tx1"/>
                </a:solidFill>
                <a:effectLst/>
                <a:latin typeface="Arial" panose="020B0604020202020204" pitchFamily="34" charset="0"/>
                <a:hlinkClick r:id="rId3"/>
              </a:rPr>
              <a:t>ED Assignment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761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49F45-B946-5507-0C0C-AEEDF2F2A4F4}"/>
              </a:ext>
            </a:extLst>
          </p:cNvPr>
          <p:cNvSpPr>
            <a:spLocks noGrp="1"/>
          </p:cNvSpPr>
          <p:nvPr>
            <p:ph type="title"/>
          </p:nvPr>
        </p:nvSpPr>
        <p:spPr>
          <a:xfrm>
            <a:off x="265470" y="650267"/>
            <a:ext cx="10515600" cy="598434"/>
          </a:xfrm>
        </p:spPr>
        <p:txBody>
          <a:bodyPr>
            <a:normAutofit/>
          </a:bodyPr>
          <a:lstStyle/>
          <a:p>
            <a:r>
              <a:rPr lang="en-IN" sz="3600" b="1" dirty="0"/>
              <a:t>Design of I-section Beam</a:t>
            </a:r>
          </a:p>
        </p:txBody>
      </p:sp>
      <p:sp>
        <p:nvSpPr>
          <p:cNvPr id="3" name="Content Placeholder 2">
            <a:extLst>
              <a:ext uri="{FF2B5EF4-FFF2-40B4-BE49-F238E27FC236}">
                <a16:creationId xmlns:a16="http://schemas.microsoft.com/office/drawing/2014/main" id="{965D7649-8012-11E2-E6C2-362931779A9F}"/>
              </a:ext>
            </a:extLst>
          </p:cNvPr>
          <p:cNvSpPr>
            <a:spLocks noGrp="1"/>
          </p:cNvSpPr>
          <p:nvPr>
            <p:ph idx="1"/>
          </p:nvPr>
        </p:nvSpPr>
        <p:spPr>
          <a:xfrm>
            <a:off x="265471" y="1195920"/>
            <a:ext cx="11368157" cy="4574305"/>
          </a:xfrm>
        </p:spPr>
        <p:txBody>
          <a:bodyPr>
            <a:normAutofit/>
          </a:bodyPr>
          <a:lstStyle/>
          <a:p>
            <a:r>
              <a:rPr lang="en-IN" sz="2400" dirty="0"/>
              <a:t>A beam was designed with the </a:t>
            </a:r>
            <a:r>
              <a:rPr lang="en-IN" sz="2400" b="1" dirty="0">
                <a:solidFill>
                  <a:schemeClr val="accent1"/>
                </a:solidFill>
              </a:rPr>
              <a:t>initial values </a:t>
            </a:r>
            <a:r>
              <a:rPr lang="en-IN" sz="2400" dirty="0"/>
              <a:t>of parameters</a:t>
            </a:r>
          </a:p>
          <a:p>
            <a:pPr marL="0" indent="0">
              <a:buNone/>
            </a:pPr>
            <a:r>
              <a:rPr lang="en-IN" sz="2400" dirty="0"/>
              <a:t>    t1=50 mm, t2=40mm, t3=60mm, w1=150mm, w2=200mm,a= 90mm</a:t>
            </a:r>
          </a:p>
          <a:p>
            <a:r>
              <a:rPr lang="en-IN" sz="2400" b="1" dirty="0">
                <a:solidFill>
                  <a:schemeClr val="accent1"/>
                </a:solidFill>
              </a:rPr>
              <a:t>Coincident and symmetric constraints </a:t>
            </a:r>
            <a:r>
              <a:rPr lang="en-IN" sz="2400" dirty="0"/>
              <a:t>were applied in the </a:t>
            </a:r>
            <a:r>
              <a:rPr lang="en-IN" sz="2400" b="1" dirty="0">
                <a:solidFill>
                  <a:schemeClr val="accent1"/>
                </a:solidFill>
              </a:rPr>
              <a:t>2D sketch </a:t>
            </a:r>
            <a:r>
              <a:rPr lang="en-IN" sz="2400" dirty="0"/>
              <a:t>to make sure that the geometry changes proportionally in all the dimensions.</a:t>
            </a:r>
          </a:p>
          <a:p>
            <a:r>
              <a:rPr lang="en-IN" sz="2400" dirty="0"/>
              <a:t>Internal hinges were provided to design for a worst-case scenario.</a:t>
            </a:r>
          </a:p>
          <a:p>
            <a:endParaRPr lang="en-IN" sz="2400" dirty="0"/>
          </a:p>
        </p:txBody>
      </p:sp>
      <p:cxnSp>
        <p:nvCxnSpPr>
          <p:cNvPr id="4" name="Straight Connector 3">
            <a:extLst>
              <a:ext uri="{FF2B5EF4-FFF2-40B4-BE49-F238E27FC236}">
                <a16:creationId xmlns:a16="http://schemas.microsoft.com/office/drawing/2014/main" id="{49FF2B0F-0B78-42BA-4AC3-68F7841B984F}"/>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943A5AF-6D30-EFD6-0245-10CF6816DE14}"/>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ECBAFCAA-8B34-D5FD-6AB2-5215A4AAE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62E3FE6-1D79-D435-5D2F-E9E580B08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691" y="3317748"/>
            <a:ext cx="5008088" cy="2889985"/>
          </a:xfrm>
          <a:prstGeom prst="rect">
            <a:avLst/>
          </a:prstGeom>
        </p:spPr>
      </p:pic>
      <p:pic>
        <p:nvPicPr>
          <p:cNvPr id="10" name="Picture 9">
            <a:extLst>
              <a:ext uri="{FF2B5EF4-FFF2-40B4-BE49-F238E27FC236}">
                <a16:creationId xmlns:a16="http://schemas.microsoft.com/office/drawing/2014/main" id="{47457409-2120-2226-E0C9-9CD3460A3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221" y="3317748"/>
            <a:ext cx="3056980" cy="2889983"/>
          </a:xfrm>
          <a:prstGeom prst="rect">
            <a:avLst/>
          </a:prstGeom>
        </p:spPr>
      </p:pic>
      <p:sp>
        <p:nvSpPr>
          <p:cNvPr id="11" name="TextBox 10">
            <a:extLst>
              <a:ext uri="{FF2B5EF4-FFF2-40B4-BE49-F238E27FC236}">
                <a16:creationId xmlns:a16="http://schemas.microsoft.com/office/drawing/2014/main" id="{437D6435-F09D-44F4-4B07-871AF337E4C0}"/>
              </a:ext>
            </a:extLst>
          </p:cNvPr>
          <p:cNvSpPr txBox="1"/>
          <p:nvPr/>
        </p:nvSpPr>
        <p:spPr>
          <a:xfrm>
            <a:off x="1509847" y="6207731"/>
            <a:ext cx="3056980" cy="369332"/>
          </a:xfrm>
          <a:prstGeom prst="rect">
            <a:avLst/>
          </a:prstGeom>
          <a:noFill/>
        </p:spPr>
        <p:txBody>
          <a:bodyPr wrap="square" rtlCol="0">
            <a:spAutoFit/>
          </a:bodyPr>
          <a:lstStyle/>
          <a:p>
            <a:r>
              <a:rPr lang="en-IN" dirty="0"/>
              <a:t>Fig. 2D sketch design</a:t>
            </a:r>
          </a:p>
        </p:txBody>
      </p:sp>
      <p:sp>
        <p:nvSpPr>
          <p:cNvPr id="12" name="TextBox 11">
            <a:extLst>
              <a:ext uri="{FF2B5EF4-FFF2-40B4-BE49-F238E27FC236}">
                <a16:creationId xmlns:a16="http://schemas.microsoft.com/office/drawing/2014/main" id="{E668FAB8-D60F-D9D1-56D5-319A9C2E3B7C}"/>
              </a:ext>
            </a:extLst>
          </p:cNvPr>
          <p:cNvSpPr txBox="1"/>
          <p:nvPr/>
        </p:nvSpPr>
        <p:spPr>
          <a:xfrm>
            <a:off x="7807408" y="6178941"/>
            <a:ext cx="3056980" cy="369332"/>
          </a:xfrm>
          <a:prstGeom prst="rect">
            <a:avLst/>
          </a:prstGeom>
          <a:noFill/>
        </p:spPr>
        <p:txBody>
          <a:bodyPr wrap="square" rtlCol="0">
            <a:spAutoFit/>
          </a:bodyPr>
          <a:lstStyle/>
          <a:p>
            <a:r>
              <a:rPr lang="en-IN" dirty="0"/>
              <a:t>Fig. Beam design</a:t>
            </a:r>
          </a:p>
        </p:txBody>
      </p:sp>
    </p:spTree>
    <p:extLst>
      <p:ext uri="{BB962C8B-B14F-4D97-AF65-F5344CB8AC3E}">
        <p14:creationId xmlns:p14="http://schemas.microsoft.com/office/powerpoint/2010/main" val="223596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CF7E-FABC-ABEB-65C9-15BBDA91264F}"/>
              </a:ext>
            </a:extLst>
          </p:cNvPr>
          <p:cNvSpPr>
            <a:spLocks noGrp="1"/>
          </p:cNvSpPr>
          <p:nvPr>
            <p:ph type="title"/>
          </p:nvPr>
        </p:nvSpPr>
        <p:spPr>
          <a:xfrm>
            <a:off x="189271" y="698096"/>
            <a:ext cx="10515600" cy="923770"/>
          </a:xfrm>
        </p:spPr>
        <p:txBody>
          <a:bodyPr/>
          <a:lstStyle/>
          <a:p>
            <a:r>
              <a:rPr lang="en-IN" b="1" dirty="0"/>
              <a:t>Design of Experiment</a:t>
            </a:r>
          </a:p>
        </p:txBody>
      </p:sp>
      <p:sp>
        <p:nvSpPr>
          <p:cNvPr id="3" name="Content Placeholder 2">
            <a:extLst>
              <a:ext uri="{FF2B5EF4-FFF2-40B4-BE49-F238E27FC236}">
                <a16:creationId xmlns:a16="http://schemas.microsoft.com/office/drawing/2014/main" id="{3F18E38B-F8D4-31AB-3F01-3B8A237A4FE3}"/>
              </a:ext>
            </a:extLst>
          </p:cNvPr>
          <p:cNvSpPr>
            <a:spLocks noGrp="1"/>
          </p:cNvSpPr>
          <p:nvPr>
            <p:ph idx="1"/>
          </p:nvPr>
        </p:nvSpPr>
        <p:spPr>
          <a:xfrm>
            <a:off x="189271" y="1543101"/>
            <a:ext cx="11638935" cy="4351338"/>
          </a:xfrm>
        </p:spPr>
        <p:txBody>
          <a:bodyPr/>
          <a:lstStyle/>
          <a:p>
            <a:r>
              <a:rPr lang="en-IN" dirty="0"/>
              <a:t>A </a:t>
            </a:r>
            <a:r>
              <a:rPr lang="en-IN" b="1" dirty="0">
                <a:solidFill>
                  <a:schemeClr val="accent1"/>
                </a:solidFill>
              </a:rPr>
              <a:t>three-level DOE </a:t>
            </a:r>
            <a:r>
              <a:rPr lang="en-IN" dirty="0"/>
              <a:t>for all the six parameters has been designed with </a:t>
            </a:r>
            <a:r>
              <a:rPr lang="en-IN" b="1" dirty="0">
                <a:solidFill>
                  <a:schemeClr val="accent1"/>
                </a:solidFill>
              </a:rPr>
              <a:t>+/- 20% </a:t>
            </a:r>
            <a:r>
              <a:rPr lang="en-IN" dirty="0"/>
              <a:t>variation as bounds.</a:t>
            </a:r>
          </a:p>
          <a:p>
            <a:r>
              <a:rPr lang="en-IN" dirty="0"/>
              <a:t>Design constraints were applied on </a:t>
            </a:r>
          </a:p>
          <a:p>
            <a:pPr marL="0" indent="0">
              <a:buNone/>
            </a:pPr>
            <a:r>
              <a:rPr lang="en-IN" dirty="0"/>
              <a:t>    1. Max stress value &lt; </a:t>
            </a:r>
            <a:r>
              <a:rPr lang="el-GR" b="0" i="0" dirty="0">
                <a:solidFill>
                  <a:srgbClr val="1F1F1F"/>
                </a:solidFill>
                <a:effectLst/>
                <a:latin typeface="Google Sans"/>
              </a:rPr>
              <a:t>σ</a:t>
            </a:r>
            <a:r>
              <a:rPr lang="en-IN" sz="1400" b="0" i="0" dirty="0">
                <a:solidFill>
                  <a:srgbClr val="1F1F1F"/>
                </a:solidFill>
                <a:effectLst/>
                <a:latin typeface="Google Sans"/>
              </a:rPr>
              <a:t>yield </a:t>
            </a:r>
            <a:r>
              <a:rPr lang="en-IN" b="0" i="0" dirty="0">
                <a:solidFill>
                  <a:srgbClr val="1F1F1F"/>
                </a:solidFill>
                <a:effectLst/>
                <a:latin typeface="Google Sans"/>
              </a:rPr>
              <a:t>/ Factor of safety (</a:t>
            </a:r>
            <a:r>
              <a:rPr lang="en-IN" b="1" i="0" dirty="0">
                <a:solidFill>
                  <a:schemeClr val="accent1"/>
                </a:solidFill>
                <a:effectLst/>
                <a:latin typeface="Google Sans"/>
              </a:rPr>
              <a:t>140 MPa</a:t>
            </a:r>
            <a:r>
              <a:rPr lang="en-IN" b="0" i="0" dirty="0">
                <a:solidFill>
                  <a:srgbClr val="1F1F1F"/>
                </a:solidFill>
                <a:effectLst/>
                <a:latin typeface="Google Sans"/>
              </a:rPr>
              <a:t>)</a:t>
            </a:r>
          </a:p>
          <a:p>
            <a:pPr marL="0" indent="0">
              <a:buNone/>
            </a:pPr>
            <a:r>
              <a:rPr lang="en-IN" dirty="0">
                <a:solidFill>
                  <a:srgbClr val="1F1F1F"/>
                </a:solidFill>
                <a:latin typeface="Google Sans"/>
              </a:rPr>
              <a:t>    2. Maximum value of deflection &lt; </a:t>
            </a:r>
            <a:r>
              <a:rPr lang="en-IN" b="1" dirty="0">
                <a:solidFill>
                  <a:schemeClr val="accent1"/>
                </a:solidFill>
                <a:latin typeface="Google Sans"/>
              </a:rPr>
              <a:t>1mm</a:t>
            </a:r>
          </a:p>
          <a:p>
            <a:r>
              <a:rPr lang="en-IN" dirty="0">
                <a:solidFill>
                  <a:srgbClr val="1F1F1F"/>
                </a:solidFill>
                <a:latin typeface="Google Sans"/>
              </a:rPr>
              <a:t>An exhaustive set of simulations were carried out</a:t>
            </a:r>
          </a:p>
          <a:p>
            <a:pPr marL="0" indent="0">
              <a:buNone/>
            </a:pPr>
            <a:r>
              <a:rPr lang="en-IN" dirty="0">
                <a:solidFill>
                  <a:srgbClr val="1F1F1F"/>
                </a:solidFill>
                <a:latin typeface="Google Sans"/>
              </a:rPr>
              <a:t>   </a:t>
            </a:r>
            <a:r>
              <a:rPr lang="en-IN" b="1" dirty="0">
                <a:solidFill>
                  <a:schemeClr val="accent1"/>
                </a:solidFill>
                <a:latin typeface="Google Sans"/>
              </a:rPr>
              <a:t>Number of simulations=  </a:t>
            </a:r>
            <a:r>
              <a:rPr lang="en-IN" b="1" i="0" dirty="0">
                <a:solidFill>
                  <a:schemeClr val="accent1"/>
                </a:solidFill>
                <a:effectLst/>
                <a:latin typeface="Google Sans"/>
              </a:rPr>
              <a:t>3</a:t>
            </a:r>
            <a:r>
              <a:rPr lang="en-IN" b="1" i="0" baseline="30000" dirty="0">
                <a:solidFill>
                  <a:schemeClr val="accent1"/>
                </a:solidFill>
                <a:effectLst/>
                <a:latin typeface="Google Sans"/>
              </a:rPr>
              <a:t>6 </a:t>
            </a:r>
            <a:r>
              <a:rPr lang="en-IN" b="1" dirty="0">
                <a:solidFill>
                  <a:schemeClr val="accent1"/>
                </a:solidFill>
                <a:latin typeface="Google Sans"/>
              </a:rPr>
              <a:t> =729</a:t>
            </a:r>
            <a:endParaRPr lang="en-IN" b="1" dirty="0">
              <a:solidFill>
                <a:schemeClr val="accent1"/>
              </a:solidFill>
            </a:endParaRPr>
          </a:p>
        </p:txBody>
      </p:sp>
      <p:cxnSp>
        <p:nvCxnSpPr>
          <p:cNvPr id="4" name="Straight Connector 3">
            <a:extLst>
              <a:ext uri="{FF2B5EF4-FFF2-40B4-BE49-F238E27FC236}">
                <a16:creationId xmlns:a16="http://schemas.microsoft.com/office/drawing/2014/main" id="{74C33230-0A7C-0CAD-F3BA-B866D95289DD}"/>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010417A-D302-7E70-57DA-825E9445C50D}"/>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FEF4E7A1-5584-EE0B-5A58-B33BE1415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3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179F-CC9E-389A-48F9-1AFD432D0352}"/>
              </a:ext>
            </a:extLst>
          </p:cNvPr>
          <p:cNvSpPr>
            <a:spLocks noGrp="1"/>
          </p:cNvSpPr>
          <p:nvPr>
            <p:ph type="title"/>
          </p:nvPr>
        </p:nvSpPr>
        <p:spPr>
          <a:xfrm>
            <a:off x="265470" y="648939"/>
            <a:ext cx="11710219" cy="1325563"/>
          </a:xfrm>
        </p:spPr>
        <p:txBody>
          <a:bodyPr>
            <a:normAutofit/>
          </a:bodyPr>
          <a:lstStyle/>
          <a:p>
            <a:r>
              <a:rPr lang="en-IN" sz="3600" b="1" dirty="0"/>
              <a:t>Framework for report generation, data extraction, polynomial regression and optimization</a:t>
            </a:r>
          </a:p>
        </p:txBody>
      </p:sp>
      <p:cxnSp>
        <p:nvCxnSpPr>
          <p:cNvPr id="4" name="Straight Connector 3">
            <a:extLst>
              <a:ext uri="{FF2B5EF4-FFF2-40B4-BE49-F238E27FC236}">
                <a16:creationId xmlns:a16="http://schemas.microsoft.com/office/drawing/2014/main" id="{C51B096F-3A68-C20C-084A-A91407FEA8BF}"/>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705F462-6AA5-E7A1-BAF0-DC482345F850}"/>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D9C14220-8A2D-813F-1B9E-2F5300442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63C68B-FA63-B705-FE3E-4A0A8522A712}"/>
              </a:ext>
            </a:extLst>
          </p:cNvPr>
          <p:cNvSpPr txBox="1"/>
          <p:nvPr/>
        </p:nvSpPr>
        <p:spPr>
          <a:xfrm>
            <a:off x="956186" y="2066008"/>
            <a:ext cx="4031226" cy="646331"/>
          </a:xfrm>
          <a:prstGeom prst="rect">
            <a:avLst/>
          </a:prstGeom>
          <a:noFill/>
        </p:spPr>
        <p:txBody>
          <a:bodyPr wrap="square" rtlCol="0">
            <a:spAutoFit/>
          </a:bodyPr>
          <a:lstStyle/>
          <a:p>
            <a:pPr algn="ctr"/>
            <a:r>
              <a:rPr lang="en-IN" b="1" dirty="0">
                <a:solidFill>
                  <a:srgbClr val="FF0000"/>
                </a:solidFill>
              </a:rPr>
              <a:t>Report Generation </a:t>
            </a:r>
            <a:r>
              <a:rPr lang="en-IN" dirty="0"/>
              <a:t>in Inventor</a:t>
            </a:r>
          </a:p>
          <a:p>
            <a:pPr algn="ctr"/>
            <a:r>
              <a:rPr lang="en-IN" dirty="0"/>
              <a:t>In .html format for various configurations</a:t>
            </a:r>
          </a:p>
        </p:txBody>
      </p:sp>
      <p:sp>
        <p:nvSpPr>
          <p:cNvPr id="8" name="TextBox 7">
            <a:extLst>
              <a:ext uri="{FF2B5EF4-FFF2-40B4-BE49-F238E27FC236}">
                <a16:creationId xmlns:a16="http://schemas.microsoft.com/office/drawing/2014/main" id="{ABB75D01-DBF8-413A-A241-7CCBB97EADA8}"/>
              </a:ext>
            </a:extLst>
          </p:cNvPr>
          <p:cNvSpPr txBox="1"/>
          <p:nvPr/>
        </p:nvSpPr>
        <p:spPr>
          <a:xfrm>
            <a:off x="7356986" y="1914911"/>
            <a:ext cx="4395019" cy="923330"/>
          </a:xfrm>
          <a:prstGeom prst="rect">
            <a:avLst/>
          </a:prstGeom>
          <a:noFill/>
        </p:spPr>
        <p:txBody>
          <a:bodyPr wrap="square" rtlCol="0">
            <a:spAutoFit/>
          </a:bodyPr>
          <a:lstStyle/>
          <a:p>
            <a:pPr algn="ctr"/>
            <a:r>
              <a:rPr lang="en-IN" b="1" dirty="0">
                <a:solidFill>
                  <a:srgbClr val="FF0000"/>
                </a:solidFill>
              </a:rPr>
              <a:t>Data extraction </a:t>
            </a:r>
            <a:r>
              <a:rPr lang="en-IN" dirty="0"/>
              <a:t>for all the configurations</a:t>
            </a:r>
          </a:p>
          <a:p>
            <a:pPr algn="ctr"/>
            <a:r>
              <a:rPr lang="en-IN" dirty="0"/>
              <a:t>t1,t2,t3,w1,w2, a, mass, deflection and stress in .csv format</a:t>
            </a:r>
          </a:p>
        </p:txBody>
      </p:sp>
      <p:sp>
        <p:nvSpPr>
          <p:cNvPr id="9" name="TextBox 8">
            <a:extLst>
              <a:ext uri="{FF2B5EF4-FFF2-40B4-BE49-F238E27FC236}">
                <a16:creationId xmlns:a16="http://schemas.microsoft.com/office/drawing/2014/main" id="{C5D46374-D59D-39CB-57D1-C787B9F57205}"/>
              </a:ext>
            </a:extLst>
          </p:cNvPr>
          <p:cNvSpPr txBox="1"/>
          <p:nvPr/>
        </p:nvSpPr>
        <p:spPr>
          <a:xfrm>
            <a:off x="8121445" y="3979833"/>
            <a:ext cx="3048000" cy="1754326"/>
          </a:xfrm>
          <a:prstGeom prst="rect">
            <a:avLst/>
          </a:prstGeom>
          <a:noFill/>
        </p:spPr>
        <p:txBody>
          <a:bodyPr wrap="square" rtlCol="0">
            <a:spAutoFit/>
          </a:bodyPr>
          <a:lstStyle/>
          <a:p>
            <a:pPr algn="ctr"/>
            <a:r>
              <a:rPr lang="en-IN" b="1" dirty="0">
                <a:solidFill>
                  <a:srgbClr val="FF0000"/>
                </a:solidFill>
              </a:rPr>
              <a:t>Polynomial regression </a:t>
            </a:r>
            <a:r>
              <a:rPr lang="en-IN" dirty="0"/>
              <a:t>and expression generation </a:t>
            </a:r>
          </a:p>
          <a:p>
            <a:pPr algn="ctr"/>
            <a:r>
              <a:rPr lang="en-IN" dirty="0">
                <a:solidFill>
                  <a:schemeClr val="accent1"/>
                </a:solidFill>
              </a:rPr>
              <a:t>Mass= f(t1,t2,t3,w1,w2,a)</a:t>
            </a:r>
          </a:p>
          <a:p>
            <a:pPr algn="ctr"/>
            <a:r>
              <a:rPr lang="en-IN" dirty="0">
                <a:solidFill>
                  <a:schemeClr val="accent1"/>
                </a:solidFill>
              </a:rPr>
              <a:t>Stress= f(t1,t2,t3,w1,w2,a)</a:t>
            </a:r>
          </a:p>
          <a:p>
            <a:pPr algn="ctr"/>
            <a:r>
              <a:rPr lang="en-IN" dirty="0">
                <a:solidFill>
                  <a:schemeClr val="accent1"/>
                </a:solidFill>
              </a:rPr>
              <a:t>Deflection= f(t1,t2,t3,w1,w2,a</a:t>
            </a:r>
            <a:r>
              <a:rPr lang="en-IN" dirty="0"/>
              <a:t>)</a:t>
            </a:r>
          </a:p>
          <a:p>
            <a:pPr algn="ctr"/>
            <a:endParaRPr lang="en-IN" dirty="0"/>
          </a:p>
        </p:txBody>
      </p:sp>
      <p:sp>
        <p:nvSpPr>
          <p:cNvPr id="10" name="TextBox 9">
            <a:extLst>
              <a:ext uri="{FF2B5EF4-FFF2-40B4-BE49-F238E27FC236}">
                <a16:creationId xmlns:a16="http://schemas.microsoft.com/office/drawing/2014/main" id="{EAB335B4-76F2-AEB2-E450-7511AA21AB60}"/>
              </a:ext>
            </a:extLst>
          </p:cNvPr>
          <p:cNvSpPr txBox="1"/>
          <p:nvPr/>
        </p:nvSpPr>
        <p:spPr>
          <a:xfrm>
            <a:off x="5013222" y="3961283"/>
            <a:ext cx="2507226" cy="1477328"/>
          </a:xfrm>
          <a:prstGeom prst="rect">
            <a:avLst/>
          </a:prstGeom>
          <a:noFill/>
        </p:spPr>
        <p:txBody>
          <a:bodyPr wrap="square" rtlCol="0">
            <a:spAutoFit/>
          </a:bodyPr>
          <a:lstStyle/>
          <a:p>
            <a:pPr algn="ctr"/>
            <a:r>
              <a:rPr lang="en-IN" b="1" dirty="0">
                <a:solidFill>
                  <a:srgbClr val="FF0000"/>
                </a:solidFill>
              </a:rPr>
              <a:t>Sensitivity analysis </a:t>
            </a:r>
          </a:p>
          <a:p>
            <a:pPr algn="ctr"/>
            <a:r>
              <a:rPr lang="en-IN" dirty="0"/>
              <a:t>Plotting coefficient for all parameters in the expression of Mass, Deflection and Stress</a:t>
            </a:r>
          </a:p>
        </p:txBody>
      </p:sp>
      <p:sp>
        <p:nvSpPr>
          <p:cNvPr id="11" name="TextBox 10">
            <a:extLst>
              <a:ext uri="{FF2B5EF4-FFF2-40B4-BE49-F238E27FC236}">
                <a16:creationId xmlns:a16="http://schemas.microsoft.com/office/drawing/2014/main" id="{4A1B599E-3827-E212-2A55-089E09EB985E}"/>
              </a:ext>
            </a:extLst>
          </p:cNvPr>
          <p:cNvSpPr txBox="1"/>
          <p:nvPr/>
        </p:nvSpPr>
        <p:spPr>
          <a:xfrm>
            <a:off x="2045110" y="4003297"/>
            <a:ext cx="2526890" cy="1200329"/>
          </a:xfrm>
          <a:prstGeom prst="rect">
            <a:avLst/>
          </a:prstGeom>
          <a:noFill/>
        </p:spPr>
        <p:txBody>
          <a:bodyPr wrap="square" rtlCol="0">
            <a:spAutoFit/>
          </a:bodyPr>
          <a:lstStyle/>
          <a:p>
            <a:pPr algn="ctr"/>
            <a:r>
              <a:rPr lang="en-IN" dirty="0"/>
              <a:t>Single Objective multi-constraint optimization</a:t>
            </a:r>
          </a:p>
          <a:p>
            <a:pPr algn="ctr"/>
            <a:r>
              <a:rPr lang="en-IN" b="1" dirty="0">
                <a:solidFill>
                  <a:srgbClr val="FF0000"/>
                </a:solidFill>
              </a:rPr>
              <a:t>Minimizing mass </a:t>
            </a:r>
            <a:r>
              <a:rPr lang="en-IN" dirty="0"/>
              <a:t>subject to constraints</a:t>
            </a:r>
          </a:p>
        </p:txBody>
      </p:sp>
      <p:sp>
        <p:nvSpPr>
          <p:cNvPr id="12" name="TextBox 11">
            <a:extLst>
              <a:ext uri="{FF2B5EF4-FFF2-40B4-BE49-F238E27FC236}">
                <a16:creationId xmlns:a16="http://schemas.microsoft.com/office/drawing/2014/main" id="{D461E4C6-BC32-B3AF-57BA-53E037F0DB1B}"/>
              </a:ext>
            </a:extLst>
          </p:cNvPr>
          <p:cNvSpPr txBox="1"/>
          <p:nvPr/>
        </p:nvSpPr>
        <p:spPr>
          <a:xfrm>
            <a:off x="0" y="5631566"/>
            <a:ext cx="2281084" cy="646331"/>
          </a:xfrm>
          <a:prstGeom prst="rect">
            <a:avLst/>
          </a:prstGeom>
          <a:noFill/>
        </p:spPr>
        <p:txBody>
          <a:bodyPr wrap="square" rtlCol="0">
            <a:spAutoFit/>
          </a:bodyPr>
          <a:lstStyle/>
          <a:p>
            <a:pPr algn="ctr"/>
            <a:r>
              <a:rPr lang="en-IN" dirty="0"/>
              <a:t>Optimized design for the beam</a:t>
            </a:r>
          </a:p>
        </p:txBody>
      </p:sp>
      <p:sp>
        <p:nvSpPr>
          <p:cNvPr id="13" name="TextBox 12">
            <a:extLst>
              <a:ext uri="{FF2B5EF4-FFF2-40B4-BE49-F238E27FC236}">
                <a16:creationId xmlns:a16="http://schemas.microsoft.com/office/drawing/2014/main" id="{A3445EBF-6122-CA01-CB21-D35C187BE655}"/>
              </a:ext>
            </a:extLst>
          </p:cNvPr>
          <p:cNvSpPr txBox="1"/>
          <p:nvPr/>
        </p:nvSpPr>
        <p:spPr>
          <a:xfrm>
            <a:off x="280217" y="3255852"/>
            <a:ext cx="1582993" cy="646331"/>
          </a:xfrm>
          <a:prstGeom prst="rect">
            <a:avLst/>
          </a:prstGeom>
          <a:noFill/>
        </p:spPr>
        <p:txBody>
          <a:bodyPr wrap="square" rtlCol="0">
            <a:spAutoFit/>
          </a:bodyPr>
          <a:lstStyle/>
          <a:p>
            <a:pPr algn="ctr"/>
            <a:r>
              <a:rPr lang="en-IN" dirty="0"/>
              <a:t>Optimal design in DOE</a:t>
            </a:r>
          </a:p>
        </p:txBody>
      </p:sp>
      <p:sp>
        <p:nvSpPr>
          <p:cNvPr id="14" name="Rectangle 13">
            <a:extLst>
              <a:ext uri="{FF2B5EF4-FFF2-40B4-BE49-F238E27FC236}">
                <a16:creationId xmlns:a16="http://schemas.microsoft.com/office/drawing/2014/main" id="{495BE9A1-FA92-9298-E8E4-44564FA5B789}"/>
              </a:ext>
            </a:extLst>
          </p:cNvPr>
          <p:cNvSpPr/>
          <p:nvPr/>
        </p:nvSpPr>
        <p:spPr>
          <a:xfrm>
            <a:off x="956187" y="2015410"/>
            <a:ext cx="4031226" cy="77406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60D3F4C5-30C0-7BEB-C421-39CF1AFB5367}"/>
              </a:ext>
            </a:extLst>
          </p:cNvPr>
          <p:cNvSpPr/>
          <p:nvPr/>
        </p:nvSpPr>
        <p:spPr>
          <a:xfrm>
            <a:off x="7280787" y="1919846"/>
            <a:ext cx="4547419" cy="977986"/>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61C9AFF3-7A08-4C0B-B37E-A42C98AC7177}"/>
              </a:ext>
            </a:extLst>
          </p:cNvPr>
          <p:cNvSpPr/>
          <p:nvPr/>
        </p:nvSpPr>
        <p:spPr>
          <a:xfrm>
            <a:off x="7914968" y="3862069"/>
            <a:ext cx="3342967" cy="1595085"/>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A610C6C-D892-39B5-C249-CE29DB175F2E}"/>
              </a:ext>
            </a:extLst>
          </p:cNvPr>
          <p:cNvSpPr/>
          <p:nvPr/>
        </p:nvSpPr>
        <p:spPr>
          <a:xfrm>
            <a:off x="5032887" y="3862068"/>
            <a:ext cx="2467897" cy="1595085"/>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91533A02-35A6-50F9-C87C-8FBC5DD0A966}"/>
              </a:ext>
            </a:extLst>
          </p:cNvPr>
          <p:cNvSpPr/>
          <p:nvPr/>
        </p:nvSpPr>
        <p:spPr>
          <a:xfrm>
            <a:off x="2104103" y="3862069"/>
            <a:ext cx="2467897" cy="1595085"/>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6924FB3D-2879-F348-8149-DD1AD777AFF7}"/>
              </a:ext>
            </a:extLst>
          </p:cNvPr>
          <p:cNvSpPr/>
          <p:nvPr/>
        </p:nvSpPr>
        <p:spPr>
          <a:xfrm>
            <a:off x="235973" y="3204903"/>
            <a:ext cx="1671483" cy="77406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690AEE8-8A0F-2C63-27EF-9495BBD15CCB}"/>
              </a:ext>
            </a:extLst>
          </p:cNvPr>
          <p:cNvSpPr/>
          <p:nvPr/>
        </p:nvSpPr>
        <p:spPr>
          <a:xfrm>
            <a:off x="117988" y="5598382"/>
            <a:ext cx="2064773" cy="803001"/>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A8475383-A75B-FA91-EA97-86A278D24C27}"/>
              </a:ext>
            </a:extLst>
          </p:cNvPr>
          <p:cNvCxnSpPr>
            <a:stCxn id="14" idx="3"/>
            <a:endCxn id="15" idx="1"/>
          </p:cNvCxnSpPr>
          <p:nvPr/>
        </p:nvCxnSpPr>
        <p:spPr>
          <a:xfrm>
            <a:off x="4987413" y="2402442"/>
            <a:ext cx="2293374" cy="6397"/>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F1C113-12BA-C1FC-5939-9E21CCC5A7C5}"/>
              </a:ext>
            </a:extLst>
          </p:cNvPr>
          <p:cNvCxnSpPr>
            <a:cxnSpLocks/>
          </p:cNvCxnSpPr>
          <p:nvPr/>
        </p:nvCxnSpPr>
        <p:spPr>
          <a:xfrm>
            <a:off x="9611031" y="2897832"/>
            <a:ext cx="0" cy="901929"/>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5616D24-319D-7BDC-3996-4E9D84219676}"/>
              </a:ext>
            </a:extLst>
          </p:cNvPr>
          <p:cNvCxnSpPr>
            <a:cxnSpLocks/>
          </p:cNvCxnSpPr>
          <p:nvPr/>
        </p:nvCxnSpPr>
        <p:spPr>
          <a:xfrm flipH="1">
            <a:off x="7500784" y="4659610"/>
            <a:ext cx="325693" cy="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7A1A2EB-8759-C3B2-55DE-22A83ED89B23}"/>
              </a:ext>
            </a:extLst>
          </p:cNvPr>
          <p:cNvCxnSpPr>
            <a:cxnSpLocks/>
          </p:cNvCxnSpPr>
          <p:nvPr/>
        </p:nvCxnSpPr>
        <p:spPr>
          <a:xfrm flipH="1">
            <a:off x="4661719" y="4646826"/>
            <a:ext cx="325693" cy="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794B8F-02DE-9E38-973A-C1271F1D8BF2}"/>
              </a:ext>
            </a:extLst>
          </p:cNvPr>
          <p:cNvCxnSpPr>
            <a:cxnSpLocks/>
            <a:endCxn id="19" idx="3"/>
          </p:cNvCxnSpPr>
          <p:nvPr/>
        </p:nvCxnSpPr>
        <p:spPr>
          <a:xfrm flipH="1">
            <a:off x="1907456" y="2813845"/>
            <a:ext cx="1064343" cy="77809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8657151-173E-C233-94B3-4E01B5FF144C}"/>
              </a:ext>
            </a:extLst>
          </p:cNvPr>
          <p:cNvCxnSpPr>
            <a:cxnSpLocks/>
          </p:cNvCxnSpPr>
          <p:nvPr/>
        </p:nvCxnSpPr>
        <p:spPr>
          <a:xfrm flipH="1">
            <a:off x="979537" y="4646826"/>
            <a:ext cx="1064343" cy="77809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95CC22F-4DBC-CCA5-7AD9-0E7FF224AEF6}"/>
              </a:ext>
            </a:extLst>
          </p:cNvPr>
          <p:cNvSpPr txBox="1"/>
          <p:nvPr/>
        </p:nvSpPr>
        <p:spPr>
          <a:xfrm>
            <a:off x="5171767" y="2053410"/>
            <a:ext cx="1750142" cy="646331"/>
          </a:xfrm>
          <a:prstGeom prst="rect">
            <a:avLst/>
          </a:prstGeom>
          <a:noFill/>
        </p:spPr>
        <p:txBody>
          <a:bodyPr wrap="square" rtlCol="0">
            <a:spAutoFit/>
          </a:bodyPr>
          <a:lstStyle/>
          <a:p>
            <a:pPr algn="ctr"/>
            <a:r>
              <a:rPr lang="en-IN" b="1" dirty="0">
                <a:solidFill>
                  <a:srgbClr val="FF0000"/>
                </a:solidFill>
              </a:rPr>
              <a:t>Sensitivity analysis</a:t>
            </a:r>
          </a:p>
        </p:txBody>
      </p:sp>
    </p:spTree>
    <p:extLst>
      <p:ext uri="{BB962C8B-B14F-4D97-AF65-F5344CB8AC3E}">
        <p14:creationId xmlns:p14="http://schemas.microsoft.com/office/powerpoint/2010/main" val="249738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DC74-8B58-1AAC-BE89-5FC0DD4F9B14}"/>
              </a:ext>
            </a:extLst>
          </p:cNvPr>
          <p:cNvSpPr>
            <a:spLocks noGrp="1"/>
          </p:cNvSpPr>
          <p:nvPr>
            <p:ph type="title"/>
          </p:nvPr>
        </p:nvSpPr>
        <p:spPr>
          <a:xfrm>
            <a:off x="265471" y="693480"/>
            <a:ext cx="10515600" cy="555218"/>
          </a:xfrm>
        </p:spPr>
        <p:txBody>
          <a:bodyPr>
            <a:normAutofit/>
          </a:bodyPr>
          <a:lstStyle/>
          <a:p>
            <a:r>
              <a:rPr lang="en-IN" sz="2800" b="1" dirty="0"/>
              <a:t>Sensitivity Analysis</a:t>
            </a:r>
          </a:p>
        </p:txBody>
      </p:sp>
      <p:sp>
        <p:nvSpPr>
          <p:cNvPr id="3" name="Content Placeholder 2">
            <a:extLst>
              <a:ext uri="{FF2B5EF4-FFF2-40B4-BE49-F238E27FC236}">
                <a16:creationId xmlns:a16="http://schemas.microsoft.com/office/drawing/2014/main" id="{ADD603BF-9B60-806C-3AC4-387F810FF8D6}"/>
              </a:ext>
            </a:extLst>
          </p:cNvPr>
          <p:cNvSpPr>
            <a:spLocks noGrp="1"/>
          </p:cNvSpPr>
          <p:nvPr>
            <p:ph idx="1"/>
          </p:nvPr>
        </p:nvSpPr>
        <p:spPr>
          <a:xfrm>
            <a:off x="265471" y="1248698"/>
            <a:ext cx="10515600" cy="4962522"/>
          </a:xfrm>
        </p:spPr>
        <p:txBody>
          <a:bodyPr/>
          <a:lstStyle/>
          <a:p>
            <a:r>
              <a:rPr lang="en-IN" dirty="0"/>
              <a:t>The sensitivity </a:t>
            </a:r>
            <a:r>
              <a:rPr lang="en-US" dirty="0"/>
              <a:t>of each of the parameters has been analyzed </a:t>
            </a:r>
            <a:r>
              <a:rPr lang="en-IN" dirty="0"/>
              <a:t>as well.</a:t>
            </a:r>
          </a:p>
          <a:p>
            <a:endParaRPr lang="en-IN" dirty="0"/>
          </a:p>
        </p:txBody>
      </p:sp>
      <p:cxnSp>
        <p:nvCxnSpPr>
          <p:cNvPr id="4" name="Straight Connector 3">
            <a:extLst>
              <a:ext uri="{FF2B5EF4-FFF2-40B4-BE49-F238E27FC236}">
                <a16:creationId xmlns:a16="http://schemas.microsoft.com/office/drawing/2014/main" id="{017DF20F-1730-1D12-55AC-5DAC2BC1147D}"/>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B70D864-180D-77D1-AF6D-CBAF5CB8B75B}"/>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9648013E-AB95-F419-9E7F-818E1C3D9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86E7D9D-CCED-7741-94E4-4CA798688E9A}"/>
              </a:ext>
            </a:extLst>
          </p:cNvPr>
          <p:cNvPicPr>
            <a:picLocks noChangeAspect="1"/>
          </p:cNvPicPr>
          <p:nvPr/>
        </p:nvPicPr>
        <p:blipFill>
          <a:blip r:embed="rId3">
            <a:extLst>
              <a:ext uri="{28A0092B-C50C-407E-A947-70E740481C1C}">
                <a14:useLocalDpi xmlns:a14="http://schemas.microsoft.com/office/drawing/2010/main" val="0"/>
              </a:ext>
            </a:extLst>
          </a:blip>
          <a:srcRect l="6937" t="6969" r="12594" b="4676"/>
          <a:stretch/>
        </p:blipFill>
        <p:spPr>
          <a:xfrm>
            <a:off x="88490" y="2153268"/>
            <a:ext cx="3861786" cy="3245636"/>
          </a:xfrm>
          <a:prstGeom prst="rect">
            <a:avLst/>
          </a:prstGeom>
        </p:spPr>
      </p:pic>
      <p:pic>
        <p:nvPicPr>
          <p:cNvPr id="12" name="Picture 11">
            <a:extLst>
              <a:ext uri="{FF2B5EF4-FFF2-40B4-BE49-F238E27FC236}">
                <a16:creationId xmlns:a16="http://schemas.microsoft.com/office/drawing/2014/main" id="{E29925DD-A7EF-5A75-4AD4-A8A3AB214992}"/>
              </a:ext>
            </a:extLst>
          </p:cNvPr>
          <p:cNvPicPr>
            <a:picLocks noChangeAspect="1"/>
          </p:cNvPicPr>
          <p:nvPr/>
        </p:nvPicPr>
        <p:blipFill>
          <a:blip r:embed="rId4">
            <a:extLst>
              <a:ext uri="{28A0092B-C50C-407E-A947-70E740481C1C}">
                <a14:useLocalDpi xmlns:a14="http://schemas.microsoft.com/office/drawing/2010/main" val="0"/>
              </a:ext>
            </a:extLst>
          </a:blip>
          <a:srcRect l="9508" t="9431" r="11594" b="4874"/>
          <a:stretch/>
        </p:blipFill>
        <p:spPr>
          <a:xfrm>
            <a:off x="4209352" y="2306635"/>
            <a:ext cx="3861786" cy="3210376"/>
          </a:xfrm>
          <a:prstGeom prst="rect">
            <a:avLst/>
          </a:prstGeom>
        </p:spPr>
      </p:pic>
      <p:pic>
        <p:nvPicPr>
          <p:cNvPr id="14" name="Picture 13">
            <a:extLst>
              <a:ext uri="{FF2B5EF4-FFF2-40B4-BE49-F238E27FC236}">
                <a16:creationId xmlns:a16="http://schemas.microsoft.com/office/drawing/2014/main" id="{75DBD320-C146-8E5E-DF4C-D7EDDD0FE9EF}"/>
              </a:ext>
            </a:extLst>
          </p:cNvPr>
          <p:cNvPicPr>
            <a:picLocks noChangeAspect="1"/>
          </p:cNvPicPr>
          <p:nvPr/>
        </p:nvPicPr>
        <p:blipFill>
          <a:blip r:embed="rId5">
            <a:extLst>
              <a:ext uri="{28A0092B-C50C-407E-A947-70E740481C1C}">
                <a14:useLocalDpi xmlns:a14="http://schemas.microsoft.com/office/drawing/2010/main" val="0"/>
              </a:ext>
            </a:extLst>
          </a:blip>
          <a:srcRect l="6216" t="9613" r="11593" b="4692"/>
          <a:stretch/>
        </p:blipFill>
        <p:spPr>
          <a:xfrm>
            <a:off x="8153233" y="2345305"/>
            <a:ext cx="3861786" cy="3081791"/>
          </a:xfrm>
          <a:prstGeom prst="rect">
            <a:avLst/>
          </a:prstGeom>
        </p:spPr>
      </p:pic>
      <p:sp>
        <p:nvSpPr>
          <p:cNvPr id="15" name="TextBox 14">
            <a:extLst>
              <a:ext uri="{FF2B5EF4-FFF2-40B4-BE49-F238E27FC236}">
                <a16:creationId xmlns:a16="http://schemas.microsoft.com/office/drawing/2014/main" id="{9A6EEDD1-0EF3-F775-6662-1C066AD53AC6}"/>
              </a:ext>
            </a:extLst>
          </p:cNvPr>
          <p:cNvSpPr txBox="1"/>
          <p:nvPr/>
        </p:nvSpPr>
        <p:spPr>
          <a:xfrm>
            <a:off x="4626077" y="5679449"/>
            <a:ext cx="3028335" cy="369332"/>
          </a:xfrm>
          <a:prstGeom prst="rect">
            <a:avLst/>
          </a:prstGeom>
          <a:noFill/>
        </p:spPr>
        <p:txBody>
          <a:bodyPr wrap="square" rtlCol="0">
            <a:spAutoFit/>
          </a:bodyPr>
          <a:lstStyle/>
          <a:p>
            <a:pPr algn="ctr"/>
            <a:r>
              <a:rPr lang="en-IN" dirty="0"/>
              <a:t>Fig. Sensitivity analysis</a:t>
            </a:r>
          </a:p>
        </p:txBody>
      </p:sp>
    </p:spTree>
    <p:extLst>
      <p:ext uri="{BB962C8B-B14F-4D97-AF65-F5344CB8AC3E}">
        <p14:creationId xmlns:p14="http://schemas.microsoft.com/office/powerpoint/2010/main" val="71766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004A305-50FF-F347-0B80-C8FC8FC7EE9F}"/>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AE8659B-70EE-F4FF-3C2B-9DC7AED1C952}"/>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65FF14B1-616A-A85F-4477-B44471837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9CA2382B-011B-9542-E56A-7605C434EE5C}"/>
              </a:ext>
            </a:extLst>
          </p:cNvPr>
          <p:cNvSpPr>
            <a:spLocks noGrp="1"/>
          </p:cNvSpPr>
          <p:nvPr>
            <p:ph type="title"/>
          </p:nvPr>
        </p:nvSpPr>
        <p:spPr>
          <a:xfrm>
            <a:off x="265471" y="693480"/>
            <a:ext cx="10515600" cy="555218"/>
          </a:xfrm>
        </p:spPr>
        <p:txBody>
          <a:bodyPr>
            <a:normAutofit/>
          </a:bodyPr>
          <a:lstStyle/>
          <a:p>
            <a:r>
              <a:rPr lang="en-IN" sz="2800" b="1" dirty="0"/>
              <a:t>Sensitivity Analysis cont.</a:t>
            </a:r>
          </a:p>
        </p:txBody>
      </p:sp>
      <p:sp>
        <p:nvSpPr>
          <p:cNvPr id="9" name="TextBox 8">
            <a:extLst>
              <a:ext uri="{FF2B5EF4-FFF2-40B4-BE49-F238E27FC236}">
                <a16:creationId xmlns:a16="http://schemas.microsoft.com/office/drawing/2014/main" id="{DB4D136F-7EC8-E222-88EE-842C2AA71B85}"/>
              </a:ext>
            </a:extLst>
          </p:cNvPr>
          <p:cNvSpPr txBox="1"/>
          <p:nvPr/>
        </p:nvSpPr>
        <p:spPr>
          <a:xfrm>
            <a:off x="265471" y="1064032"/>
            <a:ext cx="10805653" cy="369332"/>
          </a:xfrm>
          <a:prstGeom prst="rect">
            <a:avLst/>
          </a:prstGeom>
          <a:noFill/>
        </p:spPr>
        <p:txBody>
          <a:bodyPr wrap="square">
            <a:spAutoFit/>
          </a:bodyPr>
          <a:lstStyle/>
          <a:p>
            <a:r>
              <a:rPr lang="en-IN" dirty="0"/>
              <a:t>The sensitivity </a:t>
            </a:r>
            <a:r>
              <a:rPr lang="en-US" dirty="0"/>
              <a:t>of each of the combination parameters has been analyzed </a:t>
            </a:r>
            <a:r>
              <a:rPr lang="en-IN" dirty="0"/>
              <a:t>as well.</a:t>
            </a:r>
          </a:p>
        </p:txBody>
      </p:sp>
      <p:pic>
        <p:nvPicPr>
          <p:cNvPr id="11" name="Picture 10">
            <a:extLst>
              <a:ext uri="{FF2B5EF4-FFF2-40B4-BE49-F238E27FC236}">
                <a16:creationId xmlns:a16="http://schemas.microsoft.com/office/drawing/2014/main" id="{8BCE4978-B442-3F17-97E5-F5AF9FE747BB}"/>
              </a:ext>
            </a:extLst>
          </p:cNvPr>
          <p:cNvPicPr>
            <a:picLocks noChangeAspect="1"/>
          </p:cNvPicPr>
          <p:nvPr/>
        </p:nvPicPr>
        <p:blipFill>
          <a:blip r:embed="rId3">
            <a:extLst>
              <a:ext uri="{28A0092B-C50C-407E-A947-70E740481C1C}">
                <a14:useLocalDpi xmlns:a14="http://schemas.microsoft.com/office/drawing/2010/main" val="0"/>
              </a:ext>
            </a:extLst>
          </a:blip>
          <a:srcRect r="681"/>
          <a:stretch/>
        </p:blipFill>
        <p:spPr>
          <a:xfrm>
            <a:off x="1897625" y="1362074"/>
            <a:ext cx="7590504" cy="5095033"/>
          </a:xfrm>
          <a:prstGeom prst="rect">
            <a:avLst/>
          </a:prstGeom>
        </p:spPr>
      </p:pic>
    </p:spTree>
    <p:extLst>
      <p:ext uri="{BB962C8B-B14F-4D97-AF65-F5344CB8AC3E}">
        <p14:creationId xmlns:p14="http://schemas.microsoft.com/office/powerpoint/2010/main" val="354769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CA3EBE64-16B7-BF1D-F8A0-DCA45060D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329" y="1041937"/>
            <a:ext cx="7896955" cy="5264637"/>
          </a:xfrm>
          <a:prstGeom prst="rect">
            <a:avLst/>
          </a:prstGeom>
        </p:spPr>
      </p:pic>
      <p:sp>
        <p:nvSpPr>
          <p:cNvPr id="4" name="Title 1">
            <a:extLst>
              <a:ext uri="{FF2B5EF4-FFF2-40B4-BE49-F238E27FC236}">
                <a16:creationId xmlns:a16="http://schemas.microsoft.com/office/drawing/2014/main" id="{B284C6BC-600F-3511-B727-4492D4BC7F90}"/>
              </a:ext>
            </a:extLst>
          </p:cNvPr>
          <p:cNvSpPr txBox="1">
            <a:spLocks/>
          </p:cNvSpPr>
          <p:nvPr/>
        </p:nvSpPr>
        <p:spPr>
          <a:xfrm>
            <a:off x="265471" y="693480"/>
            <a:ext cx="10515600" cy="555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Sensitivity Analysis cont.</a:t>
            </a:r>
          </a:p>
        </p:txBody>
      </p:sp>
      <p:cxnSp>
        <p:nvCxnSpPr>
          <p:cNvPr id="5" name="Straight Connector 4">
            <a:extLst>
              <a:ext uri="{FF2B5EF4-FFF2-40B4-BE49-F238E27FC236}">
                <a16:creationId xmlns:a16="http://schemas.microsoft.com/office/drawing/2014/main" id="{1D67D290-2FF0-B9B6-7094-78F0591B7308}"/>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5B33EC4-670B-57B7-F04E-E91B6C370B7B}"/>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4" descr="245-2451831_iit-madras-logo – Department of Ocean Engineering">
            <a:extLst>
              <a:ext uri="{FF2B5EF4-FFF2-40B4-BE49-F238E27FC236}">
                <a16:creationId xmlns:a16="http://schemas.microsoft.com/office/drawing/2014/main" id="{7DE7F095-0399-94EA-8EDB-32D3E84E5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32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9096CD3B-5B12-14D3-BC6E-CE04FCAF8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51" y="1006885"/>
            <a:ext cx="8110807" cy="5407205"/>
          </a:xfrm>
          <a:prstGeom prst="rect">
            <a:avLst/>
          </a:prstGeom>
        </p:spPr>
      </p:pic>
      <p:sp>
        <p:nvSpPr>
          <p:cNvPr id="7" name="Title 1">
            <a:extLst>
              <a:ext uri="{FF2B5EF4-FFF2-40B4-BE49-F238E27FC236}">
                <a16:creationId xmlns:a16="http://schemas.microsoft.com/office/drawing/2014/main" id="{392AC1BC-34F3-93FE-20B3-6223B798D19D}"/>
              </a:ext>
            </a:extLst>
          </p:cNvPr>
          <p:cNvSpPr>
            <a:spLocks noGrp="1"/>
          </p:cNvSpPr>
          <p:nvPr>
            <p:ph type="title"/>
          </p:nvPr>
        </p:nvSpPr>
        <p:spPr>
          <a:xfrm>
            <a:off x="159774" y="153322"/>
            <a:ext cx="10515600" cy="1325563"/>
          </a:xfrm>
        </p:spPr>
        <p:txBody>
          <a:bodyPr>
            <a:normAutofit/>
          </a:bodyPr>
          <a:lstStyle/>
          <a:p>
            <a:r>
              <a:rPr lang="en-IN" sz="2800" b="1" dirty="0"/>
              <a:t>Sensitivity Analysis cont.</a:t>
            </a:r>
          </a:p>
        </p:txBody>
      </p:sp>
      <p:cxnSp>
        <p:nvCxnSpPr>
          <p:cNvPr id="8" name="Straight Connector 7">
            <a:extLst>
              <a:ext uri="{FF2B5EF4-FFF2-40B4-BE49-F238E27FC236}">
                <a16:creationId xmlns:a16="http://schemas.microsoft.com/office/drawing/2014/main" id="{CC8148B3-47F6-BE86-EB33-E86EAD4C704C}"/>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E178F7-2C3F-A5EA-7F7D-FC13181654B7}"/>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0" name="Picture 4" descr="245-2451831_iit-madras-logo – Department of Ocean Engineering">
            <a:extLst>
              <a:ext uri="{FF2B5EF4-FFF2-40B4-BE49-F238E27FC236}">
                <a16:creationId xmlns:a16="http://schemas.microsoft.com/office/drawing/2014/main" id="{56FB6EA9-931A-28DB-11B4-B0A55BDA6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19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44DD-6C73-E224-6528-D3DED4D61F00}"/>
              </a:ext>
            </a:extLst>
          </p:cNvPr>
          <p:cNvSpPr>
            <a:spLocks noGrp="1"/>
          </p:cNvSpPr>
          <p:nvPr>
            <p:ph type="title"/>
          </p:nvPr>
        </p:nvSpPr>
        <p:spPr>
          <a:xfrm>
            <a:off x="265471" y="612217"/>
            <a:ext cx="10515600" cy="866668"/>
          </a:xfrm>
        </p:spPr>
        <p:txBody>
          <a:bodyPr/>
          <a:lstStyle/>
          <a:p>
            <a:r>
              <a:rPr lang="en-IN" dirty="0"/>
              <a:t>Optimal design as per DOE</a:t>
            </a:r>
          </a:p>
        </p:txBody>
      </p:sp>
      <p:pic>
        <p:nvPicPr>
          <p:cNvPr id="8" name="Content Placeholder 7">
            <a:extLst>
              <a:ext uri="{FF2B5EF4-FFF2-40B4-BE49-F238E27FC236}">
                <a16:creationId xmlns:a16="http://schemas.microsoft.com/office/drawing/2014/main" id="{AFFE9742-471E-7A10-968D-0A2617B47E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678" y="1478885"/>
            <a:ext cx="9283359" cy="3978583"/>
          </a:xfrm>
        </p:spPr>
      </p:pic>
      <p:cxnSp>
        <p:nvCxnSpPr>
          <p:cNvPr id="4" name="Straight Connector 3">
            <a:extLst>
              <a:ext uri="{FF2B5EF4-FFF2-40B4-BE49-F238E27FC236}">
                <a16:creationId xmlns:a16="http://schemas.microsoft.com/office/drawing/2014/main" id="{15757FA4-12FF-3EEF-F024-AC8F959F1A9B}"/>
              </a:ext>
            </a:extLst>
          </p:cNvPr>
          <p:cNvCxnSpPr/>
          <p:nvPr/>
        </p:nvCxnSpPr>
        <p:spPr>
          <a:xfrm>
            <a:off x="265471" y="5801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962663D-CAC3-266D-8BC3-F85D229CBD0B}"/>
              </a:ext>
            </a:extLst>
          </p:cNvPr>
          <p:cNvCxnSpPr/>
          <p:nvPr/>
        </p:nvCxnSpPr>
        <p:spPr>
          <a:xfrm>
            <a:off x="265471" y="6523703"/>
            <a:ext cx="11562735"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245-2451831_iit-madras-logo – Department of Ocean Engineering">
            <a:extLst>
              <a:ext uri="{FF2B5EF4-FFF2-40B4-BE49-F238E27FC236}">
                <a16:creationId xmlns:a16="http://schemas.microsoft.com/office/drawing/2014/main" id="{C1E92A34-EDA4-AF08-F6A3-A06DA2782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3628" y="-12474"/>
            <a:ext cx="499378" cy="52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06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1190</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Google Sans</vt:lpstr>
      <vt:lpstr>Lato</vt:lpstr>
      <vt:lpstr>Office Theme</vt:lpstr>
      <vt:lpstr>ED 6002: Optimization Methods in Engineering Design  (2024-25) </vt:lpstr>
      <vt:lpstr>Design of I-section Beam</vt:lpstr>
      <vt:lpstr>Design of Experiment</vt:lpstr>
      <vt:lpstr>Framework for report generation, data extraction, polynomial regression and optimization</vt:lpstr>
      <vt:lpstr>Sensitivity Analysis</vt:lpstr>
      <vt:lpstr>Sensitivity Analysis cont.</vt:lpstr>
      <vt:lpstr>PowerPoint Presentation</vt:lpstr>
      <vt:lpstr>Sensitivity Analysis cont.</vt:lpstr>
      <vt:lpstr>Optimal design as per DOE</vt:lpstr>
      <vt:lpstr>Multivariate regression </vt:lpstr>
      <vt:lpstr>Single objective multi-constraint optimization</vt:lpstr>
      <vt:lpstr>Comparison</vt:lpstr>
      <vt:lpstr>Is an analytical solution possible?</vt:lpstr>
      <vt:lpstr>The program, data, report and figures can be accessed via this link-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Pathak</dc:creator>
  <cp:lastModifiedBy>Amit Pathak</cp:lastModifiedBy>
  <cp:revision>5</cp:revision>
  <dcterms:created xsi:type="dcterms:W3CDTF">2024-09-01T04:26:43Z</dcterms:created>
  <dcterms:modified xsi:type="dcterms:W3CDTF">2024-09-03T08:10:04Z</dcterms:modified>
</cp:coreProperties>
</file>