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1291DFA-1663-41F5-B174-DC060FDDE2E8}">
          <p14:sldIdLst>
            <p14:sldId id="256"/>
          </p14:sldIdLst>
        </p14:section>
        <p14:section name="Sales Trend" id="{F4EAAFA8-4315-4F7C-8767-F2C131449135}">
          <p14:sldIdLst>
            <p14:sldId id="257"/>
          </p14:sldIdLst>
        </p14:section>
        <p14:section name="Revenue Trend" id="{E5BE3DC2-3C1A-43D2-B44A-8E93AB7C5314}">
          <p14:sldIdLst>
            <p14:sldId id="258"/>
          </p14:sldIdLst>
        </p14:section>
        <p14:section name="Gross Profit Trend" id="{9434877E-4E56-4C27-B7C4-767DBD46C5EE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Pictures\Saved%20Pictures\capstone%20visu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Pictures\Saved%20Pictures\capstone%20visu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Pictures\Saved%20Pictures\capstone%20visu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Pictures\Saved%20Pictures\capstone%20visu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Pictures\Saved%20Pictures\capstone%20visu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Pictures\Saved%20Pictures\capstone%20visu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Pictures\Saved%20Pictures\capstone%20visu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Pictures\Saved%20Pictures\capstone%20visu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Pictures\Saved%20Pictures\capstone%20visu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SALES</a:t>
            </a:r>
            <a:r>
              <a:rPr lang="en-IN" baseline="0"/>
              <a:t> PARETO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TREND'!$J$38</c:f>
              <c:strCache>
                <c:ptCount val="1"/>
                <c:pt idx="0">
                  <c:v>Total sales of all month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'SALES TREND'!$I$39:$I$64</c:f>
              <c:strCache>
                <c:ptCount val="26"/>
                <c:pt idx="0">
                  <c:v>ORANGE JUICE</c:v>
                </c:pt>
                <c:pt idx="1">
                  <c:v>BUTTERMILK</c:v>
                </c:pt>
                <c:pt idx="2">
                  <c:v>PINEAPPLE JUICE</c:v>
                </c:pt>
                <c:pt idx="3">
                  <c:v>APPLE JUICE</c:v>
                </c:pt>
                <c:pt idx="4">
                  <c:v>CHIKOO JUICE</c:v>
                </c:pt>
                <c:pt idx="5">
                  <c:v>MANGO SHAKE</c:v>
                </c:pt>
                <c:pt idx="6">
                  <c:v>LASSI</c:v>
                </c:pt>
                <c:pt idx="7">
                  <c:v>STRAWBERRY SHAKE</c:v>
                </c:pt>
                <c:pt idx="8">
                  <c:v>ANAR JUICE</c:v>
                </c:pt>
                <c:pt idx="9">
                  <c:v>BADAM CHIKOO SHAKE</c:v>
                </c:pt>
                <c:pt idx="10">
                  <c:v>WATERMELON JUICE</c:v>
                </c:pt>
                <c:pt idx="11">
                  <c:v>COLD COFFEE</c:v>
                </c:pt>
                <c:pt idx="12">
                  <c:v>BANANA SHAKE</c:v>
                </c:pt>
                <c:pt idx="13">
                  <c:v>COCONUT WATER</c:v>
                </c:pt>
                <c:pt idx="14">
                  <c:v>KIWI JIUCE</c:v>
                </c:pt>
                <c:pt idx="15">
                  <c:v>KEENU JUICE</c:v>
                </c:pt>
                <c:pt idx="16">
                  <c:v>SHIKANJI</c:v>
                </c:pt>
                <c:pt idx="17">
                  <c:v>GUAVA JUICE</c:v>
                </c:pt>
                <c:pt idx="18">
                  <c:v>GREEN APPLE JUICE</c:v>
                </c:pt>
                <c:pt idx="19">
                  <c:v>KIWI LEMONADE</c:v>
                </c:pt>
                <c:pt idx="20">
                  <c:v>MIX FRUIT JUICE</c:v>
                </c:pt>
                <c:pt idx="21">
                  <c:v>MASALA LEMONADE</c:v>
                </c:pt>
                <c:pt idx="22">
                  <c:v>LITCHI JUICE</c:v>
                </c:pt>
                <c:pt idx="23">
                  <c:v>CRANBERRY JUICE</c:v>
                </c:pt>
                <c:pt idx="24">
                  <c:v>LIME &amp;MINT</c:v>
                </c:pt>
                <c:pt idx="25">
                  <c:v>BEETROOT JUICE</c:v>
                </c:pt>
              </c:strCache>
            </c:strRef>
          </c:cat>
          <c:val>
            <c:numRef>
              <c:f>'SALES TREND'!$J$39:$J$64</c:f>
              <c:numCache>
                <c:formatCode>General</c:formatCode>
                <c:ptCount val="26"/>
                <c:pt idx="0">
                  <c:v>290</c:v>
                </c:pt>
                <c:pt idx="1">
                  <c:v>275</c:v>
                </c:pt>
                <c:pt idx="2">
                  <c:v>227</c:v>
                </c:pt>
                <c:pt idx="3">
                  <c:v>174</c:v>
                </c:pt>
                <c:pt idx="4">
                  <c:v>170</c:v>
                </c:pt>
                <c:pt idx="5">
                  <c:v>170</c:v>
                </c:pt>
                <c:pt idx="6">
                  <c:v>140</c:v>
                </c:pt>
                <c:pt idx="7">
                  <c:v>140</c:v>
                </c:pt>
                <c:pt idx="8">
                  <c:v>134</c:v>
                </c:pt>
                <c:pt idx="9">
                  <c:v>128</c:v>
                </c:pt>
                <c:pt idx="10">
                  <c:v>118</c:v>
                </c:pt>
                <c:pt idx="11">
                  <c:v>116</c:v>
                </c:pt>
                <c:pt idx="12">
                  <c:v>114</c:v>
                </c:pt>
                <c:pt idx="13">
                  <c:v>98</c:v>
                </c:pt>
                <c:pt idx="14">
                  <c:v>85</c:v>
                </c:pt>
                <c:pt idx="15">
                  <c:v>75</c:v>
                </c:pt>
                <c:pt idx="16">
                  <c:v>73</c:v>
                </c:pt>
                <c:pt idx="17">
                  <c:v>63</c:v>
                </c:pt>
                <c:pt idx="18">
                  <c:v>60</c:v>
                </c:pt>
                <c:pt idx="19">
                  <c:v>60</c:v>
                </c:pt>
                <c:pt idx="20">
                  <c:v>57</c:v>
                </c:pt>
                <c:pt idx="21">
                  <c:v>47</c:v>
                </c:pt>
                <c:pt idx="22">
                  <c:v>46</c:v>
                </c:pt>
                <c:pt idx="23">
                  <c:v>20</c:v>
                </c:pt>
                <c:pt idx="24">
                  <c:v>7</c:v>
                </c:pt>
                <c:pt idx="2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22-416C-A927-3DF1F6B275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0544735"/>
        <c:axId val="1790554303"/>
      </c:barChart>
      <c:lineChart>
        <c:grouping val="standard"/>
        <c:varyColors val="0"/>
        <c:ser>
          <c:idx val="2"/>
          <c:order val="1"/>
          <c:tx>
            <c:strRef>
              <c:f>'SALES TREND'!$L$38</c:f>
              <c:strCache>
                <c:ptCount val="1"/>
                <c:pt idx="0">
                  <c:v>%Cummulative Total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'SALES TREND'!$I$39:$I$64</c:f>
              <c:strCache>
                <c:ptCount val="26"/>
                <c:pt idx="0">
                  <c:v>ORANGE JUICE</c:v>
                </c:pt>
                <c:pt idx="1">
                  <c:v>BUTTERMILK</c:v>
                </c:pt>
                <c:pt idx="2">
                  <c:v>PINEAPPLE JUICE</c:v>
                </c:pt>
                <c:pt idx="3">
                  <c:v>APPLE JUICE</c:v>
                </c:pt>
                <c:pt idx="4">
                  <c:v>CHIKOO JUICE</c:v>
                </c:pt>
                <c:pt idx="5">
                  <c:v>MANGO SHAKE</c:v>
                </c:pt>
                <c:pt idx="6">
                  <c:v>LASSI</c:v>
                </c:pt>
                <c:pt idx="7">
                  <c:v>STRAWBERRY SHAKE</c:v>
                </c:pt>
                <c:pt idx="8">
                  <c:v>ANAR JUICE</c:v>
                </c:pt>
                <c:pt idx="9">
                  <c:v>BADAM CHIKOO SHAKE</c:v>
                </c:pt>
                <c:pt idx="10">
                  <c:v>WATERMELON JUICE</c:v>
                </c:pt>
                <c:pt idx="11">
                  <c:v>COLD COFFEE</c:v>
                </c:pt>
                <c:pt idx="12">
                  <c:v>BANANA SHAKE</c:v>
                </c:pt>
                <c:pt idx="13">
                  <c:v>COCONUT WATER</c:v>
                </c:pt>
                <c:pt idx="14">
                  <c:v>KIWI JIUCE</c:v>
                </c:pt>
                <c:pt idx="15">
                  <c:v>KEENU JUICE</c:v>
                </c:pt>
                <c:pt idx="16">
                  <c:v>SHIKANJI</c:v>
                </c:pt>
                <c:pt idx="17">
                  <c:v>GUAVA JUICE</c:v>
                </c:pt>
                <c:pt idx="18">
                  <c:v>GREEN APPLE JUICE</c:v>
                </c:pt>
                <c:pt idx="19">
                  <c:v>KIWI LEMONADE</c:v>
                </c:pt>
                <c:pt idx="20">
                  <c:v>MIX FRUIT JUICE</c:v>
                </c:pt>
                <c:pt idx="21">
                  <c:v>MASALA LEMONADE</c:v>
                </c:pt>
                <c:pt idx="22">
                  <c:v>LITCHI JUICE</c:v>
                </c:pt>
                <c:pt idx="23">
                  <c:v>CRANBERRY JUICE</c:v>
                </c:pt>
                <c:pt idx="24">
                  <c:v>LIME &amp;MINT</c:v>
                </c:pt>
                <c:pt idx="25">
                  <c:v>BEETROOT JUICE</c:v>
                </c:pt>
              </c:strCache>
            </c:strRef>
          </c:cat>
          <c:val>
            <c:numRef>
              <c:f>'SALES TREND'!$L$39:$L$64</c:f>
              <c:numCache>
                <c:formatCode>0%</c:formatCode>
                <c:ptCount val="26"/>
                <c:pt idx="0">
                  <c:v>0.10027662517289074</c:v>
                </c:pt>
                <c:pt idx="1">
                  <c:v>0.19536652835408022</c:v>
                </c:pt>
                <c:pt idx="2">
                  <c:v>0.27385892116182575</c:v>
                </c:pt>
                <c:pt idx="3">
                  <c:v>0.33402489626556015</c:v>
                </c:pt>
                <c:pt idx="4">
                  <c:v>0.39280774550484093</c:v>
                </c:pt>
                <c:pt idx="5">
                  <c:v>0.45159059474412172</c:v>
                </c:pt>
                <c:pt idx="6">
                  <c:v>0.5</c:v>
                </c:pt>
                <c:pt idx="7">
                  <c:v>0.54840940525587833</c:v>
                </c:pt>
                <c:pt idx="8">
                  <c:v>0.59474412171507607</c:v>
                </c:pt>
                <c:pt idx="9">
                  <c:v>0.63900414937759331</c:v>
                </c:pt>
                <c:pt idx="10">
                  <c:v>0.67980636237897651</c:v>
                </c:pt>
                <c:pt idx="11">
                  <c:v>0.71991701244813278</c:v>
                </c:pt>
                <c:pt idx="12">
                  <c:v>0.75933609958506221</c:v>
                </c:pt>
                <c:pt idx="13">
                  <c:v>0.793222683264177</c:v>
                </c:pt>
                <c:pt idx="14">
                  <c:v>0.82261410788381739</c:v>
                </c:pt>
                <c:pt idx="15">
                  <c:v>0.84854771784232363</c:v>
                </c:pt>
                <c:pt idx="16">
                  <c:v>0.87378976486860305</c:v>
                </c:pt>
                <c:pt idx="17">
                  <c:v>0.89557399723374831</c:v>
                </c:pt>
                <c:pt idx="18">
                  <c:v>0.91632088520055321</c:v>
                </c:pt>
                <c:pt idx="19">
                  <c:v>0.93706777316735823</c:v>
                </c:pt>
                <c:pt idx="20">
                  <c:v>0.956777316735823</c:v>
                </c:pt>
                <c:pt idx="21">
                  <c:v>0.97302904564315351</c:v>
                </c:pt>
                <c:pt idx="22">
                  <c:v>0.98893499308437072</c:v>
                </c:pt>
                <c:pt idx="23">
                  <c:v>0.99585062240663902</c:v>
                </c:pt>
                <c:pt idx="24">
                  <c:v>0.99827109266943292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22-416C-A927-3DF1F6B275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0558047"/>
        <c:axId val="1790542239"/>
      </c:lineChart>
      <c:catAx>
        <c:axId val="1790544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554303"/>
        <c:crosses val="autoZero"/>
        <c:auto val="1"/>
        <c:lblAlgn val="ctr"/>
        <c:lblOffset val="100"/>
        <c:noMultiLvlLbl val="0"/>
      </c:catAx>
      <c:valAx>
        <c:axId val="1790554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Sales</a:t>
                </a:r>
                <a:r>
                  <a:rPr lang="en-IN" b="1" baseline="0"/>
                  <a:t> (no. of units)</a:t>
                </a:r>
                <a:endParaRPr lang="en-IN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544735"/>
        <c:crosses val="autoZero"/>
        <c:crossBetween val="between"/>
      </c:valAx>
      <c:valAx>
        <c:axId val="1790542239"/>
        <c:scaling>
          <c:orientation val="minMax"/>
          <c:max val="1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558047"/>
        <c:crosses val="max"/>
        <c:crossBetween val="between"/>
      </c:valAx>
      <c:catAx>
        <c:axId val="17905580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05422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 Days of inventory'!$B$70</c:f>
              <c:strCache>
                <c:ptCount val="1"/>
                <c:pt idx="0">
                  <c:v>Average Days Of Inventory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'Average Days of inventory'!$A$71:$A$96</c:f>
              <c:strCache>
                <c:ptCount val="26"/>
                <c:pt idx="0">
                  <c:v>BADAM CHIKOO SHAKE</c:v>
                </c:pt>
                <c:pt idx="1">
                  <c:v>COLD COFFEE</c:v>
                </c:pt>
                <c:pt idx="2">
                  <c:v>STRAWBERRY SHAKE</c:v>
                </c:pt>
                <c:pt idx="3">
                  <c:v>APPLE JUICE</c:v>
                </c:pt>
                <c:pt idx="4">
                  <c:v>BANANA SHAKE</c:v>
                </c:pt>
                <c:pt idx="5">
                  <c:v>ORANGE JUICE</c:v>
                </c:pt>
                <c:pt idx="6">
                  <c:v>MANGO SHAKE</c:v>
                </c:pt>
                <c:pt idx="7">
                  <c:v>BUTTERMILK</c:v>
                </c:pt>
                <c:pt idx="8">
                  <c:v>KEENU JUICE</c:v>
                </c:pt>
                <c:pt idx="9">
                  <c:v>PINEAPPLE JUICE</c:v>
                </c:pt>
                <c:pt idx="10">
                  <c:v>CHIKOO JUICE</c:v>
                </c:pt>
                <c:pt idx="11">
                  <c:v>COCONUT WATER</c:v>
                </c:pt>
                <c:pt idx="12">
                  <c:v>ANAR JUICE</c:v>
                </c:pt>
                <c:pt idx="13">
                  <c:v>LASSI</c:v>
                </c:pt>
                <c:pt idx="14">
                  <c:v>GUAVA JUICE</c:v>
                </c:pt>
                <c:pt idx="15">
                  <c:v>LITCHI JUICE</c:v>
                </c:pt>
                <c:pt idx="16">
                  <c:v>CRANBERRY JUICE</c:v>
                </c:pt>
                <c:pt idx="17">
                  <c:v>KIWI JIUCE</c:v>
                </c:pt>
                <c:pt idx="18">
                  <c:v>GREEN APPLE JUICE</c:v>
                </c:pt>
                <c:pt idx="19">
                  <c:v>MIX FRUIT JUICE</c:v>
                </c:pt>
                <c:pt idx="20">
                  <c:v>WATERMELON JUICE</c:v>
                </c:pt>
                <c:pt idx="21">
                  <c:v>MASALA LEMONADE</c:v>
                </c:pt>
                <c:pt idx="22">
                  <c:v>SHIKANJI</c:v>
                </c:pt>
                <c:pt idx="23">
                  <c:v>KIWI LEMONADE</c:v>
                </c:pt>
                <c:pt idx="24">
                  <c:v>LIME &amp;MINT</c:v>
                </c:pt>
                <c:pt idx="25">
                  <c:v>BEETROOT JUICE</c:v>
                </c:pt>
              </c:strCache>
            </c:strRef>
          </c:cat>
          <c:val>
            <c:numRef>
              <c:f>'Average Days of inventory'!$B$71:$B$96</c:f>
              <c:numCache>
                <c:formatCode>0</c:formatCode>
                <c:ptCount val="26"/>
                <c:pt idx="0">
                  <c:v>0.9375</c:v>
                </c:pt>
                <c:pt idx="1">
                  <c:v>0.94827586206896552</c:v>
                </c:pt>
                <c:pt idx="2">
                  <c:v>1.0642857142857143</c:v>
                </c:pt>
                <c:pt idx="3">
                  <c:v>1.1494252873563218</c:v>
                </c:pt>
                <c:pt idx="4">
                  <c:v>1.1578947368421053</c:v>
                </c:pt>
                <c:pt idx="5">
                  <c:v>1.1965517241379311</c:v>
                </c:pt>
                <c:pt idx="6">
                  <c:v>1.3529411764705883</c:v>
                </c:pt>
                <c:pt idx="7">
                  <c:v>1.6909090909090909</c:v>
                </c:pt>
                <c:pt idx="8">
                  <c:v>1.7333333333333334</c:v>
                </c:pt>
                <c:pt idx="9">
                  <c:v>1.7444933920704846</c:v>
                </c:pt>
                <c:pt idx="10">
                  <c:v>1.911764705882353</c:v>
                </c:pt>
                <c:pt idx="11">
                  <c:v>1.9591836734693877</c:v>
                </c:pt>
                <c:pt idx="12">
                  <c:v>1.9626865671641791</c:v>
                </c:pt>
                <c:pt idx="13">
                  <c:v>2.0785714285714287</c:v>
                </c:pt>
                <c:pt idx="14">
                  <c:v>2.3492063492063493</c:v>
                </c:pt>
                <c:pt idx="15">
                  <c:v>2.4565217391304346</c:v>
                </c:pt>
                <c:pt idx="16">
                  <c:v>2.8</c:v>
                </c:pt>
                <c:pt idx="17">
                  <c:v>2.8117647058823527</c:v>
                </c:pt>
                <c:pt idx="18">
                  <c:v>2.8333333333333335</c:v>
                </c:pt>
                <c:pt idx="19">
                  <c:v>2.9649122807017543</c:v>
                </c:pt>
                <c:pt idx="20">
                  <c:v>3.2711864406779663</c:v>
                </c:pt>
                <c:pt idx="21">
                  <c:v>3.2765957446808511</c:v>
                </c:pt>
                <c:pt idx="22">
                  <c:v>4.6849315068493151</c:v>
                </c:pt>
                <c:pt idx="23">
                  <c:v>4.7</c:v>
                </c:pt>
                <c:pt idx="24">
                  <c:v>10.428571428571429</c:v>
                </c:pt>
                <c:pt idx="2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9C-4FED-8F4B-E8899DFBBD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7707215"/>
        <c:axId val="1967700559"/>
      </c:barChart>
      <c:catAx>
        <c:axId val="1967707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700559"/>
        <c:crosses val="autoZero"/>
        <c:auto val="1"/>
        <c:lblAlgn val="ctr"/>
        <c:lblOffset val="100"/>
        <c:noMultiLvlLbl val="0"/>
      </c:catAx>
      <c:valAx>
        <c:axId val="196770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707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'Monthly Sale'!$E$3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'Monthly Sale'!$D$4:$D$7</c:f>
              <c:strCache>
                <c:ptCount val="4"/>
                <c:pt idx="0">
                  <c:v>01-Apr</c:v>
                </c:pt>
                <c:pt idx="1">
                  <c:v>01-May</c:v>
                </c:pt>
                <c:pt idx="2">
                  <c:v>01-Jun</c:v>
                </c:pt>
                <c:pt idx="3">
                  <c:v>01-Jul</c:v>
                </c:pt>
              </c:strCache>
            </c:strRef>
          </c:cat>
          <c:val>
            <c:numRef>
              <c:f>'Monthly Sale'!$E$4:$E$7</c:f>
              <c:numCache>
                <c:formatCode>General</c:formatCode>
                <c:ptCount val="4"/>
                <c:pt idx="0">
                  <c:v>674</c:v>
                </c:pt>
                <c:pt idx="1">
                  <c:v>751</c:v>
                </c:pt>
                <c:pt idx="2">
                  <c:v>771</c:v>
                </c:pt>
                <c:pt idx="3">
                  <c:v>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7E-4A86-95FB-8DBACE0B6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9026511"/>
        <c:axId val="1549031087"/>
      </c:barChart>
      <c:catAx>
        <c:axId val="1549026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031087"/>
        <c:crosses val="autoZero"/>
        <c:auto val="1"/>
        <c:lblAlgn val="ctr"/>
        <c:lblOffset val="100"/>
        <c:noMultiLvlLbl val="0"/>
      </c:catAx>
      <c:valAx>
        <c:axId val="154903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aseline="0"/>
                  <a:t> Sales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026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REVENUE</a:t>
            </a:r>
            <a:r>
              <a:rPr lang="en-IN" baseline="0"/>
              <a:t> PARETO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'REVENUE TREND '!$I$37</c:f>
              <c:strCache>
                <c:ptCount val="1"/>
                <c:pt idx="0">
                  <c:v>Revenue All Month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'REVENUE TREND '!$H$38:$H$63</c:f>
              <c:strCache>
                <c:ptCount val="26"/>
                <c:pt idx="0">
                  <c:v>MANGO SHAKE</c:v>
                </c:pt>
                <c:pt idx="1">
                  <c:v>COLD COFFEE</c:v>
                </c:pt>
                <c:pt idx="2">
                  <c:v>ORANGE JUICE</c:v>
                </c:pt>
                <c:pt idx="3">
                  <c:v>STRAWBERRY SHAKE</c:v>
                </c:pt>
                <c:pt idx="4">
                  <c:v>APPLE JUICE</c:v>
                </c:pt>
                <c:pt idx="5">
                  <c:v>PINEAPPLE JUICE</c:v>
                </c:pt>
                <c:pt idx="6">
                  <c:v>BUTTERMILK</c:v>
                </c:pt>
                <c:pt idx="7">
                  <c:v>WATERMELON JUICE</c:v>
                </c:pt>
                <c:pt idx="8">
                  <c:v>BADAM CHIKOO SHAKE</c:v>
                </c:pt>
                <c:pt idx="9">
                  <c:v>BANANA SHAKE</c:v>
                </c:pt>
                <c:pt idx="10">
                  <c:v>CHIKOO JUICE</c:v>
                </c:pt>
                <c:pt idx="11">
                  <c:v>LASSI</c:v>
                </c:pt>
                <c:pt idx="12">
                  <c:v>ANAR JUICE</c:v>
                </c:pt>
                <c:pt idx="13">
                  <c:v>KIWI JIUCE</c:v>
                </c:pt>
                <c:pt idx="14">
                  <c:v>COCONUT WATER</c:v>
                </c:pt>
                <c:pt idx="15">
                  <c:v>MIX FRUIT JUICE</c:v>
                </c:pt>
                <c:pt idx="16">
                  <c:v>KEENU JUICE</c:v>
                </c:pt>
                <c:pt idx="17">
                  <c:v>GUAVA JUICE</c:v>
                </c:pt>
                <c:pt idx="18">
                  <c:v>KIWI LEMONADE</c:v>
                </c:pt>
                <c:pt idx="19">
                  <c:v>GREEN APPLE JUICE</c:v>
                </c:pt>
                <c:pt idx="20">
                  <c:v>SHIKANJI</c:v>
                </c:pt>
                <c:pt idx="21">
                  <c:v>LITCHI JUICE</c:v>
                </c:pt>
                <c:pt idx="22">
                  <c:v>MASALA LEMONADE</c:v>
                </c:pt>
                <c:pt idx="23">
                  <c:v>CRANBERRY JUICE</c:v>
                </c:pt>
                <c:pt idx="24">
                  <c:v>LIME &amp;MINT</c:v>
                </c:pt>
                <c:pt idx="25">
                  <c:v>BEETROOT JUICE</c:v>
                </c:pt>
              </c:strCache>
            </c:strRef>
          </c:cat>
          <c:val>
            <c:numRef>
              <c:f>'REVENUE TREND '!$I$38:$I$63</c:f>
              <c:numCache>
                <c:formatCode>"₹"\ #,##0</c:formatCode>
                <c:ptCount val="26"/>
                <c:pt idx="0">
                  <c:v>15275</c:v>
                </c:pt>
                <c:pt idx="1">
                  <c:v>11020</c:v>
                </c:pt>
                <c:pt idx="2">
                  <c:v>10450</c:v>
                </c:pt>
                <c:pt idx="3">
                  <c:v>10225</c:v>
                </c:pt>
                <c:pt idx="4">
                  <c:v>9895</c:v>
                </c:pt>
                <c:pt idx="5">
                  <c:v>9805</c:v>
                </c:pt>
                <c:pt idx="6">
                  <c:v>9250</c:v>
                </c:pt>
                <c:pt idx="7">
                  <c:v>8960</c:v>
                </c:pt>
                <c:pt idx="8">
                  <c:v>8730</c:v>
                </c:pt>
                <c:pt idx="9">
                  <c:v>6520</c:v>
                </c:pt>
                <c:pt idx="10">
                  <c:v>6325</c:v>
                </c:pt>
                <c:pt idx="11">
                  <c:v>5845</c:v>
                </c:pt>
                <c:pt idx="12">
                  <c:v>5070</c:v>
                </c:pt>
                <c:pt idx="13">
                  <c:v>4150</c:v>
                </c:pt>
                <c:pt idx="14">
                  <c:v>3330</c:v>
                </c:pt>
                <c:pt idx="15">
                  <c:v>2070</c:v>
                </c:pt>
                <c:pt idx="16">
                  <c:v>2050</c:v>
                </c:pt>
                <c:pt idx="17">
                  <c:v>1985</c:v>
                </c:pt>
                <c:pt idx="18">
                  <c:v>1800</c:v>
                </c:pt>
                <c:pt idx="19">
                  <c:v>1700</c:v>
                </c:pt>
                <c:pt idx="20">
                  <c:v>1460</c:v>
                </c:pt>
                <c:pt idx="21">
                  <c:v>1260</c:v>
                </c:pt>
                <c:pt idx="22">
                  <c:v>1000</c:v>
                </c:pt>
                <c:pt idx="23">
                  <c:v>930</c:v>
                </c:pt>
                <c:pt idx="24">
                  <c:v>210</c:v>
                </c:pt>
                <c:pt idx="25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27-474D-A8F9-D4EB33396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0514783"/>
        <c:axId val="1790526015"/>
      </c:barChart>
      <c:lineChart>
        <c:grouping val="standard"/>
        <c:varyColors val="0"/>
        <c:ser>
          <c:idx val="2"/>
          <c:order val="1"/>
          <c:tx>
            <c:strRef>
              <c:f>'REVENUE TREND '!$K$37</c:f>
              <c:strCache>
                <c:ptCount val="1"/>
                <c:pt idx="0">
                  <c:v>Cummulative %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'REVENUE TREND '!$H$38:$H$63</c:f>
              <c:strCache>
                <c:ptCount val="26"/>
                <c:pt idx="0">
                  <c:v>MANGO SHAKE</c:v>
                </c:pt>
                <c:pt idx="1">
                  <c:v>COLD COFFEE</c:v>
                </c:pt>
                <c:pt idx="2">
                  <c:v>ORANGE JUICE</c:v>
                </c:pt>
                <c:pt idx="3">
                  <c:v>STRAWBERRY SHAKE</c:v>
                </c:pt>
                <c:pt idx="4">
                  <c:v>APPLE JUICE</c:v>
                </c:pt>
                <c:pt idx="5">
                  <c:v>PINEAPPLE JUICE</c:v>
                </c:pt>
                <c:pt idx="6">
                  <c:v>BUTTERMILK</c:v>
                </c:pt>
                <c:pt idx="7">
                  <c:v>WATERMELON JUICE</c:v>
                </c:pt>
                <c:pt idx="8">
                  <c:v>BADAM CHIKOO SHAKE</c:v>
                </c:pt>
                <c:pt idx="9">
                  <c:v>BANANA SHAKE</c:v>
                </c:pt>
                <c:pt idx="10">
                  <c:v>CHIKOO JUICE</c:v>
                </c:pt>
                <c:pt idx="11">
                  <c:v>LASSI</c:v>
                </c:pt>
                <c:pt idx="12">
                  <c:v>ANAR JUICE</c:v>
                </c:pt>
                <c:pt idx="13">
                  <c:v>KIWI JIUCE</c:v>
                </c:pt>
                <c:pt idx="14">
                  <c:v>COCONUT WATER</c:v>
                </c:pt>
                <c:pt idx="15">
                  <c:v>MIX FRUIT JUICE</c:v>
                </c:pt>
                <c:pt idx="16">
                  <c:v>KEENU JUICE</c:v>
                </c:pt>
                <c:pt idx="17">
                  <c:v>GUAVA JUICE</c:v>
                </c:pt>
                <c:pt idx="18">
                  <c:v>KIWI LEMONADE</c:v>
                </c:pt>
                <c:pt idx="19">
                  <c:v>GREEN APPLE JUICE</c:v>
                </c:pt>
                <c:pt idx="20">
                  <c:v>SHIKANJI</c:v>
                </c:pt>
                <c:pt idx="21">
                  <c:v>LITCHI JUICE</c:v>
                </c:pt>
                <c:pt idx="22">
                  <c:v>MASALA LEMONADE</c:v>
                </c:pt>
                <c:pt idx="23">
                  <c:v>CRANBERRY JUICE</c:v>
                </c:pt>
                <c:pt idx="24">
                  <c:v>LIME &amp;MINT</c:v>
                </c:pt>
                <c:pt idx="25">
                  <c:v>BEETROOT JUICE</c:v>
                </c:pt>
              </c:strCache>
            </c:strRef>
          </c:cat>
          <c:val>
            <c:numRef>
              <c:f>'REVENUE TREND '!$K$38:$K$63</c:f>
              <c:numCache>
                <c:formatCode>0%</c:formatCode>
                <c:ptCount val="26"/>
                <c:pt idx="0">
                  <c:v>0.10952568744846378</c:v>
                </c:pt>
                <c:pt idx="1">
                  <c:v>0.18854192808231457</c:v>
                </c:pt>
                <c:pt idx="2">
                  <c:v>0.26347112178682824</c:v>
                </c:pt>
                <c:pt idx="3">
                  <c:v>0.33678700749291934</c:v>
                </c:pt>
                <c:pt idx="4">
                  <c:v>0.40773670813465746</c:v>
                </c:pt>
                <c:pt idx="5">
                  <c:v>0.47804108557702651</c:v>
                </c:pt>
                <c:pt idx="6">
                  <c:v>0.5443659699566199</c:v>
                </c:pt>
                <c:pt idx="7">
                  <c:v>0.60861147958269102</c:v>
                </c:pt>
                <c:pt idx="8">
                  <c:v>0.67120782992148564</c:v>
                </c:pt>
                <c:pt idx="9">
                  <c:v>0.71795791058688563</c:v>
                </c:pt>
                <c:pt idx="10">
                  <c:v>0.76330979098698604</c:v>
                </c:pt>
                <c:pt idx="11">
                  <c:v>0.80521994765711824</c:v>
                </c:pt>
                <c:pt idx="12">
                  <c:v>0.84157315455490622</c:v>
                </c:pt>
                <c:pt idx="13">
                  <c:v>0.87132972430358868</c:v>
                </c:pt>
                <c:pt idx="14">
                  <c:v>0.89520668268024239</c:v>
                </c:pt>
                <c:pt idx="15">
                  <c:v>0.91004911626572971</c:v>
                </c:pt>
                <c:pt idx="16">
                  <c:v>0.9247481446958018</c:v>
                </c:pt>
                <c:pt idx="17">
                  <c:v>0.93898110637077403</c:v>
                </c:pt>
                <c:pt idx="18">
                  <c:v>0.95188757035815441</c:v>
                </c:pt>
                <c:pt idx="19">
                  <c:v>0.96407700856845802</c:v>
                </c:pt>
                <c:pt idx="20">
                  <c:v>0.97454558491377763</c:v>
                </c:pt>
                <c:pt idx="21">
                  <c:v>0.98358010970494392</c:v>
                </c:pt>
                <c:pt idx="22">
                  <c:v>0.99075036747571077</c:v>
                </c:pt>
                <c:pt idx="23">
                  <c:v>0.9974187072025239</c:v>
                </c:pt>
                <c:pt idx="24">
                  <c:v>0.99892446133438495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27-474D-A8F9-D4EB33396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0533503"/>
        <c:axId val="1790515199"/>
      </c:lineChart>
      <c:catAx>
        <c:axId val="179051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526015"/>
        <c:crosses val="autoZero"/>
        <c:auto val="1"/>
        <c:lblAlgn val="ctr"/>
        <c:lblOffset val="100"/>
        <c:noMultiLvlLbl val="0"/>
      </c:catAx>
      <c:valAx>
        <c:axId val="1790526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Revenue(in</a:t>
                </a:r>
                <a:r>
                  <a:rPr lang="en-IN" baseline="0"/>
                  <a:t> RS)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514783"/>
        <c:crosses val="autoZero"/>
        <c:crossBetween val="between"/>
      </c:valAx>
      <c:valAx>
        <c:axId val="1790515199"/>
        <c:scaling>
          <c:orientation val="minMax"/>
          <c:max val="1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533503"/>
        <c:crosses val="max"/>
        <c:crossBetween val="between"/>
      </c:valAx>
      <c:catAx>
        <c:axId val="17905335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05151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'Monthly Revenue'!$E$3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'Monthly Revenue'!$D$4:$D$7</c:f>
              <c:strCache>
                <c:ptCount val="4"/>
                <c:pt idx="0">
                  <c:v>01-Apr</c:v>
                </c:pt>
                <c:pt idx="1">
                  <c:v>01-May</c:v>
                </c:pt>
                <c:pt idx="2">
                  <c:v>01-Jun</c:v>
                </c:pt>
                <c:pt idx="3">
                  <c:v>01-Jul</c:v>
                </c:pt>
              </c:strCache>
            </c:strRef>
          </c:cat>
          <c:val>
            <c:numRef>
              <c:f>'Monthly Revenue'!$E$4:$E$7</c:f>
              <c:numCache>
                <c:formatCode>"₹"\ #,##0</c:formatCode>
                <c:ptCount val="4"/>
                <c:pt idx="0">
                  <c:v>29475</c:v>
                </c:pt>
                <c:pt idx="1">
                  <c:v>33670</c:v>
                </c:pt>
                <c:pt idx="2">
                  <c:v>40730</c:v>
                </c:pt>
                <c:pt idx="3">
                  <c:v>35590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6F-493A-B1D0-A553AF9C70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9037743"/>
        <c:axId val="1549018607"/>
      </c:barChart>
      <c:catAx>
        <c:axId val="1549037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018607"/>
        <c:crosses val="autoZero"/>
        <c:auto val="1"/>
        <c:lblAlgn val="ctr"/>
        <c:lblOffset val="100"/>
        <c:noMultiLvlLbl val="0"/>
      </c:catAx>
      <c:valAx>
        <c:axId val="1549018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037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</a:t>
            </a:r>
            <a:r>
              <a:rPr lang="en-US" baseline="0" dirty="0"/>
              <a:t> vs </a:t>
            </a:r>
            <a:r>
              <a:rPr lang="en-US" dirty="0"/>
              <a:t>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'Revenue vs Sales vs GrossProfit'!$G$3</c:f>
              <c:strCache>
                <c:ptCount val="1"/>
                <c:pt idx="0">
                  <c:v>Sum of 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xVal>
            <c:strRef>
              <c:f>'Revenue vs Sales vs GrossProfit'!$F$4:$F$29</c:f>
              <c:strCache>
                <c:ptCount val="26"/>
                <c:pt idx="0">
                  <c:v>ORANGE JUICE</c:v>
                </c:pt>
                <c:pt idx="1">
                  <c:v>BUTTERMILK</c:v>
                </c:pt>
                <c:pt idx="2">
                  <c:v>PINEAPPLE JUICE</c:v>
                </c:pt>
                <c:pt idx="3">
                  <c:v>APPLE JUICE</c:v>
                </c:pt>
                <c:pt idx="4">
                  <c:v>CHIKOO JUICE</c:v>
                </c:pt>
                <c:pt idx="5">
                  <c:v>MANGO SHAKE</c:v>
                </c:pt>
                <c:pt idx="6">
                  <c:v>LASSI</c:v>
                </c:pt>
                <c:pt idx="7">
                  <c:v>STRAWBERRY SHAKE</c:v>
                </c:pt>
                <c:pt idx="8">
                  <c:v>ANAR JUICE</c:v>
                </c:pt>
                <c:pt idx="9">
                  <c:v>BADAM CHIKOO SHAKE</c:v>
                </c:pt>
                <c:pt idx="10">
                  <c:v>WATERMELON JUICE</c:v>
                </c:pt>
                <c:pt idx="11">
                  <c:v>COLD COFFEE</c:v>
                </c:pt>
                <c:pt idx="12">
                  <c:v>BANANA SHAKE</c:v>
                </c:pt>
                <c:pt idx="13">
                  <c:v>COCONUT WATER</c:v>
                </c:pt>
                <c:pt idx="14">
                  <c:v>KIWI JIUCE</c:v>
                </c:pt>
                <c:pt idx="15">
                  <c:v>KEENU JUICE</c:v>
                </c:pt>
                <c:pt idx="16">
                  <c:v>SHIKANJI</c:v>
                </c:pt>
                <c:pt idx="17">
                  <c:v>GUAVA JUICE</c:v>
                </c:pt>
                <c:pt idx="18">
                  <c:v>GREEN APPLE JUICE</c:v>
                </c:pt>
                <c:pt idx="19">
                  <c:v>KIWI LEMONADE</c:v>
                </c:pt>
                <c:pt idx="20">
                  <c:v>MIX FRUIT JUICE</c:v>
                </c:pt>
                <c:pt idx="21">
                  <c:v>MASALA LEMONADE</c:v>
                </c:pt>
                <c:pt idx="22">
                  <c:v>LITCHI JUICE</c:v>
                </c:pt>
                <c:pt idx="23">
                  <c:v>CRANBERRY JUICE</c:v>
                </c:pt>
                <c:pt idx="24">
                  <c:v>LIME &amp;MINT</c:v>
                </c:pt>
                <c:pt idx="25">
                  <c:v>BEETROOT JUICE</c:v>
                </c:pt>
              </c:strCache>
            </c:strRef>
          </c:xVal>
          <c:yVal>
            <c:numRef>
              <c:f>'Revenue vs Sales vs GrossProfit'!$G$4:$G$29</c:f>
              <c:numCache>
                <c:formatCode>General</c:formatCode>
                <c:ptCount val="26"/>
                <c:pt idx="0">
                  <c:v>290</c:v>
                </c:pt>
                <c:pt idx="1">
                  <c:v>275</c:v>
                </c:pt>
                <c:pt idx="2">
                  <c:v>227</c:v>
                </c:pt>
                <c:pt idx="3">
                  <c:v>174</c:v>
                </c:pt>
                <c:pt idx="4">
                  <c:v>170</c:v>
                </c:pt>
                <c:pt idx="5">
                  <c:v>170</c:v>
                </c:pt>
                <c:pt idx="6">
                  <c:v>140</c:v>
                </c:pt>
                <c:pt idx="7">
                  <c:v>140</c:v>
                </c:pt>
                <c:pt idx="8">
                  <c:v>134</c:v>
                </c:pt>
                <c:pt idx="9">
                  <c:v>128</c:v>
                </c:pt>
                <c:pt idx="10">
                  <c:v>118</c:v>
                </c:pt>
                <c:pt idx="11">
                  <c:v>116</c:v>
                </c:pt>
                <c:pt idx="12">
                  <c:v>114</c:v>
                </c:pt>
                <c:pt idx="13">
                  <c:v>98</c:v>
                </c:pt>
                <c:pt idx="14">
                  <c:v>85</c:v>
                </c:pt>
                <c:pt idx="15">
                  <c:v>75</c:v>
                </c:pt>
                <c:pt idx="16">
                  <c:v>73</c:v>
                </c:pt>
                <c:pt idx="17">
                  <c:v>63</c:v>
                </c:pt>
                <c:pt idx="18">
                  <c:v>60</c:v>
                </c:pt>
                <c:pt idx="19">
                  <c:v>60</c:v>
                </c:pt>
                <c:pt idx="20">
                  <c:v>57</c:v>
                </c:pt>
                <c:pt idx="21">
                  <c:v>47</c:v>
                </c:pt>
                <c:pt idx="22">
                  <c:v>46</c:v>
                </c:pt>
                <c:pt idx="23">
                  <c:v>20</c:v>
                </c:pt>
                <c:pt idx="24">
                  <c:v>7</c:v>
                </c:pt>
                <c:pt idx="25">
                  <c:v>5</c:v>
                </c:pt>
              </c:numCache>
            </c:numRef>
          </c:yVal>
          <c:bubbleSize>
            <c:numRef>
              <c:f>'Revenue vs Sales vs GrossProfit'!$H$4:$H$29</c:f>
              <c:numCache>
                <c:formatCode>"₹"\ #,##0</c:formatCode>
                <c:ptCount val="26"/>
                <c:pt idx="0">
                  <c:v>10450</c:v>
                </c:pt>
                <c:pt idx="1">
                  <c:v>9250</c:v>
                </c:pt>
                <c:pt idx="2">
                  <c:v>9805</c:v>
                </c:pt>
                <c:pt idx="3">
                  <c:v>9895</c:v>
                </c:pt>
                <c:pt idx="4">
                  <c:v>6325</c:v>
                </c:pt>
                <c:pt idx="5">
                  <c:v>15275</c:v>
                </c:pt>
                <c:pt idx="6">
                  <c:v>5845</c:v>
                </c:pt>
                <c:pt idx="7">
                  <c:v>10225</c:v>
                </c:pt>
                <c:pt idx="8">
                  <c:v>5070</c:v>
                </c:pt>
                <c:pt idx="9">
                  <c:v>8730</c:v>
                </c:pt>
                <c:pt idx="10">
                  <c:v>8960</c:v>
                </c:pt>
                <c:pt idx="11">
                  <c:v>11020</c:v>
                </c:pt>
                <c:pt idx="12">
                  <c:v>6520</c:v>
                </c:pt>
                <c:pt idx="13">
                  <c:v>3330</c:v>
                </c:pt>
                <c:pt idx="14">
                  <c:v>4150</c:v>
                </c:pt>
                <c:pt idx="15">
                  <c:v>2050</c:v>
                </c:pt>
                <c:pt idx="16">
                  <c:v>1460</c:v>
                </c:pt>
                <c:pt idx="17">
                  <c:v>1985</c:v>
                </c:pt>
                <c:pt idx="18">
                  <c:v>1700</c:v>
                </c:pt>
                <c:pt idx="19">
                  <c:v>1800</c:v>
                </c:pt>
                <c:pt idx="20">
                  <c:v>2070</c:v>
                </c:pt>
                <c:pt idx="21">
                  <c:v>1000</c:v>
                </c:pt>
                <c:pt idx="22">
                  <c:v>1260</c:v>
                </c:pt>
                <c:pt idx="23">
                  <c:v>930</c:v>
                </c:pt>
                <c:pt idx="24">
                  <c:v>210</c:v>
                </c:pt>
                <c:pt idx="25">
                  <c:v>150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CE94-4C94-81EA-5D0C8136D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967645647"/>
        <c:axId val="1967652303"/>
      </c:bubbleChart>
      <c:valAx>
        <c:axId val="19676456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652303"/>
        <c:crosses val="autoZero"/>
        <c:crossBetween val="midCat"/>
      </c:valAx>
      <c:valAx>
        <c:axId val="196765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6456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GROSS</a:t>
            </a:r>
            <a:r>
              <a:rPr lang="en-IN" baseline="0"/>
              <a:t> PROFIT TREND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'GROSS PROFIT TREND'!$J$38</c:f>
              <c:strCache>
                <c:ptCount val="1"/>
                <c:pt idx="0">
                  <c:v>Total Gross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'GROSS PROFIT TREND'!$I$39:$I$64</c:f>
              <c:strCache>
                <c:ptCount val="26"/>
                <c:pt idx="0">
                  <c:v>MANGO SHAKE</c:v>
                </c:pt>
                <c:pt idx="1">
                  <c:v>ORANGE JUICE</c:v>
                </c:pt>
                <c:pt idx="2">
                  <c:v>COLD COFFEE</c:v>
                </c:pt>
                <c:pt idx="3">
                  <c:v>STRAWBERRY SHAKE</c:v>
                </c:pt>
                <c:pt idx="4">
                  <c:v>APPLE JUICE</c:v>
                </c:pt>
                <c:pt idx="5">
                  <c:v>PINEAPPLE JUICE</c:v>
                </c:pt>
                <c:pt idx="6">
                  <c:v>WATERMELON JUICE</c:v>
                </c:pt>
                <c:pt idx="7">
                  <c:v>BUTTERMILK</c:v>
                </c:pt>
                <c:pt idx="8">
                  <c:v>BADAM CHIKOO SHAKE</c:v>
                </c:pt>
                <c:pt idx="9">
                  <c:v>LASSI</c:v>
                </c:pt>
                <c:pt idx="10">
                  <c:v>BANANA SHAKE</c:v>
                </c:pt>
                <c:pt idx="11">
                  <c:v>CHIKOO JUICE</c:v>
                </c:pt>
                <c:pt idx="12">
                  <c:v>KIWI JIUCE</c:v>
                </c:pt>
                <c:pt idx="13">
                  <c:v>ANAR JUICE</c:v>
                </c:pt>
                <c:pt idx="14">
                  <c:v>COCONUT WATER</c:v>
                </c:pt>
                <c:pt idx="15">
                  <c:v>MIX FRUIT JUICE</c:v>
                </c:pt>
                <c:pt idx="16">
                  <c:v>GUAVA JUICE</c:v>
                </c:pt>
                <c:pt idx="17">
                  <c:v>KIWI LEMONADE</c:v>
                </c:pt>
                <c:pt idx="18">
                  <c:v>KEENU JUICE</c:v>
                </c:pt>
                <c:pt idx="19">
                  <c:v>GREEN APPLE JUICE</c:v>
                </c:pt>
                <c:pt idx="20">
                  <c:v>SHIKANJI</c:v>
                </c:pt>
                <c:pt idx="21">
                  <c:v>LITCHI JUICE</c:v>
                </c:pt>
                <c:pt idx="22">
                  <c:v>MASALA LEMONADE</c:v>
                </c:pt>
                <c:pt idx="23">
                  <c:v>CRANBERRY JUICE</c:v>
                </c:pt>
                <c:pt idx="24">
                  <c:v>BEETROOT JUICE</c:v>
                </c:pt>
                <c:pt idx="25">
                  <c:v>LIME &amp;MINT</c:v>
                </c:pt>
              </c:strCache>
            </c:strRef>
          </c:cat>
          <c:val>
            <c:numRef>
              <c:f>'GROSS PROFIT TREND'!$J$39:$J$64</c:f>
              <c:numCache>
                <c:formatCode>"₹"\ #,##0</c:formatCode>
                <c:ptCount val="26"/>
                <c:pt idx="0">
                  <c:v>10100</c:v>
                </c:pt>
                <c:pt idx="1">
                  <c:v>7205</c:v>
                </c:pt>
                <c:pt idx="2">
                  <c:v>7070</c:v>
                </c:pt>
                <c:pt idx="3">
                  <c:v>6625</c:v>
                </c:pt>
                <c:pt idx="4">
                  <c:v>6315</c:v>
                </c:pt>
                <c:pt idx="5">
                  <c:v>6230</c:v>
                </c:pt>
                <c:pt idx="6">
                  <c:v>5880</c:v>
                </c:pt>
                <c:pt idx="7">
                  <c:v>5875</c:v>
                </c:pt>
                <c:pt idx="8">
                  <c:v>5355</c:v>
                </c:pt>
                <c:pt idx="9">
                  <c:v>4125</c:v>
                </c:pt>
                <c:pt idx="10">
                  <c:v>4100</c:v>
                </c:pt>
                <c:pt idx="11">
                  <c:v>3635</c:v>
                </c:pt>
                <c:pt idx="12">
                  <c:v>3190</c:v>
                </c:pt>
                <c:pt idx="13">
                  <c:v>3110</c:v>
                </c:pt>
                <c:pt idx="14">
                  <c:v>2380</c:v>
                </c:pt>
                <c:pt idx="15">
                  <c:v>1635</c:v>
                </c:pt>
                <c:pt idx="16">
                  <c:v>1630</c:v>
                </c:pt>
                <c:pt idx="17">
                  <c:v>1500</c:v>
                </c:pt>
                <c:pt idx="18">
                  <c:v>1330</c:v>
                </c:pt>
                <c:pt idx="19">
                  <c:v>1100</c:v>
                </c:pt>
                <c:pt idx="20">
                  <c:v>865</c:v>
                </c:pt>
                <c:pt idx="21">
                  <c:v>840</c:v>
                </c:pt>
                <c:pt idx="22">
                  <c:v>720</c:v>
                </c:pt>
                <c:pt idx="23">
                  <c:v>620</c:v>
                </c:pt>
                <c:pt idx="24">
                  <c:v>325</c:v>
                </c:pt>
                <c:pt idx="25">
                  <c:v>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DA-4B76-BCE5-0AEBA63DCB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7670607"/>
        <c:axId val="1967644815"/>
      </c:barChart>
      <c:lineChart>
        <c:grouping val="standard"/>
        <c:varyColors val="0"/>
        <c:ser>
          <c:idx val="2"/>
          <c:order val="1"/>
          <c:tx>
            <c:strRef>
              <c:f>'GROSS PROFIT TREND'!$L$38</c:f>
              <c:strCache>
                <c:ptCount val="1"/>
                <c:pt idx="0">
                  <c:v>%Cummulative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'GROSS PROFIT TREND'!$I$39:$I$64</c:f>
              <c:strCache>
                <c:ptCount val="26"/>
                <c:pt idx="0">
                  <c:v>MANGO SHAKE</c:v>
                </c:pt>
                <c:pt idx="1">
                  <c:v>ORANGE JUICE</c:v>
                </c:pt>
                <c:pt idx="2">
                  <c:v>COLD COFFEE</c:v>
                </c:pt>
                <c:pt idx="3">
                  <c:v>STRAWBERRY SHAKE</c:v>
                </c:pt>
                <c:pt idx="4">
                  <c:v>APPLE JUICE</c:v>
                </c:pt>
                <c:pt idx="5">
                  <c:v>PINEAPPLE JUICE</c:v>
                </c:pt>
                <c:pt idx="6">
                  <c:v>WATERMELON JUICE</c:v>
                </c:pt>
                <c:pt idx="7">
                  <c:v>BUTTERMILK</c:v>
                </c:pt>
                <c:pt idx="8">
                  <c:v>BADAM CHIKOO SHAKE</c:v>
                </c:pt>
                <c:pt idx="9">
                  <c:v>LASSI</c:v>
                </c:pt>
                <c:pt idx="10">
                  <c:v>BANANA SHAKE</c:v>
                </c:pt>
                <c:pt idx="11">
                  <c:v>CHIKOO JUICE</c:v>
                </c:pt>
                <c:pt idx="12">
                  <c:v>KIWI JIUCE</c:v>
                </c:pt>
                <c:pt idx="13">
                  <c:v>ANAR JUICE</c:v>
                </c:pt>
                <c:pt idx="14">
                  <c:v>COCONUT WATER</c:v>
                </c:pt>
                <c:pt idx="15">
                  <c:v>MIX FRUIT JUICE</c:v>
                </c:pt>
                <c:pt idx="16">
                  <c:v>GUAVA JUICE</c:v>
                </c:pt>
                <c:pt idx="17">
                  <c:v>KIWI LEMONADE</c:v>
                </c:pt>
                <c:pt idx="18">
                  <c:v>KEENU JUICE</c:v>
                </c:pt>
                <c:pt idx="19">
                  <c:v>GREEN APPLE JUICE</c:v>
                </c:pt>
                <c:pt idx="20">
                  <c:v>SHIKANJI</c:v>
                </c:pt>
                <c:pt idx="21">
                  <c:v>LITCHI JUICE</c:v>
                </c:pt>
                <c:pt idx="22">
                  <c:v>MASALA LEMONADE</c:v>
                </c:pt>
                <c:pt idx="23">
                  <c:v>CRANBERRY JUICE</c:v>
                </c:pt>
                <c:pt idx="24">
                  <c:v>BEETROOT JUICE</c:v>
                </c:pt>
                <c:pt idx="25">
                  <c:v>LIME &amp;MINT</c:v>
                </c:pt>
              </c:strCache>
            </c:strRef>
          </c:cat>
          <c:val>
            <c:numRef>
              <c:f>'GROSS PROFIT TREND'!$L$39:$L$64</c:f>
              <c:numCache>
                <c:formatCode>0%</c:formatCode>
                <c:ptCount val="26"/>
                <c:pt idx="0">
                  <c:v>0.10974682168857981</c:v>
                </c:pt>
                <c:pt idx="1">
                  <c:v>0.18803650983374987</c:v>
                </c:pt>
                <c:pt idx="2">
                  <c:v>0.26485928501575573</c:v>
                </c:pt>
                <c:pt idx="3">
                  <c:v>0.33684668043029448</c:v>
                </c:pt>
                <c:pt idx="4">
                  <c:v>0.40546560904053025</c:v>
                </c:pt>
                <c:pt idx="5">
                  <c:v>0.47316092578507007</c:v>
                </c:pt>
                <c:pt idx="6">
                  <c:v>0.53705313484733241</c:v>
                </c:pt>
                <c:pt idx="7">
                  <c:v>0.60089101379984788</c:v>
                </c:pt>
                <c:pt idx="8">
                  <c:v>0.65907856133869391</c:v>
                </c:pt>
                <c:pt idx="9">
                  <c:v>0.70390090187982179</c:v>
                </c:pt>
                <c:pt idx="10">
                  <c:v>0.74845159187221555</c:v>
                </c:pt>
                <c:pt idx="11">
                  <c:v>0.78794958165815498</c:v>
                </c:pt>
                <c:pt idx="12">
                  <c:v>0.82261219167662714</c:v>
                </c:pt>
                <c:pt idx="13">
                  <c:v>0.85640551993915026</c:v>
                </c:pt>
                <c:pt idx="14">
                  <c:v>0.88226665217863742</c:v>
                </c:pt>
                <c:pt idx="15">
                  <c:v>0.90003259806584812</c:v>
                </c:pt>
                <c:pt idx="16">
                  <c:v>0.91774421384331195</c:v>
                </c:pt>
                <c:pt idx="17">
                  <c:v>0.9340432467673585</c:v>
                </c:pt>
                <c:pt idx="18">
                  <c:v>0.94849505596001304</c:v>
                </c:pt>
                <c:pt idx="19">
                  <c:v>0.96044768010431381</c:v>
                </c:pt>
                <c:pt idx="20">
                  <c:v>0.96984678909051392</c:v>
                </c:pt>
                <c:pt idx="21">
                  <c:v>0.97897424752798001</c:v>
                </c:pt>
                <c:pt idx="22">
                  <c:v>0.98679778333152235</c:v>
                </c:pt>
                <c:pt idx="23">
                  <c:v>0.99353471694012818</c:v>
                </c:pt>
                <c:pt idx="24">
                  <c:v>0.9970661740736716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DA-4B76-BCE5-0AEBA63DCB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7655631"/>
        <c:axId val="1967656463"/>
      </c:lineChart>
      <c:catAx>
        <c:axId val="196767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644815"/>
        <c:crosses val="autoZero"/>
        <c:auto val="1"/>
        <c:lblAlgn val="ctr"/>
        <c:lblOffset val="100"/>
        <c:noMultiLvlLbl val="0"/>
      </c:catAx>
      <c:valAx>
        <c:axId val="1967644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GROSS</a:t>
                </a:r>
                <a:r>
                  <a:rPr lang="en-IN" baseline="0"/>
                  <a:t> PROFIT (in RS)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670607"/>
        <c:crosses val="autoZero"/>
        <c:crossBetween val="between"/>
      </c:valAx>
      <c:valAx>
        <c:axId val="1967656463"/>
        <c:scaling>
          <c:orientation val="minMax"/>
          <c:max val="1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655631"/>
        <c:crosses val="max"/>
        <c:crossBetween val="between"/>
      </c:valAx>
      <c:catAx>
        <c:axId val="19676556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76564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Revenue vs Gross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'Revenue vs Sales vs GrossProfit'!$G$34</c:f>
              <c:strCache>
                <c:ptCount val="1"/>
                <c:pt idx="0">
                  <c:v>Sum of Revenue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xVal>
            <c:strRef>
              <c:f>'Revenue vs Sales vs GrossProfit'!$F$35:$F$60</c:f>
              <c:strCache>
                <c:ptCount val="26"/>
                <c:pt idx="0">
                  <c:v>ORANGE JUICE</c:v>
                </c:pt>
                <c:pt idx="1">
                  <c:v>BUTTERMILK</c:v>
                </c:pt>
                <c:pt idx="2">
                  <c:v>PINEAPPLE JUICE</c:v>
                </c:pt>
                <c:pt idx="3">
                  <c:v>APPLE JUICE</c:v>
                </c:pt>
                <c:pt idx="4">
                  <c:v>CHIKOO JUICE</c:v>
                </c:pt>
                <c:pt idx="5">
                  <c:v>MANGO SHAKE</c:v>
                </c:pt>
                <c:pt idx="6">
                  <c:v>LASSI</c:v>
                </c:pt>
                <c:pt idx="7">
                  <c:v>STRAWBERRY SHAKE</c:v>
                </c:pt>
                <c:pt idx="8">
                  <c:v>ANAR JUICE</c:v>
                </c:pt>
                <c:pt idx="9">
                  <c:v>BADAM CHIKOO SHAKE</c:v>
                </c:pt>
                <c:pt idx="10">
                  <c:v>WATERMELON JUICE</c:v>
                </c:pt>
                <c:pt idx="11">
                  <c:v>COLD COFFEE</c:v>
                </c:pt>
                <c:pt idx="12">
                  <c:v>BANANA SHAKE</c:v>
                </c:pt>
                <c:pt idx="13">
                  <c:v>COCONUT WATER</c:v>
                </c:pt>
                <c:pt idx="14">
                  <c:v>KIWI JIUCE</c:v>
                </c:pt>
                <c:pt idx="15">
                  <c:v>KEENU JUICE</c:v>
                </c:pt>
                <c:pt idx="16">
                  <c:v>SHIKANJI</c:v>
                </c:pt>
                <c:pt idx="17">
                  <c:v>GUAVA JUICE</c:v>
                </c:pt>
                <c:pt idx="18">
                  <c:v>GREEN APPLE JUICE</c:v>
                </c:pt>
                <c:pt idx="19">
                  <c:v>KIWI LEMONADE</c:v>
                </c:pt>
                <c:pt idx="20">
                  <c:v>MIX FRUIT JUICE</c:v>
                </c:pt>
                <c:pt idx="21">
                  <c:v>MASALA LEMONADE</c:v>
                </c:pt>
                <c:pt idx="22">
                  <c:v>LITCHI JUICE</c:v>
                </c:pt>
                <c:pt idx="23">
                  <c:v>CRANBERRY JUICE</c:v>
                </c:pt>
                <c:pt idx="24">
                  <c:v>LIME &amp;MINT</c:v>
                </c:pt>
                <c:pt idx="25">
                  <c:v>BEETROOT JUICE</c:v>
                </c:pt>
              </c:strCache>
            </c:strRef>
          </c:xVal>
          <c:yVal>
            <c:numRef>
              <c:f>'Revenue vs Sales vs GrossProfit'!$G$35:$G$60</c:f>
              <c:numCache>
                <c:formatCode>"₹"\ #,##0</c:formatCode>
                <c:ptCount val="26"/>
                <c:pt idx="0">
                  <c:v>10450</c:v>
                </c:pt>
                <c:pt idx="1">
                  <c:v>9250</c:v>
                </c:pt>
                <c:pt idx="2">
                  <c:v>9805</c:v>
                </c:pt>
                <c:pt idx="3">
                  <c:v>9895</c:v>
                </c:pt>
                <c:pt idx="4">
                  <c:v>6325</c:v>
                </c:pt>
                <c:pt idx="5">
                  <c:v>15275</c:v>
                </c:pt>
                <c:pt idx="6">
                  <c:v>5845</c:v>
                </c:pt>
                <c:pt idx="7">
                  <c:v>10225</c:v>
                </c:pt>
                <c:pt idx="8">
                  <c:v>5070</c:v>
                </c:pt>
                <c:pt idx="9">
                  <c:v>8730</c:v>
                </c:pt>
                <c:pt idx="10">
                  <c:v>8960</c:v>
                </c:pt>
                <c:pt idx="11">
                  <c:v>11020</c:v>
                </c:pt>
                <c:pt idx="12">
                  <c:v>6520</c:v>
                </c:pt>
                <c:pt idx="13">
                  <c:v>3330</c:v>
                </c:pt>
                <c:pt idx="14">
                  <c:v>4150</c:v>
                </c:pt>
                <c:pt idx="15">
                  <c:v>2050</c:v>
                </c:pt>
                <c:pt idx="16">
                  <c:v>1460</c:v>
                </c:pt>
                <c:pt idx="17">
                  <c:v>1985</c:v>
                </c:pt>
                <c:pt idx="18">
                  <c:v>1700</c:v>
                </c:pt>
                <c:pt idx="19">
                  <c:v>1800</c:v>
                </c:pt>
                <c:pt idx="20">
                  <c:v>2070</c:v>
                </c:pt>
                <c:pt idx="21">
                  <c:v>1000</c:v>
                </c:pt>
                <c:pt idx="22">
                  <c:v>1260</c:v>
                </c:pt>
                <c:pt idx="23">
                  <c:v>930</c:v>
                </c:pt>
                <c:pt idx="24">
                  <c:v>210</c:v>
                </c:pt>
                <c:pt idx="25">
                  <c:v>150</c:v>
                </c:pt>
              </c:numCache>
            </c:numRef>
          </c:yVal>
          <c:bubbleSize>
            <c:numRef>
              <c:f>'Revenue vs Sales vs GrossProfit'!$H$35:$H$60</c:f>
              <c:numCache>
                <c:formatCode>"₹"\ #,##0</c:formatCode>
                <c:ptCount val="26"/>
                <c:pt idx="0">
                  <c:v>7205</c:v>
                </c:pt>
                <c:pt idx="1">
                  <c:v>5875</c:v>
                </c:pt>
                <c:pt idx="2">
                  <c:v>6230</c:v>
                </c:pt>
                <c:pt idx="3">
                  <c:v>6315</c:v>
                </c:pt>
                <c:pt idx="4">
                  <c:v>3635</c:v>
                </c:pt>
                <c:pt idx="5">
                  <c:v>10100</c:v>
                </c:pt>
                <c:pt idx="6">
                  <c:v>4125</c:v>
                </c:pt>
                <c:pt idx="7">
                  <c:v>6625</c:v>
                </c:pt>
                <c:pt idx="8">
                  <c:v>3110</c:v>
                </c:pt>
                <c:pt idx="9">
                  <c:v>5355</c:v>
                </c:pt>
                <c:pt idx="10">
                  <c:v>5880</c:v>
                </c:pt>
                <c:pt idx="11">
                  <c:v>7070</c:v>
                </c:pt>
                <c:pt idx="12">
                  <c:v>4100</c:v>
                </c:pt>
                <c:pt idx="13">
                  <c:v>2380</c:v>
                </c:pt>
                <c:pt idx="14">
                  <c:v>3190</c:v>
                </c:pt>
                <c:pt idx="15">
                  <c:v>1330</c:v>
                </c:pt>
                <c:pt idx="16">
                  <c:v>865</c:v>
                </c:pt>
                <c:pt idx="17">
                  <c:v>1630</c:v>
                </c:pt>
                <c:pt idx="18">
                  <c:v>1100</c:v>
                </c:pt>
                <c:pt idx="19">
                  <c:v>1500</c:v>
                </c:pt>
                <c:pt idx="20">
                  <c:v>1635</c:v>
                </c:pt>
                <c:pt idx="21">
                  <c:v>720</c:v>
                </c:pt>
                <c:pt idx="22">
                  <c:v>840</c:v>
                </c:pt>
                <c:pt idx="23">
                  <c:v>620</c:v>
                </c:pt>
                <c:pt idx="24">
                  <c:v>270</c:v>
                </c:pt>
                <c:pt idx="25">
                  <c:v>325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4D79-41E6-98CF-D4EC69BDD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790565535"/>
        <c:axId val="1790540159"/>
      </c:bubbleChart>
      <c:valAx>
        <c:axId val="1790565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540159"/>
        <c:crosses val="autoZero"/>
        <c:crossBetween val="midCat"/>
      </c:valAx>
      <c:valAx>
        <c:axId val="1790540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₹&quot;\ 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5655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'Monthly GROSSPROFIT'!$K$3</c:f>
              <c:strCache>
                <c:ptCount val="1"/>
                <c:pt idx="0">
                  <c:v>gross profit 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48-4614-A6D3-8A58BA28A0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48-4614-A6D3-8A58BA28A0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48-4614-A6D3-8A58BA28A0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48-4614-A6D3-8A58BA28A0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'Monthly GROSSPROFIT'!$J$4:$J$7</c:f>
              <c:strCache>
                <c:ptCount val="4"/>
                <c:pt idx="0">
                  <c:v>01-Apr</c:v>
                </c:pt>
                <c:pt idx="1">
                  <c:v>01-May</c:v>
                </c:pt>
                <c:pt idx="2">
                  <c:v>01-Jun</c:v>
                </c:pt>
                <c:pt idx="3">
                  <c:v>01-Jul</c:v>
                </c:pt>
              </c:strCache>
            </c:strRef>
          </c:cat>
          <c:val>
            <c:numRef>
              <c:f>'Monthly GROSSPROFIT'!$K$4:$K$7</c:f>
              <c:numCache>
                <c:formatCode>0%</c:formatCode>
                <c:ptCount val="4"/>
                <c:pt idx="0">
                  <c:v>0.35711181136585896</c:v>
                </c:pt>
                <c:pt idx="1">
                  <c:v>0.21107247636640225</c:v>
                </c:pt>
                <c:pt idx="2">
                  <c:v>0.22074323590133652</c:v>
                </c:pt>
                <c:pt idx="3">
                  <c:v>0.21107247636640225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48-4614-A6D3-8A58BA28A08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CF18-CB0F-4218-9552-0728C67F2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F65A5-D521-4481-AA18-A21A05B6F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38065-D623-4695-88F2-7D8F4C43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F76C-47F0-45C4-9D0F-5E8DC3EAF9F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6ECC7-BD54-4A15-87B0-563335A8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BE0E-81BF-4503-8215-284D023F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DBFB-A24C-4817-A983-D8991405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71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E1F3-D544-4A3D-B2EB-5848E191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F0D49-CE41-4DE5-A086-4E424C2E5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4CEC-8811-4257-B60F-A742B8E4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F76C-47F0-45C4-9D0F-5E8DC3EAF9F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37879-8F47-4EBE-B50F-E3297FF6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67B0-D745-4C3A-9C65-FED6313A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DBFB-A24C-4817-A983-D8991405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67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72169-4F09-4D8E-ABD6-7C2557DEC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86B20-A72B-4E24-9D54-0788292C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8A5A1-C4EF-4BDA-8D09-EEEF56D9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F76C-47F0-45C4-9D0F-5E8DC3EAF9F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0A223-D162-4491-8F42-D89F0DD9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9D8E8-3525-47D0-9AEE-BC31988D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DBFB-A24C-4817-A983-D8991405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64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97EF-0E58-4A55-B540-C691B349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956D5-69A2-4A67-AACD-5496E973E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BFAA-A1E6-4EDF-AD5C-04984287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F76C-47F0-45C4-9D0F-5E8DC3EAF9F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386E-E958-4F20-8A04-50E9F3E8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E93D-4FF8-4C74-B2CE-0BBB8BC6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DBFB-A24C-4817-A983-D8991405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42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2C99-7B5A-45DC-99DA-100834B4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C5123-E531-4742-B473-88B88E844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A760D-1CB3-4F99-8825-2C4706AA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F76C-47F0-45C4-9D0F-5E8DC3EAF9F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F417-2B98-401B-B961-CD1FE401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96541-B0C9-4873-BFDD-40A86ECE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DBFB-A24C-4817-A983-D8991405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A0A-0D14-4D31-A84E-D2823E8A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13C0-20D2-46CE-B654-7831D77EA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CB099-C823-4FD2-9ABE-6F1E27652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2BECD-D9B5-4939-A687-8FA57028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F76C-47F0-45C4-9D0F-5E8DC3EAF9F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2559-A56E-4C44-A2BF-7DA4EFDA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B794D-7133-4982-9278-D4E6CDCD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DBFB-A24C-4817-A983-D8991405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11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8A86-2C30-42B8-B10B-962234EE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B7393-A052-4529-898F-A9B816509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8B656-BF7C-4F15-B3D4-45CE681AB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CA8E1-8468-4E15-80FF-A252CD3C5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23EC7-391A-4914-A145-653360F24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A5DE4-BBF8-42B0-A2B6-B2A834F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F76C-47F0-45C4-9D0F-5E8DC3EAF9F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D6688-8F79-4C80-8DB9-CB8ACC29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F12FA-DD04-49D4-9CB2-9D5134BB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DBFB-A24C-4817-A983-D8991405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17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B8E7-29CD-491C-87DA-FB96A275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D12A8-D594-4F9B-A60D-26B06D49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F76C-47F0-45C4-9D0F-5E8DC3EAF9F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F5307-8194-417F-A186-BB4785DA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3E45E-9984-4693-93C1-615A77B6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DBFB-A24C-4817-A983-D8991405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40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1AE75-B458-4BB3-BF27-EBC20535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F76C-47F0-45C4-9D0F-5E8DC3EAF9F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3A6BE-F8E1-4410-9A26-EF998A28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D4516-FD55-42E7-9F20-0D32A2B6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DBFB-A24C-4817-A983-D8991405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1B09-3E30-47AF-AC90-3B3C68D2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6C97-4F4A-4C7A-B749-62FF9FED8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4ED98-A2A9-4EE6-8F03-AB4D7EF83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85B34-3290-4611-958C-D6D7A322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F76C-47F0-45C4-9D0F-5E8DC3EAF9F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0500F-156C-4E1C-802A-260B3206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9A333-B647-4A88-9711-E2CC13E3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DBFB-A24C-4817-A983-D8991405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30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C25C-D348-4CC3-9199-EE75141F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528A9-8BDB-454F-8549-507BDDC61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1DED-3EF8-4842-BA4E-432DFA85B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BF681-E503-470A-AB83-B2DF389B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F76C-47F0-45C4-9D0F-5E8DC3EAF9F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1C6ED-63CD-4AAA-B704-4FBA1CB7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2EADA-A1C8-4F7C-9C2E-45D4948C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DBFB-A24C-4817-A983-D8991405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07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5E5BE-6341-4230-87EE-9692B4A5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84A72-395A-4E0D-B2AA-FD4D06E36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F41AF-2B30-4C70-99ED-B020358D1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8F76C-47F0-45C4-9D0F-5E8DC3EAF9F6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AFDC-7B26-4965-A3DB-8FDBF5047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6209-CDDD-42F7-943A-45F6D7E37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3DBFB-A24C-4817-A983-D8991405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87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43D1-8E0D-4CE3-9A1B-BE0A7199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989"/>
            <a:ext cx="9144000" cy="153421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1600" b="1" dirty="0"/>
              <a:t>    </a:t>
            </a:r>
            <a:r>
              <a:rPr lang="en-US" sz="2700" b="1" dirty="0"/>
              <a:t>BUSINESS DATA MANAGEMENT – CAPSTONE PROJECT</a:t>
            </a:r>
            <a:br>
              <a:rPr lang="en-US" sz="2700" b="1" dirty="0"/>
            </a:br>
            <a:r>
              <a:rPr lang="en-US" sz="2700" b="1" dirty="0">
                <a:solidFill>
                  <a:srgbClr val="4A86E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STUDY ON JUICE CENTER – OFFICER’S CHOICE FRUITS         </a:t>
            </a:r>
            <a:br>
              <a:rPr lang="en-IN" sz="2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700" b="1" dirty="0">
                <a:solidFill>
                  <a:srgbClr val="4A86E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CENTER</a:t>
            </a:r>
            <a:br>
              <a:rPr lang="en-IN" sz="2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5B6AE-40F8-4783-B382-C4250DAFC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90" y="1253765"/>
            <a:ext cx="11840066" cy="532614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/>
              <a:t> Owner – Mr. Ravi Bansal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b="1" dirty="0"/>
              <a:t> Started on – 01/01/2016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b="1" dirty="0"/>
              <a:t> Location -  Dreamland, </a:t>
            </a:r>
            <a:r>
              <a:rPr lang="en-IN" b="1" dirty="0" err="1"/>
              <a:t>Simrol</a:t>
            </a:r>
            <a:r>
              <a:rPr lang="en-IN" b="1" dirty="0"/>
              <a:t> road , </a:t>
            </a:r>
            <a:r>
              <a:rPr lang="en-IN" b="1" dirty="0" err="1"/>
              <a:t>mhow</a:t>
            </a:r>
            <a:r>
              <a:rPr lang="en-IN" b="1" dirty="0"/>
              <a:t> , Indore  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b="1" dirty="0"/>
              <a:t> Business – Selling Packed fruit juice and shakes</a:t>
            </a:r>
          </a:p>
          <a:p>
            <a:pPr algn="l"/>
            <a:r>
              <a:rPr lang="en-IN" b="1" dirty="0"/>
              <a:t>       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(shakes and milk items they create their own)</a:t>
            </a:r>
            <a:endParaRPr lang="en-IN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b="1" dirty="0"/>
              <a:t> Owner behaviour – He was kind. Helped me </a:t>
            </a:r>
          </a:p>
          <a:p>
            <a:pPr algn="l"/>
            <a:r>
              <a:rPr lang="en-IN" b="1" dirty="0"/>
              <a:t>       by providing data written in his register.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b="1" dirty="0"/>
              <a:t> Domain Of Analysis – On the basis of data I have ,</a:t>
            </a:r>
          </a:p>
          <a:p>
            <a:pPr algn="l"/>
            <a:r>
              <a:rPr lang="en-IN" b="1" dirty="0"/>
              <a:t>      I have analysed Sales trend , Revenue trend , Gross</a:t>
            </a:r>
          </a:p>
          <a:p>
            <a:pPr algn="l"/>
            <a:r>
              <a:rPr lang="en-IN" b="1" dirty="0"/>
              <a:t>      profit trend , Best performing SKU’s(Stock Keeping </a:t>
            </a:r>
          </a:p>
          <a:p>
            <a:pPr algn="l"/>
            <a:r>
              <a:rPr lang="en-IN" b="1" dirty="0"/>
              <a:t>      unit) , Impact of covid-19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10C35-1C73-433D-8EC8-61EA8726E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70" y="1253765"/>
            <a:ext cx="4883085" cy="53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8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EC97-9954-4F47-B388-F09840485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42386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SALES TREND ANALYSIS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DC910C-8709-4A12-946C-C218C7E7253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48867972"/>
              </p:ext>
            </p:extLst>
          </p:nvPr>
        </p:nvGraphicFramePr>
        <p:xfrm>
          <a:off x="0" y="555625"/>
          <a:ext cx="6011863" cy="2536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47B6F6-BE26-486F-AB79-CC2207967C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227865"/>
              </p:ext>
            </p:extLst>
          </p:nvPr>
        </p:nvGraphicFramePr>
        <p:xfrm>
          <a:off x="1" y="3657600"/>
          <a:ext cx="5788058" cy="3132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5A345B-230E-4768-9D85-FDA23ADD7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83353"/>
              </p:ext>
            </p:extLst>
          </p:nvPr>
        </p:nvGraphicFramePr>
        <p:xfrm>
          <a:off x="6177700" y="3429000"/>
          <a:ext cx="5486400" cy="3261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9575468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733376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302193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9389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13603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693221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5009341"/>
                    </a:ext>
                  </a:extLst>
                </a:gridCol>
              </a:tblGrid>
              <a:tr h="27076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Classification Of Stock</a:t>
                      </a:r>
                      <a:endParaRPr lang="en-IN" sz="18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029147"/>
                  </a:ext>
                </a:extLst>
              </a:tr>
              <a:tr h="16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Fast Moving Items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Slow Moving Item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Very Slow Moving Item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63924"/>
                  </a:ext>
                </a:extLst>
              </a:tr>
              <a:tr h="16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BADAM CHIKOO SHAKE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CRANBERRY JUICE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SHIKANJI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51653"/>
                  </a:ext>
                </a:extLst>
              </a:tr>
              <a:tr h="16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COLD COFFEE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KIWI JIUCE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KIWI LEMONADE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84589"/>
                  </a:ext>
                </a:extLst>
              </a:tr>
              <a:tr h="16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STRAWBERRY SHAKE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GREEN APPLE JUICE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LIME &amp;MINT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981927"/>
                  </a:ext>
                </a:extLst>
              </a:tr>
              <a:tr h="16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APPLE JUICE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MIX FRUIT JUICE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BEETROOT JUICE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15082"/>
                  </a:ext>
                </a:extLst>
              </a:tr>
              <a:tr h="16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BANANA SHAKE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WATERMELON JUICE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30446"/>
                  </a:ext>
                </a:extLst>
              </a:tr>
              <a:tr h="16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ORANGE JUICE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MASALA LEMONADE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2455113"/>
                  </a:ext>
                </a:extLst>
              </a:tr>
              <a:tr h="16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MANGO SHAKE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5357102"/>
                  </a:ext>
                </a:extLst>
              </a:tr>
              <a:tr h="16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BUTTERMILK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2573820"/>
                  </a:ext>
                </a:extLst>
              </a:tr>
              <a:tr h="16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KEENU JUICE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3299336"/>
                  </a:ext>
                </a:extLst>
              </a:tr>
              <a:tr h="16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PINEAPPLE JUICE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900791"/>
                  </a:ext>
                </a:extLst>
              </a:tr>
              <a:tr h="16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CHIKOO JUICE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0190446"/>
                  </a:ext>
                </a:extLst>
              </a:tr>
              <a:tr h="16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COCONUT WATER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47057"/>
                  </a:ext>
                </a:extLst>
              </a:tr>
              <a:tr h="16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ANAR JUICE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016266"/>
                  </a:ext>
                </a:extLst>
              </a:tr>
              <a:tr h="16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LASSI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4618594"/>
                  </a:ext>
                </a:extLst>
              </a:tr>
              <a:tr h="16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GUAVA JUICE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1070777"/>
                  </a:ext>
                </a:extLst>
              </a:tr>
              <a:tr h="16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LITCHI JUICE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087563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2DE14F2-97E3-40C7-BAD0-47ACAB029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012241"/>
              </p:ext>
            </p:extLst>
          </p:nvPr>
        </p:nvGraphicFramePr>
        <p:xfrm>
          <a:off x="6506066" y="55483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5101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1277-3EFD-4FFE-BE32-003225B0C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52790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REVENUE TREND ANALYSIS</a:t>
            </a:r>
            <a:endParaRPr lang="en-IN" sz="2800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D1E1-5D7B-42F5-98AC-4D067E6F2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14" y="527900"/>
            <a:ext cx="12028602" cy="6221692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F3CCD9-2BA6-49FA-B096-9FBE6993A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732701"/>
              </p:ext>
            </p:extLst>
          </p:nvPr>
        </p:nvGraphicFramePr>
        <p:xfrm>
          <a:off x="136067" y="612741"/>
          <a:ext cx="5953648" cy="3146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F9D5E1A-46E6-4D46-9FD6-8E5D10EFC1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030380"/>
              </p:ext>
            </p:extLst>
          </p:nvPr>
        </p:nvGraphicFramePr>
        <p:xfrm>
          <a:off x="6711805" y="814545"/>
          <a:ext cx="47701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C72854B-A1A4-4DFA-BDF4-C9EBF64680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665200"/>
              </p:ext>
            </p:extLst>
          </p:nvPr>
        </p:nvGraphicFramePr>
        <p:xfrm>
          <a:off x="638354" y="3882971"/>
          <a:ext cx="505543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4780AC-835A-4541-B229-48ACEF942655}"/>
              </a:ext>
            </a:extLst>
          </p:cNvPr>
          <p:cNvSpPr txBox="1"/>
          <p:nvPr/>
        </p:nvSpPr>
        <p:spPr>
          <a:xfrm>
            <a:off x="6256729" y="4239268"/>
            <a:ext cx="5668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Mango Shake is the highest revenue generating stock of overall month.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When we observe revenue vs sales graph </a:t>
            </a:r>
          </a:p>
          <a:p>
            <a:r>
              <a:rPr lang="en-US" sz="1600" b="1" dirty="0"/>
              <a:t>          -&gt; orange juice , Buttermilk , Pineapple juice , Apple Juice </a:t>
            </a:r>
          </a:p>
          <a:p>
            <a:r>
              <a:rPr lang="en-US" sz="1600" b="1" dirty="0"/>
              <a:t>               take top 4 position in terms of best performing SKU.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June is the month where highest revenue is generated  due to </a:t>
            </a:r>
          </a:p>
          <a:p>
            <a:r>
              <a:rPr lang="en-US" sz="1600" b="1" dirty="0"/>
              <a:t>      high temperature and relax in covid – 19 restriction.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83120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C864-9B7A-4A97-9C1E-1EA3EDD4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191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GROSS PROFIT TREND</a:t>
            </a:r>
            <a:endParaRPr lang="en-IN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B74B6D-F55D-4B2D-92BF-C0B3F520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360947"/>
              </p:ext>
            </p:extLst>
          </p:nvPr>
        </p:nvGraphicFramePr>
        <p:xfrm>
          <a:off x="131764" y="461963"/>
          <a:ext cx="5307502" cy="3091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615647F-67EB-4364-B9F1-81AECE742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357556"/>
              </p:ext>
            </p:extLst>
          </p:nvPr>
        </p:nvGraphicFramePr>
        <p:xfrm>
          <a:off x="131764" y="3695307"/>
          <a:ext cx="5307502" cy="2952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71A39AF-980D-4A83-B9F2-027FF54F83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863691"/>
              </p:ext>
            </p:extLst>
          </p:nvPr>
        </p:nvGraphicFramePr>
        <p:xfrm>
          <a:off x="6557914" y="4619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732E60-6610-4556-A407-0D2BBC9347AE}"/>
              </a:ext>
            </a:extLst>
          </p:cNvPr>
          <p:cNvSpPr txBox="1"/>
          <p:nvPr/>
        </p:nvSpPr>
        <p:spPr>
          <a:xfrm>
            <a:off x="6391373" y="4359896"/>
            <a:ext cx="5307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Mango Shake performs well in terms of gross profit and revenue.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When we observe Revenue vs Gross Profit trend it seems that my top 4 performing SKU’s are:</a:t>
            </a:r>
          </a:p>
          <a:p>
            <a:r>
              <a:rPr lang="en-IN" dirty="0"/>
              <a:t>      -&gt; Mango Shake , Orange juice , Cold Coffee ,     Strawberry Shake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There is decrease in gross profit percentage in May ,</a:t>
            </a:r>
          </a:p>
          <a:p>
            <a:r>
              <a:rPr lang="en-IN" dirty="0"/>
              <a:t>      June , July as covid – 19 restrictions increased in many other regions and raw material price starts to increase.  </a:t>
            </a:r>
          </a:p>
        </p:txBody>
      </p:sp>
    </p:spTree>
    <p:extLst>
      <p:ext uri="{BB962C8B-B14F-4D97-AF65-F5344CB8AC3E}">
        <p14:creationId xmlns:p14="http://schemas.microsoft.com/office/powerpoint/2010/main" val="285228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A83A-47BC-49BB-B5B8-6CCE4023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RECOMMENDATIONS</a:t>
            </a:r>
            <a:endParaRPr lang="en-IN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480A-80AB-4103-8DEE-234D575DB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1" y="886119"/>
            <a:ext cx="11972041" cy="58823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He should stop purchase of very slowing moving SKU’s ( </a:t>
            </a:r>
            <a:r>
              <a:rPr lang="en-US" sz="2000" dirty="0" err="1"/>
              <a:t>Shikanji</a:t>
            </a:r>
            <a:r>
              <a:rPr lang="en-US" sz="2000" dirty="0"/>
              <a:t> , Kiwi Lemonade , Lime and Mint , Beetroot Juice) because large value of average day’s of inventory and high cost of maintenance.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Slow moving SKU’s purchase should be reduced.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Top SKU’s in terms of Revenue , Sales and gross profit -&gt;  </a:t>
            </a:r>
          </a:p>
          <a:p>
            <a:pPr marL="0" indent="0">
              <a:buNone/>
            </a:pPr>
            <a:r>
              <a:rPr lang="en-US" sz="2000" dirty="0"/>
              <a:t>     I suggested him to focus more on these SKU’s and increase there inventory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Shakes and milk product gives large contribution in his business in comparison of fruit juice’s</a:t>
            </a:r>
          </a:p>
          <a:p>
            <a:pPr marL="0" indent="0">
              <a:buNone/>
            </a:pPr>
            <a:r>
              <a:rPr lang="en-US" sz="2000" dirty="0"/>
              <a:t>     so I suggest him to increase milk products and try to create more variety in Fruit Shakes.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I have suggested him to enrol his shop on online food delivery platform.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Since foreign fruit like Kiwi , Crane berry , </a:t>
            </a:r>
            <a:r>
              <a:rPr lang="en-IN" sz="2000" dirty="0" err="1"/>
              <a:t>Keenu</a:t>
            </a:r>
            <a:r>
              <a:rPr lang="en-IN" sz="2000" dirty="0"/>
              <a:t>  are alien to Indian taste buds so sales of these products are low so I have suggested to limit its purchase.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BD2535-3400-4B44-8AC8-2D28D35A5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8491"/>
              </p:ext>
            </p:extLst>
          </p:nvPr>
        </p:nvGraphicFramePr>
        <p:xfrm>
          <a:off x="10284643" y="1519600"/>
          <a:ext cx="14351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36837140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MANGO SHAKE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3526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COLD COFFEE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29317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ORANGE JUICE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98963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STRAWBERRY SHAKE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002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APPLE JUICE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69177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PINEAPPLE JUICE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59639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BUTTERMILK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3737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WATERMELON JUICE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04722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BADAM CHIKOO SHAKE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22308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BANANA SHAKE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60382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CHIKOO JUICE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36362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LASSI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88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54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562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    BUSINESS DATA MANAGEMENT – CAPSTONE PROJECT A STUDY ON JUICE CENTER – OFFICER’S CHOICE FRUITS          CENTER </vt:lpstr>
      <vt:lpstr>                                       SALES TREND ANALYSIS</vt:lpstr>
      <vt:lpstr>REVENUE TREND ANALYSIS</vt:lpstr>
      <vt:lpstr>GROSS PROFIT TREND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BUSINESS DATA MANAGEMENT – CAPSTONE PROJECT A STUDY ON JUICE CENTER – OFFICER’S CHOICE FRUITS          CENTER </dc:title>
  <dc:creator>vatsal garg</dc:creator>
  <cp:lastModifiedBy>vatsal garg</cp:lastModifiedBy>
  <cp:revision>21</cp:revision>
  <dcterms:created xsi:type="dcterms:W3CDTF">2022-04-09T07:37:48Z</dcterms:created>
  <dcterms:modified xsi:type="dcterms:W3CDTF">2022-04-09T17:30:48Z</dcterms:modified>
</cp:coreProperties>
</file>