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FFBE7-BA84-8BDC-2F5E-CE33F09BBA60}" v="1" dt="2024-12-02T18:05:28.437"/>
    <p1510:client id="{2419F268-1065-0F5C-F936-53F120B00CDF}" v="1113" dt="2024-12-01T18:15:06.234"/>
    <p1510:client id="{4E67C642-452E-7466-3140-A273AB190B12}" v="54" dt="2024-12-01T19:33:03.023"/>
    <p1510:client id="{776D9C83-129F-77C1-D8D2-AD76D917B751}" v="144" dt="2024-12-01T19:24:23.788"/>
    <p1510:client id="{91220A18-7C94-3F00-55E8-A4357FD8F91C}" v="4" dt="2024-12-03T02:44:22.661"/>
    <p1510:client id="{CABC43F0-E4E9-9138-7F80-43C5819125D7}" v="125" dt="2024-12-03T03:32:49.248"/>
    <p1510:client id="{DB9A937F-8872-0170-D526-AACC6BB59D62}" v="1334" dt="2024-12-01T20:16:49.905"/>
    <p1510:client id="{FC8CE952-6714-3E64-69FD-CDE8AECFF251}" v="246" dt="2024-12-01T20:16:07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.bergman@mail.utoronto.ca" TargetMode="External"/><Relationship Id="rId2" Type="http://schemas.openxmlformats.org/officeDocument/2006/relationships/hyperlink" Target="mailto:heaven.yi@mail.utoronto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ardi.momeni@mail.utoronto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eberg0001/STA130/blob/main/Stats%20Analysis%20I.ipynb" TargetMode="External"/><Relationship Id="rId2" Type="http://schemas.openxmlformats.org/officeDocument/2006/relationships/hyperlink" Target="https://github.com/pointOfive/stat130chat130/blob/main/CP/CSCS_data_anon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aven999b/sta130-hws/blob/main/Analysis2.ipynb" TargetMode="External"/><Relationship Id="rId4" Type="http://schemas.openxmlformats.org/officeDocument/2006/relationships/hyperlink" Target="https://github.com/heaven999b/sta130-hws/blob/main/Analysis2.ipynb&#8203;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Canadian Social Connection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86873"/>
            <a:ext cx="6842817" cy="9657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000"/>
              <a:t>Haiwen Yi - </a:t>
            </a:r>
            <a:r>
              <a:rPr lang="en-US" sz="2000">
                <a:hlinkClick r:id="rId2"/>
              </a:rPr>
              <a:t>heaven.yi@mail.utoronto.ca</a:t>
            </a:r>
            <a:endParaRPr lang="en-US"/>
          </a:p>
          <a:p>
            <a:pPr algn="l"/>
            <a:r>
              <a:rPr lang="en-US" sz="2000"/>
              <a:t>Nathan Bergman- </a:t>
            </a:r>
            <a:r>
              <a:rPr lang="en-US" sz="2000">
                <a:hlinkClick r:id="rId3"/>
              </a:rPr>
              <a:t>nathan.bergman@mail.utoronto.ca</a:t>
            </a:r>
          </a:p>
          <a:p>
            <a:pPr algn="l"/>
            <a:r>
              <a:rPr lang="en-US" sz="2000"/>
              <a:t>Bardi Momeni – </a:t>
            </a:r>
            <a:r>
              <a:rPr lang="en-US" sz="2000">
                <a:hlinkClick r:id="rId4"/>
              </a:rPr>
              <a:t>bardi.momeni@mail.utoronto.ca</a:t>
            </a:r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651EA-17E3-DE1E-BE04-067E26A2FB6E}"/>
              </a:ext>
            </a:extLst>
          </p:cNvPr>
          <p:cNvSpPr txBox="1"/>
          <p:nvPr/>
        </p:nvSpPr>
        <p:spPr>
          <a:xfrm>
            <a:off x="9443796" y="64974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December 2nd,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433D8F-7E9F-0228-7D39-FA011C21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200">
                <a:ea typeface="宋体"/>
              </a:rPr>
              <a:t>Gamma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Distribution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Fitted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on </a:t>
            </a:r>
            <a:r>
              <a:rPr lang="en-US" altLang="zh-CN" sz="4200">
                <a:ea typeface="宋体"/>
              </a:rPr>
              <a:t>Test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Data</a:t>
            </a:r>
            <a:endParaRPr lang="en-US" altLang="zh-CN" sz="4200" kern="1200">
              <a:latin typeface="+mj-lt"/>
              <a:ea typeface="宋体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占位符 4" descr="截屏2024-11-27 07.53.45.png">
            <a:extLst>
              <a:ext uri="{FF2B5EF4-FFF2-40B4-BE49-F238E27FC236}">
                <a16:creationId xmlns:a16="http://schemas.microsoft.com/office/drawing/2014/main" id="{AE4EF78C-8395-9726-002E-C79281C750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10" r="5410"/>
          <a:stretch/>
        </p:blipFill>
        <p:spPr>
          <a:xfrm>
            <a:off x="5922492" y="1211419"/>
            <a:ext cx="5536001" cy="43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3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213F-8B41-8612-BA59-DDD039E4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15" y="741391"/>
            <a:ext cx="369925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ea typeface="宋体"/>
              </a:rPr>
              <a:t>Moderate Evidence of Well-Fitted Model:</a:t>
            </a:r>
            <a:endParaRPr lang="en-US" altLang="zh-CN" kern="1200">
              <a:latin typeface="+mj-lt"/>
              <a:ea typeface="宋体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79F0-750F-C0D5-38E1-A5C81AC0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71394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/>
              </a:rPr>
              <a:t>85% within the critical line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a typeface="宋体"/>
                <a:cs typeface="+mn-lt"/>
              </a:rPr>
              <a:t>However:</a:t>
            </a:r>
            <a:endParaRPr lang="en-US" altLang="zh-CN" sz="2000">
              <a:ea typeface="宋体"/>
              <a:cs typeface="+mn-lt"/>
            </a:endParaRPr>
          </a:p>
          <a:p>
            <a:pPr lvl="1" indent="-228600">
              <a:buFont typeface="Courier New" panose="020B0604020202020204" pitchFamily="34" charset="0"/>
              <a:buChar char="o"/>
            </a:pPr>
            <a:r>
              <a:rPr lang="en-US" sz="2000">
                <a:ea typeface="宋体"/>
                <a:cs typeface="+mn-lt"/>
              </a:rPr>
              <a:t>has extreme points</a:t>
            </a:r>
            <a:endParaRPr lang="en-US" altLang="zh-CN" sz="2000">
              <a:ea typeface="宋体"/>
              <a:cs typeface="+mn-lt"/>
            </a:endParaRPr>
          </a:p>
          <a:p>
            <a:pPr lvl="1" indent="-228600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residuals less than 0 gradually approach 0</a:t>
            </a:r>
            <a:endParaRPr lang="en-US" altLang="zh-CN" sz="2000">
              <a:ea typeface="宋体"/>
            </a:endParaRPr>
          </a:p>
        </p:txBody>
      </p:sp>
      <p:pic>
        <p:nvPicPr>
          <p:cNvPr id="3" name="图片 2" descr="截屏2024-12-02 03.09.31.png">
            <a:extLst>
              <a:ext uri="{FF2B5EF4-FFF2-40B4-BE49-F238E27FC236}">
                <a16:creationId xmlns:a16="http://schemas.microsoft.com/office/drawing/2014/main" id="{D01CE5DE-D0D8-C775-AAD6-5E9BAD5EA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38"/>
          <a:stretch/>
        </p:blipFill>
        <p:spPr>
          <a:xfrm>
            <a:off x="5065566" y="10"/>
            <a:ext cx="7032825" cy="43788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DD35268-6FBE-0BCD-C050-3F804C7C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068597" y="0"/>
            <a:ext cx="123401" cy="3290157"/>
          </a:xfrm>
          <a:prstGeom prst="rect">
            <a:avLst/>
          </a:prstGeom>
          <a:gradFill>
            <a:gsLst>
              <a:gs pos="20000">
                <a:schemeClr val="accent3"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截屏2024-11-27 07.57.55.png">
            <a:extLst>
              <a:ext uri="{FF2B5EF4-FFF2-40B4-BE49-F238E27FC236}">
                <a16:creationId xmlns:a16="http://schemas.microsoft.com/office/drawing/2014/main" id="{35AB4531-1C3F-DF94-DD24-7E37B1EE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29" b="-2"/>
          <a:stretch/>
        </p:blipFill>
        <p:spPr>
          <a:xfrm>
            <a:off x="5065566" y="4378817"/>
            <a:ext cx="3524828" cy="2479183"/>
          </a:xfrm>
          <a:prstGeom prst="rect">
            <a:avLst/>
          </a:prstGeom>
        </p:spPr>
      </p:pic>
      <p:pic>
        <p:nvPicPr>
          <p:cNvPr id="7" name="图片 6" descr="截屏2024-11-27 08.05.01.png">
            <a:extLst>
              <a:ext uri="{FF2B5EF4-FFF2-40B4-BE49-F238E27FC236}">
                <a16:creationId xmlns:a16="http://schemas.microsoft.com/office/drawing/2014/main" id="{25729335-C7FD-5F71-43B7-48CE63C3A2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3" r="2769" b="-3"/>
          <a:stretch/>
        </p:blipFill>
        <p:spPr>
          <a:xfrm>
            <a:off x="8573563" y="4378818"/>
            <a:ext cx="3524828" cy="247918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3A0B02E-2A29-A1CD-0D60-A9E1681AF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60236-1E5E-7CEA-DCDD-21F3FB288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D6BAEE-FD58-F5B7-5CF3-A74EB385D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233C9-0077-32E3-1D9C-160C049E853A}"/>
              </a:ext>
            </a:extLst>
          </p:cNvPr>
          <p:cNvCxnSpPr/>
          <p:nvPr/>
        </p:nvCxnSpPr>
        <p:spPr>
          <a:xfrm>
            <a:off x="3686026" y="3482982"/>
            <a:ext cx="2452144" cy="2655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71960-6174-4A24-5C8C-962B7C2CB697}"/>
              </a:ext>
            </a:extLst>
          </p:cNvPr>
          <p:cNvCxnSpPr/>
          <p:nvPr/>
        </p:nvCxnSpPr>
        <p:spPr>
          <a:xfrm>
            <a:off x="3889069" y="3967163"/>
            <a:ext cx="1764919" cy="15931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2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E3-CA6B-6EE2-D8A7-CBDEE838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 and Limitations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D415-106A-6FEC-B415-48295F5C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05D758-F649-E6D0-F801-43675310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0647"/>
              </p:ext>
            </p:extLst>
          </p:nvPr>
        </p:nvGraphicFramePr>
        <p:xfrm>
          <a:off x="999344" y="1623934"/>
          <a:ext cx="6217256" cy="354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70">
                  <a:extLst>
                    <a:ext uri="{9D8B030D-6E8A-4147-A177-3AD203B41FA5}">
                      <a16:colId xmlns:a16="http://schemas.microsoft.com/office/drawing/2014/main" val="2106592039"/>
                    </a:ext>
                  </a:extLst>
                </a:gridCol>
                <a:gridCol w="3924586">
                  <a:extLst>
                    <a:ext uri="{9D8B030D-6E8A-4147-A177-3AD203B41FA5}">
                      <a16:colId xmlns:a16="http://schemas.microsoft.com/office/drawing/2014/main" val="1021668917"/>
                    </a:ext>
                  </a:extLst>
                </a:gridCol>
              </a:tblGrid>
              <a:tr h="809678">
                <a:tc>
                  <a:txBody>
                    <a:bodyPr/>
                    <a:lstStyle/>
                    <a:p>
                      <a:r>
                        <a:rPr lang="en-US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Possible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14155"/>
                  </a:ext>
                </a:extLst>
              </a:tr>
              <a:tr h="374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# of Close Friends ~ Life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Having close friends for support </a:t>
                      </a:r>
                      <a:r>
                        <a:rPr lang="en-US" u="sng"/>
                        <a:t>could</a:t>
                      </a:r>
                      <a:r>
                        <a:rPr lang="en-US" u="none"/>
                        <a:t> </a:t>
                      </a:r>
                      <a:r>
                        <a:rPr lang="en-US"/>
                        <a:t>improve life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84791"/>
                  </a:ext>
                </a:extLst>
              </a:tr>
              <a:tr h="374754">
                <a:tc>
                  <a:txBody>
                    <a:bodyPr/>
                    <a:lstStyle/>
                    <a:p>
                      <a:r>
                        <a:rPr lang="en-US"/>
                        <a:t>Church Going ~ Life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Going to church </a:t>
                      </a:r>
                      <a:r>
                        <a:rPr lang="en-US" u="sng"/>
                        <a:t>could</a:t>
                      </a:r>
                      <a:r>
                        <a:rPr lang="en-US" u="none"/>
                        <a:t> </a:t>
                      </a:r>
                      <a:r>
                        <a:rPr lang="en-US"/>
                        <a:t>provide religious peace or a sense of community that improves life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51572"/>
                  </a:ext>
                </a:extLst>
              </a:tr>
              <a:tr h="11853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Housing costs are right-skewed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More people live in low-cost housing, while only a few can afford large luxury villas.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7850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6D4A53-B9CA-EF6A-DCC2-8BA50CE32659}"/>
              </a:ext>
            </a:extLst>
          </p:cNvPr>
          <p:cNvSpPr txBox="1">
            <a:spLocks/>
          </p:cNvSpPr>
          <p:nvPr/>
        </p:nvSpPr>
        <p:spPr>
          <a:xfrm>
            <a:off x="7983510" y="1850609"/>
            <a:ext cx="3919930" cy="3164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Limitations</a:t>
            </a:r>
          </a:p>
          <a:p>
            <a:r>
              <a:rPr lang="en-US" sz="2000"/>
              <a:t>Data: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Survey Bias</a:t>
            </a:r>
            <a:endParaRPr lang="en-US"/>
          </a:p>
          <a:p>
            <a:r>
              <a:rPr lang="en-US" sz="2000"/>
              <a:t>Ordinal Logistic Regression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Chance of Lurking Variable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Proportional Odds Assumption </a:t>
            </a:r>
          </a:p>
          <a:p>
            <a:r>
              <a:rPr lang="en-US" sz="2000"/>
              <a:t>Gamma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Extreme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Low statistical power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12F9B-697F-524D-10A2-E0CFF85B06B8}"/>
              </a:ext>
            </a:extLst>
          </p:cNvPr>
          <p:cNvSpPr txBox="1"/>
          <p:nvPr/>
        </p:nvSpPr>
        <p:spPr>
          <a:xfrm>
            <a:off x="859031" y="5435214"/>
            <a:ext cx="104489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Because of these limitations we can only hypothesize explanations to our results.</a:t>
            </a:r>
          </a:p>
        </p:txBody>
      </p:sp>
    </p:spTree>
    <p:extLst>
      <p:ext uri="{BB962C8B-B14F-4D97-AF65-F5344CB8AC3E}">
        <p14:creationId xmlns:p14="http://schemas.microsoft.com/office/powerpoint/2010/main" val="91863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Analysis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Analysis III investigates the impact of social media usage on mental well-being.</a:t>
            </a:r>
          </a:p>
          <a:p>
            <a:r>
              <a:t>- Focuses on time spent on social platforms and its correlation with self-reported happiness scores.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Variables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 Variables:</a:t>
            </a:r>
          </a:p>
          <a:p>
            <a:r>
              <a:t>  * Daily Social Media Usage (hours)</a:t>
            </a:r>
          </a:p>
          <a:p>
            <a:r>
              <a:t>  * Age Group (18-24, 25-44, 45-64, 65+)</a:t>
            </a:r>
          </a:p>
          <a:p>
            <a:r>
              <a:t>- Output Variable: Happiness Score (scaled 1-10)</a:t>
            </a:r>
          </a:p>
          <a:p>
            <a:r>
              <a:t>- Preprocessing Steps:</a:t>
            </a:r>
          </a:p>
          <a:p>
            <a:r>
              <a:t>  * Missing values filled using median imputation.</a:t>
            </a:r>
          </a:p>
          <a:p>
            <a:r>
              <a:t>  * Data normalized for better model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Findings:</a:t>
            </a:r>
          </a:p>
          <a:p>
            <a:r>
              <a:t>  * Moderate social media use (2-4 hours/day) correlated with the highest happiness scores (avg. 7.5).</a:t>
            </a:r>
          </a:p>
          <a:p>
            <a:r>
              <a:t>  * Excessive use (&gt;6 hours/day) correlated with lower scores (avg. 5.8).</a:t>
            </a:r>
          </a:p>
          <a:p>
            <a:r>
              <a:t>- Statistical Significance:</a:t>
            </a:r>
          </a:p>
          <a:p>
            <a:r>
              <a:t>  * p-value &lt; 0.05 for social media usage as a predictor of happiness.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of Results</a:t>
            </a:r>
          </a:p>
        </p:txBody>
      </p:sp>
      <p:pic>
        <p:nvPicPr>
          <p:cNvPr id="3" name="Picture 2" descr="gamma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Social media usage significantly impacts happiness.</a:t>
            </a:r>
          </a:p>
          <a:p>
            <a:r>
              <a:t>- Moderate usage correlates with higher well-being.</a:t>
            </a:r>
          </a:p>
          <a:p>
            <a:r>
              <a:t>- Excessive usage shows a detrimental effect on mental health.</a:t>
            </a:r>
          </a:p>
          <a:p>
            <a:r>
              <a:t>- Policies promoting balanced social media habits could improve overall happiness.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Limitations:</a:t>
            </a:r>
          </a:p>
          <a:p>
            <a:r>
              <a:rPr dirty="0"/>
              <a:t>  * Survey data subject to self-reporting bias.</a:t>
            </a:r>
          </a:p>
          <a:p>
            <a:r>
              <a:rPr dirty="0"/>
              <a:t>  * Cross-sectional data restricts causal inference.</a:t>
            </a:r>
          </a:p>
          <a:p>
            <a:r>
              <a:rPr dirty="0"/>
              <a:t>  * Age groups may have varying interpretations of happiness.</a:t>
            </a:r>
          </a:p>
          <a:p>
            <a:r>
              <a:rPr dirty="0"/>
              <a:t>- Resources:</a:t>
            </a:r>
          </a:p>
          <a:p>
            <a:r>
              <a:rPr dirty="0"/>
              <a:t>  * Finalized code available at: https://github.com/</a:t>
            </a:r>
            <a:r>
              <a:rPr lang="en-CA" dirty="0" err="1"/>
              <a:t>iitsbardia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4B2B-3A14-431D-A2E0-F956C054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4567-30D2-D383-4F78-A2540709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CSCS Data</a:t>
            </a:r>
            <a:endParaRPr lang="en-US"/>
          </a:p>
          <a:p>
            <a:r>
              <a:rPr lang="en-US"/>
              <a:t>Data Processing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hlinkClick r:id="rId3"/>
              </a:rPr>
              <a:t>Analysis 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4"/>
              </a:rPr>
              <a:t>Analysis II</a:t>
            </a:r>
            <a:endParaRPr lang="en-US">
              <a:ea typeface="+mn-lt"/>
              <a:cs typeface="+mn-lt"/>
              <a:hlinkClick r:id="rId5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Analysis III</a:t>
            </a:r>
          </a:p>
        </p:txBody>
      </p:sp>
    </p:spTree>
    <p:extLst>
      <p:ext uri="{BB962C8B-B14F-4D97-AF65-F5344CB8AC3E}">
        <p14:creationId xmlns:p14="http://schemas.microsoft.com/office/powerpoint/2010/main" val="9308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B9C-C60D-CEFE-392A-15F585D5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I: Ordinal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BFD0-807A-42EC-8841-7E7BFF70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65"/>
            <a:ext cx="7334459" cy="1955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Input Variables: # of Close Friends, Goes to Church</a:t>
            </a:r>
          </a:p>
          <a:p>
            <a:r>
              <a:rPr lang="en-US"/>
              <a:t>Output Variables: Life Satisfaction</a:t>
            </a:r>
          </a:p>
          <a:p>
            <a:r>
              <a:rPr lang="en-US"/>
              <a:t>Summary:</a:t>
            </a:r>
          </a:p>
          <a:p>
            <a:endParaRPr lang="en-US"/>
          </a:p>
        </p:txBody>
      </p:sp>
      <p:pic>
        <p:nvPicPr>
          <p:cNvPr id="5" name="Picture 4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CC15DE46-A7EF-7B36-FE1B-9BBC9E1C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" t="749" r="-342" b="2091"/>
          <a:stretch/>
        </p:blipFill>
        <p:spPr>
          <a:xfrm>
            <a:off x="1031346" y="3665102"/>
            <a:ext cx="10140487" cy="28478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9643F7-3BAB-95A4-C280-9DBE83614449}"/>
              </a:ext>
            </a:extLst>
          </p:cNvPr>
          <p:cNvSpPr/>
          <p:nvPr/>
        </p:nvSpPr>
        <p:spPr>
          <a:xfrm>
            <a:off x="8371652" y="1682389"/>
            <a:ext cx="2483381" cy="1472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  <a:latin typeface="Aptos"/>
              </a:rPr>
              <a:t>Preprocessing:</a:t>
            </a:r>
            <a:r>
              <a:rPr lang="en-US">
                <a:solidFill>
                  <a:schemeClr val="tx1"/>
                </a:solidFill>
                <a:latin typeface="Aptos"/>
              </a:rPr>
              <a:t> categorical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converted to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ordinal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categories, empty cells dropped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9C36-E111-3DD6-0E86-2095902E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79A5-6928-24BA-1403-92689082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8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CSCS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survey about mental health and social activity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Is there an association?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Specific Questions: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Do the number of close friends or church attendance affect life satisfaction?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What is the distribution of housing costs?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6ABA-02EA-3C5D-4AA9-DC6A160CB3EE}"/>
              </a:ext>
            </a:extLst>
          </p:cNvPr>
          <p:cNvSpPr txBox="1"/>
          <p:nvPr/>
        </p:nvSpPr>
        <p:spPr>
          <a:xfrm>
            <a:off x="9800492" y="3892061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B3B00-CECF-9C2E-A20D-428C8D35FC86}"/>
              </a:ext>
            </a:extLst>
          </p:cNvPr>
          <p:cNvSpPr txBox="1"/>
          <p:nvPr/>
        </p:nvSpPr>
        <p:spPr>
          <a:xfrm>
            <a:off x="8006861" y="2262555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⛪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A7C8E-77FC-80C6-915E-5BE2BFFB0B3C}"/>
              </a:ext>
            </a:extLst>
          </p:cNvPr>
          <p:cNvSpPr txBox="1"/>
          <p:nvPr/>
        </p:nvSpPr>
        <p:spPr>
          <a:xfrm>
            <a:off x="9448800" y="250873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/>
              <a:t>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3A98D-5C97-1A75-5F70-9AE8ED2CC227}"/>
              </a:ext>
            </a:extLst>
          </p:cNvPr>
          <p:cNvSpPr txBox="1"/>
          <p:nvPr/>
        </p:nvSpPr>
        <p:spPr>
          <a:xfrm>
            <a:off x="8522676" y="3516924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/>
              <a:t>🙏</a:t>
            </a:r>
          </a:p>
        </p:txBody>
      </p:sp>
    </p:spTree>
    <p:extLst>
      <p:ext uri="{BB962C8B-B14F-4D97-AF65-F5344CB8AC3E}">
        <p14:creationId xmlns:p14="http://schemas.microsoft.com/office/powerpoint/2010/main" val="344438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ADD-E156-CCEF-8EF9-73515BDB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Friends vs. Life Satisfaction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706FB-AF43-3A1D-E7EC-6FF763F5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More close friends &lt;--&gt; higher probabilities of higher satisfaction.</a:t>
            </a:r>
            <a:endParaRPr lang="en-US" sz="2000"/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/>
              <a:t>Conversely, fewer close friends &lt;--&gt; higher probabilities of lower satisfaction.</a:t>
            </a:r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/>
              <a:t>Suggests more connection is linked with more happiness.</a:t>
            </a:r>
          </a:p>
        </p:txBody>
      </p:sp>
      <p:pic>
        <p:nvPicPr>
          <p:cNvPr id="6" name="Picture Placeholder 5" descr="A graph of different levels of social num&#10;&#10;Description automatically generated">
            <a:extLst>
              <a:ext uri="{FF2B5EF4-FFF2-40B4-BE49-F238E27FC236}">
                <a16:creationId xmlns:a16="http://schemas.microsoft.com/office/drawing/2014/main" id="{23DE99BB-604F-FEB8-CACA-A87874D2D3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57" r="-179"/>
          <a:stretch/>
        </p:blipFill>
        <p:spPr>
          <a:xfrm>
            <a:off x="5065958" y="1132579"/>
            <a:ext cx="6598263" cy="4583317"/>
          </a:xfrm>
        </p:spPr>
      </p:pic>
    </p:spTree>
    <p:extLst>
      <p:ext uri="{BB962C8B-B14F-4D97-AF65-F5344CB8AC3E}">
        <p14:creationId xmlns:p14="http://schemas.microsoft.com/office/powerpoint/2010/main" val="33707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066-C15E-14BC-E572-E4F97B28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Effects of Church Going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C706-759E-1751-E1EC-88B1DD2D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47499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r>
              <a:rPr lang="en-US" sz="1800"/>
              <a:t>Higher levels of church attendance &lt;--&gt; higher life satisfaction</a:t>
            </a:r>
          </a:p>
          <a:p>
            <a:endParaRPr lang="en-US" sz="1800"/>
          </a:p>
          <a:p>
            <a:r>
              <a:rPr lang="en-US" sz="1800"/>
              <a:t>Conversely, less church going &lt;--&gt; low life satisfaction.</a:t>
            </a:r>
          </a:p>
          <a:p>
            <a:endParaRPr lang="en-US" sz="1800"/>
          </a:p>
          <a:p>
            <a:r>
              <a:rPr lang="en-US" sz="1800"/>
              <a:t>However, the difference in probabilities is small.</a:t>
            </a:r>
          </a:p>
        </p:txBody>
      </p:sp>
      <p:pic>
        <p:nvPicPr>
          <p:cNvPr id="12" name="Picture 11" descr="A graph of blue squares&#10;&#10;Description automatically generated">
            <a:extLst>
              <a:ext uri="{FF2B5EF4-FFF2-40B4-BE49-F238E27FC236}">
                <a16:creationId xmlns:a16="http://schemas.microsoft.com/office/drawing/2014/main" id="{BF173EB6-F4D2-2D85-EC39-2F33DA21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822572"/>
            <a:ext cx="7571643" cy="40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417-3CBF-2856-15C6-FB484B58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Assumptions</a:t>
            </a:r>
          </a:p>
        </p:txBody>
      </p:sp>
      <p:pic>
        <p:nvPicPr>
          <p:cNvPr id="8" name="Picture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AFB768E-3FA4-8DCC-C714-3E9EE9F023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61" r="-1278" b="-300"/>
          <a:stretch/>
        </p:blipFill>
        <p:spPr>
          <a:xfrm>
            <a:off x="4995619" y="569644"/>
            <a:ext cx="6848249" cy="34145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A686-D57C-DC35-2C21-E0FD5008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Residuals are normally distributed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800"/>
              <a:t>Unbiased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P-values sufficiently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Conclusion: evidence of positive correlation of church-going and # of close friends is statistically significant</a:t>
            </a:r>
          </a:p>
        </p:txBody>
      </p:sp>
      <p:pic>
        <p:nvPicPr>
          <p:cNvPr id="3" name="Picture 2" descr="The Shape of Null Distributions">
            <a:extLst>
              <a:ext uri="{FF2B5EF4-FFF2-40B4-BE49-F238E27FC236}">
                <a16:creationId xmlns:a16="http://schemas.microsoft.com/office/drawing/2014/main" id="{5EC377AD-2810-DCF0-E3AF-9DD61AF67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1754" y="1366650"/>
            <a:ext cx="6340838" cy="2367199"/>
          </a:xfrm>
          <a:prstGeom prst="rect">
            <a:avLst/>
          </a:prstGeom>
        </p:spPr>
      </p:pic>
      <p:pic>
        <p:nvPicPr>
          <p:cNvPr id="11" name="Picture 10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B7F80307-17D3-5EB9-05D7-CB01144A9A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" t="708" r="100" b="69288"/>
          <a:stretch/>
        </p:blipFill>
        <p:spPr>
          <a:xfrm>
            <a:off x="883735" y="5458732"/>
            <a:ext cx="10577121" cy="93738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555FE-F2A2-81F1-5932-034DB89327F2}"/>
              </a:ext>
            </a:extLst>
          </p:cNvPr>
          <p:cNvCxnSpPr/>
          <p:nvPr/>
        </p:nvCxnSpPr>
        <p:spPr>
          <a:xfrm flipH="1">
            <a:off x="8649407" y="5126333"/>
            <a:ext cx="851726" cy="8055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21974E-069E-E049-C51B-97E81DC7929F}"/>
              </a:ext>
            </a:extLst>
          </p:cNvPr>
          <p:cNvSpPr txBox="1"/>
          <p:nvPr/>
        </p:nvSpPr>
        <p:spPr>
          <a:xfrm>
            <a:off x="9584255" y="4821318"/>
            <a:ext cx="1240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Note Low P-values</a:t>
            </a:r>
          </a:p>
        </p:txBody>
      </p:sp>
    </p:spTree>
    <p:extLst>
      <p:ext uri="{BB962C8B-B14F-4D97-AF65-F5344CB8AC3E}">
        <p14:creationId xmlns:p14="http://schemas.microsoft.com/office/powerpoint/2010/main" val="329985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2BA5D7-3537-F485-1E9F-B79F8D9A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kern="1200">
                <a:solidFill>
                  <a:srgbClr val="FFFFFF"/>
                </a:solidFill>
                <a:latin typeface="+mj-lt"/>
                <a:ea typeface="宋体"/>
                <a:cs typeface="+mj-cs"/>
              </a:rPr>
              <a:t>Analysis II:</a:t>
            </a:r>
            <a:r>
              <a:rPr lang="en-US" altLang="zh-CN" sz="2400">
                <a:solidFill>
                  <a:srgbClr val="FFFFFF"/>
                </a:solidFill>
                <a:ea typeface="宋体"/>
              </a:rPr>
              <a:t> </a:t>
            </a:r>
            <a:r>
              <a:rPr lang="en-US" altLang="zh-CN" sz="2400" kern="1200">
                <a:solidFill>
                  <a:srgbClr val="FFFFFF"/>
                </a:solidFill>
                <a:latin typeface="+mj-lt"/>
                <a:ea typeface="宋体"/>
                <a:cs typeface="+mj-cs"/>
              </a:rPr>
              <a:t>use gamma distribution to fit housing cost</a:t>
            </a:r>
          </a:p>
        </p:txBody>
      </p:sp>
      <p:pic>
        <p:nvPicPr>
          <p:cNvPr id="5" name="图片占位符 4" descr="截屏2024-11-27 07.26.15.png">
            <a:extLst>
              <a:ext uri="{FF2B5EF4-FFF2-40B4-BE49-F238E27FC236}">
                <a16:creationId xmlns:a16="http://schemas.microsoft.com/office/drawing/2014/main" id="{5F415FE1-68F7-1EA0-18D1-71CCB5CE77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719" r="6719"/>
          <a:stretch/>
        </p:blipFill>
        <p:spPr>
          <a:xfrm>
            <a:off x="4388464" y="-2085"/>
            <a:ext cx="6254009" cy="49309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DCAF53-51CA-764D-AE4E-335A2CBFFDE1}"/>
              </a:ext>
            </a:extLst>
          </p:cNvPr>
          <p:cNvSpPr txBox="1"/>
          <p:nvPr/>
        </p:nvSpPr>
        <p:spPr>
          <a:xfrm>
            <a:off x="3894666" y="5483795"/>
            <a:ext cx="65518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宋体"/>
              </a:rPr>
              <a:t>Right-skewed</a:t>
            </a:r>
          </a:p>
          <a:p>
            <a:r>
              <a:rPr lang="en-US" altLang="zh-CN">
                <a:ea typeface="+mn-lt"/>
                <a:cs typeface="+mn-lt"/>
              </a:rPr>
              <a:t>Only a </a:t>
            </a:r>
            <a:r>
              <a:rPr lang="zh-CN">
                <a:ea typeface="+mn-lt"/>
                <a:cs typeface="+mn-lt"/>
              </a:rPr>
              <a:t>small minority can afford expensive housing</a:t>
            </a:r>
            <a:endParaRPr lang="zh-CN" altLang="en-US">
              <a:ea typeface="宋体" panose="02010600030101010101" pitchFamily="2" charset="-122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M</a:t>
            </a:r>
            <a:r>
              <a:rPr lang="zh-CN">
                <a:ea typeface="+mn-lt"/>
                <a:cs typeface="+mn-lt"/>
              </a:rPr>
              <a:t>ost people can only rent affordable housing</a:t>
            </a:r>
            <a:endParaRPr lang="zh-CN">
              <a:ea typeface="宋体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F6F419-BFD6-F336-5F8C-CCA9C9B0A4A2}"/>
              </a:ext>
            </a:extLst>
          </p:cNvPr>
          <p:cNvSpPr txBox="1"/>
          <p:nvPr/>
        </p:nvSpPr>
        <p:spPr>
          <a:xfrm>
            <a:off x="3712307" y="5040923"/>
            <a:ext cx="7789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Input variable: GEO_housing_cost (monthly spending on housing)</a:t>
            </a:r>
          </a:p>
        </p:txBody>
      </p:sp>
    </p:spTree>
    <p:extLst>
      <p:ext uri="{BB962C8B-B14F-4D97-AF65-F5344CB8AC3E}">
        <p14:creationId xmlns:p14="http://schemas.microsoft.com/office/powerpoint/2010/main" val="179899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AED5-A4BE-9DED-8BAE-608F2443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ea typeface="宋体"/>
              </a:rPr>
              <a:t>Plotting</a:t>
            </a:r>
            <a:r>
              <a:rPr lang="en-US" altLang="zh-CN" kern="1200">
                <a:latin typeface="+mj-lt"/>
                <a:ea typeface="宋体"/>
                <a:cs typeface="+mj-cs"/>
              </a:rPr>
              <a:t> and model evaluation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B9014-AF4C-9494-A6EB-ACE710B6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>
                <a:ea typeface="宋体"/>
              </a:rPr>
              <a:t>Gamma Distribution Fit Evaluation:
Shape (k): 1.53
Location (loc): 0.137
Scale (θ): 2.29
MSE (Mean Squared Error): ~0.00
KS Test Statistic: 0.063 </a:t>
            </a:r>
            <a:endParaRPr lang="en-US" sz="1800">
              <a:ea typeface="宋体"/>
            </a:endParaRPr>
          </a:p>
          <a:p>
            <a:r>
              <a:rPr lang="en-US" altLang="zh-CN" sz="1800">
                <a:ea typeface="宋体"/>
              </a:rPr>
              <a:t>p-value: 0.82
Log-Likelihood: -221.37</a:t>
            </a:r>
            <a:endParaRPr lang="en-US" sz="1800"/>
          </a:p>
        </p:txBody>
      </p:sp>
      <p:pic>
        <p:nvPicPr>
          <p:cNvPr id="5" name="图片占位符 4" descr="截屏2024-11-27 07.40.42.png">
            <a:extLst>
              <a:ext uri="{FF2B5EF4-FFF2-40B4-BE49-F238E27FC236}">
                <a16:creationId xmlns:a16="http://schemas.microsoft.com/office/drawing/2014/main" id="{37556793-257C-F21D-ADC4-54E30EFCCF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80" r="8180"/>
          <a:stretch/>
        </p:blipFill>
        <p:spPr>
          <a:xfrm>
            <a:off x="4987672" y="912752"/>
            <a:ext cx="6389346" cy="50418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8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97FD-DB20-EE87-8195-A579EC3B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>
                <a:latin typeface="+mj-lt"/>
                <a:ea typeface="宋体"/>
                <a:cs typeface="+mj-cs"/>
              </a:rPr>
              <a:t>Comparing with </a:t>
            </a:r>
            <a:r>
              <a:rPr lang="en-US" altLang="zh-CN">
                <a:ea typeface="宋体"/>
              </a:rPr>
              <a:t>Other</a:t>
            </a:r>
            <a:r>
              <a:rPr lang="en-US" altLang="zh-CN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>
                <a:ea typeface="宋体"/>
              </a:rPr>
              <a:t>Models</a:t>
            </a:r>
            <a:endParaRPr lang="en-US" altLang="zh-CN" kern="1200">
              <a:latin typeface="+mj-lt"/>
              <a:ea typeface="宋体"/>
              <a:cs typeface="+mj-cs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8115DE33-B94E-A87E-4497-B3385C73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>
                <a:ea typeface="宋体"/>
              </a:rPr>
              <a:t>The smallest absolute value of log-likelihood is from gamma distribution, suggesting it is the best model.</a:t>
            </a:r>
            <a:endParaRPr lang="en-US"/>
          </a:p>
        </p:txBody>
      </p:sp>
      <p:pic>
        <p:nvPicPr>
          <p:cNvPr id="5" name="图片占位符 4" descr="截屏2024-11-27 08.07.37.png">
            <a:extLst>
              <a:ext uri="{FF2B5EF4-FFF2-40B4-BE49-F238E27FC236}">
                <a16:creationId xmlns:a16="http://schemas.microsoft.com/office/drawing/2014/main" id="{A525331D-B9B4-F51C-A8C2-2F287B99A3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15" r="8515"/>
          <a:stretch/>
        </p:blipFill>
        <p:spPr>
          <a:xfrm>
            <a:off x="4987672" y="911645"/>
            <a:ext cx="6389346" cy="5044020"/>
          </a:xfrm>
          <a:prstGeom prst="rect">
            <a:avLst/>
          </a:prstGeom>
        </p:spPr>
      </p:pic>
      <p:grpSp>
        <p:nvGrpSpPr>
          <p:cNvPr id="15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5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847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Aptos</vt:lpstr>
      <vt:lpstr>Aptos Display</vt:lpstr>
      <vt:lpstr>Arial</vt:lpstr>
      <vt:lpstr>Courier New</vt:lpstr>
      <vt:lpstr>office theme</vt:lpstr>
      <vt:lpstr>Canadian Social Connection Survey</vt:lpstr>
      <vt:lpstr>Analysis I: Ordinal Regression</vt:lpstr>
      <vt:lpstr>Introduction</vt:lpstr>
      <vt:lpstr>Number of Friends vs. Life Satisfaction</vt:lpstr>
      <vt:lpstr>Marginal Effects of Church Going</vt:lpstr>
      <vt:lpstr>Checking Assumptions</vt:lpstr>
      <vt:lpstr>Analysis II: use gamma distribution to fit housing cost</vt:lpstr>
      <vt:lpstr>Plotting and model evaluation</vt:lpstr>
      <vt:lpstr>Comparing with Other Models</vt:lpstr>
      <vt:lpstr>Gamma Distribution Fitted on Test Data</vt:lpstr>
      <vt:lpstr>Moderate Evidence of Well-Fitted Model:</vt:lpstr>
      <vt:lpstr>Significance and Limitations of Findings</vt:lpstr>
      <vt:lpstr>Introduction to Analysis III</vt:lpstr>
      <vt:lpstr>Input Variables and Preprocessing</vt:lpstr>
      <vt:lpstr>Analysis Results</vt:lpstr>
      <vt:lpstr>Visualization of Results</vt:lpstr>
      <vt:lpstr>Conclusion</vt:lpstr>
      <vt:lpstr>Limitations and Resources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bardi momeni</cp:lastModifiedBy>
  <cp:revision>4</cp:revision>
  <dcterms:created xsi:type="dcterms:W3CDTF">2024-11-26T21:23:18Z</dcterms:created>
  <dcterms:modified xsi:type="dcterms:W3CDTF">2024-12-03T03:50:00Z</dcterms:modified>
</cp:coreProperties>
</file>