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143" r:id="rId3"/>
    <p:sldId id="4214" r:id="rId4"/>
    <p:sldId id="4215" r:id="rId5"/>
    <p:sldId id="4216" r:id="rId6"/>
    <p:sldId id="4217" r:id="rId7"/>
    <p:sldId id="4218" r:id="rId8"/>
    <p:sldId id="4220" r:id="rId9"/>
    <p:sldId id="4219" r:id="rId10"/>
    <p:sldId id="4221" r:id="rId11"/>
    <p:sldId id="4222" r:id="rId12"/>
    <p:sldId id="4223" r:id="rId13"/>
    <p:sldId id="4224" r:id="rId14"/>
  </p:sldIdLst>
  <p:sldSz cx="12198350" cy="6858000"/>
  <p:notesSz cx="6858000" cy="9144000"/>
  <p:custDataLst>
    <p:tags r:id="rId2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20"/>
      <a:buNone/>
      <a:defRPr sz="18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鑫" initials="石鑫" lastIdx="1" clrIdx="0"/>
  <p:cmAuthor id="2" name="YG" initials="Y" lastIdx="1" clrIdx="0"/>
  <p:cmAuthor id="3" name="未知用户1" initials="未" lastIdx="1" clrIdx="0"/>
  <p:cmAuthor id="4" name="LIN" initials="L" lastIdx="1" clrIdx="0"/>
  <p:cmAuthor id="5" name="Todd Schwartz" initials="T" lastIdx="4" clrIdx="0"/>
  <p:cmAuthor id="6" name="claireh" initials="c" lastIdx="1" clrIdx="7"/>
  <p:cmAuthor id="7" name="Stefan Weitz" initials="S" lastIdx="10" clrIdx="1"/>
  <p:cmAuthor id="8" name="Henry Hall" initials="H" lastIdx="67" clrIdx="3"/>
  <p:cmAuthor id="9" name="Hank" initials="H" lastIdx="32" clrIdx="4"/>
  <p:cmAuthor id="10" name="Lisa Gurry" initials="L" lastIdx="2" clrIdx="5"/>
  <p:cmAuthor id="11" name="TracyLee Hill" initials="T" lastIdx="21" clrIdx="6"/>
  <p:cmAuthor id="12" name="chenkang" initials="c" lastIdx="1" clrIdx="0"/>
  <p:cmAuthor id="13" name="作者" initials="作" lastIdx="1" clrIdx="1"/>
  <p:cmAuthor id="14" name="未知用户3" initials="未" lastIdx="10" clrIdx="1"/>
  <p:cmAuthor id="15" name="未知用户4" initials="未" lastIdx="6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426"/>
    <a:srgbClr val="00ADE6"/>
    <a:srgbClr val="01A5E4"/>
    <a:srgbClr val="E40115"/>
    <a:srgbClr val="8138BA"/>
    <a:srgbClr val="33CCFF"/>
    <a:srgbClr val="66CCFF"/>
    <a:srgbClr val="00CC00"/>
    <a:srgbClr val="33CC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876" y="-102"/>
      </p:cViewPr>
      <p:guideLst>
        <p:guide orient="horz" pos="2041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4213" y="1143000"/>
            <a:ext cx="5487987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4213" y="4398963"/>
            <a:ext cx="5487987" cy="36004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spcBef>
                <a:spcPct val="30000"/>
              </a:spcBef>
            </a:pPr>
            <a:r>
              <a:rPr lang="zh-CN" altLang="en-US" sz="1200" dirty="0"/>
              <a:t>单击此处编辑母版文本样式</a:t>
            </a:r>
            <a:endParaRPr lang="zh-CN" altLang="en-US" sz="1200" dirty="0"/>
          </a:p>
          <a:p>
            <a:pPr lvl="0" indent="0">
              <a:spcBef>
                <a:spcPct val="30000"/>
              </a:spcBef>
            </a:pPr>
            <a:r>
              <a:rPr lang="zh-CN" altLang="en-US" sz="1200" dirty="0"/>
              <a:t>第二级</a:t>
            </a:r>
            <a:endParaRPr lang="zh-CN" altLang="en-US" sz="1200" dirty="0"/>
          </a:p>
          <a:p>
            <a:pPr lvl="0" indent="0">
              <a:spcBef>
                <a:spcPct val="30000"/>
              </a:spcBef>
            </a:pPr>
            <a:r>
              <a:rPr lang="zh-CN" altLang="en-US" sz="1200" dirty="0"/>
              <a:t>第三级</a:t>
            </a:r>
            <a:endParaRPr lang="zh-CN" altLang="en-US" sz="1200" dirty="0"/>
          </a:p>
          <a:p>
            <a:pPr lvl="0" indent="0">
              <a:spcBef>
                <a:spcPct val="30000"/>
              </a:spcBef>
            </a:pPr>
            <a:r>
              <a:rPr lang="zh-CN" altLang="en-US" sz="1200" dirty="0"/>
              <a:t>第四级</a:t>
            </a:r>
            <a:endParaRPr lang="zh-CN" altLang="en-US" sz="1200" dirty="0"/>
          </a:p>
          <a:p>
            <a:pPr lvl="0" indent="0">
              <a:spcBef>
                <a:spcPct val="30000"/>
              </a:spcBef>
            </a:pPr>
            <a:r>
              <a:rPr lang="zh-CN" altLang="en-US" sz="1200" dirty="0"/>
              <a:t>第五级</a:t>
            </a:r>
            <a:endParaRPr lang="zh-CN" altLang="en-US" sz="1200" dirty="0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0213" cy="460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60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charset="-2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1pPr>
    <a:lvl2pPr marL="457200" lvl="1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2pPr>
    <a:lvl3pPr marL="914400" lvl="2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3pPr>
    <a:lvl4pPr marL="1371600" lvl="3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4pPr>
    <a:lvl5pPr marL="1828800" lvl="4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5pPr>
    <a:lvl6pPr marL="2286000" lvl="5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6pPr>
    <a:lvl7pPr marL="2743200" lvl="6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7pPr>
    <a:lvl8pPr marL="3200400" lvl="7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8pPr>
    <a:lvl9pPr marL="3657600" lvl="8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charset="-2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795" y="1122363"/>
            <a:ext cx="914876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795" y="3602038"/>
            <a:ext cx="914876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6" y="457200"/>
            <a:ext cx="416751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889" y="457201"/>
            <a:ext cx="6175415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416751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445" y="365125"/>
            <a:ext cx="2630269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31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410950" y="6572885"/>
            <a:ext cx="406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31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755" y="432000"/>
            <a:ext cx="11158215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rgbClr val="00B6DA">
                        <a:alpha val="94902"/>
                      </a:srgbClr>
                    </a:gs>
                    <a:gs pos="73000">
                      <a:srgbClr val="397CD5">
                        <a:alpha val="9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284" y="1709740"/>
            <a:ext cx="10521077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284" y="4589465"/>
            <a:ext cx="1052107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8" y="0"/>
            <a:ext cx="10978515" cy="7651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新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5262" y="6241417"/>
            <a:ext cx="1365960" cy="682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638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416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365127"/>
            <a:ext cx="10521077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393" y="1778438"/>
            <a:ext cx="487611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393" y="2665379"/>
            <a:ext cx="487611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197" y="1778438"/>
            <a:ext cx="4900127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197" y="2665379"/>
            <a:ext cx="4900127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 userDrawn="1"/>
        </p:nvSpPr>
        <p:spPr>
          <a:xfrm>
            <a:off x="-40004" y="-1905"/>
            <a:ext cx="5643246" cy="850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889" y="987427"/>
            <a:ext cx="617541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直接连接符 11"/>
          <p:cNvSpPr/>
          <p:nvPr userDrawn="1"/>
        </p:nvSpPr>
        <p:spPr>
          <a:xfrm flipV="1">
            <a:off x="-37465" y="838835"/>
            <a:ext cx="12252960" cy="8890"/>
          </a:xfrm>
          <a:prstGeom prst="line">
            <a:avLst/>
          </a:prstGeom>
          <a:ln w="28575" cap="flat" cmpd="sng">
            <a:solidFill>
              <a:srgbClr val="01A5E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marL="914400" lvl="0" indent="-9144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2" charset="2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charset="-2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2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6"/>
          <p:cNvSpPr txBox="1"/>
          <p:nvPr/>
        </p:nvSpPr>
        <p:spPr>
          <a:xfrm>
            <a:off x="0" y="2910842"/>
            <a:ext cx="12220575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 eaLnBrk="0" hangingPunct="0">
              <a:buClr>
                <a:srgbClr val="F08200"/>
              </a:buClr>
              <a:buFont typeface="微软雅黑" panose="020B0503020204020204" pitchFamily="2" charset="-122"/>
              <a:buNone/>
            </a:pPr>
            <a:r>
              <a:rPr lang="en-US" altLang="zh-CN" sz="4000" b="1" dirty="0" err="1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Verdana" panose="020B0604030504040204" pitchFamily="34" charset="0"/>
              </a:rPr>
              <a:t>H</a:t>
            </a:r>
            <a:r>
              <a:rPr lang="en-US" altLang="zh-CN" sz="4000" b="1" dirty="0" err="1" smtClean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Verdana" panose="020B0604030504040204" pitchFamily="34" charset="0"/>
              </a:rPr>
              <a:t>vue</a:t>
            </a:r>
            <a:endParaRPr lang="en-US" altLang="zh-CN" sz="4000" b="1" dirty="0" smtClean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9075" y="386590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vuejs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Html5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移动开发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框架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>
          <a:xfrm>
            <a:off x="-21250" y="-27240"/>
            <a:ext cx="5643246" cy="85045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92" tIns="45696" rIns="91392" bIns="45696" rtlCol="0" anchor="ctr">
            <a:noAutofit/>
          </a:bodyPr>
          <a:lstStyle/>
          <a:p>
            <a:pPr lvl="0" algn="l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800" b="1" dirty="0" smtClean="0">
                <a:solidFill>
                  <a:srgbClr val="01A5E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H5框架优化-多级缓存技术</a:t>
            </a:r>
            <a:endParaRPr lang="en-US" altLang="zh-CN" sz="2800" b="1" dirty="0" smtClean="0">
              <a:solidFill>
                <a:srgbClr val="01A5E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8604" y="2962518"/>
            <a:ext cx="3535681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对文件（html、css、js、图片等静态资源）进行压缩合并，支持gzip压缩、文件缓存。</a:t>
            </a:r>
            <a:endParaRPr lang="en-US" altLang="zh-CN" sz="1600" dirty="0" err="1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673340" y="1478026"/>
            <a:ext cx="0" cy="4461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7" y="1603693"/>
            <a:ext cx="7044690" cy="421103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10" y="1269861"/>
            <a:ext cx="6567738" cy="480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>
          <a:xfrm>
            <a:off x="-21250" y="44765"/>
            <a:ext cx="5643246" cy="85045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92" tIns="45696" rIns="91392" bIns="45696" rtlCol="0" anchor="ctr">
            <a:noAutofit/>
          </a:bodyPr>
          <a:lstStyle/>
          <a:p>
            <a:pPr lvl="0" algn="l" eaLnBrk="0" hangingPunct="0"/>
            <a:r>
              <a:rPr lang="en-US" altLang="zh-CN" sz="2800" b="1" dirty="0" smtClean="0">
                <a:solidFill>
                  <a:srgbClr val="01A5E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H5框架特点</a:t>
            </a:r>
            <a:endParaRPr lang="en-US" altLang="zh-CN" sz="2800" b="1" dirty="0" smtClean="0">
              <a:solidFill>
                <a:srgbClr val="01A5E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176" y="1499608"/>
            <a:ext cx="4394834" cy="3363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多协议支持：底层封装接口调用方式，支持多种通讯协议（http/https/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socket）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底层支持多种数据格式传输（json/二进制）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图片加载使用延迟加载技术，提升UI渲染速度，更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流畅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一键构建工程，包含文件合并、压缩、混淆、MD5加密。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43830" y="1054073"/>
            <a:ext cx="864235" cy="43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混淆前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55" y="4360061"/>
            <a:ext cx="6577330" cy="206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5180330" y="4292786"/>
            <a:ext cx="838200" cy="4315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混淆后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>
          <a:xfrm>
            <a:off x="-21250" y="-27240"/>
            <a:ext cx="5643246" cy="85045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92" tIns="45696" rIns="91392" bIns="45696" rtlCol="0" anchor="ctr">
            <a:noAutofit/>
          </a:bodyPr>
          <a:lstStyle/>
          <a:p>
            <a:pPr lvl="0" algn="l" eaLnBrk="0" hangingPunct="0"/>
            <a:r>
              <a:rPr lang="en-US" altLang="zh-CN" sz="2800" b="1" dirty="0" smtClean="0">
                <a:solidFill>
                  <a:srgbClr val="01A5E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H5新旧框架对比</a:t>
            </a:r>
            <a:endParaRPr lang="en-US" altLang="zh-CN" sz="2800" b="1" dirty="0" smtClean="0">
              <a:solidFill>
                <a:srgbClr val="01A5E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graphicFrame>
        <p:nvGraphicFramePr>
          <p:cNvPr id="48" name="表格 47"/>
          <p:cNvGraphicFramePr/>
          <p:nvPr/>
        </p:nvGraphicFramePr>
        <p:xfrm>
          <a:off x="1199152" y="993015"/>
          <a:ext cx="8402249" cy="55384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5941"/>
                <a:gridCol w="2956194"/>
                <a:gridCol w="3620114"/>
              </a:tblGrid>
              <a:tr h="760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400" dirty="0"/>
                    </a:p>
                  </a:txBody>
                  <a:tcPr marL="0" marR="0" marT="0" marB="0" anchor="ctr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   sea.js+sui+jquery</a:t>
                      </a:r>
                      <a:endParaRPr lang="en-US" altLang="zh-CN" sz="1800"/>
                    </a:p>
                  </a:txBody>
                  <a:tcPr marL="0" marR="0" marT="0" marB="0" anchor="ctr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vue.js</a:t>
                      </a:r>
                      <a:r>
                        <a:rPr lang="zh-CN" altLang="en-US" sz="1800"/>
                        <a:t>全家桶</a:t>
                      </a:r>
                      <a:endParaRPr lang="zh-CN" altLang="en-US" sz="1800"/>
                    </a:p>
                  </a:txBody>
                  <a:tcPr marL="0" marR="0" marT="0" marB="0" anchor="ctr">
                    <a:solidFill>
                      <a:srgbClr val="33CC33"/>
                    </a:solidFill>
                  </a:tcPr>
                </a:tc>
              </a:tr>
              <a:tr h="760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/>
                        <a:t>界面渲染</a:t>
                      </a:r>
                      <a:endParaRPr lang="zh-CN" altLang="en-US" sz="1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传统的操作DOM元素+字符串拼接，渲染效率较低</a:t>
                      </a:r>
                      <a:r>
                        <a:rPr lang="zh-CN" altLang="en-US" sz="1400"/>
                        <a:t> 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HTML</a:t>
                      </a:r>
                      <a:r>
                        <a:rPr lang="zh-CN" altLang="en-US" sz="1400">
                          <a:sym typeface="+mn-ea"/>
                        </a:rPr>
                        <a:t>模板与数据双向绑定，数据驱动虚拟DOM操作，渲染效率大大提高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7607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/>
                        <a:t>生命周期</a:t>
                      </a:r>
                      <a:endParaRPr lang="zh-CN" altLang="en-US" sz="1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生命周期控制函数较少，</a:t>
                      </a:r>
                      <a:r>
                        <a:rPr lang="zh-CN" altLang="en-US" sz="1400">
                          <a:sym typeface="+mn-ea"/>
                        </a:rPr>
                        <a:t>控制</a:t>
                      </a:r>
                      <a:r>
                        <a:rPr lang="zh-CN" altLang="en-US" sz="1400"/>
                        <a:t>粒度较粗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  生命周期函数标准、全面，控制粒度更加细腻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</a:tr>
              <a:tr h="7607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/>
                        <a:t>路由支持</a:t>
                      </a:r>
                      <a:endParaRPr lang="zh-CN" altLang="en-US" sz="1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支持</a:t>
                      </a:r>
                      <a:r>
                        <a:rPr lang="en-US" altLang="zh-CN" sz="1400"/>
                        <a:t>History</a:t>
                      </a:r>
                      <a:r>
                        <a:rPr lang="zh-CN" altLang="en-US" sz="1400"/>
                        <a:t>堆栈路由模式 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支持</a:t>
                      </a:r>
                      <a:r>
                        <a:rPr lang="en-US" altLang="zh-CN" sz="1400"/>
                        <a:t>History</a:t>
                      </a:r>
                      <a:r>
                        <a:rPr lang="zh-CN" altLang="en-US" sz="1400"/>
                        <a:t>堆栈+路径Hash两种路由模式，路由规则可定制(</a:t>
                      </a:r>
                      <a:r>
                        <a:rPr lang="zh-CN" altLang="en-US" sz="1400">
                          <a:sym typeface="+mn-ea"/>
                        </a:rPr>
                        <a:t>Vue Router)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</a:tr>
              <a:tr h="7607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/>
                        <a:t>状态管理</a:t>
                      </a:r>
                      <a:endParaRPr lang="zh-CN" altLang="en-US" sz="1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没有提供统一的数据状态管理方案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自身生态圈提供数据状态管理方案(Vuex)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</a:tr>
              <a:tr h="7607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/>
                        <a:t>开发效率</a:t>
                      </a:r>
                      <a:endParaRPr lang="zh-CN" altLang="en-US" sz="1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需要处理数据和页面渲染之间的逻辑，开发效率较低 ，模块维护性较差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采用模板+ </a:t>
                      </a:r>
                      <a:r>
                        <a:rPr lang="zh-CN" altLang="en-US" sz="1400">
                          <a:sym typeface="+mn-ea"/>
                        </a:rPr>
                        <a:t>数据驱动的开发方式，支持promise链式函数处理方式，开发效率大大提高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9747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/>
                        <a:t>打包构建</a:t>
                      </a:r>
                      <a:endParaRPr lang="zh-CN" altLang="en-US" sz="1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支持</a:t>
                      </a:r>
                      <a:r>
                        <a:rPr lang="en-US" altLang="zh-CN" sz="1400"/>
                        <a:t>grunt/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glup</a:t>
                      </a:r>
                      <a:r>
                        <a:rPr lang="zh-CN" altLang="en-US" sz="1400"/>
                        <a:t>构建方案，支持代码压缩混淆</a:t>
                      </a:r>
                      <a:endParaRPr lang="zh-CN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引入webpack工程化开发及构建，通过babel对es6全面支持，构建效率高，支持文件按</a:t>
                      </a:r>
                      <a:r>
                        <a:rPr lang="zh-CN" altLang="en-US" sz="1400" smtClean="0">
                          <a:sym typeface="+mn-ea"/>
                        </a:rPr>
                        <a:t>需加载，</a:t>
                      </a:r>
                      <a:r>
                        <a:rPr lang="zh-CN" altLang="en-US" sz="1400">
                          <a:sym typeface="+mn-ea"/>
                        </a:rPr>
                        <a:t>压缩混淆后文件更小。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dirty="0"/>
                        <a:t> </a:t>
                      </a:r>
                      <a:endParaRPr lang="zh-CN" altLang="en-US" sz="1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0755" y="0"/>
            <a:ext cx="11158215" cy="848822"/>
          </a:xfrm>
        </p:spPr>
        <p:txBody>
          <a:bodyPr/>
          <a:lstStyle/>
          <a:p>
            <a:pPr lvl="0" eaLnBrk="0" hangingPunct="0"/>
            <a:r>
              <a:rPr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H5</a:t>
            </a:r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开发框架概述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964372" y="1019153"/>
            <a:ext cx="102247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+mn-ea"/>
                <a:ea typeface="+mn-ea"/>
              </a:rPr>
              <a:t> </a:t>
            </a:r>
            <a:endPara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sz="2400" dirty="0" smtClean="0">
              <a:latin typeface="+mn-ea"/>
              <a:ea typeface="+mn-ea"/>
            </a:endParaRPr>
          </a:p>
          <a:p>
            <a:pPr algn="just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易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用：</a:t>
            </a:r>
            <a:r>
              <a:rPr lang="zh-CN" altLang="en-US" sz="2400" dirty="0" smtClean="0">
                <a:latin typeface="+mn-ea"/>
                <a:ea typeface="+mn-ea"/>
              </a:rPr>
              <a:t>基于现有前端开发技术：</a:t>
            </a:r>
            <a:r>
              <a:rPr lang="en-US" altLang="zh-CN" sz="2400" dirty="0">
                <a:latin typeface="+mn-ea"/>
                <a:ea typeface="+mn-ea"/>
              </a:rPr>
              <a:t>HTML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 err="1">
                <a:latin typeface="+mn-ea"/>
                <a:ea typeface="+mn-ea"/>
              </a:rPr>
              <a:t>CSS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latin typeface="+mn-ea"/>
                <a:ea typeface="+mn-ea"/>
              </a:rPr>
              <a:t>JavaScript</a:t>
            </a:r>
            <a:r>
              <a:rPr lang="zh-CN" altLang="en-US" sz="2400" dirty="0" smtClean="0">
                <a:latin typeface="+mn-ea"/>
                <a:ea typeface="+mn-ea"/>
              </a:rPr>
              <a:t>；</a:t>
            </a:r>
            <a:r>
              <a:rPr lang="en-US" altLang="zh-CN" sz="2400" dirty="0" err="1" smtClean="0">
                <a:latin typeface="+mn-ea"/>
                <a:ea typeface="+mn-ea"/>
              </a:rPr>
              <a:t>vuejs</a:t>
            </a:r>
            <a:r>
              <a:rPr lang="zh-CN" altLang="en-US" sz="2400" dirty="0" smtClean="0">
                <a:latin typeface="+mn-ea"/>
                <a:ea typeface="+mn-ea"/>
              </a:rPr>
              <a:t>详尽的</a:t>
            </a:r>
            <a:r>
              <a:rPr lang="en-US" altLang="zh-CN" sz="2400" dirty="0" smtClean="0">
                <a:latin typeface="+mn-ea"/>
                <a:ea typeface="+mn-ea"/>
              </a:rPr>
              <a:t>API	</a:t>
            </a:r>
            <a:r>
              <a:rPr lang="zh-CN" altLang="en-US" sz="2400" dirty="0" smtClean="0">
                <a:latin typeface="+mn-ea"/>
                <a:ea typeface="+mn-ea"/>
              </a:rPr>
              <a:t>文档。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algn="just"/>
            <a:endParaRPr lang="en-US" altLang="zh-CN" sz="2400" dirty="0" smtClean="0">
              <a:latin typeface="+mn-ea"/>
              <a:ea typeface="+mn-ea"/>
            </a:endParaRPr>
          </a:p>
          <a:p>
            <a:pPr algn="just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cs typeface="+mn-ea"/>
              </a:rPr>
              <a:t>灵活：</a:t>
            </a:r>
            <a:r>
              <a:rPr lang="zh-CN" altLang="en-US" sz="2400" dirty="0">
                <a:latin typeface="+mn-ea"/>
                <a:ea typeface="+mn-ea"/>
              </a:rPr>
              <a:t>不断繁荣的生态系统，可以在一个库和一套完整框架之间自如伸缩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algn="just"/>
            <a:endParaRPr lang="en-US" altLang="zh-CN" sz="2400" dirty="0" smtClean="0">
              <a:latin typeface="+mn-ea"/>
              <a:ea typeface="+mn-ea"/>
            </a:endParaRPr>
          </a:p>
          <a:p>
            <a:pPr algn="just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cs typeface="+mn-ea"/>
              </a:rPr>
              <a:t>高效：</a:t>
            </a:r>
            <a:r>
              <a:rPr lang="en-US" altLang="zh-CN" sz="2400" dirty="0" err="1" smtClean="0">
                <a:latin typeface="+mn-ea"/>
                <a:ea typeface="+mn-ea"/>
              </a:rPr>
              <a:t>30kB</a:t>
            </a:r>
            <a:r>
              <a:rPr lang="zh-CN" altLang="en-US" sz="2400" dirty="0" err="1" smtClean="0">
                <a:latin typeface="+mn-ea"/>
                <a:ea typeface="+mn-ea"/>
              </a:rPr>
              <a:t>大小</a:t>
            </a:r>
            <a:r>
              <a:rPr lang="en-US" altLang="zh-CN" sz="2400" dirty="0" err="1" smtClean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min+gzip)</a:t>
            </a:r>
            <a:r>
              <a:rPr lang="zh-CN" altLang="en-US" sz="2400" dirty="0" err="1">
                <a:latin typeface="+mn-ea"/>
                <a:ea typeface="+mn-ea"/>
              </a:rPr>
              <a:t>、高效率</a:t>
            </a:r>
            <a:r>
              <a:rPr lang="zh-CN" altLang="en-US" sz="2400" dirty="0">
                <a:latin typeface="+mn-ea"/>
                <a:ea typeface="+mn-ea"/>
              </a:rPr>
              <a:t>运行</a:t>
            </a:r>
            <a:r>
              <a:rPr lang="zh-CN" altLang="en-US" sz="2400" dirty="0" smtClean="0">
                <a:latin typeface="+mn-ea"/>
                <a:ea typeface="+mn-ea"/>
              </a:rPr>
              <a:t>、虚拟</a:t>
            </a:r>
            <a:r>
              <a:rPr lang="en-US" altLang="zh-CN" sz="2400" dirty="0" smtClean="0">
                <a:latin typeface="+mn-ea"/>
                <a:ea typeface="+mn-ea"/>
              </a:rPr>
              <a:t>DOM</a:t>
            </a:r>
            <a:r>
              <a:rPr lang="zh-CN" altLang="en-US" sz="2400" dirty="0" smtClean="0">
                <a:latin typeface="+mn-ea"/>
                <a:ea typeface="+mn-ea"/>
              </a:rPr>
              <a:t>渲染、最</a:t>
            </a:r>
            <a:r>
              <a:rPr lang="zh-CN" altLang="en-US" sz="2400" dirty="0">
                <a:latin typeface="+mn-ea"/>
                <a:ea typeface="+mn-ea"/>
              </a:rPr>
              <a:t>省心的</a:t>
            </a:r>
            <a:r>
              <a:rPr lang="zh-CN" altLang="en-US" sz="2400" dirty="0" smtClean="0">
                <a:latin typeface="+mn-ea"/>
                <a:ea typeface="+mn-ea"/>
              </a:rPr>
              <a:t>优化。</a:t>
            </a:r>
            <a:endParaRPr lang="zh-CN" altLang="en-US" sz="2400" dirty="0">
              <a:latin typeface="+mn-ea"/>
              <a:ea typeface="+mn-ea"/>
            </a:endParaRPr>
          </a:p>
          <a:p>
            <a:pPr algn="just"/>
            <a:endParaRPr lang="zh-CN" altLang="en-US" sz="1600" dirty="0"/>
          </a:p>
          <a:p>
            <a:pPr algn="just"/>
            <a:endParaRPr lang="en-US" altLang="zh-CN" sz="1600" dirty="0" smtClean="0"/>
          </a:p>
          <a:p>
            <a:pPr algn="just"/>
            <a:endParaRPr lang="zh-CN" altLang="en-US" sz="1600" dirty="0"/>
          </a:p>
          <a:p>
            <a:pPr algn="just"/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0755" y="0"/>
            <a:ext cx="11158215" cy="848822"/>
          </a:xfrm>
        </p:spPr>
        <p:txBody>
          <a:bodyPr/>
          <a:lstStyle/>
          <a:p>
            <a:pPr lvl="0" eaLnBrk="0" hangingPunct="0"/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核心框架</a:t>
            </a:r>
            <a:r>
              <a:rPr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Vue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6770" y="2185063"/>
            <a:ext cx="2016140" cy="1533608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solidFill>
                  <a:srgbClr val="00B050"/>
                </a:solidFill>
              </a:rPr>
              <a:t>Vue.js</a:t>
            </a:r>
            <a:endParaRPr lang="zh-CN" altLang="en-US" sz="3000" dirty="0">
              <a:solidFill>
                <a:srgbClr val="00B05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42160" y="3429001"/>
            <a:ext cx="1836491" cy="1058837"/>
          </a:xfrm>
          <a:prstGeom prst="ellipse">
            <a:avLst/>
          </a:prstGeom>
          <a:solidFill>
            <a:srgbClr val="EC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000" dirty="0" smtClean="0">
                <a:sym typeface="+mn-ea"/>
              </a:rPr>
              <a:t>运行性能高效</a:t>
            </a:r>
            <a:endParaRPr lang="en-US" altLang="zh-CN" sz="2000" dirty="0" smtClean="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699395" y="910387"/>
            <a:ext cx="1440160" cy="4067376"/>
          </a:xfrm>
          <a:prstGeom prst="roundRect">
            <a:avLst/>
          </a:prstGeom>
          <a:solidFill>
            <a:srgbClr val="EC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HTML5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开发规范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（标准化）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3665729" y="1038380"/>
            <a:ext cx="1834032" cy="945643"/>
          </a:xfrm>
          <a:prstGeom prst="ellipse">
            <a:avLst/>
          </a:prstGeom>
          <a:solidFill>
            <a:srgbClr val="EC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000" dirty="0" smtClean="0">
                <a:sym typeface="+mn-ea"/>
              </a:rPr>
              <a:t>模块化  灵活易用</a:t>
            </a:r>
            <a:endParaRPr lang="en-US" altLang="zh-CN" sz="2000" dirty="0" smtClean="0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65729" y="2205553"/>
            <a:ext cx="1812923" cy="1045029"/>
          </a:xfrm>
          <a:prstGeom prst="ellipse">
            <a:avLst/>
          </a:prstGeom>
          <a:solidFill>
            <a:srgbClr val="EC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000" dirty="0" smtClean="0">
                <a:sym typeface="+mn-ea"/>
              </a:rPr>
              <a:t>数据驱动双向绑定</a:t>
            </a:r>
            <a:endParaRPr lang="en-US" altLang="zh-CN" sz="2000" dirty="0" smtClean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38945" y="4652449"/>
            <a:ext cx="2160150" cy="129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开源生态、全家桶插件支持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10" idx="7"/>
            <a:endCxn id="6" idx="2"/>
          </p:cNvCxnSpPr>
          <p:nvPr/>
        </p:nvCxnSpPr>
        <p:spPr>
          <a:xfrm flipV="1">
            <a:off x="1987653" y="1511201"/>
            <a:ext cx="1678075" cy="898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" idx="2"/>
          </p:cNvCxnSpPr>
          <p:nvPr/>
        </p:nvCxnSpPr>
        <p:spPr>
          <a:xfrm>
            <a:off x="2138901" y="3323110"/>
            <a:ext cx="1503260" cy="63530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9" idx="2"/>
          </p:cNvCxnSpPr>
          <p:nvPr/>
        </p:nvCxnSpPr>
        <p:spPr>
          <a:xfrm flipV="1">
            <a:off x="2282910" y="2728067"/>
            <a:ext cx="1382818" cy="223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850880" y="3572935"/>
            <a:ext cx="1588065" cy="15814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23135" y="1511201"/>
            <a:ext cx="4100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23135" y="3993703"/>
            <a:ext cx="4100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23135" y="2728066"/>
            <a:ext cx="4100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1"/>
          <p:cNvSpPr txBox="1"/>
          <p:nvPr/>
        </p:nvSpPr>
        <p:spPr>
          <a:xfrm>
            <a:off x="6603212" y="4148675"/>
            <a:ext cx="900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Vue.js</a:t>
            </a:r>
            <a:endParaRPr lang="zh-CN" altLang="en-US" sz="2000" dirty="0"/>
          </a:p>
        </p:txBody>
      </p:sp>
      <p:sp>
        <p:nvSpPr>
          <p:cNvPr id="24" name="TextBox 48"/>
          <p:cNvSpPr txBox="1"/>
          <p:nvPr/>
        </p:nvSpPr>
        <p:spPr>
          <a:xfrm>
            <a:off x="6603211" y="5516058"/>
            <a:ext cx="78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axios</a:t>
            </a:r>
            <a:endParaRPr lang="zh-CN" altLang="en-US" sz="2000" dirty="0"/>
          </a:p>
        </p:txBody>
      </p:sp>
      <p:sp>
        <p:nvSpPr>
          <p:cNvPr id="26" name="TextBox 49"/>
          <p:cNvSpPr txBox="1"/>
          <p:nvPr/>
        </p:nvSpPr>
        <p:spPr>
          <a:xfrm>
            <a:off x="6603964" y="4580480"/>
            <a:ext cx="15365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Vue Router</a:t>
            </a:r>
            <a:endParaRPr lang="zh-CN" altLang="en-US" sz="2000" dirty="0"/>
          </a:p>
        </p:txBody>
      </p:sp>
      <p:sp>
        <p:nvSpPr>
          <p:cNvPr id="27" name="TextBox 50"/>
          <p:cNvSpPr txBox="1"/>
          <p:nvPr/>
        </p:nvSpPr>
        <p:spPr>
          <a:xfrm>
            <a:off x="6603964" y="5044189"/>
            <a:ext cx="10325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Vuex</a:t>
            </a:r>
            <a:endParaRPr lang="zh-CN" altLang="en-US" sz="2000" dirty="0"/>
          </a:p>
        </p:txBody>
      </p:sp>
      <p:sp>
        <p:nvSpPr>
          <p:cNvPr id="28" name="TextBox 51"/>
          <p:cNvSpPr txBox="1"/>
          <p:nvPr/>
        </p:nvSpPr>
        <p:spPr>
          <a:xfrm>
            <a:off x="6628431" y="5947863"/>
            <a:ext cx="2732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Vue</a:t>
            </a:r>
            <a:r>
              <a:rPr lang="zh-CN" altLang="en-US" sz="2000" dirty="0" smtClean="0">
                <a:latin typeface="+mn-ea"/>
                <a:ea typeface="+mn-ea"/>
              </a:rPr>
              <a:t>服务器</a:t>
            </a:r>
            <a:r>
              <a:rPr lang="zh-CN" altLang="en-US" sz="2000" dirty="0">
                <a:latin typeface="+mn-ea"/>
                <a:ea typeface="+mn-ea"/>
              </a:rPr>
              <a:t>端</a:t>
            </a:r>
            <a:r>
              <a:rPr lang="zh-CN" altLang="en-US" sz="2000" dirty="0" smtClean="0">
                <a:latin typeface="+mn-ea"/>
                <a:ea typeface="+mn-ea"/>
              </a:rPr>
              <a:t>渲染</a:t>
            </a:r>
            <a:r>
              <a:rPr lang="en-US" altLang="zh-CN" sz="2000" dirty="0" smtClean="0">
                <a:latin typeface="+mn-ea"/>
                <a:ea typeface="+mn-ea"/>
              </a:rPr>
              <a:t>(SSR)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628431" y="4487837"/>
            <a:ext cx="86329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64345" y="5875896"/>
            <a:ext cx="10080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675215" y="4940318"/>
            <a:ext cx="14653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648897" y="5372123"/>
            <a:ext cx="84282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48897" y="6364045"/>
            <a:ext cx="271173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523135" y="4487838"/>
            <a:ext cx="1124559" cy="4524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599095" y="4940319"/>
            <a:ext cx="1076120" cy="2141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606419" y="5372123"/>
            <a:ext cx="105792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523135" y="5524445"/>
            <a:ext cx="1152080" cy="3514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5478652" y="5738919"/>
            <a:ext cx="1196563" cy="62512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0755" y="0"/>
            <a:ext cx="11158215" cy="848822"/>
          </a:xfrm>
        </p:spPr>
        <p:txBody>
          <a:bodyPr/>
          <a:lstStyle/>
          <a:p>
            <a:pPr lvl="0" eaLnBrk="0" hangingPunct="0"/>
            <a:r>
              <a:rPr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Vue</a:t>
            </a:r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核心框架优势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13315" name="矩形 3"/>
          <p:cNvSpPr/>
          <p:nvPr/>
        </p:nvSpPr>
        <p:spPr>
          <a:xfrm>
            <a:off x="588361" y="1125541"/>
            <a:ext cx="55676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lvl="0" indent="-4572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前端展示层与业务逻辑层分离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</p:txBody>
      </p:sp>
      <p:sp>
        <p:nvSpPr>
          <p:cNvPr id="13316" name="矩形 4"/>
          <p:cNvSpPr/>
          <p:nvPr/>
        </p:nvSpPr>
        <p:spPr>
          <a:xfrm>
            <a:off x="1088741" y="1629077"/>
            <a:ext cx="9345930" cy="1813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14300" lvl="1" indent="-114300" rtl="0">
              <a:lnSpc>
                <a:spcPct val="17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eb前端也采用了组件化、模块化的开发思路，目前主要按业务功能化分组件，组件中再分为表现层（css）、结构层(html)、业务逻辑层(js)。这样达到业务组件的高度利用，提高业务逻辑重用性。前端展示层(css、html)与业务逻辑层（js）在具体开发时由不同的开发人员进行开发，实现分工合作。</a:t>
            </a:r>
            <a:endParaRPr lang="zh-CN" altLang="en-US" sz="1600" dirty="0" smtClean="0"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  <a:p>
            <a:pPr marL="114300" lvl="1" indent="-114300" rtl="0">
              <a:lnSpc>
                <a:spcPct val="17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1600" dirty="0" smtClean="0"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71852" y="3429000"/>
            <a:ext cx="4894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lvl="0" indent="-4572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前端模块化、工程化开发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1088741" y="3925312"/>
            <a:ext cx="9345930" cy="2231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14300" lvl="1" indent="-114300">
              <a:lnSpc>
                <a:spcPct val="170000"/>
              </a:lnSpc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为了vue基于模块化开发的思想</a:t>
            </a:r>
            <a:r>
              <a:rPr lang="en-US" altLang="zh-CN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提高页面逻辑的重用以及和展示页面的分离</a:t>
            </a:r>
            <a:r>
              <a:rPr lang="en-US" altLang="zh-CN" sz="1600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，提高开发和维护的效率</a:t>
            </a: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同时基于构建工具</a:t>
            </a: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webpack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提供官方标准的脚手架</a:t>
            </a:r>
            <a:r>
              <a:rPr lang="en-US" altLang="zh-CN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vue</a:t>
            </a:r>
            <a:r>
              <a:rPr lang="en-US" altLang="zh-CN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-cli)。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我们开发中按业务组件化后，再把代码模块化，开发完成后借助</a:t>
            </a: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webpack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生态丰富的插件来运行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调试、打包、合并、压缩，按</a:t>
            </a:r>
            <a:r>
              <a:rPr lang="en-US" altLang="zh-CN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前端模块化、工程化</a:t>
            </a: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规范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来开发管理我们的项目。</a:t>
            </a:r>
            <a:endPara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  <a:p>
            <a:pPr marL="114300" lvl="1" indent="-114300" algn="l">
              <a:lnSpc>
                <a:spcPct val="170000"/>
              </a:lnSpc>
              <a:spcAft>
                <a:spcPct val="15000"/>
              </a:spcAft>
            </a:pPr>
            <a:endPara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3315" y="116770"/>
            <a:ext cx="11158215" cy="732052"/>
          </a:xfrm>
        </p:spPr>
        <p:txBody>
          <a:bodyPr/>
          <a:lstStyle/>
          <a:p>
            <a:pPr lvl="0" eaLnBrk="0" hangingPunct="0"/>
            <a:r>
              <a:rPr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Vue</a:t>
            </a:r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核心框架优势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9" name="矩形 3"/>
          <p:cNvSpPr/>
          <p:nvPr/>
        </p:nvSpPr>
        <p:spPr>
          <a:xfrm>
            <a:off x="567392" y="1093865"/>
            <a:ext cx="55676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lvl="0" indent="-4572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减少请求数目和资源大小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154768" y="1469835"/>
            <a:ext cx="9275445" cy="176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114300" rtl="0">
              <a:lnSpc>
                <a:spcPct val="170000"/>
              </a:lnSpc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ue+webpack工程化开发，最后资源文件打包合并混淆压缩；同时可以通过配置把一些较小的图片资源转化为base64数据合并到js，css文件中。合并减少了资源文件的请求数，混淆压缩既保证了请求资源的安全性，又减少了请求资源的大小，同时再配合后端nginx的gzip压缩机制，极大的提高了web页面的加载展示速度。</a:t>
            </a:r>
            <a:endParaRPr lang="en-US" altLang="zh-CN" sz="1600" dirty="0" err="1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550882" y="3299720"/>
            <a:ext cx="44373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lvl="0" indent="-4572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前端数据状态统一管理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1154767" y="3749566"/>
            <a:ext cx="9316085" cy="927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114300">
              <a:lnSpc>
                <a:spcPct val="170000"/>
              </a:lnSpc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en-US" altLang="zh-CN" sz="1600" dirty="0" err="1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3"/>
          <p:cNvSpPr/>
          <p:nvPr/>
        </p:nvSpPr>
        <p:spPr>
          <a:xfrm>
            <a:off x="550882" y="4780630"/>
            <a:ext cx="44373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lvl="0" indent="-4572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支持前端数据双向绑定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1102697" y="5277216"/>
            <a:ext cx="9368155" cy="927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114300">
              <a:lnSpc>
                <a:spcPct val="170000"/>
              </a:lnSpc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Vue采用MVVM的数据与视图双向绑定机制。其精确有效的异步批量 DOM更新相比Angular.js框架更加轻量和高效。同时Vue 在不同组件间强制使用单向数据流。这使应用中的数据流更加清晰易懂。</a:t>
            </a:r>
            <a:endParaRPr lang="en-US" altLang="zh-CN" sz="1600" dirty="0" err="1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0755" y="0"/>
            <a:ext cx="11158215" cy="848822"/>
          </a:xfrm>
        </p:spPr>
        <p:txBody>
          <a:bodyPr/>
          <a:lstStyle/>
          <a:p>
            <a:pPr lvl="0" eaLnBrk="0" hangingPunct="0"/>
            <a:r>
              <a:rPr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Vue</a:t>
            </a:r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核心框架优势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13315" name="矩形 3"/>
          <p:cNvSpPr/>
          <p:nvPr/>
        </p:nvSpPr>
        <p:spPr>
          <a:xfrm>
            <a:off x="586456" y="1125291"/>
            <a:ext cx="70250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342900" lvl="0" indent="-3429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解决了传统的JS开发中的命名冲突</a:t>
            </a:r>
            <a:endParaRPr lang="zh-CN" altLang="en-US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  <a:p>
            <a:pPr marL="285750" lvl="0" indent="-285750" algn="l" eaLnBrk="0" hangingPunct="0">
              <a:buFont typeface="Arial" panose="020B0604020202020204" pitchFamily="34" charset="0"/>
            </a:pPr>
            <a:endParaRPr lang="en-US" altLang="zh-CN" sz="1600" dirty="0" err="1" smtClean="0"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316" name="矩形 4"/>
          <p:cNvSpPr/>
          <p:nvPr/>
        </p:nvSpPr>
        <p:spPr>
          <a:xfrm>
            <a:off x="1065247" y="1638598"/>
            <a:ext cx="9874885" cy="779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114300" rtl="0">
              <a:lnSpc>
                <a:spcPct val="14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Vue.js的组件模块机制，可以把方法和变量归入到不同的组件命名空间中。完全解决了命名冲突的问题，多组件可同步开发</a:t>
            </a:r>
            <a:r>
              <a:rPr lang="zh-CN" altLang="en-US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 dirty="0" err="1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69947" y="2727691"/>
            <a:ext cx="74117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342900" lvl="0" indent="-3429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解决了传统的JS开发中烦琐的相互依赖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1018892" y="3224002"/>
            <a:ext cx="9828530" cy="779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114300">
              <a:lnSpc>
                <a:spcPct val="140000"/>
              </a:lnSpc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Vue在不同组件间强制使用单向数据流，这使应用中的数据流更加清晰易懂。开发人员更明确组件依赖和数据流向，更专注业务逻辑，按功能的组件化、模块化。</a:t>
            </a:r>
            <a:endParaRPr lang="en-US" altLang="zh-CN" sz="1600" dirty="0" err="1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569947" y="4291517"/>
            <a:ext cx="102774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lvl="0" indent="-457200" algn="l" eaLnBrk="0" hangingPunct="0"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ea"/>
              </a:rPr>
              <a:t>优化前端脚本的性能，提高前端脚本的可维护性</a:t>
            </a:r>
            <a:endParaRPr lang="zh-CN" altLang="en-US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  <a:p>
            <a:pPr lvl="0" algn="l" eaLnBrk="0" hangingPunct="0">
              <a:buFont typeface="Arial" panose="020B0604020202020204" pitchFamily="34" charset="0"/>
            </a:pP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ea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1064612" y="4777673"/>
            <a:ext cx="9704705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114300" algn="l">
              <a:lnSpc>
                <a:spcPct val="140000"/>
              </a:lnSpc>
              <a:spcAft>
                <a:spcPct val="15000"/>
              </a:spcAft>
            </a:pPr>
            <a:r>
              <a:rPr lang="en-US" altLang="zh-CN" sz="1600" dirty="0" err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按业务功能组件化后，一个.vue组件中：表现样式（css）、结构模板(html)、业务逻辑（js）再分布在对应的标签块中，代码清晰细化，有利于维护，也容易进行BUG的调试和修复，提高开发效率； 基于webpack构建打包后脚本执行的性能也会更高。</a:t>
            </a:r>
            <a:endParaRPr lang="en-US" altLang="zh-CN" sz="1600" dirty="0" err="1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3315" y="0"/>
            <a:ext cx="11158215" cy="848821"/>
          </a:xfrm>
        </p:spPr>
        <p:txBody>
          <a:bodyPr/>
          <a:lstStyle/>
          <a:p>
            <a:pPr lvl="0" algn="l" eaLnBrk="0" hangingPunct="0"/>
            <a:r>
              <a:rPr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H5</a:t>
            </a:r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框架代码层次图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5317" y="5549431"/>
            <a:ext cx="9444355" cy="729870"/>
          </a:xfrm>
          <a:prstGeom prst="rect">
            <a:avLst/>
          </a:prstGeom>
          <a:solidFill>
            <a:schemeClr val="bg1"/>
          </a:solidFill>
          <a:ln w="12700" cap="rnd" cmpd="sng">
            <a:solidFill>
              <a:schemeClr val="bg1">
                <a:lumMod val="75000"/>
              </a:schemeClr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985317" y="2135544"/>
            <a:ext cx="9444355" cy="729870"/>
          </a:xfrm>
          <a:prstGeom prst="rect">
            <a:avLst/>
          </a:prstGeom>
          <a:solidFill>
            <a:schemeClr val="bg1"/>
          </a:solidFill>
          <a:ln w="12700" cap="rnd" cmpd="sng">
            <a:solidFill>
              <a:schemeClr val="bg1">
                <a:lumMod val="75000"/>
              </a:schemeClr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07151" y="1144190"/>
            <a:ext cx="7786687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1520" y="1315551"/>
            <a:ext cx="7572428" cy="4847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985317" y="1315551"/>
            <a:ext cx="9444355" cy="729870"/>
          </a:xfrm>
          <a:prstGeom prst="rect">
            <a:avLst/>
          </a:prstGeom>
          <a:solidFill>
            <a:schemeClr val="bg1"/>
          </a:solidFill>
          <a:ln w="12700" cap="rnd" cmpd="sng">
            <a:solidFill>
              <a:schemeClr val="bg1">
                <a:lumMod val="75000"/>
              </a:schemeClr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1172122" y="2221735"/>
            <a:ext cx="9000000" cy="5397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公共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组件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模块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1207494" y="1401549"/>
            <a:ext cx="9000000" cy="540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前端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HTML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1207494" y="5644507"/>
            <a:ext cx="9000000" cy="5397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后台应用服务层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985317" y="2982193"/>
            <a:ext cx="9444355" cy="729870"/>
          </a:xfrm>
          <a:prstGeom prst="rect">
            <a:avLst/>
          </a:prstGeom>
          <a:solidFill>
            <a:schemeClr val="bg1"/>
          </a:solidFill>
          <a:ln w="12700" cap="rnd" cmpd="sng">
            <a:solidFill>
              <a:schemeClr val="bg1">
                <a:lumMod val="75000"/>
              </a:schemeClr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1207494" y="3068384"/>
            <a:ext cx="9000000" cy="539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JS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服务层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Service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985317" y="3855498"/>
            <a:ext cx="9444355" cy="1577788"/>
          </a:xfrm>
          <a:prstGeom prst="rect">
            <a:avLst/>
          </a:prstGeom>
          <a:solidFill>
            <a:schemeClr val="bg1"/>
          </a:solidFill>
          <a:ln w="12700" cap="rnd" cmpd="sng">
            <a:solidFill>
              <a:schemeClr val="bg1">
                <a:lumMod val="75000"/>
              </a:schemeClr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1027486" y="4539821"/>
            <a:ext cx="9251690" cy="7603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9" name="Rectangle 9"/>
          <p:cNvSpPr/>
          <p:nvPr/>
        </p:nvSpPr>
        <p:spPr>
          <a:xfrm>
            <a:off x="1378353" y="4609486"/>
            <a:ext cx="2457329" cy="431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http/websocket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组件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" name="Rectangle 12"/>
          <p:cNvSpPr/>
          <p:nvPr/>
        </p:nvSpPr>
        <p:spPr>
          <a:xfrm>
            <a:off x="6355857" y="4609486"/>
            <a:ext cx="2034866" cy="431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90123" tIns="46965" rIns="90123" bIns="4696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常用业务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组件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31" name="Rectangle 13"/>
          <p:cNvSpPr/>
          <p:nvPr/>
        </p:nvSpPr>
        <p:spPr>
          <a:xfrm>
            <a:off x="8531473" y="4609486"/>
            <a:ext cx="1640648" cy="431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90123" tIns="46965" rIns="90123" bIns="4696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公共校验方法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3989347" y="4609486"/>
            <a:ext cx="2222500" cy="431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90123" tIns="46965" rIns="90123" bIns="4696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Vue.js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全家桶插件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1207512" y="4004740"/>
            <a:ext cx="9000000" cy="360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123" tIns="46965" rIns="90123" bIns="4696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通用业务类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0755" y="0"/>
            <a:ext cx="11158215" cy="848822"/>
          </a:xfrm>
        </p:spPr>
        <p:txBody>
          <a:bodyPr/>
          <a:lstStyle/>
          <a:p>
            <a:pPr lvl="0" algn="l" eaLnBrk="0" hangingPunct="0"/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报告组件工程</a:t>
            </a:r>
            <a:r>
              <a:rPr lang="en-US" altLang="zh-CN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-</a:t>
            </a:r>
            <a:r>
              <a:rPr lang="zh-CN" altLang="en-US" sz="2800" dirty="0">
                <a:solidFill>
                  <a:srgbClr val="01A5E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代码逻辑图</a:t>
            </a:r>
            <a:endParaRPr lang="zh-CN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6808" y="1666"/>
            <a:ext cx="9457209" cy="85001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44" tIns="45672" rIns="91344" bIns="45672" rtlCol="0" anchor="ctr">
            <a:noAutofit/>
          </a:bodyPr>
          <a:lstStyle/>
          <a:p>
            <a:pPr lvl="0" algn="l" eaLnBrk="0" hangingPunct="0"/>
            <a:endParaRPr lang="zh-CN" altLang="en-US" sz="2800" b="1" dirty="0">
              <a:solidFill>
                <a:srgbClr val="01A5E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786989" y="1520549"/>
            <a:ext cx="7786687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7503" y="1306331"/>
            <a:ext cx="9936690" cy="514084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20478" y="1421284"/>
            <a:ext cx="2214563" cy="9282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报告组件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36850" y="2932430"/>
            <a:ext cx="2078990" cy="9283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HTML </a:t>
            </a:r>
            <a:r>
              <a:rPr lang="zh-CN" altLang="en-US" dirty="0" smtClean="0"/>
              <a:t>结构层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099726" y="3572436"/>
            <a:ext cx="2072823" cy="766123"/>
          </a:xfrm>
          <a:prstGeom prst="roundRect">
            <a:avLst/>
          </a:prstGeom>
          <a:solidFill>
            <a:srgbClr val="EC842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defRPr/>
            </a:pPr>
            <a:r>
              <a:rPr lang="en-US" altLang="zh-CN" sz="1600" dirty="0" smtClean="0">
                <a:sym typeface="+mn-ea"/>
              </a:rPr>
              <a:t>JS 业务服务层 Service</a:t>
            </a:r>
            <a:endParaRPr lang="en-US" altLang="zh-CN" sz="1600" dirty="0" smtClean="0"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7110008" y="4984258"/>
            <a:ext cx="499803" cy="15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5787490" y="5233366"/>
            <a:ext cx="15716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079407" y="4508574"/>
            <a:ext cx="6882130" cy="1642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组件工程里面</a:t>
            </a:r>
            <a:r>
              <a:rPr lang="zh-CN" altLang="en-US" dirty="0"/>
              <a:t>包含：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 smtClean="0"/>
              <a:t>：组件</a:t>
            </a:r>
            <a:r>
              <a:rPr lang="zh-CN" altLang="en-US" dirty="0" smtClean="0">
                <a:sym typeface="+mn-ea"/>
              </a:rPr>
              <a:t>交互</a:t>
            </a:r>
            <a:r>
              <a:rPr lang="zh-CN" altLang="en-US" dirty="0" smtClean="0"/>
              <a:t>数据通信配置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 smtClean="0"/>
              <a:t>：组件样式通信配置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：组件通用样式配置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4</a:t>
            </a:r>
            <a:r>
              <a:rPr lang="zh-CN" altLang="en-US" dirty="0"/>
              <a:t>：组件打包版本配置</a:t>
            </a:r>
            <a:endParaRPr lang="en-US" altLang="zh-CN" dirty="0"/>
          </a:p>
          <a:p>
            <a:pPr algn="ctr">
              <a:defRPr/>
            </a:pP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535848" y="2323968"/>
            <a:ext cx="251641" cy="608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39258" y="2932602"/>
            <a:ext cx="2016139" cy="9282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 smtClean="0"/>
              <a:t>CSS </a:t>
            </a:r>
            <a:r>
              <a:rPr lang="zh-CN" altLang="en-US" dirty="0" smtClean="0"/>
              <a:t>样式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0" idx="1"/>
          </p:cNvCxnSpPr>
          <p:nvPr/>
        </p:nvCxnSpPr>
        <p:spPr>
          <a:xfrm flipH="1">
            <a:off x="7032629" y="1940272"/>
            <a:ext cx="1023393" cy="114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079606" y="2133586"/>
            <a:ext cx="1979763" cy="799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059370" y="2349487"/>
            <a:ext cx="612417" cy="583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96223" y="2932602"/>
            <a:ext cx="2295739" cy="928204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 smtClean="0"/>
              <a:t>JS </a:t>
            </a:r>
            <a:r>
              <a:rPr lang="zh-CN" altLang="en-US" dirty="0" smtClean="0"/>
              <a:t>业务逻辑层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082557" y="2565141"/>
            <a:ext cx="2072823" cy="766123"/>
          </a:xfrm>
          <a:prstGeom prst="roundRect">
            <a:avLst/>
          </a:prstGeom>
          <a:solidFill>
            <a:srgbClr val="EC842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defRPr/>
            </a:pPr>
            <a:r>
              <a:rPr lang="en-US" altLang="zh-CN" sz="1600" dirty="0" smtClean="0">
                <a:sym typeface="+mn-ea"/>
              </a:rPr>
              <a:t>JS 数据加密插件</a:t>
            </a:r>
            <a:endParaRPr lang="en-US" altLang="zh-CN" sz="1600" dirty="0" smtClean="0"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56022" y="1557845"/>
            <a:ext cx="2072823" cy="766123"/>
          </a:xfrm>
          <a:prstGeom prst="roundRect">
            <a:avLst/>
          </a:prstGeom>
          <a:solidFill>
            <a:srgbClr val="EC842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/>
              <a:t>HTTP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</a:t>
            </a:r>
            <a:r>
              <a:rPr lang="en-US" altLang="zh-CN" sz="1600" dirty="0" err="1" smtClean="0"/>
              <a:t>ebsocket</a:t>
            </a:r>
            <a:endParaRPr lang="en-US" altLang="zh-CN" sz="1600" dirty="0" smtClean="0"/>
          </a:p>
          <a:p>
            <a:pPr algn="ctr">
              <a:defRPr/>
            </a:pPr>
            <a:r>
              <a:rPr lang="zh-CN" altLang="en-US" sz="1600" dirty="0" smtClean="0"/>
              <a:t>请求底层封装插件</a:t>
            </a:r>
            <a:endParaRPr lang="zh-CN" altLang="en-US" sz="1600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7237430" y="3084001"/>
            <a:ext cx="818592" cy="31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1"/>
          </p:cNvCxnSpPr>
          <p:nvPr/>
        </p:nvCxnSpPr>
        <p:spPr>
          <a:xfrm flipH="1" flipV="1">
            <a:off x="7177815" y="3620036"/>
            <a:ext cx="908050" cy="3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>
          <a:xfrm>
            <a:off x="-21250" y="-27240"/>
            <a:ext cx="5643246" cy="85045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392" tIns="45696" rIns="91392" bIns="45696" rtlCol="0" anchor="ctr">
            <a:noAutofit/>
          </a:bodyPr>
          <a:lstStyle/>
          <a:p>
            <a:pPr lvl="0" algn="l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800" b="1" dirty="0" smtClean="0">
                <a:solidFill>
                  <a:srgbClr val="01A5E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H5框架优化-提升访问速度</a:t>
            </a:r>
            <a:endParaRPr lang="en-US" altLang="zh-CN" sz="2800" b="1" dirty="0" smtClean="0">
              <a:solidFill>
                <a:srgbClr val="01A5E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8604" y="2349427"/>
            <a:ext cx="3535681" cy="2895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同一资源（css、js、图片等）一处加载、多处使用，不会重复请求和加载，同时支持服务器访问和app内部读取本地文件方式访问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  <a:p>
            <a:pPr marL="285750" lvl="0" indent="-285750" algn="l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 sz="1600" dirty="0" err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请求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合并，减少页面</a:t>
            </a:r>
            <a:r>
              <a:rPr lang="zh-CN" altLang="en-US" sz="1600" dirty="0" err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请求数量，提高访问速度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683285" y="982104"/>
            <a:ext cx="0" cy="495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3" y="1610427"/>
            <a:ext cx="7037387" cy="363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3db1e4bc-923e-4b9b-8d33-a1906a9013fb"/>
  <p:tag name="COMMONDATA" val="eyJoZGlkIjoiNzIxYzY5NTkxNDZmMWM4MGVkMmVhMWVjYzM4NDIwNjI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WPS 演示</Application>
  <PresentationFormat>自定义</PresentationFormat>
  <Paragraphs>193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Arial</vt:lpstr>
      <vt:lpstr>Calibri</vt:lpstr>
      <vt:lpstr>微软雅黑</vt:lpstr>
      <vt:lpstr>Verdana</vt:lpstr>
      <vt:lpstr>Wingdings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userking</dc:creator>
  <cp:lastModifiedBy>alvinmi</cp:lastModifiedBy>
  <cp:revision>1420</cp:revision>
  <dcterms:created xsi:type="dcterms:W3CDTF">2019-02-21T08:05:00Z</dcterms:created>
  <dcterms:modified xsi:type="dcterms:W3CDTF">2023-01-31T02:26:37Z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08D775320A074CC3BC92B844155C3784</vt:lpwstr>
  </property>
</Properties>
</file>