
<file path=[Content_Types].xml><?xml version="1.0" encoding="utf-8"?>
<Types xmlns="http://schemas.openxmlformats.org/package/2006/content-types">
  <Default Extension="png" ContentType="image/png"/>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1" r:id="rId6"/>
    <p:sldId id="264" r:id="rId7"/>
    <p:sldId id="259" r:id="rId8"/>
    <p:sldId id="263" r:id="rId9"/>
    <p:sldId id="265" r:id="rId10"/>
    <p:sldId id="260"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r-HR" smtClean="0"/>
              <a:t>Uredite stil naslova matrice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r-HR" smtClean="0"/>
              <a:t>Uredite stil podnaslova matrice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aslov i o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r-HR" smtClean="0"/>
              <a:t>Uredite stil naslova matrice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s opis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r-HR" smtClean="0"/>
              <a:t>Uredite stil naslova matrice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smtClean="0"/>
              <a:t>Uredite stilove teksta matrice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ica s naziv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r-HR" smtClean="0"/>
              <a:t>Uredite stil naslova matrice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ica s nazivom citat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r-HR" smtClean="0"/>
              <a:t>Uredite stil naslova matrice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smtClean="0"/>
              <a:t>Uredite stilove teksta matrice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ili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r-HR" smtClean="0"/>
              <a:t>Uredite stil naslova matrice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smtClean="0"/>
              <a:t>Uredite stilove teksta matrice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mtClean="0"/>
              <a:t>Uredite stil naslova matrice</a:t>
            </a:r>
            <a:endParaRPr lang="en-US" dirty="0"/>
          </a:p>
        </p:txBody>
      </p:sp>
      <p:sp>
        <p:nvSpPr>
          <p:cNvPr id="3" name="Vertical Text Placeholder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r-HR" smtClean="0"/>
              <a:t>Uredite stil naslova matrice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r-HR" smtClean="0"/>
              <a:t>Uredite stil naslova matrice</a:t>
            </a:r>
            <a:endParaRPr lang="en-US" dirty="0"/>
          </a:p>
        </p:txBody>
      </p:sp>
      <p:sp>
        <p:nvSpPr>
          <p:cNvPr id="3" name="Content Placeholder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r-HR" smtClean="0"/>
              <a:t>Uredite stil naslova matrice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Date Placeholder 3"/>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mtClean="0"/>
              <a:t>Uredite stil naslova matrice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r-HR" smtClean="0"/>
              <a:t>Uredite stil naslova matrice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r-HR" smtClean="0"/>
              <a:t>Uredite stil naslova matrice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r-HR" smtClean="0"/>
              <a:t>Uredite stil naslova matrice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r-HR" smtClean="0"/>
              <a:t>Uredite stilove teksta matrice</a:t>
            </a:r>
          </a:p>
        </p:txBody>
      </p:sp>
      <p:sp>
        <p:nvSpPr>
          <p:cNvPr id="5" name="Date Placeholder 4"/>
          <p:cNvSpPr>
            <a:spLocks noGrp="1"/>
          </p:cNvSpPr>
          <p:nvPr>
            <p:ph type="dt" sz="half" idx="10"/>
          </p:nvPr>
        </p:nvSpPr>
        <p:spPr/>
        <p:txBody>
          <a:bodyPr/>
          <a:lstStyle/>
          <a:p>
            <a:fld id="{42A54C80-263E-416B-A8E0-580EDEADCBDC}" type="datetimeFigureOut">
              <a:rPr lang="en-US" dirty="0"/>
              <a:t>7/23/2014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r-HR" smtClean="0"/>
              <a:t>Uredite stil naslova matrice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r-HR" smtClean="0"/>
              <a:t>Kliknite ikonu da biste dodali  sliku</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Date Placeholder 4"/>
          <p:cNvSpPr>
            <a:spLocks noGrp="1"/>
          </p:cNvSpPr>
          <p:nvPr>
            <p:ph type="dt" sz="half" idx="10"/>
          </p:nvPr>
        </p:nvSpPr>
        <p:spPr/>
        <p:txBody>
          <a:bodyPr/>
          <a:lstStyle/>
          <a:p>
            <a:fld id="{B61BEF0D-F0BB-DE4B-95CE-6DB70DBA9567}" type="datetimeFigureOut">
              <a:rPr lang="en-US" dirty="0"/>
              <a:pPr/>
              <a:t>7/23/2014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r-HR" smtClean="0"/>
              <a:t>Uredite stil naslova matrice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7/23/2014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oleObject" Target="../embeddings/Grafikon_programa_Microsoft_Excel1.xls"/></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lstStyle/>
          <a:p>
            <a:r>
              <a:rPr lang="hr-HR" dirty="0" smtClean="0"/>
              <a:t>Data </a:t>
            </a:r>
            <a:r>
              <a:rPr lang="hr-HR" dirty="0" err="1" smtClean="0"/>
              <a:t>Chief</a:t>
            </a:r>
            <a:endParaRPr lang="hr-HR" dirty="0"/>
          </a:p>
        </p:txBody>
      </p:sp>
      <p:sp>
        <p:nvSpPr>
          <p:cNvPr id="3" name="Podnaslov 2"/>
          <p:cNvSpPr>
            <a:spLocks noGrp="1"/>
          </p:cNvSpPr>
          <p:nvPr>
            <p:ph type="subTitle" idx="1"/>
          </p:nvPr>
        </p:nvSpPr>
        <p:spPr/>
        <p:txBody>
          <a:bodyPr/>
          <a:lstStyle/>
          <a:p>
            <a:endParaRPr lang="hr-HR" dirty="0"/>
          </a:p>
        </p:txBody>
      </p:sp>
    </p:spTree>
    <p:extLst>
      <p:ext uri="{BB962C8B-B14F-4D97-AF65-F5344CB8AC3E}">
        <p14:creationId xmlns:p14="http://schemas.microsoft.com/office/powerpoint/2010/main" val="3950416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US" dirty="0" smtClean="0"/>
              <a:t>How Data Chief helps in IT </a:t>
            </a:r>
            <a:r>
              <a:rPr lang="en-US" dirty="0" err="1" smtClean="0"/>
              <a:t>departm</a:t>
            </a:r>
            <a:r>
              <a:rPr lang="hr-HR" dirty="0" smtClean="0"/>
              <a:t>e</a:t>
            </a:r>
            <a:r>
              <a:rPr lang="en-US" dirty="0" err="1" smtClean="0"/>
              <a:t>nt</a:t>
            </a:r>
            <a:endParaRPr lang="en-US" dirty="0"/>
          </a:p>
        </p:txBody>
      </p:sp>
      <p:sp>
        <p:nvSpPr>
          <p:cNvPr id="6" name="Rezervirano mjesto sadržaja 5"/>
          <p:cNvSpPr>
            <a:spLocks noGrp="1"/>
          </p:cNvSpPr>
          <p:nvPr>
            <p:ph idx="1"/>
          </p:nvPr>
        </p:nvSpPr>
        <p:spPr>
          <a:xfrm>
            <a:off x="5690794" y="1783549"/>
            <a:ext cx="6422317" cy="4257814"/>
          </a:xfrm>
        </p:spPr>
        <p:txBody>
          <a:bodyPr>
            <a:normAutofit lnSpcReduction="10000"/>
          </a:bodyPr>
          <a:lstStyle/>
          <a:p>
            <a:r>
              <a:rPr lang="hr-HR" sz="1600" dirty="0" smtClean="0"/>
              <a:t>Radni nalog je obrazac kojeg kreira Voditelj IT odjela te šalje djelatniku kako bi izvršio određeni zadatak -&gt; Djelatnik prima radni nalog, izvrši zadatak, te unese potrebne napomene unutar obrasca te vraća obrazac voditelju</a:t>
            </a:r>
          </a:p>
          <a:p>
            <a:r>
              <a:rPr lang="hr-HR" sz="1600" dirty="0" smtClean="0"/>
              <a:t>Evidencija ulazaka u server sobu je obrazac kojeg popunjava djelatnik naporedno prije ulaska u server sobu, zatim šalje osobi kod koje zadužuje ključ serverske sobe, nakon što djelatnik izvrši posao vraća ključ, a osoba zadužena za ključ serverske sobe popunjava obrazac do kraja te ga pohranjuje u bazu</a:t>
            </a:r>
          </a:p>
          <a:p>
            <a:r>
              <a:rPr lang="hr-HR" sz="1600" dirty="0" smtClean="0"/>
              <a:t>Nakon što je djelatnik izvršio posao za koji je zaprimio radni nalog, unutar istog obrasca upisuje izvještaj o napravljenome te vraća obrazac voditelju</a:t>
            </a:r>
          </a:p>
          <a:p>
            <a:r>
              <a:rPr lang="hr-HR" sz="1600" dirty="0" smtClean="0"/>
              <a:t>Ukoliko je djelatnik za vrijeme boravka u server sobi utvrdio da je došlo da sigurnosnog incidenta, ispunjavajući istoimeni obrazac o tome obavještava Managera za informacijsku sigurnost koji dalje obrađuje sigurnosni incident</a:t>
            </a:r>
            <a:endParaRPr lang="hr-HR" sz="1600" dirty="0"/>
          </a:p>
        </p:txBody>
      </p:sp>
      <p:pic>
        <p:nvPicPr>
          <p:cNvPr id="8" name="Slika 7"/>
          <p:cNvPicPr>
            <a:picLocks noChangeAspect="1"/>
          </p:cNvPicPr>
          <p:nvPr/>
        </p:nvPicPr>
        <p:blipFill>
          <a:blip r:embed="rId3"/>
          <a:stretch>
            <a:fillRect/>
          </a:stretch>
        </p:blipFill>
        <p:spPr>
          <a:xfrm>
            <a:off x="1155668" y="1783549"/>
            <a:ext cx="3820000" cy="4130000"/>
          </a:xfrm>
          <a:prstGeom prst="rect">
            <a:avLst/>
          </a:prstGeom>
        </p:spPr>
      </p:pic>
      <p:sp>
        <p:nvSpPr>
          <p:cNvPr id="9" name="TekstniOkvir 8"/>
          <p:cNvSpPr txBox="1"/>
          <p:nvPr/>
        </p:nvSpPr>
        <p:spPr>
          <a:xfrm rot="1929289">
            <a:off x="9586773" y="563888"/>
            <a:ext cx="1555023" cy="769441"/>
          </a:xfrm>
          <a:prstGeom prst="rect">
            <a:avLst/>
          </a:prstGeom>
          <a:noFill/>
        </p:spPr>
        <p:txBody>
          <a:bodyPr wrap="square" rtlCol="0">
            <a:spAutoFit/>
          </a:bodyPr>
          <a:lstStyle/>
          <a:p>
            <a:r>
              <a:rPr lang="hr-HR" sz="4400" dirty="0" smtClean="0">
                <a:solidFill>
                  <a:srgbClr val="FF0000"/>
                </a:solidFill>
              </a:rPr>
              <a:t>Draft</a:t>
            </a:r>
            <a:endParaRPr lang="hr-HR" sz="4400" dirty="0">
              <a:solidFill>
                <a:srgbClr val="FF0000"/>
              </a:solidFill>
            </a:endParaRPr>
          </a:p>
        </p:txBody>
      </p:sp>
    </p:spTree>
    <p:extLst>
      <p:ext uri="{BB962C8B-B14F-4D97-AF65-F5344CB8AC3E}">
        <p14:creationId xmlns:p14="http://schemas.microsoft.com/office/powerpoint/2010/main" val="1193335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US" dirty="0"/>
              <a:t>How Data Chief helps in </a:t>
            </a:r>
            <a:r>
              <a:rPr lang="hr-HR" dirty="0" smtClean="0"/>
              <a:t>HR </a:t>
            </a:r>
            <a:r>
              <a:rPr lang="en-US" dirty="0" err="1" smtClean="0"/>
              <a:t>departm</a:t>
            </a:r>
            <a:r>
              <a:rPr lang="hr-HR" dirty="0"/>
              <a:t>e</a:t>
            </a:r>
            <a:r>
              <a:rPr lang="en-US" dirty="0" err="1"/>
              <a:t>nt</a:t>
            </a:r>
            <a:endParaRPr lang="hr-HR" dirty="0"/>
          </a:p>
        </p:txBody>
      </p:sp>
      <p:sp>
        <p:nvSpPr>
          <p:cNvPr id="7" name="Rezervirano mjesto sadržaja 6"/>
          <p:cNvSpPr>
            <a:spLocks noGrp="1"/>
          </p:cNvSpPr>
          <p:nvPr>
            <p:ph idx="1"/>
          </p:nvPr>
        </p:nvSpPr>
        <p:spPr>
          <a:xfrm>
            <a:off x="4604273" y="1787183"/>
            <a:ext cx="6927926" cy="4254180"/>
          </a:xfrm>
        </p:spPr>
        <p:txBody>
          <a:bodyPr/>
          <a:lstStyle/>
          <a:p>
            <a:r>
              <a:rPr lang="hr-HR" dirty="0" smtClean="0"/>
              <a:t>Plan i program edukacije</a:t>
            </a:r>
          </a:p>
          <a:p>
            <a:r>
              <a:rPr lang="hr-HR" dirty="0" err="1" smtClean="0"/>
              <a:t>Šihterica</a:t>
            </a:r>
            <a:r>
              <a:rPr lang="hr-HR" dirty="0" smtClean="0"/>
              <a:t> – Obrazac kojeg popunjava djelatnik prilikom dolaska na posao te šalje u računovodstvo</a:t>
            </a:r>
          </a:p>
          <a:p>
            <a:r>
              <a:rPr lang="hr-HR" dirty="0" smtClean="0"/>
              <a:t>Zahtjev za godišnji je obrazac kojeg popunjava djelatnik upisujući datum, otvorene zadatke i zamjene i sl. i prosljeđuje voditelju, voditelj nakon što zaprimi obrazac odobrava djelatniku GO ili upisuje napomenu kako je npr. Djelatnik dužan riješiti zadatak koji ima visoki prioritet te nakon toga može na godišnji i vraća obrazac nazad djelatniku. Nakon što djelatnik izvrši sve zadatke visokog prioriteta ponovo šalje obrazac voditelju, te voditelj odobrava GO</a:t>
            </a:r>
            <a:endParaRPr lang="hr-HR" dirty="0"/>
          </a:p>
        </p:txBody>
      </p:sp>
      <p:pic>
        <p:nvPicPr>
          <p:cNvPr id="8" name="Slika 7"/>
          <p:cNvPicPr>
            <a:picLocks noChangeAspect="1"/>
          </p:cNvPicPr>
          <p:nvPr/>
        </p:nvPicPr>
        <p:blipFill>
          <a:blip r:embed="rId2"/>
          <a:stretch>
            <a:fillRect/>
          </a:stretch>
        </p:blipFill>
        <p:spPr>
          <a:xfrm>
            <a:off x="677333" y="1787182"/>
            <a:ext cx="2861933" cy="4057965"/>
          </a:xfrm>
          <a:prstGeom prst="rect">
            <a:avLst/>
          </a:prstGeom>
        </p:spPr>
      </p:pic>
      <p:sp>
        <p:nvSpPr>
          <p:cNvPr id="9" name="TekstniOkvir 8"/>
          <p:cNvSpPr txBox="1"/>
          <p:nvPr/>
        </p:nvSpPr>
        <p:spPr>
          <a:xfrm rot="1929289">
            <a:off x="9586773" y="563888"/>
            <a:ext cx="1555023" cy="769441"/>
          </a:xfrm>
          <a:prstGeom prst="rect">
            <a:avLst/>
          </a:prstGeom>
          <a:noFill/>
        </p:spPr>
        <p:txBody>
          <a:bodyPr wrap="square" rtlCol="0">
            <a:spAutoFit/>
          </a:bodyPr>
          <a:lstStyle/>
          <a:p>
            <a:r>
              <a:rPr lang="hr-HR" sz="4400" dirty="0" smtClean="0">
                <a:solidFill>
                  <a:srgbClr val="FF0000"/>
                </a:solidFill>
              </a:rPr>
              <a:t>Draft</a:t>
            </a:r>
            <a:endParaRPr lang="hr-HR" sz="4400" dirty="0">
              <a:solidFill>
                <a:srgbClr val="FF0000"/>
              </a:solidFill>
            </a:endParaRPr>
          </a:p>
        </p:txBody>
      </p:sp>
    </p:spTree>
    <p:extLst>
      <p:ext uri="{BB962C8B-B14F-4D97-AF65-F5344CB8AC3E}">
        <p14:creationId xmlns:p14="http://schemas.microsoft.com/office/powerpoint/2010/main" val="3023562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677333" y="598842"/>
            <a:ext cx="10273951" cy="1320800"/>
          </a:xfrm>
        </p:spPr>
        <p:txBody>
          <a:bodyPr/>
          <a:lstStyle/>
          <a:p>
            <a:r>
              <a:rPr lang="en-US" dirty="0"/>
              <a:t>How Data Chief helps </a:t>
            </a:r>
            <a:r>
              <a:rPr lang="hr-HR" dirty="0" err="1" smtClean="0"/>
              <a:t>in</a:t>
            </a:r>
            <a:r>
              <a:rPr lang="hr-HR" dirty="0" smtClean="0"/>
              <a:t> </a:t>
            </a:r>
            <a:r>
              <a:rPr lang="hr-HR" dirty="0" err="1" smtClean="0"/>
              <a:t>Production</a:t>
            </a:r>
            <a:r>
              <a:rPr lang="en-US" dirty="0" smtClean="0"/>
              <a:t> </a:t>
            </a:r>
            <a:r>
              <a:rPr lang="en-US" dirty="0" err="1"/>
              <a:t>departm</a:t>
            </a:r>
            <a:r>
              <a:rPr lang="hr-HR" dirty="0"/>
              <a:t>e</a:t>
            </a:r>
            <a:r>
              <a:rPr lang="en-US" dirty="0" err="1"/>
              <a:t>nt</a:t>
            </a:r>
            <a:endParaRPr lang="hr-HR" dirty="0"/>
          </a:p>
        </p:txBody>
      </p:sp>
      <p:graphicFrame>
        <p:nvGraphicFramePr>
          <p:cNvPr id="4" name="Rezervirano mjesto sadržaja 3"/>
          <p:cNvGraphicFramePr>
            <a:graphicFrameLocks noGrp="1" noChangeAspect="1"/>
          </p:cNvGraphicFramePr>
          <p:nvPr>
            <p:ph idx="1"/>
            <p:extLst>
              <p:ext uri="{D42A27DB-BD31-4B8C-83A1-F6EECF244321}">
                <p14:modId xmlns:p14="http://schemas.microsoft.com/office/powerpoint/2010/main" val="4055267124"/>
              </p:ext>
            </p:extLst>
          </p:nvPr>
        </p:nvGraphicFramePr>
        <p:xfrm>
          <a:off x="505609" y="1229645"/>
          <a:ext cx="9197789" cy="5587227"/>
        </p:xfrm>
        <a:graphic>
          <a:graphicData uri="http://schemas.openxmlformats.org/presentationml/2006/ole">
            <mc:AlternateContent xmlns:mc="http://schemas.openxmlformats.org/markup-compatibility/2006">
              <mc:Choice xmlns:v="urn:schemas-microsoft-com:vml" Requires="v">
                <p:oleObj spid="_x0000_s3082" name="Visio" r:id="rId3" imgW="10191674" imgH="6191402" progId="Visio.Drawing.15">
                  <p:embed/>
                </p:oleObj>
              </mc:Choice>
              <mc:Fallback>
                <p:oleObj name="Visio" r:id="rId3" imgW="10191674" imgH="6191402" progId="Visio.Drawing.15">
                  <p:embed/>
                  <p:pic>
                    <p:nvPicPr>
                      <p:cNvPr id="0" name=""/>
                      <p:cNvPicPr/>
                      <p:nvPr/>
                    </p:nvPicPr>
                    <p:blipFill>
                      <a:blip r:embed="rId4"/>
                      <a:stretch>
                        <a:fillRect/>
                      </a:stretch>
                    </p:blipFill>
                    <p:spPr>
                      <a:xfrm>
                        <a:off x="505609" y="1229645"/>
                        <a:ext cx="9197789" cy="5587227"/>
                      </a:xfrm>
                      <a:prstGeom prst="rect">
                        <a:avLst/>
                      </a:prstGeom>
                    </p:spPr>
                  </p:pic>
                </p:oleObj>
              </mc:Fallback>
            </mc:AlternateContent>
          </a:graphicData>
        </a:graphic>
      </p:graphicFrame>
      <p:sp>
        <p:nvSpPr>
          <p:cNvPr id="5" name="TekstniOkvir 4"/>
          <p:cNvSpPr txBox="1"/>
          <p:nvPr/>
        </p:nvSpPr>
        <p:spPr>
          <a:xfrm rot="1929289">
            <a:off x="9586773" y="563888"/>
            <a:ext cx="1555023" cy="769441"/>
          </a:xfrm>
          <a:prstGeom prst="rect">
            <a:avLst/>
          </a:prstGeom>
          <a:noFill/>
        </p:spPr>
        <p:txBody>
          <a:bodyPr wrap="square" rtlCol="0">
            <a:spAutoFit/>
          </a:bodyPr>
          <a:lstStyle/>
          <a:p>
            <a:r>
              <a:rPr lang="hr-HR" sz="4400" dirty="0" smtClean="0">
                <a:solidFill>
                  <a:srgbClr val="FF0000"/>
                </a:solidFill>
              </a:rPr>
              <a:t>Draft</a:t>
            </a:r>
            <a:endParaRPr lang="hr-HR" sz="4400" dirty="0">
              <a:solidFill>
                <a:srgbClr val="FF0000"/>
              </a:solidFill>
            </a:endParaRPr>
          </a:p>
        </p:txBody>
      </p:sp>
    </p:spTree>
    <p:extLst>
      <p:ext uri="{BB962C8B-B14F-4D97-AF65-F5344CB8AC3E}">
        <p14:creationId xmlns:p14="http://schemas.microsoft.com/office/powerpoint/2010/main" val="1065201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Popis obrazaca</a:t>
            </a:r>
            <a:endParaRPr lang="hr-HR" dirty="0"/>
          </a:p>
        </p:txBody>
      </p:sp>
      <p:sp>
        <p:nvSpPr>
          <p:cNvPr id="3" name="Rezervirano mjesto sadržaja 2"/>
          <p:cNvSpPr>
            <a:spLocks noGrp="1"/>
          </p:cNvSpPr>
          <p:nvPr>
            <p:ph idx="1"/>
          </p:nvPr>
        </p:nvSpPr>
        <p:spPr/>
        <p:txBody>
          <a:bodyPr/>
          <a:lstStyle/>
          <a:p>
            <a:r>
              <a:rPr lang="en-US" dirty="0" smtClean="0"/>
              <a:t>PROIZVODNJA</a:t>
            </a:r>
            <a:r>
              <a:rPr lang="hr-HR" dirty="0" smtClean="0"/>
              <a:t> - </a:t>
            </a:r>
            <a:r>
              <a:rPr lang="en-US" dirty="0" err="1" smtClean="0"/>
              <a:t>Nalog</a:t>
            </a:r>
            <a:r>
              <a:rPr lang="en-US" dirty="0" smtClean="0"/>
              <a:t> </a:t>
            </a:r>
            <a:r>
              <a:rPr lang="en-US" dirty="0" err="1"/>
              <a:t>za</a:t>
            </a:r>
            <a:r>
              <a:rPr lang="en-US" dirty="0"/>
              <a:t> </a:t>
            </a:r>
            <a:r>
              <a:rPr lang="en-US" dirty="0" err="1" smtClean="0"/>
              <a:t>proizvodnju</a:t>
            </a:r>
            <a:r>
              <a:rPr lang="en-US" dirty="0" smtClean="0"/>
              <a:t>, </a:t>
            </a:r>
            <a:r>
              <a:rPr lang="en-US" dirty="0" err="1" smtClean="0"/>
              <a:t>Otpremnica</a:t>
            </a:r>
            <a:r>
              <a:rPr lang="en-US" dirty="0" smtClean="0"/>
              <a:t>, </a:t>
            </a:r>
            <a:endParaRPr lang="hr-HR" dirty="0" smtClean="0"/>
          </a:p>
          <a:p>
            <a:r>
              <a:rPr lang="en-US" dirty="0" smtClean="0"/>
              <a:t>NABAVA</a:t>
            </a:r>
            <a:r>
              <a:rPr lang="hr-HR" dirty="0" smtClean="0"/>
              <a:t> -</a:t>
            </a:r>
            <a:r>
              <a:rPr lang="en-US" dirty="0" smtClean="0"/>
              <a:t> </a:t>
            </a:r>
            <a:r>
              <a:rPr lang="en-US" dirty="0" err="1" smtClean="0"/>
              <a:t>Narudžb</a:t>
            </a:r>
            <a:r>
              <a:rPr lang="hr-HR" dirty="0" smtClean="0"/>
              <a:t>a</a:t>
            </a:r>
            <a:r>
              <a:rPr lang="en-US" dirty="0" smtClean="0"/>
              <a:t>,</a:t>
            </a:r>
            <a:r>
              <a:rPr lang="hr-HR" dirty="0" smtClean="0"/>
              <a:t> Primka, Inventura,</a:t>
            </a:r>
            <a:r>
              <a:rPr lang="en-US" dirty="0" smtClean="0"/>
              <a:t> </a:t>
            </a:r>
            <a:r>
              <a:rPr lang="en-US" dirty="0" err="1"/>
              <a:t>Ocjenjivanje</a:t>
            </a:r>
            <a:r>
              <a:rPr lang="en-US" dirty="0"/>
              <a:t> </a:t>
            </a:r>
            <a:r>
              <a:rPr lang="en-US" dirty="0" err="1"/>
              <a:t>dobavljača</a:t>
            </a:r>
            <a:endParaRPr lang="hr-HR" dirty="0"/>
          </a:p>
          <a:p>
            <a:r>
              <a:rPr lang="en-US" dirty="0" smtClean="0"/>
              <a:t>PRODAJA</a:t>
            </a:r>
            <a:r>
              <a:rPr lang="hr-HR" dirty="0" smtClean="0"/>
              <a:t> -</a:t>
            </a:r>
            <a:r>
              <a:rPr lang="en-US" dirty="0" smtClean="0"/>
              <a:t> </a:t>
            </a:r>
            <a:r>
              <a:rPr lang="en-US" dirty="0" err="1"/>
              <a:t>Zadovoljstvo</a:t>
            </a:r>
            <a:r>
              <a:rPr lang="en-US" dirty="0"/>
              <a:t> </a:t>
            </a:r>
            <a:r>
              <a:rPr lang="en-US" dirty="0" err="1"/>
              <a:t>korisnika</a:t>
            </a:r>
            <a:r>
              <a:rPr lang="en-US" dirty="0"/>
              <a:t>, </a:t>
            </a:r>
            <a:r>
              <a:rPr lang="en-US" dirty="0" err="1"/>
              <a:t>Reklamacije</a:t>
            </a:r>
            <a:r>
              <a:rPr lang="en-US" dirty="0"/>
              <a:t>, </a:t>
            </a:r>
            <a:r>
              <a:rPr lang="en-US" dirty="0" err="1"/>
              <a:t>Ispit</a:t>
            </a:r>
            <a:r>
              <a:rPr lang="en-US" dirty="0"/>
              <a:t> </a:t>
            </a:r>
            <a:r>
              <a:rPr lang="en-US" dirty="0" err="1"/>
              <a:t>za</a:t>
            </a:r>
            <a:r>
              <a:rPr lang="en-US" dirty="0"/>
              <a:t> </a:t>
            </a:r>
            <a:r>
              <a:rPr lang="en-US" dirty="0" err="1"/>
              <a:t>terenskog</a:t>
            </a:r>
            <a:r>
              <a:rPr lang="en-US" dirty="0"/>
              <a:t> </a:t>
            </a:r>
            <a:r>
              <a:rPr lang="en-US" dirty="0" err="1"/>
              <a:t>prodavača</a:t>
            </a:r>
            <a:r>
              <a:rPr lang="en-US" dirty="0"/>
              <a:t>, </a:t>
            </a:r>
            <a:r>
              <a:rPr lang="en-US" dirty="0" err="1"/>
              <a:t>Nalog</a:t>
            </a:r>
            <a:r>
              <a:rPr lang="en-US" dirty="0"/>
              <a:t> </a:t>
            </a:r>
            <a:r>
              <a:rPr lang="en-US" dirty="0" err="1"/>
              <a:t>za</a:t>
            </a:r>
            <a:r>
              <a:rPr lang="en-US" dirty="0"/>
              <a:t> </a:t>
            </a:r>
            <a:r>
              <a:rPr lang="en-US" dirty="0" err="1"/>
              <a:t>slanje</a:t>
            </a:r>
            <a:r>
              <a:rPr lang="en-US" dirty="0"/>
              <a:t> </a:t>
            </a:r>
            <a:r>
              <a:rPr lang="en-US" dirty="0" err="1"/>
              <a:t>ponuda</a:t>
            </a:r>
            <a:endParaRPr lang="hr-HR" dirty="0"/>
          </a:p>
          <a:p>
            <a:r>
              <a:rPr lang="en-US" dirty="0" smtClean="0"/>
              <a:t>USLUGE</a:t>
            </a:r>
            <a:r>
              <a:rPr lang="hr-HR" dirty="0" smtClean="0"/>
              <a:t> -</a:t>
            </a:r>
            <a:r>
              <a:rPr lang="en-US" dirty="0" smtClean="0"/>
              <a:t> </a:t>
            </a:r>
            <a:r>
              <a:rPr lang="en-US" dirty="0" err="1"/>
              <a:t>Servisni</a:t>
            </a:r>
            <a:r>
              <a:rPr lang="en-US" dirty="0"/>
              <a:t> </a:t>
            </a:r>
            <a:r>
              <a:rPr lang="en-US" dirty="0" err="1" smtClean="0"/>
              <a:t>nalozi</a:t>
            </a:r>
            <a:r>
              <a:rPr lang="hr-HR" dirty="0" smtClean="0"/>
              <a:t>, Dostavnica</a:t>
            </a:r>
            <a:endParaRPr lang="hr-HR" dirty="0"/>
          </a:p>
          <a:p>
            <a:r>
              <a:rPr lang="en-US" dirty="0"/>
              <a:t>LJUDSKI </a:t>
            </a:r>
            <a:r>
              <a:rPr lang="en-US" dirty="0" smtClean="0"/>
              <a:t>RESURSI</a:t>
            </a:r>
            <a:r>
              <a:rPr lang="hr-HR" dirty="0" smtClean="0"/>
              <a:t> -</a:t>
            </a:r>
            <a:r>
              <a:rPr lang="en-US" dirty="0" smtClean="0"/>
              <a:t> </a:t>
            </a:r>
            <a:r>
              <a:rPr lang="en-US" dirty="0" err="1"/>
              <a:t>Šihterica</a:t>
            </a:r>
            <a:r>
              <a:rPr lang="en-US" dirty="0"/>
              <a:t>, </a:t>
            </a:r>
            <a:r>
              <a:rPr lang="en-US" dirty="0" err="1"/>
              <a:t>Putni</a:t>
            </a:r>
            <a:r>
              <a:rPr lang="en-US" dirty="0"/>
              <a:t> </a:t>
            </a:r>
            <a:r>
              <a:rPr lang="en-US" dirty="0" err="1"/>
              <a:t>nalozi</a:t>
            </a:r>
            <a:r>
              <a:rPr lang="en-US" dirty="0"/>
              <a:t>, Plan </a:t>
            </a:r>
            <a:r>
              <a:rPr lang="en-US" dirty="0" err="1"/>
              <a:t>i</a:t>
            </a:r>
            <a:r>
              <a:rPr lang="en-US" dirty="0"/>
              <a:t> program </a:t>
            </a:r>
            <a:r>
              <a:rPr lang="en-US" dirty="0" err="1"/>
              <a:t>edukacije</a:t>
            </a:r>
            <a:r>
              <a:rPr lang="en-US" dirty="0"/>
              <a:t>, </a:t>
            </a:r>
            <a:r>
              <a:rPr lang="en-US" dirty="0" err="1"/>
              <a:t>Evidencija</a:t>
            </a:r>
            <a:r>
              <a:rPr lang="en-US" dirty="0"/>
              <a:t> </a:t>
            </a:r>
            <a:r>
              <a:rPr lang="en-US" dirty="0" err="1"/>
              <a:t>korištenja</a:t>
            </a:r>
            <a:r>
              <a:rPr lang="en-US" dirty="0"/>
              <a:t> </a:t>
            </a:r>
            <a:r>
              <a:rPr lang="en-US" dirty="0" err="1"/>
              <a:t>službenog</a:t>
            </a:r>
            <a:r>
              <a:rPr lang="en-US" dirty="0"/>
              <a:t> </a:t>
            </a:r>
            <a:r>
              <a:rPr lang="en-US" dirty="0" err="1"/>
              <a:t>vozila</a:t>
            </a:r>
            <a:r>
              <a:rPr lang="en-US" dirty="0"/>
              <a:t>, </a:t>
            </a:r>
            <a:r>
              <a:rPr lang="en-US" dirty="0" err="1"/>
              <a:t>Zaduživanje</a:t>
            </a:r>
            <a:r>
              <a:rPr lang="en-US" dirty="0"/>
              <a:t>/</a:t>
            </a:r>
            <a:r>
              <a:rPr lang="en-US" dirty="0" err="1"/>
              <a:t>Razduživanje</a:t>
            </a:r>
            <a:r>
              <a:rPr lang="en-US" dirty="0"/>
              <a:t> </a:t>
            </a:r>
            <a:r>
              <a:rPr lang="en-US" dirty="0" err="1"/>
              <a:t>opreme</a:t>
            </a:r>
            <a:r>
              <a:rPr lang="en-US" dirty="0"/>
              <a:t>, </a:t>
            </a:r>
            <a:r>
              <a:rPr lang="en-US" dirty="0" err="1"/>
              <a:t>Zahtjev</a:t>
            </a:r>
            <a:r>
              <a:rPr lang="en-US" dirty="0"/>
              <a:t> </a:t>
            </a:r>
            <a:r>
              <a:rPr lang="en-US" dirty="0" err="1"/>
              <a:t>za</a:t>
            </a:r>
            <a:r>
              <a:rPr lang="en-US" dirty="0"/>
              <a:t> </a:t>
            </a:r>
            <a:r>
              <a:rPr lang="en-US" dirty="0" err="1"/>
              <a:t>godišnji</a:t>
            </a:r>
            <a:r>
              <a:rPr lang="en-US" dirty="0"/>
              <a:t> </a:t>
            </a:r>
            <a:r>
              <a:rPr lang="en-US" dirty="0" err="1"/>
              <a:t>odmor</a:t>
            </a:r>
            <a:endParaRPr lang="hr-HR" dirty="0"/>
          </a:p>
          <a:p>
            <a:r>
              <a:rPr lang="en-US" dirty="0"/>
              <a:t>IT ODJEL: </a:t>
            </a:r>
            <a:r>
              <a:rPr lang="en-US" dirty="0" err="1"/>
              <a:t>Evidencija</a:t>
            </a:r>
            <a:r>
              <a:rPr lang="en-US" dirty="0"/>
              <a:t> </a:t>
            </a:r>
            <a:r>
              <a:rPr lang="en-US" dirty="0" err="1"/>
              <a:t>ulazaka</a:t>
            </a:r>
            <a:r>
              <a:rPr lang="en-US" dirty="0"/>
              <a:t> u server </a:t>
            </a:r>
            <a:r>
              <a:rPr lang="en-US" dirty="0" err="1"/>
              <a:t>sobu</a:t>
            </a:r>
            <a:r>
              <a:rPr lang="en-US" dirty="0"/>
              <a:t>, </a:t>
            </a:r>
            <a:r>
              <a:rPr lang="en-US" dirty="0" err="1"/>
              <a:t>Prijava</a:t>
            </a:r>
            <a:r>
              <a:rPr lang="en-US" dirty="0"/>
              <a:t> </a:t>
            </a:r>
            <a:r>
              <a:rPr lang="en-US" dirty="0" err="1"/>
              <a:t>sigurnosnog</a:t>
            </a:r>
            <a:r>
              <a:rPr lang="en-US" dirty="0"/>
              <a:t> </a:t>
            </a:r>
            <a:r>
              <a:rPr lang="en-US" dirty="0" err="1"/>
              <a:t>incidenta</a:t>
            </a:r>
            <a:endParaRPr lang="hr-HR" dirty="0"/>
          </a:p>
          <a:p>
            <a:endParaRPr lang="hr-HR" dirty="0"/>
          </a:p>
        </p:txBody>
      </p:sp>
      <p:sp>
        <p:nvSpPr>
          <p:cNvPr id="4" name="TekstniOkvir 3"/>
          <p:cNvSpPr txBox="1"/>
          <p:nvPr/>
        </p:nvSpPr>
        <p:spPr>
          <a:xfrm rot="1929289">
            <a:off x="9586773" y="563888"/>
            <a:ext cx="1555023" cy="769441"/>
          </a:xfrm>
          <a:prstGeom prst="rect">
            <a:avLst/>
          </a:prstGeom>
          <a:noFill/>
        </p:spPr>
        <p:txBody>
          <a:bodyPr wrap="square" rtlCol="0">
            <a:spAutoFit/>
          </a:bodyPr>
          <a:lstStyle/>
          <a:p>
            <a:r>
              <a:rPr lang="hr-HR" sz="4400" dirty="0" smtClean="0">
                <a:solidFill>
                  <a:srgbClr val="FF0000"/>
                </a:solidFill>
              </a:rPr>
              <a:t>Draft</a:t>
            </a:r>
            <a:endParaRPr lang="hr-HR" sz="4400" dirty="0">
              <a:solidFill>
                <a:srgbClr val="FF0000"/>
              </a:solidFill>
            </a:endParaRPr>
          </a:p>
        </p:txBody>
      </p:sp>
    </p:spTree>
    <p:extLst>
      <p:ext uri="{BB962C8B-B14F-4D97-AF65-F5344CB8AC3E}">
        <p14:creationId xmlns:p14="http://schemas.microsoft.com/office/powerpoint/2010/main" val="1607477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a:t>Data </a:t>
            </a:r>
            <a:r>
              <a:rPr lang="hr-HR" dirty="0" err="1" smtClean="0"/>
              <a:t>Chief</a:t>
            </a:r>
            <a:r>
              <a:rPr lang="hr-HR" dirty="0" smtClean="0"/>
              <a:t> – </a:t>
            </a:r>
            <a:r>
              <a:rPr lang="hr-HR" dirty="0" err="1" smtClean="0"/>
              <a:t>It</a:t>
            </a:r>
            <a:r>
              <a:rPr lang="hr-HR" dirty="0" smtClean="0"/>
              <a:t> </a:t>
            </a:r>
            <a:r>
              <a:rPr lang="hr-HR" dirty="0" err="1" smtClean="0"/>
              <a:t>cannot</a:t>
            </a:r>
            <a:r>
              <a:rPr lang="hr-HR" dirty="0" smtClean="0"/>
              <a:t> </a:t>
            </a:r>
            <a:r>
              <a:rPr lang="hr-HR" dirty="0" err="1" smtClean="0"/>
              <a:t>be</a:t>
            </a:r>
            <a:r>
              <a:rPr lang="hr-HR" dirty="0" smtClean="0"/>
              <a:t> </a:t>
            </a:r>
            <a:r>
              <a:rPr lang="hr-HR" dirty="0" err="1" smtClean="0"/>
              <a:t>easier</a:t>
            </a:r>
            <a:endParaRPr lang="hr-HR" dirty="0"/>
          </a:p>
        </p:txBody>
      </p:sp>
      <p:sp>
        <p:nvSpPr>
          <p:cNvPr id="3" name="Rezervirano mjesto sadržaja 2"/>
          <p:cNvSpPr>
            <a:spLocks noGrp="1"/>
          </p:cNvSpPr>
          <p:nvPr>
            <p:ph idx="1"/>
          </p:nvPr>
        </p:nvSpPr>
        <p:spPr/>
        <p:txBody>
          <a:bodyPr/>
          <a:lstStyle/>
          <a:p>
            <a:r>
              <a:rPr lang="en-US" dirty="0"/>
              <a:t>It is easy to create your own </a:t>
            </a:r>
            <a:r>
              <a:rPr lang="en-US" dirty="0">
                <a:solidFill>
                  <a:schemeClr val="bg1">
                    <a:lumMod val="50000"/>
                  </a:schemeClr>
                </a:solidFill>
              </a:rPr>
              <a:t>e-forms</a:t>
            </a:r>
            <a:r>
              <a:rPr lang="en-US" dirty="0"/>
              <a:t>, easy to manage </a:t>
            </a:r>
            <a:r>
              <a:rPr lang="en-US" dirty="0">
                <a:solidFill>
                  <a:schemeClr val="bg1">
                    <a:lumMod val="50000"/>
                  </a:schemeClr>
                </a:solidFill>
              </a:rPr>
              <a:t>workflow</a:t>
            </a:r>
            <a:r>
              <a:rPr lang="en-US" dirty="0"/>
              <a:t>, easy to implement and easy to use</a:t>
            </a:r>
            <a:r>
              <a:rPr lang="en-US" dirty="0" smtClean="0"/>
              <a:t>.</a:t>
            </a:r>
            <a:endParaRPr lang="hr-HR" dirty="0" smtClean="0"/>
          </a:p>
          <a:p>
            <a:r>
              <a:rPr lang="hr-HR" dirty="0" err="1">
                <a:solidFill>
                  <a:schemeClr val="bg1">
                    <a:lumMod val="50000"/>
                  </a:schemeClr>
                </a:solidFill>
              </a:rPr>
              <a:t>Workflow</a:t>
            </a:r>
            <a:r>
              <a:rPr lang="hr-HR" dirty="0"/>
              <a:t> </a:t>
            </a:r>
            <a:r>
              <a:rPr lang="hr-HR" dirty="0" err="1"/>
              <a:t>implementation</a:t>
            </a:r>
            <a:r>
              <a:rPr lang="hr-HR" dirty="0"/>
              <a:t> </a:t>
            </a:r>
            <a:r>
              <a:rPr lang="hr-HR" dirty="0" err="1"/>
              <a:t>has</a:t>
            </a:r>
            <a:r>
              <a:rPr lang="hr-HR" dirty="0"/>
              <a:t> </a:t>
            </a:r>
            <a:r>
              <a:rPr lang="hr-HR" dirty="0" err="1"/>
              <a:t>never</a:t>
            </a:r>
            <a:r>
              <a:rPr lang="hr-HR" dirty="0"/>
              <a:t> </a:t>
            </a:r>
            <a:r>
              <a:rPr lang="hr-HR" dirty="0" err="1"/>
              <a:t>been</a:t>
            </a:r>
            <a:r>
              <a:rPr lang="hr-HR" dirty="0"/>
              <a:t> </a:t>
            </a:r>
            <a:r>
              <a:rPr lang="hr-HR" dirty="0" err="1"/>
              <a:t>easier</a:t>
            </a:r>
            <a:r>
              <a:rPr lang="hr-HR" dirty="0"/>
              <a:t> </a:t>
            </a:r>
            <a:r>
              <a:rPr lang="hr-HR" dirty="0" err="1"/>
              <a:t>and</a:t>
            </a:r>
            <a:r>
              <a:rPr lang="hr-HR" dirty="0"/>
              <a:t> more </a:t>
            </a:r>
            <a:r>
              <a:rPr lang="hr-HR" dirty="0" err="1"/>
              <a:t>affordable</a:t>
            </a:r>
            <a:endParaRPr lang="hr-HR" dirty="0"/>
          </a:p>
          <a:p>
            <a:endParaRPr lang="hr-HR" dirty="0"/>
          </a:p>
          <a:p>
            <a:endParaRPr lang="hr-HR" dirty="0" smtClean="0"/>
          </a:p>
          <a:p>
            <a:endParaRPr lang="hr-HR" dirty="0"/>
          </a:p>
          <a:p>
            <a:endParaRPr lang="hr-HR" dirty="0"/>
          </a:p>
        </p:txBody>
      </p:sp>
    </p:spTree>
    <p:extLst>
      <p:ext uri="{BB962C8B-B14F-4D97-AF65-F5344CB8AC3E}">
        <p14:creationId xmlns:p14="http://schemas.microsoft.com/office/powerpoint/2010/main" val="2605959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About</a:t>
            </a:r>
            <a:r>
              <a:rPr lang="hr-HR" dirty="0" smtClean="0"/>
              <a:t> Data </a:t>
            </a:r>
            <a:r>
              <a:rPr lang="hr-HR" dirty="0" err="1" smtClean="0"/>
              <a:t>Chief</a:t>
            </a:r>
            <a:endParaRPr lang="hr-HR" dirty="0"/>
          </a:p>
        </p:txBody>
      </p:sp>
      <p:sp>
        <p:nvSpPr>
          <p:cNvPr id="3" name="Rezervirano mjesto sadržaja 2"/>
          <p:cNvSpPr>
            <a:spLocks noGrp="1"/>
          </p:cNvSpPr>
          <p:nvPr>
            <p:ph idx="1"/>
          </p:nvPr>
        </p:nvSpPr>
        <p:spPr/>
        <p:txBody>
          <a:bodyPr/>
          <a:lstStyle/>
          <a:p>
            <a:r>
              <a:rPr lang="en-US" dirty="0" smtClean="0"/>
              <a:t>Data</a:t>
            </a:r>
            <a:r>
              <a:rPr lang="hr-HR" dirty="0" smtClean="0"/>
              <a:t> </a:t>
            </a:r>
            <a:r>
              <a:rPr lang="en-US" dirty="0" smtClean="0"/>
              <a:t>Chief</a:t>
            </a:r>
            <a:r>
              <a:rPr lang="hr-HR" dirty="0" smtClean="0"/>
              <a:t> </a:t>
            </a:r>
            <a:r>
              <a:rPr lang="hr-HR" dirty="0" err="1" smtClean="0"/>
              <a:t>is</a:t>
            </a:r>
            <a:r>
              <a:rPr lang="hr-HR" dirty="0" smtClean="0"/>
              <a:t> </a:t>
            </a:r>
            <a:r>
              <a:rPr lang="en-US" dirty="0" smtClean="0"/>
              <a:t>innovative </a:t>
            </a:r>
            <a:r>
              <a:rPr lang="en-US" dirty="0"/>
              <a:t>software solution for creating and implementing your business </a:t>
            </a:r>
            <a:r>
              <a:rPr lang="en-US" dirty="0" smtClean="0"/>
              <a:t>processes</a:t>
            </a:r>
            <a:r>
              <a:rPr lang="hr-HR" dirty="0" smtClean="0"/>
              <a:t> </a:t>
            </a:r>
            <a:r>
              <a:rPr lang="hr-HR" dirty="0" err="1" smtClean="0"/>
              <a:t>which</a:t>
            </a:r>
            <a:r>
              <a:rPr lang="hr-HR" dirty="0" smtClean="0"/>
              <a:t> </a:t>
            </a:r>
            <a:r>
              <a:rPr lang="en-US" dirty="0" smtClean="0"/>
              <a:t>provides </a:t>
            </a:r>
            <a:r>
              <a:rPr lang="en-US" dirty="0"/>
              <a:t>rapid implementation of collecting and approving various business data throughout your organization</a:t>
            </a:r>
            <a:r>
              <a:rPr lang="en-US" dirty="0" smtClean="0"/>
              <a:t>.</a:t>
            </a:r>
            <a:endParaRPr lang="hr-HR" dirty="0" smtClean="0"/>
          </a:p>
          <a:p>
            <a:r>
              <a:rPr lang="en-US" dirty="0" smtClean="0"/>
              <a:t>It has great usage potential for sales, services, production, logistics, quality management, security management and other branches</a:t>
            </a:r>
            <a:r>
              <a:rPr lang="hr-HR" dirty="0" smtClean="0"/>
              <a:t>.</a:t>
            </a:r>
          </a:p>
          <a:p>
            <a:r>
              <a:rPr lang="en-US" dirty="0"/>
              <a:t>Regardless of the level </a:t>
            </a:r>
            <a:r>
              <a:rPr lang="en-US" dirty="0" smtClean="0"/>
              <a:t>of </a:t>
            </a:r>
            <a:r>
              <a:rPr lang="en-US" dirty="0" err="1" smtClean="0"/>
              <a:t>informatization</a:t>
            </a:r>
            <a:r>
              <a:rPr lang="en-US" dirty="0" smtClean="0"/>
              <a:t> </a:t>
            </a:r>
            <a:r>
              <a:rPr lang="en-US" dirty="0"/>
              <a:t>in the organization, every organization requires collecting, organizing and analyzing data.</a:t>
            </a:r>
            <a:endParaRPr lang="hr-HR" dirty="0"/>
          </a:p>
          <a:p>
            <a:r>
              <a:rPr lang="en-US" dirty="0"/>
              <a:t>With </a:t>
            </a:r>
            <a:r>
              <a:rPr lang="en-US" dirty="0" smtClean="0"/>
              <a:t>Data</a:t>
            </a:r>
            <a:r>
              <a:rPr lang="hr-HR" dirty="0" smtClean="0"/>
              <a:t> </a:t>
            </a:r>
            <a:r>
              <a:rPr lang="en-US" dirty="0" smtClean="0"/>
              <a:t>Chief </a:t>
            </a:r>
            <a:r>
              <a:rPr lang="en-US" dirty="0"/>
              <a:t>you need no IT professionals or skills to create various usable workflow documents with or without approval step, such as outside sales, production and QM sheets, ISO documentation etc</a:t>
            </a:r>
            <a:r>
              <a:rPr lang="en-US" dirty="0" smtClean="0"/>
              <a:t>.</a:t>
            </a:r>
            <a:endParaRPr lang="hr-HR" dirty="0" smtClean="0"/>
          </a:p>
          <a:p>
            <a:pPr marL="914400" lvl="2" indent="0">
              <a:buNone/>
            </a:pPr>
            <a:endParaRPr lang="hr-HR" dirty="0" smtClean="0"/>
          </a:p>
          <a:p>
            <a:endParaRPr lang="hr-HR" dirty="0"/>
          </a:p>
          <a:p>
            <a:endParaRPr lang="hr-HR" dirty="0"/>
          </a:p>
        </p:txBody>
      </p:sp>
    </p:spTree>
    <p:extLst>
      <p:ext uri="{BB962C8B-B14F-4D97-AF65-F5344CB8AC3E}">
        <p14:creationId xmlns:p14="http://schemas.microsoft.com/office/powerpoint/2010/main" val="1111381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a 3"/>
          <p:cNvGrpSpPr/>
          <p:nvPr/>
        </p:nvGrpSpPr>
        <p:grpSpPr>
          <a:xfrm>
            <a:off x="996411" y="1232320"/>
            <a:ext cx="8059737" cy="4748114"/>
            <a:chOff x="1259632" y="1340768"/>
            <a:chExt cx="8059737" cy="4748114"/>
          </a:xfrm>
        </p:grpSpPr>
        <p:sp>
          <p:nvSpPr>
            <p:cNvPr id="5" name="TextBox 35"/>
            <p:cNvSpPr txBox="1">
              <a:spLocks noChangeArrowheads="1"/>
            </p:cNvSpPr>
            <p:nvPr/>
          </p:nvSpPr>
          <p:spPr bwMode="auto">
            <a:xfrm>
              <a:off x="5824538" y="4587875"/>
              <a:ext cx="763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dirty="0" err="1"/>
                <a:t>Collect</a:t>
              </a:r>
              <a:endParaRPr lang="hr-HR" altLang="sr-Latn-RS" dirty="0"/>
            </a:p>
          </p:txBody>
        </p:sp>
        <p:grpSp>
          <p:nvGrpSpPr>
            <p:cNvPr id="6" name="Grupa 5"/>
            <p:cNvGrpSpPr/>
            <p:nvPr/>
          </p:nvGrpSpPr>
          <p:grpSpPr>
            <a:xfrm>
              <a:off x="1259632" y="1340768"/>
              <a:ext cx="8059737" cy="4748114"/>
              <a:chOff x="1331640" y="1268760"/>
              <a:chExt cx="8059737" cy="4748114"/>
            </a:xfrm>
          </p:grpSpPr>
          <p:sp>
            <p:nvSpPr>
              <p:cNvPr id="7" name="TextBox 13"/>
              <p:cNvSpPr txBox="1">
                <a:spLocks noChangeArrowheads="1"/>
              </p:cNvSpPr>
              <p:nvPr/>
            </p:nvSpPr>
            <p:spPr bwMode="auto">
              <a:xfrm>
                <a:off x="1951038" y="2944813"/>
                <a:ext cx="806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Publish</a:t>
                </a:r>
              </a:p>
            </p:txBody>
          </p:sp>
          <p:pic>
            <p:nvPicPr>
              <p:cNvPr id="8" name="Picture 7" descr="C:\Users\Igor.OMNIASPECT\Desktop\formfil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1993900"/>
                <a:ext cx="3651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upa 8"/>
              <p:cNvGrpSpPr/>
              <p:nvPr/>
            </p:nvGrpSpPr>
            <p:grpSpPr>
              <a:xfrm>
                <a:off x="1331640" y="1268760"/>
                <a:ext cx="8059737" cy="4748114"/>
                <a:chOff x="138113" y="1266825"/>
                <a:chExt cx="8059737" cy="4748114"/>
              </a:xfrm>
            </p:grpSpPr>
            <p:sp>
              <p:nvSpPr>
                <p:cNvPr id="10" name="Circular Arrow 14"/>
                <p:cNvSpPr/>
                <p:nvPr/>
              </p:nvSpPr>
              <p:spPr>
                <a:xfrm rot="6007986">
                  <a:off x="3880644" y="894557"/>
                  <a:ext cx="3562350" cy="5072062"/>
                </a:xfrm>
                <a:prstGeom prst="circularArrow">
                  <a:avLst>
                    <a:gd name="adj1" fmla="val 12500"/>
                    <a:gd name="adj2" fmla="val 1142319"/>
                    <a:gd name="adj3" fmla="val 20457681"/>
                    <a:gd name="adj4" fmla="val 1043190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hr-HR">
                    <a:solidFill>
                      <a:schemeClr val="tx1"/>
                    </a:solidFill>
                  </a:endParaRPr>
                </a:p>
              </p:txBody>
            </p:sp>
            <p:grpSp>
              <p:nvGrpSpPr>
                <p:cNvPr id="11" name="Group 5"/>
                <p:cNvGrpSpPr>
                  <a:grpSpLocks/>
                </p:cNvGrpSpPr>
                <p:nvPr/>
              </p:nvGrpSpPr>
              <p:grpSpPr bwMode="auto">
                <a:xfrm>
                  <a:off x="3553548" y="1266825"/>
                  <a:ext cx="1015276" cy="1096963"/>
                  <a:chOff x="2876565" y="2081406"/>
                  <a:chExt cx="1015471" cy="1097767"/>
                </a:xfrm>
              </p:grpSpPr>
              <p:pic>
                <p:nvPicPr>
                  <p:cNvPr id="39" name="Picture 3" descr="C:\Users\Igor.OMNIASPECT\Desktop\indian chei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65" y="2081406"/>
                    <a:ext cx="985328" cy="9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4"/>
                  <p:cNvSpPr txBox="1">
                    <a:spLocks noChangeArrowheads="1"/>
                  </p:cNvSpPr>
                  <p:nvPr/>
                </p:nvSpPr>
                <p:spPr bwMode="auto">
                  <a:xfrm>
                    <a:off x="3039332" y="2809841"/>
                    <a:ext cx="852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dirty="0" err="1"/>
                      <a:t>Client</a:t>
                    </a:r>
                    <a:endParaRPr lang="hr-HR" altLang="sr-Latn-RS" dirty="0"/>
                  </a:p>
                </p:txBody>
              </p:sp>
            </p:grpSp>
            <p:grpSp>
              <p:nvGrpSpPr>
                <p:cNvPr id="12" name="Group 8"/>
                <p:cNvGrpSpPr>
                  <a:grpSpLocks/>
                </p:cNvGrpSpPr>
                <p:nvPr/>
              </p:nvGrpSpPr>
              <p:grpSpPr bwMode="auto">
                <a:xfrm>
                  <a:off x="138113" y="3216275"/>
                  <a:ext cx="1135062" cy="1169988"/>
                  <a:chOff x="971600" y="2994507"/>
                  <a:chExt cx="1135041" cy="1169775"/>
                </a:xfrm>
              </p:grpSpPr>
              <p:pic>
                <p:nvPicPr>
                  <p:cNvPr id="37" name="Picture 4" descr="C:\Users\Igor.OMNIASPECT\Desktop\indian cheif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994507"/>
                    <a:ext cx="1063033" cy="98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6"/>
                  <p:cNvSpPr txBox="1">
                    <a:spLocks noChangeArrowheads="1"/>
                  </p:cNvSpPr>
                  <p:nvPr/>
                </p:nvSpPr>
                <p:spPr bwMode="auto">
                  <a:xfrm>
                    <a:off x="1043608" y="3794950"/>
                    <a:ext cx="1063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Designer</a:t>
                    </a:r>
                  </a:p>
                </p:txBody>
              </p:sp>
            </p:grpSp>
            <p:grpSp>
              <p:nvGrpSpPr>
                <p:cNvPr id="13" name="Group 10"/>
                <p:cNvGrpSpPr>
                  <a:grpSpLocks/>
                </p:cNvGrpSpPr>
                <p:nvPr/>
              </p:nvGrpSpPr>
              <p:grpSpPr bwMode="auto">
                <a:xfrm>
                  <a:off x="3319463" y="3643313"/>
                  <a:ext cx="1441450" cy="1519237"/>
                  <a:chOff x="3269610" y="3789040"/>
                  <a:chExt cx="1440160" cy="1519258"/>
                </a:xfrm>
              </p:grpSpPr>
              <p:pic>
                <p:nvPicPr>
                  <p:cNvPr id="35" name="Picture 5" descr="C:\Users\Igor.OMNIASPECT\Desktop\indian cheif.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9610" y="3789040"/>
                    <a:ext cx="1440160" cy="1334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p:cNvSpPr txBox="1">
                    <a:spLocks noChangeArrowheads="1"/>
                  </p:cNvSpPr>
                  <p:nvPr/>
                </p:nvSpPr>
                <p:spPr bwMode="auto">
                  <a:xfrm>
                    <a:off x="3693331" y="4938966"/>
                    <a:ext cx="728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Cheif</a:t>
                    </a:r>
                  </a:p>
                </p:txBody>
              </p:sp>
            </p:grpSp>
            <p:grpSp>
              <p:nvGrpSpPr>
                <p:cNvPr id="14" name="Group 15"/>
                <p:cNvGrpSpPr>
                  <a:grpSpLocks/>
                </p:cNvGrpSpPr>
                <p:nvPr/>
              </p:nvGrpSpPr>
              <p:grpSpPr bwMode="auto">
                <a:xfrm>
                  <a:off x="6821488" y="2657475"/>
                  <a:ext cx="1036637" cy="1098550"/>
                  <a:chOff x="2855200" y="2081406"/>
                  <a:chExt cx="1036836" cy="1097767"/>
                </a:xfrm>
              </p:grpSpPr>
              <p:pic>
                <p:nvPicPr>
                  <p:cNvPr id="33" name="Picture 3" descr="C:\Users\Igor.OMNIASPECT\Desktop\indian chei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200" y="2081406"/>
                    <a:ext cx="985328" cy="9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7"/>
                  <p:cNvSpPr txBox="1">
                    <a:spLocks noChangeArrowheads="1"/>
                  </p:cNvSpPr>
                  <p:nvPr/>
                </p:nvSpPr>
                <p:spPr bwMode="auto">
                  <a:xfrm>
                    <a:off x="3039332" y="2809841"/>
                    <a:ext cx="852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Client</a:t>
                    </a:r>
                  </a:p>
                </p:txBody>
              </p:sp>
            </p:grpSp>
            <p:grpSp>
              <p:nvGrpSpPr>
                <p:cNvPr id="15" name="Group 18"/>
                <p:cNvGrpSpPr>
                  <a:grpSpLocks/>
                </p:cNvGrpSpPr>
                <p:nvPr/>
              </p:nvGrpSpPr>
              <p:grpSpPr bwMode="auto">
                <a:xfrm>
                  <a:off x="6227763" y="1358900"/>
                  <a:ext cx="1036637" cy="1096963"/>
                  <a:chOff x="2855200" y="2081406"/>
                  <a:chExt cx="1036836" cy="1097767"/>
                </a:xfrm>
              </p:grpSpPr>
              <p:pic>
                <p:nvPicPr>
                  <p:cNvPr id="31" name="Picture 3" descr="C:\Users\Igor.OMNIASPECT\Desktop\indian chei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200" y="2081406"/>
                    <a:ext cx="985328" cy="9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20"/>
                  <p:cNvSpPr txBox="1">
                    <a:spLocks noChangeArrowheads="1"/>
                  </p:cNvSpPr>
                  <p:nvPr/>
                </p:nvSpPr>
                <p:spPr bwMode="auto">
                  <a:xfrm>
                    <a:off x="3039332" y="2809841"/>
                    <a:ext cx="852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Client</a:t>
                    </a:r>
                  </a:p>
                </p:txBody>
              </p:sp>
            </p:grpSp>
            <p:grpSp>
              <p:nvGrpSpPr>
                <p:cNvPr id="16" name="Group 21"/>
                <p:cNvGrpSpPr>
                  <a:grpSpLocks/>
                </p:cNvGrpSpPr>
                <p:nvPr/>
              </p:nvGrpSpPr>
              <p:grpSpPr bwMode="auto">
                <a:xfrm>
                  <a:off x="4117975" y="2673350"/>
                  <a:ext cx="1036638" cy="1096963"/>
                  <a:chOff x="2855200" y="2081406"/>
                  <a:chExt cx="1036836" cy="1097767"/>
                </a:xfrm>
              </p:grpSpPr>
              <p:pic>
                <p:nvPicPr>
                  <p:cNvPr id="29" name="Picture 3" descr="C:\Users\Igor.OMNIASPECT\Desktop\indian chei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200" y="2081406"/>
                    <a:ext cx="985328" cy="9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3"/>
                  <p:cNvSpPr txBox="1">
                    <a:spLocks noChangeArrowheads="1"/>
                  </p:cNvSpPr>
                  <p:nvPr/>
                </p:nvSpPr>
                <p:spPr bwMode="auto">
                  <a:xfrm>
                    <a:off x="3039332" y="2809841"/>
                    <a:ext cx="852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Client</a:t>
                    </a:r>
                  </a:p>
                </p:txBody>
              </p:sp>
            </p:grpSp>
            <p:grpSp>
              <p:nvGrpSpPr>
                <p:cNvPr id="17" name="Group 24"/>
                <p:cNvGrpSpPr>
                  <a:grpSpLocks/>
                </p:cNvGrpSpPr>
                <p:nvPr/>
              </p:nvGrpSpPr>
              <p:grpSpPr bwMode="auto">
                <a:xfrm>
                  <a:off x="4975225" y="1312863"/>
                  <a:ext cx="1036638" cy="1098550"/>
                  <a:chOff x="2855200" y="2081406"/>
                  <a:chExt cx="1036836" cy="1097767"/>
                </a:xfrm>
              </p:grpSpPr>
              <p:pic>
                <p:nvPicPr>
                  <p:cNvPr id="27" name="Picture 3" descr="C:\Users\Igor.OMNIASPECT\Desktop\indian chei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200" y="2081406"/>
                    <a:ext cx="985328" cy="9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6"/>
                  <p:cNvSpPr txBox="1">
                    <a:spLocks noChangeArrowheads="1"/>
                  </p:cNvSpPr>
                  <p:nvPr/>
                </p:nvSpPr>
                <p:spPr bwMode="auto">
                  <a:xfrm>
                    <a:off x="3039332" y="2809841"/>
                    <a:ext cx="852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Client</a:t>
                    </a:r>
                  </a:p>
                </p:txBody>
              </p:sp>
            </p:grpSp>
            <p:grpSp>
              <p:nvGrpSpPr>
                <p:cNvPr id="18" name="Group 27"/>
                <p:cNvGrpSpPr>
                  <a:grpSpLocks/>
                </p:cNvGrpSpPr>
                <p:nvPr/>
              </p:nvGrpSpPr>
              <p:grpSpPr bwMode="auto">
                <a:xfrm>
                  <a:off x="5416550" y="2703513"/>
                  <a:ext cx="1036638" cy="1098550"/>
                  <a:chOff x="2855200" y="2081406"/>
                  <a:chExt cx="1036836" cy="1097767"/>
                </a:xfrm>
              </p:grpSpPr>
              <p:pic>
                <p:nvPicPr>
                  <p:cNvPr id="25" name="Picture 3" descr="C:\Users\Igor.OMNIASPECT\Desktop\indian chei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200" y="2081406"/>
                    <a:ext cx="985328" cy="9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9"/>
                  <p:cNvSpPr txBox="1">
                    <a:spLocks noChangeArrowheads="1"/>
                  </p:cNvSpPr>
                  <p:nvPr/>
                </p:nvSpPr>
                <p:spPr bwMode="auto">
                  <a:xfrm>
                    <a:off x="3039332" y="2809841"/>
                    <a:ext cx="852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fontAlgn="base">
                      <a:spcBef>
                        <a:spcPct val="0"/>
                      </a:spcBef>
                      <a:spcAft>
                        <a:spcPct val="0"/>
                      </a:spcAft>
                      <a:defRPr>
                        <a:solidFill>
                          <a:schemeClr val="tx1"/>
                        </a:solidFill>
                        <a:latin typeface="Arial Narrow" panose="020B0606020202030204" pitchFamily="34" charset="0"/>
                      </a:defRPr>
                    </a:lvl6pPr>
                    <a:lvl7pPr marL="2971800" indent="-228600" fontAlgn="base">
                      <a:spcBef>
                        <a:spcPct val="0"/>
                      </a:spcBef>
                      <a:spcAft>
                        <a:spcPct val="0"/>
                      </a:spcAft>
                      <a:defRPr>
                        <a:solidFill>
                          <a:schemeClr val="tx1"/>
                        </a:solidFill>
                        <a:latin typeface="Arial Narrow" panose="020B0606020202030204" pitchFamily="34" charset="0"/>
                      </a:defRPr>
                    </a:lvl7pPr>
                    <a:lvl8pPr marL="3429000" indent="-228600" fontAlgn="base">
                      <a:spcBef>
                        <a:spcPct val="0"/>
                      </a:spcBef>
                      <a:spcAft>
                        <a:spcPct val="0"/>
                      </a:spcAft>
                      <a:defRPr>
                        <a:solidFill>
                          <a:schemeClr val="tx1"/>
                        </a:solidFill>
                        <a:latin typeface="Arial Narrow" panose="020B0606020202030204" pitchFamily="34" charset="0"/>
                      </a:defRPr>
                    </a:lvl8pPr>
                    <a:lvl9pPr marL="3886200" indent="-228600" fontAlgn="base">
                      <a:spcBef>
                        <a:spcPct val="0"/>
                      </a:spcBef>
                      <a:spcAft>
                        <a:spcPct val="0"/>
                      </a:spcAft>
                      <a:defRPr>
                        <a:solidFill>
                          <a:schemeClr val="tx1"/>
                        </a:solidFill>
                        <a:latin typeface="Arial Narrow" panose="020B0606020202030204" pitchFamily="34" charset="0"/>
                      </a:defRPr>
                    </a:lvl9pPr>
                  </a:lstStyle>
                  <a:p>
                    <a:r>
                      <a:rPr lang="hr-HR" altLang="sr-Latn-RS"/>
                      <a:t>Client</a:t>
                    </a:r>
                  </a:p>
                </p:txBody>
              </p:sp>
            </p:grpSp>
            <p:sp>
              <p:nvSpPr>
                <p:cNvPr id="19" name="Striped Right Arrow 12"/>
                <p:cNvSpPr/>
                <p:nvPr/>
              </p:nvSpPr>
              <p:spPr>
                <a:xfrm rot="20738777">
                  <a:off x="1163638" y="2705100"/>
                  <a:ext cx="2606675" cy="10112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hr-HR"/>
                </a:p>
              </p:txBody>
            </p:sp>
            <p:pic>
              <p:nvPicPr>
                <p:cNvPr id="20" name="Picture 6" descr="C:\Users\Igor.OMNIASPECT\Desktop\form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4350" y="1835150"/>
                  <a:ext cx="1138238"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descr="C:\Users\Igor.OMNIASPECT\Desktop\formfill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8913" y="2506663"/>
                  <a:ext cx="3651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descr="C:\Users\Igor.OMNIASPECT\Desktop\formfill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8013" y="3829050"/>
                  <a:ext cx="3651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7" descr="C:\Users\Igor.OMNIASPECT\Desktop\formfill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2388" y="4122738"/>
                  <a:ext cx="3651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 name="Chart 30"/>
                <p:cNvGraphicFramePr>
                  <a:graphicFrameLocks/>
                </p:cNvGraphicFramePr>
                <p:nvPr>
                  <p:extLst>
                    <p:ext uri="{D42A27DB-BD31-4B8C-83A1-F6EECF244321}">
                      <p14:modId xmlns:p14="http://schemas.microsoft.com/office/powerpoint/2010/main" val="2632371868"/>
                    </p:ext>
                  </p:extLst>
                </p:nvPr>
              </p:nvGraphicFramePr>
              <p:xfrm>
                <a:off x="2940050" y="5089427"/>
                <a:ext cx="2476500" cy="925512"/>
              </p:xfrm>
              <a:graphic>
                <a:graphicData uri="http://schemas.openxmlformats.org/presentationml/2006/ole">
                  <mc:AlternateContent xmlns:mc="http://schemas.openxmlformats.org/markup-compatibility/2006">
                    <mc:Choice xmlns:v="urn:schemas-microsoft-com:vml" Requires="v">
                      <p:oleObj spid="_x0000_s2062" r:id="rId9" imgW="2481287" imgH="926672" progId="Excel.Chart.8">
                        <p:embed/>
                      </p:oleObj>
                    </mc:Choice>
                    <mc:Fallback>
                      <p:oleObj r:id="rId9" imgW="2481287" imgH="926672" progId="Excel.Chart.8">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0050" y="5089427"/>
                              <a:ext cx="247650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42" name="TekstniOkvir 41"/>
          <p:cNvSpPr txBox="1"/>
          <p:nvPr/>
        </p:nvSpPr>
        <p:spPr>
          <a:xfrm>
            <a:off x="5417598" y="5396449"/>
            <a:ext cx="1349820" cy="338554"/>
          </a:xfrm>
          <a:prstGeom prst="rect">
            <a:avLst/>
          </a:prstGeom>
          <a:noFill/>
        </p:spPr>
        <p:txBody>
          <a:bodyPr wrap="square" rtlCol="0">
            <a:spAutoFit/>
          </a:bodyPr>
          <a:lstStyle/>
          <a:p>
            <a:r>
              <a:rPr lang="hr-HR" sz="1600" dirty="0" err="1" smtClean="0">
                <a:latin typeface="Calibri" panose="020F0502020204030204" pitchFamily="34" charset="0"/>
              </a:rPr>
              <a:t>Analyze</a:t>
            </a:r>
            <a:endParaRPr lang="hr-HR" sz="1200" dirty="0">
              <a:latin typeface="Calibri" panose="020F0502020204030204" pitchFamily="34" charset="0"/>
            </a:endParaRPr>
          </a:p>
        </p:txBody>
      </p:sp>
    </p:spTree>
    <p:extLst>
      <p:ext uri="{BB962C8B-B14F-4D97-AF65-F5344CB8AC3E}">
        <p14:creationId xmlns:p14="http://schemas.microsoft.com/office/powerpoint/2010/main" val="373710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Data </a:t>
            </a:r>
            <a:r>
              <a:rPr lang="en-US" dirty="0" smtClean="0"/>
              <a:t>Chief </a:t>
            </a:r>
            <a:r>
              <a:rPr lang="hr-HR" dirty="0" smtClean="0"/>
              <a:t>- </a:t>
            </a:r>
            <a:r>
              <a:rPr lang="en-US" dirty="0" smtClean="0"/>
              <a:t>Package </a:t>
            </a:r>
            <a:r>
              <a:rPr lang="en-US" dirty="0"/>
              <a:t>of 3 elegant, light, desktop applications</a:t>
            </a:r>
            <a:endParaRPr lang="hr-HR" dirty="0"/>
          </a:p>
        </p:txBody>
      </p:sp>
      <p:sp>
        <p:nvSpPr>
          <p:cNvPr id="3" name="Rezervirano mjesto sadržaja 2"/>
          <p:cNvSpPr>
            <a:spLocks noGrp="1"/>
          </p:cNvSpPr>
          <p:nvPr>
            <p:ph idx="1"/>
          </p:nvPr>
        </p:nvSpPr>
        <p:spPr/>
        <p:txBody>
          <a:bodyPr>
            <a:normAutofit/>
          </a:bodyPr>
          <a:lstStyle/>
          <a:p>
            <a:pPr lvl="1">
              <a:buFont typeface="+mj-lt"/>
              <a:buAutoNum type="arabicPeriod"/>
            </a:pPr>
            <a:r>
              <a:rPr lang="hr-HR" sz="2000" b="1" dirty="0" err="1" smtClean="0"/>
              <a:t>Chief</a:t>
            </a:r>
            <a:r>
              <a:rPr lang="hr-HR" sz="2000" b="1" dirty="0" smtClean="0"/>
              <a:t> Designer – </a:t>
            </a:r>
            <a:r>
              <a:rPr lang="en-US" sz="2000" dirty="0"/>
              <a:t>Designing forms and </a:t>
            </a:r>
            <a:r>
              <a:rPr lang="en-US" sz="2000" dirty="0" err="1"/>
              <a:t>defin</a:t>
            </a:r>
            <a:r>
              <a:rPr lang="hr-HR" sz="2000" dirty="0" err="1"/>
              <a:t>ing</a:t>
            </a:r>
            <a:r>
              <a:rPr lang="en-US" sz="2000" dirty="0"/>
              <a:t> the flow of </a:t>
            </a:r>
            <a:r>
              <a:rPr lang="en-US" sz="2000" dirty="0" smtClean="0"/>
              <a:t>documents</a:t>
            </a:r>
            <a:r>
              <a:rPr lang="hr-HR" sz="2000" dirty="0"/>
              <a:t> </a:t>
            </a:r>
            <a:r>
              <a:rPr lang="hr-HR" sz="2000" dirty="0" err="1" smtClean="0"/>
              <a:t>and</a:t>
            </a:r>
            <a:r>
              <a:rPr lang="hr-HR" sz="2000" dirty="0" smtClean="0"/>
              <a:t> </a:t>
            </a:r>
            <a:r>
              <a:rPr lang="hr-HR" sz="2000" dirty="0" err="1" smtClean="0"/>
              <a:t>also</a:t>
            </a:r>
            <a:r>
              <a:rPr lang="hr-HR" sz="2000" dirty="0" smtClean="0"/>
              <a:t> </a:t>
            </a:r>
            <a:r>
              <a:rPr lang="en-US" sz="2000" dirty="0" smtClean="0"/>
              <a:t>for </a:t>
            </a:r>
            <a:r>
              <a:rPr lang="en-US" sz="2000" dirty="0"/>
              <a:t>collecting and analyzing forms</a:t>
            </a:r>
            <a:r>
              <a:rPr lang="hr-HR" sz="2000" dirty="0"/>
              <a:t>. </a:t>
            </a:r>
            <a:r>
              <a:rPr lang="hr-HR" sz="2000" dirty="0" err="1"/>
              <a:t>It</a:t>
            </a:r>
            <a:r>
              <a:rPr lang="hr-HR" sz="2000" dirty="0"/>
              <a:t> </a:t>
            </a:r>
            <a:r>
              <a:rPr lang="hr-HR" sz="2000" dirty="0" err="1"/>
              <a:t>is</a:t>
            </a:r>
            <a:r>
              <a:rPr lang="hr-HR" sz="2000" dirty="0"/>
              <a:t> </a:t>
            </a:r>
            <a:r>
              <a:rPr lang="en-US" sz="2000" dirty="0"/>
              <a:t>usually installed only in one place in the company (Management)</a:t>
            </a:r>
            <a:r>
              <a:rPr lang="hr-HR" sz="2000" dirty="0"/>
              <a:t>,</a:t>
            </a:r>
            <a:r>
              <a:rPr lang="en-US" sz="2000" dirty="0"/>
              <a:t> application collects data when you click "Collect Data" button</a:t>
            </a:r>
            <a:endParaRPr lang="hr-HR" sz="2000" dirty="0"/>
          </a:p>
          <a:p>
            <a:pPr lvl="1">
              <a:buFont typeface="+mj-lt"/>
              <a:buAutoNum type="arabicPeriod"/>
            </a:pPr>
            <a:r>
              <a:rPr lang="hr-HR" sz="2000" b="1" dirty="0" err="1" smtClean="0"/>
              <a:t>Chief</a:t>
            </a:r>
            <a:r>
              <a:rPr lang="hr-HR" sz="2000" b="1" dirty="0" smtClean="0"/>
              <a:t> </a:t>
            </a:r>
            <a:r>
              <a:rPr lang="hr-HR" sz="2000" b="1" dirty="0" err="1" smtClean="0"/>
              <a:t>Client</a:t>
            </a:r>
            <a:r>
              <a:rPr lang="hr-HR" sz="2000" b="1" dirty="0" smtClean="0"/>
              <a:t> - </a:t>
            </a:r>
            <a:r>
              <a:rPr lang="hr-HR" sz="2000" dirty="0" smtClean="0"/>
              <a:t>M</a:t>
            </a:r>
            <a:r>
              <a:rPr lang="en-US" sz="2000" dirty="0" err="1" smtClean="0"/>
              <a:t>ain</a:t>
            </a:r>
            <a:r>
              <a:rPr lang="en-US" sz="2000" dirty="0" smtClean="0"/>
              <a:t> </a:t>
            </a:r>
            <a:r>
              <a:rPr lang="en-US" sz="2000" dirty="0"/>
              <a:t>application for filling in forms installed on all computers and / or smartphones for outside </a:t>
            </a:r>
            <a:r>
              <a:rPr lang="en-US" sz="2000" dirty="0" smtClean="0"/>
              <a:t>sellers</a:t>
            </a:r>
            <a:r>
              <a:rPr lang="hr-HR" sz="2000" dirty="0" smtClean="0"/>
              <a:t> </a:t>
            </a:r>
          </a:p>
          <a:p>
            <a:pPr marL="57150" indent="0">
              <a:buNone/>
            </a:pPr>
            <a:r>
              <a:rPr lang="en-US" dirty="0" smtClean="0"/>
              <a:t>Communication </a:t>
            </a:r>
            <a:r>
              <a:rPr lang="en-US" dirty="0"/>
              <a:t>between elements of the system is performed using e-mails (POP, IMAP) and does not require any other infrastructure</a:t>
            </a:r>
            <a:endParaRPr lang="hr-HR" dirty="0"/>
          </a:p>
        </p:txBody>
      </p:sp>
    </p:spTree>
    <p:extLst>
      <p:ext uri="{BB962C8B-B14F-4D97-AF65-F5344CB8AC3E}">
        <p14:creationId xmlns:p14="http://schemas.microsoft.com/office/powerpoint/2010/main" val="265886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lstStyle/>
          <a:p>
            <a:r>
              <a:rPr lang="hr-HR" dirty="0" err="1" smtClean="0"/>
              <a:t>Case</a:t>
            </a:r>
            <a:r>
              <a:rPr lang="hr-HR" dirty="0" smtClean="0"/>
              <a:t> </a:t>
            </a:r>
            <a:r>
              <a:rPr lang="hr-HR" dirty="0" err="1" smtClean="0"/>
              <a:t>study</a:t>
            </a:r>
            <a:endParaRPr lang="hr-HR" dirty="0"/>
          </a:p>
        </p:txBody>
      </p:sp>
      <p:sp>
        <p:nvSpPr>
          <p:cNvPr id="3" name="Podnaslov 2"/>
          <p:cNvSpPr>
            <a:spLocks noGrp="1"/>
          </p:cNvSpPr>
          <p:nvPr>
            <p:ph type="subTitle" idx="1"/>
          </p:nvPr>
        </p:nvSpPr>
        <p:spPr/>
        <p:txBody>
          <a:bodyPr/>
          <a:lstStyle/>
          <a:p>
            <a:endParaRPr lang="hr-HR"/>
          </a:p>
        </p:txBody>
      </p:sp>
    </p:spTree>
    <p:extLst>
      <p:ext uri="{BB962C8B-B14F-4D97-AF65-F5344CB8AC3E}">
        <p14:creationId xmlns:p14="http://schemas.microsoft.com/office/powerpoint/2010/main" val="317783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677334" y="609600"/>
            <a:ext cx="9295005" cy="1320800"/>
          </a:xfrm>
        </p:spPr>
        <p:txBody>
          <a:bodyPr/>
          <a:lstStyle/>
          <a:p>
            <a:r>
              <a:rPr lang="hr-HR" dirty="0" err="1" smtClean="0"/>
              <a:t>BarriqueWorks</a:t>
            </a:r>
            <a:r>
              <a:rPr lang="hr-HR" dirty="0" smtClean="0"/>
              <a:t> </a:t>
            </a:r>
            <a:r>
              <a:rPr lang="hr-HR" dirty="0" err="1"/>
              <a:t>Cooperage</a:t>
            </a:r>
            <a:r>
              <a:rPr lang="hr-HR" dirty="0"/>
              <a:t> </a:t>
            </a:r>
            <a:r>
              <a:rPr lang="hr-HR" dirty="0" err="1"/>
              <a:t>Ltd</a:t>
            </a:r>
            <a:endParaRPr lang="hr-HR" dirty="0"/>
          </a:p>
        </p:txBody>
      </p:sp>
      <p:sp>
        <p:nvSpPr>
          <p:cNvPr id="3" name="Rezervirano mjesto sadržaja 2"/>
          <p:cNvSpPr>
            <a:spLocks noGrp="1"/>
          </p:cNvSpPr>
          <p:nvPr>
            <p:ph idx="1"/>
          </p:nvPr>
        </p:nvSpPr>
        <p:spPr>
          <a:xfrm>
            <a:off x="258184" y="1930400"/>
            <a:ext cx="10036884" cy="4498395"/>
          </a:xfrm>
        </p:spPr>
        <p:txBody>
          <a:bodyPr>
            <a:noAutofit/>
          </a:bodyPr>
          <a:lstStyle/>
          <a:p>
            <a:pPr marL="0" indent="0">
              <a:buNone/>
            </a:pPr>
            <a:r>
              <a:rPr lang="hr-HR" sz="1600" dirty="0" err="1" smtClean="0"/>
              <a:t>BarriqueWorks</a:t>
            </a:r>
            <a:r>
              <a:rPr lang="hr-HR" sz="1600" dirty="0" smtClean="0"/>
              <a:t> </a:t>
            </a:r>
            <a:r>
              <a:rPr lang="hr-HR" sz="1600" dirty="0" err="1"/>
              <a:t>Cooperage</a:t>
            </a:r>
            <a:r>
              <a:rPr lang="hr-HR" sz="1600" dirty="0"/>
              <a:t> </a:t>
            </a:r>
            <a:r>
              <a:rPr lang="hr-HR" sz="1600" dirty="0" err="1"/>
              <a:t>Ltd</a:t>
            </a:r>
            <a:r>
              <a:rPr lang="hr-HR" sz="1600" dirty="0"/>
              <a:t> </a:t>
            </a:r>
            <a:r>
              <a:rPr lang="en-US" sz="1600" dirty="0"/>
              <a:t>is company from France, whose main activity is production of wine barrels which uses raw </a:t>
            </a:r>
            <a:r>
              <a:rPr lang="en-US" sz="1600" dirty="0" smtClean="0"/>
              <a:t>oak</a:t>
            </a:r>
            <a:r>
              <a:rPr lang="en-US" sz="1600" dirty="0"/>
              <a:t>, acacia, </a:t>
            </a:r>
            <a:r>
              <a:rPr lang="en-US" sz="1600" dirty="0" smtClean="0"/>
              <a:t>chestnut </a:t>
            </a:r>
            <a:r>
              <a:rPr lang="en-US" sz="1600" dirty="0"/>
              <a:t>and other types of wood, stainless steel screws and pipes. They produce wooden barrels according to orders from customers</a:t>
            </a:r>
            <a:r>
              <a:rPr lang="en-US" sz="1600" dirty="0" smtClean="0"/>
              <a:t>.</a:t>
            </a:r>
            <a:endParaRPr lang="hr-HR" sz="1600" dirty="0"/>
          </a:p>
          <a:p>
            <a:pPr marL="0" indent="0">
              <a:buNone/>
            </a:pPr>
            <a:r>
              <a:rPr lang="en-US" sz="1600" dirty="0"/>
              <a:t>Besides the core business of manufacturing barrels they also provide a service that includes the </a:t>
            </a:r>
            <a:r>
              <a:rPr lang="en-US" sz="1600" dirty="0" smtClean="0"/>
              <a:t>repair </a:t>
            </a:r>
            <a:r>
              <a:rPr lang="en-US" sz="1600" dirty="0"/>
              <a:t>and refurbishment of </a:t>
            </a:r>
            <a:r>
              <a:rPr lang="en-US" sz="1600" dirty="0" smtClean="0"/>
              <a:t>barrels</a:t>
            </a:r>
            <a:r>
              <a:rPr lang="hr-HR" sz="1600" dirty="0" smtClean="0"/>
              <a:t>.</a:t>
            </a:r>
          </a:p>
          <a:p>
            <a:pPr marL="0" indent="0">
              <a:buNone/>
            </a:pPr>
            <a:r>
              <a:rPr lang="en-US" sz="1600" dirty="0"/>
              <a:t>Their outside (external) sellers visits the local wineries and evaluate potential markets to discover how much wine is made in stainless steel as opposed to the wooden barrels. </a:t>
            </a:r>
            <a:endParaRPr lang="hr-HR" sz="1600" dirty="0" smtClean="0"/>
          </a:p>
          <a:p>
            <a:pPr marL="0" indent="0">
              <a:buNone/>
            </a:pPr>
            <a:r>
              <a:rPr lang="en-US" sz="1600" dirty="0" smtClean="0"/>
              <a:t>The </a:t>
            </a:r>
            <a:r>
              <a:rPr lang="en-US" sz="1600" dirty="0"/>
              <a:t>biggest challenge for them are research projects that involve equipping large wineries and analysis on which combination of materials, sizes and shapes of barrels are ideal for a particular winery</a:t>
            </a:r>
            <a:r>
              <a:rPr lang="en-US" sz="1600" dirty="0" smtClean="0"/>
              <a:t>.</a:t>
            </a:r>
            <a:endParaRPr lang="hr-HR" sz="1600" dirty="0" smtClean="0"/>
          </a:p>
          <a:p>
            <a:pPr marL="0" indent="0">
              <a:buNone/>
            </a:pPr>
            <a:r>
              <a:rPr lang="hr-HR" sz="1600" dirty="0" err="1" smtClean="0"/>
              <a:t>BarriqueWorks</a:t>
            </a:r>
            <a:r>
              <a:rPr lang="hr-HR" sz="1600" dirty="0" smtClean="0"/>
              <a:t> </a:t>
            </a:r>
            <a:r>
              <a:rPr lang="hr-HR" sz="1600" dirty="0" err="1"/>
              <a:t>Cooperage</a:t>
            </a:r>
            <a:r>
              <a:rPr lang="hr-HR" sz="1600" dirty="0"/>
              <a:t> </a:t>
            </a:r>
            <a:r>
              <a:rPr lang="hr-HR" sz="1600" dirty="0" err="1"/>
              <a:t>Ltd</a:t>
            </a:r>
            <a:r>
              <a:rPr lang="hr-HR" sz="1600" dirty="0"/>
              <a:t> </a:t>
            </a:r>
            <a:r>
              <a:rPr lang="hr-HR" sz="1600" dirty="0" err="1"/>
              <a:t>also</a:t>
            </a:r>
            <a:r>
              <a:rPr lang="hr-HR" sz="1600" dirty="0"/>
              <a:t> </a:t>
            </a:r>
            <a:r>
              <a:rPr lang="en-US" sz="1600" dirty="0"/>
              <a:t>offers education for winemakers on how is the best to use the barrel. </a:t>
            </a:r>
            <a:endParaRPr lang="hr-HR" sz="1600" dirty="0" smtClean="0"/>
          </a:p>
          <a:p>
            <a:pPr marL="0" indent="0">
              <a:buNone/>
            </a:pPr>
            <a:r>
              <a:rPr lang="en-US" sz="1600" dirty="0" smtClean="0"/>
              <a:t>They </a:t>
            </a:r>
            <a:r>
              <a:rPr lang="en-US" sz="1600" dirty="0"/>
              <a:t>have a </a:t>
            </a:r>
            <a:r>
              <a:rPr lang="en-US" sz="1600" dirty="0" smtClean="0"/>
              <a:t>network of partner dealers </a:t>
            </a:r>
            <a:r>
              <a:rPr lang="en-US" sz="1600" dirty="0"/>
              <a:t>who offers their products and services</a:t>
            </a:r>
            <a:r>
              <a:rPr lang="en-US" sz="1600" dirty="0" smtClean="0"/>
              <a:t>.</a:t>
            </a:r>
            <a:endParaRPr lang="hr-HR" sz="1600" dirty="0"/>
          </a:p>
          <a:p>
            <a:pPr marL="0" indent="0">
              <a:buNone/>
            </a:pPr>
            <a:r>
              <a:rPr lang="hr-HR" sz="1600" dirty="0" err="1"/>
              <a:t>BarriqueWorks</a:t>
            </a:r>
            <a:r>
              <a:rPr lang="hr-HR" sz="1600" dirty="0"/>
              <a:t> </a:t>
            </a:r>
            <a:r>
              <a:rPr lang="hr-HR" sz="1600" dirty="0" err="1"/>
              <a:t>Cooperage</a:t>
            </a:r>
            <a:r>
              <a:rPr lang="hr-HR" sz="1600" dirty="0"/>
              <a:t> </a:t>
            </a:r>
            <a:r>
              <a:rPr lang="hr-HR" sz="1600" dirty="0" err="1"/>
              <a:t>Ltd</a:t>
            </a:r>
            <a:r>
              <a:rPr lang="hr-HR" sz="1600" dirty="0"/>
              <a:t> </a:t>
            </a:r>
            <a:r>
              <a:rPr lang="hr-HR" sz="1600" dirty="0" err="1"/>
              <a:t>their</a:t>
            </a:r>
            <a:r>
              <a:rPr lang="hr-HR" sz="1600" dirty="0"/>
              <a:t> </a:t>
            </a:r>
            <a:r>
              <a:rPr lang="hr-HR" sz="1600" dirty="0" err="1"/>
              <a:t>products</a:t>
            </a:r>
            <a:r>
              <a:rPr lang="hr-HR" sz="1600" dirty="0"/>
              <a:t> </a:t>
            </a:r>
            <a:r>
              <a:rPr lang="en-US" sz="1600" dirty="0" smtClean="0"/>
              <a:t>advertise </a:t>
            </a:r>
            <a:r>
              <a:rPr lang="en-US" sz="1600" dirty="0"/>
              <a:t>on the website, so in </a:t>
            </a:r>
            <a:r>
              <a:rPr lang="en-US" sz="1600" dirty="0" smtClean="0"/>
              <a:t>their </a:t>
            </a:r>
            <a:r>
              <a:rPr lang="en-US" sz="1600" dirty="0"/>
              <a:t>organization </a:t>
            </a:r>
            <a:r>
              <a:rPr lang="en-US" sz="1600" dirty="0" smtClean="0"/>
              <a:t>is also</a:t>
            </a:r>
            <a:r>
              <a:rPr lang="hr-HR" sz="1600" dirty="0" smtClean="0"/>
              <a:t> </a:t>
            </a:r>
            <a:r>
              <a:rPr lang="en-US" sz="1600" dirty="0" smtClean="0"/>
              <a:t>an </a:t>
            </a:r>
            <a:r>
              <a:rPr lang="en-US" sz="1600" dirty="0"/>
              <a:t>IT department that consists of Admin and one web server.</a:t>
            </a:r>
            <a:endParaRPr lang="hr-HR" sz="1600" dirty="0"/>
          </a:p>
        </p:txBody>
      </p:sp>
    </p:spTree>
    <p:extLst>
      <p:ext uri="{BB962C8B-B14F-4D97-AF65-F5344CB8AC3E}">
        <p14:creationId xmlns:p14="http://schemas.microsoft.com/office/powerpoint/2010/main" val="3974539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O</a:t>
            </a:r>
            <a:r>
              <a:rPr lang="en-US" dirty="0" err="1" smtClean="0"/>
              <a:t>rganizational</a:t>
            </a:r>
            <a:r>
              <a:rPr lang="en-US" dirty="0" smtClean="0"/>
              <a:t> </a:t>
            </a:r>
            <a:r>
              <a:rPr lang="en-US" dirty="0"/>
              <a:t>structure of the company</a:t>
            </a:r>
            <a:endParaRPr lang="hr-HR" dirty="0"/>
          </a:p>
        </p:txBody>
      </p:sp>
      <p:sp>
        <p:nvSpPr>
          <p:cNvPr id="3" name="Rezervirano mjesto sadržaja 2"/>
          <p:cNvSpPr>
            <a:spLocks noGrp="1"/>
          </p:cNvSpPr>
          <p:nvPr>
            <p:ph idx="1"/>
          </p:nvPr>
        </p:nvSpPr>
        <p:spPr>
          <a:xfrm>
            <a:off x="290456" y="1730284"/>
            <a:ext cx="10101431" cy="4390818"/>
          </a:xfrm>
        </p:spPr>
        <p:txBody>
          <a:bodyPr>
            <a:normAutofit fontScale="70000" lnSpcReduction="20000"/>
          </a:bodyPr>
          <a:lstStyle/>
          <a:p>
            <a:r>
              <a:rPr lang="en-US" b="1" dirty="0" smtClean="0"/>
              <a:t>MANAGEMENT</a:t>
            </a:r>
            <a:r>
              <a:rPr lang="hr-HR" dirty="0" smtClean="0"/>
              <a:t> -</a:t>
            </a:r>
            <a:r>
              <a:rPr lang="en-US" dirty="0" smtClean="0"/>
              <a:t>The </a:t>
            </a:r>
            <a:r>
              <a:rPr lang="en-US" dirty="0"/>
              <a:t>main responsibilities of management are strategic direction of the company, long-term planning and decision-making on all other relevant sales and development segments. Also create long-term partnerships (Domestic / Foreign), which will be larger primary interest of the company in its growth and </a:t>
            </a:r>
            <a:r>
              <a:rPr lang="en-US" dirty="0" smtClean="0"/>
              <a:t>development.</a:t>
            </a:r>
            <a:endParaRPr lang="hr-HR" dirty="0" smtClean="0"/>
          </a:p>
          <a:p>
            <a:r>
              <a:rPr lang="en-US" b="1" dirty="0" smtClean="0"/>
              <a:t>SALES</a:t>
            </a:r>
            <a:r>
              <a:rPr lang="hr-HR" dirty="0" smtClean="0"/>
              <a:t> - </a:t>
            </a:r>
            <a:r>
              <a:rPr lang="en-US" dirty="0" smtClean="0"/>
              <a:t>The </a:t>
            </a:r>
            <a:r>
              <a:rPr lang="en-US" dirty="0"/>
              <a:t>main responsibilities </a:t>
            </a:r>
            <a:r>
              <a:rPr lang="hr-HR" dirty="0" err="1" smtClean="0"/>
              <a:t>of</a:t>
            </a:r>
            <a:r>
              <a:rPr lang="en-US" dirty="0" smtClean="0"/>
              <a:t> </a:t>
            </a:r>
            <a:r>
              <a:rPr lang="en-US" dirty="0"/>
              <a:t>sales </a:t>
            </a:r>
            <a:r>
              <a:rPr lang="hr-HR" dirty="0" smtClean="0"/>
              <a:t>are </a:t>
            </a:r>
            <a:r>
              <a:rPr lang="en-US" dirty="0" smtClean="0"/>
              <a:t>putting products </a:t>
            </a:r>
            <a:r>
              <a:rPr lang="en-US" dirty="0"/>
              <a:t>and services </a:t>
            </a:r>
            <a:r>
              <a:rPr lang="hr-HR" dirty="0" smtClean="0"/>
              <a:t>o</a:t>
            </a:r>
            <a:r>
              <a:rPr lang="en-US" dirty="0" smtClean="0"/>
              <a:t>n </a:t>
            </a:r>
            <a:r>
              <a:rPr lang="en-US" dirty="0"/>
              <a:t>domestic and foreign markets</a:t>
            </a:r>
            <a:r>
              <a:rPr lang="en-US" dirty="0" smtClean="0"/>
              <a:t>.</a:t>
            </a:r>
            <a:r>
              <a:rPr lang="hr-HR" dirty="0" smtClean="0"/>
              <a:t> </a:t>
            </a:r>
            <a:r>
              <a:rPr lang="en-US" dirty="0"/>
              <a:t>Responsibility of sales is also cooperation with existing </a:t>
            </a:r>
            <a:r>
              <a:rPr lang="hr-HR" dirty="0" err="1" smtClean="0"/>
              <a:t>wine</a:t>
            </a:r>
            <a:r>
              <a:rPr lang="hr-HR" dirty="0" smtClean="0"/>
              <a:t> </a:t>
            </a:r>
            <a:r>
              <a:rPr lang="hr-HR" dirty="0" err="1" smtClean="0"/>
              <a:t>makers</a:t>
            </a:r>
            <a:r>
              <a:rPr lang="hr-HR" dirty="0" smtClean="0"/>
              <a:t> </a:t>
            </a:r>
            <a:r>
              <a:rPr lang="en-US" dirty="0" smtClean="0"/>
              <a:t>on </a:t>
            </a:r>
            <a:r>
              <a:rPr lang="en-US" dirty="0"/>
              <a:t>the expansion of existing operations and acquiring new clients and contracting new business</a:t>
            </a:r>
            <a:r>
              <a:rPr lang="en-US" dirty="0" smtClean="0"/>
              <a:t>.</a:t>
            </a:r>
            <a:r>
              <a:rPr lang="hr-HR" dirty="0" smtClean="0"/>
              <a:t> </a:t>
            </a:r>
            <a:r>
              <a:rPr lang="en-US" dirty="0"/>
              <a:t>A very important segment of our work are specialized consulting </a:t>
            </a:r>
            <a:r>
              <a:rPr lang="en-US" dirty="0" smtClean="0"/>
              <a:t>services</a:t>
            </a:r>
            <a:r>
              <a:rPr lang="hr-HR" dirty="0" smtClean="0"/>
              <a:t> </a:t>
            </a:r>
            <a:r>
              <a:rPr lang="hr-HR" dirty="0" err="1" smtClean="0"/>
              <a:t>and</a:t>
            </a:r>
            <a:r>
              <a:rPr lang="hr-HR" dirty="0" smtClean="0"/>
              <a:t> </a:t>
            </a:r>
            <a:r>
              <a:rPr lang="hr-HR" dirty="0" err="1" smtClean="0"/>
              <a:t>education</a:t>
            </a:r>
            <a:r>
              <a:rPr lang="en-US" dirty="0" smtClean="0"/>
              <a:t> </a:t>
            </a:r>
            <a:r>
              <a:rPr lang="en-US" dirty="0"/>
              <a:t>which we provide to our </a:t>
            </a:r>
            <a:r>
              <a:rPr lang="en-US" dirty="0" smtClean="0"/>
              <a:t>clients</a:t>
            </a:r>
            <a:r>
              <a:rPr lang="hr-HR" dirty="0" smtClean="0"/>
              <a:t>.</a:t>
            </a:r>
          </a:p>
          <a:p>
            <a:r>
              <a:rPr lang="en-US" b="1" dirty="0"/>
              <a:t>MARKETING</a:t>
            </a:r>
            <a:r>
              <a:rPr lang="en-US" dirty="0"/>
              <a:t> </a:t>
            </a:r>
            <a:r>
              <a:rPr lang="hr-HR" dirty="0" smtClean="0"/>
              <a:t>- </a:t>
            </a:r>
            <a:r>
              <a:rPr lang="en-US" dirty="0" smtClean="0"/>
              <a:t>​​</a:t>
            </a:r>
            <a:r>
              <a:rPr lang="en-US" dirty="0"/>
              <a:t>Assignments are making marketing campaigns, development of marketing materials, market and competition analysis, marketing of the company (the official website, social </a:t>
            </a:r>
            <a:r>
              <a:rPr lang="en-US" dirty="0" smtClean="0"/>
              <a:t>network</a:t>
            </a:r>
            <a:r>
              <a:rPr lang="hr-HR" dirty="0" smtClean="0"/>
              <a:t>s</a:t>
            </a:r>
            <a:r>
              <a:rPr lang="en-US" dirty="0" smtClean="0"/>
              <a:t>).</a:t>
            </a:r>
            <a:r>
              <a:rPr lang="hr-HR" dirty="0" smtClean="0"/>
              <a:t> </a:t>
            </a:r>
          </a:p>
          <a:p>
            <a:r>
              <a:rPr lang="hr-HR" b="1" dirty="0" smtClean="0"/>
              <a:t>RESEARCH AND DEVELOPMENT</a:t>
            </a:r>
            <a:r>
              <a:rPr lang="hr-HR" dirty="0" smtClean="0"/>
              <a:t>- </a:t>
            </a:r>
            <a:r>
              <a:rPr lang="en-US" dirty="0" smtClean="0"/>
              <a:t>Development </a:t>
            </a:r>
            <a:r>
              <a:rPr lang="en-US" dirty="0"/>
              <a:t>is also involved in research, tracking of new trends, and suggestions for further development and improvement of the products</a:t>
            </a:r>
            <a:r>
              <a:rPr lang="en-US" dirty="0" smtClean="0"/>
              <a:t>.</a:t>
            </a:r>
            <a:endParaRPr lang="hr-HR" dirty="0" smtClean="0"/>
          </a:p>
          <a:p>
            <a:r>
              <a:rPr lang="hr-HR" b="1" dirty="0" smtClean="0"/>
              <a:t>PRODUCTION</a:t>
            </a:r>
            <a:r>
              <a:rPr lang="hr-HR" dirty="0" smtClean="0"/>
              <a:t> - M</a:t>
            </a:r>
            <a:r>
              <a:rPr lang="en-US" dirty="0" err="1" smtClean="0"/>
              <a:t>ain</a:t>
            </a:r>
            <a:r>
              <a:rPr lang="en-US" dirty="0" smtClean="0"/>
              <a:t> </a:t>
            </a:r>
            <a:r>
              <a:rPr lang="en-US" dirty="0"/>
              <a:t>activity is production of wine barrels according to orders from </a:t>
            </a:r>
            <a:r>
              <a:rPr lang="en-US" dirty="0" smtClean="0"/>
              <a:t>customers</a:t>
            </a:r>
            <a:r>
              <a:rPr lang="hr-HR" dirty="0" smtClean="0"/>
              <a:t>. </a:t>
            </a:r>
            <a:r>
              <a:rPr lang="en-US" dirty="0"/>
              <a:t>The manufacturing process begins by checking the state of the stock and the acquisition of raw materials needed for </a:t>
            </a:r>
            <a:r>
              <a:rPr lang="en-US" dirty="0" smtClean="0"/>
              <a:t>production</a:t>
            </a:r>
            <a:r>
              <a:rPr lang="hr-HR" dirty="0"/>
              <a:t> </a:t>
            </a:r>
            <a:r>
              <a:rPr lang="hr-HR" dirty="0" err="1"/>
              <a:t>from</a:t>
            </a:r>
            <a:r>
              <a:rPr lang="hr-HR" dirty="0"/>
              <a:t> </a:t>
            </a:r>
            <a:r>
              <a:rPr lang="hr-HR" dirty="0" err="1"/>
              <a:t>our</a:t>
            </a:r>
            <a:r>
              <a:rPr lang="hr-HR" dirty="0"/>
              <a:t> </a:t>
            </a:r>
            <a:r>
              <a:rPr lang="hr-HR" dirty="0" err="1" smtClean="0"/>
              <a:t>supplier</a:t>
            </a:r>
            <a:r>
              <a:rPr lang="en-US" dirty="0" smtClean="0"/>
              <a:t>.</a:t>
            </a:r>
            <a:r>
              <a:rPr lang="hr-HR" dirty="0" smtClean="0"/>
              <a:t> </a:t>
            </a:r>
            <a:r>
              <a:rPr lang="en-US" dirty="0"/>
              <a:t>Every new product goes through a quality control </a:t>
            </a:r>
            <a:r>
              <a:rPr lang="en-US" dirty="0" smtClean="0"/>
              <a:t>system</a:t>
            </a:r>
            <a:r>
              <a:rPr lang="hr-HR" dirty="0" smtClean="0"/>
              <a:t>.</a:t>
            </a:r>
          </a:p>
          <a:p>
            <a:r>
              <a:rPr lang="hr-HR" b="1" dirty="0" smtClean="0"/>
              <a:t>MAINTENANCE</a:t>
            </a:r>
            <a:r>
              <a:rPr lang="hr-HR" dirty="0" smtClean="0"/>
              <a:t> –</a:t>
            </a:r>
            <a:r>
              <a:rPr lang="en-US" dirty="0"/>
              <a:t>Maintenance department provides a service that includes the </a:t>
            </a:r>
            <a:r>
              <a:rPr lang="en-US" dirty="0" smtClean="0"/>
              <a:t>repair </a:t>
            </a:r>
            <a:r>
              <a:rPr lang="en-US" dirty="0"/>
              <a:t>and refurbishment of barrels</a:t>
            </a:r>
            <a:r>
              <a:rPr lang="en-US" dirty="0" smtClean="0"/>
              <a:t>.</a:t>
            </a:r>
            <a:endParaRPr lang="hr-HR" dirty="0" smtClean="0"/>
          </a:p>
          <a:p>
            <a:r>
              <a:rPr lang="hr-HR" b="1" dirty="0" smtClean="0"/>
              <a:t>HUMAN RESOURCES </a:t>
            </a:r>
            <a:r>
              <a:rPr lang="hr-HR" dirty="0" smtClean="0"/>
              <a:t>– </a:t>
            </a:r>
            <a:r>
              <a:rPr lang="en-US" dirty="0"/>
              <a:t>The human resources department handles many necessary functions of our business. It is instrumental in providing labor law compliance, record keeping, hiring and training, compensation, relational assistance and help with handling specific performance issues. </a:t>
            </a:r>
            <a:endParaRPr lang="hr-HR" dirty="0" smtClean="0"/>
          </a:p>
          <a:p>
            <a:r>
              <a:rPr lang="hr-HR" b="1" dirty="0" smtClean="0"/>
              <a:t>IT DEPARTMENT </a:t>
            </a:r>
            <a:r>
              <a:rPr lang="hr-HR" dirty="0" smtClean="0"/>
              <a:t>- </a:t>
            </a:r>
            <a:r>
              <a:rPr lang="en-US" dirty="0" smtClean="0"/>
              <a:t>IT department consists Admin and one web server</a:t>
            </a:r>
            <a:r>
              <a:rPr lang="hr-HR" dirty="0" smtClean="0"/>
              <a:t> </a:t>
            </a:r>
            <a:r>
              <a:rPr lang="hr-HR" dirty="0" err="1" smtClean="0"/>
              <a:t>which</a:t>
            </a:r>
            <a:r>
              <a:rPr lang="hr-HR" dirty="0" smtClean="0"/>
              <a:t> </a:t>
            </a:r>
            <a:r>
              <a:rPr lang="hr-HR" dirty="0" err="1" smtClean="0"/>
              <a:t>we</a:t>
            </a:r>
            <a:r>
              <a:rPr lang="hr-HR" dirty="0" smtClean="0"/>
              <a:t> use for </a:t>
            </a:r>
            <a:r>
              <a:rPr lang="en-US" dirty="0" smtClean="0"/>
              <a:t>marketing of the company</a:t>
            </a:r>
            <a:r>
              <a:rPr lang="hr-HR" dirty="0" smtClean="0"/>
              <a:t> on </a:t>
            </a:r>
            <a:r>
              <a:rPr lang="hr-HR" dirty="0" err="1" smtClean="0"/>
              <a:t>our</a:t>
            </a:r>
            <a:r>
              <a:rPr lang="hr-HR" dirty="0"/>
              <a:t> </a:t>
            </a:r>
            <a:r>
              <a:rPr lang="en-US" dirty="0" smtClean="0"/>
              <a:t>official website</a:t>
            </a:r>
            <a:endParaRPr lang="hr-HR" dirty="0" smtClean="0"/>
          </a:p>
          <a:p>
            <a:endParaRPr lang="hr-HR" dirty="0" smtClean="0"/>
          </a:p>
          <a:p>
            <a:endParaRPr lang="hr-HR" dirty="0"/>
          </a:p>
          <a:p>
            <a:endParaRPr lang="hr-HR" dirty="0" smtClean="0"/>
          </a:p>
          <a:p>
            <a:endParaRPr lang="hr-HR" dirty="0" smtClean="0"/>
          </a:p>
          <a:p>
            <a:endParaRPr lang="hr-HR" dirty="0" smtClean="0"/>
          </a:p>
          <a:p>
            <a:endParaRPr lang="hr-HR" dirty="0" smtClean="0"/>
          </a:p>
          <a:p>
            <a:endParaRPr lang="hr-HR" dirty="0"/>
          </a:p>
        </p:txBody>
      </p:sp>
    </p:spTree>
    <p:extLst>
      <p:ext uri="{BB962C8B-B14F-4D97-AF65-F5344CB8AC3E}">
        <p14:creationId xmlns:p14="http://schemas.microsoft.com/office/powerpoint/2010/main" val="2624663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ka 7"/>
          <p:cNvPicPr>
            <a:picLocks noChangeAspect="1"/>
          </p:cNvPicPr>
          <p:nvPr/>
        </p:nvPicPr>
        <p:blipFill>
          <a:blip r:embed="rId2"/>
          <a:stretch>
            <a:fillRect/>
          </a:stretch>
        </p:blipFill>
        <p:spPr>
          <a:xfrm>
            <a:off x="1108037" y="732028"/>
            <a:ext cx="8295383" cy="5247875"/>
          </a:xfrm>
          <a:prstGeom prst="rect">
            <a:avLst/>
          </a:prstGeom>
        </p:spPr>
      </p:pic>
    </p:spTree>
    <p:extLst>
      <p:ext uri="{BB962C8B-B14F-4D97-AF65-F5344CB8AC3E}">
        <p14:creationId xmlns:p14="http://schemas.microsoft.com/office/powerpoint/2010/main" val="2155862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s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658</TotalTime>
  <Words>1031</Words>
  <Application>Microsoft Office PowerPoint</Application>
  <PresentationFormat>Široki zaslon</PresentationFormat>
  <Paragraphs>71</Paragraphs>
  <Slides>13</Slides>
  <Notes>0</Notes>
  <HiddenSlides>0</HiddenSlides>
  <MMClips>0</MMClips>
  <ScaleCrop>false</ScaleCrop>
  <HeadingPairs>
    <vt:vector size="8" baseType="variant">
      <vt:variant>
        <vt:lpstr>Korišteni fontovi</vt:lpstr>
      </vt:variant>
      <vt:variant>
        <vt:i4>5</vt:i4>
      </vt:variant>
      <vt:variant>
        <vt:lpstr>Tema</vt:lpstr>
      </vt:variant>
      <vt:variant>
        <vt:i4>1</vt:i4>
      </vt:variant>
      <vt:variant>
        <vt:lpstr>Uloženi OLE poslužitelji</vt:lpstr>
      </vt:variant>
      <vt:variant>
        <vt:i4>2</vt:i4>
      </vt:variant>
      <vt:variant>
        <vt:lpstr>Naslovi slajdova</vt:lpstr>
      </vt:variant>
      <vt:variant>
        <vt:i4>13</vt:i4>
      </vt:variant>
    </vt:vector>
  </HeadingPairs>
  <TitlesOfParts>
    <vt:vector size="21" baseType="lpstr">
      <vt:lpstr>Arial</vt:lpstr>
      <vt:lpstr>Arial Narrow</vt:lpstr>
      <vt:lpstr>Calibri</vt:lpstr>
      <vt:lpstr>Trebuchet MS</vt:lpstr>
      <vt:lpstr>Wingdings 3</vt:lpstr>
      <vt:lpstr>Faseta</vt:lpstr>
      <vt:lpstr>Microsoft Excel Chart</vt:lpstr>
      <vt:lpstr>Microsoft Visio Drawing</vt:lpstr>
      <vt:lpstr>Data Chief</vt:lpstr>
      <vt:lpstr>Data Chief – It cannot be easier</vt:lpstr>
      <vt:lpstr>About Data Chief</vt:lpstr>
      <vt:lpstr>PowerPointova prezentacija</vt:lpstr>
      <vt:lpstr>Data Chief - Package of 3 elegant, light, desktop applications</vt:lpstr>
      <vt:lpstr>Case study</vt:lpstr>
      <vt:lpstr>BarriqueWorks Cooperage Ltd</vt:lpstr>
      <vt:lpstr>Organizational structure of the company</vt:lpstr>
      <vt:lpstr>PowerPointova prezentacija</vt:lpstr>
      <vt:lpstr>How Data Chief helps in IT department</vt:lpstr>
      <vt:lpstr>How Data Chief helps in HR department</vt:lpstr>
      <vt:lpstr>How Data Chief helps in Production department</vt:lpstr>
      <vt:lpstr>Popis obrazaca</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Chief</dc:title>
  <dc:creator>Renata Kokot</dc:creator>
  <cp:lastModifiedBy>Renata Kokot</cp:lastModifiedBy>
  <cp:revision>33</cp:revision>
  <dcterms:created xsi:type="dcterms:W3CDTF">2014-07-22T10:44:36Z</dcterms:created>
  <dcterms:modified xsi:type="dcterms:W3CDTF">2014-07-23T14:00:17Z</dcterms:modified>
</cp:coreProperties>
</file>