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sldIdLst>
    <p:sldId id="266" r:id="rId2"/>
    <p:sldId id="269" r:id="rId3"/>
    <p:sldId id="270" r:id="rId4"/>
    <p:sldId id="271" r:id="rId5"/>
    <p:sldId id="272" r:id="rId6"/>
    <p:sldId id="274" r:id="rId7"/>
    <p:sldId id="351" r:id="rId8"/>
    <p:sldId id="381" r:id="rId9"/>
    <p:sldId id="352" r:id="rId10"/>
    <p:sldId id="353" r:id="rId11"/>
    <p:sldId id="278" r:id="rId12"/>
    <p:sldId id="279" r:id="rId13"/>
    <p:sldId id="280" r:id="rId14"/>
    <p:sldId id="281" r:id="rId15"/>
    <p:sldId id="282" r:id="rId16"/>
    <p:sldId id="283" r:id="rId17"/>
    <p:sldId id="284" r:id="rId18"/>
    <p:sldId id="384" r:id="rId19"/>
    <p:sldId id="285" r:id="rId20"/>
    <p:sldId id="286" r:id="rId21"/>
    <p:sldId id="287" r:id="rId22"/>
    <p:sldId id="288" r:id="rId23"/>
    <p:sldId id="289" r:id="rId24"/>
    <p:sldId id="290" r:id="rId25"/>
    <p:sldId id="291" r:id="rId26"/>
    <p:sldId id="292" r:id="rId27"/>
    <p:sldId id="293" r:id="rId28"/>
    <p:sldId id="345" r:id="rId29"/>
    <p:sldId id="347" r:id="rId30"/>
    <p:sldId id="349" r:id="rId31"/>
    <p:sldId id="350" r:id="rId32"/>
    <p:sldId id="302" r:id="rId33"/>
    <p:sldId id="298" r:id="rId34"/>
    <p:sldId id="299" r:id="rId35"/>
    <p:sldId id="300" r:id="rId36"/>
    <p:sldId id="301" r:id="rId37"/>
    <p:sldId id="303" r:id="rId38"/>
    <p:sldId id="312" r:id="rId39"/>
    <p:sldId id="354" r:id="rId40"/>
    <p:sldId id="355" r:id="rId41"/>
    <p:sldId id="356" r:id="rId42"/>
    <p:sldId id="357" r:id="rId43"/>
    <p:sldId id="307" r:id="rId44"/>
    <p:sldId id="308" r:id="rId45"/>
    <p:sldId id="385" r:id="rId46"/>
    <p:sldId id="358" r:id="rId47"/>
    <p:sldId id="359" r:id="rId48"/>
    <p:sldId id="360" r:id="rId49"/>
    <p:sldId id="361" r:id="rId50"/>
    <p:sldId id="362" r:id="rId51"/>
    <p:sldId id="315" r:id="rId52"/>
    <p:sldId id="316" r:id="rId53"/>
    <p:sldId id="317" r:id="rId54"/>
    <p:sldId id="318" r:id="rId55"/>
    <p:sldId id="319" r:id="rId56"/>
    <p:sldId id="320" r:id="rId57"/>
    <p:sldId id="363" r:id="rId58"/>
    <p:sldId id="364" r:id="rId59"/>
    <p:sldId id="328" r:id="rId60"/>
    <p:sldId id="365" r:id="rId61"/>
    <p:sldId id="321" r:id="rId62"/>
    <p:sldId id="322" r:id="rId63"/>
    <p:sldId id="323" r:id="rId64"/>
    <p:sldId id="324" r:id="rId65"/>
    <p:sldId id="367" r:id="rId66"/>
    <p:sldId id="325" r:id="rId67"/>
    <p:sldId id="390" r:id="rId68"/>
    <p:sldId id="326" r:id="rId69"/>
    <p:sldId id="386" r:id="rId70"/>
    <p:sldId id="327" r:id="rId71"/>
    <p:sldId id="387" r:id="rId72"/>
    <p:sldId id="330" r:id="rId73"/>
    <p:sldId id="331" r:id="rId74"/>
    <p:sldId id="332" r:id="rId75"/>
    <p:sldId id="333" r:id="rId76"/>
    <p:sldId id="334" r:id="rId77"/>
    <p:sldId id="335" r:id="rId78"/>
    <p:sldId id="336" r:id="rId79"/>
    <p:sldId id="337" r:id="rId80"/>
    <p:sldId id="395" r:id="rId81"/>
    <p:sldId id="388" r:id="rId82"/>
    <p:sldId id="339" r:id="rId83"/>
    <p:sldId id="371" r:id="rId84"/>
    <p:sldId id="372" r:id="rId85"/>
    <p:sldId id="373" r:id="rId86"/>
    <p:sldId id="396" r:id="rId87"/>
    <p:sldId id="341" r:id="rId88"/>
    <p:sldId id="375" r:id="rId89"/>
    <p:sldId id="366" r:id="rId90"/>
    <p:sldId id="342" r:id="rId91"/>
    <p:sldId id="393" r:id="rId92"/>
    <p:sldId id="391" r:id="rId93"/>
    <p:sldId id="392" r:id="rId94"/>
    <p:sldId id="397" r:id="rId95"/>
    <p:sldId id="398" r:id="rId9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1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92"/>
    <p:restoredTop sz="94745"/>
  </p:normalViewPr>
  <p:slideViewPr>
    <p:cSldViewPr snapToGrid="0" snapToObjects="1" showGuides="1">
      <p:cViewPr>
        <p:scale>
          <a:sx n="40" d="100"/>
          <a:sy n="40" d="100"/>
        </p:scale>
        <p:origin x="976" y="600"/>
      </p:cViewPr>
      <p:guideLst/>
    </p:cSldViewPr>
  </p:slid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notesMaster" Target="notesMasters/notesMaster1.xml"/><Relationship Id="rId98" Type="http://schemas.openxmlformats.org/officeDocument/2006/relationships/presProps" Target="presProps.xml"/><Relationship Id="rId9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theme" Target="theme/theme1.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zh-CN" altLang="en-US" dirty="0" smtClean="0"/>
              <a:t>毫不犹豫坚持自己的主义和行动</a:t>
            </a:r>
            <a:endParaRPr lang="en-US" altLang="zh-CN" dirty="0" smtClean="0"/>
          </a:p>
          <a:p>
            <a:endParaRPr lang="en-US" dirty="0"/>
          </a:p>
        </p:txBody>
      </p:sp>
    </p:spTree>
    <p:extLst>
      <p:ext uri="{BB962C8B-B14F-4D97-AF65-F5344CB8AC3E}">
        <p14:creationId xmlns:p14="http://schemas.microsoft.com/office/powerpoint/2010/main" val="1903329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0" y="2664825"/>
            <a:ext cx="24384000" cy="7241745"/>
          </a:xfrm>
          <a:prstGeom prst="rect">
            <a:avLst/>
          </a:prstGeom>
        </p:spPr>
        <p:txBody>
          <a:bodyPr>
            <a:normAutofit/>
          </a:bodyPr>
          <a:lstStyle>
            <a:lvl1pPr algn="ctr">
              <a:defRPr sz="8800" b="0" i="0">
                <a:latin typeface="OPPOSans" charset="-122"/>
                <a:ea typeface="OPPOSans" charset="-122"/>
                <a:cs typeface="OPPOSans" charset="-122"/>
              </a:defRPr>
            </a:lvl1pPr>
          </a:lstStyle>
          <a:p>
            <a:r>
              <a:rPr dirty="0"/>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15818" y="12004781"/>
            <a:ext cx="2204616" cy="1359368"/>
          </a:xfrm>
          <a:prstGeom prst="rect">
            <a:avLst/>
          </a:prstGeom>
        </p:spPr>
      </p:pic>
    </p:spTree>
  </p:cSld>
  <p:clrMapOvr>
    <a:masterClrMapping/>
  </p:clrMapOvr>
  <p:transition spd="med"/>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1712269" y="0"/>
            <a:ext cx="20959463" cy="13983891"/>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xfrm>
            <a:off x="-1493929" y="4608432"/>
            <a:ext cx="11120581" cy="3036095"/>
          </a:xfrm>
          <a:prstGeom prst="rect">
            <a:avLst/>
          </a:prstGeom>
        </p:spPr>
        <p:txBody>
          <a:bodyPr>
            <a:normAutofit/>
          </a:bodyPr>
          <a:lstStyle>
            <a:lvl1pPr algn="r">
              <a:defRPr sz="9600">
                <a:latin typeface="OPPOSans" charset="-122"/>
                <a:ea typeface="OPPOSans" charset="-122"/>
                <a:cs typeface="OPPOSans" charset="-122"/>
              </a:defRPr>
            </a:lvl1pPr>
          </a:lstStyle>
          <a:p>
            <a:r>
              <a:rPr dirty="0"/>
              <a:t>Title Text</a:t>
            </a:r>
          </a:p>
        </p:txBody>
      </p:sp>
      <p:sp>
        <p:nvSpPr>
          <p:cNvPr id="57" name="Body Level One…"/>
          <p:cNvSpPr txBox="1">
            <a:spLocks noGrp="1"/>
          </p:cNvSpPr>
          <p:nvPr>
            <p:ph type="body" idx="1"/>
          </p:nvPr>
        </p:nvSpPr>
        <p:spPr>
          <a:xfrm>
            <a:off x="11115818" y="0"/>
            <a:ext cx="11874811" cy="12252960"/>
          </a:xfrm>
          <a:prstGeom prst="rect">
            <a:avLst/>
          </a:prstGeom>
        </p:spPr>
        <p:txBody>
          <a:bodyPr>
            <a:normAutofit/>
          </a:bodyPr>
          <a:lstStyle>
            <a:lvl1pPr>
              <a:defRPr sz="8000" b="0" i="0">
                <a:latin typeface="OPPOSans" charset="-122"/>
                <a:ea typeface="OPPOSans" charset="-122"/>
                <a:cs typeface="OPPOSans" charset="-122"/>
              </a:defRPr>
            </a:lvl1pPr>
            <a:lvl2pPr>
              <a:defRPr sz="8000" b="0" i="0">
                <a:latin typeface="OPPOSans" charset="-122"/>
                <a:ea typeface="OPPOSans" charset="-122"/>
                <a:cs typeface="OPPOSans" charset="-122"/>
              </a:defRPr>
            </a:lvl2pPr>
            <a:lvl3pPr>
              <a:defRPr sz="8000" b="0" i="0">
                <a:latin typeface="OPPOSans" charset="-122"/>
                <a:ea typeface="OPPOSans" charset="-122"/>
                <a:cs typeface="OPPOSans" charset="-122"/>
              </a:defRPr>
            </a:lvl3pPr>
            <a:lvl4pPr>
              <a:defRPr sz="8000" b="0" i="0">
                <a:latin typeface="OPPOSans" charset="-122"/>
                <a:ea typeface="OPPOSans" charset="-122"/>
                <a:cs typeface="OPPOSans" charset="-122"/>
              </a:defRPr>
            </a:lvl4pPr>
            <a:lvl5pPr>
              <a:defRPr sz="8000" b="0" i="0">
                <a:latin typeface="OPPOSans" charset="-122"/>
                <a:ea typeface="OPPOSans" charset="-122"/>
                <a:cs typeface="OPPOSans" charset="-122"/>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15818" y="12004781"/>
            <a:ext cx="2204616" cy="1359368"/>
          </a:xfrm>
          <a:prstGeom prst="rect">
            <a:avLst/>
          </a:prstGeom>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sz="half" idx="13"/>
          </p:nvPr>
        </p:nvSpPr>
        <p:spPr>
          <a:xfrm>
            <a:off x="5329062" y="406546"/>
            <a:ext cx="13716003" cy="9148765"/>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4833937" y="9447609"/>
            <a:ext cx="14716126" cy="2000251"/>
          </a:xfrm>
          <a:prstGeom prst="rect">
            <a:avLst/>
          </a:prstGeom>
        </p:spPr>
        <p:txBody>
          <a:bodyPr anchor="b"/>
          <a:lstStyle/>
          <a:p>
            <a:r>
              <a:t>Title Text</a:t>
            </a:r>
          </a:p>
        </p:txBody>
      </p:sp>
      <p:sp>
        <p:nvSpPr>
          <p:cNvPr id="22" name="Body Level One…"/>
          <p:cNvSpPr txBox="1">
            <a:spLocks noGrp="1"/>
          </p:cNvSpPr>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13"/>
          </p:nvPr>
        </p:nvSpPr>
        <p:spPr>
          <a:xfrm>
            <a:off x="6231433" y="863203"/>
            <a:ext cx="17439681" cy="11626455"/>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4387453" y="892968"/>
            <a:ext cx="7500938" cy="5607845"/>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8794253" y="3637358"/>
            <a:ext cx="13260587" cy="8840392"/>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4387453" y="1785937"/>
            <a:ext cx="15609094" cy="101441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2442031" y="7072312"/>
            <a:ext cx="8514489" cy="5679282"/>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12192000" y="1250156"/>
            <a:ext cx="8251032" cy="5500689"/>
          </a:xfrm>
          <a:prstGeom prst="rect">
            <a:avLst/>
          </a:prstGeom>
        </p:spPr>
        <p:txBody>
          <a:bodyPr lIns="91439" tIns="45719" rIns="91439" bIns="45719" anchor="t">
            <a:noAutofit/>
          </a:bodyPr>
          <a:lstStyle/>
          <a:p>
            <a:endParaRPr/>
          </a:p>
        </p:txBody>
      </p:sp>
      <p:sp>
        <p:nvSpPr>
          <p:cNvPr id="85" name="Image"/>
          <p:cNvSpPr>
            <a:spLocks noGrp="1"/>
          </p:cNvSpPr>
          <p:nvPr>
            <p:ph type="pic" idx="15"/>
          </p:nvPr>
        </p:nvSpPr>
        <p:spPr>
          <a:xfrm>
            <a:off x="-291704" y="1250156"/>
            <a:ext cx="16850320" cy="11233548"/>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4833937" y="8947546"/>
            <a:ext cx="14716126" cy="64770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14"/>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0" y="357187"/>
            <a:ext cx="24384000" cy="303609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a:bodyPr>
          <a:lstStyle/>
          <a:p>
            <a:r>
              <a:rPr dirty="0"/>
              <a:t>Title Text</a:t>
            </a:r>
          </a:p>
        </p:txBody>
      </p:sp>
      <p:sp>
        <p:nvSpPr>
          <p:cNvPr id="3" name="Body Level One…"/>
          <p:cNvSpPr txBox="1">
            <a:spLocks noGrp="1"/>
          </p:cNvSpPr>
          <p:nvPr>
            <p:ph type="body" idx="1"/>
          </p:nvPr>
        </p:nvSpPr>
        <p:spPr>
          <a:xfrm>
            <a:off x="4387453" y="3643312"/>
            <a:ext cx="15609094" cy="884039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lide Number"/>
          <p:cNvSpPr txBox="1">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1" r:id="rId1"/>
    <p:sldLayoutId id="2147483654" r:id="rId2"/>
    <p:sldLayoutId id="2147483650"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Lst>
  <p:transition spd="med"/>
  <p:timing>
    <p:tnLst>
      <p:par>
        <p:cTn id="1" dur="indefinite" restart="never" nodeType="tmRoot"/>
      </p:par>
    </p:tnLst>
  </p:timing>
  <p:txStyles>
    <p:titleStyle>
      <a:lvl1pPr marL="0" marR="0" indent="0" algn="ctr" defTabSz="821531"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Source Han Serif CN" charset="-122"/>
          <a:ea typeface="Source Han Serif CN" charset="-122"/>
          <a:cs typeface="Source Han Serif CN" charset="-122"/>
          <a:sym typeface="Helvetica Neue Medium"/>
        </a:defRPr>
      </a:lvl1pPr>
      <a:lvl2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sz="4400" b="0" i="0" u="none" strike="noStrike" cap="none" spc="0" baseline="0">
          <a:solidFill>
            <a:srgbClr val="000000"/>
          </a:solidFill>
          <a:uFillTx/>
          <a:latin typeface="Source Han Sans CN Medium" charset="-122"/>
          <a:ea typeface="Source Han Sans CN Medium" charset="-122"/>
          <a:cs typeface="Source Han Sans CN Medium" charset="-122"/>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sz="4400" b="0" i="0" u="none" strike="noStrike" cap="none" spc="0" baseline="0">
          <a:solidFill>
            <a:srgbClr val="000000"/>
          </a:solidFill>
          <a:uFillTx/>
          <a:latin typeface="Source Han Sans CN Medium" charset="-122"/>
          <a:ea typeface="Source Han Sans CN Medium" charset="-122"/>
          <a:cs typeface="Source Han Sans CN Medium" charset="-122"/>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sz="4400" b="0" i="0" u="none" strike="noStrike" cap="none" spc="0" baseline="0">
          <a:solidFill>
            <a:srgbClr val="000000"/>
          </a:solidFill>
          <a:uFillTx/>
          <a:latin typeface="Source Han Sans CN Medium" charset="-122"/>
          <a:ea typeface="Source Han Sans CN Medium" charset="-122"/>
          <a:cs typeface="Source Han Sans CN Medium" charset="-122"/>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sz="4400" b="0" i="0" u="none" strike="noStrike" cap="none" spc="0" baseline="0">
          <a:solidFill>
            <a:srgbClr val="000000"/>
          </a:solidFill>
          <a:uFillTx/>
          <a:latin typeface="Source Han Sans CN Medium" charset="-122"/>
          <a:ea typeface="Source Han Sans CN Medium" charset="-122"/>
          <a:cs typeface="Source Han Sans CN Medium" charset="-122"/>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sz="4400" b="0" i="0" u="none" strike="noStrike" cap="none" spc="0" baseline="0">
          <a:solidFill>
            <a:srgbClr val="000000"/>
          </a:solidFill>
          <a:uFillTx/>
          <a:latin typeface="Source Han Sans CN Medium" charset="-122"/>
          <a:ea typeface="Source Han Sans CN Medium" charset="-122"/>
          <a:cs typeface="Source Han Sans CN Medium" charset="-122"/>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sz="4400" b="0" i="0" u="none" strike="noStrike" cap="none" spc="0" baseline="0">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sz="4400" b="0" i="0" u="none" strike="noStrike" cap="none" spc="0" baseline="0">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sz="4400" b="0" i="0" u="none" strike="noStrike" cap="none" spc="0" baseline="0">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sz="44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1531"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1pPr>
      <a:lvl2pPr marL="0" marR="0" indent="228600" algn="ctr" defTabSz="821531"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2pPr>
      <a:lvl3pPr marL="0" marR="0" indent="457200" algn="ctr" defTabSz="821531"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3pPr>
      <a:lvl4pPr marL="0" marR="0" indent="685800" algn="ctr" defTabSz="821531"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4pPr>
      <a:lvl5pPr marL="0" marR="0" indent="914400" algn="ctr" defTabSz="821531"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5pPr>
      <a:lvl6pPr marL="0" marR="0" indent="1143000" algn="ctr" defTabSz="821531"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6pPr>
      <a:lvl7pPr marL="0" marR="0" indent="1371600" algn="ctr" defTabSz="821531"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7pPr>
      <a:lvl8pPr marL="0" marR="0" indent="1600200" algn="ctr" defTabSz="821531"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8pPr>
      <a:lvl9pPr marL="0" marR="0" indent="1828800" algn="ctr" defTabSz="821531"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tif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tif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g"/><Relationship Id="rId3" Type="http://schemas.openxmlformats.org/officeDocument/2006/relationships/image" Target="../media/image8.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什么是笨方法？…"/>
          <p:cNvSpPr txBox="1"/>
          <p:nvPr/>
        </p:nvSpPr>
        <p:spPr>
          <a:xfrm>
            <a:off x="8913858" y="1904413"/>
            <a:ext cx="6556281" cy="365805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457200">
              <a:lnSpc>
                <a:spcPts val="13700"/>
              </a:lnSpc>
              <a:defRPr sz="10000">
                <a:solidFill>
                  <a:srgbClr val="253239"/>
                </a:solidFill>
                <a:latin typeface="SourceHanSerifCN-Bold"/>
                <a:ea typeface="SourceHanSerifCN-Bold"/>
                <a:cs typeface="SourceHanSerifCN-Bold"/>
                <a:sym typeface="SourceHanSerifCN-Bold"/>
              </a:defRPr>
            </a:pPr>
            <a:r>
              <a:rPr dirty="0" smtClean="0">
                <a:solidFill>
                  <a:srgbClr val="001246"/>
                </a:solidFill>
                <a:latin typeface="OPPOSans Medium" charset="-122"/>
                <a:ea typeface="OPPOSans Medium" charset="-122"/>
                <a:cs typeface="OPPOSans Medium" charset="-122"/>
              </a:rPr>
              <a:t>笨方法</a:t>
            </a:r>
            <a:r>
              <a:rPr lang="zh-CN" altLang="en-US" dirty="0" smtClean="0">
                <a:solidFill>
                  <a:srgbClr val="001246"/>
                </a:solidFill>
                <a:latin typeface="OPPOSans Medium" charset="-122"/>
                <a:ea typeface="OPPOSans Medium" charset="-122"/>
                <a:cs typeface="OPPOSans Medium" charset="-122"/>
              </a:rPr>
              <a:t>成事</a:t>
            </a:r>
            <a:endParaRPr lang="en-US" altLang="zh-CN" dirty="0" smtClean="0">
              <a:solidFill>
                <a:srgbClr val="001246"/>
              </a:solidFill>
              <a:latin typeface="OPPOSans Medium" charset="-122"/>
              <a:ea typeface="OPPOSans Medium" charset="-122"/>
              <a:cs typeface="OPPOSans Medium" charset="-122"/>
            </a:endParaRPr>
          </a:p>
          <a:p>
            <a:pPr defTabSz="457200">
              <a:lnSpc>
                <a:spcPts val="13700"/>
              </a:lnSpc>
              <a:defRPr sz="10000">
                <a:solidFill>
                  <a:srgbClr val="253239"/>
                </a:solidFill>
                <a:latin typeface="SourceHanSerifCN-Bold"/>
                <a:ea typeface="SourceHanSerifCN-Bold"/>
                <a:cs typeface="SourceHanSerifCN-Bold"/>
                <a:sym typeface="SourceHanSerifCN-Bold"/>
              </a:defRPr>
            </a:pPr>
            <a:r>
              <a:rPr lang="zh-CN" altLang="en-US" sz="8800" b="0" dirty="0" smtClean="0">
                <a:latin typeface="OPPOSans" charset="-122"/>
                <a:ea typeface="OPPOSans" charset="-122"/>
                <a:cs typeface="OPPOSans" charset="-122"/>
              </a:rPr>
              <a:t>好奇与努力</a:t>
            </a:r>
            <a:endParaRPr sz="8800" b="0" dirty="0">
              <a:latin typeface="OPPOSans" charset="-122"/>
              <a:ea typeface="OPPOSans" charset="-122"/>
              <a:cs typeface="OPPOSans" charset="-122"/>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1606" y="7037388"/>
            <a:ext cx="6734674" cy="4152605"/>
          </a:xfrm>
          <a:prstGeom prst="rect">
            <a:avLst/>
          </a:prstGeom>
        </p:spPr>
      </p:pic>
    </p:spTree>
    <p:extLst>
      <p:ext uri="{BB962C8B-B14F-4D97-AF65-F5344CB8AC3E}">
        <p14:creationId xmlns:p14="http://schemas.microsoft.com/office/powerpoint/2010/main" val="565896815"/>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solidFill>
                  <a:srgbClr val="001246"/>
                </a:solidFill>
              </a:rPr>
              <a:t>巴菲特</a:t>
            </a:r>
            <a:endParaRPr lang="en-US" dirty="0">
              <a:solidFill>
                <a:srgbClr val="001246"/>
              </a:solidFill>
            </a:endParaRPr>
          </a:p>
        </p:txBody>
      </p:sp>
      <p:sp>
        <p:nvSpPr>
          <p:cNvPr id="3" name="Text Placeholder 2"/>
          <p:cNvSpPr>
            <a:spLocks noGrp="1"/>
          </p:cNvSpPr>
          <p:nvPr>
            <p:ph type="body" idx="1"/>
          </p:nvPr>
        </p:nvSpPr>
        <p:spPr/>
        <p:txBody>
          <a:bodyPr/>
          <a:lstStyle/>
          <a:p>
            <a:pPr marL="0" indent="0">
              <a:buNone/>
            </a:pPr>
            <a:r>
              <a:rPr lang="zh-CN" altLang="en-US" dirty="0" smtClean="0"/>
              <a:t>构建宽广深幽护城河</a:t>
            </a:r>
            <a:endParaRPr lang="en-US" altLang="zh-CN" dirty="0" smtClean="0"/>
          </a:p>
          <a:p>
            <a:pPr marL="0" indent="0">
              <a:buNone/>
            </a:pPr>
            <a:r>
              <a:rPr lang="zh-CN" altLang="en-US" dirty="0" smtClean="0"/>
              <a:t>培养可持续运作能力</a:t>
            </a:r>
            <a:endParaRPr lang="en-US" dirty="0"/>
          </a:p>
        </p:txBody>
      </p:sp>
    </p:spTree>
    <p:extLst>
      <p:ext uri="{BB962C8B-B14F-4D97-AF65-F5344CB8AC3E}">
        <p14:creationId xmlns:p14="http://schemas.microsoft.com/office/powerpoint/2010/main" val="87269183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9600" b="1" dirty="0">
                <a:solidFill>
                  <a:srgbClr val="001246"/>
                </a:solidFill>
              </a:rPr>
              <a:t>笨方法还想做什么</a:t>
            </a:r>
            <a:r>
              <a:rPr lang="zh-CN" altLang="en-US" sz="9600" b="1" dirty="0" smtClean="0">
                <a:solidFill>
                  <a:srgbClr val="001246"/>
                </a:solidFill>
              </a:rPr>
              <a:t>？</a:t>
            </a:r>
            <a:r>
              <a:rPr lang="en-US" altLang="zh-CN" sz="9600" b="1" dirty="0" smtClean="0">
                <a:solidFill>
                  <a:srgbClr val="001246"/>
                </a:solidFill>
              </a:rPr>
              <a:t/>
            </a:r>
            <a:br>
              <a:rPr lang="en-US" altLang="zh-CN" sz="9600" b="1" dirty="0" smtClean="0">
                <a:solidFill>
                  <a:srgbClr val="001246"/>
                </a:solidFill>
              </a:rPr>
            </a:br>
            <a:r>
              <a:rPr lang="en-US" altLang="zh-CN" sz="9600" b="1" dirty="0" smtClean="0">
                <a:solidFill>
                  <a:srgbClr val="001246"/>
                </a:solidFill>
              </a:rPr>
              <a:t/>
            </a:r>
            <a:br>
              <a:rPr lang="en-US" altLang="zh-CN" sz="9600" b="1" dirty="0" smtClean="0">
                <a:solidFill>
                  <a:srgbClr val="001246"/>
                </a:solidFill>
              </a:rPr>
            </a:br>
            <a:r>
              <a:rPr lang="zh-CN" altLang="en-US" sz="9600" dirty="0"/>
              <a:t> </a:t>
            </a:r>
            <a:r>
              <a:rPr lang="zh-CN" altLang="en-US" sz="9600" dirty="0" smtClean="0"/>
              <a:t>帮助</a:t>
            </a:r>
            <a:r>
              <a:rPr lang="zh-CN" altLang="en-US" sz="9600" b="1" dirty="0" smtClean="0">
                <a:solidFill>
                  <a:srgbClr val="001246"/>
                </a:solidFill>
              </a:rPr>
              <a:t>普通人，走正道，做成事。</a:t>
            </a:r>
            <a:endParaRPr lang="en-US" sz="9600" b="1" dirty="0">
              <a:solidFill>
                <a:srgbClr val="001246"/>
              </a:solidFill>
            </a:endParaRPr>
          </a:p>
        </p:txBody>
      </p:sp>
    </p:spTree>
    <p:extLst>
      <p:ext uri="{BB962C8B-B14F-4D97-AF65-F5344CB8AC3E}">
        <p14:creationId xmlns:p14="http://schemas.microsoft.com/office/powerpoint/2010/main" val="231792423"/>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965" y="2586446"/>
            <a:ext cx="20796069" cy="7503001"/>
          </a:xfrm>
        </p:spPr>
        <p:txBody>
          <a:bodyPr>
            <a:noAutofit/>
          </a:bodyPr>
          <a:lstStyle/>
          <a:p>
            <a:r>
              <a:rPr lang="zh-CN" altLang="en-US" sz="9600" b="1" u="sng" dirty="0" smtClean="0">
                <a:solidFill>
                  <a:srgbClr val="001246"/>
                </a:solidFill>
              </a:rPr>
              <a:t>普通人</a:t>
            </a:r>
            <a:r>
              <a:rPr lang="en-US" altLang="zh-CN" b="1" dirty="0" smtClean="0">
                <a:solidFill>
                  <a:srgbClr val="001246"/>
                </a:solidFill>
              </a:rPr>
              <a:t/>
            </a:r>
            <a:br>
              <a:rPr lang="en-US" altLang="zh-CN" b="1" dirty="0" smtClean="0">
                <a:solidFill>
                  <a:srgbClr val="001246"/>
                </a:solidFill>
              </a:rPr>
            </a:br>
            <a:r>
              <a:rPr lang="en-US" altLang="zh-CN" dirty="0" smtClean="0"/>
              <a:t/>
            </a:r>
            <a:br>
              <a:rPr lang="en-US" altLang="zh-CN" dirty="0" smtClean="0"/>
            </a:br>
            <a:r>
              <a:rPr lang="zh-CN" altLang="en-US" dirty="0" smtClean="0"/>
              <a:t>解除自己为聪明人的虚妄设定</a:t>
            </a:r>
            <a:r>
              <a:rPr lang="en-US" altLang="zh-CN" dirty="0" smtClean="0"/>
              <a:t/>
            </a:r>
            <a:br>
              <a:rPr lang="en-US" altLang="zh-CN" dirty="0" smtClean="0"/>
            </a:br>
            <a:r>
              <a:rPr lang="zh-CN" altLang="en-US" dirty="0" smtClean="0"/>
              <a:t>承认自己属于</a:t>
            </a:r>
            <a:r>
              <a:rPr lang="en-US" altLang="zh-CN" dirty="0" smtClean="0"/>
              <a:t/>
            </a:r>
            <a:br>
              <a:rPr lang="en-US" altLang="zh-CN" dirty="0" smtClean="0"/>
            </a:br>
            <a:r>
              <a:rPr lang="en-US" altLang="zh-CN" dirty="0" smtClean="0"/>
              <a:t>99</a:t>
            </a:r>
            <a:r>
              <a:rPr lang="en-US" altLang="zh-CN" dirty="0"/>
              <a:t>% </a:t>
            </a:r>
            <a:r>
              <a:rPr lang="zh-CN" altLang="en-US" dirty="0"/>
              <a:t>无法速成的</a:t>
            </a:r>
            <a:r>
              <a:rPr lang="zh-CN" altLang="en-US" dirty="0" smtClean="0"/>
              <a:t>普通人</a:t>
            </a:r>
            <a:endParaRPr lang="en-US" dirty="0"/>
          </a:p>
        </p:txBody>
      </p:sp>
    </p:spTree>
    <p:extLst>
      <p:ext uri="{BB962C8B-B14F-4D97-AF65-F5344CB8AC3E}">
        <p14:creationId xmlns:p14="http://schemas.microsoft.com/office/powerpoint/2010/main" val="199917703"/>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965" y="2377440"/>
            <a:ext cx="20796069" cy="7947138"/>
          </a:xfrm>
        </p:spPr>
        <p:txBody>
          <a:bodyPr>
            <a:normAutofit/>
          </a:bodyPr>
          <a:lstStyle/>
          <a:p>
            <a:r>
              <a:rPr lang="zh-CN" altLang="en-US" sz="9600" b="1" u="sng" dirty="0">
                <a:solidFill>
                  <a:srgbClr val="001246"/>
                </a:solidFill>
              </a:rPr>
              <a:t>走</a:t>
            </a:r>
            <a:r>
              <a:rPr lang="zh-CN" altLang="en-US" sz="9600" b="1" u="sng" dirty="0" smtClean="0">
                <a:solidFill>
                  <a:srgbClr val="001246"/>
                </a:solidFill>
              </a:rPr>
              <a:t>正道</a:t>
            </a:r>
            <a:r>
              <a:rPr lang="en-US" altLang="zh-CN" dirty="0" smtClean="0">
                <a:solidFill>
                  <a:srgbClr val="001246"/>
                </a:solidFill>
              </a:rPr>
              <a:t/>
            </a:r>
            <a:br>
              <a:rPr lang="en-US" altLang="zh-CN" dirty="0" smtClean="0">
                <a:solidFill>
                  <a:srgbClr val="001246"/>
                </a:solidFill>
              </a:rPr>
            </a:br>
            <a:r>
              <a:rPr lang="en-US" altLang="zh-CN" dirty="0" smtClean="0">
                <a:solidFill>
                  <a:srgbClr val="001246"/>
                </a:solidFill>
              </a:rPr>
              <a:t/>
            </a:r>
            <a:br>
              <a:rPr lang="en-US" altLang="zh-CN" dirty="0" smtClean="0">
                <a:solidFill>
                  <a:srgbClr val="001246"/>
                </a:solidFill>
              </a:rPr>
            </a:br>
            <a:r>
              <a:rPr lang="zh-CN" altLang="en-US" dirty="0" smtClean="0"/>
              <a:t>把</a:t>
            </a:r>
            <a:r>
              <a:rPr lang="zh-CN" altLang="en-US" dirty="0"/>
              <a:t>事情</a:t>
            </a:r>
            <a:r>
              <a:rPr lang="zh-CN" altLang="en-US" dirty="0" smtClean="0"/>
              <a:t>做成</a:t>
            </a:r>
            <a:r>
              <a:rPr lang="en-US" altLang="zh-CN" dirty="0" smtClean="0"/>
              <a:t/>
            </a:r>
            <a:br>
              <a:rPr lang="en-US" altLang="zh-CN" dirty="0" smtClean="0"/>
            </a:br>
            <a:r>
              <a:rPr lang="zh-CN" altLang="en-US" dirty="0" smtClean="0"/>
              <a:t>就</a:t>
            </a:r>
            <a:r>
              <a:rPr lang="zh-CN" altLang="en-US" dirty="0"/>
              <a:t>必须先下笨</a:t>
            </a:r>
            <a:r>
              <a:rPr lang="zh-CN" altLang="en-US" dirty="0" smtClean="0"/>
              <a:t>功夫</a:t>
            </a:r>
            <a:r>
              <a:rPr lang="en-US" altLang="zh-CN" dirty="0" smtClean="0"/>
              <a:t/>
            </a:r>
            <a:br>
              <a:rPr lang="en-US" altLang="zh-CN" dirty="0" smtClean="0"/>
            </a:br>
            <a:r>
              <a:rPr lang="zh-CN" altLang="en-US" dirty="0" smtClean="0"/>
              <a:t>没有捷径</a:t>
            </a:r>
            <a:endParaRPr lang="en-US" dirty="0"/>
          </a:p>
        </p:txBody>
      </p:sp>
    </p:spTree>
    <p:extLst>
      <p:ext uri="{BB962C8B-B14F-4D97-AF65-F5344CB8AC3E}">
        <p14:creationId xmlns:p14="http://schemas.microsoft.com/office/powerpoint/2010/main" val="1352410413"/>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965" y="2455817"/>
            <a:ext cx="20796069" cy="7712007"/>
          </a:xfrm>
        </p:spPr>
        <p:txBody>
          <a:bodyPr/>
          <a:lstStyle/>
          <a:p>
            <a:r>
              <a:rPr lang="zh-CN" altLang="en-US" sz="9600" b="1" u="sng" dirty="0">
                <a:solidFill>
                  <a:srgbClr val="001246"/>
                </a:solidFill>
              </a:rPr>
              <a:t>做成</a:t>
            </a:r>
            <a:r>
              <a:rPr lang="zh-CN" altLang="en-US" sz="9600" b="1" u="sng" dirty="0" smtClean="0">
                <a:solidFill>
                  <a:srgbClr val="001246"/>
                </a:solidFill>
              </a:rPr>
              <a:t>事</a:t>
            </a:r>
            <a:r>
              <a:rPr lang="en-US" altLang="zh-CN" dirty="0" smtClean="0"/>
              <a:t/>
            </a:r>
            <a:br>
              <a:rPr lang="en-US" altLang="zh-CN" dirty="0" smtClean="0"/>
            </a:br>
            <a:r>
              <a:rPr lang="en-US" altLang="zh-CN" dirty="0"/>
              <a:t/>
            </a:r>
            <a:br>
              <a:rPr lang="en-US" altLang="zh-CN" dirty="0"/>
            </a:br>
            <a:r>
              <a:rPr lang="zh-CN" altLang="en-US" dirty="0" smtClean="0"/>
              <a:t>按照正确方法</a:t>
            </a:r>
            <a:r>
              <a:rPr lang="zh-CN" altLang="en-US" dirty="0"/>
              <a:t>做正确的</a:t>
            </a:r>
            <a:r>
              <a:rPr lang="zh-CN" altLang="en-US" dirty="0" smtClean="0"/>
              <a:t>事情</a:t>
            </a:r>
            <a:r>
              <a:rPr lang="en-US" altLang="zh-CN" dirty="0" smtClean="0"/>
              <a:t/>
            </a:r>
            <a:br>
              <a:rPr lang="en-US" altLang="zh-CN" dirty="0" smtClean="0"/>
            </a:br>
            <a:r>
              <a:rPr lang="zh-CN" altLang="en-US" dirty="0" smtClean="0"/>
              <a:t>才</a:t>
            </a:r>
            <a:r>
              <a:rPr lang="zh-CN" altLang="en-US" dirty="0"/>
              <a:t>是最有效的成长</a:t>
            </a:r>
            <a:r>
              <a:rPr lang="zh-CN" altLang="en-US" dirty="0" smtClean="0"/>
              <a:t>路径</a:t>
            </a:r>
            <a:r>
              <a:rPr lang="en-US" altLang="zh-CN" dirty="0" smtClean="0"/>
              <a:t/>
            </a:r>
            <a:br>
              <a:rPr lang="en-US" altLang="zh-CN" dirty="0" smtClean="0"/>
            </a:br>
            <a:r>
              <a:rPr lang="zh-CN" altLang="en-US" dirty="0" smtClean="0"/>
              <a:t>即使</a:t>
            </a:r>
            <a:r>
              <a:rPr lang="zh-CN" altLang="en-US" dirty="0"/>
              <a:t>它不是捷径，也不是最佳</a:t>
            </a:r>
            <a:r>
              <a:rPr lang="zh-CN" altLang="en-US" dirty="0" smtClean="0"/>
              <a:t>路径</a:t>
            </a:r>
            <a:endParaRPr lang="en-US" dirty="0"/>
          </a:p>
        </p:txBody>
      </p:sp>
    </p:spTree>
    <p:extLst>
      <p:ext uri="{BB962C8B-B14F-4D97-AF65-F5344CB8AC3E}">
        <p14:creationId xmlns:p14="http://schemas.microsoft.com/office/powerpoint/2010/main" val="994891443"/>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9600" b="1" dirty="0">
                <a:solidFill>
                  <a:srgbClr val="001246"/>
                </a:solidFill>
              </a:rPr>
              <a:t>世上无难事，只怕笨</a:t>
            </a:r>
            <a:r>
              <a:rPr lang="zh-CN" altLang="en-US" sz="9600" b="1" dirty="0" smtClean="0">
                <a:solidFill>
                  <a:srgbClr val="001246"/>
                </a:solidFill>
              </a:rPr>
              <a:t>方法</a:t>
            </a:r>
            <a:r>
              <a:rPr lang="en-US" altLang="zh-CN" sz="9600" b="1" dirty="0" smtClean="0">
                <a:solidFill>
                  <a:srgbClr val="001246"/>
                </a:solidFill>
              </a:rPr>
              <a:t/>
            </a:r>
            <a:br>
              <a:rPr lang="en-US" altLang="zh-CN" sz="9600" b="1" dirty="0" smtClean="0">
                <a:solidFill>
                  <a:srgbClr val="001246"/>
                </a:solidFill>
              </a:rPr>
            </a:br>
            <a:r>
              <a:rPr lang="en-US" altLang="zh-CN" dirty="0" smtClean="0"/>
              <a:t/>
            </a:r>
            <a:br>
              <a:rPr lang="en-US" altLang="zh-CN" dirty="0" smtClean="0"/>
            </a:br>
            <a:r>
              <a:rPr lang="zh-CN" altLang="en-US" dirty="0"/>
              <a:t>不要怕事，事来就要把它</a:t>
            </a:r>
            <a:r>
              <a:rPr lang="zh-CN" altLang="en-US" dirty="0" smtClean="0"/>
              <a:t>做好</a:t>
            </a:r>
            <a:r>
              <a:rPr lang="en-US" altLang="zh-CN" dirty="0"/>
              <a:t/>
            </a:r>
            <a:br>
              <a:rPr lang="en-US" altLang="zh-CN" dirty="0"/>
            </a:br>
            <a:r>
              <a:rPr lang="zh-CN" altLang="en-US" dirty="0" smtClean="0"/>
              <a:t>不要</a:t>
            </a:r>
            <a:r>
              <a:rPr lang="zh-CN" altLang="en-US" dirty="0"/>
              <a:t>怕难，难搞就</a:t>
            </a:r>
            <a:r>
              <a:rPr lang="zh-CN" altLang="en-US" dirty="0" smtClean="0"/>
              <a:t>想把</a:t>
            </a:r>
            <a:r>
              <a:rPr lang="zh-CN" altLang="en-US" dirty="0"/>
              <a:t>它解决</a:t>
            </a:r>
            <a:endParaRPr lang="en-US" dirty="0"/>
          </a:p>
        </p:txBody>
      </p:sp>
    </p:spTree>
    <p:extLst>
      <p:ext uri="{BB962C8B-B14F-4D97-AF65-F5344CB8AC3E}">
        <p14:creationId xmlns:p14="http://schemas.microsoft.com/office/powerpoint/2010/main" val="832806959"/>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965" y="2272937"/>
            <a:ext cx="20796069" cy="6771481"/>
          </a:xfrm>
        </p:spPr>
        <p:txBody>
          <a:bodyPr>
            <a:normAutofit fontScale="90000"/>
          </a:bodyPr>
          <a:lstStyle/>
          <a:p>
            <a:pPr fontAlgn="base"/>
            <a:r>
              <a:rPr lang="zh-CN" altLang="en-US" dirty="0"/>
              <a:t/>
            </a:r>
            <a:br>
              <a:rPr lang="zh-CN" altLang="en-US" dirty="0"/>
            </a:br>
            <a:r>
              <a:rPr lang="zh-CN" altLang="en-US" sz="10700" b="1" dirty="0">
                <a:solidFill>
                  <a:srgbClr val="001246"/>
                </a:solidFill>
              </a:rPr>
              <a:t>笨</a:t>
            </a:r>
            <a:r>
              <a:rPr lang="zh-CN" altLang="en-US" sz="10700" b="1" dirty="0" smtClean="0">
                <a:solidFill>
                  <a:srgbClr val="001246"/>
                </a:solidFill>
              </a:rPr>
              <a:t>方法</a:t>
            </a:r>
            <a:r>
              <a:rPr lang="zh-CN" altLang="en-US" dirty="0" smtClean="0"/>
              <a:t>致力</a:t>
            </a:r>
            <a:r>
              <a:rPr lang="zh-CN" altLang="en-US" dirty="0"/>
              <a:t>让</a:t>
            </a:r>
            <a:r>
              <a:rPr lang="zh-CN" altLang="en-US" dirty="0" smtClean="0"/>
              <a:t>你</a:t>
            </a:r>
            <a:r>
              <a:rPr lang="en-US" altLang="zh-CN" dirty="0" smtClean="0"/>
              <a:t/>
            </a:r>
            <a:br>
              <a:rPr lang="en-US" altLang="zh-CN" dirty="0" smtClean="0"/>
            </a:br>
            <a:r>
              <a:rPr lang="en-US" altLang="zh-CN" dirty="0"/>
              <a:t/>
            </a:r>
            <a:br>
              <a:rPr lang="en-US" altLang="zh-CN" dirty="0"/>
            </a:br>
            <a:r>
              <a:rPr lang="zh-CN" altLang="en-US" dirty="0" smtClean="0"/>
              <a:t>奋发</a:t>
            </a:r>
            <a:r>
              <a:rPr lang="zh-CN" altLang="en-US" dirty="0"/>
              <a:t>而不废驰，强健而不</a:t>
            </a:r>
            <a:r>
              <a:rPr lang="zh-CN" altLang="en-US" dirty="0" smtClean="0"/>
              <a:t>畏缩</a:t>
            </a:r>
            <a:r>
              <a:rPr lang="en-US" altLang="zh-CN" dirty="0" smtClean="0"/>
              <a:t/>
            </a:r>
            <a:br>
              <a:rPr lang="en-US" altLang="zh-CN" dirty="0" smtClean="0"/>
            </a:br>
            <a:r>
              <a:rPr lang="zh-CN" altLang="en-US" dirty="0" smtClean="0"/>
              <a:t>刚</a:t>
            </a:r>
            <a:r>
              <a:rPr lang="zh-CN" altLang="en-US" dirty="0"/>
              <a:t>断而不屈挠，果毅而不</a:t>
            </a:r>
            <a:r>
              <a:rPr lang="zh-CN" altLang="en-US" dirty="0" smtClean="0"/>
              <a:t>间断</a:t>
            </a:r>
            <a:r>
              <a:rPr lang="en-US" altLang="zh-CN" dirty="0" smtClean="0"/>
              <a:t/>
            </a:r>
            <a:br>
              <a:rPr lang="en-US" altLang="zh-CN" dirty="0" smtClean="0"/>
            </a:br>
            <a:r>
              <a:rPr lang="zh-CN" altLang="en-US" dirty="0" smtClean="0"/>
              <a:t>足以</a:t>
            </a:r>
            <a:r>
              <a:rPr lang="zh-CN" altLang="en-US" dirty="0"/>
              <a:t>操守执持</a:t>
            </a:r>
            <a:r>
              <a:rPr lang="zh-CN" altLang="en-US" dirty="0" smtClean="0"/>
              <a:t>，不</a:t>
            </a:r>
            <a:r>
              <a:rPr lang="zh-CN" altLang="en-US" dirty="0"/>
              <a:t>为外物所</a:t>
            </a:r>
            <a:r>
              <a:rPr lang="zh-CN" altLang="en-US" dirty="0" smtClean="0"/>
              <a:t>夺</a:t>
            </a:r>
            <a:endParaRPr lang="en-US" dirty="0"/>
          </a:p>
        </p:txBody>
      </p:sp>
    </p:spTree>
    <p:extLst>
      <p:ext uri="{BB962C8B-B14F-4D97-AF65-F5344CB8AC3E}">
        <p14:creationId xmlns:p14="http://schemas.microsoft.com/office/powerpoint/2010/main" val="1835632414"/>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965" y="3408203"/>
            <a:ext cx="20796069" cy="4643438"/>
          </a:xfrm>
        </p:spPr>
        <p:txBody>
          <a:bodyPr>
            <a:normAutofit/>
          </a:bodyPr>
          <a:lstStyle/>
          <a:p>
            <a:r>
              <a:rPr lang="zh-CN" altLang="en-US" sz="10700" b="1" dirty="0" smtClean="0">
                <a:solidFill>
                  <a:srgbClr val="001246"/>
                </a:solidFill>
              </a:rPr>
              <a:t>笨</a:t>
            </a:r>
            <a:r>
              <a:rPr lang="zh-CN" altLang="en-US" sz="10700" b="1" dirty="0">
                <a:solidFill>
                  <a:srgbClr val="001246"/>
                </a:solidFill>
              </a:rPr>
              <a:t>方法</a:t>
            </a:r>
            <a:r>
              <a:rPr lang="zh-CN" altLang="en-US" sz="10700" b="1" dirty="0" smtClean="0">
                <a:solidFill>
                  <a:srgbClr val="001246"/>
                </a:solidFill>
              </a:rPr>
              <a:t>成事</a:t>
            </a:r>
            <a:r>
              <a:rPr lang="en-US" altLang="zh-CN" dirty="0" smtClean="0"/>
              <a:t/>
            </a:r>
            <a:br>
              <a:rPr lang="en-US" altLang="zh-CN" dirty="0" smtClean="0"/>
            </a:br>
            <a:r>
              <a:rPr lang="en-US" altLang="zh-CN" dirty="0" smtClean="0"/>
              <a:t/>
            </a:r>
            <a:br>
              <a:rPr lang="en-US" altLang="zh-CN" dirty="0" smtClean="0"/>
            </a:br>
            <a:r>
              <a:rPr lang="zh-CN" altLang="en-US" dirty="0" smtClean="0"/>
              <a:t>只专注</a:t>
            </a:r>
            <a:r>
              <a:rPr lang="zh-CN" altLang="en-US" dirty="0"/>
              <a:t>做一件</a:t>
            </a:r>
            <a:r>
              <a:rPr lang="zh-CN" altLang="en-US" dirty="0" smtClean="0"/>
              <a:t>事，帮</a:t>
            </a:r>
            <a:r>
              <a:rPr lang="zh-CN" altLang="en-US" dirty="0"/>
              <a:t>你做成</a:t>
            </a:r>
            <a:r>
              <a:rPr lang="zh-CN" altLang="en-US" dirty="0" smtClean="0"/>
              <a:t>难事</a:t>
            </a:r>
            <a:endParaRPr lang="en-US" dirty="0"/>
          </a:p>
        </p:txBody>
      </p:sp>
    </p:spTree>
    <p:extLst>
      <p:ext uri="{BB962C8B-B14F-4D97-AF65-F5344CB8AC3E}">
        <p14:creationId xmlns:p14="http://schemas.microsoft.com/office/powerpoint/2010/main" val="723909296"/>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0119" y="-1939832"/>
            <a:ext cx="19943762" cy="9255032"/>
          </a:xfrm>
        </p:spPr>
        <p:txBody>
          <a:bodyPr>
            <a:normAutofit/>
          </a:bodyPr>
          <a:lstStyle/>
          <a:p>
            <a:r>
              <a:rPr lang="zh-CN" altLang="en-US" sz="9600" b="1" dirty="0" smtClean="0">
                <a:solidFill>
                  <a:srgbClr val="001246"/>
                </a:solidFill>
              </a:rPr>
              <a:t>笨方法成事</a:t>
            </a:r>
            <a:endParaRPr lang="en-US" sz="9600" b="1" dirty="0">
              <a:solidFill>
                <a:srgbClr val="001246"/>
              </a:solidFill>
            </a:endParaRPr>
          </a:p>
        </p:txBody>
      </p:sp>
      <p:sp>
        <p:nvSpPr>
          <p:cNvPr id="3" name="Title 1"/>
          <p:cNvSpPr txBox="1">
            <a:spLocks/>
          </p:cNvSpPr>
          <p:nvPr/>
        </p:nvSpPr>
        <p:spPr>
          <a:xfrm>
            <a:off x="2220119" y="3405056"/>
            <a:ext cx="19943762" cy="925503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97500"/>
          </a:bodyPr>
          <a:lstStyle>
            <a:lvl1pPr marL="0" marR="0" indent="0" algn="ctr" defTabSz="821531" rtl="0" latinLnBrk="0">
              <a:lnSpc>
                <a:spcPct val="100000"/>
              </a:lnSpc>
              <a:spcBef>
                <a:spcPts val="0"/>
              </a:spcBef>
              <a:spcAft>
                <a:spcPts val="0"/>
              </a:spcAft>
              <a:buClrTx/>
              <a:buSzTx/>
              <a:buFontTx/>
              <a:buNone/>
              <a:tabLst/>
              <a:defRPr sz="8800" b="0" i="0" u="none" strike="noStrike" cap="none" spc="0" baseline="0">
                <a:solidFill>
                  <a:srgbClr val="000000"/>
                </a:solidFill>
                <a:uFillTx/>
                <a:latin typeface="OPPOSans" charset="-122"/>
                <a:ea typeface="OPPOSans" charset="-122"/>
                <a:cs typeface="OPPOSans" charset="-122"/>
                <a:sym typeface="Helvetica Neue Medium"/>
              </a:defRPr>
            </a:lvl1pPr>
            <a:lvl2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a:lstStyle>
          <a:p>
            <a:pPr hangingPunct="1"/>
            <a:r>
              <a:rPr lang="zh-CN" altLang="en-US" sz="8000" dirty="0" smtClean="0"/>
              <a:t>好奇 ← </a:t>
            </a:r>
            <a:r>
              <a:rPr lang="is-IS" sz="8000" dirty="0" smtClean="0"/>
              <a:t>→</a:t>
            </a:r>
            <a:r>
              <a:rPr lang="zh-CN" altLang="en-US" sz="8000" dirty="0" smtClean="0"/>
              <a:t> 努力</a:t>
            </a:r>
            <a:r>
              <a:rPr lang="en-US" altLang="zh-CN" sz="8000" dirty="0" smtClean="0"/>
              <a:t/>
            </a:r>
            <a:br>
              <a:rPr lang="en-US" altLang="zh-CN" sz="8000" dirty="0" smtClean="0"/>
            </a:br>
            <a:r>
              <a:rPr lang="en-US" sz="8000" dirty="0" smtClean="0"/>
              <a:t> </a:t>
            </a:r>
            <a:r>
              <a:rPr lang="zh-CN" altLang="en-US" sz="8000" dirty="0" smtClean="0"/>
              <a:t> </a:t>
            </a:r>
            <a:r>
              <a:rPr lang="en-US" sz="8000" dirty="0" smtClean="0"/>
              <a:t>↓ </a:t>
            </a:r>
            <a:r>
              <a:rPr lang="zh-CN" altLang="en-US" sz="8000" dirty="0" smtClean="0"/>
              <a:t>           </a:t>
            </a:r>
            <a:r>
              <a:rPr lang="en-US" sz="8000" dirty="0" smtClean="0"/>
              <a:t>↓ </a:t>
            </a:r>
            <a:r>
              <a:rPr lang="en-US" altLang="zh-CN" sz="8000" dirty="0" smtClean="0"/>
              <a:t/>
            </a:r>
            <a:br>
              <a:rPr lang="en-US" altLang="zh-CN" sz="8000" dirty="0" smtClean="0"/>
            </a:br>
            <a:r>
              <a:rPr lang="zh-CN" altLang="en-US" sz="8000" dirty="0" smtClean="0"/>
              <a:t>内驱 </a:t>
            </a:r>
            <a:r>
              <a:rPr lang="is-IS" sz="8000" dirty="0" smtClean="0"/>
              <a:t>→ →</a:t>
            </a:r>
            <a:r>
              <a:rPr lang="zh-CN" altLang="en-US" sz="8000" dirty="0" smtClean="0"/>
              <a:t> 行动</a:t>
            </a:r>
            <a:r>
              <a:rPr lang="en-US" altLang="zh-CN" sz="8000" dirty="0" smtClean="0"/>
              <a:t/>
            </a:r>
            <a:br>
              <a:rPr lang="en-US" altLang="zh-CN" sz="8000" dirty="0" smtClean="0"/>
            </a:br>
            <a:r>
              <a:rPr lang="zh-CN" altLang="en-US" sz="8000" dirty="0"/>
              <a:t> </a:t>
            </a:r>
            <a:r>
              <a:rPr lang="zh-CN" altLang="en-US" sz="8000" dirty="0" smtClean="0"/>
              <a:t> </a:t>
            </a:r>
            <a:r>
              <a:rPr lang="en-US" sz="8000" dirty="0" smtClean="0"/>
              <a:t>↓ </a:t>
            </a:r>
            <a:r>
              <a:rPr lang="zh-CN" altLang="en-US" sz="8000" dirty="0" smtClean="0"/>
              <a:t>           </a:t>
            </a:r>
            <a:r>
              <a:rPr lang="en-US" sz="8000" dirty="0"/>
              <a:t>↓ </a:t>
            </a:r>
            <a:r>
              <a:rPr lang="en-US" sz="8000" dirty="0" smtClean="0"/>
              <a:t> </a:t>
            </a:r>
            <a:r>
              <a:rPr lang="en-US" altLang="zh-CN" sz="8000" dirty="0" smtClean="0"/>
              <a:t/>
            </a:r>
            <a:br>
              <a:rPr lang="en-US" altLang="zh-CN" sz="8000" dirty="0" smtClean="0"/>
            </a:br>
            <a:r>
              <a:rPr lang="zh-CN" altLang="en-US" sz="8000" dirty="0" smtClean="0"/>
              <a:t>四义  四要、四步、四问</a:t>
            </a:r>
            <a:r>
              <a:rPr lang="en-US" altLang="zh-CN" sz="8000" dirty="0" smtClean="0"/>
              <a:t/>
            </a:r>
            <a:br>
              <a:rPr lang="en-US" altLang="zh-CN" sz="8000" dirty="0" smtClean="0"/>
            </a:br>
            <a:endParaRPr lang="en-US" sz="8000" dirty="0"/>
          </a:p>
        </p:txBody>
      </p:sp>
    </p:spTree>
    <p:extLst>
      <p:ext uri="{BB962C8B-B14F-4D97-AF65-F5344CB8AC3E}">
        <p14:creationId xmlns:p14="http://schemas.microsoft.com/office/powerpoint/2010/main" val="1117321619"/>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965" y="2325188"/>
            <a:ext cx="20796069" cy="6823732"/>
          </a:xfrm>
        </p:spPr>
        <p:txBody>
          <a:bodyPr>
            <a:normAutofit/>
          </a:bodyPr>
          <a:lstStyle/>
          <a:p>
            <a:r>
              <a:rPr lang="zh-CN" altLang="en-US" sz="9600" b="1" dirty="0" smtClean="0">
                <a:solidFill>
                  <a:srgbClr val="001246"/>
                </a:solidFill>
              </a:rPr>
              <a:t>好奇与努力</a:t>
            </a:r>
            <a:r>
              <a:rPr lang="en-US" altLang="zh-CN" dirty="0" smtClean="0">
                <a:solidFill>
                  <a:srgbClr val="001246"/>
                </a:solidFill>
              </a:rPr>
              <a:t/>
            </a:r>
            <a:br>
              <a:rPr lang="en-US" altLang="zh-CN" dirty="0" smtClean="0">
                <a:solidFill>
                  <a:srgbClr val="001246"/>
                </a:solidFill>
              </a:rPr>
            </a:br>
            <a:r>
              <a:rPr lang="en-US" altLang="zh-CN" dirty="0" smtClean="0">
                <a:solidFill>
                  <a:srgbClr val="001246"/>
                </a:solidFill>
              </a:rPr>
              <a:t/>
            </a:r>
            <a:br>
              <a:rPr lang="en-US" altLang="zh-CN" dirty="0" smtClean="0">
                <a:solidFill>
                  <a:srgbClr val="001246"/>
                </a:solidFill>
              </a:rPr>
            </a:br>
            <a:r>
              <a:rPr lang="zh-CN" altLang="en-US" dirty="0" smtClean="0">
                <a:solidFill>
                  <a:schemeClr val="tx1"/>
                </a:solidFill>
              </a:rPr>
              <a:t>好奇</a:t>
            </a:r>
            <a:r>
              <a:rPr lang="zh-CN" altLang="en-US" dirty="0">
                <a:solidFill>
                  <a:schemeClr val="tx1"/>
                </a:solidFill>
              </a:rPr>
              <a:t>是所有做成难事</a:t>
            </a:r>
            <a:r>
              <a:rPr lang="zh-CN" altLang="en-US" dirty="0" smtClean="0">
                <a:solidFill>
                  <a:schemeClr val="tx1"/>
                </a:solidFill>
              </a:rPr>
              <a:t>的内驱源头</a:t>
            </a:r>
            <a:r>
              <a:rPr lang="en-US" altLang="zh-CN" dirty="0" smtClean="0">
                <a:solidFill>
                  <a:schemeClr val="tx1"/>
                </a:solidFill>
              </a:rPr>
              <a:t/>
            </a:r>
            <a:br>
              <a:rPr lang="en-US" altLang="zh-CN" dirty="0" smtClean="0">
                <a:solidFill>
                  <a:schemeClr val="tx1"/>
                </a:solidFill>
              </a:rPr>
            </a:br>
            <a:r>
              <a:rPr lang="zh-CN" altLang="en-US" dirty="0" smtClean="0">
                <a:solidFill>
                  <a:schemeClr val="tx1"/>
                </a:solidFill>
              </a:rPr>
              <a:t>努力</a:t>
            </a:r>
            <a:r>
              <a:rPr lang="zh-CN" altLang="en-US" dirty="0">
                <a:solidFill>
                  <a:schemeClr val="tx1"/>
                </a:solidFill>
              </a:rPr>
              <a:t>是所有做成难事</a:t>
            </a:r>
            <a:r>
              <a:rPr lang="zh-CN" altLang="en-US" dirty="0" smtClean="0">
                <a:solidFill>
                  <a:schemeClr val="tx1"/>
                </a:solidFill>
              </a:rPr>
              <a:t>的行动常态</a:t>
            </a:r>
            <a:endParaRPr lang="en-US" dirty="0">
              <a:solidFill>
                <a:schemeClr val="tx1"/>
              </a:solidFill>
            </a:endParaRPr>
          </a:p>
        </p:txBody>
      </p:sp>
    </p:spTree>
    <p:extLst>
      <p:ext uri="{BB962C8B-B14F-4D97-AF65-F5344CB8AC3E}">
        <p14:creationId xmlns:p14="http://schemas.microsoft.com/office/powerpoint/2010/main" val="1404777224"/>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9600" b="0" dirty="0"/>
              <a:t>100%</a:t>
            </a:r>
            <a:r>
              <a:rPr lang="zh-CN" altLang="en-US" sz="9600" b="0" dirty="0"/>
              <a:t>的人都想</a:t>
            </a:r>
            <a:r>
              <a:rPr lang="zh-CN" altLang="en-US" sz="9600" b="0" dirty="0" smtClean="0"/>
              <a:t>成事</a:t>
            </a:r>
            <a:r>
              <a:rPr lang="en-US" altLang="zh-CN" sz="9600" b="0" dirty="0" smtClean="0"/>
              <a:t/>
            </a:r>
            <a:br>
              <a:rPr lang="en-US" altLang="zh-CN" sz="9600" b="0" dirty="0" smtClean="0"/>
            </a:br>
            <a:r>
              <a:rPr lang="en-US" altLang="zh-CN" sz="9600" b="0" dirty="0" smtClean="0"/>
              <a:t>99</a:t>
            </a:r>
            <a:r>
              <a:rPr lang="en-US" altLang="zh-CN" sz="9600" b="0" dirty="0"/>
              <a:t>%</a:t>
            </a:r>
            <a:r>
              <a:rPr lang="zh-CN" altLang="en-US" sz="9600" b="0" dirty="0"/>
              <a:t>的人成不了事，为什么？</a:t>
            </a:r>
            <a:endParaRPr lang="en-US" sz="9600" dirty="0"/>
          </a:p>
        </p:txBody>
      </p:sp>
    </p:spTree>
    <p:extLst>
      <p:ext uri="{BB962C8B-B14F-4D97-AF65-F5344CB8AC3E}">
        <p14:creationId xmlns:p14="http://schemas.microsoft.com/office/powerpoint/2010/main" val="235042043"/>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9600" b="1" dirty="0" smtClean="0">
                <a:solidFill>
                  <a:srgbClr val="001246"/>
                </a:solidFill>
              </a:rPr>
              <a:t>好奇</a:t>
            </a:r>
            <a:r>
              <a:rPr lang="en-US" altLang="zh-CN" sz="9600" b="1" dirty="0" smtClean="0">
                <a:solidFill>
                  <a:srgbClr val="001246"/>
                </a:solidFill>
              </a:rPr>
              <a:t/>
            </a:r>
            <a:br>
              <a:rPr lang="en-US" altLang="zh-CN" sz="9600" b="1" dirty="0" smtClean="0">
                <a:solidFill>
                  <a:srgbClr val="001246"/>
                </a:solidFill>
              </a:rPr>
            </a:br>
            <a:r>
              <a:rPr lang="en-US" altLang="zh-CN" dirty="0" smtClean="0">
                <a:solidFill>
                  <a:srgbClr val="001246"/>
                </a:solidFill>
              </a:rPr>
              <a:t/>
            </a:r>
            <a:br>
              <a:rPr lang="en-US" altLang="zh-CN" dirty="0" smtClean="0">
                <a:solidFill>
                  <a:srgbClr val="001246"/>
                </a:solidFill>
              </a:rPr>
            </a:br>
            <a:r>
              <a:rPr lang="zh-CN" altLang="en-US" dirty="0" smtClean="0">
                <a:solidFill>
                  <a:schemeClr val="tx1"/>
                </a:solidFill>
              </a:rPr>
              <a:t>所有</a:t>
            </a:r>
            <a:r>
              <a:rPr lang="zh-CN" altLang="en-US" dirty="0">
                <a:solidFill>
                  <a:schemeClr val="tx1"/>
                </a:solidFill>
              </a:rPr>
              <a:t>做成难事</a:t>
            </a:r>
            <a:r>
              <a:rPr lang="zh-CN" altLang="en-US" dirty="0" smtClean="0">
                <a:solidFill>
                  <a:schemeClr val="tx1"/>
                </a:solidFill>
              </a:rPr>
              <a:t>的内驱源头</a:t>
            </a:r>
            <a:endParaRPr lang="en-US" dirty="0">
              <a:solidFill>
                <a:schemeClr val="tx1"/>
              </a:solidFill>
            </a:endParaRPr>
          </a:p>
        </p:txBody>
      </p:sp>
    </p:spTree>
    <p:extLst>
      <p:ext uri="{BB962C8B-B14F-4D97-AF65-F5344CB8AC3E}">
        <p14:creationId xmlns:p14="http://schemas.microsoft.com/office/powerpoint/2010/main" val="655588650"/>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0091" y="2455818"/>
            <a:ext cx="20796069" cy="6510224"/>
          </a:xfrm>
        </p:spPr>
        <p:txBody>
          <a:bodyPr>
            <a:normAutofit/>
          </a:bodyPr>
          <a:lstStyle/>
          <a:p>
            <a:r>
              <a:rPr lang="zh-CN" altLang="en-US" b="1" dirty="0" smtClean="0">
                <a:solidFill>
                  <a:srgbClr val="001246"/>
                </a:solidFill>
              </a:rPr>
              <a:t>好奇是找</a:t>
            </a:r>
            <a:r>
              <a:rPr lang="zh-CN" altLang="en-US" b="1" dirty="0">
                <a:solidFill>
                  <a:srgbClr val="001246"/>
                </a:solidFill>
              </a:rPr>
              <a:t>不</a:t>
            </a:r>
            <a:r>
              <a:rPr lang="zh-CN" altLang="en-US" b="1" dirty="0" smtClean="0">
                <a:solidFill>
                  <a:srgbClr val="001246"/>
                </a:solidFill>
              </a:rPr>
              <a:t>到的</a:t>
            </a:r>
            <a:r>
              <a:rPr lang="en-US" altLang="zh-CN" b="1" dirty="0" smtClean="0"/>
              <a:t/>
            </a:r>
            <a:br>
              <a:rPr lang="en-US" altLang="zh-CN" b="1" dirty="0" smtClean="0"/>
            </a:br>
            <a:r>
              <a:rPr lang="en-US" altLang="zh-CN" dirty="0" smtClean="0"/>
              <a:t/>
            </a:r>
            <a:br>
              <a:rPr lang="en-US" altLang="zh-CN" dirty="0" smtClean="0"/>
            </a:br>
            <a:r>
              <a:rPr lang="zh-CN" altLang="en-US" dirty="0" smtClean="0"/>
              <a:t>寻找</a:t>
            </a:r>
            <a:r>
              <a:rPr lang="zh-CN" altLang="en-US" dirty="0"/>
              <a:t>好奇的人就像是寻找永不存在的</a:t>
            </a:r>
            <a:r>
              <a:rPr lang="zh-CN" altLang="en-US" dirty="0" smtClean="0"/>
              <a:t>捷径</a:t>
            </a:r>
            <a:r>
              <a:rPr lang="en-US" altLang="zh-CN" dirty="0" smtClean="0"/>
              <a:t/>
            </a:r>
            <a:br>
              <a:rPr lang="en-US" altLang="zh-CN" dirty="0" smtClean="0"/>
            </a:br>
            <a:r>
              <a:rPr lang="zh-CN" altLang="en-US" dirty="0" smtClean="0"/>
              <a:t>会</a:t>
            </a:r>
            <a:r>
              <a:rPr lang="zh-CN" altLang="en-US" dirty="0"/>
              <a:t>在无尽的寻找中</a:t>
            </a:r>
            <a:r>
              <a:rPr lang="zh-CN" altLang="en-US" dirty="0" smtClean="0"/>
              <a:t>耗尽有限</a:t>
            </a:r>
            <a:r>
              <a:rPr lang="zh-CN" altLang="en-US" dirty="0"/>
              <a:t>的时间和</a:t>
            </a:r>
            <a:r>
              <a:rPr lang="zh-CN" altLang="en-US" dirty="0" smtClean="0"/>
              <a:t>精力</a:t>
            </a:r>
            <a:endParaRPr lang="en-US" dirty="0"/>
          </a:p>
        </p:txBody>
      </p:sp>
    </p:spTree>
    <p:extLst>
      <p:ext uri="{BB962C8B-B14F-4D97-AF65-F5344CB8AC3E}">
        <p14:creationId xmlns:p14="http://schemas.microsoft.com/office/powerpoint/2010/main" val="1887331440"/>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965" y="2005149"/>
            <a:ext cx="20796069" cy="7241744"/>
          </a:xfrm>
        </p:spPr>
        <p:txBody>
          <a:bodyPr>
            <a:normAutofit/>
          </a:bodyPr>
          <a:lstStyle/>
          <a:p>
            <a:r>
              <a:rPr lang="zh-CN" altLang="en-US" b="1" dirty="0" smtClean="0">
                <a:solidFill>
                  <a:srgbClr val="001246"/>
                </a:solidFill>
              </a:rPr>
              <a:t>好奇是内在生长起来的</a:t>
            </a:r>
            <a:r>
              <a:rPr lang="en-US" altLang="zh-CN" dirty="0" smtClean="0"/>
              <a:t/>
            </a:r>
            <a:br>
              <a:rPr lang="en-US" altLang="zh-CN" dirty="0" smtClean="0"/>
            </a:br>
            <a:r>
              <a:rPr lang="en-US" altLang="zh-CN" dirty="0"/>
              <a:t/>
            </a:r>
            <a:br>
              <a:rPr lang="en-US" altLang="zh-CN" dirty="0"/>
            </a:br>
            <a:r>
              <a:rPr lang="zh-CN" altLang="en-US" dirty="0" smtClean="0"/>
              <a:t>用专注、持久、忠诚、</a:t>
            </a:r>
            <a:r>
              <a:rPr lang="zh-CN" altLang="en-US" dirty="0"/>
              <a:t>稳定的</a:t>
            </a:r>
            <a:r>
              <a:rPr lang="zh-CN" altLang="en-US" dirty="0" smtClean="0"/>
              <a:t>方式</a:t>
            </a:r>
            <a:r>
              <a:rPr lang="en-US" altLang="zh-CN" dirty="0" smtClean="0"/>
              <a:t/>
            </a:r>
            <a:br>
              <a:rPr lang="en-US" altLang="zh-CN" dirty="0" smtClean="0"/>
            </a:br>
            <a:r>
              <a:rPr lang="zh-CN" altLang="en-US" dirty="0" smtClean="0"/>
              <a:t>去关注某个</a:t>
            </a:r>
            <a:r>
              <a:rPr lang="zh-CN" altLang="en-US" dirty="0"/>
              <a:t>顶级目标的</a:t>
            </a:r>
            <a:r>
              <a:rPr lang="zh-CN" altLang="en-US" dirty="0">
                <a:solidFill>
                  <a:srgbClr val="001246"/>
                </a:solidFill>
              </a:rPr>
              <a:t>内在</a:t>
            </a:r>
            <a:r>
              <a:rPr lang="zh-CN" altLang="en-US" dirty="0" smtClean="0">
                <a:solidFill>
                  <a:srgbClr val="001246"/>
                </a:solidFill>
              </a:rPr>
              <a:t>驱动</a:t>
            </a:r>
            <a:endParaRPr lang="en-US" dirty="0"/>
          </a:p>
        </p:txBody>
      </p:sp>
    </p:spTree>
    <p:extLst>
      <p:ext uri="{BB962C8B-B14F-4D97-AF65-F5344CB8AC3E}">
        <p14:creationId xmlns:p14="http://schemas.microsoft.com/office/powerpoint/2010/main" val="2046045890"/>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965" y="1934289"/>
            <a:ext cx="20796069" cy="7607504"/>
          </a:xfrm>
        </p:spPr>
        <p:txBody>
          <a:bodyPr>
            <a:normAutofit/>
          </a:bodyPr>
          <a:lstStyle/>
          <a:p>
            <a:r>
              <a:rPr lang="zh-CN" altLang="en-US" dirty="0" smtClean="0"/>
              <a:t>持续</a:t>
            </a:r>
            <a:r>
              <a:rPr lang="zh-CN" altLang="en-US" dirty="0"/>
              <a:t>追问，持续</a:t>
            </a:r>
            <a:r>
              <a:rPr lang="zh-CN" altLang="en-US" dirty="0" smtClean="0"/>
              <a:t>挖掘</a:t>
            </a:r>
            <a:r>
              <a:rPr lang="en-US" altLang="zh-CN" dirty="0"/>
              <a:t/>
            </a:r>
            <a:br>
              <a:rPr lang="en-US" altLang="zh-CN" dirty="0"/>
            </a:br>
            <a:r>
              <a:rPr lang="zh-CN" altLang="en-US" dirty="0" smtClean="0"/>
              <a:t>持续分享，持续学习</a:t>
            </a:r>
            <a:r>
              <a:rPr lang="en-US" altLang="zh-CN" dirty="0" smtClean="0"/>
              <a:t/>
            </a:r>
            <a:br>
              <a:rPr lang="en-US" altLang="zh-CN" dirty="0" smtClean="0"/>
            </a:br>
            <a:r>
              <a:rPr lang="zh-CN" altLang="en-US" dirty="0"/>
              <a:t>增长知识</a:t>
            </a:r>
            <a:r>
              <a:rPr lang="zh-CN" altLang="en-US" dirty="0" smtClean="0"/>
              <a:t>、</a:t>
            </a:r>
            <a:r>
              <a:rPr lang="zh-CN" altLang="en-US" dirty="0"/>
              <a:t>增长技能</a:t>
            </a:r>
            <a:r>
              <a:rPr lang="en-US" altLang="zh-CN" dirty="0" smtClean="0"/>
              <a:t/>
            </a:r>
            <a:br>
              <a:rPr lang="en-US" altLang="zh-CN" dirty="0" smtClean="0"/>
            </a:br>
            <a:r>
              <a:rPr lang="zh-CN" altLang="en-US" dirty="0"/>
              <a:t>增长自信、增长好奇</a:t>
            </a:r>
            <a:endParaRPr lang="en-US" dirty="0"/>
          </a:p>
        </p:txBody>
      </p:sp>
    </p:spTree>
    <p:extLst>
      <p:ext uri="{BB962C8B-B14F-4D97-AF65-F5344CB8AC3E}">
        <p14:creationId xmlns:p14="http://schemas.microsoft.com/office/powerpoint/2010/main" val="237633819"/>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965" y="3264025"/>
            <a:ext cx="20796069" cy="6431847"/>
          </a:xfrm>
        </p:spPr>
        <p:txBody>
          <a:bodyPr/>
          <a:lstStyle/>
          <a:p>
            <a:r>
              <a:rPr lang="zh-CN" altLang="en-US" dirty="0" smtClean="0"/>
              <a:t>走上特立独行的道路</a:t>
            </a:r>
            <a:r>
              <a:rPr lang="en-US" altLang="zh-CN" dirty="0" smtClean="0"/>
              <a:t/>
            </a:r>
            <a:br>
              <a:rPr lang="en-US" altLang="zh-CN" dirty="0" smtClean="0"/>
            </a:br>
            <a:r>
              <a:rPr lang="zh-CN" altLang="en-US" dirty="0" smtClean="0"/>
              <a:t>别人</a:t>
            </a:r>
            <a:r>
              <a:rPr lang="zh-CN" altLang="en-US" dirty="0"/>
              <a:t>可能说你偏执狂，是</a:t>
            </a:r>
            <a:r>
              <a:rPr lang="zh-CN" altLang="en-US" dirty="0" smtClean="0"/>
              <a:t>异类</a:t>
            </a:r>
            <a:r>
              <a:rPr lang="en-US" altLang="zh-CN" dirty="0" smtClean="0"/>
              <a:t/>
            </a:r>
            <a:br>
              <a:rPr lang="en-US" altLang="zh-CN" dirty="0" smtClean="0"/>
            </a:br>
            <a:r>
              <a:rPr lang="zh-CN" altLang="en-US" dirty="0" smtClean="0"/>
              <a:t>你</a:t>
            </a:r>
            <a:r>
              <a:rPr lang="zh-CN" altLang="en-US" dirty="0"/>
              <a:t>却</a:t>
            </a:r>
            <a:r>
              <a:rPr lang="zh-CN" altLang="en-US" dirty="0" smtClean="0"/>
              <a:t>乐在其中，人生富有意义</a:t>
            </a:r>
            <a:endParaRPr lang="en-US" dirty="0"/>
          </a:p>
        </p:txBody>
      </p:sp>
    </p:spTree>
    <p:extLst>
      <p:ext uri="{BB962C8B-B14F-4D97-AF65-F5344CB8AC3E}">
        <p14:creationId xmlns:p14="http://schemas.microsoft.com/office/powerpoint/2010/main" val="1739496160"/>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9600" b="1" dirty="0" smtClean="0">
                <a:solidFill>
                  <a:srgbClr val="001246"/>
                </a:solidFill>
              </a:rPr>
              <a:t>努力</a:t>
            </a:r>
            <a:r>
              <a:rPr lang="en-US" altLang="zh-CN" sz="9600" b="1" dirty="0" smtClean="0">
                <a:solidFill>
                  <a:srgbClr val="001246"/>
                </a:solidFill>
              </a:rPr>
              <a:t/>
            </a:r>
            <a:br>
              <a:rPr lang="en-US" altLang="zh-CN" sz="9600" b="1" dirty="0" smtClean="0">
                <a:solidFill>
                  <a:srgbClr val="001246"/>
                </a:solidFill>
              </a:rPr>
            </a:br>
            <a:r>
              <a:rPr lang="en-US" altLang="zh-CN" dirty="0" smtClean="0">
                <a:solidFill>
                  <a:srgbClr val="001246"/>
                </a:solidFill>
              </a:rPr>
              <a:t/>
            </a:r>
            <a:br>
              <a:rPr lang="en-US" altLang="zh-CN" dirty="0" smtClean="0">
                <a:solidFill>
                  <a:srgbClr val="001246"/>
                </a:solidFill>
              </a:rPr>
            </a:br>
            <a:r>
              <a:rPr lang="zh-CN" altLang="en-US" dirty="0" smtClean="0">
                <a:solidFill>
                  <a:schemeClr val="tx1"/>
                </a:solidFill>
              </a:rPr>
              <a:t>所有</a:t>
            </a:r>
            <a:r>
              <a:rPr lang="zh-CN" altLang="en-US" dirty="0">
                <a:solidFill>
                  <a:schemeClr val="tx1"/>
                </a:solidFill>
              </a:rPr>
              <a:t>做成难事</a:t>
            </a:r>
            <a:r>
              <a:rPr lang="zh-CN" altLang="en-US" dirty="0" smtClean="0">
                <a:solidFill>
                  <a:schemeClr val="tx1"/>
                </a:solidFill>
              </a:rPr>
              <a:t>的行动常态</a:t>
            </a:r>
            <a:endParaRPr lang="en-US" dirty="0">
              <a:solidFill>
                <a:schemeClr val="tx1"/>
              </a:solidFill>
            </a:endParaRPr>
          </a:p>
        </p:txBody>
      </p:sp>
    </p:spTree>
    <p:extLst>
      <p:ext uri="{BB962C8B-B14F-4D97-AF65-F5344CB8AC3E}">
        <p14:creationId xmlns:p14="http://schemas.microsoft.com/office/powerpoint/2010/main" val="544971977"/>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9600" b="1" dirty="0" smtClean="0">
                <a:solidFill>
                  <a:srgbClr val="001246"/>
                </a:solidFill>
              </a:rPr>
              <a:t>笨方法的四个基本</a:t>
            </a:r>
            <a:r>
              <a:rPr lang="en-US" altLang="zh-CN" sz="9600" b="1" dirty="0" smtClean="0">
                <a:solidFill>
                  <a:srgbClr val="001246"/>
                </a:solidFill>
              </a:rPr>
              <a:t/>
            </a:r>
            <a:br>
              <a:rPr lang="en-US" altLang="zh-CN" sz="9600" b="1" dirty="0" smtClean="0">
                <a:solidFill>
                  <a:srgbClr val="001246"/>
                </a:solidFill>
              </a:rPr>
            </a:br>
            <a:r>
              <a:rPr lang="en-US" altLang="zh-CN" sz="9600" b="1" dirty="0" smtClean="0">
                <a:solidFill>
                  <a:srgbClr val="001246"/>
                </a:solidFill>
              </a:rPr>
              <a:t/>
            </a:r>
            <a:br>
              <a:rPr lang="en-US" altLang="zh-CN" sz="9600" b="1" dirty="0" smtClean="0">
                <a:solidFill>
                  <a:srgbClr val="001246"/>
                </a:solidFill>
              </a:rPr>
            </a:br>
            <a:r>
              <a:rPr lang="zh-CN" altLang="en-US" dirty="0" smtClean="0">
                <a:solidFill>
                  <a:schemeClr val="tx1"/>
                </a:solidFill>
              </a:rPr>
              <a:t>四义</a:t>
            </a:r>
            <a:r>
              <a:rPr lang="zh-CN" altLang="en-US" dirty="0">
                <a:solidFill>
                  <a:schemeClr val="tx1"/>
                </a:solidFill>
              </a:rPr>
              <a:t>、四要、四步、四问</a:t>
            </a:r>
            <a:endParaRPr lang="en-US" dirty="0">
              <a:solidFill>
                <a:schemeClr val="tx1"/>
              </a:solidFill>
            </a:endParaRPr>
          </a:p>
        </p:txBody>
      </p:sp>
    </p:spTree>
    <p:extLst>
      <p:ext uri="{BB962C8B-B14F-4D97-AF65-F5344CB8AC3E}">
        <p14:creationId xmlns:p14="http://schemas.microsoft.com/office/powerpoint/2010/main" val="326262984"/>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9600" b="1" dirty="0">
                <a:solidFill>
                  <a:srgbClr val="001246"/>
                </a:solidFill>
              </a:rPr>
              <a:t>笨方法四</a:t>
            </a:r>
            <a:r>
              <a:rPr lang="zh-CN" altLang="en-US" sz="9600" b="1" dirty="0" smtClean="0">
                <a:solidFill>
                  <a:srgbClr val="001246"/>
                </a:solidFill>
              </a:rPr>
              <a:t>义</a:t>
            </a:r>
            <a:r>
              <a:rPr lang="en-US" altLang="zh-CN" sz="9600" dirty="0" smtClean="0">
                <a:solidFill>
                  <a:srgbClr val="001246"/>
                </a:solidFill>
              </a:rPr>
              <a:t/>
            </a:r>
            <a:br>
              <a:rPr lang="en-US" altLang="zh-CN" sz="9600" dirty="0" smtClean="0">
                <a:solidFill>
                  <a:srgbClr val="001246"/>
                </a:solidFill>
              </a:rPr>
            </a:br>
            <a:r>
              <a:rPr lang="en-US" altLang="zh-CN" sz="9600" dirty="0" smtClean="0">
                <a:solidFill>
                  <a:srgbClr val="001246"/>
                </a:solidFill>
              </a:rPr>
              <a:t/>
            </a:r>
            <a:br>
              <a:rPr lang="en-US" altLang="zh-CN" sz="9600" dirty="0" smtClean="0">
                <a:solidFill>
                  <a:srgbClr val="001246"/>
                </a:solidFill>
              </a:rPr>
            </a:br>
            <a:r>
              <a:rPr lang="zh-CN" altLang="en-US" dirty="0"/>
              <a:t>认知、精神、态度、信念</a:t>
            </a:r>
            <a:endParaRPr lang="en-US" dirty="0"/>
          </a:p>
        </p:txBody>
      </p:sp>
    </p:spTree>
    <p:extLst>
      <p:ext uri="{BB962C8B-B14F-4D97-AF65-F5344CB8AC3E}">
        <p14:creationId xmlns:p14="http://schemas.microsoft.com/office/powerpoint/2010/main" val="976221297"/>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b="0" dirty="0" smtClean="0"/>
              <a:t>笨方法四义</a:t>
            </a:r>
            <a:r>
              <a:rPr lang="zh-CN" altLang="en-US" b="0" dirty="0"/>
              <a:t>之一</a:t>
            </a:r>
            <a:r>
              <a:rPr lang="en-US" altLang="zh-CN" dirty="0" smtClean="0"/>
              <a:t/>
            </a:r>
            <a:br>
              <a:rPr lang="en-US" altLang="zh-CN" dirty="0" smtClean="0"/>
            </a:br>
            <a:r>
              <a:rPr lang="zh-CN" altLang="en-US" dirty="0" smtClean="0"/>
              <a:t>认知：</a:t>
            </a:r>
            <a:r>
              <a:rPr lang="zh-CN" altLang="en-US" dirty="0" smtClean="0">
                <a:solidFill>
                  <a:srgbClr val="001246"/>
                </a:solidFill>
              </a:rPr>
              <a:t>知己知彼</a:t>
            </a:r>
            <a:endParaRPr lang="en-US" altLang="zh-CN" dirty="0">
              <a:solidFill>
                <a:srgbClr val="001246"/>
              </a:solidFill>
            </a:endParaRPr>
          </a:p>
        </p:txBody>
      </p:sp>
      <p:sp>
        <p:nvSpPr>
          <p:cNvPr id="3" name="Text Placeholder 2"/>
          <p:cNvSpPr>
            <a:spLocks noGrp="1"/>
          </p:cNvSpPr>
          <p:nvPr>
            <p:ph type="body" idx="1"/>
          </p:nvPr>
        </p:nvSpPr>
        <p:spPr/>
        <p:txBody>
          <a:bodyPr/>
          <a:lstStyle/>
          <a:p>
            <a:r>
              <a:rPr lang="zh-CN" altLang="en-US" dirty="0" smtClean="0"/>
              <a:t>你</a:t>
            </a:r>
            <a:r>
              <a:rPr lang="zh-CN" altLang="en-US" dirty="0"/>
              <a:t>从来都不比任何人差</a:t>
            </a:r>
            <a:r>
              <a:rPr lang="zh-CN" altLang="en-US" dirty="0" smtClean="0"/>
              <a:t>，也</a:t>
            </a:r>
            <a:r>
              <a:rPr lang="zh-CN" altLang="en-US" dirty="0"/>
              <a:t>不比任何人</a:t>
            </a:r>
            <a:r>
              <a:rPr lang="zh-CN" altLang="en-US" dirty="0" smtClean="0"/>
              <a:t>强</a:t>
            </a:r>
            <a:endParaRPr lang="en-US" altLang="zh-CN" dirty="0" smtClean="0"/>
          </a:p>
          <a:p>
            <a:r>
              <a:rPr lang="zh-CN" altLang="en-US" dirty="0" smtClean="0"/>
              <a:t>别</a:t>
            </a:r>
            <a:r>
              <a:rPr lang="zh-CN" altLang="en-US" dirty="0"/>
              <a:t>自命不凡，也别妄自菲薄</a:t>
            </a:r>
            <a:endParaRPr lang="en-US" dirty="0"/>
          </a:p>
        </p:txBody>
      </p:sp>
    </p:spTree>
    <p:extLst>
      <p:ext uri="{BB962C8B-B14F-4D97-AF65-F5344CB8AC3E}">
        <p14:creationId xmlns:p14="http://schemas.microsoft.com/office/powerpoint/2010/main" val="1616003305"/>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b="0" dirty="0" smtClean="0"/>
              <a:t>笨方法四义</a:t>
            </a:r>
            <a:r>
              <a:rPr lang="zh-CN" altLang="en-US" b="0" dirty="0"/>
              <a:t>之一</a:t>
            </a:r>
            <a:r>
              <a:rPr lang="en-US" altLang="zh-CN" dirty="0" smtClean="0"/>
              <a:t/>
            </a:r>
            <a:br>
              <a:rPr lang="en-US" altLang="zh-CN" dirty="0" smtClean="0"/>
            </a:br>
            <a:r>
              <a:rPr lang="zh-CN" altLang="en-US" dirty="0" smtClean="0">
                <a:solidFill>
                  <a:srgbClr val="001246"/>
                </a:solidFill>
              </a:rPr>
              <a:t>精神：百折不挠</a:t>
            </a:r>
            <a:endParaRPr lang="en-US" dirty="0">
              <a:solidFill>
                <a:srgbClr val="001246"/>
              </a:solidFill>
            </a:endParaRPr>
          </a:p>
        </p:txBody>
      </p:sp>
      <p:sp>
        <p:nvSpPr>
          <p:cNvPr id="3" name="Text Placeholder 2"/>
          <p:cNvSpPr>
            <a:spLocks noGrp="1"/>
          </p:cNvSpPr>
          <p:nvPr>
            <p:ph type="body" idx="1"/>
          </p:nvPr>
        </p:nvSpPr>
        <p:spPr/>
        <p:txBody>
          <a:bodyPr/>
          <a:lstStyle/>
          <a:p>
            <a:r>
              <a:rPr lang="zh-CN" altLang="en-US" dirty="0" smtClean="0"/>
              <a:t>人生</a:t>
            </a:r>
            <a:r>
              <a:rPr lang="zh-CN" altLang="en-US" dirty="0"/>
              <a:t>海海，失败常有，但你必须要拖回巨大的</a:t>
            </a:r>
            <a:r>
              <a:rPr lang="zh-CN" altLang="en-US" dirty="0" smtClean="0"/>
              <a:t>鱼骨</a:t>
            </a:r>
            <a:endParaRPr lang="en-US" altLang="zh-CN" dirty="0" smtClean="0"/>
          </a:p>
          <a:p>
            <a:r>
              <a:rPr lang="zh-CN" altLang="en-US" dirty="0" smtClean="0"/>
              <a:t>成功</a:t>
            </a:r>
            <a:r>
              <a:rPr lang="zh-CN" altLang="en-US" dirty="0"/>
              <a:t>的反面不是失败，而是什么都不做</a:t>
            </a:r>
            <a:endParaRPr lang="en-US" altLang="zh-CN" dirty="0" smtClean="0"/>
          </a:p>
        </p:txBody>
      </p:sp>
    </p:spTree>
    <p:extLst>
      <p:ext uri="{BB962C8B-B14F-4D97-AF65-F5344CB8AC3E}">
        <p14:creationId xmlns:p14="http://schemas.microsoft.com/office/powerpoint/2010/main" val="201482488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965" y="3589825"/>
            <a:ext cx="20796069" cy="6536349"/>
          </a:xfrm>
        </p:spPr>
        <p:txBody>
          <a:bodyPr>
            <a:noAutofit/>
          </a:bodyPr>
          <a:lstStyle/>
          <a:p>
            <a:r>
              <a:rPr lang="zh-CN" altLang="en-US" sz="9600" b="1" dirty="0" smtClean="0">
                <a:solidFill>
                  <a:srgbClr val="001246"/>
                </a:solidFill>
              </a:rPr>
              <a:t>常人</a:t>
            </a:r>
            <a:r>
              <a:rPr lang="zh-CN" altLang="en-US" sz="9600" b="1" dirty="0">
                <a:solidFill>
                  <a:srgbClr val="001246"/>
                </a:solidFill>
              </a:rPr>
              <a:t>不能成事</a:t>
            </a:r>
            <a:r>
              <a:rPr lang="zh-CN" altLang="en-US" sz="9600" b="1" dirty="0" smtClean="0">
                <a:solidFill>
                  <a:srgbClr val="001246"/>
                </a:solidFill>
              </a:rPr>
              <a:t>的四个原因</a:t>
            </a:r>
            <a:r>
              <a:rPr lang="en-US" altLang="zh-CN" sz="9600" b="1" dirty="0" smtClean="0"/>
              <a:t/>
            </a:r>
            <a:br>
              <a:rPr lang="en-US" altLang="zh-CN" sz="9600" b="1" dirty="0" smtClean="0"/>
            </a:br>
            <a:r>
              <a:rPr lang="en-US" altLang="zh-CN" sz="8800" b="1" dirty="0" smtClean="0"/>
              <a:t/>
            </a:r>
            <a:br>
              <a:rPr lang="en-US" altLang="zh-CN" sz="8800" b="1" dirty="0" smtClean="0"/>
            </a:br>
            <a:r>
              <a:rPr lang="zh-CN" altLang="en-US" sz="8800" dirty="0" smtClean="0"/>
              <a:t>废弛：不能坚持半途而废</a:t>
            </a:r>
            <a:r>
              <a:rPr lang="en-US" altLang="zh-CN" sz="8800" dirty="0" smtClean="0"/>
              <a:t/>
            </a:r>
            <a:br>
              <a:rPr lang="en-US" altLang="zh-CN" sz="8800" dirty="0" smtClean="0"/>
            </a:br>
            <a:r>
              <a:rPr lang="zh-CN" altLang="en-US" sz="8800" dirty="0" smtClean="0"/>
              <a:t>畏缩：困难面前畏畏缩缩</a:t>
            </a:r>
            <a:r>
              <a:rPr lang="en-US" altLang="zh-CN" sz="8800" dirty="0" smtClean="0"/>
              <a:t/>
            </a:r>
            <a:br>
              <a:rPr lang="en-US" altLang="zh-CN" sz="8800" dirty="0" smtClean="0"/>
            </a:br>
            <a:r>
              <a:rPr lang="zh-CN" altLang="en-US" sz="8800" dirty="0"/>
              <a:t>屈</a:t>
            </a:r>
            <a:r>
              <a:rPr lang="zh-CN" altLang="en-US" sz="8800" dirty="0" smtClean="0"/>
              <a:t>挠：压力</a:t>
            </a:r>
            <a:r>
              <a:rPr lang="zh-CN" altLang="en-US" sz="8800" dirty="0"/>
              <a:t>面前</a:t>
            </a:r>
            <a:r>
              <a:rPr lang="zh-CN" altLang="en-US" sz="8800" dirty="0" smtClean="0"/>
              <a:t>妥协退让</a:t>
            </a:r>
            <a:r>
              <a:rPr lang="en-US" altLang="zh-CN" sz="8800" dirty="0" smtClean="0"/>
              <a:t/>
            </a:r>
            <a:br>
              <a:rPr lang="en-US" altLang="zh-CN" sz="8800" dirty="0" smtClean="0"/>
            </a:br>
            <a:r>
              <a:rPr lang="zh-CN" altLang="en-US" sz="8800" dirty="0" smtClean="0"/>
              <a:t>间断：容易打岔中断放弃</a:t>
            </a:r>
            <a:r>
              <a:rPr lang="en-US" altLang="zh-CN" sz="8800" dirty="0"/>
              <a:t/>
            </a:r>
            <a:br>
              <a:rPr lang="en-US" altLang="zh-CN" sz="8800" dirty="0"/>
            </a:br>
            <a:endParaRPr lang="en-US" sz="8800" dirty="0"/>
          </a:p>
        </p:txBody>
      </p:sp>
    </p:spTree>
    <p:extLst>
      <p:ext uri="{BB962C8B-B14F-4D97-AF65-F5344CB8AC3E}">
        <p14:creationId xmlns:p14="http://schemas.microsoft.com/office/powerpoint/2010/main" val="1518708478"/>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b="0" dirty="0" smtClean="0"/>
              <a:t>笨方法四义</a:t>
            </a:r>
            <a:r>
              <a:rPr lang="zh-CN" altLang="en-US" b="0" dirty="0"/>
              <a:t>之一</a:t>
            </a:r>
            <a:r>
              <a:rPr lang="en-US" altLang="zh-CN" dirty="0" smtClean="0"/>
              <a:t/>
            </a:r>
            <a:br>
              <a:rPr lang="en-US" altLang="zh-CN" dirty="0" smtClean="0"/>
            </a:br>
            <a:r>
              <a:rPr lang="zh-CN" altLang="en-US" dirty="0" smtClean="0">
                <a:solidFill>
                  <a:srgbClr val="001246"/>
                </a:solidFill>
              </a:rPr>
              <a:t>态度：</a:t>
            </a:r>
            <a:r>
              <a:rPr lang="zh-CN" altLang="en-US" dirty="0">
                <a:solidFill>
                  <a:srgbClr val="001246"/>
                </a:solidFill>
              </a:rPr>
              <a:t>先胜后战</a:t>
            </a:r>
            <a:endParaRPr lang="en-US" dirty="0">
              <a:solidFill>
                <a:srgbClr val="001246"/>
              </a:solidFill>
            </a:endParaRPr>
          </a:p>
        </p:txBody>
      </p:sp>
      <p:sp>
        <p:nvSpPr>
          <p:cNvPr id="3" name="Text Placeholder 2"/>
          <p:cNvSpPr>
            <a:spLocks noGrp="1"/>
          </p:cNvSpPr>
          <p:nvPr>
            <p:ph type="body" idx="1"/>
          </p:nvPr>
        </p:nvSpPr>
        <p:spPr>
          <a:xfrm>
            <a:off x="11115819" y="163285"/>
            <a:ext cx="10078667" cy="12252960"/>
          </a:xfrm>
        </p:spPr>
        <p:txBody>
          <a:bodyPr>
            <a:normAutofit/>
          </a:bodyPr>
          <a:lstStyle/>
          <a:p>
            <a:r>
              <a:rPr lang="zh-CN" altLang="en-US" dirty="0" smtClean="0"/>
              <a:t>没有</a:t>
            </a:r>
            <a:r>
              <a:rPr lang="zh-CN" altLang="en-US" dirty="0"/>
              <a:t>什么是理所应当，一切都是难得可贵</a:t>
            </a:r>
            <a:r>
              <a:rPr lang="zh-CN" altLang="en-US" dirty="0" smtClean="0"/>
              <a:t>，</a:t>
            </a:r>
            <a:r>
              <a:rPr lang="en-US" altLang="zh-CN" dirty="0" smtClean="0"/>
              <a:t/>
            </a:r>
            <a:br>
              <a:rPr lang="en-US" altLang="zh-CN" dirty="0" smtClean="0"/>
            </a:br>
            <a:r>
              <a:rPr lang="zh-CN" altLang="en-US" dirty="0" smtClean="0"/>
              <a:t>没有</a:t>
            </a:r>
            <a:r>
              <a:rPr lang="zh-CN" altLang="en-US" dirty="0"/>
              <a:t>什么是一劳永逸，一切都要不断努力</a:t>
            </a:r>
            <a:r>
              <a:rPr lang="zh-CN" altLang="en-US" dirty="0" smtClean="0"/>
              <a:t>。</a:t>
            </a:r>
            <a:endParaRPr lang="en-US" altLang="zh-CN" dirty="0" smtClean="0"/>
          </a:p>
          <a:p>
            <a:r>
              <a:rPr lang="zh-CN" altLang="en-US" dirty="0" smtClean="0"/>
              <a:t>滴水穿石</a:t>
            </a:r>
            <a:r>
              <a:rPr lang="zh-CN" altLang="en-US" dirty="0"/>
              <a:t>、凿壁偷光、锲而不舍、</a:t>
            </a:r>
            <a:r>
              <a:rPr lang="zh-CN" altLang="en-US" dirty="0" smtClean="0"/>
              <a:t>持之以恒</a:t>
            </a:r>
            <a:endParaRPr lang="en-US" altLang="zh-CN" dirty="0"/>
          </a:p>
        </p:txBody>
      </p:sp>
    </p:spTree>
    <p:extLst>
      <p:ext uri="{BB962C8B-B14F-4D97-AF65-F5344CB8AC3E}">
        <p14:creationId xmlns:p14="http://schemas.microsoft.com/office/powerpoint/2010/main" val="833215632"/>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b="0" dirty="0" smtClean="0"/>
              <a:t>笨方法四义</a:t>
            </a:r>
            <a:r>
              <a:rPr lang="zh-CN" altLang="en-US" b="0" dirty="0"/>
              <a:t>之一</a:t>
            </a:r>
            <a:r>
              <a:rPr lang="en-US" altLang="zh-CN" dirty="0" smtClean="0"/>
              <a:t/>
            </a:r>
            <a:br>
              <a:rPr lang="en-US" altLang="zh-CN" dirty="0" smtClean="0"/>
            </a:br>
            <a:r>
              <a:rPr lang="zh-CN" altLang="en-US" dirty="0" smtClean="0">
                <a:solidFill>
                  <a:srgbClr val="001246"/>
                </a:solidFill>
              </a:rPr>
              <a:t>信念：长期主义</a:t>
            </a:r>
            <a:endParaRPr lang="en-US" dirty="0">
              <a:solidFill>
                <a:srgbClr val="001246"/>
              </a:solidFill>
            </a:endParaRPr>
          </a:p>
        </p:txBody>
      </p:sp>
      <p:sp>
        <p:nvSpPr>
          <p:cNvPr id="3" name="Text Placeholder 2"/>
          <p:cNvSpPr>
            <a:spLocks noGrp="1"/>
          </p:cNvSpPr>
          <p:nvPr>
            <p:ph type="body" idx="1"/>
          </p:nvPr>
        </p:nvSpPr>
        <p:spPr>
          <a:xfrm>
            <a:off x="11115819" y="163285"/>
            <a:ext cx="10078667" cy="12252960"/>
          </a:xfrm>
        </p:spPr>
        <p:txBody>
          <a:bodyPr>
            <a:normAutofit/>
          </a:bodyPr>
          <a:lstStyle/>
          <a:p>
            <a:r>
              <a:rPr lang="zh-CN" altLang="en-US" dirty="0"/>
              <a:t>只问耕耘，不问</a:t>
            </a:r>
            <a:r>
              <a:rPr lang="zh-CN" altLang="en-US" dirty="0" smtClean="0"/>
              <a:t>收获何必</a:t>
            </a:r>
            <a:r>
              <a:rPr lang="zh-CN" altLang="en-US" dirty="0"/>
              <a:t>曰利，仁义而已</a:t>
            </a:r>
            <a:endParaRPr lang="en-US" altLang="zh-CN" dirty="0" smtClean="0"/>
          </a:p>
          <a:p>
            <a:r>
              <a:rPr lang="zh-CN" altLang="en-US" dirty="0" smtClean="0"/>
              <a:t>凿壁偷光、锲而不舍持之以恒、日日不断</a:t>
            </a:r>
            <a:endParaRPr lang="en-US" altLang="zh-CN" dirty="0"/>
          </a:p>
        </p:txBody>
      </p:sp>
    </p:spTree>
    <p:extLst>
      <p:ext uri="{BB962C8B-B14F-4D97-AF65-F5344CB8AC3E}">
        <p14:creationId xmlns:p14="http://schemas.microsoft.com/office/powerpoint/2010/main" val="195394248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z="9600" b="1" dirty="0">
                <a:solidFill>
                  <a:srgbClr val="001246"/>
                </a:solidFill>
              </a:rPr>
              <a:t>笨方法四</a:t>
            </a:r>
            <a:r>
              <a:rPr lang="zh-TW" altLang="en-US" sz="9600" b="1" dirty="0" smtClean="0">
                <a:solidFill>
                  <a:srgbClr val="001246"/>
                </a:solidFill>
              </a:rPr>
              <a:t>要</a:t>
            </a:r>
            <a:r>
              <a:rPr lang="en-US" altLang="zh-TW" dirty="0" smtClean="0"/>
              <a:t/>
            </a:r>
            <a:br>
              <a:rPr lang="en-US" altLang="zh-TW" dirty="0" smtClean="0"/>
            </a:br>
            <a:r>
              <a:rPr lang="en-US" altLang="zh-TW" dirty="0" smtClean="0"/>
              <a:t/>
            </a:r>
            <a:br>
              <a:rPr lang="en-US" altLang="zh-TW" dirty="0" smtClean="0"/>
            </a:br>
            <a:r>
              <a:rPr lang="zh-CN" altLang="en-US" dirty="0"/>
              <a:t>坚毅、认真、科学、模仿</a:t>
            </a:r>
            <a:endParaRPr lang="en-US" dirty="0"/>
          </a:p>
        </p:txBody>
      </p:sp>
    </p:spTree>
    <p:extLst>
      <p:ext uri="{BB962C8B-B14F-4D97-AF65-F5344CB8AC3E}">
        <p14:creationId xmlns:p14="http://schemas.microsoft.com/office/powerpoint/2010/main" val="1579829690"/>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9600" b="1" dirty="0" smtClean="0">
                <a:solidFill>
                  <a:srgbClr val="001246"/>
                </a:solidFill>
              </a:rPr>
              <a:t>坚毅</a:t>
            </a:r>
            <a:r>
              <a:rPr lang="zh-CN" altLang="en-US" sz="9600" b="1" dirty="0">
                <a:solidFill>
                  <a:srgbClr val="001246"/>
                </a:solidFill>
              </a:rPr>
              <a:t>是为</a:t>
            </a:r>
            <a:r>
              <a:rPr lang="zh-CN" altLang="en-US" sz="9600" b="1" dirty="0" smtClean="0">
                <a:solidFill>
                  <a:srgbClr val="001246"/>
                </a:solidFill>
              </a:rPr>
              <a:t>信念</a:t>
            </a:r>
            <a:r>
              <a:rPr lang="en-US" altLang="zh-CN" dirty="0" smtClean="0">
                <a:solidFill>
                  <a:srgbClr val="001246"/>
                </a:solidFill>
              </a:rPr>
              <a:t/>
            </a:r>
            <a:br>
              <a:rPr lang="en-US" altLang="zh-CN" dirty="0" smtClean="0">
                <a:solidFill>
                  <a:srgbClr val="001246"/>
                </a:solidFill>
              </a:rPr>
            </a:br>
            <a:r>
              <a:rPr lang="en-US" altLang="zh-CN" dirty="0" smtClean="0"/>
              <a:t/>
            </a:r>
            <a:br>
              <a:rPr lang="en-US" altLang="zh-CN" dirty="0" smtClean="0"/>
            </a:br>
            <a:r>
              <a:rPr lang="zh-CN" altLang="en-US" dirty="0" smtClean="0"/>
              <a:t>笨方法成事的</a:t>
            </a:r>
            <a:r>
              <a:rPr lang="zh-CN" altLang="en-US" dirty="0"/>
              <a:t>第一</a:t>
            </a:r>
            <a:r>
              <a:rPr lang="zh-CN" altLang="en-US" dirty="0" smtClean="0"/>
              <a:t>步</a:t>
            </a:r>
            <a:r>
              <a:rPr lang="en-US" altLang="zh-CN" dirty="0" smtClean="0"/>
              <a:t/>
            </a:r>
            <a:br>
              <a:rPr lang="en-US" altLang="zh-CN" dirty="0" smtClean="0"/>
            </a:br>
            <a:r>
              <a:rPr lang="zh-CN" altLang="en-US" dirty="0" smtClean="0"/>
              <a:t>相信</a:t>
            </a:r>
            <a:r>
              <a:rPr lang="zh-CN" altLang="en-US" dirty="0"/>
              <a:t>日日</a:t>
            </a:r>
            <a:r>
              <a:rPr lang="zh-CN" altLang="en-US" dirty="0" smtClean="0"/>
              <a:t>不断，</a:t>
            </a:r>
            <a:r>
              <a:rPr lang="zh-CN" altLang="en-US" dirty="0"/>
              <a:t>拱卒之</a:t>
            </a:r>
            <a:r>
              <a:rPr lang="zh-CN" altLang="en-US" dirty="0" smtClean="0"/>
              <a:t>功</a:t>
            </a:r>
            <a:endParaRPr lang="en-US" dirty="0"/>
          </a:p>
        </p:txBody>
      </p:sp>
    </p:spTree>
    <p:extLst>
      <p:ext uri="{BB962C8B-B14F-4D97-AF65-F5344CB8AC3E}">
        <p14:creationId xmlns:p14="http://schemas.microsoft.com/office/powerpoint/2010/main" val="1085799429"/>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坚毅并非需要长</a:t>
            </a:r>
            <a:r>
              <a:rPr lang="zh-CN" altLang="en-US" dirty="0" smtClean="0"/>
              <a:t>时间磨练</a:t>
            </a:r>
            <a:r>
              <a:rPr lang="zh-CN" altLang="en-US" dirty="0"/>
              <a:t>才能</a:t>
            </a:r>
            <a:r>
              <a:rPr lang="zh-CN" altLang="en-US" dirty="0" smtClean="0"/>
              <a:t>习得</a:t>
            </a:r>
            <a:r>
              <a:rPr lang="en-US" altLang="zh-CN" dirty="0" smtClean="0"/>
              <a:t/>
            </a:r>
            <a:br>
              <a:rPr lang="en-US" altLang="zh-CN" dirty="0" smtClean="0"/>
            </a:br>
            <a:r>
              <a:rPr lang="zh-CN" altLang="en-US" dirty="0" smtClean="0"/>
              <a:t>它只是</a:t>
            </a:r>
            <a:r>
              <a:rPr lang="zh-CN" altLang="en-US" dirty="0"/>
              <a:t>持续做好一件事的执着</a:t>
            </a:r>
            <a:r>
              <a:rPr lang="zh-CN" altLang="en-US" dirty="0" smtClean="0"/>
              <a:t>品格</a:t>
            </a:r>
            <a:r>
              <a:rPr lang="en-US" altLang="zh-CN" dirty="0" smtClean="0"/>
              <a:t/>
            </a:r>
            <a:br>
              <a:rPr lang="en-US" altLang="zh-CN" dirty="0" smtClean="0"/>
            </a:br>
            <a:r>
              <a:rPr lang="zh-CN" altLang="en-US" dirty="0" smtClean="0"/>
              <a:t>每个</a:t>
            </a:r>
            <a:r>
              <a:rPr lang="zh-CN" altLang="en-US" dirty="0"/>
              <a:t>人可</a:t>
            </a:r>
            <a:r>
              <a:rPr lang="zh-CN" altLang="en-US" dirty="0" smtClean="0"/>
              <a:t>习得</a:t>
            </a:r>
            <a:endParaRPr lang="en-US" dirty="0"/>
          </a:p>
        </p:txBody>
      </p:sp>
    </p:spTree>
    <p:extLst>
      <p:ext uri="{BB962C8B-B14F-4D97-AF65-F5344CB8AC3E}">
        <p14:creationId xmlns:p14="http://schemas.microsoft.com/office/powerpoint/2010/main" val="2104591507"/>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坚毅的基础</a:t>
            </a:r>
            <a:r>
              <a:rPr lang="zh-CN" altLang="en-US" dirty="0" smtClean="0"/>
              <a:t>认知</a:t>
            </a:r>
            <a:r>
              <a:rPr lang="en-US" altLang="zh-CN" dirty="0" smtClean="0"/>
              <a:t/>
            </a:r>
            <a:br>
              <a:rPr lang="en-US" altLang="zh-CN" dirty="0" smtClean="0"/>
            </a:br>
            <a:r>
              <a:rPr lang="zh-CN" altLang="en-US" dirty="0" smtClean="0"/>
              <a:t>要</a:t>
            </a:r>
            <a:r>
              <a:rPr lang="zh-CN" altLang="en-US" dirty="0"/>
              <a:t>做好一件事，没有捷径可</a:t>
            </a:r>
            <a:r>
              <a:rPr lang="zh-CN" altLang="en-US" dirty="0" smtClean="0"/>
              <a:t>走</a:t>
            </a:r>
            <a:r>
              <a:rPr lang="en-US" altLang="zh-CN" dirty="0" smtClean="0"/>
              <a:t/>
            </a:r>
            <a:br>
              <a:rPr lang="en-US" altLang="zh-CN" dirty="0" smtClean="0"/>
            </a:br>
            <a:r>
              <a:rPr lang="zh-CN" altLang="en-US" dirty="0" smtClean="0"/>
              <a:t>普通人要花更多时间才能抵达终点</a:t>
            </a:r>
            <a:endParaRPr lang="en-US" dirty="0"/>
          </a:p>
        </p:txBody>
      </p:sp>
    </p:spTree>
    <p:extLst>
      <p:ext uri="{BB962C8B-B14F-4D97-AF65-F5344CB8AC3E}">
        <p14:creationId xmlns:p14="http://schemas.microsoft.com/office/powerpoint/2010/main" val="666308412"/>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坚毅是长时间</a:t>
            </a:r>
            <a:r>
              <a:rPr lang="zh-CN" altLang="en-US" dirty="0" smtClean="0"/>
              <a:t>持续探寻一</a:t>
            </a:r>
            <a:r>
              <a:rPr lang="zh-CN" altLang="en-US" dirty="0"/>
              <a:t>个大</a:t>
            </a:r>
            <a:r>
              <a:rPr lang="zh-CN" altLang="en-US" dirty="0" smtClean="0"/>
              <a:t>问题</a:t>
            </a:r>
            <a:r>
              <a:rPr lang="en-US" altLang="zh-CN" dirty="0" smtClean="0"/>
              <a:t/>
            </a:r>
            <a:br>
              <a:rPr lang="en-US" altLang="zh-CN" dirty="0" smtClean="0"/>
            </a:br>
            <a:r>
              <a:rPr lang="zh-CN" altLang="en-US" dirty="0" smtClean="0"/>
              <a:t>坚毅</a:t>
            </a:r>
            <a:r>
              <a:rPr lang="zh-CN" altLang="en-US" dirty="0"/>
              <a:t>是牢牢地抓住自己感</a:t>
            </a:r>
            <a:r>
              <a:rPr lang="zh-CN" altLang="en-US" dirty="0" smtClean="0"/>
              <a:t>兴趣不放</a:t>
            </a:r>
            <a:r>
              <a:rPr lang="en-US" altLang="zh-CN" dirty="0" smtClean="0"/>
              <a:t/>
            </a:r>
            <a:br>
              <a:rPr lang="en-US" altLang="zh-CN" dirty="0" smtClean="0"/>
            </a:br>
            <a:r>
              <a:rPr lang="zh-CN" altLang="en-US" dirty="0" smtClean="0"/>
              <a:t>坚毅</a:t>
            </a:r>
            <a:r>
              <a:rPr lang="zh-CN" altLang="en-US" dirty="0"/>
              <a:t>是</a:t>
            </a:r>
            <a:r>
              <a:rPr lang="zh-CN" altLang="en-US" dirty="0" smtClean="0"/>
              <a:t>日复一日年复一年挑战自己</a:t>
            </a:r>
            <a:endParaRPr lang="en-US" dirty="0"/>
          </a:p>
        </p:txBody>
      </p:sp>
    </p:spTree>
    <p:extLst>
      <p:ext uri="{BB962C8B-B14F-4D97-AF65-F5344CB8AC3E}">
        <p14:creationId xmlns:p14="http://schemas.microsoft.com/office/powerpoint/2010/main" val="1665745026"/>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9600" b="1" dirty="0" smtClean="0">
                <a:solidFill>
                  <a:srgbClr val="001246"/>
                </a:solidFill>
              </a:rPr>
              <a:t>认真</a:t>
            </a:r>
            <a:r>
              <a:rPr lang="zh-CN" altLang="en-US" sz="9600" b="1" dirty="0">
                <a:solidFill>
                  <a:srgbClr val="001246"/>
                </a:solidFill>
              </a:rPr>
              <a:t>是为</a:t>
            </a:r>
            <a:r>
              <a:rPr lang="zh-CN" altLang="en-US" sz="9600" b="1" dirty="0" smtClean="0">
                <a:solidFill>
                  <a:srgbClr val="001246"/>
                </a:solidFill>
              </a:rPr>
              <a:t>态度</a:t>
            </a:r>
            <a:r>
              <a:rPr lang="en-US" altLang="zh-CN" dirty="0" smtClean="0"/>
              <a:t/>
            </a:r>
            <a:br>
              <a:rPr lang="en-US" altLang="zh-CN" dirty="0" smtClean="0"/>
            </a:br>
            <a:r>
              <a:rPr lang="en-US" altLang="zh-CN" dirty="0"/>
              <a:t/>
            </a:r>
            <a:br>
              <a:rPr lang="en-US" altLang="zh-CN" dirty="0"/>
            </a:br>
            <a:r>
              <a:rPr lang="zh-CN" altLang="en-US" dirty="0" smtClean="0"/>
              <a:t>在</a:t>
            </a:r>
            <a:r>
              <a:rPr lang="zh-CN" altLang="en-US" dirty="0"/>
              <a:t>努力中发现乐趣和</a:t>
            </a:r>
            <a:r>
              <a:rPr lang="zh-CN" altLang="en-US" dirty="0" smtClean="0"/>
              <a:t>热爱</a:t>
            </a:r>
            <a:r>
              <a:rPr lang="en-US" altLang="zh-CN" dirty="0" smtClean="0"/>
              <a:t/>
            </a:r>
            <a:br>
              <a:rPr lang="en-US" altLang="zh-CN" dirty="0" smtClean="0"/>
            </a:br>
            <a:r>
              <a:rPr lang="zh-CN" altLang="en-US" dirty="0" smtClean="0"/>
              <a:t>主动探索， </a:t>
            </a:r>
            <a:r>
              <a:rPr lang="zh-CN" altLang="en-US" dirty="0"/>
              <a:t>至臻至诚 </a:t>
            </a:r>
            <a:r>
              <a:rPr lang="zh-CN" altLang="en-US" dirty="0" smtClean="0"/>
              <a:t>，忘我创造</a:t>
            </a:r>
            <a:endParaRPr lang="en-US" dirty="0"/>
          </a:p>
        </p:txBody>
      </p:sp>
    </p:spTree>
    <p:extLst>
      <p:ext uri="{BB962C8B-B14F-4D97-AF65-F5344CB8AC3E}">
        <p14:creationId xmlns:p14="http://schemas.microsoft.com/office/powerpoint/2010/main" val="1145431089"/>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zh-CN" altLang="en-US" dirty="0"/>
              <a:t>认真</a:t>
            </a:r>
            <a:r>
              <a:rPr lang="zh-CN" altLang="en-US" dirty="0" smtClean="0"/>
              <a:t>是专注</a:t>
            </a:r>
            <a:r>
              <a:rPr lang="zh-CN" altLang="en-US" dirty="0"/>
              <a:t>、深入、</a:t>
            </a:r>
            <a:r>
              <a:rPr lang="zh-CN" altLang="en-US" dirty="0" smtClean="0"/>
              <a:t>探索</a:t>
            </a:r>
            <a:r>
              <a:rPr lang="en-US" altLang="zh-CN" dirty="0" smtClean="0"/>
              <a:t/>
            </a:r>
            <a:br>
              <a:rPr lang="en-US" altLang="zh-CN" dirty="0" smtClean="0"/>
            </a:br>
            <a:r>
              <a:rPr lang="zh-CN" altLang="en-US" dirty="0" smtClean="0"/>
              <a:t>不</a:t>
            </a:r>
            <a:r>
              <a:rPr lang="zh-CN" altLang="en-US" dirty="0"/>
              <a:t>苟且、凡事</a:t>
            </a:r>
            <a:r>
              <a:rPr lang="zh-CN" altLang="en-US" dirty="0" smtClean="0"/>
              <a:t>彻底</a:t>
            </a:r>
            <a:r>
              <a:rPr lang="en-US" altLang="zh-CN" dirty="0" smtClean="0"/>
              <a:t/>
            </a:r>
            <a:br>
              <a:rPr lang="en-US" altLang="zh-CN" dirty="0" smtClean="0"/>
            </a:br>
            <a:r>
              <a:rPr lang="zh-CN" altLang="en-US" dirty="0" smtClean="0"/>
              <a:t>认真是满意，不是完美</a:t>
            </a:r>
            <a:r>
              <a:rPr lang="en-US" altLang="zh-CN" dirty="0" smtClean="0"/>
              <a:t/>
            </a:r>
            <a:br>
              <a:rPr lang="en-US" altLang="zh-CN" dirty="0" smtClean="0"/>
            </a:br>
            <a:r>
              <a:rPr lang="zh-CN" altLang="en-US" dirty="0" smtClean="0"/>
              <a:t>不能尽如人意，但求无愧于心</a:t>
            </a:r>
            <a:endParaRPr lang="en-US" dirty="0"/>
          </a:p>
        </p:txBody>
      </p:sp>
    </p:spTree>
    <p:extLst>
      <p:ext uri="{BB962C8B-B14F-4D97-AF65-F5344CB8AC3E}">
        <p14:creationId xmlns:p14="http://schemas.microsoft.com/office/powerpoint/2010/main" val="1913873160"/>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认真：诚实、专注、勤</a:t>
            </a:r>
            <a:r>
              <a:rPr lang="zh-CN" altLang="en-US" dirty="0" smtClean="0"/>
              <a:t>笃</a:t>
            </a:r>
            <a:endParaRPr lang="en-US" dirty="0"/>
          </a:p>
        </p:txBody>
      </p:sp>
    </p:spTree>
    <p:extLst>
      <p:ext uri="{BB962C8B-B14F-4D97-AF65-F5344CB8AC3E}">
        <p14:creationId xmlns:p14="http://schemas.microsoft.com/office/powerpoint/2010/main" val="68488524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9600" b="1" dirty="0">
                <a:solidFill>
                  <a:srgbClr val="001246"/>
                </a:solidFill>
              </a:rPr>
              <a:t>笨方法想做什么</a:t>
            </a:r>
            <a:r>
              <a:rPr lang="zh-CN" altLang="en-US" sz="9600" b="1" dirty="0" smtClean="0">
                <a:solidFill>
                  <a:srgbClr val="001246"/>
                </a:solidFill>
              </a:rPr>
              <a:t>？</a:t>
            </a:r>
            <a:r>
              <a:rPr lang="en-US" altLang="zh-CN" sz="9600" b="1" dirty="0" smtClean="0">
                <a:solidFill>
                  <a:srgbClr val="001246"/>
                </a:solidFill>
              </a:rPr>
              <a:t/>
            </a:r>
            <a:br>
              <a:rPr lang="en-US" altLang="zh-CN" sz="9600" b="1" dirty="0" smtClean="0">
                <a:solidFill>
                  <a:srgbClr val="001246"/>
                </a:solidFill>
              </a:rPr>
            </a:br>
            <a:r>
              <a:rPr lang="zh-CN" altLang="en-US" dirty="0"/>
              <a:t>帮你打赢人生持久战</a:t>
            </a:r>
            <a:endParaRPr lang="en-US" dirty="0"/>
          </a:p>
        </p:txBody>
      </p:sp>
    </p:spTree>
    <p:extLst>
      <p:ext uri="{BB962C8B-B14F-4D97-AF65-F5344CB8AC3E}">
        <p14:creationId xmlns:p14="http://schemas.microsoft.com/office/powerpoint/2010/main" val="988467039"/>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414" y="4477804"/>
            <a:ext cx="11120581" cy="3036095"/>
          </a:xfrm>
        </p:spPr>
        <p:txBody>
          <a:bodyPr/>
          <a:lstStyle/>
          <a:p>
            <a:r>
              <a:rPr lang="zh-CN" altLang="en-US" dirty="0" smtClean="0"/>
              <a:t>诚实</a:t>
            </a:r>
            <a:endParaRPr lang="en-US" dirty="0"/>
          </a:p>
        </p:txBody>
      </p:sp>
      <p:sp>
        <p:nvSpPr>
          <p:cNvPr id="3" name="Text Placeholder 2"/>
          <p:cNvSpPr>
            <a:spLocks noGrp="1"/>
          </p:cNvSpPr>
          <p:nvPr>
            <p:ph type="body" idx="1"/>
          </p:nvPr>
        </p:nvSpPr>
        <p:spPr>
          <a:xfrm>
            <a:off x="7262275" y="0"/>
            <a:ext cx="12789211" cy="12252960"/>
          </a:xfrm>
        </p:spPr>
        <p:txBody>
          <a:bodyPr/>
          <a:lstStyle/>
          <a:p>
            <a:r>
              <a:rPr lang="zh-CN" altLang="en-US" dirty="0"/>
              <a:t>诚实，不自欺</a:t>
            </a:r>
            <a:r>
              <a:rPr lang="zh-CN" altLang="en-US" dirty="0" smtClean="0"/>
              <a:t>也</a:t>
            </a:r>
            <a:endParaRPr lang="en-US" altLang="zh-CN" dirty="0" smtClean="0"/>
          </a:p>
          <a:p>
            <a:r>
              <a:rPr lang="zh-CN" altLang="en-US" dirty="0" smtClean="0"/>
              <a:t>知之为知之</a:t>
            </a:r>
            <a:r>
              <a:rPr lang="zh-CN" altLang="en-US" dirty="0"/>
              <a:t>，</a:t>
            </a:r>
            <a:r>
              <a:rPr lang="zh-CN" altLang="en-US" dirty="0" smtClean="0"/>
              <a:t>不知为不知</a:t>
            </a:r>
            <a:endParaRPr lang="en-US" altLang="zh-CN" dirty="0" smtClean="0"/>
          </a:p>
          <a:p>
            <a:r>
              <a:rPr lang="zh-CN" altLang="en-US" dirty="0" smtClean="0"/>
              <a:t>唯</a:t>
            </a:r>
            <a:r>
              <a:rPr lang="zh-CN" altLang="en-US" dirty="0"/>
              <a:t>天下至诚，为能尽其</a:t>
            </a:r>
            <a:r>
              <a:rPr lang="zh-CN" altLang="en-US" dirty="0" smtClean="0"/>
              <a:t>性</a:t>
            </a:r>
            <a:endParaRPr lang="en-US" dirty="0"/>
          </a:p>
        </p:txBody>
      </p:sp>
    </p:spTree>
    <p:extLst>
      <p:ext uri="{BB962C8B-B14F-4D97-AF65-F5344CB8AC3E}">
        <p14:creationId xmlns:p14="http://schemas.microsoft.com/office/powerpoint/2010/main" val="1118070786"/>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6063" y="4477803"/>
            <a:ext cx="11120581" cy="3036095"/>
          </a:xfrm>
        </p:spPr>
        <p:txBody>
          <a:bodyPr/>
          <a:lstStyle/>
          <a:p>
            <a:r>
              <a:rPr lang="zh-CN" altLang="en-US" dirty="0" smtClean="0"/>
              <a:t>专注</a:t>
            </a:r>
            <a:endParaRPr lang="en-US" dirty="0"/>
          </a:p>
        </p:txBody>
      </p:sp>
      <p:sp>
        <p:nvSpPr>
          <p:cNvPr id="3" name="Text Placeholder 2"/>
          <p:cNvSpPr>
            <a:spLocks noGrp="1"/>
          </p:cNvSpPr>
          <p:nvPr>
            <p:ph type="body" idx="1"/>
          </p:nvPr>
        </p:nvSpPr>
        <p:spPr>
          <a:xfrm>
            <a:off x="7262274" y="0"/>
            <a:ext cx="15891640" cy="12252960"/>
          </a:xfrm>
        </p:spPr>
        <p:txBody>
          <a:bodyPr/>
          <a:lstStyle/>
          <a:p>
            <a:r>
              <a:rPr lang="zh-CN" altLang="en-US" dirty="0" smtClean="0"/>
              <a:t>立</a:t>
            </a:r>
            <a:r>
              <a:rPr lang="zh-CN" altLang="en-US" dirty="0"/>
              <a:t>长志，志有定向</a:t>
            </a:r>
            <a:r>
              <a:rPr lang="zh-CN" altLang="en-US" dirty="0" smtClean="0"/>
              <a:t>；</a:t>
            </a:r>
            <a:endParaRPr lang="en-US" altLang="zh-CN" dirty="0" smtClean="0"/>
          </a:p>
          <a:p>
            <a:r>
              <a:rPr lang="zh-CN" altLang="en-US" dirty="0" smtClean="0"/>
              <a:t>少</a:t>
            </a:r>
            <a:r>
              <a:rPr lang="zh-CN" altLang="en-US" dirty="0"/>
              <a:t>举事，凡事彻底</a:t>
            </a:r>
            <a:r>
              <a:rPr lang="zh-CN" altLang="en-US" dirty="0" smtClean="0"/>
              <a:t>；</a:t>
            </a:r>
            <a:endParaRPr lang="en-US" altLang="zh-CN" dirty="0" smtClean="0"/>
          </a:p>
          <a:p>
            <a:r>
              <a:rPr lang="zh-CN" altLang="en-US" dirty="0" smtClean="0"/>
              <a:t>不外</a:t>
            </a:r>
            <a:r>
              <a:rPr lang="zh-CN" altLang="en-US" dirty="0"/>
              <a:t>慕，专注用功</a:t>
            </a:r>
            <a:r>
              <a:rPr lang="zh-CN" altLang="en-US" dirty="0" smtClean="0"/>
              <a:t>；</a:t>
            </a:r>
            <a:endParaRPr lang="en-US" dirty="0"/>
          </a:p>
        </p:txBody>
      </p:sp>
    </p:spTree>
    <p:extLst>
      <p:ext uri="{BB962C8B-B14F-4D97-AF65-F5344CB8AC3E}">
        <p14:creationId xmlns:p14="http://schemas.microsoft.com/office/powerpoint/2010/main" val="231653295"/>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0291" y="4608432"/>
            <a:ext cx="11120581" cy="3036095"/>
          </a:xfrm>
        </p:spPr>
        <p:txBody>
          <a:bodyPr/>
          <a:lstStyle/>
          <a:p>
            <a:r>
              <a:rPr lang="zh-CN" altLang="en-US" dirty="0" smtClean="0"/>
              <a:t>勤笃</a:t>
            </a:r>
            <a:endParaRPr lang="en-US" dirty="0"/>
          </a:p>
        </p:txBody>
      </p:sp>
      <p:sp>
        <p:nvSpPr>
          <p:cNvPr id="3" name="Text Placeholder 2"/>
          <p:cNvSpPr>
            <a:spLocks noGrp="1"/>
          </p:cNvSpPr>
          <p:nvPr>
            <p:ph type="body" idx="1"/>
          </p:nvPr>
        </p:nvSpPr>
        <p:spPr>
          <a:xfrm>
            <a:off x="7283452" y="0"/>
            <a:ext cx="14564178" cy="12252960"/>
          </a:xfrm>
        </p:spPr>
        <p:txBody>
          <a:bodyPr>
            <a:normAutofit/>
          </a:bodyPr>
          <a:lstStyle/>
          <a:p>
            <a:r>
              <a:rPr lang="zh-CN" altLang="en-US" sz="7200" dirty="0" smtClean="0"/>
              <a:t>坚</a:t>
            </a:r>
            <a:r>
              <a:rPr lang="zh-CN" altLang="en-US" sz="7200" dirty="0"/>
              <a:t>其志，苦其心，勤其力，事无大小，必有所成</a:t>
            </a:r>
            <a:r>
              <a:rPr lang="zh-CN" altLang="en-US" sz="7200" dirty="0" smtClean="0"/>
              <a:t>。</a:t>
            </a:r>
            <a:endParaRPr lang="en-US" altLang="zh-CN" sz="7200" dirty="0" smtClean="0"/>
          </a:p>
          <a:p>
            <a:r>
              <a:rPr lang="zh-CN" altLang="en-US" sz="7200" dirty="0" smtClean="0"/>
              <a:t>人</a:t>
            </a:r>
            <a:r>
              <a:rPr lang="zh-CN" altLang="en-US" sz="7200" dirty="0"/>
              <a:t>须在事上磨练，做功夫，乃有益</a:t>
            </a:r>
            <a:r>
              <a:rPr lang="zh-CN" altLang="en-US" sz="7200" dirty="0" smtClean="0"/>
              <a:t>。</a:t>
            </a:r>
            <a:endParaRPr lang="en-US" altLang="zh-CN" sz="7200" dirty="0"/>
          </a:p>
          <a:p>
            <a:r>
              <a:rPr lang="zh-CN" altLang="en-US" sz="7200" dirty="0" smtClean="0"/>
              <a:t>一以贯之</a:t>
            </a:r>
            <a:r>
              <a:rPr lang="zh-CN" altLang="en-US" sz="7200" dirty="0"/>
              <a:t>的努力，不得懈怠的人生。每天的微小积累会决定最终</a:t>
            </a:r>
            <a:r>
              <a:rPr lang="zh-CN" altLang="en-US" sz="7200" dirty="0" smtClean="0"/>
              <a:t>结果。</a:t>
            </a:r>
            <a:endParaRPr lang="en-US" sz="7200" dirty="0"/>
          </a:p>
        </p:txBody>
      </p:sp>
    </p:spTree>
    <p:extLst>
      <p:ext uri="{BB962C8B-B14F-4D97-AF65-F5344CB8AC3E}">
        <p14:creationId xmlns:p14="http://schemas.microsoft.com/office/powerpoint/2010/main" val="2138789195"/>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9600" b="1" dirty="0" smtClean="0">
                <a:solidFill>
                  <a:srgbClr val="001246"/>
                </a:solidFill>
              </a:rPr>
              <a:t>科学</a:t>
            </a:r>
            <a:r>
              <a:rPr lang="zh-CN" altLang="en-US" sz="9600" b="1" dirty="0">
                <a:solidFill>
                  <a:srgbClr val="001246"/>
                </a:solidFill>
              </a:rPr>
              <a:t>是为</a:t>
            </a:r>
            <a:r>
              <a:rPr lang="zh-CN" altLang="en-US" sz="9600" b="1" dirty="0" smtClean="0">
                <a:solidFill>
                  <a:srgbClr val="001246"/>
                </a:solidFill>
              </a:rPr>
              <a:t>模型</a:t>
            </a:r>
            <a:r>
              <a:rPr lang="en-US" altLang="zh-CN" sz="9600" b="1" dirty="0" smtClean="0">
                <a:solidFill>
                  <a:srgbClr val="001246"/>
                </a:solidFill>
              </a:rPr>
              <a:t/>
            </a:r>
            <a:br>
              <a:rPr lang="en-US" altLang="zh-CN" sz="9600" b="1" dirty="0" smtClean="0">
                <a:solidFill>
                  <a:srgbClr val="001246"/>
                </a:solidFill>
              </a:rPr>
            </a:br>
            <a:r>
              <a:rPr lang="en-US" altLang="zh-CN" dirty="0"/>
              <a:t/>
            </a:r>
            <a:br>
              <a:rPr lang="en-US" altLang="zh-CN" dirty="0"/>
            </a:br>
            <a:r>
              <a:rPr lang="zh-CN" altLang="en-US" dirty="0" smtClean="0"/>
              <a:t>掌握客观</a:t>
            </a:r>
            <a:r>
              <a:rPr lang="zh-CN" altLang="en-US" dirty="0"/>
              <a:t>规律</a:t>
            </a:r>
            <a:r>
              <a:rPr lang="zh-CN" altLang="en-US" dirty="0" smtClean="0"/>
              <a:t>，成事更有依据</a:t>
            </a:r>
            <a:r>
              <a:rPr lang="en-US" altLang="zh-CN" dirty="0" smtClean="0"/>
              <a:t/>
            </a:r>
            <a:br>
              <a:rPr lang="en-US" altLang="zh-CN" dirty="0" smtClean="0"/>
            </a:br>
            <a:r>
              <a:rPr lang="zh-CN" altLang="en-US" dirty="0" smtClean="0"/>
              <a:t>你得去找到模式</a:t>
            </a:r>
            <a:r>
              <a:rPr lang="zh-CN" altLang="en-US" dirty="0"/>
              <a:t>、原则与</a:t>
            </a:r>
            <a:r>
              <a:rPr lang="zh-CN" altLang="en-US" dirty="0" smtClean="0"/>
              <a:t>理论</a:t>
            </a:r>
            <a:endParaRPr lang="en-US" dirty="0"/>
          </a:p>
        </p:txBody>
      </p:sp>
    </p:spTree>
    <p:extLst>
      <p:ext uri="{BB962C8B-B14F-4D97-AF65-F5344CB8AC3E}">
        <p14:creationId xmlns:p14="http://schemas.microsoft.com/office/powerpoint/2010/main" val="169801922"/>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笨</a:t>
            </a:r>
            <a:r>
              <a:rPr lang="zh-CN" altLang="en-US" dirty="0" smtClean="0"/>
              <a:t>方法之科学核心</a:t>
            </a:r>
            <a:r>
              <a:rPr lang="en-US" altLang="zh-CN" dirty="0" smtClean="0"/>
              <a:t/>
            </a:r>
            <a:br>
              <a:rPr lang="en-US" altLang="zh-CN" dirty="0" smtClean="0"/>
            </a:br>
            <a:r>
              <a:rPr lang="en-US" altLang="zh-CN" dirty="0" smtClean="0"/>
              <a:t/>
            </a:r>
            <a:br>
              <a:rPr lang="en-US" altLang="zh-CN" dirty="0" smtClean="0"/>
            </a:br>
            <a:r>
              <a:rPr lang="zh-CN" altLang="en-US" dirty="0" smtClean="0"/>
              <a:t>是</a:t>
            </a:r>
            <a:r>
              <a:rPr lang="zh-CN" altLang="en-US" dirty="0"/>
              <a:t>用知识树来</a:t>
            </a:r>
            <a:r>
              <a:rPr lang="zh-CN" altLang="en-US" dirty="0" smtClean="0"/>
              <a:t>构建有效的成事路径</a:t>
            </a:r>
            <a:endParaRPr lang="en-US" dirty="0"/>
          </a:p>
        </p:txBody>
      </p:sp>
    </p:spTree>
    <p:extLst>
      <p:ext uri="{BB962C8B-B14F-4D97-AF65-F5344CB8AC3E}">
        <p14:creationId xmlns:p14="http://schemas.microsoft.com/office/powerpoint/2010/main" val="2002619838"/>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生成知识树之路径</a:t>
            </a:r>
            <a:r>
              <a:rPr lang="en-US" altLang="zh-CN" dirty="0" smtClean="0"/>
              <a:t/>
            </a:r>
            <a:br>
              <a:rPr lang="en-US" altLang="zh-CN" dirty="0" smtClean="0"/>
            </a:br>
            <a:r>
              <a:rPr lang="en-US" altLang="zh-CN" dirty="0" smtClean="0"/>
              <a:t/>
            </a:r>
            <a:br>
              <a:rPr lang="en-US" altLang="zh-CN" dirty="0" smtClean="0"/>
            </a:br>
            <a:r>
              <a:rPr lang="zh-CN" altLang="en-US" dirty="0" smtClean="0"/>
              <a:t>种子、水源、枝丫、果实、森林</a:t>
            </a:r>
            <a:endParaRPr lang="en-US" dirty="0"/>
          </a:p>
        </p:txBody>
      </p:sp>
    </p:spTree>
    <p:extLst>
      <p:ext uri="{BB962C8B-B14F-4D97-AF65-F5344CB8AC3E}">
        <p14:creationId xmlns:p14="http://schemas.microsoft.com/office/powerpoint/2010/main" val="1986064507"/>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知识</a:t>
            </a:r>
            <a:r>
              <a:rPr lang="zh-CN" altLang="en-US" dirty="0" smtClean="0"/>
              <a:t>树之种</a:t>
            </a:r>
            <a:r>
              <a:rPr lang="en-US" altLang="zh-CN" dirty="0" smtClean="0"/>
              <a:t/>
            </a:r>
            <a:br>
              <a:rPr lang="en-US" altLang="zh-CN" dirty="0" smtClean="0"/>
            </a:br>
            <a:r>
              <a:rPr lang="zh-CN" altLang="en-US" dirty="0" smtClean="0"/>
              <a:t>大问题</a:t>
            </a:r>
            <a:endParaRPr lang="en-US" dirty="0"/>
          </a:p>
        </p:txBody>
      </p:sp>
      <p:sp>
        <p:nvSpPr>
          <p:cNvPr id="3" name="Text Placeholder 2"/>
          <p:cNvSpPr>
            <a:spLocks noGrp="1"/>
          </p:cNvSpPr>
          <p:nvPr>
            <p:ph type="body" idx="1"/>
          </p:nvPr>
        </p:nvSpPr>
        <p:spPr/>
        <p:txBody>
          <a:bodyPr>
            <a:normAutofit/>
          </a:bodyPr>
          <a:lstStyle/>
          <a:p>
            <a:pPr marL="0" indent="0">
              <a:buNone/>
            </a:pPr>
            <a:r>
              <a:rPr lang="zh-CN" altLang="en-US" sz="7200" dirty="0" smtClean="0"/>
              <a:t>大</a:t>
            </a:r>
            <a:r>
              <a:rPr lang="zh-CN" altLang="en-US" sz="7200" dirty="0"/>
              <a:t>问题孕育</a:t>
            </a:r>
            <a:r>
              <a:rPr lang="zh-CN" altLang="en-US" sz="7200" dirty="0" smtClean="0"/>
              <a:t>自好奇</a:t>
            </a:r>
            <a:r>
              <a:rPr lang="zh-CN" altLang="en-US" sz="7200" dirty="0"/>
              <a:t>，它会主动伸入知识土壤吸取营养</a:t>
            </a:r>
            <a:r>
              <a:rPr lang="zh-CN" altLang="en-US" sz="7200" dirty="0" smtClean="0"/>
              <a:t>，突破</a:t>
            </a:r>
            <a:r>
              <a:rPr lang="zh-CN" altLang="en-US" sz="7200" dirty="0"/>
              <a:t>地面</a:t>
            </a:r>
            <a:r>
              <a:rPr lang="zh-CN" altLang="en-US" sz="7200" dirty="0" smtClean="0"/>
              <a:t>，连接</a:t>
            </a:r>
            <a:r>
              <a:rPr lang="zh-CN" altLang="en-US" sz="7200" dirty="0"/>
              <a:t>各个</a:t>
            </a:r>
            <a:r>
              <a:rPr lang="zh-CN" altLang="en-US" sz="7200" dirty="0" smtClean="0"/>
              <a:t>学科。</a:t>
            </a:r>
            <a:endParaRPr lang="en-US" altLang="zh-CN" sz="7200" dirty="0" smtClean="0"/>
          </a:p>
          <a:p>
            <a:pPr marL="0" indent="0">
              <a:buNone/>
            </a:pPr>
            <a:r>
              <a:rPr lang="zh-CN" altLang="en-US" sz="7200" dirty="0" smtClean="0"/>
              <a:t>问题</a:t>
            </a:r>
            <a:r>
              <a:rPr lang="zh-CN" altLang="en-US" sz="7200" dirty="0"/>
              <a:t>越大，越</a:t>
            </a:r>
            <a:r>
              <a:rPr lang="zh-CN" altLang="en-US" sz="7200" dirty="0" smtClean="0"/>
              <a:t>真实越</a:t>
            </a:r>
            <a:r>
              <a:rPr lang="zh-CN" altLang="en-US" sz="7200" dirty="0"/>
              <a:t>具价值，生长出的知识树就越高大茂盛</a:t>
            </a:r>
            <a:r>
              <a:rPr lang="zh-CN" altLang="en-US" dirty="0"/>
              <a:t>。</a:t>
            </a:r>
            <a:endParaRPr lang="en-US" dirty="0"/>
          </a:p>
        </p:txBody>
      </p:sp>
    </p:spTree>
    <p:extLst>
      <p:ext uri="{BB962C8B-B14F-4D97-AF65-F5344CB8AC3E}">
        <p14:creationId xmlns:p14="http://schemas.microsoft.com/office/powerpoint/2010/main" val="2077524009"/>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知识树之水</a:t>
            </a:r>
            <a:r>
              <a:rPr lang="en-US" altLang="zh-CN" dirty="0" smtClean="0"/>
              <a:t/>
            </a:r>
            <a:br>
              <a:rPr lang="en-US" altLang="zh-CN" dirty="0" smtClean="0"/>
            </a:br>
            <a:r>
              <a:rPr lang="zh-CN" altLang="en-US" dirty="0" smtClean="0"/>
              <a:t>源头知识</a:t>
            </a:r>
            <a:endParaRPr lang="en-US" dirty="0"/>
          </a:p>
        </p:txBody>
      </p:sp>
      <p:sp>
        <p:nvSpPr>
          <p:cNvPr id="3" name="Text Placeholder 2"/>
          <p:cNvSpPr>
            <a:spLocks noGrp="1"/>
          </p:cNvSpPr>
          <p:nvPr>
            <p:ph type="body" idx="1"/>
          </p:nvPr>
        </p:nvSpPr>
        <p:spPr/>
        <p:txBody>
          <a:bodyPr>
            <a:normAutofit/>
          </a:bodyPr>
          <a:lstStyle/>
          <a:p>
            <a:pPr marL="0" indent="0">
              <a:buNone/>
            </a:pPr>
            <a:r>
              <a:rPr lang="zh-CN" altLang="en-US" dirty="0" smtClean="0"/>
              <a:t>源头</a:t>
            </a:r>
            <a:r>
              <a:rPr lang="zh-CN" altLang="en-US" dirty="0"/>
              <a:t>知识一直被引用、演绎、转载</a:t>
            </a:r>
            <a:r>
              <a:rPr lang="en-US" altLang="zh-CN" dirty="0" smtClean="0"/>
              <a:t>……</a:t>
            </a:r>
          </a:p>
          <a:p>
            <a:pPr marL="0" indent="0">
              <a:buNone/>
            </a:pPr>
            <a:r>
              <a:rPr lang="zh-CN" altLang="en-US" dirty="0" smtClean="0"/>
              <a:t>找到纯净的源头</a:t>
            </a:r>
            <a:r>
              <a:rPr lang="zh-CN" altLang="en-US" dirty="0"/>
              <a:t>知识</a:t>
            </a:r>
            <a:r>
              <a:rPr lang="zh-CN" altLang="en-US" dirty="0" smtClean="0"/>
              <a:t>，你的知识</a:t>
            </a:r>
            <a:r>
              <a:rPr lang="zh-CN" altLang="en-US" dirty="0"/>
              <a:t>树才能汲取到最高质量的营养，茁壮生长。</a:t>
            </a:r>
            <a:endParaRPr lang="en-US" dirty="0"/>
          </a:p>
        </p:txBody>
      </p:sp>
    </p:spTree>
    <p:extLst>
      <p:ext uri="{BB962C8B-B14F-4D97-AF65-F5344CB8AC3E}">
        <p14:creationId xmlns:p14="http://schemas.microsoft.com/office/powerpoint/2010/main" val="1256178281"/>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知识树之枝</a:t>
            </a:r>
            <a:r>
              <a:rPr lang="en-US" altLang="zh-CN" dirty="0" smtClean="0"/>
              <a:t/>
            </a:r>
            <a:br>
              <a:rPr lang="en-US" altLang="zh-CN" dirty="0" smtClean="0"/>
            </a:br>
            <a:r>
              <a:rPr lang="zh-CN" altLang="en-US" dirty="0" smtClean="0"/>
              <a:t>跨学科知识</a:t>
            </a:r>
            <a:endParaRPr lang="en-US" dirty="0"/>
          </a:p>
        </p:txBody>
      </p:sp>
      <p:sp>
        <p:nvSpPr>
          <p:cNvPr id="3" name="Text Placeholder 2"/>
          <p:cNvSpPr>
            <a:spLocks noGrp="1"/>
          </p:cNvSpPr>
          <p:nvPr>
            <p:ph type="body" idx="1"/>
          </p:nvPr>
        </p:nvSpPr>
        <p:spPr/>
        <p:txBody>
          <a:bodyPr>
            <a:normAutofit/>
          </a:bodyPr>
          <a:lstStyle/>
          <a:p>
            <a:pPr marL="0" indent="0">
              <a:buNone/>
            </a:pPr>
            <a:r>
              <a:rPr lang="zh-CN" altLang="en-US" dirty="0" smtClean="0"/>
              <a:t>大问题无法用单一</a:t>
            </a:r>
            <a:r>
              <a:rPr lang="zh-CN" altLang="en-US" dirty="0"/>
              <a:t>学科知识解决，</a:t>
            </a:r>
            <a:r>
              <a:rPr lang="zh-CN" altLang="en-US" dirty="0" smtClean="0"/>
              <a:t>只能跨学科探索。</a:t>
            </a:r>
            <a:endParaRPr lang="en-US" altLang="zh-CN" dirty="0" smtClean="0"/>
          </a:p>
          <a:p>
            <a:pPr marL="0" indent="0">
              <a:buNone/>
            </a:pPr>
            <a:r>
              <a:rPr lang="zh-CN" altLang="en-US" dirty="0" smtClean="0"/>
              <a:t>大问题驱动的跨学科探索，复杂知识交叉融通，生成知识树枝繁叶茂。</a:t>
            </a:r>
            <a:endParaRPr lang="en-US" dirty="0"/>
          </a:p>
        </p:txBody>
      </p:sp>
    </p:spTree>
    <p:extLst>
      <p:ext uri="{BB962C8B-B14F-4D97-AF65-F5344CB8AC3E}">
        <p14:creationId xmlns:p14="http://schemas.microsoft.com/office/powerpoint/2010/main" val="865996933"/>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知识树之果</a:t>
            </a:r>
            <a:r>
              <a:rPr lang="en-US" altLang="zh-CN" dirty="0" smtClean="0"/>
              <a:t/>
            </a:r>
            <a:br>
              <a:rPr lang="en-US" altLang="zh-CN" dirty="0" smtClean="0"/>
            </a:br>
            <a:r>
              <a:rPr lang="zh-CN" altLang="en-US" dirty="0" smtClean="0"/>
              <a:t>模型</a:t>
            </a:r>
            <a:r>
              <a:rPr lang="zh-CN" altLang="en-US" dirty="0"/>
              <a:t>产品</a:t>
            </a:r>
            <a:endParaRPr lang="en-US" dirty="0"/>
          </a:p>
        </p:txBody>
      </p:sp>
      <p:sp>
        <p:nvSpPr>
          <p:cNvPr id="3" name="Text Placeholder 2"/>
          <p:cNvSpPr>
            <a:spLocks noGrp="1"/>
          </p:cNvSpPr>
          <p:nvPr>
            <p:ph type="body" idx="1"/>
          </p:nvPr>
        </p:nvSpPr>
        <p:spPr>
          <a:xfrm>
            <a:off x="11115818" y="32657"/>
            <a:ext cx="11874811" cy="12252960"/>
          </a:xfrm>
        </p:spPr>
        <p:txBody>
          <a:bodyPr>
            <a:normAutofit/>
          </a:bodyPr>
          <a:lstStyle/>
          <a:p>
            <a:pPr marL="0" indent="0">
              <a:buNone/>
            </a:pPr>
            <a:r>
              <a:rPr lang="zh-CN" altLang="en-US" dirty="0" smtClean="0"/>
              <a:t>知识树必须结果才更有价值，知识与技能的最好呈现是模型产品。</a:t>
            </a:r>
            <a:endParaRPr lang="en-US" altLang="zh-CN" dirty="0" smtClean="0"/>
          </a:p>
          <a:p>
            <a:pPr marL="0" indent="0">
              <a:buNone/>
            </a:pPr>
            <a:r>
              <a:rPr lang="zh-CN" altLang="en-US" dirty="0" smtClean="0"/>
              <a:t>在解决大问题的过程中，你需要时时记得「产品意识」，持续保持输出。</a:t>
            </a:r>
            <a:endParaRPr lang="en-US" altLang="zh-CN" dirty="0"/>
          </a:p>
        </p:txBody>
      </p:sp>
    </p:spTree>
    <p:extLst>
      <p:ext uri="{BB962C8B-B14F-4D97-AF65-F5344CB8AC3E}">
        <p14:creationId xmlns:p14="http://schemas.microsoft.com/office/powerpoint/2010/main" val="209002979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如果将人生视为一场</a:t>
            </a:r>
            <a:r>
              <a:rPr lang="zh-CN" altLang="en-US" dirty="0" smtClean="0"/>
              <a:t>战斗</a:t>
            </a:r>
            <a:r>
              <a:rPr lang="en-US" altLang="zh-CN" dirty="0" smtClean="0"/>
              <a:t/>
            </a:r>
            <a:br>
              <a:rPr lang="en-US" altLang="zh-CN" dirty="0" smtClean="0"/>
            </a:br>
            <a:r>
              <a:rPr lang="zh-CN" altLang="en-US" dirty="0" smtClean="0"/>
              <a:t>这</a:t>
            </a:r>
            <a:r>
              <a:rPr lang="zh-CN" altLang="en-US" dirty="0"/>
              <a:t>场战斗将会是一场持久战</a:t>
            </a:r>
            <a:endParaRPr lang="en-US" dirty="0"/>
          </a:p>
        </p:txBody>
      </p:sp>
    </p:spTree>
    <p:extLst>
      <p:ext uri="{BB962C8B-B14F-4D97-AF65-F5344CB8AC3E}">
        <p14:creationId xmlns:p14="http://schemas.microsoft.com/office/powerpoint/2010/main" val="1376573379"/>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知识树之林</a:t>
            </a:r>
            <a:r>
              <a:rPr lang="en-US" altLang="zh-CN" dirty="0" smtClean="0"/>
              <a:t/>
            </a:r>
            <a:br>
              <a:rPr lang="en-US" altLang="zh-CN" dirty="0" smtClean="0"/>
            </a:br>
            <a:r>
              <a:rPr lang="zh-CN" altLang="en-US" dirty="0" smtClean="0"/>
              <a:t>交换</a:t>
            </a:r>
            <a:endParaRPr lang="en-US" dirty="0"/>
          </a:p>
        </p:txBody>
      </p:sp>
      <p:sp>
        <p:nvSpPr>
          <p:cNvPr id="3" name="Text Placeholder 2"/>
          <p:cNvSpPr>
            <a:spLocks noGrp="1"/>
          </p:cNvSpPr>
          <p:nvPr>
            <p:ph type="body" idx="1"/>
          </p:nvPr>
        </p:nvSpPr>
        <p:spPr/>
        <p:txBody>
          <a:bodyPr>
            <a:noAutofit/>
          </a:bodyPr>
          <a:lstStyle/>
          <a:p>
            <a:pPr marL="0" indent="0">
              <a:buNone/>
            </a:pPr>
            <a:r>
              <a:rPr lang="zh-CN" altLang="en-US" sz="7200" dirty="0" smtClean="0"/>
              <a:t>模型</a:t>
            </a:r>
            <a:r>
              <a:rPr lang="zh-CN" altLang="en-US" sz="7200" dirty="0"/>
              <a:t>产品</a:t>
            </a:r>
            <a:r>
              <a:rPr lang="zh-CN" altLang="en-US" sz="7200" dirty="0" smtClean="0"/>
              <a:t>必须要解决社会问题，接受商业化实践。交换会平衡产品的价值</a:t>
            </a:r>
            <a:r>
              <a:rPr lang="zh-CN" altLang="en-US" sz="7200" dirty="0"/>
              <a:t>与质量，</a:t>
            </a:r>
            <a:r>
              <a:rPr lang="zh-CN" altLang="en-US" sz="7200" dirty="0" smtClean="0"/>
              <a:t>赋予文化</a:t>
            </a:r>
            <a:r>
              <a:rPr lang="zh-CN" altLang="en-US" sz="7200" dirty="0"/>
              <a:t>资本与社会资本。</a:t>
            </a:r>
            <a:br>
              <a:rPr lang="zh-CN" altLang="en-US" sz="7200" dirty="0"/>
            </a:br>
            <a:r>
              <a:rPr lang="zh-CN" altLang="en-US" sz="7200" dirty="0"/>
              <a:t/>
            </a:r>
            <a:br>
              <a:rPr lang="zh-CN" altLang="en-US" sz="7200" dirty="0"/>
            </a:br>
            <a:r>
              <a:rPr lang="zh-CN" altLang="en-US" sz="7200" dirty="0" smtClean="0"/>
              <a:t>站</a:t>
            </a:r>
            <a:r>
              <a:rPr lang="zh-CN" altLang="en-US" sz="7200" dirty="0"/>
              <a:t>在更高时间与空间维度思考：个人智慧与群体智慧结合</a:t>
            </a:r>
            <a:r>
              <a:rPr lang="zh-CN" altLang="en-US" sz="7200" dirty="0" smtClean="0"/>
              <a:t>，将个人知识树放入人类知识</a:t>
            </a:r>
            <a:r>
              <a:rPr lang="zh-CN" altLang="en-US" sz="7200" dirty="0"/>
              <a:t>森林。</a:t>
            </a:r>
            <a:endParaRPr lang="en-US" sz="7200" dirty="0"/>
          </a:p>
        </p:txBody>
      </p:sp>
    </p:spTree>
    <p:extLst>
      <p:ext uri="{BB962C8B-B14F-4D97-AF65-F5344CB8AC3E}">
        <p14:creationId xmlns:p14="http://schemas.microsoft.com/office/powerpoint/2010/main" val="598076868"/>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9600" b="1" dirty="0" smtClean="0">
                <a:solidFill>
                  <a:srgbClr val="001246"/>
                </a:solidFill>
              </a:rPr>
              <a:t>模仿</a:t>
            </a:r>
            <a:r>
              <a:rPr lang="zh-CN" altLang="en-US" sz="9600" b="1" dirty="0">
                <a:solidFill>
                  <a:srgbClr val="001246"/>
                </a:solidFill>
              </a:rPr>
              <a:t>是为</a:t>
            </a:r>
            <a:r>
              <a:rPr lang="zh-CN" altLang="en-US" sz="9600" b="1" dirty="0" smtClean="0">
                <a:solidFill>
                  <a:srgbClr val="001246"/>
                </a:solidFill>
              </a:rPr>
              <a:t>指引</a:t>
            </a:r>
            <a:r>
              <a:rPr lang="en-US" altLang="zh-CN" sz="9600" b="1" dirty="0" smtClean="0">
                <a:solidFill>
                  <a:srgbClr val="001246"/>
                </a:solidFill>
              </a:rPr>
              <a:t/>
            </a:r>
            <a:br>
              <a:rPr lang="en-US" altLang="zh-CN" sz="9600" b="1" dirty="0" smtClean="0">
                <a:solidFill>
                  <a:srgbClr val="001246"/>
                </a:solidFill>
              </a:rPr>
            </a:br>
            <a:r>
              <a:rPr lang="en-US" altLang="zh-CN" dirty="0" smtClean="0"/>
              <a:t/>
            </a:r>
            <a:br>
              <a:rPr lang="en-US" altLang="zh-CN" dirty="0" smtClean="0"/>
            </a:br>
            <a:r>
              <a:rPr lang="zh-CN" altLang="en-US" dirty="0" smtClean="0"/>
              <a:t>行之有效</a:t>
            </a:r>
            <a:r>
              <a:rPr lang="zh-CN" altLang="en-US" dirty="0"/>
              <a:t>的</a:t>
            </a:r>
            <a:r>
              <a:rPr lang="zh-CN" altLang="en-US" dirty="0" smtClean="0"/>
              <a:t>技术实操</a:t>
            </a:r>
            <a:r>
              <a:rPr lang="en-US" altLang="zh-CN" dirty="0" smtClean="0"/>
              <a:t/>
            </a:r>
            <a:br>
              <a:rPr lang="en-US" altLang="zh-CN" dirty="0" smtClean="0"/>
            </a:br>
            <a:r>
              <a:rPr lang="zh-CN" altLang="en-US" dirty="0" smtClean="0"/>
              <a:t>所谓</a:t>
            </a:r>
            <a:r>
              <a:rPr lang="zh-CN" altLang="en-US" dirty="0"/>
              <a:t>六经注</a:t>
            </a:r>
            <a:r>
              <a:rPr lang="zh-CN" altLang="en-US" dirty="0" smtClean="0"/>
              <a:t>我</a:t>
            </a:r>
            <a:r>
              <a:rPr lang="en-US" altLang="zh-CN" dirty="0" smtClean="0"/>
              <a:t/>
            </a:r>
            <a:br>
              <a:rPr lang="en-US" altLang="zh-CN" dirty="0" smtClean="0"/>
            </a:br>
            <a:r>
              <a:rPr lang="zh-CN" altLang="en-US" dirty="0" smtClean="0"/>
              <a:t>关注</a:t>
            </a:r>
            <a:r>
              <a:rPr lang="zh-CN" altLang="en-US" dirty="0"/>
              <a:t>大师的言行，跟随大师的</a:t>
            </a:r>
            <a:r>
              <a:rPr lang="zh-CN" altLang="en-US" dirty="0" smtClean="0"/>
              <a:t>举动</a:t>
            </a:r>
            <a:endParaRPr lang="en-US" dirty="0"/>
          </a:p>
        </p:txBody>
      </p:sp>
    </p:spTree>
    <p:extLst>
      <p:ext uri="{BB962C8B-B14F-4D97-AF65-F5344CB8AC3E}">
        <p14:creationId xmlns:p14="http://schemas.microsoft.com/office/powerpoint/2010/main" val="1508019665"/>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所有的</a:t>
            </a:r>
            <a:r>
              <a:rPr lang="zh-CN" altLang="en-US" dirty="0" smtClean="0"/>
              <a:t>创作始于模仿</a:t>
            </a:r>
            <a:r>
              <a:rPr lang="en-US" altLang="zh-CN" dirty="0" smtClean="0"/>
              <a:t/>
            </a:r>
            <a:br>
              <a:rPr lang="en-US" altLang="zh-CN" dirty="0" smtClean="0"/>
            </a:br>
            <a:r>
              <a:rPr lang="zh-CN" altLang="en-US" dirty="0" smtClean="0"/>
              <a:t>不要着急打破现有的</a:t>
            </a:r>
            <a:r>
              <a:rPr lang="zh-CN" altLang="en-US" dirty="0"/>
              <a:t>规则和</a:t>
            </a:r>
            <a:r>
              <a:rPr lang="zh-CN" altLang="en-US" dirty="0" smtClean="0"/>
              <a:t>惯例</a:t>
            </a:r>
            <a:r>
              <a:rPr lang="en-US" altLang="zh-CN" dirty="0" smtClean="0"/>
              <a:t/>
            </a:r>
            <a:br>
              <a:rPr lang="en-US" altLang="zh-CN" dirty="0" smtClean="0"/>
            </a:br>
            <a:r>
              <a:rPr lang="zh-CN" altLang="en-US" dirty="0" smtClean="0"/>
              <a:t>诚诚恳恳</a:t>
            </a:r>
            <a:r>
              <a:rPr lang="zh-CN" altLang="en-US" dirty="0"/>
              <a:t>接受</a:t>
            </a:r>
            <a:r>
              <a:rPr lang="zh-CN" altLang="en-US" dirty="0" smtClean="0"/>
              <a:t>自己暂时无知无能的事实</a:t>
            </a:r>
            <a:endParaRPr lang="en-US" dirty="0"/>
          </a:p>
        </p:txBody>
      </p:sp>
    </p:spTree>
    <p:extLst>
      <p:ext uri="{BB962C8B-B14F-4D97-AF65-F5344CB8AC3E}">
        <p14:creationId xmlns:p14="http://schemas.microsoft.com/office/powerpoint/2010/main" val="684507761"/>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75657"/>
            <a:ext cx="24384000" cy="9731829"/>
          </a:xfrm>
        </p:spPr>
        <p:txBody>
          <a:bodyPr>
            <a:normAutofit/>
          </a:bodyPr>
          <a:lstStyle/>
          <a:p>
            <a:r>
              <a:rPr lang="zh-CN" altLang="en-US" dirty="0" smtClean="0"/>
              <a:t>模仿是</a:t>
            </a:r>
            <a:r>
              <a:rPr lang="zh-CN" altLang="en-US" dirty="0"/>
              <a:t>练习复制</a:t>
            </a:r>
            <a:r>
              <a:rPr lang="zh-CN" altLang="en-US" dirty="0" smtClean="0"/>
              <a:t>，是</a:t>
            </a:r>
            <a:r>
              <a:rPr lang="zh-CN" altLang="en-US" dirty="0"/>
              <a:t>逆行</a:t>
            </a:r>
            <a:r>
              <a:rPr lang="zh-CN" altLang="en-US" dirty="0" smtClean="0"/>
              <a:t>工程</a:t>
            </a:r>
            <a:r>
              <a:rPr lang="en-US" altLang="zh-CN" dirty="0"/>
              <a:t/>
            </a:r>
            <a:br>
              <a:rPr lang="en-US" altLang="zh-CN" dirty="0"/>
            </a:br>
            <a:r>
              <a:rPr lang="zh-CN" altLang="en-US" dirty="0" smtClean="0"/>
              <a:t>就像机械</a:t>
            </a:r>
            <a:r>
              <a:rPr lang="zh-CN" altLang="en-US" dirty="0"/>
              <a:t>工程师拆开汽车</a:t>
            </a:r>
            <a:r>
              <a:rPr lang="zh-CN" altLang="en-US" dirty="0" smtClean="0"/>
              <a:t>，复原重装</a:t>
            </a:r>
            <a:r>
              <a:rPr lang="en-US" altLang="zh-CN" dirty="0" smtClean="0"/>
              <a:t/>
            </a:r>
            <a:br>
              <a:rPr lang="en-US" altLang="zh-CN" dirty="0" smtClean="0"/>
            </a:br>
            <a:r>
              <a:rPr lang="zh-CN" altLang="en-US" dirty="0" smtClean="0"/>
              <a:t>模仿虽</a:t>
            </a:r>
            <a:r>
              <a:rPr lang="zh-CN" altLang="en-US" dirty="0"/>
              <a:t>暂无自己的</a:t>
            </a:r>
            <a:r>
              <a:rPr lang="zh-CN" altLang="en-US" dirty="0" smtClean="0"/>
              <a:t>原创性</a:t>
            </a:r>
            <a:r>
              <a:rPr lang="en-US" altLang="zh-CN" dirty="0" smtClean="0"/>
              <a:t/>
            </a:r>
            <a:br>
              <a:rPr lang="en-US" altLang="zh-CN" dirty="0" smtClean="0"/>
            </a:br>
            <a:r>
              <a:rPr lang="zh-CN" altLang="en-US" dirty="0" smtClean="0"/>
              <a:t>但</a:t>
            </a:r>
            <a:r>
              <a:rPr lang="zh-CN" altLang="en-US" dirty="0"/>
              <a:t>可以获得新的方法</a:t>
            </a:r>
            <a:r>
              <a:rPr lang="zh-CN" altLang="en-US" dirty="0" smtClean="0"/>
              <a:t>和视野</a:t>
            </a:r>
            <a:endParaRPr lang="en-US" dirty="0"/>
          </a:p>
        </p:txBody>
      </p:sp>
    </p:spTree>
    <p:extLst>
      <p:ext uri="{BB962C8B-B14F-4D97-AF65-F5344CB8AC3E}">
        <p14:creationId xmlns:p14="http://schemas.microsoft.com/office/powerpoint/2010/main" val="452042148"/>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9600" b="1" dirty="0" smtClean="0">
                <a:solidFill>
                  <a:srgbClr val="001246"/>
                </a:solidFill>
              </a:rPr>
              <a:t>模仿的正确步骤</a:t>
            </a:r>
            <a:r>
              <a:rPr lang="en-US" altLang="zh-CN" dirty="0" smtClean="0"/>
              <a:t/>
            </a:r>
            <a:br>
              <a:rPr lang="en-US" altLang="zh-CN" dirty="0" smtClean="0"/>
            </a:br>
            <a:r>
              <a:rPr lang="en-US" altLang="zh-CN" dirty="0" smtClean="0"/>
              <a:t/>
            </a:r>
            <a:br>
              <a:rPr lang="en-US" altLang="zh-CN" dirty="0" smtClean="0"/>
            </a:br>
            <a:r>
              <a:rPr lang="zh-CN" altLang="en-US" dirty="0" smtClean="0"/>
              <a:t>先</a:t>
            </a:r>
            <a:r>
              <a:rPr lang="zh-CN" altLang="en-US" dirty="0"/>
              <a:t>从</a:t>
            </a:r>
            <a:r>
              <a:rPr lang="zh-CN" altLang="en-US" dirty="0" smtClean="0"/>
              <a:t>完全复制大师，转为</a:t>
            </a:r>
            <a:r>
              <a:rPr lang="zh-CN" altLang="en-US" dirty="0"/>
              <a:t>向大师</a:t>
            </a:r>
            <a:r>
              <a:rPr lang="zh-CN" altLang="en-US" dirty="0" smtClean="0"/>
              <a:t>看齐</a:t>
            </a:r>
            <a:r>
              <a:rPr lang="en-US" altLang="zh-CN" dirty="0" smtClean="0"/>
              <a:t/>
            </a:r>
            <a:br>
              <a:rPr lang="en-US" altLang="zh-CN" dirty="0" smtClean="0"/>
            </a:br>
            <a:r>
              <a:rPr lang="zh-CN" altLang="en-US" dirty="0" smtClean="0"/>
              <a:t>看齐</a:t>
            </a:r>
            <a:r>
              <a:rPr lang="zh-CN" altLang="en-US" dirty="0"/>
              <a:t>则是当你模仿到一定程度</a:t>
            </a:r>
            <a:r>
              <a:rPr lang="zh-CN" altLang="en-US" dirty="0" smtClean="0"/>
              <a:t>以后</a:t>
            </a:r>
            <a:r>
              <a:rPr lang="en-US" altLang="zh-CN" dirty="0" smtClean="0"/>
              <a:t/>
            </a:r>
            <a:br>
              <a:rPr lang="en-US" altLang="zh-CN" dirty="0" smtClean="0"/>
            </a:br>
            <a:r>
              <a:rPr lang="zh-CN" altLang="en-US" dirty="0" smtClean="0"/>
              <a:t>再将</a:t>
            </a:r>
            <a:r>
              <a:rPr lang="zh-CN" altLang="en-US" dirty="0"/>
              <a:t>技能</a:t>
            </a:r>
            <a:r>
              <a:rPr lang="zh-CN" altLang="en-US" dirty="0" smtClean="0"/>
              <a:t>内化解决其他问题</a:t>
            </a:r>
            <a:endParaRPr lang="en-US" dirty="0"/>
          </a:p>
        </p:txBody>
      </p:sp>
    </p:spTree>
    <p:extLst>
      <p:ext uri="{BB962C8B-B14F-4D97-AF65-F5344CB8AC3E}">
        <p14:creationId xmlns:p14="http://schemas.microsoft.com/office/powerpoint/2010/main" val="1822721997"/>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0656" y="3018506"/>
            <a:ext cx="18222687" cy="7241745"/>
          </a:xfrm>
        </p:spPr>
        <p:txBody>
          <a:bodyPr>
            <a:normAutofit fontScale="90000"/>
          </a:bodyPr>
          <a:lstStyle/>
          <a:p>
            <a:pPr algn="l"/>
            <a:r>
              <a:rPr lang="zh-CN" altLang="en-US" dirty="0" smtClean="0"/>
              <a:t>没有哪个动作是新的动作，我在场上的所有动作都是从观看偶像的比赛录像中学习来的。但当我学习了很多动作以后，我意识到我不能在比赛中完全使用这些动作，因为偶像们的身体素质并非一致。因此，我需要将这些动作融入自身，以便运用自如。                 </a:t>
            </a:r>
            <a:r>
              <a:rPr lang="en-US" altLang="zh-CN" dirty="0" smtClean="0"/>
              <a:t>——</a:t>
            </a:r>
            <a:r>
              <a:rPr lang="zh-CN" altLang="en-US" dirty="0"/>
              <a:t>科比</a:t>
            </a:r>
            <a:r>
              <a:rPr lang="en-US" altLang="zh-CN" dirty="0"/>
              <a:t>·</a:t>
            </a:r>
            <a:r>
              <a:rPr lang="zh-CN" altLang="en-US" dirty="0"/>
              <a:t>比恩</a:t>
            </a:r>
            <a:r>
              <a:rPr lang="en-US" altLang="zh-CN" dirty="0"/>
              <a:t>·</a:t>
            </a:r>
            <a:r>
              <a:rPr lang="zh-CN" altLang="en-US" dirty="0"/>
              <a:t>布莱恩特</a:t>
            </a:r>
            <a:endParaRPr lang="en-US" dirty="0"/>
          </a:p>
        </p:txBody>
      </p:sp>
    </p:spTree>
    <p:extLst>
      <p:ext uri="{BB962C8B-B14F-4D97-AF65-F5344CB8AC3E}">
        <p14:creationId xmlns:p14="http://schemas.microsoft.com/office/powerpoint/2010/main" val="634379124"/>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zh-CN" altLang="en-US" dirty="0" smtClean="0"/>
              <a:t>思考把偶像们</a:t>
            </a:r>
            <a:r>
              <a:rPr lang="zh-CN" altLang="en-US" dirty="0"/>
              <a:t>的</a:t>
            </a:r>
            <a:r>
              <a:rPr lang="zh-CN" altLang="en-US" dirty="0" smtClean="0"/>
              <a:t>作品</a:t>
            </a:r>
            <a:r>
              <a:rPr lang="en-US" altLang="zh-CN" dirty="0" smtClean="0"/>
              <a:t/>
            </a:r>
            <a:br>
              <a:rPr lang="en-US" altLang="zh-CN" dirty="0" smtClean="0"/>
            </a:br>
            <a:r>
              <a:rPr lang="zh-CN" altLang="en-US" dirty="0" smtClean="0"/>
              <a:t>运用</a:t>
            </a:r>
            <a:r>
              <a:rPr lang="zh-CN" altLang="en-US" dirty="0"/>
              <a:t>到自己的作品</a:t>
            </a:r>
            <a:r>
              <a:rPr lang="zh-CN" altLang="en-US" dirty="0" smtClean="0"/>
              <a:t>中</a:t>
            </a:r>
            <a:r>
              <a:rPr lang="en-US" altLang="zh-CN" dirty="0" smtClean="0"/>
              <a:t/>
            </a:r>
            <a:br>
              <a:rPr lang="en-US" altLang="zh-CN" dirty="0" smtClean="0"/>
            </a:br>
            <a:r>
              <a:rPr lang="zh-CN" altLang="en-US" dirty="0" smtClean="0"/>
              <a:t>是</a:t>
            </a:r>
            <a:r>
              <a:rPr lang="zh-CN" altLang="en-US" dirty="0"/>
              <a:t>对偶像真正的</a:t>
            </a:r>
            <a:r>
              <a:rPr lang="zh-CN" altLang="en-US" dirty="0" smtClean="0"/>
              <a:t>赞美</a:t>
            </a:r>
            <a:r>
              <a:rPr lang="en-US" altLang="zh-CN" dirty="0" smtClean="0"/>
              <a:t/>
            </a:r>
            <a:br>
              <a:rPr lang="en-US" altLang="zh-CN" dirty="0" smtClean="0"/>
            </a:br>
            <a:r>
              <a:rPr lang="zh-CN" altLang="en-US" dirty="0" smtClean="0"/>
              <a:t>以</a:t>
            </a:r>
            <a:r>
              <a:rPr lang="zh-CN" altLang="en-US" dirty="0"/>
              <a:t>自己的</a:t>
            </a:r>
            <a:r>
              <a:rPr lang="zh-CN" altLang="en-US" dirty="0" smtClean="0"/>
              <a:t>方式</a:t>
            </a:r>
            <a:r>
              <a:rPr lang="en-US" altLang="zh-CN" dirty="0" smtClean="0"/>
              <a:t/>
            </a:r>
            <a:br>
              <a:rPr lang="en-US" altLang="zh-CN" dirty="0" smtClean="0"/>
            </a:br>
            <a:r>
              <a:rPr lang="zh-CN" altLang="en-US" dirty="0" smtClean="0"/>
              <a:t>向</a:t>
            </a:r>
            <a:r>
              <a:rPr lang="zh-CN" altLang="en-US" dirty="0"/>
              <a:t>世界展现独一无二的</a:t>
            </a:r>
            <a:r>
              <a:rPr lang="zh-CN" altLang="en-US" dirty="0" smtClean="0"/>
              <a:t>作品</a:t>
            </a:r>
            <a:endParaRPr lang="en-US" dirty="0"/>
          </a:p>
        </p:txBody>
      </p:sp>
    </p:spTree>
    <p:extLst>
      <p:ext uri="{BB962C8B-B14F-4D97-AF65-F5344CB8AC3E}">
        <p14:creationId xmlns:p14="http://schemas.microsoft.com/office/powerpoint/2010/main" val="1901113360"/>
      </p:ext>
    </p:extLst>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原创并非刻意追寻就能</a:t>
            </a:r>
            <a:r>
              <a:rPr lang="zh-CN" altLang="en-US" dirty="0" smtClean="0"/>
              <a:t>找到</a:t>
            </a:r>
            <a:r>
              <a:rPr lang="en-US" altLang="zh-CN" dirty="0" smtClean="0"/>
              <a:t/>
            </a:r>
            <a:br>
              <a:rPr lang="en-US" altLang="zh-CN" dirty="0" smtClean="0"/>
            </a:br>
            <a:r>
              <a:rPr lang="zh-CN" altLang="en-US" dirty="0" smtClean="0"/>
              <a:t>真正</a:t>
            </a:r>
            <a:r>
              <a:rPr lang="zh-CN" altLang="en-US" dirty="0"/>
              <a:t>的原创</a:t>
            </a:r>
            <a:r>
              <a:rPr lang="zh-CN" altLang="en-US" dirty="0" smtClean="0"/>
              <a:t>来自</a:t>
            </a:r>
            <a:r>
              <a:rPr lang="en-US" altLang="zh-CN" dirty="0" smtClean="0"/>
              <a:t/>
            </a:r>
            <a:br>
              <a:rPr lang="en-US" altLang="zh-CN" dirty="0" smtClean="0"/>
            </a:br>
            <a:r>
              <a:rPr lang="zh-CN" altLang="en-US" dirty="0" smtClean="0"/>
              <a:t>解决好真实</a:t>
            </a:r>
            <a:r>
              <a:rPr lang="zh-CN" altLang="en-US" dirty="0"/>
              <a:t>世界中少</a:t>
            </a:r>
            <a:r>
              <a:rPr lang="zh-CN" altLang="en-US" dirty="0" smtClean="0"/>
              <a:t>被发现</a:t>
            </a:r>
            <a:r>
              <a:rPr lang="zh-CN" altLang="en-US" dirty="0"/>
              <a:t>的</a:t>
            </a:r>
            <a:r>
              <a:rPr lang="zh-CN" altLang="en-US" dirty="0" smtClean="0"/>
              <a:t>需求</a:t>
            </a:r>
            <a:endParaRPr lang="en-US" dirty="0"/>
          </a:p>
        </p:txBody>
      </p:sp>
    </p:spTree>
    <p:extLst>
      <p:ext uri="{BB962C8B-B14F-4D97-AF65-F5344CB8AC3E}">
        <p14:creationId xmlns:p14="http://schemas.microsoft.com/office/powerpoint/2010/main" val="2044487688"/>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好产品</a:t>
            </a:r>
            <a:r>
              <a:rPr lang="zh-CN" altLang="en-US" dirty="0"/>
              <a:t>并不一定</a:t>
            </a:r>
            <a:r>
              <a:rPr lang="zh-CN" altLang="en-US" dirty="0" smtClean="0"/>
              <a:t>要新</a:t>
            </a:r>
            <a:r>
              <a:rPr lang="en-US" altLang="zh-CN" dirty="0"/>
              <a:t/>
            </a:r>
            <a:br>
              <a:rPr lang="en-US" altLang="zh-CN" dirty="0"/>
            </a:br>
            <a:r>
              <a:rPr lang="zh-CN" altLang="en-US" dirty="0"/>
              <a:t>而是要朴实地满足</a:t>
            </a:r>
            <a:r>
              <a:rPr lang="zh-CN" altLang="en-US" dirty="0" smtClean="0"/>
              <a:t>好用户</a:t>
            </a:r>
            <a:r>
              <a:rPr lang="zh-CN" altLang="en-US" dirty="0"/>
              <a:t>的真实需求</a:t>
            </a:r>
            <a:endParaRPr lang="en-US" dirty="0"/>
          </a:p>
        </p:txBody>
      </p:sp>
    </p:spTree>
    <p:extLst>
      <p:ext uri="{BB962C8B-B14F-4D97-AF65-F5344CB8AC3E}">
        <p14:creationId xmlns:p14="http://schemas.microsoft.com/office/powerpoint/2010/main" val="585007272"/>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743" y="3644540"/>
            <a:ext cx="18810514" cy="7241745"/>
          </a:xfrm>
        </p:spPr>
        <p:txBody>
          <a:bodyPr>
            <a:normAutofit fontScale="90000"/>
          </a:bodyPr>
          <a:lstStyle/>
          <a:p>
            <a:pPr algn="l" fontAlgn="base"/>
            <a:r>
              <a:rPr lang="zh-CN" altLang="en-US" dirty="0"/>
              <a:t>什么是自己创作？无非也是一种模仿。人家做那么高，你看你能不能也跟着学一学，模仿他。模仿不是抄袭，是对它的方向、它的能力的模仿</a:t>
            </a:r>
            <a:r>
              <a:rPr lang="zh-CN" altLang="en-US" dirty="0" smtClean="0"/>
              <a:t>。                 </a:t>
            </a:r>
            <a:r>
              <a:rPr lang="en-US" altLang="zh-CN" dirty="0" smtClean="0"/>
              <a:t>——</a:t>
            </a:r>
            <a:r>
              <a:rPr lang="zh-CN" altLang="en-US" dirty="0"/>
              <a:t>王文</a:t>
            </a:r>
            <a:r>
              <a:rPr lang="zh-CN" altLang="en-US" dirty="0" smtClean="0"/>
              <a:t>兴</a:t>
            </a:r>
            <a:r>
              <a:rPr lang="en-US" altLang="zh-CN" dirty="0" smtClean="0"/>
              <a:t/>
            </a:r>
            <a:br>
              <a:rPr lang="en-US" altLang="zh-CN" dirty="0" smtClean="0"/>
            </a:br>
            <a:r>
              <a:rPr lang="zh-CN" altLang="en-US" dirty="0"/>
              <a:t/>
            </a:r>
            <a:br>
              <a:rPr lang="zh-CN" altLang="en-US" dirty="0"/>
            </a:br>
            <a:r>
              <a:rPr lang="zh-CN" altLang="en-US" dirty="0"/>
              <a:t>开始练习复制那些你所喜欢的。不断模仿、模仿、再模仿，最后你会从模仿中找到自己的特色</a:t>
            </a:r>
            <a:r>
              <a:rPr lang="zh-CN" altLang="en-US" dirty="0" smtClean="0"/>
              <a:t>。                        </a:t>
            </a:r>
            <a:r>
              <a:rPr lang="en-US" altLang="zh-CN" dirty="0" smtClean="0"/>
              <a:t>——</a:t>
            </a:r>
            <a:r>
              <a:rPr lang="zh-CN" altLang="en-US" dirty="0"/>
              <a:t>山本耀司</a:t>
            </a:r>
            <a:br>
              <a:rPr lang="zh-CN" altLang="en-US" dirty="0"/>
            </a:br>
            <a:endParaRPr lang="en-US" dirty="0"/>
          </a:p>
        </p:txBody>
      </p:sp>
    </p:spTree>
    <p:extLst>
      <p:ext uri="{BB962C8B-B14F-4D97-AF65-F5344CB8AC3E}">
        <p14:creationId xmlns:p14="http://schemas.microsoft.com/office/powerpoint/2010/main" val="1870412126"/>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怎么打赢人生持久战？</a:t>
            </a:r>
            <a:endParaRPr lang="en-US" dirty="0"/>
          </a:p>
        </p:txBody>
      </p:sp>
    </p:spTree>
    <p:extLst>
      <p:ext uri="{BB962C8B-B14F-4D97-AF65-F5344CB8AC3E}">
        <p14:creationId xmlns:p14="http://schemas.microsoft.com/office/powerpoint/2010/main" val="1406998615"/>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743" y="3350627"/>
            <a:ext cx="18810514" cy="7241745"/>
          </a:xfrm>
        </p:spPr>
        <p:txBody>
          <a:bodyPr>
            <a:normAutofit fontScale="90000"/>
          </a:bodyPr>
          <a:lstStyle/>
          <a:p>
            <a:pPr algn="l" fontAlgn="base"/>
            <a:r>
              <a:rPr lang="zh-CN" altLang="en-US" dirty="0" smtClean="0"/>
              <a:t>首先</a:t>
            </a:r>
            <a:r>
              <a:rPr lang="zh-CN" altLang="en-US" dirty="0"/>
              <a:t>，我想你从我这里偷走点什么，因为你偷不走。你学到的都是我教你的，然后你会将这些运用到你的创作中，开始自己的创作。之后有一天，你会发现，有人在模仿你</a:t>
            </a:r>
            <a:r>
              <a:rPr lang="zh-CN" altLang="en-US" dirty="0" smtClean="0"/>
              <a:t>。       </a:t>
            </a:r>
            <a:r>
              <a:rPr lang="en-US" altLang="zh-CN" dirty="0" smtClean="0"/>
              <a:t>——</a:t>
            </a:r>
            <a:r>
              <a:rPr lang="zh-CN" altLang="en-US" dirty="0"/>
              <a:t>弗朗西斯</a:t>
            </a:r>
            <a:r>
              <a:rPr lang="en-US" altLang="zh-CN" dirty="0"/>
              <a:t>·</a:t>
            </a:r>
            <a:r>
              <a:rPr lang="zh-CN" altLang="en-US" dirty="0"/>
              <a:t>福特</a:t>
            </a:r>
            <a:r>
              <a:rPr lang="en-US" altLang="zh-CN" dirty="0"/>
              <a:t>·</a:t>
            </a:r>
            <a:r>
              <a:rPr lang="zh-CN" altLang="en-US" dirty="0"/>
              <a:t>卡佩</a:t>
            </a:r>
            <a:r>
              <a:rPr lang="zh-CN" altLang="en-US" dirty="0" smtClean="0"/>
              <a:t>拉</a:t>
            </a:r>
            <a:r>
              <a:rPr lang="en-US" altLang="zh-CN" dirty="0" smtClean="0"/>
              <a:t/>
            </a:r>
            <a:br>
              <a:rPr lang="en-US" altLang="zh-CN" dirty="0" smtClean="0"/>
            </a:br>
            <a:r>
              <a:rPr lang="zh-CN" altLang="en-US" dirty="0"/>
              <a:t/>
            </a:r>
            <a:br>
              <a:rPr lang="zh-CN" altLang="en-US" dirty="0"/>
            </a:br>
            <a:r>
              <a:rPr lang="zh-CN" altLang="en-US" dirty="0"/>
              <a:t>什么叫原创？就是没有被发现的抄袭</a:t>
            </a:r>
            <a:r>
              <a:rPr lang="zh-CN" altLang="en-US" dirty="0" smtClean="0"/>
              <a:t>。</a:t>
            </a:r>
            <a:r>
              <a:rPr lang="en-US" altLang="zh-CN" dirty="0" smtClean="0"/>
              <a:t/>
            </a:r>
            <a:br>
              <a:rPr lang="en-US" altLang="zh-CN" dirty="0" smtClean="0"/>
            </a:br>
            <a:r>
              <a:rPr lang="zh-CN" altLang="en-US" dirty="0" smtClean="0"/>
              <a:t>                                      </a:t>
            </a:r>
            <a:r>
              <a:rPr lang="en-US" altLang="zh-CN" dirty="0" smtClean="0"/>
              <a:t>——</a:t>
            </a:r>
            <a:r>
              <a:rPr lang="zh-CN" altLang="en-US" dirty="0"/>
              <a:t>威廉</a:t>
            </a:r>
            <a:r>
              <a:rPr lang="en-US" altLang="zh-CN" dirty="0"/>
              <a:t>·R·</a:t>
            </a:r>
            <a:r>
              <a:rPr lang="zh-CN" altLang="en-US" dirty="0" smtClean="0"/>
              <a:t>英</a:t>
            </a:r>
            <a:endParaRPr lang="en-US" dirty="0"/>
          </a:p>
        </p:txBody>
      </p:sp>
    </p:spTree>
    <p:extLst>
      <p:ext uri="{BB962C8B-B14F-4D97-AF65-F5344CB8AC3E}">
        <p14:creationId xmlns:p14="http://schemas.microsoft.com/office/powerpoint/2010/main" val="553796017"/>
      </p:ext>
    </p:extLst>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25882"/>
            <a:ext cx="24384000" cy="8471261"/>
          </a:xfrm>
        </p:spPr>
        <p:txBody>
          <a:bodyPr>
            <a:normAutofit/>
          </a:bodyPr>
          <a:lstStyle/>
          <a:p>
            <a:r>
              <a:rPr lang="zh-TW" altLang="en-US" sz="10700" b="1" dirty="0">
                <a:solidFill>
                  <a:srgbClr val="001246"/>
                </a:solidFill>
              </a:rPr>
              <a:t>笨方法四</a:t>
            </a:r>
            <a:r>
              <a:rPr lang="zh-TW" altLang="en-US" sz="10700" b="1" dirty="0" smtClean="0">
                <a:solidFill>
                  <a:srgbClr val="001246"/>
                </a:solidFill>
              </a:rPr>
              <a:t>步</a:t>
            </a:r>
            <a:r>
              <a:rPr lang="en-US" altLang="zh-TW" dirty="0" smtClean="0"/>
              <a:t/>
            </a:r>
            <a:br>
              <a:rPr lang="en-US" altLang="zh-TW" dirty="0" smtClean="0"/>
            </a:br>
            <a:r>
              <a:rPr lang="en-US" altLang="zh-TW" sz="9800" dirty="0" smtClean="0"/>
              <a:t/>
            </a:r>
            <a:br>
              <a:rPr lang="en-US" altLang="zh-TW" sz="9800" dirty="0" smtClean="0"/>
            </a:br>
            <a:r>
              <a:rPr lang="zh-CN" altLang="en-US" sz="9800" dirty="0" smtClean="0"/>
              <a:t>一、找到</a:t>
            </a:r>
            <a:r>
              <a:rPr lang="zh-CN" altLang="en-US" sz="9800" dirty="0"/>
              <a:t>大</a:t>
            </a:r>
            <a:r>
              <a:rPr lang="zh-CN" altLang="en-US" sz="9800" dirty="0" smtClean="0"/>
              <a:t>问题；二、分解</a:t>
            </a:r>
            <a:r>
              <a:rPr lang="zh-CN" altLang="en-US" sz="9800" dirty="0"/>
              <a:t>大</a:t>
            </a:r>
            <a:r>
              <a:rPr lang="zh-CN" altLang="en-US" sz="9800" dirty="0" smtClean="0"/>
              <a:t>问题</a:t>
            </a:r>
            <a:r>
              <a:rPr lang="en-US" altLang="zh-CN" sz="9800" dirty="0"/>
              <a:t/>
            </a:r>
            <a:br>
              <a:rPr lang="en-US" altLang="zh-CN" sz="9800" dirty="0"/>
            </a:br>
            <a:r>
              <a:rPr lang="zh-CN" altLang="en-US" sz="9800" dirty="0" smtClean="0"/>
              <a:t>三、跨学科学习；四、总结方法论</a:t>
            </a:r>
            <a:endParaRPr lang="en-US" sz="9800" dirty="0"/>
          </a:p>
        </p:txBody>
      </p:sp>
    </p:spTree>
    <p:extLst>
      <p:ext uri="{BB962C8B-B14F-4D97-AF65-F5344CB8AC3E}">
        <p14:creationId xmlns:p14="http://schemas.microsoft.com/office/powerpoint/2010/main" val="1750541454"/>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9075" y="3448595"/>
            <a:ext cx="18829338" cy="7241745"/>
          </a:xfrm>
        </p:spPr>
        <p:txBody>
          <a:bodyPr>
            <a:normAutofit fontScale="90000"/>
          </a:bodyPr>
          <a:lstStyle/>
          <a:p>
            <a:pPr algn="l" fontAlgn="base"/>
            <a:r>
              <a:rPr lang="zh-CN" altLang="en-US" dirty="0"/>
              <a:t>如果只用一种方式了解某样事物，你就不会真正了解它。了解事物真正含义的秘密取决于如何将其与我们所了解的其他事物相联系。通过联系，你可将想法内化于心，从各种角度看问题，直至找到适合自己的方法。这才是思考的真谛</a:t>
            </a:r>
            <a:r>
              <a:rPr lang="zh-CN" altLang="en-US" dirty="0" smtClean="0"/>
              <a:t>！</a:t>
            </a:r>
            <a:r>
              <a:rPr lang="en-US" altLang="zh-CN" dirty="0" smtClean="0"/>
              <a:t/>
            </a:r>
            <a:br>
              <a:rPr lang="en-US" altLang="zh-CN" dirty="0" smtClean="0"/>
            </a:br>
            <a:r>
              <a:rPr lang="zh-CN" altLang="en-US" dirty="0"/>
              <a:t> </a:t>
            </a:r>
            <a:r>
              <a:rPr lang="zh-CN" altLang="en-US" dirty="0" smtClean="0"/>
              <a:t>                                      </a:t>
            </a:r>
            <a:r>
              <a:rPr lang="en-US" altLang="zh-CN" dirty="0" smtClean="0"/>
              <a:t>——</a:t>
            </a:r>
            <a:r>
              <a:rPr lang="zh-CN" altLang="en-US" dirty="0"/>
              <a:t>马文</a:t>
            </a:r>
            <a:r>
              <a:rPr lang="en-US" altLang="zh-CN" dirty="0"/>
              <a:t>·</a:t>
            </a:r>
            <a:r>
              <a:rPr lang="zh-CN" altLang="en-US" dirty="0"/>
              <a:t>明</a:t>
            </a:r>
            <a:r>
              <a:rPr lang="zh-CN" altLang="en-US" dirty="0" smtClean="0"/>
              <a:t>斯</a:t>
            </a:r>
            <a:r>
              <a:rPr lang="zh-CN" altLang="en-US" dirty="0"/>
              <a:t/>
            </a:r>
            <a:br>
              <a:rPr lang="zh-CN" altLang="en-US" dirty="0"/>
            </a:br>
            <a:endParaRPr lang="en-US" dirty="0"/>
          </a:p>
        </p:txBody>
      </p:sp>
    </p:spTree>
    <p:extLst>
      <p:ext uri="{BB962C8B-B14F-4D97-AF65-F5344CB8AC3E}">
        <p14:creationId xmlns:p14="http://schemas.microsoft.com/office/powerpoint/2010/main" val="824253478"/>
      </p:ext>
    </p:extLst>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9074" y="2664825"/>
            <a:ext cx="18829340" cy="8569232"/>
          </a:xfrm>
        </p:spPr>
        <p:txBody>
          <a:bodyPr>
            <a:normAutofit fontScale="90000"/>
          </a:bodyPr>
          <a:lstStyle/>
          <a:p>
            <a:pPr algn="l"/>
            <a:r>
              <a:rPr lang="zh-CN" altLang="en-US" dirty="0"/>
              <a:t>要拓展认知与能力边界，而不是为自己</a:t>
            </a:r>
            <a:r>
              <a:rPr lang="zh-CN" altLang="en-US" dirty="0" smtClean="0"/>
              <a:t>设限。你要学会使用笨</a:t>
            </a:r>
            <a:r>
              <a:rPr lang="zh-CN" altLang="en-US" dirty="0"/>
              <a:t>方法</a:t>
            </a:r>
            <a:r>
              <a:rPr lang="zh-CN" altLang="en-US" dirty="0" smtClean="0"/>
              <a:t>，主动</a:t>
            </a:r>
            <a:r>
              <a:rPr lang="zh-CN" altLang="en-US" dirty="0"/>
              <a:t>设计系统所需要发展的项目、技能、习惯</a:t>
            </a:r>
            <a:r>
              <a:rPr lang="en-US" altLang="zh-CN" dirty="0" smtClean="0"/>
              <a:t>……</a:t>
            </a:r>
            <a:br>
              <a:rPr lang="en-US" altLang="zh-CN" dirty="0" smtClean="0"/>
            </a:br>
            <a:r>
              <a:rPr lang="en-US" altLang="zh-CN" dirty="0" smtClean="0"/>
              <a:t/>
            </a:r>
            <a:br>
              <a:rPr lang="en-US" altLang="zh-CN" dirty="0" smtClean="0"/>
            </a:br>
            <a:r>
              <a:rPr lang="zh-CN" altLang="en-US" dirty="0" smtClean="0"/>
              <a:t>即使</a:t>
            </a:r>
            <a:r>
              <a:rPr lang="zh-CN" altLang="en-US" dirty="0"/>
              <a:t>在外人看来</a:t>
            </a:r>
            <a:r>
              <a:rPr lang="zh-CN" altLang="en-US" dirty="0" smtClean="0"/>
              <a:t>这些行动可能</a:t>
            </a:r>
            <a:r>
              <a:rPr lang="zh-CN" altLang="en-US" dirty="0"/>
              <a:t>会带来失败</a:t>
            </a:r>
            <a:r>
              <a:rPr lang="zh-CN" altLang="en-US" dirty="0" smtClean="0"/>
              <a:t>。</a:t>
            </a:r>
            <a:endParaRPr lang="en-US" dirty="0"/>
          </a:p>
        </p:txBody>
      </p:sp>
    </p:spTree>
    <p:extLst>
      <p:ext uri="{BB962C8B-B14F-4D97-AF65-F5344CB8AC3E}">
        <p14:creationId xmlns:p14="http://schemas.microsoft.com/office/powerpoint/2010/main" val="1958681596"/>
      </p:ext>
    </p:extLst>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9075" y="2664825"/>
            <a:ext cx="18829338" cy="7241745"/>
          </a:xfrm>
        </p:spPr>
        <p:txBody>
          <a:bodyPr>
            <a:normAutofit fontScale="90000"/>
          </a:bodyPr>
          <a:lstStyle/>
          <a:p>
            <a:pPr algn="l"/>
            <a:r>
              <a:rPr lang="zh-CN" altLang="en-US" sz="10700" b="1" dirty="0" smtClean="0">
                <a:solidFill>
                  <a:srgbClr val="001246"/>
                </a:solidFill>
              </a:rPr>
              <a:t>一、找到</a:t>
            </a:r>
            <a:r>
              <a:rPr lang="zh-CN" altLang="en-US" sz="10700" b="1" dirty="0">
                <a:solidFill>
                  <a:srgbClr val="001246"/>
                </a:solidFill>
              </a:rPr>
              <a:t>大</a:t>
            </a:r>
            <a:r>
              <a:rPr lang="zh-CN" altLang="en-US" sz="10700" b="1" dirty="0" smtClean="0">
                <a:solidFill>
                  <a:srgbClr val="001246"/>
                </a:solidFill>
              </a:rPr>
              <a:t>问题</a:t>
            </a:r>
            <a:r>
              <a:rPr lang="en-US" altLang="zh-CN" dirty="0" smtClean="0"/>
              <a:t/>
            </a:r>
            <a:br>
              <a:rPr lang="en-US" altLang="zh-CN" dirty="0" smtClean="0"/>
            </a:br>
            <a:r>
              <a:rPr lang="en-US" altLang="zh-CN" dirty="0" smtClean="0"/>
              <a:t/>
            </a:r>
            <a:br>
              <a:rPr lang="en-US" altLang="zh-CN" dirty="0" smtClean="0"/>
            </a:br>
            <a:r>
              <a:rPr lang="zh-CN" altLang="en-US" dirty="0" smtClean="0"/>
              <a:t>找到能</a:t>
            </a:r>
            <a:r>
              <a:rPr lang="zh-CN" altLang="en-US" dirty="0"/>
              <a:t>引起你感兴趣且值得继续投入时间的高价值问题，这个大问题</a:t>
            </a:r>
            <a:r>
              <a:rPr lang="zh-CN" altLang="en-US" dirty="0" smtClean="0"/>
              <a:t>能解决社会问题的同时</a:t>
            </a:r>
            <a:r>
              <a:rPr lang="zh-CN" altLang="en-US" dirty="0"/>
              <a:t>，也</a:t>
            </a:r>
            <a:r>
              <a:rPr lang="zh-CN" altLang="en-US" dirty="0" smtClean="0"/>
              <a:t>能激发</a:t>
            </a:r>
            <a:r>
              <a:rPr lang="zh-CN" altLang="en-US" dirty="0"/>
              <a:t>起你的内在动机</a:t>
            </a:r>
            <a:r>
              <a:rPr lang="zh-CN" altLang="en-US" dirty="0" smtClean="0"/>
              <a:t>。</a:t>
            </a:r>
            <a:r>
              <a:rPr lang="en-US" altLang="zh-CN" dirty="0" smtClean="0"/>
              <a:t/>
            </a:r>
            <a:br>
              <a:rPr lang="en-US" altLang="zh-CN" dirty="0" smtClean="0"/>
            </a:br>
            <a:endParaRPr lang="en-US" dirty="0"/>
          </a:p>
        </p:txBody>
      </p:sp>
    </p:spTree>
    <p:extLst>
      <p:ext uri="{BB962C8B-B14F-4D97-AF65-F5344CB8AC3E}">
        <p14:creationId xmlns:p14="http://schemas.microsoft.com/office/powerpoint/2010/main" val="784759109"/>
      </p:ext>
    </p:extLst>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5169"/>
            <a:ext cx="24384000" cy="7241745"/>
          </a:xfrm>
        </p:spPr>
        <p:txBody>
          <a:bodyPr/>
          <a:lstStyle/>
          <a:p>
            <a:r>
              <a:rPr lang="en-US" altLang="zh-CN" b="1" dirty="0" smtClean="0">
                <a:solidFill>
                  <a:srgbClr val="001246"/>
                </a:solidFill>
              </a:rPr>
              <a:t>《</a:t>
            </a:r>
            <a:r>
              <a:rPr lang="zh-CN" altLang="en-US" b="1" dirty="0">
                <a:solidFill>
                  <a:srgbClr val="001246"/>
                </a:solidFill>
              </a:rPr>
              <a:t>大问题驱动不完全手册</a:t>
            </a:r>
            <a:r>
              <a:rPr lang="en-US" altLang="zh-CN" b="1" dirty="0" smtClean="0">
                <a:solidFill>
                  <a:srgbClr val="001246"/>
                </a:solidFill>
              </a:rPr>
              <a:t>》</a:t>
            </a:r>
            <a:r>
              <a:rPr lang="en-US" altLang="zh-CN" dirty="0" smtClean="0"/>
              <a:t/>
            </a:r>
            <a:br>
              <a:rPr lang="en-US" altLang="zh-CN" dirty="0" smtClean="0"/>
            </a:br>
            <a:r>
              <a:rPr lang="zh-CN" altLang="en-US" sz="4800" dirty="0" smtClean="0"/>
              <a:t>如何探寻自己的大问题</a:t>
            </a:r>
            <a:r>
              <a:rPr lang="en-US" altLang="zh-CN" sz="4800" dirty="0"/>
              <a:t/>
            </a:r>
            <a:br>
              <a:rPr lang="en-US" altLang="zh-CN" sz="4800" dirty="0"/>
            </a:br>
            <a:endParaRPr lang="en-US" sz="4800" dirty="0"/>
          </a:p>
        </p:txBody>
      </p:sp>
      <p:sp>
        <p:nvSpPr>
          <p:cNvPr id="3" name="TextBox 2"/>
          <p:cNvSpPr txBox="1"/>
          <p:nvPr/>
        </p:nvSpPr>
        <p:spPr>
          <a:xfrm>
            <a:off x="8016762" y="6595921"/>
            <a:ext cx="8350476"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zh-CN" altLang="en-US" sz="4800" b="0" dirty="0" smtClean="0">
                <a:latin typeface="OPPOSans" charset="-122"/>
                <a:ea typeface="OPPOSans" charset="-122"/>
                <a:cs typeface="OPPOSans" charset="-122"/>
              </a:rPr>
              <a:t>准备发布，</a:t>
            </a:r>
            <a:endParaRPr kumimoji="0" lang="en-US" sz="4800" b="0" u="none" strike="noStrike" cap="none" spc="0" normalizeH="0" baseline="0" dirty="0">
              <a:ln>
                <a:noFill/>
              </a:ln>
              <a:solidFill>
                <a:srgbClr val="000000"/>
              </a:solidFill>
              <a:effectLst/>
              <a:uFillTx/>
              <a:latin typeface="OPPOSans" charset="-122"/>
              <a:ea typeface="OPPOSans" charset="-122"/>
              <a:cs typeface="OPPOSans" charset="-122"/>
              <a:sym typeface="Helvetica Neue"/>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2000" y="4337388"/>
            <a:ext cx="5400000" cy="5400000"/>
          </a:xfrm>
          <a:prstGeom prst="rect">
            <a:avLst/>
          </a:prstGeom>
        </p:spPr>
      </p:pic>
      <p:sp>
        <p:nvSpPr>
          <p:cNvPr id="5" name="TextBox 4"/>
          <p:cNvSpPr txBox="1"/>
          <p:nvPr/>
        </p:nvSpPr>
        <p:spPr>
          <a:xfrm>
            <a:off x="8016762" y="10220863"/>
            <a:ext cx="8350476"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zh-CN" altLang="en-US" sz="4800" b="0" dirty="0" smtClean="0">
                <a:latin typeface="OPPOSans" charset="-122"/>
                <a:ea typeface="OPPOSans" charset="-122"/>
                <a:cs typeface="OPPOSans" charset="-122"/>
              </a:rPr>
              <a:t>准备发布，敬请关注</a:t>
            </a:r>
            <a:endParaRPr kumimoji="0" lang="en-US" sz="4800" b="0" u="none" strike="noStrike" cap="none" spc="0" normalizeH="0" baseline="0" dirty="0">
              <a:ln>
                <a:noFill/>
              </a:ln>
              <a:solidFill>
                <a:srgbClr val="000000"/>
              </a:solidFill>
              <a:effectLst/>
              <a:uFillTx/>
              <a:latin typeface="OPPOSans" charset="-122"/>
              <a:ea typeface="OPPOSans" charset="-122"/>
              <a:cs typeface="OPPOSans" charset="-122"/>
              <a:sym typeface="Helvetica Neue"/>
            </a:endParaRPr>
          </a:p>
        </p:txBody>
      </p:sp>
    </p:spTree>
    <p:extLst>
      <p:ext uri="{BB962C8B-B14F-4D97-AF65-F5344CB8AC3E}">
        <p14:creationId xmlns:p14="http://schemas.microsoft.com/office/powerpoint/2010/main" val="620165368"/>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9074" y="2664825"/>
            <a:ext cx="18829339" cy="7241745"/>
          </a:xfrm>
        </p:spPr>
        <p:txBody>
          <a:bodyPr>
            <a:normAutofit fontScale="90000"/>
          </a:bodyPr>
          <a:lstStyle/>
          <a:p>
            <a:pPr algn="l"/>
            <a:r>
              <a:rPr lang="zh-CN" altLang="en-US" sz="10700" b="1" dirty="0" smtClean="0">
                <a:solidFill>
                  <a:srgbClr val="001246"/>
                </a:solidFill>
              </a:rPr>
              <a:t>二、分解</a:t>
            </a:r>
            <a:r>
              <a:rPr lang="zh-CN" altLang="en-US" sz="10700" b="1" dirty="0">
                <a:solidFill>
                  <a:srgbClr val="001246"/>
                </a:solidFill>
              </a:rPr>
              <a:t>大</a:t>
            </a:r>
            <a:r>
              <a:rPr lang="zh-CN" altLang="en-US" sz="10700" b="1" dirty="0" smtClean="0">
                <a:solidFill>
                  <a:srgbClr val="001246"/>
                </a:solidFill>
              </a:rPr>
              <a:t>问题</a:t>
            </a:r>
            <a:r>
              <a:rPr lang="en-US" altLang="zh-CN" dirty="0" smtClean="0"/>
              <a:t/>
            </a:r>
            <a:br>
              <a:rPr lang="en-US" altLang="zh-CN" dirty="0" smtClean="0"/>
            </a:br>
            <a:r>
              <a:rPr lang="en-US" altLang="zh-CN" dirty="0" smtClean="0"/>
              <a:t/>
            </a:r>
            <a:br>
              <a:rPr lang="en-US" altLang="zh-CN" dirty="0" smtClean="0"/>
            </a:br>
            <a:r>
              <a:rPr lang="zh-CN" altLang="en-US" dirty="0" smtClean="0"/>
              <a:t>将</a:t>
            </a:r>
            <a:r>
              <a:rPr lang="zh-CN" altLang="en-US" dirty="0"/>
              <a:t>大问题拆解成为可使用卡片层级解决的小问题，降低解决</a:t>
            </a:r>
            <a:r>
              <a:rPr lang="zh-CN" altLang="en-US" dirty="0" smtClean="0"/>
              <a:t>难度，逐个击破。</a:t>
            </a:r>
            <a:r>
              <a:rPr lang="en-US" altLang="zh-CN" dirty="0" smtClean="0"/>
              <a:t/>
            </a:r>
            <a:br>
              <a:rPr lang="en-US" altLang="zh-CN" dirty="0" smtClean="0"/>
            </a:br>
            <a:r>
              <a:rPr lang="zh-CN" altLang="en-US" dirty="0" smtClean="0"/>
              <a:t>卡片</a:t>
            </a:r>
            <a:r>
              <a:rPr lang="zh-CN" altLang="en-US" dirty="0"/>
              <a:t>是你解决问题的工具，也是你</a:t>
            </a:r>
            <a:r>
              <a:rPr lang="zh-CN" altLang="en-US" dirty="0" smtClean="0"/>
              <a:t>的输出产品。</a:t>
            </a:r>
            <a:endParaRPr lang="en-US" dirty="0"/>
          </a:p>
        </p:txBody>
      </p:sp>
    </p:spTree>
    <p:extLst>
      <p:ext uri="{BB962C8B-B14F-4D97-AF65-F5344CB8AC3E}">
        <p14:creationId xmlns:p14="http://schemas.microsoft.com/office/powerpoint/2010/main" val="1749268736"/>
      </p:ext>
    </p:extLst>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0628"/>
            <a:ext cx="24384000" cy="7241745"/>
          </a:xfrm>
        </p:spPr>
        <p:txBody>
          <a:bodyPr/>
          <a:lstStyle/>
          <a:p>
            <a:r>
              <a:rPr lang="en-US" altLang="zh-CN" b="1" dirty="0" smtClean="0">
                <a:solidFill>
                  <a:srgbClr val="001246"/>
                </a:solidFill>
              </a:rPr>
              <a:t>《</a:t>
            </a:r>
            <a:r>
              <a:rPr lang="zh-CN" altLang="en-US" b="1" dirty="0" smtClean="0">
                <a:solidFill>
                  <a:srgbClr val="001246"/>
                </a:solidFill>
              </a:rPr>
              <a:t>卡片创作文集</a:t>
            </a:r>
            <a:r>
              <a:rPr lang="en-US" altLang="zh-CN" b="1" dirty="0" smtClean="0">
                <a:solidFill>
                  <a:srgbClr val="001246"/>
                </a:solidFill>
              </a:rPr>
              <a:t>》</a:t>
            </a:r>
            <a:r>
              <a:rPr lang="en-US" altLang="zh-CN" dirty="0" smtClean="0"/>
              <a:t/>
            </a:r>
            <a:br>
              <a:rPr lang="en-US" altLang="zh-CN" dirty="0" smtClean="0"/>
            </a:br>
            <a:r>
              <a:rPr lang="zh-CN" altLang="en-US" sz="4800" dirty="0" smtClean="0"/>
              <a:t>收集与卡片创作的一切</a:t>
            </a:r>
            <a:r>
              <a:rPr lang="en-US" altLang="zh-CN" sz="4800" dirty="0" smtClean="0"/>
              <a:t/>
            </a:r>
            <a:br>
              <a:rPr lang="en-US" altLang="zh-CN" sz="4800" dirty="0" smtClean="0"/>
            </a:br>
            <a:r>
              <a:rPr lang="en-US" altLang="zh-CN" sz="4800" dirty="0"/>
              <a:t/>
            </a:r>
            <a:br>
              <a:rPr lang="en-US" altLang="zh-CN" sz="4800" dirty="0"/>
            </a:br>
            <a:endParaRPr lang="en-US" sz="4800" dirty="0"/>
          </a:p>
        </p:txBody>
      </p:sp>
      <p:pic>
        <p:nvPicPr>
          <p:cNvPr id="4" name="Picture 3"/>
          <p:cNvPicPr>
            <a:picLocks noChangeAspect="1"/>
          </p:cNvPicPr>
          <p:nvPr/>
        </p:nvPicPr>
        <p:blipFill>
          <a:blip r:embed="rId2"/>
          <a:stretch>
            <a:fillRect/>
          </a:stretch>
        </p:blipFill>
        <p:spPr>
          <a:xfrm>
            <a:off x="9520272" y="4337388"/>
            <a:ext cx="5343455" cy="5400000"/>
          </a:xfrm>
          <a:prstGeom prst="rect">
            <a:avLst/>
          </a:prstGeom>
        </p:spPr>
      </p:pic>
      <p:sp>
        <p:nvSpPr>
          <p:cNvPr id="5" name="TextBox 4"/>
          <p:cNvSpPr txBox="1"/>
          <p:nvPr/>
        </p:nvSpPr>
        <p:spPr>
          <a:xfrm>
            <a:off x="4811485" y="9884188"/>
            <a:ext cx="14761029" cy="16215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zh-CN" altLang="en-US" sz="4800" b="0" dirty="0" smtClean="0">
                <a:latin typeface="OPPOSans" charset="-122"/>
                <a:ea typeface="OPPOSans" charset="-122"/>
                <a:cs typeface="OPPOSans" charset="-122"/>
              </a:rPr>
              <a:t>学习卡片创作的技法</a:t>
            </a:r>
            <a:endParaRPr lang="en-US" altLang="zh-CN" sz="4800" b="0" dirty="0" smtClean="0">
              <a:latin typeface="OPPOSans" charset="-122"/>
              <a:ea typeface="OPPOSans" charset="-122"/>
              <a:cs typeface="OPPOSans" charset="-122"/>
            </a:endParaRPr>
          </a:p>
          <a:p>
            <a:r>
              <a:rPr lang="en-US" sz="4800" b="0" u="sng" dirty="0">
                <a:solidFill>
                  <a:srgbClr val="001246"/>
                </a:solidFill>
              </a:rPr>
              <a:t>http://card.learnwritingthehardway.cn/#/</a:t>
            </a:r>
            <a:endParaRPr kumimoji="0" lang="en-US" sz="4800" b="0" u="sng" strike="noStrike" cap="none" spc="0" normalizeH="0" baseline="0" dirty="0">
              <a:ln>
                <a:noFill/>
              </a:ln>
              <a:solidFill>
                <a:srgbClr val="001246"/>
              </a:solidFill>
              <a:effectLst/>
              <a:uFillTx/>
              <a:latin typeface="OPPOSans" charset="-122"/>
              <a:ea typeface="OPPOSans" charset="-122"/>
              <a:cs typeface="OPPOSans" charset="-122"/>
              <a:sym typeface="Helvetica Neue"/>
            </a:endParaRPr>
          </a:p>
        </p:txBody>
      </p:sp>
    </p:spTree>
    <p:extLst>
      <p:ext uri="{BB962C8B-B14F-4D97-AF65-F5344CB8AC3E}">
        <p14:creationId xmlns:p14="http://schemas.microsoft.com/office/powerpoint/2010/main" val="62174685"/>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9074" y="2664825"/>
            <a:ext cx="18829339" cy="7241745"/>
          </a:xfrm>
        </p:spPr>
        <p:txBody>
          <a:bodyPr>
            <a:normAutofit fontScale="90000"/>
          </a:bodyPr>
          <a:lstStyle/>
          <a:p>
            <a:pPr algn="l"/>
            <a:r>
              <a:rPr lang="zh-CN" altLang="en-US" sz="10700" b="1" dirty="0" smtClean="0">
                <a:solidFill>
                  <a:srgbClr val="001246"/>
                </a:solidFill>
              </a:rPr>
              <a:t>三、跨学科</a:t>
            </a:r>
            <a:r>
              <a:rPr lang="zh-CN" altLang="en-US" sz="10700" b="1" dirty="0">
                <a:solidFill>
                  <a:srgbClr val="001246"/>
                </a:solidFill>
              </a:rPr>
              <a:t>学习</a:t>
            </a:r>
            <a:r>
              <a:rPr lang="zh-CN" altLang="en-US" sz="10700" b="1" dirty="0" smtClean="0">
                <a:solidFill>
                  <a:srgbClr val="001246"/>
                </a:solidFill>
              </a:rPr>
              <a:t>。</a:t>
            </a:r>
            <a:r>
              <a:rPr lang="en-US" altLang="zh-CN" sz="10700" b="1" dirty="0" smtClean="0">
                <a:solidFill>
                  <a:srgbClr val="001246"/>
                </a:solidFill>
              </a:rPr>
              <a:t/>
            </a:r>
            <a:br>
              <a:rPr lang="en-US" altLang="zh-CN" sz="10700" b="1" dirty="0" smtClean="0">
                <a:solidFill>
                  <a:srgbClr val="001246"/>
                </a:solidFill>
              </a:rPr>
            </a:br>
            <a:r>
              <a:rPr lang="en-US" altLang="zh-CN" dirty="0" smtClean="0"/>
              <a:t/>
            </a:r>
            <a:br>
              <a:rPr lang="en-US" altLang="zh-CN" dirty="0" smtClean="0"/>
            </a:br>
            <a:r>
              <a:rPr lang="zh-CN" altLang="en-US" dirty="0" smtClean="0"/>
              <a:t>单一</a:t>
            </a:r>
            <a:r>
              <a:rPr lang="zh-CN" altLang="en-US" dirty="0"/>
              <a:t>学科根本无法</a:t>
            </a:r>
            <a:r>
              <a:rPr lang="zh-CN" altLang="en-US" dirty="0" smtClean="0"/>
              <a:t>解决大问题，</a:t>
            </a:r>
            <a:r>
              <a:rPr lang="zh-CN" altLang="en-US" dirty="0"/>
              <a:t>你需要使用跨学科学习的武器</a:t>
            </a:r>
            <a:r>
              <a:rPr lang="zh-CN" altLang="en-US" dirty="0" smtClean="0"/>
              <a:t>，用计算机科学、</a:t>
            </a:r>
            <a:r>
              <a:rPr lang="zh-CN" altLang="en-US" dirty="0"/>
              <a:t>认知科学、心理学、艺术等学科</a:t>
            </a:r>
            <a:r>
              <a:rPr lang="zh-CN" altLang="en-US" dirty="0" smtClean="0"/>
              <a:t>的知识，</a:t>
            </a:r>
            <a:r>
              <a:rPr lang="zh-CN" altLang="en-US" dirty="0"/>
              <a:t>多路包抄围歼大问题</a:t>
            </a:r>
            <a:r>
              <a:rPr lang="zh-CN" altLang="en-US" dirty="0" smtClean="0"/>
              <a:t>。</a:t>
            </a:r>
            <a:endParaRPr lang="en-US" dirty="0"/>
          </a:p>
        </p:txBody>
      </p:sp>
    </p:spTree>
    <p:extLst>
      <p:ext uri="{BB962C8B-B14F-4D97-AF65-F5344CB8AC3E}">
        <p14:creationId xmlns:p14="http://schemas.microsoft.com/office/powerpoint/2010/main" val="908518522"/>
      </p:ext>
    </p:extLst>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 y="1012367"/>
            <a:ext cx="24384000" cy="7241745"/>
          </a:xfrm>
        </p:spPr>
        <p:txBody>
          <a:bodyPr/>
          <a:lstStyle/>
          <a:p>
            <a:r>
              <a:rPr lang="en-US" altLang="zh-CN" b="1" dirty="0" smtClean="0">
                <a:solidFill>
                  <a:srgbClr val="001246"/>
                </a:solidFill>
              </a:rPr>
              <a:t>《</a:t>
            </a:r>
            <a:r>
              <a:rPr lang="zh-CN" altLang="en-US" b="1" dirty="0" smtClean="0">
                <a:solidFill>
                  <a:srgbClr val="001246"/>
                </a:solidFill>
              </a:rPr>
              <a:t>跨学科学习不完全手册</a:t>
            </a:r>
            <a:r>
              <a:rPr lang="en-US" altLang="zh-CN" b="1" dirty="0" smtClean="0">
                <a:solidFill>
                  <a:srgbClr val="001246"/>
                </a:solidFill>
              </a:rPr>
              <a:t>》</a:t>
            </a:r>
            <a:br>
              <a:rPr lang="en-US" altLang="zh-CN" b="1" dirty="0" smtClean="0">
                <a:solidFill>
                  <a:srgbClr val="001246"/>
                </a:solidFill>
              </a:rPr>
            </a:br>
            <a:r>
              <a:rPr lang="zh-CN" altLang="en-US" sz="4800" dirty="0"/>
              <a:t>跟随大师跨学科学习</a:t>
            </a:r>
            <a:r>
              <a:rPr lang="en-US" dirty="0">
                <a:sym typeface="Helvetica Neue"/>
              </a:rPr>
              <a:t/>
            </a:r>
            <a:br>
              <a:rPr lang="en-US" dirty="0">
                <a:sym typeface="Helvetica Neue"/>
              </a:rPr>
            </a:br>
            <a:r>
              <a:rPr lang="en-US" altLang="zh-CN" b="1" dirty="0" smtClean="0">
                <a:solidFill>
                  <a:srgbClr val="001246"/>
                </a:solidFill>
              </a:rPr>
              <a:t/>
            </a:r>
            <a:br>
              <a:rPr lang="en-US" altLang="zh-CN" b="1" dirty="0" smtClean="0">
                <a:solidFill>
                  <a:srgbClr val="001246"/>
                </a:solidFill>
              </a:rPr>
            </a:br>
            <a:r>
              <a:rPr lang="en-US" altLang="zh-CN" dirty="0"/>
              <a:t/>
            </a:r>
            <a:br>
              <a:rPr lang="en-US" altLang="zh-CN" dirty="0"/>
            </a:br>
            <a:endParaRPr lang="en-US" dirty="0"/>
          </a:p>
        </p:txBody>
      </p:sp>
      <p:sp>
        <p:nvSpPr>
          <p:cNvPr id="3" name="TextBox 2"/>
          <p:cNvSpPr txBox="1"/>
          <p:nvPr/>
        </p:nvSpPr>
        <p:spPr>
          <a:xfrm>
            <a:off x="8016762" y="6595921"/>
            <a:ext cx="8350476"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zh-CN" altLang="en-US" sz="4800" b="0" dirty="0" smtClean="0">
                <a:latin typeface="OPPOSans" charset="-122"/>
                <a:ea typeface="OPPOSans" charset="-122"/>
                <a:cs typeface="OPPOSans" charset="-122"/>
              </a:rPr>
              <a:t>准备发布</a:t>
            </a:r>
            <a:endParaRPr kumimoji="0" lang="en-US" sz="4800" b="0" u="none" strike="noStrike" cap="none" spc="0" normalizeH="0" baseline="0" dirty="0">
              <a:ln>
                <a:noFill/>
              </a:ln>
              <a:solidFill>
                <a:srgbClr val="000000"/>
              </a:solidFill>
              <a:effectLst/>
              <a:uFillTx/>
              <a:latin typeface="OPPOSans" charset="-122"/>
              <a:ea typeface="OPPOSans" charset="-122"/>
              <a:cs typeface="OPPOSans" charset="-122"/>
              <a:sym typeface="Helvetica Neue"/>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2000" y="4337388"/>
            <a:ext cx="5400000" cy="5400000"/>
          </a:xfrm>
          <a:prstGeom prst="rect">
            <a:avLst/>
          </a:prstGeom>
        </p:spPr>
      </p:pic>
      <p:sp>
        <p:nvSpPr>
          <p:cNvPr id="5" name="TextBox 4"/>
          <p:cNvSpPr txBox="1"/>
          <p:nvPr/>
        </p:nvSpPr>
        <p:spPr>
          <a:xfrm>
            <a:off x="8016762" y="10220863"/>
            <a:ext cx="8350476"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zh-CN" altLang="en-US" sz="4800" b="0" dirty="0" smtClean="0">
                <a:latin typeface="OPPOSans" charset="-122"/>
                <a:ea typeface="OPPOSans" charset="-122"/>
                <a:cs typeface="OPPOSans" charset="-122"/>
              </a:rPr>
              <a:t>司马贺的秘密武器</a:t>
            </a:r>
            <a:endParaRPr kumimoji="0" lang="en-US" sz="4800" b="0" u="none" strike="noStrike" cap="none" spc="0" normalizeH="0" baseline="0" dirty="0">
              <a:ln>
                <a:noFill/>
              </a:ln>
              <a:solidFill>
                <a:srgbClr val="000000"/>
              </a:solidFill>
              <a:effectLst/>
              <a:uFillTx/>
              <a:latin typeface="OPPOSans" charset="-122"/>
              <a:ea typeface="OPPOSans" charset="-122"/>
              <a:cs typeface="OPPOSans" charset="-122"/>
              <a:sym typeface="Helvetica Neue"/>
            </a:endParaRPr>
          </a:p>
        </p:txBody>
      </p:sp>
    </p:spTree>
    <p:extLst>
      <p:ext uri="{BB962C8B-B14F-4D97-AF65-F5344CB8AC3E}">
        <p14:creationId xmlns:p14="http://schemas.microsoft.com/office/powerpoint/2010/main" val="31847190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solidFill>
                  <a:srgbClr val="001246"/>
                </a:solidFill>
              </a:rPr>
              <a:t>毛泽东</a:t>
            </a:r>
            <a:endParaRPr lang="en-US" dirty="0">
              <a:solidFill>
                <a:srgbClr val="001246"/>
              </a:solidFill>
            </a:endParaRPr>
          </a:p>
        </p:txBody>
      </p:sp>
      <p:sp>
        <p:nvSpPr>
          <p:cNvPr id="3" name="Text Placeholder 2"/>
          <p:cNvSpPr>
            <a:spLocks noGrp="1"/>
          </p:cNvSpPr>
          <p:nvPr>
            <p:ph type="body" idx="1"/>
          </p:nvPr>
        </p:nvSpPr>
        <p:spPr>
          <a:xfrm>
            <a:off x="11115818" y="0"/>
            <a:ext cx="10472595" cy="12252960"/>
          </a:xfrm>
        </p:spPr>
        <p:txBody>
          <a:bodyPr/>
          <a:lstStyle/>
          <a:p>
            <a:pPr marL="0" indent="0">
              <a:buNone/>
            </a:pPr>
            <a:r>
              <a:rPr lang="zh-CN" altLang="en-US"/>
              <a:t>速胜论者看敌人如草芥，看自己如神物，这些都是错误的。</a:t>
            </a:r>
            <a:endParaRPr lang="en-US" dirty="0"/>
          </a:p>
        </p:txBody>
      </p:sp>
    </p:spTree>
    <p:extLst>
      <p:ext uri="{BB962C8B-B14F-4D97-AF65-F5344CB8AC3E}">
        <p14:creationId xmlns:p14="http://schemas.microsoft.com/office/powerpoint/2010/main" val="913836744"/>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9074" y="2664825"/>
            <a:ext cx="18829339" cy="7241745"/>
          </a:xfrm>
        </p:spPr>
        <p:txBody>
          <a:bodyPr>
            <a:normAutofit fontScale="90000"/>
          </a:bodyPr>
          <a:lstStyle/>
          <a:p>
            <a:pPr algn="l"/>
            <a:r>
              <a:rPr lang="zh-CN" altLang="en-US" sz="10700" b="1" dirty="0" smtClean="0">
                <a:solidFill>
                  <a:srgbClr val="001246"/>
                </a:solidFill>
              </a:rPr>
              <a:t>四、总结方法论</a:t>
            </a:r>
            <a:r>
              <a:rPr lang="en-US" altLang="zh-CN" dirty="0" smtClean="0"/>
              <a:t/>
            </a:r>
            <a:br>
              <a:rPr lang="en-US" altLang="zh-CN" dirty="0" smtClean="0"/>
            </a:br>
            <a:r>
              <a:rPr lang="en-US" altLang="zh-CN" dirty="0" smtClean="0"/>
              <a:t/>
            </a:r>
            <a:br>
              <a:rPr lang="en-US" altLang="zh-CN" dirty="0" smtClean="0"/>
            </a:br>
            <a:r>
              <a:rPr lang="zh-CN" altLang="en-US" dirty="0" smtClean="0"/>
              <a:t>方法论</a:t>
            </a:r>
            <a:r>
              <a:rPr lang="zh-CN" altLang="en-US" dirty="0"/>
              <a:t>是你在解决大问题过程中总结出的原则，是高纯度、高抽象度的卡片</a:t>
            </a:r>
            <a:r>
              <a:rPr lang="zh-CN" altLang="en-US" dirty="0" smtClean="0"/>
              <a:t>合集。目的</a:t>
            </a:r>
            <a:r>
              <a:rPr lang="zh-CN" altLang="en-US" dirty="0"/>
              <a:t>是让</a:t>
            </a:r>
            <a:r>
              <a:rPr lang="zh-CN" altLang="en-US" dirty="0" smtClean="0"/>
              <a:t>他人掌握你的正确</a:t>
            </a:r>
            <a:r>
              <a:rPr lang="zh-CN" altLang="en-US" dirty="0"/>
              <a:t>做事的方法。被</a:t>
            </a:r>
            <a:r>
              <a:rPr lang="zh-CN" altLang="en-US" dirty="0" smtClean="0"/>
              <a:t>调用实践卡片</a:t>
            </a:r>
            <a:r>
              <a:rPr lang="zh-CN" altLang="en-US" dirty="0"/>
              <a:t>的次数越多</a:t>
            </a:r>
            <a:r>
              <a:rPr lang="zh-CN" altLang="en-US" dirty="0" smtClean="0"/>
              <a:t>，方法论就越</a:t>
            </a:r>
            <a:r>
              <a:rPr lang="zh-CN" altLang="en-US" dirty="0"/>
              <a:t>成功</a:t>
            </a:r>
            <a:r>
              <a:rPr lang="zh-CN" altLang="en-US" dirty="0" smtClean="0"/>
              <a:t>。</a:t>
            </a:r>
            <a:endParaRPr lang="en-US" dirty="0"/>
          </a:p>
        </p:txBody>
      </p:sp>
    </p:spTree>
    <p:extLst>
      <p:ext uri="{BB962C8B-B14F-4D97-AF65-F5344CB8AC3E}">
        <p14:creationId xmlns:p14="http://schemas.microsoft.com/office/powerpoint/2010/main" val="862069084"/>
      </p:ext>
    </p:extLst>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5169"/>
            <a:ext cx="24384000" cy="7241745"/>
          </a:xfrm>
        </p:spPr>
        <p:txBody>
          <a:bodyPr/>
          <a:lstStyle/>
          <a:p>
            <a:r>
              <a:rPr lang="en-US" altLang="zh-CN" b="1" dirty="0" smtClean="0">
                <a:solidFill>
                  <a:srgbClr val="001246"/>
                </a:solidFill>
              </a:rPr>
              <a:t>《</a:t>
            </a:r>
            <a:r>
              <a:rPr lang="zh-CN" altLang="en-US" b="1" dirty="0">
                <a:solidFill>
                  <a:srgbClr val="001246"/>
                </a:solidFill>
              </a:rPr>
              <a:t>笨</a:t>
            </a:r>
            <a:r>
              <a:rPr lang="zh-CN" altLang="en-US" b="1" dirty="0" smtClean="0">
                <a:solidFill>
                  <a:srgbClr val="001246"/>
                </a:solidFill>
              </a:rPr>
              <a:t>方法文集</a:t>
            </a:r>
            <a:r>
              <a:rPr lang="en-US" altLang="zh-CN" b="1" dirty="0" smtClean="0">
                <a:solidFill>
                  <a:srgbClr val="001246"/>
                </a:solidFill>
              </a:rPr>
              <a:t>》</a:t>
            </a:r>
            <a:r>
              <a:rPr lang="en-US" altLang="zh-CN" dirty="0" smtClean="0"/>
              <a:t/>
            </a:r>
            <a:br>
              <a:rPr lang="en-US" altLang="zh-CN" dirty="0" smtClean="0"/>
            </a:br>
            <a:r>
              <a:rPr lang="zh-CN" altLang="en-US" sz="4800" dirty="0" smtClean="0"/>
              <a:t>聪明人都用笨方法</a:t>
            </a:r>
            <a:r>
              <a:rPr lang="en-US" altLang="zh-CN" sz="4800" dirty="0"/>
              <a:t/>
            </a:r>
            <a:br>
              <a:rPr lang="en-US" altLang="zh-CN" sz="4800" dirty="0"/>
            </a:br>
            <a:endParaRPr lang="en-US" sz="4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2000" y="4267198"/>
            <a:ext cx="5400000" cy="5400000"/>
          </a:xfrm>
          <a:prstGeom prst="rect">
            <a:avLst/>
          </a:prstGeom>
        </p:spPr>
      </p:pic>
      <p:sp>
        <p:nvSpPr>
          <p:cNvPr id="5" name="TextBox 4"/>
          <p:cNvSpPr txBox="1"/>
          <p:nvPr/>
        </p:nvSpPr>
        <p:spPr>
          <a:xfrm>
            <a:off x="4310743" y="9851531"/>
            <a:ext cx="15936686" cy="16215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zh-CN" altLang="en-US" sz="4800" b="0" u="none" strike="noStrike" cap="none" spc="0" normalizeH="0" baseline="0" dirty="0" smtClean="0">
                <a:ln>
                  <a:noFill/>
                </a:ln>
                <a:solidFill>
                  <a:srgbClr val="000000"/>
                </a:solidFill>
                <a:effectLst/>
                <a:uFillTx/>
                <a:latin typeface="OPPOSans" charset="-122"/>
                <a:ea typeface="OPPOSans" charset="-122"/>
                <a:cs typeface="OPPOSans" charset="-122"/>
                <a:sym typeface="Helvetica Neue"/>
              </a:rPr>
              <a:t>用笨方法的人，会有奇迹</a:t>
            </a:r>
            <a:endParaRPr kumimoji="0" lang="en-US" altLang="zh-CN" sz="4800" b="0" u="none" strike="noStrike" cap="none" spc="0" normalizeH="0" baseline="0" dirty="0" smtClean="0">
              <a:ln>
                <a:noFill/>
              </a:ln>
              <a:solidFill>
                <a:srgbClr val="000000"/>
              </a:solidFill>
              <a:effectLst/>
              <a:uFillTx/>
              <a:latin typeface="OPPOSans" charset="-122"/>
              <a:ea typeface="OPPOSans" charset="-122"/>
              <a:cs typeface="OPPOSans" charset="-122"/>
              <a:sym typeface="Helvetica Neue"/>
            </a:endParaRPr>
          </a:p>
          <a:p>
            <a:r>
              <a:rPr lang="en-US" sz="4800" b="0" u="sng" dirty="0">
                <a:solidFill>
                  <a:srgbClr val="001246"/>
                </a:solidFill>
                <a:latin typeface="OPPOSans" charset="-122"/>
                <a:ea typeface="OPPOSans" charset="-122"/>
                <a:cs typeface="OPPOSans" charset="-122"/>
              </a:rPr>
              <a:t>http://book.learnthingsthehardway.com/#/</a:t>
            </a:r>
            <a:endParaRPr kumimoji="0" lang="en-US" sz="4800" b="0" u="sng" strike="noStrike" cap="none" spc="0" normalizeH="0" baseline="0" dirty="0">
              <a:ln>
                <a:noFill/>
              </a:ln>
              <a:solidFill>
                <a:srgbClr val="001246"/>
              </a:solidFill>
              <a:effectLst/>
              <a:uFillTx/>
              <a:latin typeface="OPPOSans" charset="-122"/>
              <a:ea typeface="OPPOSans" charset="-122"/>
              <a:cs typeface="OPPOSans" charset="-122"/>
              <a:sym typeface="Helvetica Neue"/>
            </a:endParaRPr>
          </a:p>
        </p:txBody>
      </p:sp>
    </p:spTree>
    <p:extLst>
      <p:ext uri="{BB962C8B-B14F-4D97-AF65-F5344CB8AC3E}">
        <p14:creationId xmlns:p14="http://schemas.microsoft.com/office/powerpoint/2010/main" val="394114994"/>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50622"/>
            <a:ext cx="24384000" cy="7241745"/>
          </a:xfrm>
        </p:spPr>
        <p:txBody>
          <a:bodyPr>
            <a:normAutofit/>
          </a:bodyPr>
          <a:lstStyle/>
          <a:p>
            <a:r>
              <a:rPr lang="zh-CN" altLang="en-US" sz="9600" b="1" dirty="0">
                <a:solidFill>
                  <a:srgbClr val="001246"/>
                </a:solidFill>
              </a:rPr>
              <a:t>笨方法四</a:t>
            </a:r>
            <a:r>
              <a:rPr lang="zh-CN" altLang="en-US" sz="9600" b="1" dirty="0" smtClean="0">
                <a:solidFill>
                  <a:srgbClr val="001246"/>
                </a:solidFill>
              </a:rPr>
              <a:t>问</a:t>
            </a:r>
            <a:r>
              <a:rPr lang="en-US" altLang="zh-CN" dirty="0" smtClean="0"/>
              <a:t/>
            </a:r>
            <a:br>
              <a:rPr lang="en-US" altLang="zh-CN" dirty="0" smtClean="0"/>
            </a:br>
            <a:r>
              <a:rPr lang="en-US" altLang="zh-CN" dirty="0" smtClean="0"/>
              <a:t/>
            </a:r>
            <a:br>
              <a:rPr lang="en-US" altLang="zh-CN" dirty="0" smtClean="0"/>
            </a:br>
            <a:r>
              <a:rPr lang="zh-CN" altLang="en-US" dirty="0" smtClean="0"/>
              <a:t>大问题是什么？如何找到大师？</a:t>
            </a:r>
            <a:r>
              <a:rPr lang="en-US" altLang="zh-CN" dirty="0" smtClean="0"/>
              <a:t/>
            </a:r>
            <a:br>
              <a:rPr lang="en-US" altLang="zh-CN" dirty="0" smtClean="0"/>
            </a:br>
            <a:r>
              <a:rPr lang="zh-CN" altLang="en-US" dirty="0" smtClean="0"/>
              <a:t>如何改变自己？怎样造福社会？</a:t>
            </a:r>
            <a:endParaRPr lang="en-US" dirty="0"/>
          </a:p>
        </p:txBody>
      </p:sp>
    </p:spTree>
    <p:extLst>
      <p:ext uri="{BB962C8B-B14F-4D97-AF65-F5344CB8AC3E}">
        <p14:creationId xmlns:p14="http://schemas.microsoft.com/office/powerpoint/2010/main" val="732548012"/>
      </p:ext>
    </p:extLst>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9074" y="2664825"/>
            <a:ext cx="18829339" cy="7241745"/>
          </a:xfrm>
        </p:spPr>
        <p:txBody>
          <a:bodyPr/>
          <a:lstStyle/>
          <a:p>
            <a:r>
              <a:rPr lang="zh-CN" altLang="en-US" sz="9600" b="1" dirty="0" smtClean="0">
                <a:solidFill>
                  <a:srgbClr val="001246"/>
                </a:solidFill>
              </a:rPr>
              <a:t>问题一</a:t>
            </a:r>
            <a:r>
              <a:rPr lang="en-US" altLang="zh-CN" dirty="0" smtClean="0"/>
              <a:t/>
            </a:r>
            <a:br>
              <a:rPr lang="en-US" altLang="zh-CN" dirty="0" smtClean="0"/>
            </a:br>
            <a:r>
              <a:rPr lang="en-US" altLang="zh-CN" dirty="0" smtClean="0"/>
              <a:t/>
            </a:r>
            <a:br>
              <a:rPr lang="en-US" altLang="zh-CN" dirty="0" smtClean="0"/>
            </a:br>
            <a:r>
              <a:rPr lang="zh-CN" altLang="en-US" dirty="0" smtClean="0"/>
              <a:t>你个人的现实</a:t>
            </a:r>
            <a:r>
              <a:rPr lang="zh-CN" altLang="en-US" dirty="0"/>
              <a:t>小问题，能否抽象放大到社会责任</a:t>
            </a:r>
            <a:r>
              <a:rPr lang="zh-CN" altLang="en-US" dirty="0" smtClean="0"/>
              <a:t>层面变成大问题来解决？</a:t>
            </a:r>
            <a:endParaRPr lang="en-US" dirty="0"/>
          </a:p>
        </p:txBody>
      </p:sp>
    </p:spTree>
    <p:extLst>
      <p:ext uri="{BB962C8B-B14F-4D97-AF65-F5344CB8AC3E}">
        <p14:creationId xmlns:p14="http://schemas.microsoft.com/office/powerpoint/2010/main" val="410689433"/>
      </p:ext>
    </p:extLst>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9074" y="2664825"/>
            <a:ext cx="18829339" cy="8340632"/>
          </a:xfrm>
        </p:spPr>
        <p:txBody>
          <a:bodyPr/>
          <a:lstStyle/>
          <a:p>
            <a:r>
              <a:rPr lang="zh-CN" altLang="en-US" sz="9600" b="1" dirty="0" smtClean="0">
                <a:solidFill>
                  <a:srgbClr val="001246"/>
                </a:solidFill>
              </a:rPr>
              <a:t>问题二</a:t>
            </a:r>
            <a:r>
              <a:rPr lang="en-US" altLang="zh-CN" dirty="0" smtClean="0"/>
              <a:t/>
            </a:r>
            <a:br>
              <a:rPr lang="en-US" altLang="zh-CN" dirty="0" smtClean="0"/>
            </a:br>
            <a:r>
              <a:rPr lang="en-US" altLang="zh-CN" dirty="0"/>
              <a:t/>
            </a:r>
            <a:br>
              <a:rPr lang="en-US" altLang="zh-CN" dirty="0"/>
            </a:br>
            <a:r>
              <a:rPr lang="zh-CN" altLang="en-US" dirty="0" smtClean="0"/>
              <a:t>是否</a:t>
            </a:r>
            <a:r>
              <a:rPr lang="zh-CN" altLang="en-US" dirty="0"/>
              <a:t>有某个人，他的人生激励着你成为一个更好的人？他是谁？他的大问题是什么？他是如何解决大问题的？</a:t>
            </a:r>
            <a:endParaRPr lang="en-US" dirty="0"/>
          </a:p>
        </p:txBody>
      </p:sp>
    </p:spTree>
    <p:extLst>
      <p:ext uri="{BB962C8B-B14F-4D97-AF65-F5344CB8AC3E}">
        <p14:creationId xmlns:p14="http://schemas.microsoft.com/office/powerpoint/2010/main" val="444858973"/>
      </p:ext>
    </p:extLst>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9074" y="2664825"/>
            <a:ext cx="18829339" cy="7241745"/>
          </a:xfrm>
        </p:spPr>
        <p:txBody>
          <a:bodyPr/>
          <a:lstStyle/>
          <a:p>
            <a:r>
              <a:rPr lang="zh-CN" altLang="en-US" sz="9600" b="1" dirty="0" smtClean="0">
                <a:solidFill>
                  <a:srgbClr val="001246"/>
                </a:solidFill>
              </a:rPr>
              <a:t>问题三</a:t>
            </a:r>
            <a:r>
              <a:rPr lang="en-US" altLang="zh-CN" dirty="0" smtClean="0"/>
              <a:t/>
            </a:r>
            <a:br>
              <a:rPr lang="en-US" altLang="zh-CN" dirty="0" smtClean="0"/>
            </a:br>
            <a:r>
              <a:rPr lang="en-US" altLang="zh-CN" dirty="0"/>
              <a:t/>
            </a:r>
            <a:br>
              <a:rPr lang="en-US" altLang="zh-CN" dirty="0"/>
            </a:br>
            <a:r>
              <a:rPr lang="zh-CN" altLang="en-US" dirty="0" smtClean="0"/>
              <a:t>你将如何</a:t>
            </a:r>
            <a:r>
              <a:rPr lang="zh-CN" altLang="en-US" dirty="0"/>
              <a:t>怎样采取微小但有意义</a:t>
            </a:r>
            <a:r>
              <a:rPr lang="zh-CN" altLang="en-US" dirty="0" smtClean="0"/>
              <a:t>的方式，持续行动，慢慢改变</a:t>
            </a:r>
            <a:r>
              <a:rPr lang="zh-CN" altLang="en-US" dirty="0"/>
              <a:t>当前的工作态度或生活方式？</a:t>
            </a:r>
            <a:endParaRPr lang="en-US" dirty="0"/>
          </a:p>
        </p:txBody>
      </p:sp>
    </p:spTree>
    <p:extLst>
      <p:ext uri="{BB962C8B-B14F-4D97-AF65-F5344CB8AC3E}">
        <p14:creationId xmlns:p14="http://schemas.microsoft.com/office/powerpoint/2010/main" val="1354184004"/>
      </p:ext>
    </p:extLst>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9074" y="2142310"/>
            <a:ext cx="18829339" cy="8340632"/>
          </a:xfrm>
        </p:spPr>
        <p:txBody>
          <a:bodyPr>
            <a:normAutofit/>
          </a:bodyPr>
          <a:lstStyle/>
          <a:p>
            <a:r>
              <a:rPr lang="zh-CN" altLang="en-US" sz="9600" b="1" dirty="0" smtClean="0">
                <a:solidFill>
                  <a:srgbClr val="001246"/>
                </a:solidFill>
              </a:rPr>
              <a:t>问题四</a:t>
            </a:r>
            <a:r>
              <a:rPr lang="en-US" altLang="zh-CN" dirty="0" smtClean="0"/>
              <a:t/>
            </a:r>
            <a:br>
              <a:rPr lang="en-US" altLang="zh-CN" dirty="0" smtClean="0"/>
            </a:br>
            <a:r>
              <a:rPr lang="en-US" altLang="zh-CN" dirty="0" smtClean="0"/>
              <a:t/>
            </a:r>
            <a:br>
              <a:rPr lang="en-US" altLang="zh-CN" dirty="0" smtClean="0"/>
            </a:br>
            <a:r>
              <a:rPr lang="zh-CN" altLang="en-US" dirty="0" smtClean="0"/>
              <a:t>你如何才能把解决</a:t>
            </a:r>
            <a:r>
              <a:rPr lang="zh-CN" altLang="en-US" dirty="0"/>
              <a:t>大问题的过程孵化成为个人项目，并将项目成果封装成为能为解决社会问题的产品或服务？</a:t>
            </a:r>
            <a:endParaRPr lang="en-US" dirty="0"/>
          </a:p>
        </p:txBody>
      </p:sp>
    </p:spTree>
    <p:extLst>
      <p:ext uri="{BB962C8B-B14F-4D97-AF65-F5344CB8AC3E}">
        <p14:creationId xmlns:p14="http://schemas.microsoft.com/office/powerpoint/2010/main" val="1629574830"/>
      </p:ext>
    </p:extLst>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9600" b="1" dirty="0" smtClean="0">
                <a:solidFill>
                  <a:srgbClr val="001246"/>
                </a:solidFill>
              </a:rPr>
              <a:t>总结</a:t>
            </a:r>
            <a:r>
              <a:rPr lang="en-US" altLang="zh-CN" dirty="0" smtClean="0"/>
              <a:t/>
            </a:r>
            <a:br>
              <a:rPr lang="en-US" altLang="zh-CN" dirty="0" smtClean="0"/>
            </a:br>
            <a:r>
              <a:rPr lang="en-US" altLang="zh-CN" dirty="0" smtClean="0"/>
              <a:t/>
            </a:r>
            <a:br>
              <a:rPr lang="en-US" altLang="zh-CN" dirty="0" smtClean="0"/>
            </a:br>
            <a:r>
              <a:rPr lang="zh-CN" altLang="en-US" dirty="0" smtClean="0"/>
              <a:t>笨方法成事：好奇与努力</a:t>
            </a:r>
            <a:endParaRPr lang="en-US" dirty="0"/>
          </a:p>
        </p:txBody>
      </p:sp>
    </p:spTree>
    <p:extLst>
      <p:ext uri="{BB962C8B-B14F-4D97-AF65-F5344CB8AC3E}">
        <p14:creationId xmlns:p14="http://schemas.microsoft.com/office/powerpoint/2010/main" val="1405217619"/>
      </p:ext>
    </p:extLst>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笨方法想做什么？</a:t>
            </a:r>
            <a:endParaRPr lang="en-US" dirty="0"/>
          </a:p>
        </p:txBody>
      </p:sp>
    </p:spTree>
    <p:extLst>
      <p:ext uri="{BB962C8B-B14F-4D97-AF65-F5344CB8AC3E}">
        <p14:creationId xmlns:p14="http://schemas.microsoft.com/office/powerpoint/2010/main" val="1614856474"/>
      </p:ext>
    </p:extLst>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帮你打赢人生</a:t>
            </a:r>
            <a:r>
              <a:rPr lang="zh-CN" altLang="en-US" dirty="0" smtClean="0"/>
              <a:t>持久战</a:t>
            </a:r>
            <a:r>
              <a:rPr lang="en-US" altLang="zh-CN" dirty="0" smtClean="0"/>
              <a:t/>
            </a:r>
            <a:br>
              <a:rPr lang="en-US" altLang="zh-CN" dirty="0" smtClean="0"/>
            </a:br>
            <a:r>
              <a:rPr lang="zh-CN" altLang="en-US" dirty="0"/>
              <a:t> </a:t>
            </a:r>
            <a:r>
              <a:rPr lang="zh-CN" altLang="en-US" dirty="0" smtClean="0"/>
              <a:t>帮助普通人</a:t>
            </a:r>
            <a:r>
              <a:rPr lang="zh-CN" altLang="en-US" dirty="0"/>
              <a:t>走正道，做成事。</a:t>
            </a:r>
            <a:endParaRPr lang="en-US" dirty="0"/>
          </a:p>
        </p:txBody>
      </p:sp>
    </p:spTree>
    <p:extLst>
      <p:ext uri="{BB962C8B-B14F-4D97-AF65-F5344CB8AC3E}">
        <p14:creationId xmlns:p14="http://schemas.microsoft.com/office/powerpoint/2010/main" val="994427732"/>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solidFill>
                  <a:srgbClr val="001246"/>
                </a:solidFill>
              </a:rPr>
              <a:t>孙子</a:t>
            </a:r>
            <a:endParaRPr lang="en-US" dirty="0">
              <a:solidFill>
                <a:srgbClr val="001246"/>
              </a:solidFill>
            </a:endParaRPr>
          </a:p>
        </p:txBody>
      </p:sp>
      <p:sp>
        <p:nvSpPr>
          <p:cNvPr id="3" name="Text Placeholder 2"/>
          <p:cNvSpPr>
            <a:spLocks noGrp="1"/>
          </p:cNvSpPr>
          <p:nvPr>
            <p:ph type="body" idx="1"/>
          </p:nvPr>
        </p:nvSpPr>
        <p:spPr/>
        <p:txBody>
          <a:bodyPr/>
          <a:lstStyle/>
          <a:p>
            <a:pPr marL="0" indent="0">
              <a:buNone/>
            </a:pPr>
            <a:r>
              <a:rPr lang="zh-CN" altLang="en-US" dirty="0" smtClean="0"/>
              <a:t>先胜，而后战</a:t>
            </a:r>
            <a:endParaRPr lang="en-US" altLang="zh-CN" dirty="0" smtClean="0"/>
          </a:p>
          <a:p>
            <a:pPr marL="0" indent="0">
              <a:buNone/>
            </a:pPr>
            <a:r>
              <a:rPr lang="zh-CN" altLang="en-US" dirty="0" smtClean="0"/>
              <a:t>守</a:t>
            </a:r>
            <a:r>
              <a:rPr lang="zh-CN" altLang="en-US" dirty="0"/>
              <a:t>正，</a:t>
            </a:r>
            <a:r>
              <a:rPr lang="zh-CN" altLang="en-US" dirty="0" smtClean="0"/>
              <a:t>而出奇</a:t>
            </a:r>
            <a:endParaRPr lang="en-US" dirty="0"/>
          </a:p>
        </p:txBody>
      </p:sp>
    </p:spTree>
    <p:extLst>
      <p:ext uri="{BB962C8B-B14F-4D97-AF65-F5344CB8AC3E}">
        <p14:creationId xmlns:p14="http://schemas.microsoft.com/office/powerpoint/2010/main" val="432031925"/>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965" y="2325188"/>
            <a:ext cx="20796069" cy="6823732"/>
          </a:xfrm>
        </p:spPr>
        <p:txBody>
          <a:bodyPr>
            <a:normAutofit/>
          </a:bodyPr>
          <a:lstStyle/>
          <a:p>
            <a:r>
              <a:rPr lang="zh-CN" altLang="en-US" sz="9600" b="1" dirty="0" smtClean="0">
                <a:solidFill>
                  <a:srgbClr val="001246"/>
                </a:solidFill>
              </a:rPr>
              <a:t>好奇与努力</a:t>
            </a:r>
            <a:r>
              <a:rPr lang="en-US" altLang="zh-CN" dirty="0" smtClean="0">
                <a:solidFill>
                  <a:srgbClr val="001246"/>
                </a:solidFill>
              </a:rPr>
              <a:t/>
            </a:r>
            <a:br>
              <a:rPr lang="en-US" altLang="zh-CN" dirty="0" smtClean="0">
                <a:solidFill>
                  <a:srgbClr val="001246"/>
                </a:solidFill>
              </a:rPr>
            </a:br>
            <a:r>
              <a:rPr lang="en-US" altLang="zh-CN" dirty="0" smtClean="0">
                <a:solidFill>
                  <a:srgbClr val="001246"/>
                </a:solidFill>
              </a:rPr>
              <a:t/>
            </a:r>
            <a:br>
              <a:rPr lang="en-US" altLang="zh-CN" dirty="0" smtClean="0">
                <a:solidFill>
                  <a:srgbClr val="001246"/>
                </a:solidFill>
              </a:rPr>
            </a:br>
            <a:r>
              <a:rPr lang="zh-CN" altLang="en-US" dirty="0" smtClean="0">
                <a:solidFill>
                  <a:schemeClr val="tx1"/>
                </a:solidFill>
              </a:rPr>
              <a:t>好奇</a:t>
            </a:r>
            <a:r>
              <a:rPr lang="zh-CN" altLang="en-US" dirty="0">
                <a:solidFill>
                  <a:schemeClr val="tx1"/>
                </a:solidFill>
              </a:rPr>
              <a:t>是所有做成难事</a:t>
            </a:r>
            <a:r>
              <a:rPr lang="zh-CN" altLang="en-US" dirty="0" smtClean="0">
                <a:solidFill>
                  <a:schemeClr val="tx1"/>
                </a:solidFill>
              </a:rPr>
              <a:t>的内驱源头</a:t>
            </a:r>
            <a:r>
              <a:rPr lang="en-US" altLang="zh-CN" dirty="0" smtClean="0">
                <a:solidFill>
                  <a:schemeClr val="tx1"/>
                </a:solidFill>
              </a:rPr>
              <a:t/>
            </a:r>
            <a:br>
              <a:rPr lang="en-US" altLang="zh-CN" dirty="0" smtClean="0">
                <a:solidFill>
                  <a:schemeClr val="tx1"/>
                </a:solidFill>
              </a:rPr>
            </a:br>
            <a:r>
              <a:rPr lang="zh-CN" altLang="en-US" dirty="0" smtClean="0">
                <a:solidFill>
                  <a:schemeClr val="tx1"/>
                </a:solidFill>
              </a:rPr>
              <a:t>努力</a:t>
            </a:r>
            <a:r>
              <a:rPr lang="zh-CN" altLang="en-US" dirty="0">
                <a:solidFill>
                  <a:schemeClr val="tx1"/>
                </a:solidFill>
              </a:rPr>
              <a:t>是所有做成难事</a:t>
            </a:r>
            <a:r>
              <a:rPr lang="zh-CN" altLang="en-US" dirty="0" smtClean="0">
                <a:solidFill>
                  <a:schemeClr val="tx1"/>
                </a:solidFill>
              </a:rPr>
              <a:t>的行动常态</a:t>
            </a:r>
            <a:endParaRPr lang="en-US" dirty="0">
              <a:solidFill>
                <a:schemeClr val="tx1"/>
              </a:solidFill>
            </a:endParaRPr>
          </a:p>
        </p:txBody>
      </p:sp>
    </p:spTree>
    <p:extLst>
      <p:ext uri="{BB962C8B-B14F-4D97-AF65-F5344CB8AC3E}">
        <p14:creationId xmlns:p14="http://schemas.microsoft.com/office/powerpoint/2010/main" val="1453339118"/>
      </p:ext>
    </p:extLst>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0119" y="-1939832"/>
            <a:ext cx="19943762" cy="9255032"/>
          </a:xfrm>
        </p:spPr>
        <p:txBody>
          <a:bodyPr>
            <a:normAutofit/>
          </a:bodyPr>
          <a:lstStyle/>
          <a:p>
            <a:r>
              <a:rPr lang="zh-CN" altLang="en-US" sz="9600" b="1" dirty="0" smtClean="0">
                <a:solidFill>
                  <a:srgbClr val="001246"/>
                </a:solidFill>
              </a:rPr>
              <a:t>笨方法成事</a:t>
            </a:r>
            <a:endParaRPr lang="en-US" sz="9600" b="1" dirty="0">
              <a:solidFill>
                <a:srgbClr val="001246"/>
              </a:solidFill>
            </a:endParaRPr>
          </a:p>
        </p:txBody>
      </p:sp>
      <p:sp>
        <p:nvSpPr>
          <p:cNvPr id="3" name="Title 1"/>
          <p:cNvSpPr txBox="1">
            <a:spLocks/>
          </p:cNvSpPr>
          <p:nvPr/>
        </p:nvSpPr>
        <p:spPr>
          <a:xfrm>
            <a:off x="2220119" y="3405056"/>
            <a:ext cx="19943762" cy="925503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97500"/>
          </a:bodyPr>
          <a:lstStyle>
            <a:lvl1pPr marL="0" marR="0" indent="0" algn="ctr" defTabSz="821531" rtl="0" latinLnBrk="0">
              <a:lnSpc>
                <a:spcPct val="100000"/>
              </a:lnSpc>
              <a:spcBef>
                <a:spcPts val="0"/>
              </a:spcBef>
              <a:spcAft>
                <a:spcPts val="0"/>
              </a:spcAft>
              <a:buClrTx/>
              <a:buSzTx/>
              <a:buFontTx/>
              <a:buNone/>
              <a:tabLst/>
              <a:defRPr sz="8800" b="0" i="0" u="none" strike="noStrike" cap="none" spc="0" baseline="0">
                <a:solidFill>
                  <a:srgbClr val="000000"/>
                </a:solidFill>
                <a:uFillTx/>
                <a:latin typeface="OPPOSans" charset="-122"/>
                <a:ea typeface="OPPOSans" charset="-122"/>
                <a:cs typeface="OPPOSans" charset="-122"/>
                <a:sym typeface="Helvetica Neue Medium"/>
              </a:defRPr>
            </a:lvl1pPr>
            <a:lvl2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a:lstStyle>
          <a:p>
            <a:pPr hangingPunct="1"/>
            <a:r>
              <a:rPr lang="zh-CN" altLang="en-US" sz="8000" dirty="0" smtClean="0"/>
              <a:t>好奇 ← </a:t>
            </a:r>
            <a:r>
              <a:rPr lang="is-IS" sz="8000" dirty="0" smtClean="0"/>
              <a:t>→</a:t>
            </a:r>
            <a:r>
              <a:rPr lang="zh-CN" altLang="en-US" sz="8000" dirty="0" smtClean="0"/>
              <a:t> 努力</a:t>
            </a:r>
            <a:r>
              <a:rPr lang="en-US" altLang="zh-CN" sz="8000" dirty="0" smtClean="0"/>
              <a:t/>
            </a:r>
            <a:br>
              <a:rPr lang="en-US" altLang="zh-CN" sz="8000" dirty="0" smtClean="0"/>
            </a:br>
            <a:r>
              <a:rPr lang="en-US" sz="8000" dirty="0" smtClean="0"/>
              <a:t> </a:t>
            </a:r>
            <a:r>
              <a:rPr lang="zh-CN" altLang="en-US" sz="8000" dirty="0" smtClean="0"/>
              <a:t> </a:t>
            </a:r>
            <a:r>
              <a:rPr lang="en-US" sz="8000" dirty="0" smtClean="0"/>
              <a:t>↓ </a:t>
            </a:r>
            <a:r>
              <a:rPr lang="zh-CN" altLang="en-US" sz="8000" dirty="0" smtClean="0"/>
              <a:t>           </a:t>
            </a:r>
            <a:r>
              <a:rPr lang="en-US" sz="8000" dirty="0" smtClean="0"/>
              <a:t>↓ </a:t>
            </a:r>
            <a:r>
              <a:rPr lang="en-US" altLang="zh-CN" sz="8000" dirty="0" smtClean="0"/>
              <a:t/>
            </a:r>
            <a:br>
              <a:rPr lang="en-US" altLang="zh-CN" sz="8000" dirty="0" smtClean="0"/>
            </a:br>
            <a:r>
              <a:rPr lang="zh-CN" altLang="en-US" sz="8000" dirty="0" smtClean="0"/>
              <a:t>内驱 </a:t>
            </a:r>
            <a:r>
              <a:rPr lang="is-IS" sz="8000" dirty="0" smtClean="0"/>
              <a:t>→ →</a:t>
            </a:r>
            <a:r>
              <a:rPr lang="zh-CN" altLang="en-US" sz="8000" dirty="0" smtClean="0"/>
              <a:t> 行动</a:t>
            </a:r>
            <a:r>
              <a:rPr lang="en-US" altLang="zh-CN" sz="8000" dirty="0" smtClean="0"/>
              <a:t/>
            </a:r>
            <a:br>
              <a:rPr lang="en-US" altLang="zh-CN" sz="8000" dirty="0" smtClean="0"/>
            </a:br>
            <a:r>
              <a:rPr lang="zh-CN" altLang="en-US" sz="8000" dirty="0"/>
              <a:t> </a:t>
            </a:r>
            <a:r>
              <a:rPr lang="zh-CN" altLang="en-US" sz="8000" dirty="0" smtClean="0"/>
              <a:t> </a:t>
            </a:r>
            <a:r>
              <a:rPr lang="en-US" sz="8000" dirty="0" smtClean="0"/>
              <a:t>↓ </a:t>
            </a:r>
            <a:r>
              <a:rPr lang="zh-CN" altLang="en-US" sz="8000" dirty="0" smtClean="0"/>
              <a:t>           </a:t>
            </a:r>
            <a:r>
              <a:rPr lang="en-US" sz="8000" dirty="0"/>
              <a:t>↓ </a:t>
            </a:r>
            <a:r>
              <a:rPr lang="en-US" sz="8000" dirty="0" smtClean="0"/>
              <a:t> </a:t>
            </a:r>
            <a:r>
              <a:rPr lang="en-US" altLang="zh-CN" sz="8000" dirty="0" smtClean="0"/>
              <a:t/>
            </a:r>
            <a:br>
              <a:rPr lang="en-US" altLang="zh-CN" sz="8000" dirty="0" smtClean="0"/>
            </a:br>
            <a:r>
              <a:rPr lang="zh-CN" altLang="en-US" sz="8000" dirty="0" smtClean="0"/>
              <a:t>四义  四要、四步、四问</a:t>
            </a:r>
            <a:r>
              <a:rPr lang="en-US" altLang="zh-CN" sz="8000" dirty="0" smtClean="0"/>
              <a:t/>
            </a:r>
            <a:br>
              <a:rPr lang="en-US" altLang="zh-CN" sz="8000" dirty="0" smtClean="0"/>
            </a:br>
            <a:endParaRPr lang="en-US" sz="8000" dirty="0"/>
          </a:p>
        </p:txBody>
      </p:sp>
    </p:spTree>
    <p:extLst>
      <p:ext uri="{BB962C8B-B14F-4D97-AF65-F5344CB8AC3E}">
        <p14:creationId xmlns:p14="http://schemas.microsoft.com/office/powerpoint/2010/main" val="1439353886"/>
      </p:ext>
    </p:extLst>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笨方法的四个基本</a:t>
            </a:r>
            <a:r>
              <a:rPr lang="en-US" altLang="zh-CN" dirty="0" smtClean="0"/>
              <a:t/>
            </a:r>
            <a:br>
              <a:rPr lang="en-US" altLang="zh-CN" dirty="0" smtClean="0"/>
            </a:br>
            <a:r>
              <a:rPr lang="zh-CN" altLang="en-US" dirty="0" smtClean="0"/>
              <a:t>四义</a:t>
            </a:r>
            <a:r>
              <a:rPr lang="zh-CN" altLang="en-US" dirty="0"/>
              <a:t>、四要、四步、四问</a:t>
            </a:r>
            <a:endParaRPr lang="en-US" dirty="0"/>
          </a:p>
        </p:txBody>
      </p:sp>
    </p:spTree>
    <p:extLst>
      <p:ext uri="{BB962C8B-B14F-4D97-AF65-F5344CB8AC3E}">
        <p14:creationId xmlns:p14="http://schemas.microsoft.com/office/powerpoint/2010/main" val="720492140"/>
      </p:ext>
    </p:extLst>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9600" b="1" dirty="0">
                <a:solidFill>
                  <a:srgbClr val="001246"/>
                </a:solidFill>
              </a:rPr>
              <a:t>笨方法四</a:t>
            </a:r>
            <a:r>
              <a:rPr lang="zh-CN" altLang="en-US" sz="9600" b="1" dirty="0" smtClean="0">
                <a:solidFill>
                  <a:srgbClr val="001246"/>
                </a:solidFill>
              </a:rPr>
              <a:t>义</a:t>
            </a:r>
            <a:r>
              <a:rPr lang="en-US" altLang="zh-CN" sz="9600" dirty="0" smtClean="0">
                <a:solidFill>
                  <a:srgbClr val="001246"/>
                </a:solidFill>
              </a:rPr>
              <a:t/>
            </a:r>
            <a:br>
              <a:rPr lang="en-US" altLang="zh-CN" sz="9600" dirty="0" smtClean="0">
                <a:solidFill>
                  <a:srgbClr val="001246"/>
                </a:solidFill>
              </a:rPr>
            </a:br>
            <a:r>
              <a:rPr lang="en-US" altLang="zh-CN" sz="9600" dirty="0" smtClean="0">
                <a:solidFill>
                  <a:srgbClr val="001246"/>
                </a:solidFill>
              </a:rPr>
              <a:t/>
            </a:r>
            <a:br>
              <a:rPr lang="en-US" altLang="zh-CN" sz="9600" dirty="0" smtClean="0">
                <a:solidFill>
                  <a:srgbClr val="001246"/>
                </a:solidFill>
              </a:rPr>
            </a:br>
            <a:r>
              <a:rPr lang="zh-CN" altLang="en-US" dirty="0"/>
              <a:t>认知、精神、态度、信念</a:t>
            </a:r>
            <a:endParaRPr lang="en-US" dirty="0"/>
          </a:p>
        </p:txBody>
      </p:sp>
    </p:spTree>
    <p:extLst>
      <p:ext uri="{BB962C8B-B14F-4D97-AF65-F5344CB8AC3E}">
        <p14:creationId xmlns:p14="http://schemas.microsoft.com/office/powerpoint/2010/main" val="39389211"/>
      </p:ext>
    </p:extLst>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z="9600" b="1" dirty="0">
                <a:solidFill>
                  <a:srgbClr val="001246"/>
                </a:solidFill>
              </a:rPr>
              <a:t>笨方法四</a:t>
            </a:r>
            <a:r>
              <a:rPr lang="zh-TW" altLang="en-US" sz="9600" b="1" dirty="0" smtClean="0">
                <a:solidFill>
                  <a:srgbClr val="001246"/>
                </a:solidFill>
              </a:rPr>
              <a:t>要</a:t>
            </a:r>
            <a:r>
              <a:rPr lang="en-US" altLang="zh-TW" dirty="0" smtClean="0"/>
              <a:t/>
            </a:r>
            <a:br>
              <a:rPr lang="en-US" altLang="zh-TW" dirty="0" smtClean="0"/>
            </a:br>
            <a:r>
              <a:rPr lang="en-US" altLang="zh-TW" dirty="0" smtClean="0"/>
              <a:t/>
            </a:r>
            <a:br>
              <a:rPr lang="en-US" altLang="zh-TW" dirty="0" smtClean="0"/>
            </a:br>
            <a:r>
              <a:rPr lang="zh-CN" altLang="en-US" dirty="0"/>
              <a:t>坚毅、认真、科学、模仿</a:t>
            </a:r>
            <a:endParaRPr lang="en-US" dirty="0"/>
          </a:p>
        </p:txBody>
      </p:sp>
    </p:spTree>
    <p:extLst>
      <p:ext uri="{BB962C8B-B14F-4D97-AF65-F5344CB8AC3E}">
        <p14:creationId xmlns:p14="http://schemas.microsoft.com/office/powerpoint/2010/main" val="589506001"/>
      </p:ext>
    </p:extLst>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0138"/>
            <a:ext cx="24384000" cy="8471261"/>
          </a:xfrm>
        </p:spPr>
        <p:txBody>
          <a:bodyPr>
            <a:normAutofit/>
          </a:bodyPr>
          <a:lstStyle/>
          <a:p>
            <a:r>
              <a:rPr lang="zh-TW" altLang="en-US" sz="9600" b="1" dirty="0">
                <a:solidFill>
                  <a:srgbClr val="001246"/>
                </a:solidFill>
              </a:rPr>
              <a:t>笨方法四</a:t>
            </a:r>
            <a:r>
              <a:rPr lang="zh-TW" altLang="en-US" sz="9600" b="1" dirty="0" smtClean="0">
                <a:solidFill>
                  <a:srgbClr val="001246"/>
                </a:solidFill>
              </a:rPr>
              <a:t>步</a:t>
            </a:r>
            <a:r>
              <a:rPr lang="en-US" altLang="zh-TW" dirty="0" smtClean="0"/>
              <a:t/>
            </a:r>
            <a:br>
              <a:rPr lang="en-US" altLang="zh-TW" dirty="0" smtClean="0"/>
            </a:br>
            <a:r>
              <a:rPr lang="en-US" altLang="zh-TW" sz="9800" dirty="0" smtClean="0"/>
              <a:t/>
            </a:r>
            <a:br>
              <a:rPr lang="en-US" altLang="zh-TW" sz="9800" dirty="0" smtClean="0"/>
            </a:br>
            <a:r>
              <a:rPr lang="en-US" altLang="zh-CN" dirty="0" smtClean="0"/>
              <a:t>1</a:t>
            </a:r>
            <a:r>
              <a:rPr lang="zh-CN" altLang="en-US" dirty="0" smtClean="0"/>
              <a:t>）找到</a:t>
            </a:r>
            <a:r>
              <a:rPr lang="zh-CN" altLang="en-US" dirty="0"/>
              <a:t>大</a:t>
            </a:r>
            <a:r>
              <a:rPr lang="zh-CN" altLang="en-US" dirty="0" smtClean="0"/>
              <a:t>问题； </a:t>
            </a:r>
            <a:r>
              <a:rPr lang="en-US" altLang="zh-CN" dirty="0" smtClean="0"/>
              <a:t>2</a:t>
            </a:r>
            <a:r>
              <a:rPr lang="zh-CN" altLang="en-US" dirty="0" smtClean="0"/>
              <a:t>）分解</a:t>
            </a:r>
            <a:r>
              <a:rPr lang="zh-CN" altLang="en-US" dirty="0"/>
              <a:t>大</a:t>
            </a:r>
            <a:r>
              <a:rPr lang="zh-CN" altLang="en-US" dirty="0" smtClean="0"/>
              <a:t>问题</a:t>
            </a:r>
            <a:r>
              <a:rPr lang="en-US" altLang="zh-CN" dirty="0" smtClean="0"/>
              <a:t/>
            </a:r>
            <a:br>
              <a:rPr lang="en-US" altLang="zh-CN" dirty="0" smtClean="0"/>
            </a:br>
            <a:r>
              <a:rPr lang="en-US" altLang="zh-CN" dirty="0" smtClean="0"/>
              <a:t>3</a:t>
            </a:r>
            <a:r>
              <a:rPr lang="zh-CN" altLang="en-US" dirty="0" smtClean="0"/>
              <a:t>）跨学科学习； </a:t>
            </a:r>
            <a:r>
              <a:rPr lang="en-US" altLang="zh-CN" dirty="0" smtClean="0"/>
              <a:t>4</a:t>
            </a:r>
            <a:r>
              <a:rPr lang="zh-CN" altLang="en-US" dirty="0" smtClean="0"/>
              <a:t>）总结方法论</a:t>
            </a:r>
            <a:endParaRPr lang="en-US" dirty="0"/>
          </a:p>
        </p:txBody>
      </p:sp>
    </p:spTree>
    <p:extLst>
      <p:ext uri="{BB962C8B-B14F-4D97-AF65-F5344CB8AC3E}">
        <p14:creationId xmlns:p14="http://schemas.microsoft.com/office/powerpoint/2010/main" val="1485295196"/>
      </p:ext>
    </p:extLst>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50622"/>
            <a:ext cx="24384000" cy="7241745"/>
          </a:xfrm>
        </p:spPr>
        <p:txBody>
          <a:bodyPr>
            <a:normAutofit/>
          </a:bodyPr>
          <a:lstStyle/>
          <a:p>
            <a:r>
              <a:rPr lang="zh-CN" altLang="en-US" sz="9600" b="1" dirty="0">
                <a:solidFill>
                  <a:srgbClr val="001246"/>
                </a:solidFill>
              </a:rPr>
              <a:t>笨方法四</a:t>
            </a:r>
            <a:r>
              <a:rPr lang="zh-CN" altLang="en-US" sz="9600" b="1" dirty="0" smtClean="0">
                <a:solidFill>
                  <a:srgbClr val="001246"/>
                </a:solidFill>
              </a:rPr>
              <a:t>问</a:t>
            </a:r>
            <a:r>
              <a:rPr lang="en-US" altLang="zh-CN" dirty="0" smtClean="0"/>
              <a:t/>
            </a:r>
            <a:br>
              <a:rPr lang="en-US" altLang="zh-CN" dirty="0" smtClean="0"/>
            </a:br>
            <a:r>
              <a:rPr lang="en-US" altLang="zh-CN" dirty="0" smtClean="0"/>
              <a:t/>
            </a:r>
            <a:br>
              <a:rPr lang="en-US" altLang="zh-CN" dirty="0" smtClean="0"/>
            </a:br>
            <a:r>
              <a:rPr lang="zh-CN" altLang="en-US" dirty="0" smtClean="0"/>
              <a:t>大问题是什么？如何找到大师？</a:t>
            </a:r>
            <a:r>
              <a:rPr lang="en-US" altLang="zh-CN" dirty="0" smtClean="0"/>
              <a:t/>
            </a:r>
            <a:br>
              <a:rPr lang="en-US" altLang="zh-CN" dirty="0" smtClean="0"/>
            </a:br>
            <a:r>
              <a:rPr lang="zh-CN" altLang="en-US" dirty="0" smtClean="0"/>
              <a:t>如何改变自己？怎样造福社会？</a:t>
            </a:r>
            <a:endParaRPr lang="en-US" dirty="0"/>
          </a:p>
        </p:txBody>
      </p:sp>
    </p:spTree>
    <p:extLst>
      <p:ext uri="{BB962C8B-B14F-4D97-AF65-F5344CB8AC3E}">
        <p14:creationId xmlns:p14="http://schemas.microsoft.com/office/powerpoint/2010/main" val="1975467238"/>
      </p:ext>
    </p:extLst>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9600" b="1" dirty="0">
                <a:solidFill>
                  <a:srgbClr val="001246"/>
                </a:solidFill>
              </a:rPr>
              <a:t>世上无难事，只怕笨方法</a:t>
            </a:r>
            <a:endParaRPr lang="en-US" sz="9600" b="1" dirty="0">
              <a:solidFill>
                <a:srgbClr val="001246"/>
              </a:solidFill>
            </a:endParaRPr>
          </a:p>
        </p:txBody>
      </p:sp>
    </p:spTree>
    <p:extLst>
      <p:ext uri="{BB962C8B-B14F-4D97-AF65-F5344CB8AC3E}">
        <p14:creationId xmlns:p14="http://schemas.microsoft.com/office/powerpoint/2010/main" val="1009610386"/>
      </p:ext>
    </p:extLst>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0943" y="4608432"/>
            <a:ext cx="11120581" cy="3036095"/>
          </a:xfrm>
        </p:spPr>
        <p:txBody>
          <a:bodyPr/>
          <a:lstStyle/>
          <a:p>
            <a:r>
              <a:rPr lang="zh-CN" altLang="en-US" dirty="0" smtClean="0"/>
              <a:t>老子</a:t>
            </a:r>
            <a:endParaRPr lang="en-US" dirty="0"/>
          </a:p>
        </p:txBody>
      </p:sp>
      <p:sp>
        <p:nvSpPr>
          <p:cNvPr id="3" name="Text Placeholder 2"/>
          <p:cNvSpPr>
            <a:spLocks noGrp="1"/>
          </p:cNvSpPr>
          <p:nvPr>
            <p:ph type="body" idx="1"/>
          </p:nvPr>
        </p:nvSpPr>
        <p:spPr>
          <a:xfrm>
            <a:off x="9055781" y="32657"/>
            <a:ext cx="11874811" cy="12252960"/>
          </a:xfrm>
        </p:spPr>
        <p:txBody>
          <a:bodyPr/>
          <a:lstStyle/>
          <a:p>
            <a:pPr marL="0" indent="0">
              <a:buNone/>
            </a:pPr>
            <a:r>
              <a:rPr lang="zh-CN" altLang="en-US" dirty="0"/>
              <a:t>天下难事，必作于易</a:t>
            </a:r>
            <a:r>
              <a:rPr lang="zh-CN" altLang="en-US" dirty="0" smtClean="0"/>
              <a:t>；</a:t>
            </a:r>
            <a:endParaRPr lang="en-US" altLang="zh-CN" dirty="0" smtClean="0"/>
          </a:p>
          <a:p>
            <a:pPr marL="0" indent="0">
              <a:buNone/>
            </a:pPr>
            <a:r>
              <a:rPr lang="zh-CN" altLang="en-US" dirty="0" smtClean="0"/>
              <a:t>天下</a:t>
            </a:r>
            <a:r>
              <a:rPr lang="zh-CN" altLang="en-US" dirty="0"/>
              <a:t>大事，必作于细。</a:t>
            </a:r>
            <a:endParaRPr lang="en-US" dirty="0"/>
          </a:p>
        </p:txBody>
      </p:sp>
    </p:spTree>
    <p:extLst>
      <p:ext uri="{BB962C8B-B14F-4D97-AF65-F5344CB8AC3E}">
        <p14:creationId xmlns:p14="http://schemas.microsoft.com/office/powerpoint/2010/main" val="2081135496"/>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9074" y="2664825"/>
            <a:ext cx="18829339" cy="7241745"/>
          </a:xfrm>
        </p:spPr>
        <p:txBody>
          <a:bodyPr>
            <a:normAutofit fontScale="90000"/>
          </a:bodyPr>
          <a:lstStyle/>
          <a:p>
            <a:pPr algn="l"/>
            <a:r>
              <a:rPr lang="zh-CN" altLang="en-US" dirty="0"/>
              <a:t>好棋手的技巧几乎不相上下时，比赛很少因一着坏棋而输掉，而是常常赢家通过连续利用观察到对手选择的小弱点来保护累积起来的优势。同样，生活也是，</a:t>
            </a:r>
            <a:r>
              <a:rPr lang="zh-CN" altLang="en-US" dirty="0">
                <a:solidFill>
                  <a:srgbClr val="001246"/>
                </a:solidFill>
              </a:rPr>
              <a:t>未来的成功不会在一两次的大改变而出现，而是在各种正确的小选择中产生</a:t>
            </a:r>
            <a:r>
              <a:rPr lang="zh-CN" altLang="en-US" dirty="0" smtClean="0">
                <a:solidFill>
                  <a:srgbClr val="001246"/>
                </a:solidFill>
              </a:rPr>
              <a:t>。</a:t>
            </a:r>
            <a:r>
              <a:rPr lang="en-US" altLang="zh-CN" dirty="0" smtClean="0"/>
              <a:t/>
            </a:r>
            <a:br>
              <a:rPr lang="en-US" altLang="zh-CN" dirty="0" smtClean="0"/>
            </a:br>
            <a:r>
              <a:rPr lang="zh-CN" altLang="en-US" dirty="0" smtClean="0"/>
              <a:t>                                            </a:t>
            </a:r>
            <a:r>
              <a:rPr lang="en-US" altLang="zh-CN" dirty="0" smtClean="0"/>
              <a:t>——</a:t>
            </a:r>
            <a:r>
              <a:rPr lang="zh-CN" altLang="en-US" dirty="0"/>
              <a:t>司马贺</a:t>
            </a:r>
            <a:endParaRPr lang="en-US" dirty="0"/>
          </a:p>
        </p:txBody>
      </p:sp>
    </p:spTree>
    <p:extLst>
      <p:ext uri="{BB962C8B-B14F-4D97-AF65-F5344CB8AC3E}">
        <p14:creationId xmlns:p14="http://schemas.microsoft.com/office/powerpoint/2010/main" val="112048281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solidFill>
                  <a:srgbClr val="001246"/>
                </a:solidFill>
              </a:rPr>
              <a:t>曾国藩</a:t>
            </a:r>
            <a:endParaRPr lang="en-US" dirty="0">
              <a:solidFill>
                <a:srgbClr val="001246"/>
              </a:solidFill>
            </a:endParaRPr>
          </a:p>
        </p:txBody>
      </p:sp>
      <p:sp>
        <p:nvSpPr>
          <p:cNvPr id="3" name="Text Placeholder 2"/>
          <p:cNvSpPr>
            <a:spLocks noGrp="1"/>
          </p:cNvSpPr>
          <p:nvPr>
            <p:ph type="body" idx="1"/>
          </p:nvPr>
        </p:nvSpPr>
        <p:spPr/>
        <p:txBody>
          <a:bodyPr/>
          <a:lstStyle/>
          <a:p>
            <a:pPr marL="0" indent="0">
              <a:buNone/>
            </a:pPr>
            <a:r>
              <a:rPr lang="zh-CN" altLang="en-US" dirty="0"/>
              <a:t>高筑墙，深挖</a:t>
            </a:r>
            <a:r>
              <a:rPr lang="zh-CN" altLang="en-US" dirty="0" smtClean="0"/>
              <a:t>渠</a:t>
            </a:r>
            <a:endParaRPr lang="en-US" altLang="zh-CN" dirty="0" smtClean="0"/>
          </a:p>
          <a:p>
            <a:pPr marL="0" indent="0">
              <a:buNone/>
            </a:pPr>
            <a:r>
              <a:rPr lang="zh-CN" altLang="en-US" dirty="0" smtClean="0"/>
              <a:t>结</a:t>
            </a:r>
            <a:r>
              <a:rPr lang="zh-CN" altLang="en-US" dirty="0"/>
              <a:t>硬寨，打呆仗</a:t>
            </a:r>
            <a:endParaRPr lang="en-US" dirty="0"/>
          </a:p>
        </p:txBody>
      </p:sp>
    </p:spTree>
    <p:extLst>
      <p:ext uri="{BB962C8B-B14F-4D97-AF65-F5344CB8AC3E}">
        <p14:creationId xmlns:p14="http://schemas.microsoft.com/office/powerpoint/2010/main" val="1368486352"/>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笨</a:t>
            </a:r>
            <a:r>
              <a:rPr lang="zh-CN" altLang="en-US" dirty="0"/>
              <a:t>方法，</a:t>
            </a:r>
            <a:r>
              <a:rPr lang="zh-CN" altLang="en-US" dirty="0" smtClean="0"/>
              <a:t>做成事</a:t>
            </a:r>
            <a:endParaRPr lang="en-US" dirty="0"/>
          </a:p>
        </p:txBody>
      </p:sp>
    </p:spTree>
    <p:extLst>
      <p:ext uri="{BB962C8B-B14F-4D97-AF65-F5344CB8AC3E}">
        <p14:creationId xmlns:p14="http://schemas.microsoft.com/office/powerpoint/2010/main" val="1592529437"/>
      </p:ext>
    </p:extLst>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0628"/>
            <a:ext cx="24384000" cy="7241745"/>
          </a:xfrm>
        </p:spPr>
        <p:txBody>
          <a:bodyPr/>
          <a:lstStyle/>
          <a:p>
            <a:r>
              <a:rPr lang="zh-CN" altLang="en-US" b="1" dirty="0" smtClean="0">
                <a:solidFill>
                  <a:srgbClr val="001246"/>
                </a:solidFill>
              </a:rPr>
              <a:t>笨</a:t>
            </a:r>
            <a:r>
              <a:rPr lang="zh-CN" altLang="en-US" b="1" dirty="0">
                <a:solidFill>
                  <a:srgbClr val="001246"/>
                </a:solidFill>
              </a:rPr>
              <a:t>方法</a:t>
            </a:r>
            <a:r>
              <a:rPr lang="zh-CN" altLang="en-US" b="1" dirty="0" smtClean="0">
                <a:solidFill>
                  <a:srgbClr val="001246"/>
                </a:solidFill>
              </a:rPr>
              <a:t>成事</a:t>
            </a:r>
            <a:r>
              <a:rPr lang="en-US" altLang="zh-CN" dirty="0" smtClean="0"/>
              <a:t/>
            </a:r>
            <a:br>
              <a:rPr lang="en-US" altLang="zh-CN" dirty="0" smtClean="0"/>
            </a:br>
            <a:r>
              <a:rPr lang="zh-CN" altLang="en-US" sz="4800" dirty="0" smtClean="0"/>
              <a:t>理论方法</a:t>
            </a:r>
            <a:r>
              <a:rPr lang="en-US" altLang="zh-CN" sz="4800" dirty="0" smtClean="0"/>
              <a:t>·</a:t>
            </a:r>
            <a:r>
              <a:rPr lang="zh-CN" altLang="en-US" sz="4800" dirty="0" smtClean="0"/>
              <a:t>实践案例</a:t>
            </a:r>
            <a:r>
              <a:rPr lang="en-US" altLang="zh-CN" sz="4800" dirty="0" smtClean="0"/>
              <a:t/>
            </a:r>
            <a:br>
              <a:rPr lang="en-US" altLang="zh-CN" sz="4800" dirty="0" smtClean="0"/>
            </a:br>
            <a:r>
              <a:rPr lang="en-US" altLang="zh-CN" sz="4800" dirty="0"/>
              <a:t/>
            </a:r>
            <a:br>
              <a:rPr lang="en-US" altLang="zh-CN" sz="4800" dirty="0"/>
            </a:br>
            <a:endParaRPr lang="en-US" sz="4800" dirty="0"/>
          </a:p>
        </p:txBody>
      </p:sp>
      <p:sp>
        <p:nvSpPr>
          <p:cNvPr id="6" name="TextBox 5"/>
          <p:cNvSpPr txBox="1"/>
          <p:nvPr/>
        </p:nvSpPr>
        <p:spPr>
          <a:xfrm>
            <a:off x="4326611" y="9851531"/>
            <a:ext cx="15757525" cy="16215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zh-CN" altLang="en-US" sz="4800" b="0" dirty="0" smtClean="0">
                <a:solidFill>
                  <a:schemeClr val="tx1"/>
                </a:solidFill>
                <a:latin typeface="OPPOSans" charset="-122"/>
                <a:ea typeface="OPPOSans" charset="-122"/>
                <a:cs typeface="OPPOSans" charset="-122"/>
              </a:rPr>
              <a:t>官网</a:t>
            </a:r>
            <a:endParaRPr lang="en-US" sz="4800" b="0" dirty="0" smtClean="0">
              <a:solidFill>
                <a:schemeClr val="tx1"/>
              </a:solidFill>
              <a:latin typeface="OPPOSans" charset="-122"/>
              <a:ea typeface="OPPOSans" charset="-122"/>
              <a:cs typeface="OPPOSans" charset="-122"/>
            </a:endParaRPr>
          </a:p>
          <a:p>
            <a:r>
              <a:rPr lang="en-US" sz="4800" b="0" u="sng" dirty="0" smtClean="0">
                <a:solidFill>
                  <a:srgbClr val="001246"/>
                </a:solidFill>
                <a:latin typeface="OPPOSans" charset="-122"/>
                <a:ea typeface="OPPOSans" charset="-122"/>
                <a:cs typeface="OPPOSans" charset="-122"/>
              </a:rPr>
              <a:t>http</a:t>
            </a:r>
            <a:r>
              <a:rPr lang="en-US" sz="4800" b="0" u="sng" dirty="0">
                <a:solidFill>
                  <a:srgbClr val="001246"/>
                </a:solidFill>
                <a:latin typeface="OPPOSans" charset="-122"/>
                <a:ea typeface="OPPOSans" charset="-122"/>
                <a:cs typeface="OPPOSans" charset="-122"/>
              </a:rPr>
              <a:t>://www.learnthingsthehardway.com/</a:t>
            </a:r>
            <a:endParaRPr kumimoji="0" lang="en-US" sz="4800" b="0" u="sng" strike="noStrike" cap="none" spc="0" normalizeH="0" baseline="0" dirty="0">
              <a:ln>
                <a:noFill/>
              </a:ln>
              <a:solidFill>
                <a:srgbClr val="001246"/>
              </a:solidFill>
              <a:effectLst/>
              <a:uFillTx/>
              <a:latin typeface="OPPOSans" charset="-122"/>
              <a:ea typeface="OPPOSans" charset="-122"/>
              <a:cs typeface="OPPOSans" charset="-122"/>
              <a:sym typeface="Helvetica Neue"/>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2000" y="4337388"/>
            <a:ext cx="5400000" cy="5400000"/>
          </a:xfrm>
          <a:prstGeom prst="rect">
            <a:avLst/>
          </a:prstGeom>
        </p:spPr>
      </p:pic>
    </p:spTree>
    <p:extLst>
      <p:ext uri="{BB962C8B-B14F-4D97-AF65-F5344CB8AC3E}">
        <p14:creationId xmlns:p14="http://schemas.microsoft.com/office/powerpoint/2010/main" val="78232946"/>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0628"/>
            <a:ext cx="24384000" cy="7241745"/>
          </a:xfrm>
        </p:spPr>
        <p:txBody>
          <a:bodyPr/>
          <a:lstStyle/>
          <a:p>
            <a:r>
              <a:rPr lang="zh-CN" altLang="en-US" b="1" dirty="0" smtClean="0">
                <a:solidFill>
                  <a:srgbClr val="001246"/>
                </a:solidFill>
              </a:rPr>
              <a:t>笨</a:t>
            </a:r>
            <a:r>
              <a:rPr lang="zh-CN" altLang="en-US" b="1" dirty="0">
                <a:solidFill>
                  <a:srgbClr val="001246"/>
                </a:solidFill>
              </a:rPr>
              <a:t>方法学</a:t>
            </a:r>
            <a:r>
              <a:rPr lang="zh-CN" altLang="en-US" b="1" dirty="0" smtClean="0">
                <a:solidFill>
                  <a:srgbClr val="001246"/>
                </a:solidFill>
              </a:rPr>
              <a:t>写作</a:t>
            </a:r>
            <a:r>
              <a:rPr lang="en-US" altLang="zh-CN" dirty="0" smtClean="0"/>
              <a:t/>
            </a:r>
            <a:br>
              <a:rPr lang="en-US" altLang="zh-CN" dirty="0" smtClean="0"/>
            </a:br>
            <a:r>
              <a:rPr lang="zh-CN" altLang="en-US" sz="4800" dirty="0" smtClean="0"/>
              <a:t>付费课程</a:t>
            </a:r>
            <a:r>
              <a:rPr lang="en-US" altLang="zh-CN" sz="4800" dirty="0" smtClean="0"/>
              <a:t>·52</a:t>
            </a:r>
            <a:r>
              <a:rPr lang="zh-CN" altLang="en-US" sz="4800" dirty="0" smtClean="0"/>
              <a:t>个写作练习</a:t>
            </a:r>
            <a:r>
              <a:rPr lang="en-US" altLang="zh-CN" sz="4800" dirty="0" smtClean="0"/>
              <a:t/>
            </a:r>
            <a:br>
              <a:rPr lang="en-US" altLang="zh-CN" sz="4800" dirty="0" smtClean="0"/>
            </a:br>
            <a:r>
              <a:rPr lang="en-US" altLang="zh-CN" sz="4800" dirty="0"/>
              <a:t/>
            </a:r>
            <a:br>
              <a:rPr lang="en-US" altLang="zh-CN" sz="4800" dirty="0"/>
            </a:br>
            <a:endParaRPr lang="en-US" sz="4800" dirty="0"/>
          </a:p>
        </p:txBody>
      </p:sp>
      <p:pic>
        <p:nvPicPr>
          <p:cNvPr id="4" name="Picture 3"/>
          <p:cNvPicPr>
            <a:picLocks noChangeAspect="1"/>
          </p:cNvPicPr>
          <p:nvPr/>
        </p:nvPicPr>
        <p:blipFill>
          <a:blip r:embed="rId2"/>
          <a:stretch>
            <a:fillRect/>
          </a:stretch>
        </p:blipFill>
        <p:spPr>
          <a:xfrm>
            <a:off x="9520272" y="4337388"/>
            <a:ext cx="5343455" cy="5400000"/>
          </a:xfrm>
          <a:prstGeom prst="rect">
            <a:avLst/>
          </a:prstGeom>
        </p:spPr>
      </p:pic>
      <p:sp>
        <p:nvSpPr>
          <p:cNvPr id="5" name="TextBox 4"/>
          <p:cNvSpPr txBox="1"/>
          <p:nvPr/>
        </p:nvSpPr>
        <p:spPr>
          <a:xfrm>
            <a:off x="8016762" y="10220863"/>
            <a:ext cx="8350476"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zh-CN" altLang="en-US" sz="4800" b="0" smtClean="0">
                <a:latin typeface="OPPOSans" charset="-122"/>
                <a:ea typeface="OPPOSans" charset="-122"/>
                <a:cs typeface="OPPOSans" charset="-122"/>
              </a:rPr>
              <a:t>学习卡片</a:t>
            </a:r>
            <a:r>
              <a:rPr lang="zh-CN" altLang="en-US" sz="4800" b="0" dirty="0" smtClean="0">
                <a:latin typeface="OPPOSans" charset="-122"/>
                <a:ea typeface="OPPOSans" charset="-122"/>
                <a:cs typeface="OPPOSans" charset="-122"/>
              </a:rPr>
              <a:t>创作的技法</a:t>
            </a:r>
            <a:endParaRPr kumimoji="0" lang="en-US" sz="4800" b="0" u="none" strike="noStrike" cap="none" spc="0" normalizeH="0" baseline="0" dirty="0">
              <a:ln>
                <a:noFill/>
              </a:ln>
              <a:solidFill>
                <a:srgbClr val="000000"/>
              </a:solidFill>
              <a:effectLst/>
              <a:uFillTx/>
              <a:latin typeface="OPPOSans" charset="-122"/>
              <a:ea typeface="OPPOSans" charset="-122"/>
              <a:cs typeface="OPPOSans" charset="-122"/>
              <a:sym typeface="Helvetica Neue"/>
            </a:endParaRPr>
          </a:p>
        </p:txBody>
      </p:sp>
    </p:spTree>
    <p:extLst>
      <p:ext uri="{BB962C8B-B14F-4D97-AF65-F5344CB8AC3E}">
        <p14:creationId xmlns:p14="http://schemas.microsoft.com/office/powerpoint/2010/main" val="1881796338"/>
      </p:ext>
    </p:extLst>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2964" y="195942"/>
            <a:ext cx="24384000" cy="7241745"/>
          </a:xfrm>
        </p:spPr>
        <p:txBody>
          <a:bodyPr/>
          <a:lstStyle/>
          <a:p>
            <a:r>
              <a:rPr lang="zh-CN" altLang="en-US" b="1" dirty="0" smtClean="0">
                <a:solidFill>
                  <a:srgbClr val="001246"/>
                </a:solidFill>
              </a:rPr>
              <a:t>笨</a:t>
            </a:r>
            <a:r>
              <a:rPr lang="zh-CN" altLang="en-US" b="1" dirty="0">
                <a:solidFill>
                  <a:srgbClr val="001246"/>
                </a:solidFill>
              </a:rPr>
              <a:t>方法</a:t>
            </a:r>
            <a:r>
              <a:rPr lang="zh-CN" altLang="en-US" b="1" dirty="0" smtClean="0">
                <a:solidFill>
                  <a:srgbClr val="001246"/>
                </a:solidFill>
              </a:rPr>
              <a:t>读书</a:t>
            </a:r>
            <a:r>
              <a:rPr lang="en-US" altLang="zh-CN" b="1" dirty="0" smtClean="0">
                <a:solidFill>
                  <a:srgbClr val="001246"/>
                </a:solidFill>
              </a:rPr>
              <a:t/>
            </a:r>
            <a:br>
              <a:rPr lang="en-US" altLang="zh-CN" b="1" dirty="0" smtClean="0">
                <a:solidFill>
                  <a:srgbClr val="001246"/>
                </a:solidFill>
              </a:rPr>
            </a:br>
            <a:r>
              <a:rPr lang="zh-CN" altLang="en-US" sz="4800" dirty="0">
                <a:solidFill>
                  <a:schemeClr val="tx1"/>
                </a:solidFill>
              </a:rPr>
              <a:t>付费</a:t>
            </a:r>
            <a:r>
              <a:rPr lang="zh-CN" altLang="en-US" sz="4800" dirty="0" smtClean="0">
                <a:solidFill>
                  <a:schemeClr val="tx1"/>
                </a:solidFill>
              </a:rPr>
              <a:t>社群</a:t>
            </a:r>
            <a:r>
              <a:rPr lang="en-US" altLang="zh-CN" sz="4800" dirty="0" smtClean="0">
                <a:solidFill>
                  <a:schemeClr val="tx1"/>
                </a:solidFill>
              </a:rPr>
              <a:t>·</a:t>
            </a:r>
            <a:r>
              <a:rPr lang="zh-CN" altLang="en-US" sz="4800" dirty="0" smtClean="0">
                <a:solidFill>
                  <a:schemeClr val="tx1"/>
                </a:solidFill>
              </a:rPr>
              <a:t>实践</a:t>
            </a:r>
            <a:r>
              <a:rPr lang="en-US" altLang="zh-CN" sz="4800" dirty="0" smtClean="0">
                <a:solidFill>
                  <a:schemeClr val="tx1"/>
                </a:solidFill>
              </a:rPr>
              <a:t>·</a:t>
            </a:r>
            <a:r>
              <a:rPr lang="zh-CN" altLang="en-US" sz="4800" dirty="0" smtClean="0">
                <a:solidFill>
                  <a:schemeClr val="tx1"/>
                </a:solidFill>
              </a:rPr>
              <a:t>十年读</a:t>
            </a:r>
            <a:r>
              <a:rPr lang="en-US" altLang="zh-CN" sz="4800" dirty="0" smtClean="0">
                <a:solidFill>
                  <a:schemeClr val="tx1"/>
                </a:solidFill>
              </a:rPr>
              <a:t>《</a:t>
            </a:r>
            <a:r>
              <a:rPr lang="zh-CN" altLang="en-US" sz="4800" dirty="0" smtClean="0">
                <a:solidFill>
                  <a:schemeClr val="tx1"/>
                </a:solidFill>
              </a:rPr>
              <a:t>通鉴</a:t>
            </a:r>
            <a:r>
              <a:rPr lang="en-US" altLang="zh-CN" sz="4800" dirty="0" smtClean="0">
                <a:solidFill>
                  <a:schemeClr val="tx1"/>
                </a:solidFill>
              </a:rPr>
              <a:t>》</a:t>
            </a:r>
            <a:r>
              <a:rPr lang="en-US" altLang="zh-CN" dirty="0"/>
              <a:t/>
            </a:r>
            <a:br>
              <a:rPr lang="en-US" altLang="zh-CN"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44314" y="4808536"/>
            <a:ext cx="5321300" cy="5372100"/>
          </a:xfrm>
          <a:prstGeom prst="rect">
            <a:avLst/>
          </a:prstGeom>
        </p:spPr>
      </p:pic>
      <p:sp>
        <p:nvSpPr>
          <p:cNvPr id="5" name="TextBox 4"/>
          <p:cNvSpPr txBox="1"/>
          <p:nvPr/>
        </p:nvSpPr>
        <p:spPr>
          <a:xfrm>
            <a:off x="13829726" y="10678061"/>
            <a:ext cx="8350476"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zh-CN" altLang="en-US" sz="4800" b="0" dirty="0" smtClean="0">
                <a:latin typeface="OPPOSans" charset="-122"/>
                <a:ea typeface="OPPOSans" charset="-122"/>
                <a:cs typeface="OPPOSans" charset="-122"/>
              </a:rPr>
              <a:t>专啃难书大部头</a:t>
            </a:r>
            <a:endParaRPr kumimoji="0" lang="en-US" sz="4800" b="0" u="none" strike="noStrike" cap="none" spc="0" normalizeH="0" baseline="0" dirty="0">
              <a:ln>
                <a:noFill/>
              </a:ln>
              <a:solidFill>
                <a:srgbClr val="000000"/>
              </a:solidFill>
              <a:effectLst/>
              <a:uFillTx/>
              <a:latin typeface="OPPOSans" charset="-122"/>
              <a:ea typeface="OPPOSans" charset="-122"/>
              <a:cs typeface="OPPOSans" charset="-122"/>
              <a:sym typeface="Helvetica Neue"/>
            </a:endParaRPr>
          </a:p>
        </p:txBody>
      </p:sp>
      <p:sp>
        <p:nvSpPr>
          <p:cNvPr id="6" name="Title 1"/>
          <p:cNvSpPr txBox="1">
            <a:spLocks/>
          </p:cNvSpPr>
          <p:nvPr/>
        </p:nvSpPr>
        <p:spPr>
          <a:xfrm>
            <a:off x="-5798225" y="816425"/>
            <a:ext cx="24384000" cy="724174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a:bodyPr>
          <a:lstStyle>
            <a:lvl1pPr marL="0" marR="0" indent="0" algn="ctr" defTabSz="821531" rtl="0" latinLnBrk="0">
              <a:lnSpc>
                <a:spcPct val="100000"/>
              </a:lnSpc>
              <a:spcBef>
                <a:spcPts val="0"/>
              </a:spcBef>
              <a:spcAft>
                <a:spcPts val="0"/>
              </a:spcAft>
              <a:buClrTx/>
              <a:buSzTx/>
              <a:buFontTx/>
              <a:buNone/>
              <a:tabLst/>
              <a:defRPr sz="8800" b="0" i="0" u="none" strike="noStrike" cap="none" spc="0" baseline="0">
                <a:solidFill>
                  <a:srgbClr val="000000"/>
                </a:solidFill>
                <a:uFillTx/>
                <a:latin typeface="OPPOSans" charset="-122"/>
                <a:ea typeface="OPPOSans" charset="-122"/>
                <a:cs typeface="OPPOSans" charset="-122"/>
                <a:sym typeface="Helvetica Neue Medium"/>
              </a:defRPr>
            </a:lvl1pPr>
            <a:lvl2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a:lstStyle>
          <a:p>
            <a:pPr hangingPunct="1"/>
            <a:r>
              <a:rPr lang="zh-CN" altLang="en-US" b="1" dirty="0" smtClean="0">
                <a:solidFill>
                  <a:srgbClr val="001246"/>
                </a:solidFill>
              </a:rPr>
              <a:t>笨方法成事</a:t>
            </a:r>
            <a:r>
              <a:rPr lang="en-US" altLang="zh-CN" dirty="0" smtClean="0"/>
              <a:t/>
            </a:r>
            <a:br>
              <a:rPr lang="en-US" altLang="zh-CN" dirty="0" smtClean="0"/>
            </a:br>
            <a:r>
              <a:rPr lang="zh-CN" altLang="en-US" sz="4800" dirty="0" smtClean="0"/>
              <a:t>付费社群</a:t>
            </a:r>
            <a:r>
              <a:rPr lang="en-US" altLang="zh-CN" sz="4800" dirty="0" smtClean="0"/>
              <a:t>·</a:t>
            </a:r>
            <a:r>
              <a:rPr lang="zh-CN" altLang="en-US" sz="4800" dirty="0" smtClean="0"/>
              <a:t>分享</a:t>
            </a:r>
            <a:r>
              <a:rPr lang="en-US" altLang="zh-CN" sz="4800" dirty="0" smtClean="0"/>
              <a:t>·</a:t>
            </a:r>
            <a:r>
              <a:rPr lang="zh-CN" altLang="en-US" sz="4800" dirty="0" smtClean="0"/>
              <a:t>交流</a:t>
            </a:r>
            <a:r>
              <a:rPr lang="en-US" altLang="zh-CN" sz="4800" dirty="0" smtClean="0"/>
              <a:t/>
            </a:r>
            <a:br>
              <a:rPr lang="en-US" altLang="zh-CN" sz="4800" dirty="0" smtClean="0"/>
            </a:br>
            <a:r>
              <a:rPr lang="en-US" altLang="zh-CN" dirty="0" smtClean="0"/>
              <a:t/>
            </a:r>
            <a:br>
              <a:rPr lang="en-US" altLang="zh-CN" dirty="0" smtClean="0"/>
            </a:b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1375" y="4753426"/>
            <a:ext cx="5372100" cy="5384800"/>
          </a:xfrm>
          <a:prstGeom prst="rect">
            <a:avLst/>
          </a:prstGeom>
        </p:spPr>
      </p:pic>
      <p:sp>
        <p:nvSpPr>
          <p:cNvPr id="8" name="TextBox 7"/>
          <p:cNvSpPr txBox="1"/>
          <p:nvPr/>
        </p:nvSpPr>
        <p:spPr>
          <a:xfrm>
            <a:off x="2218537" y="10678061"/>
            <a:ext cx="8350476"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zh-CN" altLang="en-US" sz="4800" b="0" dirty="0" smtClean="0">
                <a:latin typeface="OPPOSans" charset="-122"/>
                <a:ea typeface="OPPOSans" charset="-122"/>
                <a:cs typeface="OPPOSans" charset="-122"/>
              </a:rPr>
              <a:t>做难事，没那么难</a:t>
            </a:r>
            <a:endParaRPr kumimoji="0" lang="en-US" sz="4800" b="0" u="none" strike="noStrike" cap="none" spc="0" normalizeH="0" baseline="0" dirty="0">
              <a:ln>
                <a:noFill/>
              </a:ln>
              <a:solidFill>
                <a:srgbClr val="000000"/>
              </a:solidFill>
              <a:effectLst/>
              <a:uFillTx/>
              <a:latin typeface="OPPOSans" charset="-122"/>
              <a:ea typeface="OPPOSans" charset="-122"/>
              <a:cs typeface="OPPOSans" charset="-122"/>
              <a:sym typeface="Helvetica Neue"/>
            </a:endParaRPr>
          </a:p>
        </p:txBody>
      </p:sp>
    </p:spTree>
    <p:extLst>
      <p:ext uri="{BB962C8B-B14F-4D97-AF65-F5344CB8AC3E}">
        <p14:creationId xmlns:p14="http://schemas.microsoft.com/office/powerpoint/2010/main" val="1359383397"/>
      </p:ext>
    </p:extLst>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5169"/>
            <a:ext cx="24384000" cy="7241745"/>
          </a:xfrm>
        </p:spPr>
        <p:txBody>
          <a:bodyPr/>
          <a:lstStyle/>
          <a:p>
            <a:r>
              <a:rPr lang="zh-CN" altLang="en-US" b="1" dirty="0" smtClean="0">
                <a:solidFill>
                  <a:srgbClr val="001246"/>
                </a:solidFill>
              </a:rPr>
              <a:t>笨方法成事</a:t>
            </a:r>
            <a:r>
              <a:rPr lang="en-US" altLang="zh-CN" b="1" dirty="0">
                <a:solidFill>
                  <a:srgbClr val="001246"/>
                </a:solidFill>
              </a:rPr>
              <a:t/>
            </a:r>
            <a:br>
              <a:rPr lang="en-US" altLang="zh-CN" b="1" dirty="0">
                <a:solidFill>
                  <a:srgbClr val="001246"/>
                </a:solidFill>
              </a:rPr>
            </a:br>
            <a:r>
              <a:rPr lang="zh-CN" altLang="en-US" sz="4800" dirty="0" smtClean="0">
                <a:solidFill>
                  <a:schemeClr val="tx1"/>
                </a:solidFill>
              </a:rPr>
              <a:t> 公众号</a:t>
            </a:r>
            <a:r>
              <a:rPr lang="en-US" altLang="zh-CN" sz="4800" dirty="0"/>
              <a:t/>
            </a:r>
            <a:br>
              <a:rPr lang="en-US" altLang="zh-CN" sz="4800" dirty="0"/>
            </a:br>
            <a:endParaRPr lang="en-US" sz="4800" dirty="0"/>
          </a:p>
        </p:txBody>
      </p:sp>
      <p:sp>
        <p:nvSpPr>
          <p:cNvPr id="3" name="TextBox 2"/>
          <p:cNvSpPr txBox="1"/>
          <p:nvPr/>
        </p:nvSpPr>
        <p:spPr>
          <a:xfrm>
            <a:off x="8016762" y="6595921"/>
            <a:ext cx="8350476"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zh-CN" altLang="en-US" sz="4800" b="0" dirty="0" smtClean="0">
                <a:latin typeface="OPPOSans" charset="-122"/>
                <a:ea typeface="OPPOSans" charset="-122"/>
                <a:cs typeface="OPPOSans" charset="-122"/>
              </a:rPr>
              <a:t>准备发布，</a:t>
            </a:r>
            <a:endParaRPr kumimoji="0" lang="en-US" sz="4800" b="0" u="none" strike="noStrike" cap="none" spc="0" normalizeH="0" baseline="0" dirty="0">
              <a:ln>
                <a:noFill/>
              </a:ln>
              <a:solidFill>
                <a:srgbClr val="000000"/>
              </a:solidFill>
              <a:effectLst/>
              <a:uFillTx/>
              <a:latin typeface="OPPOSans" charset="-122"/>
              <a:ea typeface="OPPOSans" charset="-122"/>
              <a:cs typeface="OPPOSans" charset="-122"/>
              <a:sym typeface="Helvetica Neue"/>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2000" y="4337388"/>
            <a:ext cx="5400000" cy="5400000"/>
          </a:xfrm>
          <a:prstGeom prst="rect">
            <a:avLst/>
          </a:prstGeom>
        </p:spPr>
      </p:pic>
      <p:sp>
        <p:nvSpPr>
          <p:cNvPr id="5" name="TextBox 4"/>
          <p:cNvSpPr txBox="1"/>
          <p:nvPr/>
        </p:nvSpPr>
        <p:spPr>
          <a:xfrm>
            <a:off x="5290455" y="9851531"/>
            <a:ext cx="13911943" cy="16215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zh-CN" altLang="en-US" sz="4800" b="0" dirty="0" smtClean="0">
                <a:latin typeface="OPPOSans" charset="-122"/>
                <a:ea typeface="OPPOSans" charset="-122"/>
                <a:cs typeface="OPPOSans" charset="-122"/>
              </a:rPr>
              <a:t>扫码关注</a:t>
            </a:r>
            <a:endParaRPr lang="en-US" altLang="zh-CN" sz="4800" b="0" dirty="0" smtClean="0">
              <a:latin typeface="OPPOSans" charset="-122"/>
              <a:ea typeface="OPPOSans" charset="-122"/>
              <a:cs typeface="OPPOSans" charset="-122"/>
            </a:endParaRPr>
          </a:p>
          <a:p>
            <a:r>
              <a:rPr lang="en-US" sz="4800" u="sng" dirty="0">
                <a:solidFill>
                  <a:srgbClr val="001246"/>
                </a:solidFill>
              </a:rPr>
              <a:t>https://</a:t>
            </a:r>
            <a:r>
              <a:rPr lang="en-US" sz="4800" u="sng" dirty="0" smtClean="0">
                <a:solidFill>
                  <a:srgbClr val="001246"/>
                </a:solidFill>
              </a:rPr>
              <a:t>www.cnfeat.com</a:t>
            </a:r>
            <a:endParaRPr kumimoji="0" lang="en-US" sz="4800" b="0" u="sng" strike="noStrike" cap="none" spc="0" normalizeH="0" baseline="0" dirty="0">
              <a:ln>
                <a:noFill/>
              </a:ln>
              <a:solidFill>
                <a:srgbClr val="001246"/>
              </a:solidFill>
              <a:effectLst/>
              <a:uFillTx/>
              <a:latin typeface="OPPOSans" charset="-122"/>
              <a:ea typeface="OPPOSans" charset="-122"/>
              <a:cs typeface="OPPOSans" charset="-122"/>
              <a:sym typeface="Helvetica Neue"/>
            </a:endParaRPr>
          </a:p>
        </p:txBody>
      </p:sp>
    </p:spTree>
    <p:extLst>
      <p:ext uri="{BB962C8B-B14F-4D97-AF65-F5344CB8AC3E}">
        <p14:creationId xmlns:p14="http://schemas.microsoft.com/office/powerpoint/2010/main" val="368694452"/>
      </p:ext>
    </p:extLst>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2863" y="5105400"/>
            <a:ext cx="5460248" cy="3366793"/>
          </a:xfrm>
          <a:prstGeom prst="rect">
            <a:avLst/>
          </a:prstGeom>
        </p:spPr>
      </p:pic>
    </p:spTree>
    <p:extLst>
      <p:ext uri="{BB962C8B-B14F-4D97-AF65-F5344CB8AC3E}">
        <p14:creationId xmlns:p14="http://schemas.microsoft.com/office/powerpoint/2010/main" val="127991051"/>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3976</TotalTime>
  <Words>1243</Words>
  <Application>Microsoft Macintosh PowerPoint</Application>
  <PresentationFormat>Custom</PresentationFormat>
  <Paragraphs>150</Paragraphs>
  <Slides>95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95</vt:i4>
      </vt:variant>
    </vt:vector>
  </HeadingPairs>
  <TitlesOfParts>
    <vt:vector size="105" baseType="lpstr">
      <vt:lpstr>Helvetica Light</vt:lpstr>
      <vt:lpstr>Helvetica Neue</vt:lpstr>
      <vt:lpstr>Helvetica Neue Light</vt:lpstr>
      <vt:lpstr>Helvetica Neue Medium</vt:lpstr>
      <vt:lpstr>OPPOSans</vt:lpstr>
      <vt:lpstr>OPPOSans Medium</vt:lpstr>
      <vt:lpstr>Source Han Sans CN Medium</vt:lpstr>
      <vt:lpstr>Source Han Serif CN</vt:lpstr>
      <vt:lpstr>SourceHanSerifCN-Bold</vt:lpstr>
      <vt:lpstr>White</vt:lpstr>
      <vt:lpstr>PowerPoint Presentation</vt:lpstr>
      <vt:lpstr>100%的人都想成事 99%的人成不了事，为什么？</vt:lpstr>
      <vt:lpstr>常人不能成事的四个原因  废弛：不能坚持半途而废 畏缩：困难面前畏畏缩缩 屈挠：压力面前妥协退让 间断：容易打岔中断放弃 </vt:lpstr>
      <vt:lpstr>笨方法想做什么？ 帮你打赢人生持久战</vt:lpstr>
      <vt:lpstr>如果将人生视为一场战斗 这场战斗将会是一场持久战</vt:lpstr>
      <vt:lpstr>怎么打赢人生持久战？</vt:lpstr>
      <vt:lpstr>毛泽东</vt:lpstr>
      <vt:lpstr>孙子</vt:lpstr>
      <vt:lpstr>曾国藩</vt:lpstr>
      <vt:lpstr>巴菲特</vt:lpstr>
      <vt:lpstr>笨方法还想做什么？   帮助普通人，走正道，做成事。</vt:lpstr>
      <vt:lpstr>普通人  解除自己为聪明人的虚妄设定 承认自己属于 99% 无法速成的普通人</vt:lpstr>
      <vt:lpstr>走正道  把事情做成 就必须先下笨功夫 没有捷径</vt:lpstr>
      <vt:lpstr>做成事  按照正确方法做正确的事情 才是最有效的成长路径 即使它不是捷径，也不是最佳路径</vt:lpstr>
      <vt:lpstr>世上无难事，只怕笨方法  不要怕事，事来就要把它做好 不要怕难，难搞就想把它解决</vt:lpstr>
      <vt:lpstr> 笨方法致力让你  奋发而不废驰，强健而不畏缩 刚断而不屈挠，果毅而不间断 足以操守执持，不为外物所夺</vt:lpstr>
      <vt:lpstr>笨方法成事  只专注做一件事，帮你做成难事</vt:lpstr>
      <vt:lpstr>笨方法成事</vt:lpstr>
      <vt:lpstr>好奇与努力  好奇是所有做成难事的内驱源头 努力是所有做成难事的行动常态</vt:lpstr>
      <vt:lpstr>好奇  所有做成难事的内驱源头</vt:lpstr>
      <vt:lpstr>好奇是找不到的  寻找好奇的人就像是寻找永不存在的捷径 会在无尽的寻找中耗尽有限的时间和精力</vt:lpstr>
      <vt:lpstr>好奇是内在生长起来的  用专注、持久、忠诚、稳定的方式 去关注某个顶级目标的内在驱动</vt:lpstr>
      <vt:lpstr>持续追问，持续挖掘 持续分享，持续学习 增长知识、增长技能 增长自信、增长好奇</vt:lpstr>
      <vt:lpstr>走上特立独行的道路 别人可能说你偏执狂，是异类 你却乐在其中，人生富有意义</vt:lpstr>
      <vt:lpstr>努力  所有做成难事的行动常态</vt:lpstr>
      <vt:lpstr>笨方法的四个基本  四义、四要、四步、四问</vt:lpstr>
      <vt:lpstr>笨方法四义  认知、精神、态度、信念</vt:lpstr>
      <vt:lpstr>笨方法四义之一 认知：知己知彼</vt:lpstr>
      <vt:lpstr>笨方法四义之一 精神：百折不挠</vt:lpstr>
      <vt:lpstr>笨方法四义之一 态度：先胜后战</vt:lpstr>
      <vt:lpstr>笨方法四义之一 信念：长期主义</vt:lpstr>
      <vt:lpstr>笨方法四要  坚毅、认真、科学、模仿</vt:lpstr>
      <vt:lpstr>坚毅是为信念  笨方法成事的第一步 相信日日不断，拱卒之功</vt:lpstr>
      <vt:lpstr>坚毅并非需要长时间磨练才能习得 它只是持续做好一件事的执着品格 每个人可习得</vt:lpstr>
      <vt:lpstr>坚毅的基础认知 要做好一件事，没有捷径可走 普通人要花更多时间才能抵达终点</vt:lpstr>
      <vt:lpstr>坚毅是长时间持续探寻一个大问题 坚毅是牢牢地抓住自己感兴趣不放 坚毅是日复一日年复一年挑战自己</vt:lpstr>
      <vt:lpstr>认真是为态度  在努力中发现乐趣和热爱 主动探索， 至臻至诚 ，忘我创造</vt:lpstr>
      <vt:lpstr>认真是专注、深入、探索 不苟且、凡事彻底 认真是满意，不是完美 不能尽如人意，但求无愧于心</vt:lpstr>
      <vt:lpstr>认真：诚实、专注、勤笃</vt:lpstr>
      <vt:lpstr>诚实</vt:lpstr>
      <vt:lpstr>专注</vt:lpstr>
      <vt:lpstr>勤笃</vt:lpstr>
      <vt:lpstr>科学是为模型  掌握客观规律，成事更有依据 你得去找到模式、原则与理论</vt:lpstr>
      <vt:lpstr>笨方法之科学核心  是用知识树来构建有效的成事路径</vt:lpstr>
      <vt:lpstr>生成知识树之路径  种子、水源、枝丫、果实、森林</vt:lpstr>
      <vt:lpstr>知识树之种 大问题</vt:lpstr>
      <vt:lpstr>知识树之水 源头知识</vt:lpstr>
      <vt:lpstr>知识树之枝 跨学科知识</vt:lpstr>
      <vt:lpstr>知识树之果 模型产品</vt:lpstr>
      <vt:lpstr>知识树之林 交换</vt:lpstr>
      <vt:lpstr>模仿是为指引  行之有效的技术实操 所谓六经注我 关注大师的言行，跟随大师的举动</vt:lpstr>
      <vt:lpstr>所有的创作始于模仿 不要着急打破现有的规则和惯例 诚诚恳恳接受自己暂时无知无能的事实</vt:lpstr>
      <vt:lpstr>模仿是练习复制，是逆行工程 就像机械工程师拆开汽车，复原重装 模仿虽暂无自己的原创性 但可以获得新的方法和视野</vt:lpstr>
      <vt:lpstr>模仿的正确步骤  先从完全复制大师，转为向大师看齐 看齐则是当你模仿到一定程度以后 再将技能内化解决其他问题</vt:lpstr>
      <vt:lpstr>没有哪个动作是新的动作，我在场上的所有动作都是从观看偶像的比赛录像中学习来的。但当我学习了很多动作以后，我意识到我不能在比赛中完全使用这些动作，因为偶像们的身体素质并非一致。因此，我需要将这些动作融入自身，以便运用自如。                 ——科比·比恩·布莱恩特</vt:lpstr>
      <vt:lpstr>思考把偶像们的作品 运用到自己的作品中 是对偶像真正的赞美 以自己的方式 向世界展现独一无二的作品</vt:lpstr>
      <vt:lpstr>原创并非刻意追寻就能找到 真正的原创来自 解决好真实世界中少被发现的需求</vt:lpstr>
      <vt:lpstr>好产品并不一定要新 而是要朴实地满足好用户的真实需求</vt:lpstr>
      <vt:lpstr>什么是自己创作？无非也是一种模仿。人家做那么高，你看你能不能也跟着学一学，模仿他。模仿不是抄袭，是对它的方向、它的能力的模仿。                 ——王文兴  开始练习复制那些你所喜欢的。不断模仿、模仿、再模仿，最后你会从模仿中找到自己的特色。                        ——山本耀司 </vt:lpstr>
      <vt:lpstr>首先，我想你从我这里偷走点什么，因为你偷不走。你学到的都是我教你的，然后你会将这些运用到你的创作中，开始自己的创作。之后有一天，你会发现，有人在模仿你。       ——弗朗西斯·福特·卡佩拉  什么叫原创？就是没有被发现的抄袭。                                       ——威廉·R·英</vt:lpstr>
      <vt:lpstr>笨方法四步  一、找到大问题；二、分解大问题 三、跨学科学习；四、总结方法论</vt:lpstr>
      <vt:lpstr>如果只用一种方式了解某样事物，你就不会真正了解它。了解事物真正含义的秘密取决于如何将其与我们所了解的其他事物相联系。通过联系，你可将想法内化于心，从各种角度看问题，直至找到适合自己的方法。这才是思考的真谛！                                        ——马文·明斯 </vt:lpstr>
      <vt:lpstr>要拓展认知与能力边界，而不是为自己设限。你要学会使用笨方法，主动设计系统所需要发展的项目、技能、习惯……  即使在外人看来这些行动可能会带来失败。</vt:lpstr>
      <vt:lpstr>一、找到大问题  找到能引起你感兴趣且值得继续投入时间的高价值问题，这个大问题能解决社会问题的同时，也能激发起你的内在动机。 </vt:lpstr>
      <vt:lpstr>《大问题驱动不完全手册》 如何探寻自己的大问题 </vt:lpstr>
      <vt:lpstr>二、分解大问题  将大问题拆解成为可使用卡片层级解决的小问题，降低解决难度，逐个击破。 卡片是你解决问题的工具，也是你的输出产品。</vt:lpstr>
      <vt:lpstr>《卡片创作文集》 收集与卡片创作的一切  </vt:lpstr>
      <vt:lpstr>三、跨学科学习。  单一学科根本无法解决大问题，你需要使用跨学科学习的武器，用计算机科学、认知科学、心理学、艺术等学科的知识，多路包抄围歼大问题。</vt:lpstr>
      <vt:lpstr>《跨学科学习不完全手册》 跟随大师跨学科学习   </vt:lpstr>
      <vt:lpstr>四、总结方法论  方法论是你在解决大问题过程中总结出的原则，是高纯度、高抽象度的卡片合集。目的是让他人掌握你的正确做事的方法。被调用实践卡片的次数越多，方法论就越成功。</vt:lpstr>
      <vt:lpstr>《笨方法文集》 聪明人都用笨方法 </vt:lpstr>
      <vt:lpstr>笨方法四问  大问题是什么？如何找到大师？ 如何改变自己？怎样造福社会？</vt:lpstr>
      <vt:lpstr>问题一  你个人的现实小问题，能否抽象放大到社会责任层面变成大问题来解决？</vt:lpstr>
      <vt:lpstr>问题二  是否有某个人，他的人生激励着你成为一个更好的人？他是谁？他的大问题是什么？他是如何解决大问题的？</vt:lpstr>
      <vt:lpstr>问题三  你将如何怎样采取微小但有意义的方式，持续行动，慢慢改变当前的工作态度或生活方式？</vt:lpstr>
      <vt:lpstr>问题四  你如何才能把解决大问题的过程孵化成为个人项目，并将项目成果封装成为能为解决社会问题的产品或服务？</vt:lpstr>
      <vt:lpstr>总结  笨方法成事：好奇与努力</vt:lpstr>
      <vt:lpstr>笨方法想做什么？</vt:lpstr>
      <vt:lpstr>帮你打赢人生持久战  帮助普通人走正道，做成事。</vt:lpstr>
      <vt:lpstr>好奇与努力  好奇是所有做成难事的内驱源头 努力是所有做成难事的行动常态</vt:lpstr>
      <vt:lpstr>笨方法成事</vt:lpstr>
      <vt:lpstr>笨方法的四个基本 四义、四要、四步、四问</vt:lpstr>
      <vt:lpstr>笨方法四义  认知、精神、态度、信念</vt:lpstr>
      <vt:lpstr>笨方法四要  坚毅、认真、科学、模仿</vt:lpstr>
      <vt:lpstr>笨方法四步  1）找到大问题； 2）分解大问题 3）跨学科学习； 4）总结方法论</vt:lpstr>
      <vt:lpstr>笨方法四问  大问题是什么？如何找到大师？ 如何改变自己？怎样造福社会？</vt:lpstr>
      <vt:lpstr>世上无难事，只怕笨方法</vt:lpstr>
      <vt:lpstr>老子</vt:lpstr>
      <vt:lpstr>好棋手的技巧几乎不相上下时，比赛很少因一着坏棋而输掉，而是常常赢家通过连续利用观察到对手选择的小弱点来保护累积起来的优势。同样，生活也是，未来的成功不会在一两次的大改变而出现，而是在各种正确的小选择中产生。                                             ——司马贺</vt:lpstr>
      <vt:lpstr>笨方法，做成事</vt:lpstr>
      <vt:lpstr>笨方法成事 理论方法·实践案例  </vt:lpstr>
      <vt:lpstr>笨方法学写作 付费课程·52个写作练习  </vt:lpstr>
      <vt:lpstr>笨方法读书 付费社群·实践·十年读《通鉴》 </vt:lpstr>
      <vt:lpstr>笨方法成事  公众号 </vt:lpstr>
      <vt:lpstr>PowerPoint Presentation</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office365</cp:lastModifiedBy>
  <cp:revision>49</cp:revision>
  <dcterms:modified xsi:type="dcterms:W3CDTF">2020-03-10T08:42:26Z</dcterms:modified>
</cp:coreProperties>
</file>