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72" r:id="rId3"/>
    <p:sldId id="270" r:id="rId4"/>
    <p:sldId id="269" r:id="rId5"/>
    <p:sldId id="274" r:id="rId6"/>
    <p:sldId id="276" r:id="rId7"/>
    <p:sldId id="277" r:id="rId8"/>
    <p:sldId id="27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81490" autoAdjust="0"/>
  </p:normalViewPr>
  <p:slideViewPr>
    <p:cSldViewPr snapToGrid="0">
      <p:cViewPr varScale="1">
        <p:scale>
          <a:sx n="94" d="100"/>
          <a:sy n="94" d="100"/>
        </p:scale>
        <p:origin x="12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1ACEC-7B06-486A-B9EC-B6063B73DC4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D9601-A6BC-4D18-B81C-C57405081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22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lthread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l</a:t>
            </a:r>
            <a:r>
              <a:rPr lang="ko-KR" altLang="en-US" baseline="0" dirty="0" smtClean="0"/>
              <a:t>은 라이브러리</a:t>
            </a:r>
            <a:r>
              <a:rPr lang="en-US" altLang="ko-KR" baseline="0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D9601-A6BC-4D18-B81C-C574050817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32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lthread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l</a:t>
            </a:r>
            <a:r>
              <a:rPr lang="ko-KR" altLang="en-US" baseline="0" dirty="0" smtClean="0"/>
              <a:t>은 라이브러리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thread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성공적으로 함수가 호출되면 이곳에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ID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저장됩니다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인자로 넘어온 값을 통해서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pthread_join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같은 함수를 사용할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스레드의 특성을 정의합니다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기본적으로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지정합니다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스레드의 속성을 지정하려고 한다면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pthread_attr_init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함수로 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초기화해야합니다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start_routine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로직을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할지 함수 포인터를 매개변수로 받습니다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start_routine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전달될 인자를 말합니다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start_routine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이 인자를 변환하여 사용합니다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dirty="0" err="1" smtClean="0">
                <a:solidFill>
                  <a:srgbClr val="333333"/>
                </a:solidFill>
                <a:latin typeface="KoPub Dotum"/>
              </a:rPr>
              <a:t>pthread_join</a:t>
            </a:r>
            <a:r>
              <a:rPr lang="ko-KR" altLang="en-US" dirty="0" smtClean="0">
                <a:solidFill>
                  <a:srgbClr val="333333"/>
                </a:solidFill>
                <a:latin typeface="KoPub Dotum"/>
              </a:rPr>
              <a:t>은 스레드를 생성했던 </a:t>
            </a:r>
            <a:r>
              <a:rPr lang="en-US" altLang="ko-KR" dirty="0" smtClean="0">
                <a:solidFill>
                  <a:srgbClr val="333333"/>
                </a:solidFill>
                <a:latin typeface="KoPub Dotum"/>
              </a:rPr>
              <a:t>thread</a:t>
            </a:r>
            <a:r>
              <a:rPr lang="ko-KR" altLang="en-US" dirty="0" smtClean="0">
                <a:solidFill>
                  <a:srgbClr val="333333"/>
                </a:solidFill>
                <a:latin typeface="KoPub Dotum"/>
              </a:rPr>
              <a:t>를 </a:t>
            </a:r>
            <a:r>
              <a:rPr lang="ko-KR" altLang="en-US" dirty="0" err="1" smtClean="0">
                <a:solidFill>
                  <a:srgbClr val="333333"/>
                </a:solidFill>
                <a:latin typeface="KoPub Dotum"/>
              </a:rPr>
              <a:t>끝날때까지</a:t>
            </a:r>
            <a:r>
              <a:rPr lang="ko-KR" altLang="en-US" dirty="0" smtClean="0">
                <a:solidFill>
                  <a:srgbClr val="333333"/>
                </a:solidFill>
                <a:latin typeface="KoPub Dotum"/>
              </a:rPr>
              <a:t> 기다려줍니다</a:t>
            </a:r>
            <a:endParaRPr lang="ko-KR" altLang="en-US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D9601-A6BC-4D18-B81C-C574050817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4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메인스레드와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스레드는 각자의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id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출력하고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초에 한번씩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증가시키면서 출력해주고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thread id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서로 다르다는 것을 알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thread_routine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초에 한번씩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출력해줘야하는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우리의 의도와는 다르게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끝나면서 동시에 끝나게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thread_routine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끝날때까지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프로그램을 멈추고 싶지 않습니다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의도를 달성하기 위해서 우리는 어떻게 해결해야할까요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D9601-A6BC-4D18-B81C-C574050817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153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D9601-A6BC-4D18-B81C-C574050817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83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때에 따라서는 스레드가 독립적으로 동작하길 원할 수도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pthread_create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후에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pthread_join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기다리지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않구요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나는 기다려주지 않으니 끝나면 알아서 끝내도록 하라는 방식입니다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독립적인 동작을 하는 대신에 스레드가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끝이나면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반드시 자원을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반환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시켜야합니다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pthread_create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만으로 스레드를 생성하면 루틴이 끝나서도 자원이 반환되지 않습니다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그러한 문제점을 해결해주는 함수가 바로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pthread_detach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D9601-A6BC-4D18-B81C-C574050817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593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때에 따라서는 스레드가 독립적으로 동작하길 원할 수도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pthread_create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후에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pthread_join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기다리지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않구요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나는 기다려주지 않으니 끝나면 알아서 끝내도록 하라는 방식입니다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독립적인 동작을 하는 대신에 스레드가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끝이나면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반드시 자원을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반환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시켜야합니다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pthread_create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만으로 스레드를 생성하면 루틴이 끝나서도 자원이 반환되지 않습니다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그러한 문제점을 해결해주는 함수가 바로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pthread_detach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D9601-A6BC-4D18-B81C-C574050817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27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gNum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전역변수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각각의 </a:t>
            </a:r>
            <a:r>
              <a:rPr lang="ko-KR" altLang="en-US" dirty="0" err="1" smtClean="0"/>
              <a:t>쓰레드에</a:t>
            </a:r>
            <a:r>
              <a:rPr lang="ko-KR" altLang="en-US" dirty="0" smtClean="0"/>
              <a:t> 공유되고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Fork</a:t>
            </a:r>
            <a:r>
              <a:rPr lang="ko-KR" altLang="en-US" dirty="0" smtClean="0"/>
              <a:t>의 경우에는 </a:t>
            </a:r>
            <a:r>
              <a:rPr lang="ko-KR" altLang="en-US" dirty="0" err="1" smtClean="0"/>
              <a:t>전역변수를</a:t>
            </a:r>
            <a:r>
              <a:rPr lang="ko-KR" altLang="en-US" dirty="0" smtClean="0"/>
              <a:t> 선언해서 쓰더라도 각각의 프로세스에 의해 독립적으로 작용한다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컴파일</a:t>
            </a:r>
            <a:r>
              <a:rPr lang="ko-KR" altLang="en-US" baseline="0" dirty="0" smtClean="0"/>
              <a:t> 및 링크에는 반드시 </a:t>
            </a:r>
            <a:r>
              <a:rPr lang="en-US" altLang="ko-KR" baseline="0" dirty="0" smtClean="0"/>
              <a:t>–</a:t>
            </a:r>
            <a:r>
              <a:rPr lang="en-US" altLang="ko-KR" baseline="0" dirty="0" err="1" smtClean="0"/>
              <a:t>lpthread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붙여줘야 한다</a:t>
            </a:r>
            <a:r>
              <a:rPr lang="en-US" altLang="ko-KR" baseline="0" dirty="0" smtClean="0"/>
              <a:t>. ( </a:t>
            </a:r>
            <a:r>
              <a:rPr lang="en-US" altLang="ko-KR" baseline="0" dirty="0" err="1" smtClean="0"/>
              <a:t>gcc</a:t>
            </a:r>
            <a:r>
              <a:rPr lang="en-US" altLang="ko-KR" baseline="0" dirty="0" smtClean="0"/>
              <a:t> –o </a:t>
            </a:r>
            <a:r>
              <a:rPr lang="ko-KR" altLang="en-US" baseline="0" dirty="0" err="1" smtClean="0"/>
              <a:t>실행파일명</a:t>
            </a:r>
            <a:r>
              <a:rPr lang="ko-KR" altLang="en-US" baseline="0" dirty="0" smtClean="0"/>
              <a:t> 소스파일 </a:t>
            </a:r>
            <a:r>
              <a:rPr lang="en-US" altLang="ko-KR" baseline="0" dirty="0" smtClean="0"/>
              <a:t>–</a:t>
            </a:r>
            <a:r>
              <a:rPr lang="en-US" altLang="ko-KR" baseline="0" dirty="0" err="1" smtClean="0"/>
              <a:t>lpthread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실행 후 </a:t>
            </a:r>
            <a:r>
              <a:rPr lang="en-US" altLang="ko-KR" baseline="0" dirty="0" err="1" smtClean="0"/>
              <a:t>ps</a:t>
            </a:r>
            <a:r>
              <a:rPr lang="en-US" altLang="ko-KR" baseline="0" dirty="0" smtClean="0"/>
              <a:t> –</a:t>
            </a:r>
            <a:r>
              <a:rPr lang="en-US" altLang="ko-KR" baseline="0" dirty="0" err="1" smtClean="0"/>
              <a:t>ef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실행 </a:t>
            </a:r>
            <a:r>
              <a:rPr lang="ko-KR" altLang="en-US" baseline="0" dirty="0" err="1" smtClean="0"/>
              <a:t>해봐봐</a:t>
            </a:r>
            <a:endParaRPr lang="en-US" altLang="ko-KR" baseline="0" dirty="0" smtClean="0"/>
          </a:p>
          <a:p>
            <a:r>
              <a:rPr lang="en-US" altLang="ko-KR" dirty="0" smtClean="0"/>
              <a:t>Fork </a:t>
            </a:r>
            <a:r>
              <a:rPr lang="ko-KR" altLang="en-US" dirty="0" smtClean="0"/>
              <a:t>로 프로세스를 </a:t>
            </a:r>
            <a:r>
              <a:rPr lang="ko-KR" altLang="en-US" dirty="0" err="1" smtClean="0"/>
              <a:t>만들때보다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를 쓰는 것이 </a:t>
            </a:r>
            <a:r>
              <a:rPr lang="en-US" altLang="ko-KR" dirty="0" err="1" smtClean="0"/>
              <a:t>cpu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자원을 덜 잡아 먹는다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D9601-A6BC-4D18-B81C-C574050817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0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21676-4966-4467-B1EF-0B171D448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FD0F92-0E23-4650-8B32-61A248CB5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7EA3-7809-415A-887B-DDDD8D15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5C5EB-5254-4B34-A565-0D3F9950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D625B-E62C-4B11-93D6-F77760B3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4E5D8-DA2C-45EC-951B-F49F1297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10533-D0F9-4C8B-B175-571E0BE1C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D5F97-CB11-47A2-8DAC-F453A216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0EA80-CF23-4F15-AB8E-F1236C96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1AE13-2847-4D76-9F19-B6FBA26B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2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84F19A-C16D-4C35-9FDD-5FC462784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FDFE6A-0300-477D-B5C9-23D235BFE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7CDC-C873-4119-92A4-C67EF43C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97E76-A7A0-4396-8156-E28546C3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D58CA-41BB-42E8-BB03-511EFB2F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6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B8E07-FC02-40A3-8430-B1EB7D87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2AF2-DB05-4C63-867A-E193AA0CC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0B190-BDAB-4B95-8F26-2D18E09B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8B1C2-F772-43F8-941C-240B2F29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0BD54-A0EB-4652-ADF2-A9983664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2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11171-F07C-4923-857E-1DC0FF90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F9D22-9C91-4B5D-883F-D88E9812F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7DC78-E409-44E0-9017-D3421B31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BBE08-7DA5-43DA-8A38-ED7DBD15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1D83F-E50F-4C9E-9502-0376427E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4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D852-D684-480A-B4BE-938D68D6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E0E97-6095-4D21-A967-BD3711145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EF872-7504-4FE7-BE82-1334A9A0C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F89E4-3459-46F9-BD87-FD6AF92C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E076B7-FF9E-4243-96E9-359E7B13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60555-6889-4459-A6AC-F47FB5DD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5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674C1-75BA-4CFB-BE7E-AA69BEE6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DBD50-B94B-48EE-A157-1C5A91D9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BD2B8-25DD-4461-8081-D126AE95D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512E94-8E95-4649-8DAC-E7FBCCB96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DC1AF5-A26B-4448-954E-1D0C27AAF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3A6500-0868-4B91-92D1-92BEDE7C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DC25C9-A722-460F-8193-164CF67D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CF4FF8-0BBF-4C96-BAD7-A670913C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6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D76D-7BE2-4225-AB37-7DB87460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81017-0B16-46CC-8C74-AEFC4EA9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FC791E-891D-4809-A753-71620030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6D3B3A-D370-439A-BE14-196F6D92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3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F1CB72-A972-410E-B4F7-643B5C0A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FFD8A0-E40D-49FB-A487-5A96AB2F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650E63-C235-4BBD-B67E-D7DEA260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AutoShape 45">
            <a:extLst>
              <a:ext uri="{FF2B5EF4-FFF2-40B4-BE49-F238E27FC236}">
                <a16:creationId xmlns:a16="http://schemas.microsoft.com/office/drawing/2014/main" id="{88C77F42-69D1-4204-A6AF-7CC40C26CD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4285" y="476672"/>
            <a:ext cx="11111241" cy="5976664"/>
          </a:xfrm>
          <a:prstGeom prst="roundRect">
            <a:avLst>
              <a:gd name="adj" fmla="val 4005"/>
            </a:avLst>
          </a:prstGeom>
          <a:noFill/>
          <a:ln w="53975">
            <a:solidFill>
              <a:srgbClr val="15038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A867F9-4C1C-40EB-BBB9-A84B114909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05" y="233350"/>
            <a:ext cx="2770881" cy="4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2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CA790-558E-470F-8E8C-6F2DCBB6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A71BD-BFEE-4C89-9429-D641760E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4E3810-A20B-4D4B-B214-2E79C139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63090-A879-474F-A783-880C31AB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A927CA-2725-4D4D-A3CA-004E33EE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CBC41-7273-41BB-8AB6-33786DCF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8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A0129-9672-423A-8DB6-54E8BC42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0FB3DE-18AE-45E3-94A5-B7D76BFB1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CC4DC-EC64-4323-8F1E-E5248DE7B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3399-D7A8-445C-B9DF-A69DA1A7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A983D-D89D-4D4E-B2B2-9303C3F2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3DEA19-FD6A-42B2-9926-8664B87C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6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7486C-010C-4EEA-B267-6442F5FF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AE6F7-EEB4-4056-B06D-6084AF36A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01968-8354-4974-ADA6-44576BD09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422DE-8EEE-4224-94FA-33A45432935A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C1E82-1A61-4BF9-B0CC-B2C644EE0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65B37-56A2-4FC7-9387-E0BFBC520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8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14C84A-4E3B-4D03-8639-3BBBBBF316E9}"/>
              </a:ext>
            </a:extLst>
          </p:cNvPr>
          <p:cNvSpPr txBox="1"/>
          <p:nvPr/>
        </p:nvSpPr>
        <p:spPr>
          <a:xfrm>
            <a:off x="578841" y="2216730"/>
            <a:ext cx="11098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08. </a:t>
            </a:r>
            <a:r>
              <a:rPr lang="en-US" altLang="ko-KR" sz="4000" b="1"/>
              <a:t>Thread</a:t>
            </a:r>
            <a:endParaRPr lang="en-US" altLang="ko-KR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B2476-2777-4D72-8903-494F8CB03E71}"/>
              </a:ext>
            </a:extLst>
          </p:cNvPr>
          <p:cNvSpPr txBox="1"/>
          <p:nvPr/>
        </p:nvSpPr>
        <p:spPr>
          <a:xfrm>
            <a:off x="7786256" y="4664361"/>
            <a:ext cx="3051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2020. 05. 26</a:t>
            </a:r>
          </a:p>
          <a:p>
            <a:r>
              <a:rPr lang="en-US" altLang="ko-KR" dirty="0"/>
              <a:t>Linux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957743" y="840297"/>
            <a:ext cx="142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thread</a:t>
            </a:r>
            <a:endParaRPr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639" y="2468297"/>
            <a:ext cx="6183923" cy="36771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7831" y="1301962"/>
            <a:ext cx="9539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프로세스 내에 실행되는 흐름의 단위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프로세스는 반드시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이상의 </a:t>
            </a:r>
            <a:r>
              <a:rPr lang="ko-KR" altLang="en-US" dirty="0" err="1" smtClean="0"/>
              <a:t>쓰레드를</a:t>
            </a:r>
            <a:r>
              <a:rPr lang="ko-KR" altLang="en-US" dirty="0" smtClean="0"/>
              <a:t> 가지고 있음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main)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메모리 자원을 공유한다는 측면에서 프로세스와 차이가 있음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359162" y="655631"/>
            <a:ext cx="411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https</a:t>
            </a:r>
            <a:r>
              <a:rPr lang="ko-KR" altLang="en-US" dirty="0"/>
              <a:t>://reakwon.tistory.com/56</a:t>
            </a:r>
          </a:p>
        </p:txBody>
      </p:sp>
    </p:spTree>
    <p:extLst>
      <p:ext uri="{BB962C8B-B14F-4D97-AF65-F5344CB8AC3E}">
        <p14:creationId xmlns:p14="http://schemas.microsoft.com/office/powerpoint/2010/main" val="417452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957743" y="840297"/>
            <a:ext cx="1621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pthread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D96655-56F3-45BB-ADA7-C5CB5B401C57}"/>
              </a:ext>
            </a:extLst>
          </p:cNvPr>
          <p:cNvSpPr txBox="1"/>
          <p:nvPr/>
        </p:nvSpPr>
        <p:spPr>
          <a:xfrm>
            <a:off x="1384578" y="1420315"/>
            <a:ext cx="74070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NAME</a:t>
            </a:r>
          </a:p>
          <a:p>
            <a:r>
              <a:rPr lang="en-US" altLang="ko-KR" sz="1400" dirty="0"/>
              <a:t>       </a:t>
            </a:r>
            <a:r>
              <a:rPr lang="en-US" altLang="ko-KR" sz="1400" b="1" dirty="0" err="1"/>
              <a:t>pthread_create</a:t>
            </a:r>
            <a:r>
              <a:rPr lang="en-US" altLang="ko-KR" sz="1400" dirty="0"/>
              <a:t> - create a new thread</a:t>
            </a:r>
          </a:p>
          <a:p>
            <a:endParaRPr lang="en-US" altLang="ko-KR" sz="1400" dirty="0"/>
          </a:p>
          <a:p>
            <a:r>
              <a:rPr lang="en-US" altLang="ko-KR" sz="1400" dirty="0"/>
              <a:t>SYNOPSIS</a:t>
            </a:r>
          </a:p>
          <a:p>
            <a:r>
              <a:rPr lang="en-US" altLang="ko-KR" sz="1400" dirty="0"/>
              <a:t>       #include &lt;</a:t>
            </a:r>
            <a:r>
              <a:rPr lang="en-US" altLang="ko-KR" sz="1400" dirty="0" err="1"/>
              <a:t>pthread.h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int </a:t>
            </a:r>
            <a:r>
              <a:rPr lang="en-US" altLang="ko-KR" sz="1400" dirty="0" err="1"/>
              <a:t>pthread_create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pthread_t</a:t>
            </a:r>
            <a:r>
              <a:rPr lang="en-US" altLang="ko-KR" sz="1400" dirty="0"/>
              <a:t> *thread, const </a:t>
            </a:r>
            <a:r>
              <a:rPr lang="en-US" altLang="ko-KR" sz="1400" dirty="0" err="1"/>
              <a:t>pthread_attr_t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attr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                      void *(*</a:t>
            </a:r>
            <a:r>
              <a:rPr lang="en-US" altLang="ko-KR" sz="1400" dirty="0" err="1"/>
              <a:t>start_routine</a:t>
            </a:r>
            <a:r>
              <a:rPr lang="en-US" altLang="ko-KR" sz="1400" dirty="0"/>
              <a:t>) (void *), void *</a:t>
            </a:r>
            <a:r>
              <a:rPr lang="en-US" altLang="ko-KR" sz="1400" dirty="0" err="1"/>
              <a:t>arg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Compile and link with -</a:t>
            </a:r>
            <a:r>
              <a:rPr lang="en-US" altLang="ko-KR" sz="1400" dirty="0" err="1"/>
              <a:t>pthread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A0052-5468-4339-BA59-BE5FC11AB7BF}"/>
              </a:ext>
            </a:extLst>
          </p:cNvPr>
          <p:cNvSpPr txBox="1"/>
          <p:nvPr/>
        </p:nvSpPr>
        <p:spPr>
          <a:xfrm>
            <a:off x="1384578" y="4089412"/>
            <a:ext cx="74070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NAME</a:t>
            </a:r>
          </a:p>
          <a:p>
            <a:r>
              <a:rPr lang="en-US" altLang="ko-KR" sz="1400" dirty="0"/>
              <a:t>       </a:t>
            </a:r>
            <a:r>
              <a:rPr lang="en-US" altLang="ko-KR" sz="1400" b="1" dirty="0" err="1"/>
              <a:t>pthread_join</a:t>
            </a:r>
            <a:r>
              <a:rPr lang="en-US" altLang="ko-KR" sz="1400" b="1" dirty="0"/>
              <a:t> </a:t>
            </a:r>
            <a:r>
              <a:rPr lang="en-US" altLang="ko-KR" sz="1400" dirty="0"/>
              <a:t>- join with a terminated thread</a:t>
            </a:r>
          </a:p>
          <a:p>
            <a:endParaRPr lang="en-US" altLang="ko-KR" sz="1400" dirty="0"/>
          </a:p>
          <a:p>
            <a:r>
              <a:rPr lang="en-US" altLang="ko-KR" sz="1400" dirty="0"/>
              <a:t>SYNOPSIS</a:t>
            </a:r>
          </a:p>
          <a:p>
            <a:r>
              <a:rPr lang="en-US" altLang="ko-KR" sz="1400" dirty="0"/>
              <a:t>       #include &lt;</a:t>
            </a:r>
            <a:r>
              <a:rPr lang="en-US" altLang="ko-KR" sz="1400" dirty="0" err="1"/>
              <a:t>pthread.h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int </a:t>
            </a:r>
            <a:r>
              <a:rPr lang="en-US" altLang="ko-KR" sz="1400" dirty="0" err="1"/>
              <a:t>pthread_join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pthread_t</a:t>
            </a:r>
            <a:r>
              <a:rPr lang="en-US" altLang="ko-KR" sz="1400" dirty="0"/>
              <a:t> thread, void **</a:t>
            </a:r>
            <a:r>
              <a:rPr lang="en-US" altLang="ko-KR" sz="1400" dirty="0" err="1"/>
              <a:t>retval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Compile and link with -</a:t>
            </a:r>
            <a:r>
              <a:rPr lang="en-US" altLang="ko-KR" sz="1400" dirty="0" err="1"/>
              <a:t>pthread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90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957743" y="840297"/>
            <a:ext cx="2374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 smtClean="0"/>
              <a:t>pthread</a:t>
            </a:r>
            <a:endParaRPr lang="ko-KR" altLang="en-US" sz="2400" b="1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275C154-F710-42FB-B28E-B09FA484A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89106"/>
              </p:ext>
            </p:extLst>
          </p:nvPr>
        </p:nvGraphicFramePr>
        <p:xfrm>
          <a:off x="829081" y="1377638"/>
          <a:ext cx="10471710" cy="4069006"/>
        </p:xfrm>
        <a:graphic>
          <a:graphicData uri="http://schemas.openxmlformats.org/drawingml/2006/table">
            <a:tbl>
              <a:tblPr/>
              <a:tblGrid>
                <a:gridCol w="5239459">
                  <a:extLst>
                    <a:ext uri="{9D8B030D-6E8A-4147-A177-3AD203B41FA5}">
                      <a16:colId xmlns:a16="http://schemas.microsoft.com/office/drawing/2014/main" val="100411496"/>
                    </a:ext>
                  </a:extLst>
                </a:gridCol>
                <a:gridCol w="5232251">
                  <a:extLst>
                    <a:ext uri="{9D8B030D-6E8A-4147-A177-3AD203B41FA5}">
                      <a16:colId xmlns:a16="http://schemas.microsoft.com/office/drawing/2014/main" val="160625296"/>
                    </a:ext>
                  </a:extLst>
                </a:gridCol>
              </a:tblGrid>
              <a:tr h="40690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#include &lt;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pthread.h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#include &lt;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stdio.h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#include &lt;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unistd.h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#include &lt;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stdlib.h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void* 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thread_routine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(void *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arg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){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pthread_t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tid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tid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=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pthread_self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();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int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i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=0;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printf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("\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ttid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:%lx\n",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tid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);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while(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i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&lt;10){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        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printf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("\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tnew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thread:%d\n",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i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);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        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i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++;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        sleep(1);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}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}</a:t>
                      </a:r>
                      <a:endParaRPr kumimoji="1" lang="en-US" altLang="ko-KR" sz="11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int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main(){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pthread_t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thread;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pthread_create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(&amp;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thread,NULL,thread_routine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NULL);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int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i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=0;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printf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("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tid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:%lx\n",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pthread_self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());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while(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i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&lt;5){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        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printf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("main:%d\n",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i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);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        </a:t>
                      </a:r>
                      <a:r>
                        <a:rPr kumimoji="1" lang="en-US" altLang="ko-KR" sz="11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i</a:t>
                      </a:r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++;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        sleep(1);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}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}</a:t>
                      </a:r>
                      <a:endParaRPr kumimoji="1" lang="en-US" altLang="ko-KR" sz="11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84485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39629" y="5671775"/>
            <a:ext cx="3962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333333"/>
                </a:solidFill>
                <a:latin typeface="KoPub Dotum"/>
              </a:rPr>
              <a:t>gcc</a:t>
            </a:r>
            <a:r>
              <a:rPr lang="en-US" altLang="ko-KR" b="1" dirty="0">
                <a:solidFill>
                  <a:srgbClr val="333333"/>
                </a:solidFill>
                <a:latin typeface="KoPub Dotum"/>
              </a:rPr>
              <a:t> </a:t>
            </a:r>
            <a:r>
              <a:rPr lang="en-US" altLang="ko-KR" b="1" dirty="0" err="1">
                <a:solidFill>
                  <a:srgbClr val="333333"/>
                </a:solidFill>
                <a:latin typeface="KoPub Dotum"/>
              </a:rPr>
              <a:t>pthread.c</a:t>
            </a:r>
            <a:r>
              <a:rPr lang="en-US" altLang="ko-KR" b="1" dirty="0">
                <a:solidFill>
                  <a:srgbClr val="333333"/>
                </a:solidFill>
                <a:latin typeface="KoPub Dotum"/>
              </a:rPr>
              <a:t> -</a:t>
            </a:r>
            <a:r>
              <a:rPr lang="en-US" altLang="ko-KR" b="1" dirty="0" err="1">
                <a:solidFill>
                  <a:srgbClr val="333333"/>
                </a:solidFill>
                <a:latin typeface="KoPub Dotum"/>
              </a:rPr>
              <a:t>pthread</a:t>
            </a:r>
            <a:r>
              <a:rPr lang="en-US" altLang="ko-KR" b="1" dirty="0">
                <a:solidFill>
                  <a:srgbClr val="333333"/>
                </a:solidFill>
                <a:latin typeface="KoPub Dotum"/>
              </a:rPr>
              <a:t> -o </a:t>
            </a:r>
            <a:r>
              <a:rPr lang="en-US" altLang="ko-KR" b="1" dirty="0" err="1">
                <a:solidFill>
                  <a:srgbClr val="333333"/>
                </a:solidFill>
                <a:latin typeface="KoPub Dotum"/>
              </a:rPr>
              <a:t>pthread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11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957743" y="840297"/>
            <a:ext cx="2374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 smtClean="0"/>
              <a:t>pthread</a:t>
            </a:r>
            <a:r>
              <a:rPr lang="en-US" altLang="ko-KR" sz="2400" b="1" dirty="0" smtClean="0"/>
              <a:t>-join</a:t>
            </a:r>
            <a:endParaRPr lang="ko-KR" altLang="en-US" sz="2400" b="1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275C154-F710-42FB-B28E-B09FA484A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970887"/>
              </p:ext>
            </p:extLst>
          </p:nvPr>
        </p:nvGraphicFramePr>
        <p:xfrm>
          <a:off x="868838" y="1446609"/>
          <a:ext cx="10157670" cy="3841980"/>
        </p:xfrm>
        <a:graphic>
          <a:graphicData uri="http://schemas.openxmlformats.org/drawingml/2006/table">
            <a:tbl>
              <a:tblPr/>
              <a:tblGrid>
                <a:gridCol w="5082331">
                  <a:extLst>
                    <a:ext uri="{9D8B030D-6E8A-4147-A177-3AD203B41FA5}">
                      <a16:colId xmlns:a16="http://schemas.microsoft.com/office/drawing/2014/main" val="100411496"/>
                    </a:ext>
                  </a:extLst>
                </a:gridCol>
                <a:gridCol w="5075339">
                  <a:extLst>
                    <a:ext uri="{9D8B030D-6E8A-4147-A177-3AD203B41FA5}">
                      <a16:colId xmlns:a16="http://schemas.microsoft.com/office/drawing/2014/main" val="160625296"/>
                    </a:ext>
                  </a:extLst>
                </a:gridCol>
              </a:tblGrid>
              <a:tr h="377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#include &lt;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pthread.h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#include &lt;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stdio.h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#include &lt;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unistd.h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#include &lt;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stdlib.h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&gt;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void* 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thread_routine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(void *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arg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){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pthread_t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tid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tid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=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pthread_self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();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int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i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=0;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printf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("\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ttid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:%x\n",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tid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);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while(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i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&lt;10){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        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printf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("\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tnew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thread:%d\n",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i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);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        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i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++;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        sleep(1);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}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}</a:t>
                      </a:r>
                      <a:endParaRPr kumimoji="1" lang="en-US" altLang="ko-KR" sz="11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int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main(){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pthread_t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thread;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pthread_create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(&amp;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thread,NULL,thread_routine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NULL);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int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i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=0;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printf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("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tid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:%x\n",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pthread_self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());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while(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i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&lt;5){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        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printf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("main:%d\n",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i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);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        </a:t>
                      </a:r>
                      <a:r>
                        <a:rPr kumimoji="1" lang="en-US" altLang="ko-KR" sz="1150" b="0" i="0" kern="1200" dirty="0" err="1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i</a:t>
                      </a:r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++;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        sleep(1);</a:t>
                      </a: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        }</a:t>
                      </a:r>
                    </a:p>
                    <a:p>
                      <a:pPr fontAlgn="base"/>
                      <a:r>
                        <a:rPr lang="en-US" altLang="ko-KR" sz="1150" dirty="0" smtClean="0"/>
                        <a:t>        </a:t>
                      </a:r>
                      <a:r>
                        <a:rPr lang="en-US" altLang="ko-KR" sz="1150" b="1" dirty="0" err="1" smtClean="0">
                          <a:solidFill>
                            <a:schemeClr val="tx1"/>
                          </a:solidFill>
                        </a:rPr>
                        <a:t>pthread_join</a:t>
                      </a:r>
                      <a:r>
                        <a:rPr lang="en-US" altLang="ko-KR" sz="115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50" b="1" dirty="0" err="1" smtClean="0">
                          <a:solidFill>
                            <a:schemeClr val="tx1"/>
                          </a:solidFill>
                        </a:rPr>
                        <a:t>thread,NULL</a:t>
                      </a:r>
                      <a:r>
                        <a:rPr lang="en-US" altLang="ko-KR" sz="1150" b="1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  <a:endParaRPr kumimoji="1" lang="en-US" altLang="ko-KR" sz="1150" b="1" i="0" kern="1200" dirty="0" smtClean="0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fontAlgn="base"/>
                      <a:r>
                        <a:rPr kumimoji="1" lang="en-US" altLang="ko-KR" sz="1150" b="0" i="0" kern="1200" dirty="0" smtClean="0">
                          <a:solidFill>
                            <a:srgbClr val="00008E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}</a:t>
                      </a:r>
                      <a:endParaRPr kumimoji="1" lang="en-US" altLang="ko-KR" sz="11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84485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39629" y="5433236"/>
            <a:ext cx="623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thread_routine</a:t>
            </a:r>
            <a:r>
              <a:rPr lang="ko-KR" altLang="en-US" dirty="0" smtClean="0"/>
              <a:t>이 모두 동작하도록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스레드에서 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8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957743" y="840297"/>
            <a:ext cx="323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 smtClean="0"/>
              <a:t>pthread</a:t>
            </a:r>
            <a:r>
              <a:rPr lang="en-US" altLang="ko-KR" sz="2400" b="1" dirty="0" smtClean="0"/>
              <a:t>-detach</a:t>
            </a:r>
            <a:endParaRPr lang="ko-KR" altLang="en-US" sz="2400" b="1" dirty="0"/>
          </a:p>
        </p:txBody>
      </p:sp>
      <p:sp>
        <p:nvSpPr>
          <p:cNvPr id="3" name="직사각형 2"/>
          <p:cNvSpPr/>
          <p:nvPr/>
        </p:nvSpPr>
        <p:spPr>
          <a:xfrm>
            <a:off x="1388164" y="1446001"/>
            <a:ext cx="8829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pthread_create</a:t>
            </a:r>
            <a:r>
              <a:rPr lang="ko-KR" altLang="en-US" dirty="0"/>
              <a:t>만으로 스레드를 생성하면 루틴이 끝나서도 자원이 </a:t>
            </a:r>
            <a:r>
              <a:rPr lang="ko-KR" altLang="en-US" dirty="0" smtClean="0"/>
              <a:t>반환되지 않음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388164" y="2143905"/>
            <a:ext cx="89982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 err="1">
                <a:solidFill>
                  <a:srgbClr val="0900FF"/>
                </a:solidFill>
                <a:latin typeface="KoPub Dotum"/>
              </a:rPr>
              <a:t>int</a:t>
            </a:r>
            <a:r>
              <a:rPr lang="en-US" altLang="ko-KR" b="1" dirty="0">
                <a:solidFill>
                  <a:srgbClr val="333333"/>
                </a:solidFill>
                <a:latin typeface="KoPub Dotum"/>
              </a:rPr>
              <a:t> </a:t>
            </a:r>
            <a:r>
              <a:rPr lang="en-US" altLang="ko-KR" b="1" dirty="0" err="1">
                <a:solidFill>
                  <a:srgbClr val="333333"/>
                </a:solidFill>
                <a:latin typeface="KoPub Dotum"/>
              </a:rPr>
              <a:t>pthread_detach</a:t>
            </a:r>
            <a:r>
              <a:rPr lang="en-US" altLang="ko-KR" b="1" dirty="0">
                <a:solidFill>
                  <a:srgbClr val="333333"/>
                </a:solidFill>
                <a:latin typeface="KoPub Dotum"/>
              </a:rPr>
              <a:t>(</a:t>
            </a:r>
            <a:r>
              <a:rPr lang="en-US" altLang="ko-KR" b="1" dirty="0" err="1">
                <a:solidFill>
                  <a:srgbClr val="333333"/>
                </a:solidFill>
                <a:latin typeface="KoPub Dotum"/>
              </a:rPr>
              <a:t>pthread_t</a:t>
            </a:r>
            <a:r>
              <a:rPr lang="en-US" altLang="ko-KR" b="1" dirty="0">
                <a:solidFill>
                  <a:srgbClr val="333333"/>
                </a:solidFill>
                <a:latin typeface="KoPub Dotum"/>
              </a:rPr>
              <a:t> thread)</a:t>
            </a:r>
            <a:endParaRPr lang="en-US" altLang="ko-KR" dirty="0">
              <a:solidFill>
                <a:srgbClr val="333333"/>
              </a:solidFill>
              <a:latin typeface="KoPub Dotum"/>
            </a:endParaRPr>
          </a:p>
          <a:p>
            <a:pPr algn="just"/>
            <a:r>
              <a:rPr lang="en-US" altLang="ko-KR" dirty="0">
                <a:solidFill>
                  <a:srgbClr val="333333"/>
                </a:solidFill>
                <a:latin typeface="KoPub Dotum"/>
              </a:rPr>
              <a:t> </a:t>
            </a:r>
            <a:endParaRPr lang="ko-KR" altLang="en-US" dirty="0">
              <a:solidFill>
                <a:srgbClr val="333333"/>
              </a:solidFill>
              <a:latin typeface="KoPub Dotum"/>
            </a:endParaRPr>
          </a:p>
          <a:p>
            <a:pPr algn="just"/>
            <a:r>
              <a:rPr lang="ko-KR" altLang="en-US" dirty="0" err="1" smtClean="0">
                <a:solidFill>
                  <a:srgbClr val="333333"/>
                </a:solidFill>
                <a:latin typeface="KoPub Dotum"/>
              </a:rPr>
              <a:t>성공시</a:t>
            </a:r>
            <a:r>
              <a:rPr lang="ko-KR" altLang="en-US" dirty="0" smtClean="0">
                <a:solidFill>
                  <a:srgbClr val="333333"/>
                </a:solidFill>
                <a:latin typeface="KoPub Dotum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KoPub Dotum"/>
              </a:rPr>
              <a:t>0</a:t>
            </a:r>
            <a:r>
              <a:rPr lang="ko-KR" altLang="en-US" dirty="0">
                <a:solidFill>
                  <a:srgbClr val="333333"/>
                </a:solidFill>
                <a:latin typeface="KoPub Dotum"/>
              </a:rPr>
              <a:t>을 반환하며 </a:t>
            </a:r>
            <a:r>
              <a:rPr lang="ko-KR" altLang="en-US" dirty="0" err="1">
                <a:solidFill>
                  <a:srgbClr val="333333"/>
                </a:solidFill>
                <a:latin typeface="KoPub Dotum"/>
              </a:rPr>
              <a:t>실패시</a:t>
            </a:r>
            <a:r>
              <a:rPr lang="ko-KR" altLang="en-US" dirty="0">
                <a:solidFill>
                  <a:srgbClr val="333333"/>
                </a:solidFill>
                <a:latin typeface="KoPub Dotum"/>
              </a:rPr>
              <a:t> 오류 넘버를 </a:t>
            </a:r>
            <a:r>
              <a:rPr lang="ko-KR" altLang="en-US" dirty="0" smtClean="0">
                <a:solidFill>
                  <a:srgbClr val="333333"/>
                </a:solidFill>
                <a:latin typeface="KoPub Dotum"/>
              </a:rPr>
              <a:t>반환</a:t>
            </a:r>
            <a:endParaRPr lang="ko-KR" altLang="en-US" dirty="0">
              <a:solidFill>
                <a:srgbClr val="333333"/>
              </a:solidFill>
              <a:latin typeface="KoPub Dotum"/>
            </a:endParaRP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KoPub Dotum"/>
              </a:rPr>
              <a:t/>
            </a:r>
            <a:br>
              <a:rPr lang="ko-KR" altLang="en-US" dirty="0">
                <a:solidFill>
                  <a:srgbClr val="333333"/>
                </a:solidFill>
                <a:latin typeface="KoPub Dotum"/>
              </a:rPr>
            </a:br>
            <a:r>
              <a:rPr lang="en-US" altLang="ko-KR" dirty="0" err="1" smtClean="0">
                <a:solidFill>
                  <a:srgbClr val="333333"/>
                </a:solidFill>
                <a:latin typeface="KoPub Dotum"/>
              </a:rPr>
              <a:t>pthread_detach</a:t>
            </a:r>
            <a:r>
              <a:rPr lang="ko-KR" altLang="en-US" dirty="0">
                <a:solidFill>
                  <a:srgbClr val="333333"/>
                </a:solidFill>
                <a:latin typeface="KoPub Dotum"/>
              </a:rPr>
              <a:t>와 </a:t>
            </a:r>
            <a:r>
              <a:rPr lang="en-US" altLang="ko-KR" dirty="0" err="1">
                <a:solidFill>
                  <a:srgbClr val="333333"/>
                </a:solidFill>
                <a:latin typeface="KoPub Dotum"/>
              </a:rPr>
              <a:t>pthread_join</a:t>
            </a:r>
            <a:r>
              <a:rPr lang="ko-KR" altLang="en-US" dirty="0">
                <a:solidFill>
                  <a:srgbClr val="333333"/>
                </a:solidFill>
                <a:latin typeface="KoPub Dotum"/>
              </a:rPr>
              <a:t>을 동시에 사용할 </a:t>
            </a:r>
            <a:r>
              <a:rPr lang="ko-KR" altLang="en-US" dirty="0" smtClean="0">
                <a:solidFill>
                  <a:srgbClr val="333333"/>
                </a:solidFill>
                <a:latin typeface="KoPub Dotum"/>
              </a:rPr>
              <a:t>수는 없음</a:t>
            </a:r>
            <a:r>
              <a:rPr lang="en-US" altLang="ko-KR" dirty="0" smtClean="0">
                <a:solidFill>
                  <a:srgbClr val="333333"/>
                </a:solidFill>
                <a:latin typeface="KoPub Dotum"/>
              </a:rPr>
              <a:t>.</a:t>
            </a:r>
            <a:endParaRPr lang="ko-KR" altLang="en-US" dirty="0">
              <a:solidFill>
                <a:srgbClr val="333333"/>
              </a:solidFill>
              <a:latin typeface="KoPub Dotum"/>
            </a:endParaRPr>
          </a:p>
        </p:txBody>
      </p:sp>
    </p:spTree>
    <p:extLst>
      <p:ext uri="{BB962C8B-B14F-4D97-AF65-F5344CB8AC3E}">
        <p14:creationId xmlns:p14="http://schemas.microsoft.com/office/powerpoint/2010/main" val="268853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957743" y="840297"/>
            <a:ext cx="323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 smtClean="0"/>
              <a:t>pthread</a:t>
            </a:r>
            <a:r>
              <a:rPr lang="en-US" altLang="ko-KR" sz="2400" b="1" dirty="0" smtClean="0"/>
              <a:t>-detach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785191" y="1408624"/>
            <a:ext cx="105056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 smtClean="0">
                <a:solidFill>
                  <a:srgbClr val="333333"/>
                </a:solidFill>
                <a:latin typeface="KoPub Dotum"/>
              </a:rPr>
              <a:t>- </a:t>
            </a:r>
            <a:r>
              <a:rPr lang="ko-KR" altLang="en-US" dirty="0" smtClean="0">
                <a:solidFill>
                  <a:srgbClr val="333333"/>
                </a:solidFill>
                <a:latin typeface="KoPub Dotum"/>
              </a:rPr>
              <a:t>두번째 </a:t>
            </a:r>
            <a:r>
              <a:rPr lang="en-US" altLang="ko-KR" dirty="0">
                <a:solidFill>
                  <a:srgbClr val="333333"/>
                </a:solidFill>
                <a:latin typeface="KoPub Dotum"/>
              </a:rPr>
              <a:t>detach </a:t>
            </a:r>
            <a:r>
              <a:rPr lang="ko-KR" altLang="en-US" dirty="0" smtClean="0">
                <a:solidFill>
                  <a:srgbClr val="333333"/>
                </a:solidFill>
                <a:latin typeface="KoPub Dotum"/>
              </a:rPr>
              <a:t>방식 </a:t>
            </a:r>
            <a:r>
              <a:rPr lang="en-US" altLang="ko-KR" dirty="0" smtClean="0">
                <a:solidFill>
                  <a:srgbClr val="333333"/>
                </a:solidFill>
                <a:latin typeface="KoPub Dotum"/>
              </a:rPr>
              <a:t>:</a:t>
            </a:r>
            <a:r>
              <a:rPr lang="ko-KR" altLang="en-US" dirty="0" smtClean="0">
                <a:solidFill>
                  <a:srgbClr val="333333"/>
                </a:solidFill>
                <a:latin typeface="KoPub Dotum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KoPub Dotum"/>
              </a:rPr>
              <a:t>바로 생성과 동시에 </a:t>
            </a:r>
            <a:r>
              <a:rPr lang="en-US" altLang="ko-KR" dirty="0">
                <a:solidFill>
                  <a:srgbClr val="333333"/>
                </a:solidFill>
                <a:latin typeface="KoPub Dotum"/>
              </a:rPr>
              <a:t>detach </a:t>
            </a:r>
            <a:r>
              <a:rPr lang="ko-KR" altLang="en-US" dirty="0">
                <a:solidFill>
                  <a:srgbClr val="333333"/>
                </a:solidFill>
                <a:latin typeface="KoPub Dotum"/>
              </a:rPr>
              <a:t>시키는 </a:t>
            </a:r>
            <a:r>
              <a:rPr lang="ko-KR" altLang="en-US" dirty="0" smtClean="0">
                <a:solidFill>
                  <a:srgbClr val="333333"/>
                </a:solidFill>
                <a:latin typeface="KoPub Dotum"/>
              </a:rPr>
              <a:t>방법</a:t>
            </a:r>
            <a:r>
              <a:rPr lang="en-US" altLang="ko-KR" dirty="0" smtClean="0">
                <a:solidFill>
                  <a:srgbClr val="333333"/>
                </a:solidFill>
                <a:latin typeface="KoPub Dotum"/>
              </a:rPr>
              <a:t> </a:t>
            </a:r>
          </a:p>
          <a:p>
            <a:pPr algn="just"/>
            <a:r>
              <a:rPr lang="en-US" altLang="ko-KR" dirty="0" smtClean="0">
                <a:solidFill>
                  <a:srgbClr val="333333"/>
                </a:solidFill>
                <a:latin typeface="KoPub Dotum"/>
              </a:rPr>
              <a:t>- </a:t>
            </a:r>
            <a:r>
              <a:rPr lang="en-US" altLang="ko-KR" dirty="0" err="1" smtClean="0">
                <a:solidFill>
                  <a:srgbClr val="333333"/>
                </a:solidFill>
                <a:latin typeface="KoPub Dotum"/>
              </a:rPr>
              <a:t>attr</a:t>
            </a:r>
            <a:r>
              <a:rPr lang="ko-KR" altLang="en-US" dirty="0">
                <a:solidFill>
                  <a:srgbClr val="333333"/>
                </a:solidFill>
                <a:latin typeface="KoPub Dotum"/>
              </a:rPr>
              <a:t>에 </a:t>
            </a:r>
            <a:r>
              <a:rPr lang="en-US" altLang="ko-KR" dirty="0">
                <a:solidFill>
                  <a:srgbClr val="333333"/>
                </a:solidFill>
                <a:latin typeface="KoPub Dotum"/>
              </a:rPr>
              <a:t>detach</a:t>
            </a:r>
            <a:r>
              <a:rPr lang="ko-KR" altLang="en-US" dirty="0">
                <a:solidFill>
                  <a:srgbClr val="333333"/>
                </a:solidFill>
                <a:latin typeface="KoPub Dotum"/>
              </a:rPr>
              <a:t>정보를 주어 생성과 동시에 분리시키는 것이지요</a:t>
            </a:r>
            <a:r>
              <a:rPr lang="en-US" altLang="ko-KR" dirty="0">
                <a:solidFill>
                  <a:srgbClr val="333333"/>
                </a:solidFill>
                <a:latin typeface="KoPub Dotum"/>
              </a:rPr>
              <a:t>.</a:t>
            </a:r>
            <a:endParaRPr lang="ko-KR" altLang="en-US" dirty="0">
              <a:solidFill>
                <a:srgbClr val="333333"/>
              </a:solidFill>
              <a:latin typeface="KoPub Dotum"/>
            </a:endParaRP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KoPub Dotum"/>
              </a:rPr>
              <a:t/>
            </a:r>
            <a:br>
              <a:rPr lang="ko-KR" altLang="en-US" dirty="0">
                <a:solidFill>
                  <a:srgbClr val="333333"/>
                </a:solidFill>
                <a:latin typeface="KoPub Dotum"/>
              </a:rPr>
            </a:br>
            <a:endParaRPr lang="ko-KR" altLang="en-US" dirty="0">
              <a:solidFill>
                <a:srgbClr val="333333"/>
              </a:solidFill>
              <a:latin typeface="KoPub Dotum"/>
            </a:endParaRPr>
          </a:p>
          <a:p>
            <a:pPr algn="just"/>
            <a:r>
              <a:rPr lang="ko-KR" altLang="en-US" b="1" dirty="0">
                <a:solidFill>
                  <a:srgbClr val="333333"/>
                </a:solidFill>
                <a:latin typeface="KoPub Dotum"/>
              </a:rPr>
              <a:t> </a:t>
            </a:r>
            <a:r>
              <a:rPr lang="en-US" altLang="ko-KR" b="1" dirty="0" err="1">
                <a:solidFill>
                  <a:srgbClr val="0900FF"/>
                </a:solidFill>
                <a:latin typeface="KoPub Dotum"/>
              </a:rPr>
              <a:t>int</a:t>
            </a:r>
            <a:r>
              <a:rPr lang="en-US" altLang="ko-KR" b="1" dirty="0">
                <a:solidFill>
                  <a:srgbClr val="333333"/>
                </a:solidFill>
                <a:latin typeface="KoPub Dotum"/>
              </a:rPr>
              <a:t> </a:t>
            </a:r>
            <a:r>
              <a:rPr lang="en-US" altLang="ko-KR" b="1" dirty="0" err="1">
                <a:solidFill>
                  <a:srgbClr val="333333"/>
                </a:solidFill>
                <a:latin typeface="KoPub Dotum"/>
              </a:rPr>
              <a:t>pthread_attr_setdetachstate</a:t>
            </a:r>
            <a:r>
              <a:rPr lang="en-US" altLang="ko-KR" b="1" dirty="0">
                <a:solidFill>
                  <a:srgbClr val="333333"/>
                </a:solidFill>
                <a:latin typeface="KoPub Dotum"/>
              </a:rPr>
              <a:t>(</a:t>
            </a:r>
            <a:r>
              <a:rPr lang="en-US" altLang="ko-KR" b="1" dirty="0" err="1">
                <a:solidFill>
                  <a:srgbClr val="333333"/>
                </a:solidFill>
                <a:latin typeface="KoPub Dotum"/>
              </a:rPr>
              <a:t>pthread_attr_t</a:t>
            </a:r>
            <a:r>
              <a:rPr lang="en-US" altLang="ko-KR" b="1" dirty="0">
                <a:solidFill>
                  <a:srgbClr val="333333"/>
                </a:solidFill>
                <a:latin typeface="KoPub Dotum"/>
              </a:rPr>
              <a:t> *</a:t>
            </a:r>
            <a:r>
              <a:rPr lang="en-US" altLang="ko-KR" b="1" dirty="0" err="1">
                <a:solidFill>
                  <a:srgbClr val="333333"/>
                </a:solidFill>
                <a:latin typeface="KoPub Dotum"/>
              </a:rPr>
              <a:t>attr</a:t>
            </a:r>
            <a:r>
              <a:rPr lang="en-US" altLang="ko-KR" b="1" dirty="0">
                <a:solidFill>
                  <a:srgbClr val="333333"/>
                </a:solidFill>
                <a:latin typeface="KoPub Dotum"/>
              </a:rPr>
              <a:t>, </a:t>
            </a:r>
            <a:r>
              <a:rPr lang="en-US" altLang="ko-KR" b="1" dirty="0" err="1">
                <a:solidFill>
                  <a:srgbClr val="0900FF"/>
                </a:solidFill>
                <a:latin typeface="KoPub Dotum"/>
              </a:rPr>
              <a:t>int</a:t>
            </a:r>
            <a:r>
              <a:rPr lang="en-US" altLang="ko-KR" b="1" dirty="0">
                <a:solidFill>
                  <a:srgbClr val="0900FF"/>
                </a:solidFill>
                <a:latin typeface="KoPub Dotum"/>
              </a:rPr>
              <a:t> </a:t>
            </a:r>
            <a:r>
              <a:rPr lang="en-US" altLang="ko-KR" b="1" dirty="0" err="1">
                <a:solidFill>
                  <a:srgbClr val="333333"/>
                </a:solidFill>
                <a:latin typeface="KoPub Dotum"/>
              </a:rPr>
              <a:t>detachstate</a:t>
            </a:r>
            <a:r>
              <a:rPr lang="en-US" altLang="ko-KR" b="1" dirty="0">
                <a:solidFill>
                  <a:srgbClr val="333333"/>
                </a:solidFill>
                <a:latin typeface="KoPub Dotum"/>
              </a:rPr>
              <a:t>);</a:t>
            </a:r>
            <a:endParaRPr lang="en-US" altLang="ko-KR" dirty="0">
              <a:solidFill>
                <a:srgbClr val="333333"/>
              </a:solidFill>
              <a:latin typeface="KoPub Dotum"/>
            </a:endParaRPr>
          </a:p>
          <a:p>
            <a:pPr algn="just"/>
            <a:r>
              <a:rPr lang="en-US" altLang="ko-KR" dirty="0">
                <a:solidFill>
                  <a:srgbClr val="333333"/>
                </a:solidFill>
                <a:latin typeface="KoPub Dotum"/>
              </a:rPr>
              <a:t/>
            </a:r>
            <a:br>
              <a:rPr lang="en-US" altLang="ko-KR" dirty="0">
                <a:solidFill>
                  <a:srgbClr val="333333"/>
                </a:solidFill>
                <a:latin typeface="KoPub Dotum"/>
              </a:rPr>
            </a:br>
            <a:endParaRPr lang="ko-KR" altLang="en-US" dirty="0">
              <a:solidFill>
                <a:srgbClr val="333333"/>
              </a:solidFill>
              <a:latin typeface="KoPub Dotum"/>
            </a:endParaRPr>
          </a:p>
          <a:p>
            <a:pPr algn="just"/>
            <a:r>
              <a:rPr lang="en-US" altLang="ko-KR" dirty="0" err="1">
                <a:solidFill>
                  <a:srgbClr val="333333"/>
                </a:solidFill>
                <a:latin typeface="KoPub Dotum"/>
              </a:rPr>
              <a:t>pthread_attr_t</a:t>
            </a:r>
            <a:r>
              <a:rPr lang="en-US" altLang="ko-KR" dirty="0">
                <a:solidFill>
                  <a:srgbClr val="333333"/>
                </a:solidFill>
                <a:latin typeface="KoPub Dotum"/>
              </a:rPr>
              <a:t> </a:t>
            </a:r>
            <a:r>
              <a:rPr lang="en-US" altLang="ko-KR" dirty="0" err="1">
                <a:solidFill>
                  <a:srgbClr val="333333"/>
                </a:solidFill>
                <a:latin typeface="KoPub Dotum"/>
              </a:rPr>
              <a:t>attr</a:t>
            </a:r>
            <a:r>
              <a:rPr lang="en-US" altLang="ko-KR" dirty="0">
                <a:solidFill>
                  <a:srgbClr val="333333"/>
                </a:solidFill>
                <a:latin typeface="KoPub Dotum"/>
              </a:rPr>
              <a:t>;</a:t>
            </a:r>
          </a:p>
          <a:p>
            <a:pPr algn="just"/>
            <a:r>
              <a:rPr lang="en-US" altLang="ko-KR" dirty="0" err="1">
                <a:solidFill>
                  <a:srgbClr val="333333"/>
                </a:solidFill>
                <a:latin typeface="KoPub Dotum"/>
              </a:rPr>
              <a:t>pthread_attr_setdetachstate</a:t>
            </a:r>
            <a:r>
              <a:rPr lang="en-US" altLang="ko-KR" dirty="0">
                <a:solidFill>
                  <a:srgbClr val="333333"/>
                </a:solidFill>
                <a:latin typeface="KoPub Dotum"/>
              </a:rPr>
              <a:t>(&amp;</a:t>
            </a:r>
            <a:r>
              <a:rPr lang="en-US" altLang="ko-KR" dirty="0" err="1">
                <a:solidFill>
                  <a:srgbClr val="333333"/>
                </a:solidFill>
                <a:latin typeface="KoPub Dotum"/>
              </a:rPr>
              <a:t>attr</a:t>
            </a:r>
            <a:r>
              <a:rPr lang="en-US" altLang="ko-KR" dirty="0">
                <a:solidFill>
                  <a:srgbClr val="333333"/>
                </a:solidFill>
                <a:latin typeface="KoPub Dotum"/>
              </a:rPr>
              <a:t>, PTHREAD_CREATE_DETACHED);</a:t>
            </a:r>
          </a:p>
          <a:p>
            <a:pPr algn="just"/>
            <a:r>
              <a:rPr lang="en-US" altLang="ko-KR" dirty="0" err="1">
                <a:solidFill>
                  <a:srgbClr val="333333"/>
                </a:solidFill>
                <a:latin typeface="KoPub Dotum"/>
              </a:rPr>
              <a:t>pthread_create</a:t>
            </a:r>
            <a:r>
              <a:rPr lang="en-US" altLang="ko-KR" dirty="0">
                <a:solidFill>
                  <a:srgbClr val="333333"/>
                </a:solidFill>
                <a:latin typeface="KoPub Dotum"/>
              </a:rPr>
              <a:t>(.., &amp;</a:t>
            </a:r>
            <a:r>
              <a:rPr lang="en-US" altLang="ko-KR" dirty="0" err="1">
                <a:solidFill>
                  <a:srgbClr val="333333"/>
                </a:solidFill>
                <a:latin typeface="KoPub Dotum"/>
              </a:rPr>
              <a:t>attr</a:t>
            </a:r>
            <a:r>
              <a:rPr lang="en-US" altLang="ko-KR" dirty="0">
                <a:solidFill>
                  <a:srgbClr val="333333"/>
                </a:solidFill>
                <a:latin typeface="KoPub Dotum"/>
              </a:rPr>
              <a:t>, ...)</a:t>
            </a:r>
          </a:p>
          <a:p>
            <a:pPr algn="just"/>
            <a:r>
              <a:rPr lang="en-US" altLang="ko-KR" dirty="0">
                <a:solidFill>
                  <a:srgbClr val="333333"/>
                </a:solidFill>
                <a:latin typeface="KoPub Dotum"/>
              </a:rPr>
              <a:t/>
            </a:r>
            <a:br>
              <a:rPr lang="en-US" altLang="ko-KR" dirty="0">
                <a:solidFill>
                  <a:srgbClr val="333333"/>
                </a:solidFill>
                <a:latin typeface="KoPub Dotum"/>
              </a:rPr>
            </a:br>
            <a:endParaRPr lang="en-US" altLang="ko-KR" dirty="0">
              <a:solidFill>
                <a:srgbClr val="333333"/>
              </a:solidFill>
              <a:latin typeface="KoPub Dotum"/>
            </a:endParaRPr>
          </a:p>
          <a:p>
            <a:pPr algn="just"/>
            <a:r>
              <a:rPr lang="en-US" altLang="ko-KR" dirty="0" err="1">
                <a:solidFill>
                  <a:srgbClr val="333333"/>
                </a:solidFill>
                <a:latin typeface="KoPub Dotum"/>
              </a:rPr>
              <a:t>pthread_attr_setdetachstate</a:t>
            </a:r>
            <a:r>
              <a:rPr lang="ko-KR" altLang="en-US" dirty="0">
                <a:solidFill>
                  <a:srgbClr val="333333"/>
                </a:solidFill>
                <a:latin typeface="KoPub Dotum"/>
              </a:rPr>
              <a:t>에는 </a:t>
            </a:r>
            <a:r>
              <a:rPr lang="en-US" altLang="ko-KR" dirty="0">
                <a:solidFill>
                  <a:srgbClr val="333333"/>
                </a:solidFill>
                <a:latin typeface="KoPub Dotum"/>
              </a:rPr>
              <a:t>PTHREAD_CREATE_DETACHED </a:t>
            </a:r>
            <a:endParaRPr lang="en-US" altLang="ko-KR" dirty="0" smtClean="0">
              <a:solidFill>
                <a:srgbClr val="333333"/>
              </a:solidFill>
              <a:latin typeface="KoPub Dotum"/>
            </a:endParaRPr>
          </a:p>
          <a:p>
            <a:pPr algn="just"/>
            <a:r>
              <a:rPr lang="ko-KR" altLang="en-US" dirty="0" smtClean="0">
                <a:solidFill>
                  <a:srgbClr val="333333"/>
                </a:solidFill>
                <a:latin typeface="KoPub Dotum"/>
              </a:rPr>
              <a:t>뿐만 </a:t>
            </a:r>
            <a:r>
              <a:rPr lang="ko-KR" altLang="en-US" dirty="0">
                <a:solidFill>
                  <a:srgbClr val="333333"/>
                </a:solidFill>
                <a:latin typeface="KoPub Dotum"/>
              </a:rPr>
              <a:t>아니라 </a:t>
            </a:r>
            <a:r>
              <a:rPr lang="en-US" altLang="ko-KR" dirty="0">
                <a:solidFill>
                  <a:srgbClr val="333333"/>
                </a:solidFill>
                <a:latin typeface="KoPub Dotum"/>
              </a:rPr>
              <a:t>PTHREAD_CREATE_JOINABLE</a:t>
            </a:r>
            <a:r>
              <a:rPr lang="ko-KR" altLang="en-US" dirty="0">
                <a:solidFill>
                  <a:srgbClr val="333333"/>
                </a:solidFill>
                <a:latin typeface="KoPub Dotum"/>
              </a:rPr>
              <a:t>이라는 </a:t>
            </a:r>
            <a:r>
              <a:rPr lang="en-US" altLang="ko-KR" dirty="0" err="1">
                <a:solidFill>
                  <a:srgbClr val="333333"/>
                </a:solidFill>
                <a:latin typeface="KoPub Dotum"/>
              </a:rPr>
              <a:t>pthread_create</a:t>
            </a:r>
            <a:r>
              <a:rPr lang="en-US" altLang="ko-KR" dirty="0">
                <a:solidFill>
                  <a:srgbClr val="333333"/>
                </a:solidFill>
                <a:latin typeface="KoPub Dotum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KoPub Dotum"/>
              </a:rPr>
              <a:t>동시에 </a:t>
            </a:r>
            <a:r>
              <a:rPr lang="en-US" altLang="ko-KR" dirty="0">
                <a:solidFill>
                  <a:srgbClr val="333333"/>
                </a:solidFill>
                <a:latin typeface="KoPub Dotum"/>
              </a:rPr>
              <a:t>join </a:t>
            </a:r>
            <a:r>
              <a:rPr lang="ko-KR" altLang="en-US" dirty="0">
                <a:solidFill>
                  <a:srgbClr val="333333"/>
                </a:solidFill>
                <a:latin typeface="KoPub Dotum"/>
              </a:rPr>
              <a:t>시킬 수도 </a:t>
            </a:r>
            <a:r>
              <a:rPr lang="ko-KR" altLang="en-US" dirty="0" smtClean="0">
                <a:solidFill>
                  <a:srgbClr val="333333"/>
                </a:solidFill>
                <a:latin typeface="KoPub Dotum"/>
              </a:rPr>
              <a:t>있음</a:t>
            </a:r>
            <a:r>
              <a:rPr lang="en-US" altLang="ko-KR" dirty="0" smtClean="0">
                <a:solidFill>
                  <a:srgbClr val="333333"/>
                </a:solidFill>
                <a:latin typeface="KoPub Dotum"/>
              </a:rPr>
              <a:t>.</a:t>
            </a:r>
            <a:endParaRPr lang="ko-KR" altLang="en-US" dirty="0">
              <a:solidFill>
                <a:srgbClr val="333333"/>
              </a:solidFill>
              <a:latin typeface="KoPub Dotum"/>
            </a:endParaRPr>
          </a:p>
        </p:txBody>
      </p:sp>
    </p:spTree>
    <p:extLst>
      <p:ext uri="{BB962C8B-B14F-4D97-AF65-F5344CB8AC3E}">
        <p14:creationId xmlns:p14="http://schemas.microsoft.com/office/powerpoint/2010/main" val="38535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957743" y="840297"/>
            <a:ext cx="1621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pthread</a:t>
            </a:r>
            <a:endParaRPr lang="ko-KR" altLang="en-US" sz="2400" b="1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275C154-F710-42FB-B28E-B09FA484A3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9629" y="1301962"/>
          <a:ext cx="10157670" cy="4846296"/>
        </p:xfrm>
        <a:graphic>
          <a:graphicData uri="http://schemas.openxmlformats.org/drawingml/2006/table">
            <a:tbl>
              <a:tblPr/>
              <a:tblGrid>
                <a:gridCol w="5082331">
                  <a:extLst>
                    <a:ext uri="{9D8B030D-6E8A-4147-A177-3AD203B41FA5}">
                      <a16:colId xmlns:a16="http://schemas.microsoft.com/office/drawing/2014/main" val="100411496"/>
                    </a:ext>
                  </a:extLst>
                </a:gridCol>
                <a:gridCol w="5075339">
                  <a:extLst>
                    <a:ext uri="{9D8B030D-6E8A-4147-A177-3AD203B41FA5}">
                      <a16:colId xmlns:a16="http://schemas.microsoft.com/office/drawing/2014/main" val="160625296"/>
                    </a:ext>
                  </a:extLst>
                </a:gridCol>
              </a:tblGrid>
              <a:tr h="43018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 /* Compile :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gcc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lpthread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2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3 #include &lt;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stdio.h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4 #include &lt;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pthread.h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5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6 #include &lt;sys/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types.h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7 #include &lt;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unistd.h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8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9 int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gNum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11 void *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mythread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(void *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parms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12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13     while(1)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14 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15        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printf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("child thread :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(%4d),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getppid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(%4d),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gNum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(%d)\n",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16                 (int)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(), (int)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getppid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(),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gNum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17         sleep(5);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18        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gNum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19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21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22 int 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23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24    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pthread_t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25     if(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pthread_create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(&amp;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NULL,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mythread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NULL))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26 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27        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printf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("thread create fail\n");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28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29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30     //if(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pthread_join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NULL))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31 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32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34     while(1)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35 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36        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printf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("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mainthread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: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(%4d),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getppid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(%4d),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gNum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(%d)\n",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37                 (int)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(), (int)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getppid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(),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gNum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38         sleep(5);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39        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gNum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40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41 }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844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74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1418</Words>
  <Application>Microsoft Office PowerPoint</Application>
  <PresentationFormat>와이드스크린</PresentationFormat>
  <Paragraphs>189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KoPub Dotum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JHDESKTOP</dc:creator>
  <cp:lastModifiedBy>Windows 사용자</cp:lastModifiedBy>
  <cp:revision>115</cp:revision>
  <dcterms:created xsi:type="dcterms:W3CDTF">2020-04-10T01:28:10Z</dcterms:created>
  <dcterms:modified xsi:type="dcterms:W3CDTF">2021-04-30T01:59:47Z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D:\이종환\종환\New Job\대덕소프트\리눅스 시스템\Vmware 설치.pptx</vt:lpwstr>
  </property>
</Properties>
</file>