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01. </a:t>
            </a:r>
            <a:r>
              <a:rPr lang="ko-KR" altLang="en-US" sz="4000" b="1" dirty="0"/>
              <a:t>리눅스의 기본 개념과 프로그램 작성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UNIX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85BE4C-34EE-4E95-9720-5605E0D74369}"/>
              </a:ext>
            </a:extLst>
          </p:cNvPr>
          <p:cNvSpPr/>
          <p:nvPr/>
        </p:nvSpPr>
        <p:spPr>
          <a:xfrm>
            <a:off x="1317071" y="1327129"/>
            <a:ext cx="7642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1969</a:t>
            </a:r>
            <a:r>
              <a:rPr lang="ko-KR" altLang="en-US" sz="1600" dirty="0"/>
              <a:t>년 </a:t>
            </a:r>
            <a:r>
              <a:rPr lang="en-US" altLang="ko-KR" sz="1600" dirty="0"/>
              <a:t>AT&amp;T</a:t>
            </a:r>
            <a:r>
              <a:rPr lang="ko-KR" altLang="en-US" sz="1600" dirty="0"/>
              <a:t>의 벨 연구소에서 </a:t>
            </a:r>
            <a:r>
              <a:rPr lang="ko-KR" altLang="en-US" dirty="0"/>
              <a:t>어셈블리어로 처음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1971</a:t>
            </a:r>
            <a:r>
              <a:rPr lang="ko-KR" altLang="en-US" dirty="0"/>
              <a:t>년에 </a:t>
            </a:r>
            <a:r>
              <a:rPr lang="en-US" altLang="ko-KR" dirty="0"/>
              <a:t>C</a:t>
            </a:r>
            <a:r>
              <a:rPr lang="ko-KR" altLang="en-US" dirty="0"/>
              <a:t>언어로 재개발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최초의 고급 프로그래밍 언어로 작성한 운영체제로 </a:t>
            </a:r>
            <a:r>
              <a:rPr lang="ko-KR" altLang="en-US" dirty="0" err="1"/>
              <a:t>이식성</a:t>
            </a:r>
            <a:r>
              <a:rPr lang="ko-KR" altLang="en-US" dirty="0"/>
              <a:t>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AT&amp;T</a:t>
            </a:r>
            <a:r>
              <a:rPr lang="ko-KR" altLang="en-US" dirty="0"/>
              <a:t>의 상용 유닉스와 오픈 소스 버전인 </a:t>
            </a:r>
            <a:r>
              <a:rPr lang="en-US" altLang="ko-KR" dirty="0"/>
              <a:t>BSD</a:t>
            </a:r>
            <a:r>
              <a:rPr lang="ko-KR" altLang="en-US" dirty="0"/>
              <a:t>로 나뉘어 발전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BSD</a:t>
            </a:r>
            <a:r>
              <a:rPr lang="ko-KR" altLang="en-US" dirty="0"/>
              <a:t>는 </a:t>
            </a:r>
            <a:r>
              <a:rPr lang="en-US" altLang="ko-KR" dirty="0"/>
              <a:t>AT&amp;T</a:t>
            </a:r>
            <a:r>
              <a:rPr lang="ko-KR" altLang="en-US" dirty="0"/>
              <a:t>의 라이선스가 필요 없는 </a:t>
            </a:r>
            <a:r>
              <a:rPr lang="en-US" altLang="ko-KR" dirty="0"/>
              <a:t>FreeBSD</a:t>
            </a:r>
            <a:r>
              <a:rPr lang="ko-KR" altLang="en-US" dirty="0"/>
              <a:t>로 발전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2DB2A-A39B-471D-B262-98EF2EBEADE9}"/>
              </a:ext>
            </a:extLst>
          </p:cNvPr>
          <p:cNvSpPr txBox="1"/>
          <p:nvPr/>
        </p:nvSpPr>
        <p:spPr>
          <a:xfrm>
            <a:off x="959141" y="30060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MS-DOS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C7623F-6F3B-472C-9837-5CFB19E43025}"/>
              </a:ext>
            </a:extLst>
          </p:cNvPr>
          <p:cNvSpPr/>
          <p:nvPr/>
        </p:nvSpPr>
        <p:spPr>
          <a:xfrm>
            <a:off x="1318469" y="3459333"/>
            <a:ext cx="7642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IBM</a:t>
            </a:r>
            <a:r>
              <a:rPr lang="ko-KR" altLang="en-US" dirty="0"/>
              <a:t>이 최초의 </a:t>
            </a:r>
            <a:r>
              <a:rPr lang="en-US" altLang="ko-KR" dirty="0"/>
              <a:t>IBM PC</a:t>
            </a:r>
            <a:r>
              <a:rPr lang="ko-KR" altLang="en-US" dirty="0"/>
              <a:t> </a:t>
            </a:r>
            <a:r>
              <a:rPr lang="en-US" altLang="ko-KR" dirty="0"/>
              <a:t>Model 5150</a:t>
            </a:r>
            <a:r>
              <a:rPr lang="ko-KR" altLang="en-US" dirty="0"/>
              <a:t>을 개발</a:t>
            </a:r>
            <a:r>
              <a:rPr lang="en-US" altLang="ko-KR" dirty="0"/>
              <a:t>(1980) 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 16</a:t>
            </a:r>
            <a:r>
              <a:rPr lang="ko-KR" altLang="en-US" dirty="0">
                <a:sym typeface="Wingdings" panose="05000000000000000000" pitchFamily="2" charset="2"/>
              </a:rPr>
              <a:t>비트 </a:t>
            </a:r>
            <a:r>
              <a:rPr lang="ko-KR" altLang="en-US" dirty="0"/>
              <a:t>시스템의 운영체제 외주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MicroSoft</a:t>
            </a:r>
            <a:r>
              <a:rPr lang="en-US" altLang="ko-KR" dirty="0"/>
              <a:t> MS-DOS</a:t>
            </a:r>
            <a:r>
              <a:rPr lang="ko-KR" altLang="en-US" dirty="0"/>
              <a:t> </a:t>
            </a:r>
            <a:r>
              <a:rPr lang="en-US" altLang="ko-KR" dirty="0"/>
              <a:t>1.10 ~ MS-DOS 6.22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MicroSoft</a:t>
            </a:r>
            <a:r>
              <a:rPr lang="en-US" altLang="ko-KR" dirty="0"/>
              <a:t> Windows 95 ~ Windows 2000</a:t>
            </a:r>
          </a:p>
        </p:txBody>
      </p:sp>
    </p:spTree>
    <p:extLst>
      <p:ext uri="{BB962C8B-B14F-4D97-AF65-F5344CB8AC3E}">
        <p14:creationId xmlns:p14="http://schemas.microsoft.com/office/powerpoint/2010/main" val="32044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9F9D4-E464-4D3F-A89D-2A2268D90C6C}"/>
              </a:ext>
            </a:extLst>
          </p:cNvPr>
          <p:cNvSpPr/>
          <p:nvPr/>
        </p:nvSpPr>
        <p:spPr>
          <a:xfrm>
            <a:off x="1317071" y="2867670"/>
            <a:ext cx="9395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포브스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(Forbes) (1998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년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8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월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10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일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인터뷰</a:t>
            </a:r>
            <a:endParaRPr lang="en-US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  포브스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왜 돈도 안 받고 그런 일을 하느냐</a:t>
            </a:r>
            <a:endParaRPr lang="en-US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  </a:t>
            </a:r>
            <a:r>
              <a:rPr lang="ko-KR" altLang="en-US" dirty="0" err="1">
                <a:solidFill>
                  <a:srgbClr val="333333"/>
                </a:solidFill>
                <a:latin typeface="나눔고딕"/>
              </a:rPr>
              <a:t>리누스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나눔고딕"/>
              </a:rPr>
              <a:t>토르발스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 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: 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       A big part of personal satisfaction is having your work recognized by your peers</a:t>
            </a:r>
          </a:p>
          <a:p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       (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개인적 만족의 대부분은 자신이 한 일이 동료들의 인정을 받는 것 입니다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)</a:t>
            </a:r>
          </a:p>
          <a:p>
            <a:r>
              <a:rPr lang="ko-KR" altLang="en-US" dirty="0">
                <a:solidFill>
                  <a:srgbClr val="333333"/>
                </a:solidFill>
                <a:latin typeface="나눔고딕"/>
              </a:rPr>
              <a:t>      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Linux(1990) : Linus + Unix</a:t>
            </a:r>
          </a:p>
          <a:p>
            <a:r>
              <a:rPr lang="en-US" altLang="ko-KR" dirty="0"/>
              <a:t>                   Linus + </a:t>
            </a:r>
            <a:r>
              <a:rPr lang="en-US" altLang="ko-KR" dirty="0" err="1"/>
              <a:t>Minix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AE294-E3C8-42D1-ADEC-95B0D6D8A2E6}"/>
              </a:ext>
            </a:extLst>
          </p:cNvPr>
          <p:cNvSpPr txBox="1"/>
          <p:nvPr/>
        </p:nvSpPr>
        <p:spPr>
          <a:xfrm>
            <a:off x="956345" y="2401875"/>
            <a:ext cx="256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Linus Torvalds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26B39-E054-4716-A3FF-2758EA09B10D}"/>
              </a:ext>
            </a:extLst>
          </p:cNvPr>
          <p:cNvSpPr/>
          <p:nvPr/>
        </p:nvSpPr>
        <p:spPr>
          <a:xfrm>
            <a:off x="1317071" y="13271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GNU (GNU's Not Unix) : </a:t>
            </a:r>
            <a:r>
              <a:rPr lang="ko-KR" altLang="en-US" dirty="0">
                <a:solidFill>
                  <a:srgbClr val="333333"/>
                </a:solidFill>
                <a:latin typeface="나눔고딕"/>
              </a:rPr>
              <a:t>리처드 </a:t>
            </a:r>
            <a:r>
              <a:rPr lang="ko-KR" altLang="en-US" dirty="0" err="1">
                <a:solidFill>
                  <a:srgbClr val="333333"/>
                </a:solidFill>
                <a:latin typeface="나눔고딕"/>
              </a:rPr>
              <a:t>스톨먼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(1983)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FSF (Free Software Foundation) : 1984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GPL : </a:t>
            </a:r>
            <a:r>
              <a:rPr lang="en-US" altLang="ko-KR" dirty="0"/>
              <a:t>GNU General Public License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0EAE3-8C54-433C-8C51-B44BFEA77FAB}"/>
              </a:ext>
            </a:extLst>
          </p:cNvPr>
          <p:cNvSpPr txBox="1"/>
          <p:nvPr/>
        </p:nvSpPr>
        <p:spPr>
          <a:xfrm>
            <a:off x="957743" y="865464"/>
            <a:ext cx="290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GNU, GPL &amp; FSF</a:t>
            </a:r>
            <a:endParaRPr lang="ko-KR" altLang="en-US" sz="24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C3A996-172C-4EAE-97AF-F1F60353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62" y="1206158"/>
            <a:ext cx="1597153" cy="22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D6FD49-E4E3-4079-B61A-9E8B88B8D976}"/>
              </a:ext>
            </a:extLst>
          </p:cNvPr>
          <p:cNvSpPr/>
          <p:nvPr/>
        </p:nvSpPr>
        <p:spPr>
          <a:xfrm>
            <a:off x="1249960" y="1221708"/>
            <a:ext cx="99745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date</a:t>
            </a:r>
          </a:p>
          <a:p>
            <a:pPr lvl="1"/>
            <a:r>
              <a:rPr lang="en-US" altLang="ko-KR" dirty="0"/>
              <a:t>$ hostname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uname</a:t>
            </a:r>
            <a:endParaRPr lang="en-US" altLang="ko-KR" dirty="0"/>
          </a:p>
          <a:p>
            <a:pPr lvl="1"/>
            <a:r>
              <a:rPr lang="en-US" altLang="ko-KR" dirty="0"/>
              <a:t>$ who</a:t>
            </a:r>
          </a:p>
          <a:p>
            <a:pPr lvl="1"/>
            <a:r>
              <a:rPr lang="en-US" altLang="ko-KR" dirty="0"/>
              <a:t>$ ls (list)</a:t>
            </a:r>
          </a:p>
          <a:p>
            <a:pPr lvl="1"/>
            <a:r>
              <a:rPr lang="en-US" altLang="ko-KR" dirty="0"/>
              <a:t>$ clear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(print working directory)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(make directory)                     ex)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testdir</a:t>
            </a:r>
            <a:endParaRPr lang="en-US" altLang="ko-KR" dirty="0"/>
          </a:p>
          <a:p>
            <a:pPr lvl="1"/>
            <a:r>
              <a:rPr lang="en-US" altLang="ko-KR" dirty="0"/>
              <a:t>$ cd (change directory)                       ex1) cd </a:t>
            </a:r>
            <a:r>
              <a:rPr lang="en-US" altLang="ko-KR" dirty="0" err="1"/>
              <a:t>testdir</a:t>
            </a:r>
            <a:r>
              <a:rPr lang="en-US" altLang="ko-KR" dirty="0"/>
              <a:t>       ex2) cd ..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rmdir</a:t>
            </a:r>
            <a:r>
              <a:rPr lang="en-US" altLang="ko-KR" dirty="0"/>
              <a:t> (remove directory)                   ex)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en-US" altLang="ko-KR" dirty="0" err="1"/>
              <a:t>testdir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(processes)                                 ex)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&gt; a.txt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“&gt;” : redirection</a:t>
            </a:r>
          </a:p>
          <a:p>
            <a:pPr lvl="1"/>
            <a:r>
              <a:rPr lang="en-US" altLang="ko-KR" dirty="0"/>
              <a:t>$ cat, more, head, tail, </a:t>
            </a:r>
            <a:r>
              <a:rPr lang="en-US" altLang="ko-KR" dirty="0" err="1"/>
              <a:t>wc</a:t>
            </a:r>
            <a:r>
              <a:rPr lang="en-US" altLang="ko-KR" dirty="0"/>
              <a:t>                    ex) cat a.txt, more a.txt, …</a:t>
            </a:r>
          </a:p>
          <a:p>
            <a:pPr lvl="1"/>
            <a:r>
              <a:rPr lang="en-US" altLang="ko-KR" dirty="0"/>
              <a:t>$ grep (print lines matching a pattern)    ex) cat a.txt | grep sys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“|” pipe operation</a:t>
            </a:r>
          </a:p>
          <a:p>
            <a:pPr lvl="1"/>
            <a:r>
              <a:rPr lang="en-US" altLang="ko-KR" dirty="0"/>
              <a:t>$ cp (copy)                                       ex) cp a.txt b.txt</a:t>
            </a:r>
          </a:p>
          <a:p>
            <a:pPr lvl="1"/>
            <a:r>
              <a:rPr lang="en-US" altLang="ko-KR" dirty="0"/>
              <a:t>$ mv (move)                                     ex) mv b.txt c.txt</a:t>
            </a:r>
          </a:p>
          <a:p>
            <a:pPr lvl="1"/>
            <a:r>
              <a:rPr lang="en-US" altLang="ko-KR" dirty="0"/>
              <a:t>$ rm (remove)                                   ex) rm c.txt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34CD-A012-42CC-B30E-BA1DECB84114}"/>
              </a:ext>
            </a:extLst>
          </p:cNvPr>
          <p:cNvSpPr txBox="1"/>
          <p:nvPr/>
        </p:nvSpPr>
        <p:spPr>
          <a:xfrm>
            <a:off x="957743" y="82351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Linux </a:t>
            </a:r>
            <a:r>
              <a:rPr lang="ko-KR" altLang="en-US" sz="2400" b="1" dirty="0"/>
              <a:t>명령어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5AA3BD-B0CC-42E4-A52C-016EB4E50E83}"/>
              </a:ext>
            </a:extLst>
          </p:cNvPr>
          <p:cNvSpPr/>
          <p:nvPr/>
        </p:nvSpPr>
        <p:spPr>
          <a:xfrm>
            <a:off x="5241722" y="1221708"/>
            <a:ext cx="2945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chgrp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endParaRPr lang="en-US" altLang="ko-KR" dirty="0"/>
          </a:p>
          <a:p>
            <a:pPr lvl="1"/>
            <a:r>
              <a:rPr lang="en-US" altLang="ko-KR" dirty="0"/>
              <a:t>$ cp</a:t>
            </a:r>
          </a:p>
          <a:p>
            <a:pPr lvl="1"/>
            <a:r>
              <a:rPr lang="en-US" altLang="ko-KR" dirty="0"/>
              <a:t>$ df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2D433-E946-42DD-9746-760E033201EF}"/>
              </a:ext>
            </a:extLst>
          </p:cNvPr>
          <p:cNvSpPr/>
          <p:nvPr/>
        </p:nvSpPr>
        <p:spPr>
          <a:xfrm>
            <a:off x="6985588" y="1221708"/>
            <a:ext cx="3137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dir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dmesg</a:t>
            </a:r>
            <a:endParaRPr lang="en-US" altLang="ko-KR" dirty="0"/>
          </a:p>
          <a:p>
            <a:pPr lvl="1"/>
            <a:r>
              <a:rPr lang="en-US" altLang="ko-KR" dirty="0"/>
              <a:t>$ echo</a:t>
            </a:r>
          </a:p>
          <a:p>
            <a:pPr lvl="1"/>
            <a:r>
              <a:rPr lang="en-US" altLang="ko-KR" dirty="0"/>
              <a:t>$ grep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gunzip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8BA81-D6F7-4DB0-9ADE-61FF39864130}"/>
              </a:ext>
            </a:extLst>
          </p:cNvPr>
          <p:cNvSpPr/>
          <p:nvPr/>
        </p:nvSpPr>
        <p:spPr>
          <a:xfrm>
            <a:off x="8672819" y="1221708"/>
            <a:ext cx="22388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endParaRPr lang="en-US" altLang="ko-KR" dirty="0"/>
          </a:p>
          <a:p>
            <a:pPr lvl="1"/>
            <a:r>
              <a:rPr lang="en-US" altLang="ko-KR" dirty="0"/>
              <a:t>$ kill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lvl="1"/>
            <a:r>
              <a:rPr lang="en-US" altLang="ko-KR" dirty="0"/>
              <a:t>$ sleep</a:t>
            </a:r>
          </a:p>
          <a:p>
            <a:pPr lvl="1"/>
            <a:r>
              <a:rPr lang="en-US" altLang="ko-KR" dirty="0"/>
              <a:t>$ tar</a:t>
            </a:r>
          </a:p>
        </p:txBody>
      </p:sp>
    </p:spTree>
    <p:extLst>
      <p:ext uri="{BB962C8B-B14F-4D97-AF65-F5344CB8AC3E}">
        <p14:creationId xmlns:p14="http://schemas.microsoft.com/office/powerpoint/2010/main" val="2693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048F6-D800-4EE7-ADD9-027D6A2FE8D5}"/>
              </a:ext>
            </a:extLst>
          </p:cNvPr>
          <p:cNvSpPr txBox="1"/>
          <p:nvPr/>
        </p:nvSpPr>
        <p:spPr>
          <a:xfrm>
            <a:off x="957743" y="823519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Vi</a:t>
            </a:r>
            <a:r>
              <a:rPr lang="ko-KR" altLang="en-US" sz="2400" b="1" dirty="0"/>
              <a:t> 명령어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5AB251-0BC1-4F6A-B265-DE944F0A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77" y="1404806"/>
            <a:ext cx="6444085" cy="4550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515C8-73FA-4112-97D7-76BECA728A79}"/>
              </a:ext>
            </a:extLst>
          </p:cNvPr>
          <p:cNvSpPr txBox="1"/>
          <p:nvPr/>
        </p:nvSpPr>
        <p:spPr>
          <a:xfrm>
            <a:off x="3618798" y="6003058"/>
            <a:ext cx="422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: https://kldp.org/node/102947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41DD6-9A9A-47E9-9931-E928A19A0F7D}"/>
              </a:ext>
            </a:extLst>
          </p:cNvPr>
          <p:cNvSpPr txBox="1"/>
          <p:nvPr/>
        </p:nvSpPr>
        <p:spPr>
          <a:xfrm>
            <a:off x="8203891" y="1663886"/>
            <a:ext cx="83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:</a:t>
            </a:r>
            <a:r>
              <a:rPr lang="en-US" altLang="ko-KR" dirty="0" err="1"/>
              <a:t>wq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:q!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:h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DFC2D-A2D2-4503-9AAC-D254827D5549}"/>
              </a:ext>
            </a:extLst>
          </p:cNvPr>
          <p:cNvSpPr txBox="1"/>
          <p:nvPr/>
        </p:nvSpPr>
        <p:spPr>
          <a:xfrm>
            <a:off x="7899091" y="14048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명령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6F7F3-6A8D-44D3-B99D-2BE4FDF5417B}"/>
              </a:ext>
            </a:extLst>
          </p:cNvPr>
          <p:cNvSpPr txBox="1"/>
          <p:nvPr/>
        </p:nvSpPr>
        <p:spPr>
          <a:xfrm>
            <a:off x="9849214" y="1663886"/>
            <a:ext cx="161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h,j,k,l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/xxx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:n(number)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D0470D-FBD6-474B-9E1E-DE0E49E07A0D}"/>
              </a:ext>
            </a:extLst>
          </p:cNvPr>
          <p:cNvSpPr txBox="1"/>
          <p:nvPr/>
        </p:nvSpPr>
        <p:spPr>
          <a:xfrm>
            <a:off x="9597754" y="14111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78D2C-8019-41BF-840E-D0CB5D1D4A6E}"/>
              </a:ext>
            </a:extLst>
          </p:cNvPr>
          <p:cNvSpPr txBox="1"/>
          <p:nvPr/>
        </p:nvSpPr>
        <p:spPr>
          <a:xfrm>
            <a:off x="8203891" y="3172646"/>
            <a:ext cx="1834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</a:t>
            </a:r>
            <a:r>
              <a:rPr lang="en-US" altLang="ko-KR" dirty="0"/>
              <a:t>, I, o, O, a, 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X, X, </a:t>
            </a:r>
            <a:r>
              <a:rPr lang="en-US" altLang="ko-KR" dirty="0" err="1"/>
              <a:t>dw</a:t>
            </a:r>
            <a:r>
              <a:rPr lang="en-US" altLang="ko-KR" dirty="0"/>
              <a:t>, dd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yw</a:t>
            </a:r>
            <a:r>
              <a:rPr lang="en-US" altLang="ko-KR" dirty="0"/>
              <a:t>, </a:t>
            </a:r>
            <a:r>
              <a:rPr lang="en-US" altLang="ko-KR" dirty="0" err="1"/>
              <a:t>yy</a:t>
            </a:r>
            <a:r>
              <a:rPr lang="en-US" altLang="ko-KR" dirty="0"/>
              <a:t>, 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A1638-A2A3-4EBD-A1A3-A0FB86E4FED0}"/>
              </a:ext>
            </a:extLst>
          </p:cNvPr>
          <p:cNvSpPr txBox="1"/>
          <p:nvPr/>
        </p:nvSpPr>
        <p:spPr>
          <a:xfrm>
            <a:off x="7899091" y="29135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34457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3DE8CB-15D8-4629-9DDF-6CF79D8FABCE}"/>
              </a:ext>
            </a:extLst>
          </p:cNvPr>
          <p:cNvSpPr/>
          <p:nvPr/>
        </p:nvSpPr>
        <p:spPr>
          <a:xfrm>
            <a:off x="1317071" y="1327129"/>
            <a:ext cx="47789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ubuntu@ubuntu-desktop:~/ljh$ cat Makefile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out : ex1.o sum.o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gcc -o out ex1.o sum.o</a:t>
            </a:r>
          </a:p>
          <a:p>
            <a:endParaRPr lang="pt-BR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ex1.o :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gcc -c ex1.c</a:t>
            </a:r>
          </a:p>
          <a:p>
            <a:endParaRPr lang="pt-BR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pt-BR" altLang="ko-KR" dirty="0" smtClean="0">
                <a:solidFill>
                  <a:srgbClr val="333333"/>
                </a:solidFill>
                <a:latin typeface="나눔고딕"/>
              </a:rPr>
              <a:t>sum.o </a:t>
            </a:r>
            <a:r>
              <a:rPr lang="pt-BR" altLang="ko-KR" dirty="0">
                <a:solidFill>
                  <a:srgbClr val="333333"/>
                </a:solidFill>
                <a:latin typeface="나눔고딕"/>
              </a:rPr>
              <a:t>: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gcc -c sum.c</a:t>
            </a:r>
          </a:p>
          <a:p>
            <a:endParaRPr lang="pt-BR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clean :</a:t>
            </a:r>
          </a:p>
          <a:p>
            <a:r>
              <a:rPr lang="pt-BR" altLang="ko-KR" dirty="0">
                <a:solidFill>
                  <a:srgbClr val="333333"/>
                </a:solidFill>
                <a:latin typeface="나눔고딕"/>
              </a:rPr>
              <a:t>   rm -rf ex1.o sum.o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0C383-800A-44BA-BA01-2D4D83F1C20C}"/>
              </a:ext>
            </a:extLst>
          </p:cNvPr>
          <p:cNvSpPr txBox="1"/>
          <p:nvPr/>
        </p:nvSpPr>
        <p:spPr>
          <a:xfrm>
            <a:off x="957743" y="865464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Makefile</a:t>
            </a:r>
            <a:r>
              <a:rPr lang="ko-KR" altLang="en-US" sz="2400" b="1" dirty="0"/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41517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488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Windows 사용자</cp:lastModifiedBy>
  <cp:revision>35</cp:revision>
  <dcterms:created xsi:type="dcterms:W3CDTF">2020-04-10T01:28:10Z</dcterms:created>
  <dcterms:modified xsi:type="dcterms:W3CDTF">2021-08-27T01:42:41Z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