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1" r:id="rId4"/>
    <p:sldId id="27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1676-4966-4467-B1EF-0B171D448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D0F92-0E23-4650-8B32-61A248CB5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7EA3-7809-415A-887B-DDDD8D15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5C5EB-5254-4B34-A565-0D3F9950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625B-E62C-4B11-93D6-F77760B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4E5D8-DA2C-45EC-951B-F49F1297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10533-D0F9-4C8B-B175-571E0BE1C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D5F97-CB11-47A2-8DAC-F453A216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0EA80-CF23-4F15-AB8E-F1236C96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1AE13-2847-4D76-9F19-B6FBA26B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84F19A-C16D-4C35-9FDD-5FC462784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FDFE6A-0300-477D-B5C9-23D235BF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7CDC-C873-4119-92A4-C67EF43C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7E76-A7A0-4396-8156-E28546C3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D58CA-41BB-42E8-BB03-511EFB2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6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B8E07-FC02-40A3-8430-B1EB7D87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2AF2-DB05-4C63-867A-E193AA0C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190-BDAB-4B95-8F26-2D18E09B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8B1C2-F772-43F8-941C-240B2F29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0BD54-A0EB-4652-ADF2-A9983664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2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11171-F07C-4923-857E-1DC0FF90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F9D22-9C91-4B5D-883F-D88E9812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DC78-E409-44E0-9017-D3421B31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BBE08-7DA5-43DA-8A38-ED7DBD15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1D83F-E50F-4C9E-9502-0376427E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D852-D684-480A-B4BE-938D68D6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E0E97-6095-4D21-A967-BD371114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EF872-7504-4FE7-BE82-1334A9A0C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F89E4-3459-46F9-BD87-FD6AF92C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076B7-FF9E-4243-96E9-359E7B13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0555-6889-4459-A6AC-F47FB5D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5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674C1-75BA-4CFB-BE7E-AA69BEE6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DBD50-B94B-48EE-A157-1C5A91D9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BD2B8-25DD-4461-8081-D126AE95D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512E94-8E95-4649-8DAC-E7FBCCB96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DC1AF5-A26B-4448-954E-1D0C27AAF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3A6500-0868-4B91-92D1-92BEDE7C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C25C9-A722-460F-8193-164CF67D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F4FF8-0BBF-4C96-BAD7-A670913C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6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D76D-7BE2-4225-AB37-7DB87460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81017-0B16-46CC-8C74-AEFC4EA9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C791E-891D-4809-A753-71620030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6D3B3A-D370-439A-BE14-196F6D92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1CB72-A972-410E-B4F7-643B5C0A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FFD8A0-E40D-49FB-A487-5A96AB2F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50E63-C235-4BBD-B67E-D7DEA260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88C77F42-69D1-4204-A6AF-7CC40C26CD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4285" y="476672"/>
            <a:ext cx="11111241" cy="5976664"/>
          </a:xfrm>
          <a:prstGeom prst="roundRect">
            <a:avLst>
              <a:gd name="adj" fmla="val 4005"/>
            </a:avLst>
          </a:prstGeom>
          <a:noFill/>
          <a:ln w="53975">
            <a:solidFill>
              <a:srgbClr val="15038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A867F9-4C1C-40EB-BBB9-A84B11490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05" y="233350"/>
            <a:ext cx="2770881" cy="4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2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A790-558E-470F-8E8C-6F2DCBB6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A71BD-BFEE-4C89-9429-D641760E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E3810-A20B-4D4B-B214-2E79C139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63090-A879-474F-A783-880C31AB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927CA-2725-4D4D-A3CA-004E33EE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BC41-7273-41BB-8AB6-33786DCF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8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A0129-9672-423A-8DB6-54E8BC42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0FB3DE-18AE-45E3-94A5-B7D76BFB1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CC4DC-EC64-4323-8F1E-E5248DE7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3399-D7A8-445C-B9DF-A69DA1A7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983D-D89D-4D4E-B2B2-9303C3F2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DEA19-FD6A-42B2-9926-8664B87C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7486C-010C-4EEA-B267-6442F5FF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AE6F7-EEB4-4056-B06D-6084AF36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01968-8354-4974-ADA6-44576BD09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22DE-8EEE-4224-94FA-33A45432935A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C1E82-1A61-4BF9-B0CC-B2C644EE0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65B37-56A2-4FC7-9387-E0BFBC520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4C84A-4E3B-4D03-8639-3BBBBBF316E9}"/>
              </a:ext>
            </a:extLst>
          </p:cNvPr>
          <p:cNvSpPr txBox="1"/>
          <p:nvPr/>
        </p:nvSpPr>
        <p:spPr>
          <a:xfrm>
            <a:off x="578841" y="2216730"/>
            <a:ext cx="11098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03. </a:t>
            </a:r>
            <a:r>
              <a:rPr lang="ko-KR" altLang="en-US" sz="4000" b="1" dirty="0"/>
              <a:t>파일 다루기 </a:t>
            </a:r>
            <a:r>
              <a:rPr lang="en-US" altLang="ko-KR" sz="4000" b="1" dirty="0"/>
              <a:t>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B2476-2777-4D72-8903-494F8CB03E71}"/>
              </a:ext>
            </a:extLst>
          </p:cNvPr>
          <p:cNvSpPr txBox="1"/>
          <p:nvPr/>
        </p:nvSpPr>
        <p:spPr>
          <a:xfrm>
            <a:off x="7786256" y="4664361"/>
            <a:ext cx="3051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2020. 05. 11.</a:t>
            </a:r>
          </a:p>
          <a:p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40297"/>
            <a:ext cx="341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Text File (Ascii File)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96655-56F3-45BB-ADA7-C5CB5B401C57}"/>
              </a:ext>
            </a:extLst>
          </p:cNvPr>
          <p:cNvSpPr txBox="1"/>
          <p:nvPr/>
        </p:nvSpPr>
        <p:spPr>
          <a:xfrm>
            <a:off x="1384579" y="1411171"/>
            <a:ext cx="71801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메모장이나 다른 간단한 텍스트 편집기로 확인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파일은 일련의 숫자들이 늘어서 있는 것</a:t>
            </a:r>
            <a:endParaRPr lang="en-US" altLang="ko-KR" dirty="0"/>
          </a:p>
          <a:p>
            <a:r>
              <a:rPr lang="en-US" altLang="ko-KR" dirty="0"/>
              <a:t>   (</a:t>
            </a:r>
            <a:r>
              <a:rPr lang="ko-KR" altLang="en-US" dirty="0"/>
              <a:t>표시용 문자와 </a:t>
            </a:r>
            <a:r>
              <a:rPr lang="ko-KR" altLang="en-US" dirty="0" err="1"/>
              <a:t>개행</a:t>
            </a:r>
            <a:r>
              <a:rPr lang="ko-KR" altLang="en-US" dirty="0"/>
              <a:t> 문자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파일을 메모장으로 열면</a:t>
            </a:r>
            <a:r>
              <a:rPr lang="en-US" altLang="ko-KR" dirty="0"/>
              <a:t>, </a:t>
            </a:r>
            <a:r>
              <a:rPr lang="ko-KR" altLang="en-US" dirty="0"/>
              <a:t>메모장은 각 숫자를 시각적 표시로 번역</a:t>
            </a:r>
            <a:endParaRPr lang="en-US" altLang="ko-KR" dirty="0"/>
          </a:p>
          <a:p>
            <a:r>
              <a:rPr lang="en-US" altLang="ko-KR" dirty="0"/>
              <a:t>    ex) 65 (0x41) </a:t>
            </a:r>
            <a:r>
              <a:rPr lang="en-US" altLang="ko-KR"/>
              <a:t>-&gt; </a:t>
            </a:r>
            <a:r>
              <a:rPr lang="en-US" altLang="ko-KR" smtClean="0"/>
              <a:t>‘A’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예</a:t>
            </a:r>
            <a:endParaRPr lang="en-US" altLang="ko-KR" dirty="0"/>
          </a:p>
          <a:p>
            <a:r>
              <a:rPr lang="en-US" altLang="ko-KR" dirty="0"/>
              <a:t>    Program Source Code, HTML</a:t>
            </a:r>
            <a:r>
              <a:rPr lang="ko-KR" altLang="en-US" dirty="0"/>
              <a:t> </a:t>
            </a:r>
            <a:r>
              <a:rPr lang="en-US" altLang="ko-KR" dirty="0"/>
              <a:t>File,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DA9AD-889C-48AB-998A-279760EF2B00}"/>
              </a:ext>
            </a:extLst>
          </p:cNvPr>
          <p:cNvSpPr txBox="1"/>
          <p:nvPr/>
        </p:nvSpPr>
        <p:spPr>
          <a:xfrm>
            <a:off x="954873" y="3395663"/>
            <a:ext cx="201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Binary File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6F159-B29F-434A-A485-3C9C96A25826}"/>
              </a:ext>
            </a:extLst>
          </p:cNvPr>
          <p:cNvSpPr txBox="1"/>
          <p:nvPr/>
        </p:nvSpPr>
        <p:spPr>
          <a:xfrm>
            <a:off x="8843859" y="889843"/>
            <a:ext cx="239039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ko-KR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2 3 4 5 6 7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-------------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0:   0 @ P ` p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1: ! 1 A Q a q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2: " 2 B R b r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3: # 3 C S c s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4: $ 4 D T d t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5: % 5 E U e u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7: ' 7 G W g w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8: ( 8 H X h x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9: ) 9 I Y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A: * : J Z j z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B: + ; K [ k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C: , &lt; L \ l |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D: - = M ] m }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E: . &gt; N ^ n ~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F: / ? O _ o DEL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33E7A-4C9A-4F16-A785-B7E367D280FD}"/>
              </a:ext>
            </a:extLst>
          </p:cNvPr>
          <p:cNvSpPr txBox="1"/>
          <p:nvPr/>
        </p:nvSpPr>
        <p:spPr>
          <a:xfrm>
            <a:off x="1385977" y="3803434"/>
            <a:ext cx="6436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표시용 문자와 </a:t>
            </a:r>
            <a:r>
              <a:rPr lang="ko-KR" altLang="en-US" dirty="0" err="1"/>
              <a:t>개행문자</a:t>
            </a:r>
            <a:r>
              <a:rPr lang="ko-KR" altLang="en-US" dirty="0"/>
              <a:t> 외에 다른 기호가 들어 있는 파일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예</a:t>
            </a:r>
            <a:endParaRPr lang="en-US" altLang="ko-KR" dirty="0"/>
          </a:p>
          <a:p>
            <a:r>
              <a:rPr lang="en-US" altLang="ko-KR" dirty="0"/>
              <a:t>    Program Image, HWP, doc, </a:t>
            </a:r>
          </a:p>
        </p:txBody>
      </p:sp>
    </p:spTree>
    <p:extLst>
      <p:ext uri="{BB962C8B-B14F-4D97-AF65-F5344CB8AC3E}">
        <p14:creationId xmlns:p14="http://schemas.microsoft.com/office/powerpoint/2010/main" val="407611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4296561" y="471181"/>
            <a:ext cx="384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Example 1 (File Write)</a:t>
            </a:r>
            <a:endParaRPr lang="ko-KR" altLang="en-US" sz="24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6B56125-9932-48FA-91FD-67544FCC3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87929"/>
              </p:ext>
            </p:extLst>
          </p:nvPr>
        </p:nvGraphicFramePr>
        <p:xfrm>
          <a:off x="739629" y="890901"/>
          <a:ext cx="10803622" cy="5453973"/>
        </p:xfrm>
        <a:graphic>
          <a:graphicData uri="http://schemas.openxmlformats.org/drawingml/2006/table">
            <a:tbl>
              <a:tblPr/>
              <a:tblGrid>
                <a:gridCol w="3488422">
                  <a:extLst>
                    <a:ext uri="{9D8B030D-6E8A-4147-A177-3AD203B41FA5}">
                      <a16:colId xmlns:a16="http://schemas.microsoft.com/office/drawing/2014/main" val="100411496"/>
                    </a:ext>
                  </a:extLst>
                </a:gridCol>
                <a:gridCol w="3640822">
                  <a:extLst>
                    <a:ext uri="{9D8B030D-6E8A-4147-A177-3AD203B41FA5}">
                      <a16:colId xmlns:a16="http://schemas.microsoft.com/office/drawing/2014/main" val="160625296"/>
                    </a:ext>
                  </a:extLst>
                </a:gridCol>
                <a:gridCol w="3674378">
                  <a:extLst>
                    <a:ext uri="{9D8B030D-6E8A-4147-A177-3AD203B41FA5}">
                      <a16:colId xmlns:a16="http://schemas.microsoft.com/office/drawing/2014/main" val="1496073122"/>
                    </a:ext>
                  </a:extLst>
                </a:gridCol>
              </a:tblGrid>
              <a:tr h="54539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 #include &lt;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stdio.h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2 #include &lt;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string.h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3 #include &lt;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stdlib.h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4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5 #define NAME_MAX 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6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7 struct student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8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9     char name[NAME_MAX];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10     int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roomNo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11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12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13 void usage(char *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cmd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14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15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("usage : %s option(0/1) name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roomNo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name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roomNo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...\n",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cmd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16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17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18 void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writeAsciiFile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(int count, struct student *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pSp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19 void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writeBinaryFile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(int count, struct student *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pSp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20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21 int main(int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argc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char **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argv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22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23     if(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argc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==1)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24 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25         usage(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argv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26         exit(0);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27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28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29     int option =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atoi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argv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30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31     int count  = (argc-2)/2;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32     struct student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myS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[count];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33     for(int k = 0; k&lt;count; k++)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34 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35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strcpy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myS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[k].name,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argv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[2*k+2]);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36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myS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[k].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roomNo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atoi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argv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[2*k+1+2]);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37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38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39     for(int k = 0; k&lt;count; k++)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40     {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41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("%s %d\n",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myS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[k].name,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      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myS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[k].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roomNo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42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43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44     if(option == 0)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writeAsciiFile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(count,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myS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45     if(option == 1)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writeBinaryFile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(count,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myS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46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47 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49 #include &lt;sys/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types.h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50 #include &lt;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fcntl.h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51 #include &lt;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unistd.h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52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53 void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writeAsciiFile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(int count, struct student *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pSp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54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55     int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56     char str[1024];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57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open("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AsciiFile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", O_RDWR|O_CREAT, 0644);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58     for(int k = 0; k&lt;count; k++)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59 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60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memset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(str, 0, 1024);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61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sprintf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(str, "%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s,%d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\n",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pSp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[k].name,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      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pSp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[k].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roomNo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62         write(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str,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strlen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(str));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63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64     close(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65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66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67 void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writeBinaryFile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(int count, struct student *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pSp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68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69     int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70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open("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BinaryFile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", O_RDWR|O_CREAT, 0644);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71     for(int k = 0; k&lt;count; k++)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72 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73         write(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&amp;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pSp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[k],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sizeof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pSp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[k]));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74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75     close(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76 }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844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84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4296561" y="471181"/>
            <a:ext cx="384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Example 2 (File Read)</a:t>
            </a:r>
            <a:endParaRPr lang="ko-KR" altLang="en-US" sz="24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6B56125-9932-48FA-91FD-67544FCC3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50194"/>
              </p:ext>
            </p:extLst>
          </p:nvPr>
        </p:nvGraphicFramePr>
        <p:xfrm>
          <a:off x="739629" y="890901"/>
          <a:ext cx="10803622" cy="5453973"/>
        </p:xfrm>
        <a:graphic>
          <a:graphicData uri="http://schemas.openxmlformats.org/drawingml/2006/table">
            <a:tbl>
              <a:tblPr/>
              <a:tblGrid>
                <a:gridCol w="3488422">
                  <a:extLst>
                    <a:ext uri="{9D8B030D-6E8A-4147-A177-3AD203B41FA5}">
                      <a16:colId xmlns:a16="http://schemas.microsoft.com/office/drawing/2014/main" val="100411496"/>
                    </a:ext>
                  </a:extLst>
                </a:gridCol>
                <a:gridCol w="3640822">
                  <a:extLst>
                    <a:ext uri="{9D8B030D-6E8A-4147-A177-3AD203B41FA5}">
                      <a16:colId xmlns:a16="http://schemas.microsoft.com/office/drawing/2014/main" val="160625296"/>
                    </a:ext>
                  </a:extLst>
                </a:gridCol>
                <a:gridCol w="3674378">
                  <a:extLst>
                    <a:ext uri="{9D8B030D-6E8A-4147-A177-3AD203B41FA5}">
                      <a16:colId xmlns:a16="http://schemas.microsoft.com/office/drawing/2014/main" val="1496073122"/>
                    </a:ext>
                  </a:extLst>
                </a:gridCol>
              </a:tblGrid>
              <a:tr h="54539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 #include &lt;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stdio.h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2 #include &lt;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string.h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3 #include &lt;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stdlib.h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4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5 #define NAME_MAX 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6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7 struct student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8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9     char name[NAME_MAX];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10     int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roomNo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11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12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13 void usage(char *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cmd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14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15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("usage : %s option(0/1)\n",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cmd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16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17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18 void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writeAsciiFile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(int count, struct student *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pSp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19 void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writeBinaryFile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(int count, struct student *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pSp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20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21 #include &lt;sys/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types.h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22 #include &lt;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fcntl.h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23 #include &lt;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unistd.h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24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25 int main(int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argc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char **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argv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26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27     if(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argc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==1)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28 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29         usage(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argv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30         exit(0);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31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32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33     int option =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atoi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argv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34 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35     if(option ==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36 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37         int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38         char str[1024];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39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open("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AsciiFile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", O_RDWR);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40         while(read(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str, 1024)&gt;0)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41     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42    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("%s\n", str);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43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44         close(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45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46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47     if(option ==1)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48 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49         int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50         struct student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myS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51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open("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BinaryFile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", O_RDWR);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52         while(read(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&amp;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myS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sizeof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myS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))&gt;0)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53     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54    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("%s %d\n", myS.name,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myS.roomNo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55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56         close(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57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58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59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844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1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991</Words>
  <Application>Microsoft Office PowerPoint</Application>
  <PresentationFormat>와이드스크린</PresentationFormat>
  <Paragraphs>172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Courier New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JHDESKTOP</dc:creator>
  <cp:lastModifiedBy>강민우</cp:lastModifiedBy>
  <cp:revision>61</cp:revision>
  <dcterms:created xsi:type="dcterms:W3CDTF">2020-04-10T01:28:10Z</dcterms:created>
  <dcterms:modified xsi:type="dcterms:W3CDTF">2020-05-15T01:02:10Z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D:\이종환\종환\New Job\대덕소프트\리눅스 시스템\Vmware 설치.pptx</vt:lpwstr>
  </property>
</Properties>
</file>