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8" r:id="rId5"/>
    <p:sldId id="271" r:id="rId6"/>
    <p:sldId id="272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C%A8%ED%82%B7_%EA%B5%90%ED%99%9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12. </a:t>
            </a:r>
            <a:r>
              <a:rPr lang="ko-KR" altLang="en-US" sz="4000" b="1" dirty="0"/>
              <a:t>소켓을 이용한 통신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2020. 04. 10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IP v4</a:t>
            </a:r>
            <a:endParaRPr lang="ko-KR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ko-KR" altLang="ko-KR" sz="18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09A424-BB81-49E6-AC5E-B895C8B4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03" y="3433762"/>
            <a:ext cx="9920159" cy="28708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5D2821-5E0B-41A7-8DF5-6D3F489D9F6E}"/>
              </a:ext>
            </a:extLst>
          </p:cNvPr>
          <p:cNvSpPr/>
          <p:nvPr/>
        </p:nvSpPr>
        <p:spPr>
          <a:xfrm>
            <a:off x="1295399" y="1340110"/>
            <a:ext cx="9115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</a:rPr>
              <a:t>인터넷 프로토콜의 </a:t>
            </a:r>
            <a:r>
              <a:rPr lang="en-US" altLang="ko-KR" dirty="0">
                <a:latin typeface="Arial" panose="020B0604020202020204" pitchFamily="34" charset="0"/>
              </a:rPr>
              <a:t>4</a:t>
            </a:r>
            <a:r>
              <a:rPr lang="ko-KR" altLang="en-US" dirty="0">
                <a:latin typeface="Arial" panose="020B0604020202020204" pitchFamily="34" charset="0"/>
              </a:rPr>
              <a:t>번째 판</a:t>
            </a:r>
            <a:endParaRPr lang="en-US" altLang="ko-KR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</a:rPr>
              <a:t>전 세계적으로 사용된 첫 번째 인터넷 프로토콜이다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</a:rPr>
              <a:t>IPv4</a:t>
            </a:r>
            <a:r>
              <a:rPr lang="ko-KR" altLang="en-US" dirty="0">
                <a:latin typeface="Arial" panose="020B0604020202020204" pitchFamily="34" charset="0"/>
              </a:rPr>
              <a:t>는 </a:t>
            </a:r>
            <a:r>
              <a:rPr lang="ko-KR" altLang="en-US" dirty="0">
                <a:latin typeface="Arial" panose="020B0604020202020204" pitchFamily="34" charset="0"/>
                <a:hlinkClick r:id="rId3" tooltip="패킷 교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패킷 교환</a:t>
            </a:r>
            <a:r>
              <a:rPr lang="ko-KR" altLang="en-US" dirty="0">
                <a:latin typeface="Arial" panose="020B0604020202020204" pitchFamily="34" charset="0"/>
              </a:rPr>
              <a:t> 네트워크 상에서 데이터를 교환하기 위한 프로토콜</a:t>
            </a:r>
            <a:endParaRPr lang="en-US" altLang="ko-KR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</a:rPr>
              <a:t>데이터가 정확하게 전달될 것을 보장하지 않음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sym typeface="Wingdings" panose="05000000000000000000" pitchFamily="2" charset="2"/>
              </a:rPr>
              <a:t>      </a:t>
            </a:r>
            <a:r>
              <a:rPr lang="ko-KR" altLang="en-US" dirty="0">
                <a:latin typeface="Arial" panose="020B0604020202020204" pitchFamily="34" charset="0"/>
              </a:rPr>
              <a:t>데이터의 정확하고 순차적인 전달은 그보다 상위 프로토콜인 </a:t>
            </a:r>
            <a:r>
              <a:rPr lang="en-US" altLang="ko-KR" dirty="0">
                <a:latin typeface="Arial" panose="020B0604020202020204" pitchFamily="34" charset="0"/>
              </a:rPr>
              <a:t>TCP</a:t>
            </a:r>
            <a:r>
              <a:rPr lang="ko-KR" altLang="en-US" dirty="0" err="1">
                <a:latin typeface="Arial" panose="020B0604020202020204" pitchFamily="34" charset="0"/>
              </a:rPr>
              <a:t>에서보장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E3B8C-8254-41AB-91A5-57F4485607E1}"/>
              </a:ext>
            </a:extLst>
          </p:cNvPr>
          <p:cNvSpPr txBox="1"/>
          <p:nvPr/>
        </p:nvSpPr>
        <p:spPr>
          <a:xfrm>
            <a:off x="6648993" y="884738"/>
            <a:ext cx="450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출처 </a:t>
            </a:r>
            <a:r>
              <a:rPr lang="en-US" altLang="ko-KR" dirty="0"/>
              <a:t>: https://ko.wikipedia.org/wiki/IPv4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DCFB4-08AA-4577-8B1F-89A261C00D2B}"/>
              </a:ext>
            </a:extLst>
          </p:cNvPr>
          <p:cNvSpPr txBox="1"/>
          <p:nvPr/>
        </p:nvSpPr>
        <p:spPr>
          <a:xfrm>
            <a:off x="1562100" y="3028950"/>
            <a:ext cx="97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v4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0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IP V4 Class</a:t>
            </a:r>
            <a:endParaRPr lang="ko-KR" altLang="en-US" sz="24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E603EB-CB40-40EA-A4B2-9D9043BFEE09}"/>
              </a:ext>
            </a:extLst>
          </p:cNvPr>
          <p:cNvGraphicFramePr>
            <a:graphicFrameLocks noGrp="1"/>
          </p:cNvGraphicFramePr>
          <p:nvPr/>
        </p:nvGraphicFramePr>
        <p:xfrm>
          <a:off x="1363979" y="1645920"/>
          <a:ext cx="9464041" cy="3566160"/>
        </p:xfrm>
        <a:graphic>
          <a:graphicData uri="http://schemas.openxmlformats.org/drawingml/2006/table">
            <a:tbl>
              <a:tblPr/>
              <a:tblGrid>
                <a:gridCol w="1720735">
                  <a:extLst>
                    <a:ext uri="{9D8B030D-6E8A-4147-A177-3AD203B41FA5}">
                      <a16:colId xmlns:a16="http://schemas.microsoft.com/office/drawing/2014/main" val="1782647318"/>
                    </a:ext>
                  </a:extLst>
                </a:gridCol>
                <a:gridCol w="2581102">
                  <a:extLst>
                    <a:ext uri="{9D8B030D-6E8A-4147-A177-3AD203B41FA5}">
                      <a16:colId xmlns:a16="http://schemas.microsoft.com/office/drawing/2014/main" val="2048957596"/>
                    </a:ext>
                  </a:extLst>
                </a:gridCol>
                <a:gridCol w="2581102">
                  <a:extLst>
                    <a:ext uri="{9D8B030D-6E8A-4147-A177-3AD203B41FA5}">
                      <a16:colId xmlns:a16="http://schemas.microsoft.com/office/drawing/2014/main" val="335821208"/>
                    </a:ext>
                  </a:extLst>
                </a:gridCol>
                <a:gridCol w="2581102">
                  <a:extLst>
                    <a:ext uri="{9D8B030D-6E8A-4147-A177-3AD203B41FA5}">
                      <a16:colId xmlns:a16="http://schemas.microsoft.com/office/drawing/2014/main" val="3956149795"/>
                    </a:ext>
                  </a:extLst>
                </a:gridCol>
              </a:tblGrid>
              <a:tr h="28835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구성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범위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예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060696"/>
                  </a:ext>
                </a:extLst>
              </a:tr>
              <a:tr h="5046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</a:t>
                      </a:r>
                      <a:r>
                        <a:rPr lang="ko-KR" altLang="en-US">
                          <a:effectLst/>
                        </a:rPr>
                        <a:t>클래스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xxx</a:t>
                      </a:r>
                      <a:r>
                        <a:rPr lang="en-US">
                          <a:effectLst/>
                        </a:rPr>
                        <a:t>.xxx.xxx.xxx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1.0.0.1 ~ 126.255.255.254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effectLst/>
                        </a:rPr>
                        <a:t>61</a:t>
                      </a:r>
                      <a:r>
                        <a:rPr lang="en-US" altLang="ko-KR">
                          <a:effectLst/>
                        </a:rPr>
                        <a:t>.211.123.22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68796"/>
                  </a:ext>
                </a:extLst>
              </a:tr>
              <a:tr h="5046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 </a:t>
                      </a:r>
                      <a:r>
                        <a:rPr lang="ko-KR" altLang="en-US">
                          <a:effectLst/>
                        </a:rPr>
                        <a:t>클래스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xxx.xxx.</a:t>
                      </a:r>
                      <a:r>
                        <a:rPr lang="en-US">
                          <a:effectLst/>
                        </a:rPr>
                        <a:t>xxx.xxx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128.0.0.1 ~ 191.255.255.254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effectLst/>
                        </a:rPr>
                        <a:t>181.123.</a:t>
                      </a:r>
                      <a:r>
                        <a:rPr lang="en-US" altLang="ko-KR">
                          <a:effectLst/>
                        </a:rPr>
                        <a:t>211.33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97058"/>
                  </a:ext>
                </a:extLst>
              </a:tr>
              <a:tr h="5046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 </a:t>
                      </a:r>
                      <a:r>
                        <a:rPr lang="ko-KR" altLang="en-US">
                          <a:effectLst/>
                        </a:rPr>
                        <a:t>클래스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xxx.xxx.xxx.</a:t>
                      </a:r>
                      <a:r>
                        <a:rPr lang="en-US">
                          <a:effectLst/>
                        </a:rPr>
                        <a:t>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192.0.0.1 ~ 223.255.255.254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effectLst/>
                        </a:rPr>
                        <a:t>221.23.222.</a:t>
                      </a:r>
                      <a:r>
                        <a:rPr lang="en-US" altLang="ko-KR">
                          <a:effectLst/>
                        </a:rPr>
                        <a:t>222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08637"/>
                  </a:ext>
                </a:extLst>
              </a:tr>
              <a:tr h="5046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 </a:t>
                      </a:r>
                      <a:r>
                        <a:rPr lang="ko-KR" altLang="en-US">
                          <a:effectLst/>
                        </a:rPr>
                        <a:t>클래스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224.0.0.0 ~ 239.255.255.255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59042"/>
                  </a:ext>
                </a:extLst>
              </a:tr>
              <a:tr h="5046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 </a:t>
                      </a:r>
                      <a:r>
                        <a:rPr lang="ko-KR" altLang="en-US">
                          <a:effectLst/>
                        </a:rPr>
                        <a:t>클래스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240.0.0.0 ~ 254.255.255.254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5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73DC58-0E28-4B39-BCCA-0EB641F9DDFF}"/>
              </a:ext>
            </a:extLst>
          </p:cNvPr>
          <p:cNvSpPr txBox="1"/>
          <p:nvPr/>
        </p:nvSpPr>
        <p:spPr>
          <a:xfrm>
            <a:off x="6648993" y="884738"/>
            <a:ext cx="450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출처 </a:t>
            </a:r>
            <a:r>
              <a:rPr lang="en-US" altLang="ko-KR" dirty="0"/>
              <a:t>: https://ko.wikipedia.org/wiki/IPv4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23A1B-95AC-43F0-B5EE-4707411572E6}"/>
              </a:ext>
            </a:extLst>
          </p:cNvPr>
          <p:cNvSpPr txBox="1"/>
          <p:nvPr/>
        </p:nvSpPr>
        <p:spPr>
          <a:xfrm>
            <a:off x="1345475" y="5355769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 err="1"/>
              <a:t>멀티캐스트용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예비용</a:t>
            </a:r>
          </a:p>
        </p:txBody>
      </p:sp>
    </p:spTree>
    <p:extLst>
      <p:ext uri="{BB962C8B-B14F-4D97-AF65-F5344CB8AC3E}">
        <p14:creationId xmlns:p14="http://schemas.microsoft.com/office/powerpoint/2010/main" val="16068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IP v6</a:t>
            </a:r>
            <a:endParaRPr lang="ko-KR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5D2821-5E0B-41A7-8DF5-6D3F489D9F6E}"/>
              </a:ext>
            </a:extLst>
          </p:cNvPr>
          <p:cNvSpPr/>
          <p:nvPr/>
        </p:nvSpPr>
        <p:spPr>
          <a:xfrm>
            <a:off x="1295399" y="1340110"/>
            <a:ext cx="91154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IPv4 </a:t>
            </a:r>
            <a:r>
              <a:rPr lang="ko-KR" altLang="en-US" dirty="0"/>
              <a:t>프로토콜의 주소가 </a:t>
            </a: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주소의 소진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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주소 길이 비교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IPv4 (32 bit) , IPv6 (128 bit)</a:t>
            </a:r>
          </a:p>
          <a:p>
            <a:r>
              <a:rPr lang="en-US" altLang="ko-KR" dirty="0"/>
              <a:t>       2</a:t>
            </a:r>
            <a:r>
              <a:rPr lang="en-US" altLang="ko-KR" baseline="30000" dirty="0"/>
              <a:t>32 = </a:t>
            </a:r>
            <a:r>
              <a:rPr lang="en-US" altLang="ko-KR" dirty="0"/>
              <a:t>4,294,967,296</a:t>
            </a:r>
          </a:p>
          <a:p>
            <a:r>
              <a:rPr lang="en-US" altLang="ko-KR" dirty="0"/>
              <a:t>       2</a:t>
            </a:r>
            <a:r>
              <a:rPr lang="en-US" altLang="ko-KR" baseline="30000" dirty="0"/>
              <a:t>128 = </a:t>
            </a:r>
            <a:r>
              <a:rPr lang="en-US" altLang="ko-KR" dirty="0"/>
              <a:t>340,282,366,920,938,463,463,374,607,431,768,211,456 (</a:t>
            </a:r>
            <a:r>
              <a:rPr lang="ko-KR" altLang="en-US" dirty="0"/>
              <a:t>약 </a:t>
            </a:r>
            <a:r>
              <a:rPr lang="en-US" altLang="ko-KR" dirty="0"/>
              <a:t>3.4x10</a:t>
            </a:r>
            <a:r>
              <a:rPr lang="en-US" altLang="ko-KR" baseline="30000" dirty="0"/>
              <a:t>38</a:t>
            </a:r>
            <a:r>
              <a:rPr lang="en-US" altLang="ko-KR" dirty="0"/>
              <a:t>)</a:t>
            </a: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주소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축약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de-DE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2001:0DB8:0000:0000:0000:0000:1428:57ab</a:t>
            </a:r>
          </a:p>
          <a:p>
            <a:r>
              <a:rPr lang="de-DE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 2001:0DB8:0000:0000:0000::1428:57ab</a:t>
            </a:r>
          </a:p>
          <a:p>
            <a:r>
              <a:rPr lang="de-DE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 2001:0DB8:0:0:0:0:1428:57ab</a:t>
            </a:r>
          </a:p>
          <a:p>
            <a:r>
              <a:rPr lang="de-DE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 2001:0DB8:0::0:1428:57ab</a:t>
            </a:r>
          </a:p>
          <a:p>
            <a:r>
              <a:rPr lang="de-DE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 2001:0DB8::1428:57ab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듀얼스택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터널링</a:t>
            </a:r>
            <a:r>
              <a:rPr lang="en-US" altLang="ko-KR" dirty="0"/>
              <a:t>, </a:t>
            </a:r>
            <a:r>
              <a:rPr lang="ko-KR" altLang="en-US" dirty="0"/>
              <a:t>주소변환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듀얼스택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 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 </a:t>
            </a:r>
            <a:r>
              <a:rPr lang="ko-KR" altLang="en-US" dirty="0"/>
              <a:t>패킷을 모두 주고 받을 수 있는 능력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터널링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 </a:t>
            </a:r>
            <a:r>
              <a:rPr lang="en-US" altLang="ko-KR" dirty="0"/>
              <a:t>IPv6 </a:t>
            </a:r>
            <a:r>
              <a:rPr lang="ko-KR" altLang="en-US" dirty="0" err="1"/>
              <a:t>데이터그램을</a:t>
            </a:r>
            <a:r>
              <a:rPr lang="ko-KR" altLang="en-US" dirty="0"/>
              <a:t> </a:t>
            </a:r>
            <a:r>
              <a:rPr lang="en-US" altLang="ko-KR" dirty="0"/>
              <a:t>IPv4 </a:t>
            </a:r>
            <a:r>
              <a:rPr lang="ko-KR" altLang="en-US" dirty="0"/>
              <a:t>패킷에 캡슐화 전송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주소변환 </a:t>
            </a:r>
            <a:r>
              <a:rPr lang="en-US" altLang="ko-KR" dirty="0"/>
              <a:t>: IPv6</a:t>
            </a:r>
            <a:r>
              <a:rPr lang="ko-KR" altLang="en-US" dirty="0"/>
              <a:t>와 </a:t>
            </a:r>
            <a:r>
              <a:rPr lang="en-US" altLang="ko-KR" dirty="0"/>
              <a:t>IPv4 </a:t>
            </a:r>
            <a:r>
              <a:rPr lang="ko-KR" altLang="en-US" dirty="0"/>
              <a:t>간의 주소 전환 장비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IPv6</a:t>
            </a:r>
            <a:r>
              <a:rPr lang="ko-KR" altLang="en-US" dirty="0"/>
              <a:t>와 </a:t>
            </a:r>
            <a:r>
              <a:rPr lang="en-US" altLang="ko-KR" dirty="0"/>
              <a:t>IPv4 </a:t>
            </a:r>
            <a:r>
              <a:rPr lang="ko-KR" altLang="en-US" dirty="0"/>
              <a:t>간의 </a:t>
            </a:r>
            <a:r>
              <a:rPr lang="en-US" altLang="ko-KR" dirty="0"/>
              <a:t>Address Table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E3B8C-8254-41AB-91A5-57F4485607E1}"/>
              </a:ext>
            </a:extLst>
          </p:cNvPr>
          <p:cNvSpPr txBox="1"/>
          <p:nvPr/>
        </p:nvSpPr>
        <p:spPr>
          <a:xfrm>
            <a:off x="6648993" y="884738"/>
            <a:ext cx="450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출처 </a:t>
            </a:r>
            <a:r>
              <a:rPr lang="en-US" altLang="ko-KR" dirty="0"/>
              <a:t>: https://ko.wikipedia.org/wiki/IPv6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87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EE7560-6209-4FF9-BF56-74C98353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76792"/>
              </p:ext>
            </p:extLst>
          </p:nvPr>
        </p:nvGraphicFramePr>
        <p:xfrm>
          <a:off x="957743" y="3542706"/>
          <a:ext cx="10515588" cy="2240280"/>
        </p:xfrm>
        <a:graphic>
          <a:graphicData uri="http://schemas.openxmlformats.org/drawingml/2006/table">
            <a:tbl>
              <a:tblPr/>
              <a:tblGrid>
                <a:gridCol w="309282">
                  <a:extLst>
                    <a:ext uri="{9D8B030D-6E8A-4147-A177-3AD203B41FA5}">
                      <a16:colId xmlns:a16="http://schemas.microsoft.com/office/drawing/2014/main" val="2985851311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702819358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610583562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802881809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62278045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79287025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737476167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417686556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694617158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522912304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132603264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20583964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598982643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561459028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28621930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700185321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820820787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074348326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628345712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027261728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395252516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405114299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775883893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786512348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270183608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006545982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92027421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536953643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779592432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74138607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986289727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598568571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218460204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753753589"/>
                    </a:ext>
                  </a:extLst>
                </a:gridCol>
              </a:tblGrid>
              <a:tr h="0">
                <a:tc gridSpan="34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UDP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헤더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3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</a:rPr>
                        <a:t>오프셋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옥텟</a:t>
                      </a:r>
                      <a:endParaRPr lang="ko-KR" alt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2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옥텟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비트</a:t>
                      </a:r>
                      <a:endParaRPr lang="ko-KR" alt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70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16">
                  <a:txBody>
                    <a:bodyPr/>
                    <a:lstStyle/>
                    <a:p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출발지 포트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</a:rPr>
                        <a:t>도착지 포트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16">
                  <a:txBody>
                    <a:bodyPr/>
                    <a:lstStyle/>
                    <a:p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</a:rPr>
                        <a:t>길이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effectLst/>
                        </a:rPr>
                        <a:t>체크섬</a:t>
                      </a:r>
                      <a:endParaRPr lang="ko-KR" alt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933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A79202E-8F1B-4C6B-B411-3F5EAEDF4F82}"/>
              </a:ext>
            </a:extLst>
          </p:cNvPr>
          <p:cNvSpPr/>
          <p:nvPr/>
        </p:nvSpPr>
        <p:spPr>
          <a:xfrm>
            <a:off x="5029200" y="879226"/>
            <a:ext cx="6324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https://ko.wikipedia.org/wiki/</a:t>
            </a:r>
            <a:r>
              <a:rPr lang="ko-KR" altLang="en-US" dirty="0"/>
              <a:t>사용자</a:t>
            </a:r>
            <a:r>
              <a:rPr lang="en-US" altLang="ko-KR" dirty="0"/>
              <a:t>_</a:t>
            </a:r>
            <a:r>
              <a:rPr lang="ko-KR" altLang="en-US" dirty="0" err="1"/>
              <a:t>데이터그램</a:t>
            </a:r>
            <a:r>
              <a:rPr lang="en-US" altLang="ko-KR" dirty="0"/>
              <a:t>_</a:t>
            </a:r>
            <a:r>
              <a:rPr lang="ko-KR" altLang="en-US" dirty="0"/>
              <a:t>프로토콜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F0C35-24ED-4C00-B9BD-6A459F5D9E3E}"/>
              </a:ext>
            </a:extLst>
          </p:cNvPr>
          <p:cNvSpPr txBox="1"/>
          <p:nvPr/>
        </p:nvSpPr>
        <p:spPr>
          <a:xfrm>
            <a:off x="957743" y="865464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UDP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8AA6D1-29F3-47E1-8B77-0BF61E557606}"/>
              </a:ext>
            </a:extLst>
          </p:cNvPr>
          <p:cNvSpPr/>
          <p:nvPr/>
        </p:nvSpPr>
        <p:spPr>
          <a:xfrm>
            <a:off x="1333499" y="1327129"/>
            <a:ext cx="9629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b="1" dirty="0">
                <a:cs typeface="Arial" panose="020B0604020202020204" pitchFamily="34" charset="0"/>
              </a:rPr>
              <a:t>사용자 </a:t>
            </a:r>
            <a:r>
              <a:rPr lang="ko-KR" altLang="ko-KR" b="1" dirty="0" err="1">
                <a:cs typeface="Arial" panose="020B0604020202020204" pitchFamily="34" charset="0"/>
              </a:rPr>
              <a:t>데이터그램</a:t>
            </a:r>
            <a:r>
              <a:rPr lang="ko-KR" altLang="ko-KR" b="1" dirty="0">
                <a:cs typeface="Arial" panose="020B0604020202020204" pitchFamily="34" charset="0"/>
              </a:rPr>
              <a:t> 프로토콜</a:t>
            </a:r>
            <a:r>
              <a:rPr lang="ko-KR" altLang="ko-KR" dirty="0">
                <a:cs typeface="Arial" panose="020B0604020202020204" pitchFamily="34" charset="0"/>
              </a:rPr>
              <a:t>(</a:t>
            </a:r>
            <a:r>
              <a:rPr lang="ko-KR" altLang="ko-KR" dirty="0" err="1">
                <a:cs typeface="Arial" panose="020B0604020202020204" pitchFamily="34" charset="0"/>
              </a:rPr>
              <a:t>User</a:t>
            </a:r>
            <a:r>
              <a:rPr lang="ko-KR" altLang="ko-KR" dirty="0">
                <a:cs typeface="Arial" panose="020B0604020202020204" pitchFamily="34" charset="0"/>
              </a:rPr>
              <a:t> </a:t>
            </a:r>
            <a:r>
              <a:rPr lang="ko-KR" altLang="ko-KR" dirty="0" err="1">
                <a:cs typeface="Arial" panose="020B0604020202020204" pitchFamily="34" charset="0"/>
              </a:rPr>
              <a:t>Datagram</a:t>
            </a:r>
            <a:r>
              <a:rPr lang="ko-KR" altLang="ko-KR" dirty="0">
                <a:cs typeface="Arial" panose="020B0604020202020204" pitchFamily="34" charset="0"/>
              </a:rPr>
              <a:t> </a:t>
            </a:r>
            <a:r>
              <a:rPr lang="ko-KR" altLang="ko-KR" dirty="0" err="1">
                <a:cs typeface="Arial" panose="020B0604020202020204" pitchFamily="34" charset="0"/>
              </a:rPr>
              <a:t>Protocol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dirty="0">
                <a:cs typeface="Arial" panose="020B0604020202020204" pitchFamily="34" charset="0"/>
              </a:rPr>
              <a:t>데이터그램으로 알려진 단문 메시지를 교환</a:t>
            </a:r>
            <a:endParaRPr lang="en-US" altLang="ko-KR" dirty="0">
              <a:cs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dirty="0" err="1">
                <a:cs typeface="Arial" panose="020B0604020202020204" pitchFamily="34" charset="0"/>
              </a:rPr>
              <a:t>UDP의</a:t>
            </a:r>
            <a:r>
              <a:rPr lang="ko-KR" altLang="ko-KR" dirty="0">
                <a:cs typeface="Arial" panose="020B0604020202020204" pitchFamily="34" charset="0"/>
              </a:rPr>
              <a:t> 전송 방식은 단순</a:t>
            </a:r>
            <a:endParaRPr lang="en-US" altLang="ko-KR" dirty="0">
              <a:cs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dirty="0">
                <a:cs typeface="Arial" panose="020B0604020202020204" pitchFamily="34" charset="0"/>
              </a:rPr>
              <a:t>서비스의 신뢰성이 낮</a:t>
            </a:r>
            <a:r>
              <a:rPr lang="ko-KR" altLang="en-US" dirty="0">
                <a:cs typeface="Arial" panose="020B0604020202020204" pitchFamily="34" charset="0"/>
              </a:rPr>
              <a:t>음</a:t>
            </a:r>
            <a:r>
              <a:rPr lang="en-US" altLang="ko-KR" dirty="0">
                <a:cs typeface="Arial" panose="020B0604020202020204" pitchFamily="34" charset="0"/>
              </a:rPr>
              <a:t> (</a:t>
            </a:r>
            <a:r>
              <a:rPr lang="ko-KR" altLang="ko-KR" dirty="0" err="1">
                <a:cs typeface="Arial" panose="020B0604020202020204" pitchFamily="34" charset="0"/>
              </a:rPr>
              <a:t>데이터그램</a:t>
            </a:r>
            <a:r>
              <a:rPr lang="ko-KR" altLang="ko-KR" dirty="0">
                <a:cs typeface="Arial" panose="020B0604020202020204" pitchFamily="34" charset="0"/>
              </a:rPr>
              <a:t> 도착 순서가 바뀌거나, 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ko-KR" altLang="ko-KR" dirty="0">
                <a:cs typeface="Arial" panose="020B0604020202020204" pitchFamily="34" charset="0"/>
              </a:rPr>
              <a:t>중복되거나, 누락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dirty="0">
                <a:cs typeface="Arial" panose="020B0604020202020204" pitchFamily="34" charset="0"/>
              </a:rPr>
              <a:t>도메인 이름 서비스 (DNS), IPTV, 음성 인터넷 프로토콜 (VoIP), TFTP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ko-KR" altLang="en-US" dirty="0">
                <a:cs typeface="Arial" panose="020B0604020202020204" pitchFamily="34" charset="0"/>
              </a:rPr>
              <a:t>등</a:t>
            </a:r>
            <a:endParaRPr lang="en-US" altLang="ko-K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5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D66BE6-B99B-484F-B07D-E6E55CD5B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27920"/>
              </p:ext>
            </p:extLst>
          </p:nvPr>
        </p:nvGraphicFramePr>
        <p:xfrm>
          <a:off x="1073545" y="2933702"/>
          <a:ext cx="10194526" cy="3096648"/>
        </p:xfrm>
        <a:graphic>
          <a:graphicData uri="http://schemas.openxmlformats.org/drawingml/2006/table">
            <a:tbl>
              <a:tblPr/>
              <a:tblGrid>
                <a:gridCol w="488555">
                  <a:extLst>
                    <a:ext uri="{9D8B030D-6E8A-4147-A177-3AD203B41FA5}">
                      <a16:colId xmlns:a16="http://schemas.microsoft.com/office/drawing/2014/main" val="3014383660"/>
                    </a:ext>
                  </a:extLst>
                </a:gridCol>
                <a:gridCol w="404041">
                  <a:extLst>
                    <a:ext uri="{9D8B030D-6E8A-4147-A177-3AD203B41FA5}">
                      <a16:colId xmlns:a16="http://schemas.microsoft.com/office/drawing/2014/main" val="1857684364"/>
                    </a:ext>
                  </a:extLst>
                </a:gridCol>
                <a:gridCol w="253184">
                  <a:extLst>
                    <a:ext uri="{9D8B030D-6E8A-4147-A177-3AD203B41FA5}">
                      <a16:colId xmlns:a16="http://schemas.microsoft.com/office/drawing/2014/main" val="4003866043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49583888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477600204"/>
                    </a:ext>
                  </a:extLst>
                </a:gridCol>
                <a:gridCol w="129379">
                  <a:extLst>
                    <a:ext uri="{9D8B030D-6E8A-4147-A177-3AD203B41FA5}">
                      <a16:colId xmlns:a16="http://schemas.microsoft.com/office/drawing/2014/main" val="2764477277"/>
                    </a:ext>
                  </a:extLst>
                </a:gridCol>
                <a:gridCol w="175421">
                  <a:extLst>
                    <a:ext uri="{9D8B030D-6E8A-4147-A177-3AD203B41FA5}">
                      <a16:colId xmlns:a16="http://schemas.microsoft.com/office/drawing/2014/main" val="12996694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176509754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409100944"/>
                    </a:ext>
                  </a:extLst>
                </a:gridCol>
                <a:gridCol w="238321">
                  <a:extLst>
                    <a:ext uri="{9D8B030D-6E8A-4147-A177-3AD203B41FA5}">
                      <a16:colId xmlns:a16="http://schemas.microsoft.com/office/drawing/2014/main" val="2452786094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3295807343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4247380363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3359918189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742774418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1274268732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195389591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2187311007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1575190729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3384760970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1338792335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656109423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938532868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3859298416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3888770492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23499701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2133217607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2940316926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2144262549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2518066848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3478736769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4153225050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1905743447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3820332856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4242610122"/>
                    </a:ext>
                  </a:extLst>
                </a:gridCol>
                <a:gridCol w="299839">
                  <a:extLst>
                    <a:ext uri="{9D8B030D-6E8A-4147-A177-3AD203B41FA5}">
                      <a16:colId xmlns:a16="http://schemas.microsoft.com/office/drawing/2014/main" val="2666928273"/>
                    </a:ext>
                  </a:extLst>
                </a:gridCol>
              </a:tblGrid>
              <a:tr h="303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i="1">
                          <a:solidFill>
                            <a:schemeClr val="tx1"/>
                          </a:solidFill>
                          <a:effectLst/>
                        </a:rPr>
                        <a:t>오프셋</a:t>
                      </a:r>
                      <a:endParaRPr lang="ko-KR" altLang="en-US" sz="1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옥텟</a:t>
                      </a:r>
                      <a:endParaRPr lang="ko-KR" alt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40039"/>
                  </a:ext>
                </a:extLst>
              </a:tr>
              <a:tr h="303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옥텟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비트</a:t>
                      </a:r>
                      <a:endParaRPr lang="ko-KR" alt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27183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17"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Source port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Destination port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10331"/>
                  </a:ext>
                </a:extLst>
              </a:tr>
              <a:tr h="189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33"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Sequence number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49160"/>
                  </a:ext>
                </a:extLst>
              </a:tr>
              <a:tr h="189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33"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Acknowledgment number (if ACK set)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77335"/>
                  </a:ext>
                </a:extLst>
              </a:tr>
              <a:tr h="4347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offset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>
                        <a:effectLst/>
                      </a:endParaRP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Reserved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</a:rPr>
                        <a:t>0 0 0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b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16"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Window Size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8051"/>
                  </a:ext>
                </a:extLst>
              </a:tr>
              <a:tr h="2712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17"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Checksum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Urgent pointer (URG </a:t>
                      </a:r>
                      <a:r>
                        <a:rPr lang="ko-KR" altLang="en-US" sz="1300">
                          <a:solidFill>
                            <a:schemeClr val="tx1"/>
                          </a:solidFill>
                          <a:effectLst/>
                        </a:rPr>
                        <a:t>플래그가 설정된 경우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819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b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160</a:t>
                      </a:r>
                      <a:b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33"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Options (</a:t>
                      </a:r>
                      <a:r>
                        <a:rPr lang="en-US" altLang="ko-KR" sz="1300" i="1" dirty="0">
                          <a:solidFill>
                            <a:schemeClr val="tx1"/>
                          </a:solidFill>
                          <a:effectLst/>
                        </a:rPr>
                        <a:t>data offset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&gt; 5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</a:rPr>
                        <a:t>인 경우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</a:rPr>
                        <a:t>필요시 끝부분에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"0"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</a:rPr>
                        <a:t>바이트로 패딩 됨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.)</a:t>
                      </a:r>
                      <a:b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8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7689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32BBF8C-B94C-4D45-8ACA-098179743409}"/>
              </a:ext>
            </a:extLst>
          </p:cNvPr>
          <p:cNvSpPr/>
          <p:nvPr/>
        </p:nvSpPr>
        <p:spPr>
          <a:xfrm>
            <a:off x="1073545" y="2564368"/>
            <a:ext cx="10194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TCP 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헤더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B62E1C-B6D8-4C89-A24C-2F37198FDE7E}"/>
              </a:ext>
            </a:extLst>
          </p:cNvPr>
          <p:cNvSpPr/>
          <p:nvPr/>
        </p:nvSpPr>
        <p:spPr>
          <a:xfrm>
            <a:off x="5029200" y="879226"/>
            <a:ext cx="6324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https://ko.wikipedia.org/wiki/</a:t>
            </a:r>
            <a:r>
              <a:rPr lang="ko-KR" altLang="en-US" dirty="0"/>
              <a:t>전송</a:t>
            </a:r>
            <a:r>
              <a:rPr lang="en-US" altLang="ko-KR" dirty="0"/>
              <a:t>_</a:t>
            </a:r>
            <a:r>
              <a:rPr lang="ko-KR" altLang="en-US" dirty="0"/>
              <a:t>제어</a:t>
            </a:r>
            <a:r>
              <a:rPr lang="en-US" altLang="ko-KR" dirty="0"/>
              <a:t>_</a:t>
            </a:r>
            <a:r>
              <a:rPr lang="ko-KR" altLang="en-US" dirty="0"/>
              <a:t>프로토콜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13FB2-5A33-4C33-8D40-5F924A06B1F2}"/>
              </a:ext>
            </a:extLst>
          </p:cNvPr>
          <p:cNvSpPr txBox="1"/>
          <p:nvPr/>
        </p:nvSpPr>
        <p:spPr>
          <a:xfrm>
            <a:off x="957743" y="865464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TCP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C2C3B-0179-4537-ABB3-D4509E24E974}"/>
              </a:ext>
            </a:extLst>
          </p:cNvPr>
          <p:cNvSpPr txBox="1"/>
          <p:nvPr/>
        </p:nvSpPr>
        <p:spPr>
          <a:xfrm>
            <a:off x="1314450" y="1352465"/>
            <a:ext cx="612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전송 제어 프로토콜</a:t>
            </a:r>
            <a:r>
              <a:rPr lang="en-US" altLang="ko-KR" dirty="0"/>
              <a:t>(Transmission Control Protocol)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웹 브라우저들이 월드 와이드 웹에서 서버에 연결할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 전송</a:t>
            </a:r>
            <a:r>
              <a:rPr lang="en-US" altLang="ko-KR" dirty="0"/>
              <a:t>,</a:t>
            </a:r>
            <a:r>
              <a:rPr lang="ko-KR" altLang="en-US" dirty="0"/>
              <a:t> 파일 전송</a:t>
            </a:r>
          </a:p>
        </p:txBody>
      </p:sp>
    </p:spTree>
    <p:extLst>
      <p:ext uri="{BB962C8B-B14F-4D97-AF65-F5344CB8AC3E}">
        <p14:creationId xmlns:p14="http://schemas.microsoft.com/office/powerpoint/2010/main" val="74762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F9613B33-28B3-44ED-93DC-EDB1A5DD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99" y="1400073"/>
            <a:ext cx="9982201" cy="3372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ko-KR" dirty="0" err="1">
                <a:solidFill>
                  <a:srgbClr val="222222"/>
                </a:solidFill>
                <a:cs typeface="Arial" panose="020B0604020202020204" pitchFamily="34" charset="0"/>
              </a:rPr>
              <a:t>TCP는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 데이터를 주고 받을 양단 간에 연결 설정</a:t>
            </a: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 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연결을 통해 양방향으로 데이터를 전송</a:t>
            </a:r>
            <a:endParaRPr lang="en-US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ko-KR" dirty="0" err="1">
                <a:solidFill>
                  <a:srgbClr val="222222"/>
                </a:solidFill>
                <a:cs typeface="Arial" panose="020B0604020202020204" pitchFamily="34" charset="0"/>
              </a:rPr>
              <a:t>UDP는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 연결을 설정하지 않</a:t>
            </a:r>
            <a:r>
              <a:rPr lang="ko-KR" altLang="en-US" dirty="0">
                <a:solidFill>
                  <a:srgbClr val="222222"/>
                </a:solidFill>
                <a:cs typeface="Arial" panose="020B0604020202020204" pitchFamily="34" charset="0"/>
              </a:rPr>
              <a:t>음 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수신자가 데이터를 받을 준비를 확인하는 단계를 거치지 않</a:t>
            </a:r>
            <a:r>
              <a:rPr lang="ko-KR" altLang="en-US" dirty="0">
                <a:solidFill>
                  <a:srgbClr val="222222"/>
                </a:solidFill>
                <a:cs typeface="Arial" panose="020B0604020202020204" pitchFamily="34" charset="0"/>
              </a:rPr>
              <a:t>음</a:t>
            </a:r>
            <a:endParaRPr lang="en-US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 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단방향으로 정보를 전송한다.</a:t>
            </a:r>
            <a:endParaRPr lang="en-US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222222"/>
                </a:solidFill>
                <a:cs typeface="Arial" panose="020B0604020202020204" pitchFamily="34" charset="0"/>
              </a:rPr>
              <a:t>특성</a:t>
            </a: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22222"/>
                </a:solidFill>
                <a:cs typeface="Arial" panose="020B0604020202020204" pitchFamily="34" charset="0"/>
              </a:rPr>
              <a:t>비교</a:t>
            </a:r>
            <a:endParaRPr lang="ko-KR" altLang="ko-KR" dirty="0"/>
          </a:p>
          <a:p>
            <a:pPr lvl="0" latinLnBrk="0"/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    </a:t>
            </a: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신뢰성 - </a:t>
            </a:r>
            <a:r>
              <a:rPr lang="ko-KR" altLang="ko-KR" dirty="0" err="1">
                <a:solidFill>
                  <a:srgbClr val="222222"/>
                </a:solidFill>
                <a:cs typeface="Arial" panose="020B0604020202020204" pitchFamily="34" charset="0"/>
              </a:rPr>
              <a:t>TCP는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 메시지 수신을 확인</a:t>
            </a:r>
            <a:endParaRPr lang="en-US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0" latinLnBrk="0"/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                       </a:t>
            </a:r>
            <a:r>
              <a:rPr lang="ko-KR" altLang="ko-KR" dirty="0" err="1">
                <a:solidFill>
                  <a:srgbClr val="222222"/>
                </a:solidFill>
                <a:cs typeface="Arial" panose="020B0604020202020204" pitchFamily="34" charset="0"/>
              </a:rPr>
              <a:t>UDP는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 수신자가 메시지를 수신했는지 확인</a:t>
            </a: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22222"/>
                </a:solidFill>
                <a:cs typeface="Arial" panose="020B0604020202020204" pitchFamily="34" charset="0"/>
              </a:rPr>
              <a:t>불가</a:t>
            </a:r>
            <a:endParaRPr lang="en-US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0" latinLnBrk="0"/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    </a:t>
            </a: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순서 정렬 - </a:t>
            </a:r>
            <a:r>
              <a:rPr lang="ko-KR" altLang="ko-KR" dirty="0" err="1">
                <a:solidFill>
                  <a:srgbClr val="222222"/>
                </a:solidFill>
                <a:cs typeface="Arial" panose="020B0604020202020204" pitchFamily="34" charset="0"/>
              </a:rPr>
              <a:t>TCP에서는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 메시지가 보내진 순서를 보장하기 위해 </a:t>
            </a:r>
            <a:r>
              <a:rPr lang="ko-KR" altLang="ko-KR" dirty="0" err="1">
                <a:solidFill>
                  <a:srgbClr val="222222"/>
                </a:solidFill>
                <a:cs typeface="Arial" panose="020B0604020202020204" pitchFamily="34" charset="0"/>
              </a:rPr>
              <a:t>재조립</a:t>
            </a:r>
            <a:endParaRPr lang="en-US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0" latinLnBrk="0"/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                           </a:t>
            </a:r>
            <a:r>
              <a:rPr lang="ko-KR" altLang="ko-KR" dirty="0" err="1">
                <a:solidFill>
                  <a:srgbClr val="222222"/>
                </a:solidFill>
                <a:cs typeface="Arial" panose="020B0604020202020204" pitchFamily="34" charset="0"/>
              </a:rPr>
              <a:t>UDP는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 메시지 도착 순서를 예측할 수 없</a:t>
            </a:r>
            <a:r>
              <a:rPr lang="ko-KR" altLang="en-US" dirty="0">
                <a:solidFill>
                  <a:srgbClr val="222222"/>
                </a:solidFill>
                <a:cs typeface="Arial" panose="020B0604020202020204" pitchFamily="34" charset="0"/>
              </a:rPr>
              <a:t>음</a:t>
            </a:r>
            <a:endParaRPr lang="en-US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0" latinLnBrk="0"/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    </a:t>
            </a: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부하 -</a:t>
            </a:r>
            <a:r>
              <a:rPr lang="en-US" altLang="ko-KR" dirty="0">
                <a:solidFill>
                  <a:srgbClr val="222222"/>
                </a:solidFill>
                <a:cs typeface="Arial" panose="020B0604020202020204" pitchFamily="34" charset="0"/>
              </a:rPr>
              <a:t> UDP</a:t>
            </a:r>
            <a:r>
              <a:rPr lang="ko-KR" altLang="en-US" dirty="0">
                <a:solidFill>
                  <a:srgbClr val="222222"/>
                </a:solidFill>
                <a:cs typeface="Arial" panose="020B0604020202020204" pitchFamily="34" charset="0"/>
              </a:rPr>
              <a:t>가 </a:t>
            </a:r>
            <a:r>
              <a:rPr lang="ko-KR" altLang="ko-KR" dirty="0" err="1">
                <a:solidFill>
                  <a:srgbClr val="222222"/>
                </a:solidFill>
                <a:cs typeface="Arial" panose="020B0604020202020204" pitchFamily="34" charset="0"/>
              </a:rPr>
              <a:t>TCP보다</a:t>
            </a:r>
            <a:r>
              <a:rPr lang="ko-KR" altLang="ko-KR" dirty="0">
                <a:solidFill>
                  <a:srgbClr val="222222"/>
                </a:solidFill>
                <a:cs typeface="Arial" panose="020B0604020202020204" pitchFamily="34" charset="0"/>
              </a:rPr>
              <a:t> 속도가 빠르고 오버헤드가 적</a:t>
            </a:r>
            <a:r>
              <a:rPr lang="ko-KR" altLang="en-US" dirty="0">
                <a:solidFill>
                  <a:srgbClr val="222222"/>
                </a:solidFill>
                <a:cs typeface="Arial" panose="020B0604020202020204" pitchFamily="34" charset="0"/>
              </a:rPr>
              <a:t>음</a:t>
            </a:r>
            <a:endParaRPr lang="ko-KR" altLang="ko-KR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C40CB-0494-4011-80B1-8B6670D4107B}"/>
              </a:ext>
            </a:extLst>
          </p:cNvPr>
          <p:cNvSpPr txBox="1"/>
          <p:nvPr/>
        </p:nvSpPr>
        <p:spPr>
          <a:xfrm>
            <a:off x="957743" y="865464"/>
            <a:ext cx="287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UDP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TCP </a:t>
            </a:r>
            <a:r>
              <a:rPr lang="ko-KR" altLang="en-US" sz="2400" b="1" dirty="0"/>
              <a:t>비교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625FB1-B7D4-425A-95C4-F4D7ADDD56EE}"/>
              </a:ext>
            </a:extLst>
          </p:cNvPr>
          <p:cNvSpPr/>
          <p:nvPr/>
        </p:nvSpPr>
        <p:spPr>
          <a:xfrm>
            <a:off x="5029200" y="879226"/>
            <a:ext cx="6324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https://ko.wikipedia.org/wiki/</a:t>
            </a:r>
            <a:r>
              <a:rPr lang="ko-KR" altLang="en-US" dirty="0"/>
              <a:t>사용자</a:t>
            </a:r>
            <a:r>
              <a:rPr lang="en-US" altLang="ko-KR" dirty="0"/>
              <a:t>_</a:t>
            </a:r>
            <a:r>
              <a:rPr lang="ko-KR" altLang="en-US" dirty="0" err="1"/>
              <a:t>데이터그램</a:t>
            </a:r>
            <a:r>
              <a:rPr lang="en-US" altLang="ko-KR" dirty="0"/>
              <a:t>_</a:t>
            </a:r>
            <a:r>
              <a:rPr lang="ko-KR" altLang="en-US" dirty="0"/>
              <a:t>프로토콜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3" name="HTMLCheckbox1" r:id="rId2" imgW="257040" imgH="276120"/>
        </mc:Choice>
        <mc:Fallback>
          <p:control name="HTMLCheckbox1" r:id="rId2" imgW="257040" imgH="276120">
            <p:pic>
              <p:nvPicPr>
                <p:cNvPr id="7" name="HTMLCheckbox1">
                  <a:extLst>
                    <a:ext uri="{FF2B5EF4-FFF2-40B4-BE49-F238E27FC236}">
                      <a16:creationId xmlns:a16="http://schemas.microsoft.com/office/drawing/2014/main" id="{14393A13-83B6-418F-B1B8-5773C883F13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9755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513</Words>
  <Application>Microsoft Office PowerPoint</Application>
  <PresentationFormat>와이드스크린</PresentationFormat>
  <Paragraphs>202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JHDESKTOP</cp:lastModifiedBy>
  <cp:revision>50</cp:revision>
  <dcterms:created xsi:type="dcterms:W3CDTF">2020-04-10T01:28:10Z</dcterms:created>
  <dcterms:modified xsi:type="dcterms:W3CDTF">2020-04-10T06:48:28Z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