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4E5D3-8AED-46EA-99DB-0E687953BB7E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DDEBA-08B5-4F60-BD1E-7909C6BC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9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5D7F5734-F907-4CC6-AE95-7A74E0E66DB9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78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F3BEDAA0-0E61-4265-ABB3-C5F0C4A1528B}" type="slidenum">
              <a:rPr lang="en-US" altLang="en-US">
                <a:latin typeface="Calibri" panose="020F0502020204030204" pitchFamily="34" charset="0"/>
              </a:rPr>
              <a:pPr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895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E8C3213A-9890-412A-86C9-218E886B87D2}" type="slidenum">
              <a:rPr lang="en-US" altLang="en-US">
                <a:latin typeface="Calibri" panose="020F0502020204030204" pitchFamily="34" charset="0"/>
              </a:rPr>
              <a:pPr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669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5BE1BD04-04BB-47C0-9A52-A8BA5E5840DD}" type="slidenum">
              <a:rPr lang="en-US" altLang="en-US">
                <a:latin typeface="Calibri" panose="020F0502020204030204" pitchFamily="34" charset="0"/>
              </a:rPr>
              <a:pPr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4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E6D0A365-73F8-4E44-A896-770ADC11FBC6}" type="slidenum">
              <a:rPr lang="en-US" altLang="en-US">
                <a:latin typeface="Calibri" panose="020F0502020204030204" pitchFamily="34" charset="0"/>
              </a:rPr>
              <a:pPr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039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29BD04E4-E66B-499F-930F-E4E2BB81EA81}" type="slidenum">
              <a:rPr lang="en-US" altLang="en-US">
                <a:latin typeface="Calibri" panose="020F0502020204030204" pitchFamily="34" charset="0"/>
              </a:rPr>
              <a:pPr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47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313054E1-2054-41BB-A884-9294EF96685E}" type="slidenum">
              <a:rPr lang="en-US" altLang="en-US">
                <a:latin typeface="Calibri" panose="020F0502020204030204" pitchFamily="34" charset="0"/>
              </a:rPr>
              <a:pPr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715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4F58E969-C01E-468C-9912-C0FAC1B42E7D}" type="slidenum">
              <a:rPr lang="en-US" altLang="en-US">
                <a:latin typeface="Calibri" panose="020F0502020204030204" pitchFamily="34" charset="0"/>
              </a:rPr>
              <a:pPr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472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F57DD9B9-3345-4905-BA5E-A660728C180D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12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8F79410B-2D63-4084-844A-B5B0AFC8321B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93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4DFF239E-27D2-4C5A-88E2-90BC8FCB929A}" type="slidenum">
              <a:rPr lang="en-US" altLang="en-US">
                <a:latin typeface="Calibri" panose="020F0502020204030204" pitchFamily="34" charset="0"/>
              </a:rPr>
              <a:pPr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64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E3FDA04C-83BB-4483-8F1F-E953C1834DC0}" type="slidenum">
              <a:rPr lang="en-US" altLang="en-US">
                <a:latin typeface="Calibri" panose="020F0502020204030204" pitchFamily="34" charset="0"/>
              </a:rPr>
              <a:pPr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71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6DD8F2DB-491D-472E-87D8-E7EA17D5B919}" type="slidenum">
              <a:rPr lang="en-US" altLang="en-US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11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633DD0EF-F90D-4422-BFF6-7BBA94E49F0A}" type="slidenum">
              <a:rPr lang="en-US" altLang="en-US">
                <a:latin typeface="Calibri" panose="020F0502020204030204" pitchFamily="34" charset="0"/>
              </a:rPr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4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D1015ABE-6923-4C77-9808-9EFC753F7D1D}" type="slidenum">
              <a:rPr lang="en-US" altLang="en-US">
                <a:latin typeface="Calibri" panose="020F0502020204030204" pitchFamily="34" charset="0"/>
              </a:rPr>
              <a:pPr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162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33AACB45-BB3E-4B8B-B20B-637EBB82BBEA}" type="slidenum">
              <a:rPr lang="en-US" altLang="en-US">
                <a:latin typeface="Calibri" panose="020F0502020204030204" pitchFamily="34" charset="0"/>
              </a:rPr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1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C674-E47B-424F-A89E-AC6B94D37A2B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F65-B200-4053-A2F2-513D5D92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B246-2936-4455-B10B-4381D43984C0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F65-B200-4053-A2F2-513D5D92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8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B65A-65B4-460E-998D-1B5A66FB75C1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F65-B200-4053-A2F2-513D5D92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56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9DD8-B544-42CB-BD85-582F7B544684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E1E3-55A3-4764-8916-090A4B28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F8C7-FF06-4473-B485-3F2550B02152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E1E3-55A3-4764-8916-090A4B28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10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281E-E160-4050-B06D-27C27BE95BE6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E1E3-55A3-4764-8916-090A4B28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61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7300-47AC-4B06-A7B8-8CAC9E3134E4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E1E3-55A3-4764-8916-090A4B28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9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0E2C-9395-41D7-9201-3248C6B1F83D}" type="datetime1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E1E3-55A3-4764-8916-090A4B28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74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29E9-AF87-4807-B039-A51A9F393EB7}" type="datetime1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E1E3-55A3-4764-8916-090A4B28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18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E133-823A-45C2-9B98-3378DF1970C5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E1E3-55A3-4764-8916-090A4B28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54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701-6852-4EE9-B3BC-87BA3F01A301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E1E3-55A3-4764-8916-090A4B28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2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68D3-F2BE-4FC8-9227-AE28A5DF1CA7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F65-B200-4053-A2F2-513D5D92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80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290B-ECE3-4006-B071-E64CDC71A51E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E1E3-55A3-4764-8916-090A4B28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95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0E37-CAA1-4FAA-AEDA-17B4870F350D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E1E3-55A3-4764-8916-090A4B28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15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8AF8-FCCA-4D1C-947E-1349A4A5E87E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E1E3-55A3-4764-8916-090A4B28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1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B074-878F-49BD-BA6C-E1CD51906A18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F65-B200-4053-A2F2-513D5D92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9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AC80-183F-4966-9237-34056145E8AF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F65-B200-4053-A2F2-513D5D92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8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375F-DB7E-43B9-9892-729284F9DF98}" type="datetime1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F65-B200-4053-A2F2-513D5D92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5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F42E-EC7E-42E6-8B87-1179124B1403}" type="datetime1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F65-B200-4053-A2F2-513D5D92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1949-4311-4C2D-9C33-CECE19F9FB06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F65-B200-4053-A2F2-513D5D92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6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730D-CE01-43EB-83D1-6294A604010E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F65-B200-4053-A2F2-513D5D92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7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5E2A-1CD2-445C-98DB-6B3BAA6A2B87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F65-B200-4053-A2F2-513D5D92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4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334D1-DF8A-4CBB-AAA7-48EC32131DBC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AF65-B200-4053-A2F2-513D5D92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4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BF8B6-4C4A-40C0-84B1-F6A7D1EE585D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4E1E3-55A3-4764-8916-090A4B28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migau.com/aig/riscisc.html" TargetMode="External"/><Relationship Id="rId3" Type="http://schemas.openxmlformats.org/officeDocument/2006/relationships/hyperlink" Target="http://www.pcguide.com/ref/cpu/arch/int/instComplexity-c.html" TargetMode="External"/><Relationship Id="rId7" Type="http://schemas.openxmlformats.org/officeDocument/2006/relationships/hyperlink" Target="http://en.wikipedia.org/wiki/X8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omplex_instruction_set_computer" TargetMode="External"/><Relationship Id="rId5" Type="http://schemas.openxmlformats.org/officeDocument/2006/relationships/hyperlink" Target="http://www.hitequest.com/Kiss/risc_cisc.htm" TargetMode="External"/><Relationship Id="rId4" Type="http://schemas.openxmlformats.org/officeDocument/2006/relationships/hyperlink" Target="http://www.bookrags.com/research/cisc-complex-instruction-set-comput-wc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667001"/>
            <a:ext cx="7772400" cy="1470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8900" dirty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>CISC</a:t>
            </a:r>
            <a:br>
              <a:rPr lang="en-US" sz="8900" dirty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>(Complex Instruction Set Computer</a:t>
            </a:r>
            <a:r>
              <a:rPr lang="en-US" dirty="0">
                <a:solidFill>
                  <a:srgbClr val="0070C0"/>
                </a:solidFill>
                <a:latin typeface="Monotype Corsiva" pitchFamily="66" charset="0"/>
              </a:rPr>
              <a:t>)</a:t>
            </a:r>
            <a:r>
              <a:rPr lang="en-US" sz="7200" dirty="0">
                <a:latin typeface="Monotype Corsiva" pitchFamily="66" charset="0"/>
              </a:rPr>
              <a:t/>
            </a:r>
            <a:br>
              <a:rPr lang="en-US" sz="7200" dirty="0">
                <a:latin typeface="Monotype Corsiva" pitchFamily="66" charset="0"/>
              </a:rPr>
            </a:br>
            <a:endParaRPr lang="en-US" sz="8000" dirty="0">
              <a:solidFill>
                <a:srgbClr val="0070C0"/>
              </a:solidFill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en-US" sz="2500" dirty="0">
              <a:latin typeface="Monotype Corsiva" panose="03010101010201010101" pitchFamily="66" charset="0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C00A9E-C5DA-43A4-81CC-90877576496B}" type="datetime1">
              <a:rPr lang="en-US" altLang="en-US" smtClean="0">
                <a:solidFill>
                  <a:srgbClr val="FFFFFF"/>
                </a:solidFill>
              </a:rPr>
              <a:t>9/7/2022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85C6B982-49D4-4D0E-9A9A-019D12BABA97}" type="slidenum">
              <a:rPr lang="en-US" altLang="en-US">
                <a:solidFill>
                  <a:srgbClr val="FFFFFF"/>
                </a:solidFill>
              </a:rPr>
              <a:pPr/>
              <a:t>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7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295399"/>
            <a:ext cx="9850582" cy="4869873"/>
          </a:xfrm>
        </p:spPr>
        <p:txBody>
          <a:bodyPr>
            <a:normAutofit lnSpcReduction="10000"/>
          </a:bodyPr>
          <a:lstStyle/>
          <a:p>
            <a:pPr marL="365760" indent="-256032">
              <a:buFont typeface="Wingdings" pitchFamily="2" charset="2"/>
              <a:buChar char="Ø"/>
              <a:defRPr/>
            </a:pP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365760" indent="-256032">
              <a:buFont typeface="Wingdings" pitchFamily="2" charset="2"/>
              <a:buChar char="q"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RISC processors only use simple instructions that can be executed within one clock cycle.</a:t>
            </a:r>
          </a:p>
          <a:p>
            <a:pPr marL="365760" indent="-256032">
              <a:buFont typeface="Wingdings" pitchFamily="2" charset="2"/>
              <a:buChar char="q"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The "MULT" command described above could be divided into three separate commands: </a:t>
            </a:r>
          </a:p>
          <a:p>
            <a:pPr marL="365760" indent="-256032">
              <a:buNone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   LOAD A, 2:3</a:t>
            </a:r>
          </a:p>
          <a:p>
            <a:pPr marL="365760" indent="-256032">
              <a:buNone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   LOAD B, 5:2</a:t>
            </a:r>
          </a:p>
          <a:p>
            <a:pPr marL="365760" indent="-256032">
              <a:buNone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   PROD A, B       	("</a:t>
            </a:r>
            <a:r>
              <a:rPr lang="en-US" dirty="0" err="1" smtClean="0">
                <a:latin typeface="Arabic Typesetting" pitchFamily="66" charset="-78"/>
                <a:cs typeface="Arabic Typesetting" pitchFamily="66" charset="-78"/>
              </a:rPr>
              <a:t>PROD,"finds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the product of two 			operands )                     </a:t>
            </a:r>
          </a:p>
          <a:p>
            <a:pPr marL="365760" indent="-256032">
              <a:buNone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   STORE 2:3, A    ("STORE,“ moves data from a 				register to the memory banks) </a:t>
            </a:r>
          </a:p>
          <a:p>
            <a:pPr marL="365760" indent="-256032">
              <a:buNone/>
              <a:defRPr/>
            </a:pP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365760" indent="-256032">
              <a:buNone/>
              <a:defRPr/>
            </a:pP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7200" dirty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>RISC Approach</a:t>
            </a: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4724400" y="3352801"/>
            <a:ext cx="5410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en-US" altLang="en-US" sz="2700">
                <a:latin typeface="Arabic Typesetting"/>
                <a:ea typeface="Arabic Typesetting"/>
                <a:cs typeface="Arabic Typesetting"/>
              </a:rPr>
              <a:t>(LOAD, which moves data from the memory bank to a register) </a:t>
            </a:r>
          </a:p>
        </p:txBody>
      </p:sp>
      <p:sp>
        <p:nvSpPr>
          <p:cNvPr id="15365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704E29-6BC3-4C97-9C67-1C82120B8B1B}" type="datetime1">
              <a:rPr lang="en-US" altLang="en-US" smtClean="0"/>
              <a:t>9/7/2022</a:t>
            </a:fld>
            <a:endParaRPr lang="en-US" altLang="en-US"/>
          </a:p>
        </p:txBody>
      </p:sp>
      <p:sp>
        <p:nvSpPr>
          <p:cNvPr id="15366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D311F7BE-D4FE-448A-ABB0-BDA29C29A50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367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7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981200" y="1481138"/>
            <a:ext cx="4038600" cy="4525962"/>
          </a:xfrm>
        </p:spPr>
        <p:txBody>
          <a:bodyPr>
            <a:normAutofit fontScale="55000" lnSpcReduction="20000"/>
          </a:bodyPr>
          <a:lstStyle/>
          <a:p>
            <a:pPr marL="365760" indent="-256032">
              <a:buFont typeface="Wingdings" pitchFamily="2" charset="2"/>
              <a:buChar char="Ø"/>
              <a:defRPr/>
            </a:pPr>
            <a:r>
              <a:rPr lang="en-US" sz="3800" dirty="0">
                <a:latin typeface="Arabic Typesetting" pitchFamily="66" charset="-78"/>
                <a:cs typeface="Arabic Typesetting" pitchFamily="66" charset="-78"/>
              </a:rPr>
              <a:t>Primary goal is to complete a task in as few lines of assembly as possible</a:t>
            </a:r>
          </a:p>
          <a:p>
            <a:pPr marL="365760" indent="-256032">
              <a:buFont typeface="Wingdings" pitchFamily="2" charset="2"/>
              <a:buChar char="Ø"/>
              <a:defRPr/>
            </a:pPr>
            <a:r>
              <a:rPr lang="en-US" sz="3800" dirty="0">
                <a:latin typeface="Arabic Typesetting" pitchFamily="66" charset="-78"/>
                <a:cs typeface="Arabic Typesetting" pitchFamily="66" charset="-78"/>
              </a:rPr>
              <a:t>Emphasis on hardware </a:t>
            </a:r>
          </a:p>
          <a:p>
            <a:pPr marL="365760" indent="-256032">
              <a:buFont typeface="Wingdings" pitchFamily="2" charset="2"/>
              <a:buChar char="Ø"/>
              <a:defRPr/>
            </a:pPr>
            <a:r>
              <a:rPr lang="en-US" sz="3800" dirty="0">
                <a:latin typeface="Arabic Typesetting" pitchFamily="66" charset="-78"/>
                <a:cs typeface="Arabic Typesetting" pitchFamily="66" charset="-78"/>
              </a:rPr>
              <a:t>Includes multi-clock</a:t>
            </a:r>
            <a:br>
              <a:rPr lang="en-US" sz="3800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sz="3800" dirty="0">
                <a:latin typeface="Arabic Typesetting" pitchFamily="66" charset="-78"/>
                <a:cs typeface="Arabic Typesetting" pitchFamily="66" charset="-78"/>
              </a:rPr>
              <a:t>complex instructions </a:t>
            </a:r>
          </a:p>
          <a:p>
            <a:pPr marL="365760" indent="-256032">
              <a:buFont typeface="Wingdings" pitchFamily="2" charset="2"/>
              <a:buChar char="Ø"/>
              <a:defRPr/>
            </a:pPr>
            <a:r>
              <a:rPr lang="en-US" sz="3800" dirty="0">
                <a:latin typeface="Arabic Typesetting" pitchFamily="66" charset="-78"/>
                <a:cs typeface="Arabic Typesetting" pitchFamily="66" charset="-78"/>
              </a:rPr>
              <a:t>Memory-to-memory:</a:t>
            </a:r>
            <a:br>
              <a:rPr lang="en-US" sz="3800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sz="3800" dirty="0">
                <a:latin typeface="Arabic Typesetting" pitchFamily="66" charset="-78"/>
                <a:cs typeface="Arabic Typesetting" pitchFamily="66" charset="-78"/>
              </a:rPr>
              <a:t>"LOAD" and "STORE"</a:t>
            </a:r>
            <a:br>
              <a:rPr lang="en-US" sz="3800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sz="3800" dirty="0">
                <a:latin typeface="Arabic Typesetting" pitchFamily="66" charset="-78"/>
                <a:cs typeface="Arabic Typesetting" pitchFamily="66" charset="-78"/>
              </a:rPr>
              <a:t>incorporated in instructions</a:t>
            </a:r>
          </a:p>
          <a:p>
            <a:pPr marL="365760" indent="-256032">
              <a:buFont typeface="Wingdings" pitchFamily="2" charset="2"/>
              <a:buChar char="Ø"/>
              <a:defRPr/>
            </a:pPr>
            <a:r>
              <a:rPr lang="en-US" sz="3800" dirty="0">
                <a:latin typeface="Arabic Typesetting" pitchFamily="66" charset="-78"/>
                <a:cs typeface="Arabic Typesetting" pitchFamily="66" charset="-78"/>
              </a:rPr>
              <a:t>Difficult to apply pipelining. </a:t>
            </a:r>
          </a:p>
          <a:p>
            <a:pPr marL="365760" indent="-256032">
              <a:buFont typeface="Wingdings" pitchFamily="2" charset="2"/>
              <a:buChar char="Ø"/>
              <a:defRPr/>
            </a:pPr>
            <a:r>
              <a:rPr lang="en-US" sz="3800" dirty="0">
                <a:latin typeface="Arabic Typesetting" pitchFamily="66" charset="-78"/>
                <a:cs typeface="Arabic Typesetting" pitchFamily="66" charset="-78"/>
              </a:rPr>
              <a:t>Small code sizes,</a:t>
            </a:r>
            <a:br>
              <a:rPr lang="en-US" sz="3800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sz="3800" dirty="0">
                <a:latin typeface="Arabic Typesetting" pitchFamily="66" charset="-78"/>
                <a:cs typeface="Arabic Typesetting" pitchFamily="66" charset="-78"/>
              </a:rPr>
              <a:t>high cycles per second </a:t>
            </a:r>
          </a:p>
          <a:p>
            <a:pPr marL="365760" indent="-256032">
              <a:buNone/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524001"/>
            <a:ext cx="4038600" cy="4449763"/>
          </a:xfrm>
        </p:spPr>
        <p:txBody>
          <a:bodyPr>
            <a:normAutofit fontScale="55000" lnSpcReduction="20000"/>
          </a:bodyPr>
          <a:lstStyle/>
          <a:p>
            <a:pPr marL="365760" indent="-256032">
              <a:buFont typeface="Wingdings" pitchFamily="2" charset="2"/>
              <a:buChar char="Ø"/>
              <a:defRPr/>
            </a:pPr>
            <a:r>
              <a:rPr lang="en-US" sz="3800" dirty="0">
                <a:latin typeface="Arabic Typesetting" pitchFamily="66" charset="-78"/>
                <a:cs typeface="Arabic Typesetting" pitchFamily="66" charset="-78"/>
              </a:rPr>
              <a:t>Primary goal is to speedup individual instruction</a:t>
            </a:r>
          </a:p>
          <a:p>
            <a:pPr marL="365760" indent="-256032">
              <a:buFont typeface="Wingdings" pitchFamily="2" charset="2"/>
              <a:buChar char="Ø"/>
              <a:defRPr/>
            </a:pPr>
            <a:r>
              <a:rPr lang="en-US" sz="3800" dirty="0">
                <a:latin typeface="Arabic Typesetting" pitchFamily="66" charset="-78"/>
                <a:cs typeface="Arabic Typesetting" pitchFamily="66" charset="-78"/>
              </a:rPr>
              <a:t>Emphasis on software </a:t>
            </a:r>
          </a:p>
          <a:p>
            <a:pPr marL="365760" indent="-256032">
              <a:buFont typeface="Wingdings" pitchFamily="2" charset="2"/>
              <a:buChar char="Ø"/>
              <a:defRPr/>
            </a:pPr>
            <a:r>
              <a:rPr lang="en-US" sz="3800" dirty="0">
                <a:latin typeface="Arabic Typesetting" pitchFamily="66" charset="-78"/>
                <a:cs typeface="Arabic Typesetting" pitchFamily="66" charset="-78"/>
              </a:rPr>
              <a:t>Single-clock,</a:t>
            </a:r>
            <a:br>
              <a:rPr lang="en-US" sz="3800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sz="3800" dirty="0">
                <a:latin typeface="Arabic Typesetting" pitchFamily="66" charset="-78"/>
                <a:cs typeface="Arabic Typesetting" pitchFamily="66" charset="-78"/>
              </a:rPr>
              <a:t>reduced instruction only </a:t>
            </a:r>
          </a:p>
          <a:p>
            <a:pPr marL="365760" indent="-256032">
              <a:buFont typeface="Wingdings" pitchFamily="2" charset="2"/>
              <a:buChar char="Ø"/>
              <a:defRPr/>
            </a:pPr>
            <a:r>
              <a:rPr lang="en-US" sz="3800" dirty="0">
                <a:latin typeface="Arabic Typesetting" pitchFamily="66" charset="-78"/>
                <a:cs typeface="Arabic Typesetting" pitchFamily="66" charset="-78"/>
              </a:rPr>
              <a:t>Register to register:</a:t>
            </a:r>
            <a:br>
              <a:rPr lang="en-US" sz="3800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sz="3800" dirty="0">
                <a:latin typeface="Arabic Typesetting" pitchFamily="66" charset="-78"/>
                <a:cs typeface="Arabic Typesetting" pitchFamily="66" charset="-78"/>
              </a:rPr>
              <a:t>"LOAD" and "STORE"</a:t>
            </a:r>
            <a:br>
              <a:rPr lang="en-US" sz="3800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sz="3800" dirty="0">
                <a:latin typeface="Arabic Typesetting" pitchFamily="66" charset="-78"/>
                <a:cs typeface="Arabic Typesetting" pitchFamily="66" charset="-78"/>
              </a:rPr>
              <a:t>are independent instructions </a:t>
            </a:r>
          </a:p>
          <a:p>
            <a:pPr marL="365760" indent="-256032">
              <a:buFont typeface="Wingdings" pitchFamily="2" charset="2"/>
              <a:buChar char="Ø"/>
              <a:defRPr/>
            </a:pPr>
            <a:r>
              <a:rPr lang="en-US" sz="3800" dirty="0">
                <a:latin typeface="Arabic Typesetting" pitchFamily="66" charset="-78"/>
                <a:cs typeface="Arabic Typesetting" pitchFamily="66" charset="-78"/>
              </a:rPr>
              <a:t>Easy to </a:t>
            </a:r>
            <a:r>
              <a:rPr lang="en-US" sz="3800">
                <a:latin typeface="Arabic Typesetting" pitchFamily="66" charset="-78"/>
                <a:cs typeface="Arabic Typesetting" pitchFamily="66" charset="-78"/>
              </a:rPr>
              <a:t>apply pipelining.</a:t>
            </a:r>
            <a:endParaRPr lang="en-US" sz="3800" dirty="0">
              <a:latin typeface="Arabic Typesetting" pitchFamily="66" charset="-78"/>
              <a:cs typeface="Arabic Typesetting" pitchFamily="66" charset="-78"/>
            </a:endParaRPr>
          </a:p>
          <a:p>
            <a:pPr marL="365760" indent="-256032">
              <a:buFont typeface="Wingdings" pitchFamily="2" charset="2"/>
              <a:buChar char="Ø"/>
              <a:defRPr/>
            </a:pPr>
            <a:r>
              <a:rPr lang="en-US" sz="3800" dirty="0">
                <a:latin typeface="Arabic Typesetting" pitchFamily="66" charset="-78"/>
                <a:cs typeface="Arabic Typesetting" pitchFamily="66" charset="-78"/>
              </a:rPr>
              <a:t>Low cycles per second,</a:t>
            </a:r>
            <a:br>
              <a:rPr lang="en-US" sz="3800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sz="3800" dirty="0">
                <a:latin typeface="Arabic Typesetting" pitchFamily="66" charset="-78"/>
                <a:cs typeface="Arabic Typesetting" pitchFamily="66" charset="-78"/>
              </a:rPr>
              <a:t>large code sizes </a:t>
            </a:r>
          </a:p>
          <a:p>
            <a:pPr marL="365760" indent="-256032">
              <a:buNone/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600" dirty="0">
                <a:latin typeface="Arabic Typesetting" pitchFamily="66" charset="-78"/>
                <a:cs typeface="Arabic Typesetting" pitchFamily="66" charset="-78"/>
              </a:rPr>
              <a:t>  </a:t>
            </a:r>
            <a:r>
              <a:rPr lang="en-US" sz="6600" dirty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>CISC </a:t>
            </a:r>
            <a:r>
              <a:rPr lang="en-US" sz="6600" dirty="0">
                <a:latin typeface="Arabic Typesetting" pitchFamily="66" charset="-78"/>
                <a:cs typeface="Arabic Typesetting" pitchFamily="66" charset="-78"/>
              </a:rPr>
              <a:t>         </a:t>
            </a:r>
            <a:r>
              <a:rPr lang="en-US" sz="6600" dirty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>RISC</a:t>
            </a:r>
          </a:p>
        </p:txBody>
      </p:sp>
      <p:sp>
        <p:nvSpPr>
          <p:cNvPr id="16389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6C26BE-99E2-4C87-8672-85F98275E095}" type="datetime1">
              <a:rPr lang="en-US" altLang="en-US" smtClean="0"/>
              <a:t>9/7/2022</a:t>
            </a:fld>
            <a:endParaRPr lang="en-US" altLang="en-US"/>
          </a:p>
        </p:txBody>
      </p:sp>
      <p:sp>
        <p:nvSpPr>
          <p:cNvPr id="16390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A7A416B8-0DEA-4BCB-A707-DE7FC9C302F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391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7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The following equation is commonly used for expressing a computer's performance ability: </a:t>
            </a:r>
          </a:p>
          <a:p>
            <a:pPr marL="365760" indent="-256032">
              <a:buNone/>
              <a:defRPr/>
            </a:pP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365760" indent="-256032">
              <a:buNone/>
              <a:defRPr/>
            </a:pP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365760" indent="-256032">
              <a:buNone/>
              <a:defRPr/>
            </a:pP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365760" indent="-256032">
              <a:buNone/>
              <a:defRPr/>
            </a:pPr>
            <a:r>
              <a:rPr lang="en-US" dirty="0">
                <a:latin typeface="Arabic Typesetting" pitchFamily="66" charset="-78"/>
                <a:ea typeface="Times New Roman" pitchFamily="18" charset="0"/>
                <a:cs typeface="Arabic Typesetting" pitchFamily="66" charset="-78"/>
              </a:rPr>
              <a:t>                                             </a:t>
            </a:r>
            <a:r>
              <a:rPr lang="en-US" dirty="0" err="1">
                <a:latin typeface="Arabic Typesetting" pitchFamily="66" charset="-78"/>
                <a:ea typeface="Times New Roman" pitchFamily="18" charset="0"/>
                <a:cs typeface="Arabic Typesetting" pitchFamily="66" charset="-78"/>
              </a:rPr>
              <a:t>Risc</a:t>
            </a:r>
            <a:endParaRPr lang="en-US" dirty="0">
              <a:latin typeface="Arabic Typesetting" pitchFamily="66" charset="-78"/>
              <a:ea typeface="Times New Roman" pitchFamily="18" charset="0"/>
              <a:cs typeface="Arabic Typesetting" pitchFamily="66" charset="-78"/>
            </a:endParaRPr>
          </a:p>
          <a:p>
            <a:pPr marL="365760" indent="-256032">
              <a:buNone/>
              <a:defRPr/>
            </a:pPr>
            <a:r>
              <a:rPr lang="en-US" dirty="0">
                <a:latin typeface="Arabic Typesetting" pitchFamily="66" charset="-78"/>
                <a:ea typeface="Times New Roman" pitchFamily="18" charset="0"/>
                <a:cs typeface="Arabic Typesetting" pitchFamily="66" charset="-78"/>
              </a:rPr>
              <a:t>The CISC approach attempts to minimize the number of instructions per program, sacrificing the number of cycles per instruction.</a:t>
            </a:r>
          </a:p>
          <a:p>
            <a:pPr marL="365760" indent="-256032">
              <a:buNone/>
              <a:defRPr/>
            </a:pPr>
            <a:r>
              <a:rPr lang="en-US" dirty="0">
                <a:latin typeface="Arabic Typesetting" pitchFamily="66" charset="-78"/>
                <a:ea typeface="Times New Roman" pitchFamily="18" charset="0"/>
                <a:cs typeface="Arabic Typesetting" pitchFamily="66" charset="-78"/>
              </a:rPr>
              <a:t> RISC does the opposite, reducing the cycles per instruction at the cost of the number of instructions per program. </a:t>
            </a:r>
            <a:endParaRPr lang="en-US" sz="5400" dirty="0">
              <a:latin typeface="Arabic Typesetting" pitchFamily="66" charset="-78"/>
              <a:cs typeface="Arabic Typesetting" pitchFamily="66" charset="-78"/>
            </a:endParaRPr>
          </a:p>
          <a:p>
            <a:pPr marL="365760" indent="-256032">
              <a:buNone/>
              <a:defRPr/>
            </a:pPr>
            <a:endParaRPr lang="en-US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5400" dirty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>The Performance Equation</a:t>
            </a:r>
          </a:p>
        </p:txBody>
      </p:sp>
      <p:pic>
        <p:nvPicPr>
          <p:cNvPr id="17412" name="Picture 3" descr="http://cse.stanford.edu/class/sophomore-college/projects-00/risc/risccisc/options/performanceeq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rved Left Arrow 6"/>
          <p:cNvSpPr/>
          <p:nvPr/>
        </p:nvSpPr>
        <p:spPr>
          <a:xfrm>
            <a:off x="9448800" y="2133600"/>
            <a:ext cx="228600" cy="457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414" name="TextBox 7"/>
          <p:cNvSpPr txBox="1">
            <a:spLocks noChangeArrowheads="1"/>
          </p:cNvSpPr>
          <p:nvPr/>
        </p:nvSpPr>
        <p:spPr bwMode="auto">
          <a:xfrm>
            <a:off x="9144000" y="18288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en-US" altLang="en-US"/>
              <a:t>cisc</a:t>
            </a:r>
          </a:p>
        </p:txBody>
      </p:sp>
      <p:sp>
        <p:nvSpPr>
          <p:cNvPr id="11" name="Bent-Up Arrow 10"/>
          <p:cNvSpPr/>
          <p:nvPr/>
        </p:nvSpPr>
        <p:spPr>
          <a:xfrm>
            <a:off x="6019800" y="3352800"/>
            <a:ext cx="685800" cy="457200"/>
          </a:xfrm>
          <a:prstGeom prst="bentUpArrow">
            <a:avLst>
              <a:gd name="adj1" fmla="val 10916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6" name="Date Placeholder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D4DFDB-5D1D-4967-AF55-7E2D2B3D2495}" type="datetime1">
              <a:rPr lang="en-US" altLang="en-US" smtClean="0"/>
              <a:t>9/7/2022</a:t>
            </a:fld>
            <a:endParaRPr lang="en-US" altLang="en-US"/>
          </a:p>
        </p:txBody>
      </p:sp>
      <p:sp>
        <p:nvSpPr>
          <p:cNvPr id="17417" name="Slide Number Placeholder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9A6942BF-12D6-421E-866D-188FFC7918E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418" name="Footer Placeholder 1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>
              <a:buFont typeface="Wingdings" pitchFamily="2" charset="2"/>
              <a:buChar char="q"/>
              <a:defRPr/>
            </a:pP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There is still considerable controversy among experts about which architecture is better. </a:t>
            </a:r>
          </a:p>
          <a:p>
            <a:pPr marL="365760" indent="-256032">
              <a:buNone/>
              <a:defRPr/>
            </a:pP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          Some say that RISC is cheaper and faster and therefore the architecture of the future.</a:t>
            </a:r>
          </a:p>
          <a:p>
            <a:pPr marL="365760" indent="-256032">
              <a:buNone/>
              <a:defRPr/>
            </a:pP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          Others note that by making the hardware simpler, RISC puts a greater burden on the software. Software needs to become more complex. Software developers need to write more lines for the same tasks</a:t>
            </a:r>
            <a:r>
              <a:rPr lang="en-US" sz="3200" dirty="0"/>
              <a:t>.</a:t>
            </a:r>
          </a:p>
          <a:p>
            <a:pPr marL="365760" indent="-256032">
              <a:buNone/>
              <a:defRPr/>
            </a:pPr>
            <a:endParaRPr lang="en-US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600" dirty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>Which one is better...?</a:t>
            </a:r>
          </a:p>
        </p:txBody>
      </p:sp>
      <p:sp>
        <p:nvSpPr>
          <p:cNvPr id="18436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72585F-37FA-4797-A95B-716AABE469C6}" type="datetime1">
              <a:rPr lang="en-US" altLang="en-US" smtClean="0"/>
              <a:t>9/7/2022</a:t>
            </a:fld>
            <a:endParaRPr lang="en-US" altLang="en-US"/>
          </a:p>
        </p:txBody>
      </p:sp>
      <p:sp>
        <p:nvSpPr>
          <p:cNvPr id="18437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153F520F-AC4A-4800-8B51-85C501E9259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8438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>
              <a:buFont typeface="Wingdings" pitchFamily="2" charset="2"/>
              <a:buChar char="q"/>
              <a:defRPr/>
            </a:pP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RISC and CISC architectures are becoming more and more alike.</a:t>
            </a:r>
          </a:p>
          <a:p>
            <a:pPr marL="365760" indent="-256032">
              <a:buFont typeface="Wingdings" pitchFamily="2" charset="2"/>
              <a:buChar char="q"/>
              <a:defRPr/>
            </a:pP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 Many of today's RISC chips support just as many instructions as yesterday's CISC chips. The PowerPC 601, for example, supports </a:t>
            </a:r>
            <a:r>
              <a:rPr lang="en-US" sz="3200" i="1" dirty="0">
                <a:latin typeface="Arabic Typesetting" pitchFamily="66" charset="-78"/>
                <a:cs typeface="Arabic Typesetting" pitchFamily="66" charset="-78"/>
              </a:rPr>
              <a:t>more</a:t>
            </a: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 instructions than the Pentium. Yet the 601 is considered a RISC chip, while the Pentium is definitely CISC.</a:t>
            </a:r>
          </a:p>
          <a:p>
            <a:pPr marL="365760" indent="-256032">
              <a:buFont typeface="Wingdings" pitchFamily="2" charset="2"/>
              <a:buChar char="q"/>
              <a:defRPr/>
            </a:pP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 Further more today's CISC chips use many techniques formerly associated with RISC chips</a:t>
            </a:r>
          </a:p>
          <a:p>
            <a:pPr marL="365760" indent="-256032">
              <a:buFont typeface="Wingdings" pitchFamily="2" charset="2"/>
              <a:buChar char="q"/>
              <a:defRPr/>
            </a:pP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So simply said: RISC and CISC are growing to each other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610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6600" dirty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>No Big Difference Now!</a:t>
            </a:r>
          </a:p>
        </p:txBody>
      </p:sp>
      <p:sp>
        <p:nvSpPr>
          <p:cNvPr id="19460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2BE727-C0B7-4DC1-B678-90E6D18B120E}" type="datetime1">
              <a:rPr lang="en-US" altLang="en-US" smtClean="0"/>
              <a:t>9/7/2022</a:t>
            </a:fld>
            <a:endParaRPr lang="en-US" altLang="en-US"/>
          </a:p>
        </p:txBody>
      </p:sp>
      <p:sp>
        <p:nvSpPr>
          <p:cNvPr id="1946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DF5BDD54-BF94-4B47-94A1-18DEB8FBD72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9462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2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75260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365760" indent="-256032">
              <a:buNone/>
              <a:defRPr/>
            </a:pP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   </a:t>
            </a:r>
            <a:r>
              <a:rPr lang="en-US" sz="4000" b="1" dirty="0">
                <a:latin typeface="Arabic Typesetting" pitchFamily="66" charset="-78"/>
                <a:cs typeface="Arabic Typesetting" pitchFamily="66" charset="-78"/>
              </a:rPr>
              <a:t>EPIC :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The biggest threat for CISC and RISC might not be each other, but a new technology called EPIC. 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EPIC stands for </a:t>
            </a:r>
            <a:r>
              <a:rPr lang="en-US" b="1" dirty="0">
                <a:latin typeface="Arabic Typesetting" pitchFamily="66" charset="-78"/>
                <a:cs typeface="Arabic Typesetting" pitchFamily="66" charset="-78"/>
              </a:rPr>
              <a:t>Explicitly Parallel Instruction Computing.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EPIC can do many instruction executions in parallel to one another.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EPIC is a created by Intel and is in a way a combination of both CISC and RISC. This will in theory allow the processing of Windows-based as well as UNIX-based applications by the same CPU.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Intel is working on it under code-name </a:t>
            </a:r>
            <a:r>
              <a:rPr lang="en-US" i="1" dirty="0">
                <a:latin typeface="Arabic Typesetting" pitchFamily="66" charset="-78"/>
                <a:cs typeface="Arabic Typesetting" pitchFamily="66" charset="-78"/>
              </a:rPr>
              <a:t>Merced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. Microsoft is already developing their Win64 standard for it. Like the name says, Merced will be a 64-bit chip.</a:t>
            </a:r>
          </a:p>
          <a:p>
            <a:pPr marL="365760" indent="-256032">
              <a:buFont typeface="Wingdings 3"/>
              <a:buChar char=""/>
              <a:defRPr/>
            </a:pPr>
            <a:endParaRPr lang="en-US" dirty="0">
              <a:latin typeface="Arabic Typesetting" pitchFamily="66" charset="-78"/>
              <a:cs typeface="Arabic Typesetting" pitchFamily="66" charset="-78"/>
            </a:endParaRPr>
          </a:p>
          <a:p>
            <a:pPr marL="365760" indent="-256032">
              <a:buFont typeface="Wingdings 3"/>
              <a:buChar char=""/>
              <a:defRPr/>
            </a:pPr>
            <a:endParaRPr lang="en-US" dirty="0">
              <a:latin typeface="Arabic Typesetting" pitchFamily="66" charset="-78"/>
              <a:cs typeface="Arabic Typesetting" pitchFamily="66" charset="-78"/>
            </a:endParaRPr>
          </a:p>
          <a:p>
            <a:pPr marL="365760" indent="-256032"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5400" dirty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>Recent Developments &amp; Future Scope</a:t>
            </a:r>
          </a:p>
        </p:txBody>
      </p:sp>
      <p:sp>
        <p:nvSpPr>
          <p:cNvPr id="20484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99ED36-4A4A-46E1-8A48-61756E3FBA87}" type="datetime1">
              <a:rPr lang="en-US" altLang="en-US" smtClean="0"/>
              <a:t>9/7/2022</a:t>
            </a:fld>
            <a:endParaRPr lang="en-US" altLang="en-US"/>
          </a:p>
        </p:txBody>
      </p:sp>
      <p:sp>
        <p:nvSpPr>
          <p:cNvPr id="2048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C0A06F59-8C06-471C-B710-15DF98F3CB1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0486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8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>
              <a:buFont typeface="Wingdings" pitchFamily="2" charset="2"/>
              <a:buChar char="ü"/>
              <a:defRPr/>
            </a:pPr>
            <a:r>
              <a:rPr lang="en-US" u="sng" dirty="0" smtClean="0">
                <a:latin typeface="Arabic Typesetting" pitchFamily="66" charset="-78"/>
                <a:cs typeface="Arabic Typesetting" pitchFamily="66" charset="-78"/>
                <a:hlinkClick r:id="rId3"/>
              </a:rPr>
              <a:t>http://www.pcguide.com/ref/cpu/arch/int/instComplexity-c.html</a:t>
            </a: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365760" indent="-256032">
              <a:buFont typeface="Wingdings" pitchFamily="2" charset="2"/>
              <a:buChar char="ü"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  <a:hlinkClick r:id="rId4"/>
              </a:rPr>
              <a:t>http://www.bookrags.com/research/cisc-complex-instruction-set-comput-wcs</a:t>
            </a: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365760" indent="-256032">
              <a:buFont typeface="Wingdings" pitchFamily="2" charset="2"/>
              <a:buChar char="ü"/>
              <a:defRPr/>
            </a:pPr>
            <a:r>
              <a:rPr lang="en-US" u="sng" dirty="0" smtClean="0">
                <a:latin typeface="Arabic Typesetting" pitchFamily="66" charset="-78"/>
                <a:cs typeface="Arabic Typesetting" pitchFamily="66" charset="-78"/>
                <a:hlinkClick r:id="rId5"/>
              </a:rPr>
              <a:t>http://www.hitequest.com/Kiss/risc_cisc.htm</a:t>
            </a:r>
            <a:endParaRPr lang="en-US" u="sng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365760" indent="-256032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  <a:hlinkClick r:id="rId6"/>
              </a:rPr>
              <a:t>http://en.wikipedia.org/wiki/Complex_instruction_set_computer</a:t>
            </a: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365760" indent="-256032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  <a:hlinkClick r:id="rId7"/>
              </a:rPr>
              <a:t>http://en.wikipedia.org/wiki/X86</a:t>
            </a: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365760" indent="-256032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  <a:hlinkClick r:id="rId8"/>
              </a:rPr>
              <a:t> http://www.amigau.com/aig/riscisc.html</a:t>
            </a: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365760" indent="-256032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http://arstechnica.com/cpu/4q99/risc-cisc/rvc-1.html</a:t>
            </a:r>
          </a:p>
          <a:p>
            <a:pPr marL="365760" indent="-256032">
              <a:lnSpc>
                <a:spcPct val="150000"/>
              </a:lnSpc>
              <a:buFont typeface="Wingdings" pitchFamily="2" charset="2"/>
              <a:buChar char="ü"/>
              <a:defRPr/>
            </a:pP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365760" indent="-256032">
              <a:buNone/>
              <a:defRPr/>
            </a:pPr>
            <a:endParaRPr lang="en-US" dirty="0" smtClean="0"/>
          </a:p>
          <a:p>
            <a:pPr marL="365760" indent="-256032"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600" dirty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>References</a:t>
            </a:r>
          </a:p>
        </p:txBody>
      </p:sp>
      <p:sp>
        <p:nvSpPr>
          <p:cNvPr id="21508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415724-7E96-4A3A-BFEB-70DE1F60E09B}" type="datetime1">
              <a:rPr lang="en-US" altLang="en-US" smtClean="0"/>
              <a:t>9/7/2022</a:t>
            </a:fld>
            <a:endParaRPr lang="en-US" altLang="en-US"/>
          </a:p>
        </p:txBody>
      </p:sp>
      <p:sp>
        <p:nvSpPr>
          <p:cNvPr id="21509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4E1A6D8C-D6BE-4438-811A-E31CB0C28EF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1510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75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143000"/>
            <a:ext cx="8534400" cy="5029200"/>
          </a:xfrm>
        </p:spPr>
        <p:txBody>
          <a:bodyPr>
            <a:normAutofit lnSpcReduction="10000"/>
          </a:bodyPr>
          <a:lstStyle/>
          <a:p>
            <a:pPr marL="365760" indent="-256032">
              <a:buFont typeface="Wingdings 3"/>
              <a:buChar char=""/>
              <a:defRPr/>
            </a:pPr>
            <a:endParaRPr lang="en-US" sz="3400" dirty="0">
              <a:latin typeface="Traditional Arabic" pitchFamily="2" charset="-78"/>
              <a:cs typeface="Traditional Arabic" pitchFamily="2" charset="-78"/>
            </a:endParaRPr>
          </a:p>
          <a:p>
            <a:pPr marL="365760" indent="-256032">
              <a:buFont typeface="Wingdings" pitchFamily="2" charset="2"/>
              <a:buChar char="q"/>
              <a:defRPr/>
            </a:pPr>
            <a:r>
              <a:rPr lang="en-US" sz="3400" dirty="0">
                <a:latin typeface="Traditional Arabic" pitchFamily="2" charset="-78"/>
                <a:cs typeface="Traditional Arabic" pitchFamily="2" charset="-78"/>
              </a:rPr>
              <a:t>   </a:t>
            </a:r>
            <a:r>
              <a:rPr lang="en-US" sz="3600" dirty="0">
                <a:latin typeface="Arabic Typesetting" pitchFamily="66" charset="-78"/>
                <a:cs typeface="Arabic Typesetting" pitchFamily="66" charset="-78"/>
              </a:rPr>
              <a:t>A complex instruction set computer (CISC, pronounced like "</a:t>
            </a:r>
            <a:r>
              <a:rPr lang="en-US" sz="3600" i="1" dirty="0" err="1">
                <a:latin typeface="Arabic Typesetting" pitchFamily="66" charset="-78"/>
                <a:cs typeface="Arabic Typesetting" pitchFamily="66" charset="-78"/>
              </a:rPr>
              <a:t>sisk</a:t>
            </a:r>
            <a:r>
              <a:rPr lang="en-US" sz="3600" dirty="0">
                <a:latin typeface="Arabic Typesetting" pitchFamily="66" charset="-78"/>
                <a:cs typeface="Arabic Typesetting" pitchFamily="66" charset="-78"/>
              </a:rPr>
              <a:t>") is a microprocessor instruction set architecture (ISA) in which each instruction can execute several low-level operations, such as a load from memory, an arithmetic operation, and a memory store, all in a single instruction.</a:t>
            </a:r>
          </a:p>
          <a:p>
            <a:pPr marL="365760" indent="-256032">
              <a:buFont typeface="Wingdings 3"/>
              <a:buChar char=""/>
              <a:defRPr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9"/>
            <a:ext cx="8610600" cy="769441"/>
          </a:xfrm>
        </p:spPr>
        <p:txBody>
          <a:bodyPr anchor="t" anchorCtr="0">
            <a:noAutofit/>
          </a:bodyPr>
          <a:lstStyle/>
          <a:p>
            <a:pPr>
              <a:defRPr/>
            </a:pPr>
            <a:r>
              <a:rPr lang="en-US" sz="8000" dirty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>What is CISC….?</a:t>
            </a:r>
          </a:p>
        </p:txBody>
      </p:sp>
      <p:sp>
        <p:nvSpPr>
          <p:cNvPr id="7172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5C9929-FD64-4745-9F56-D6F6CFF557C3}" type="datetime1">
              <a:rPr lang="en-US" altLang="en-US" smtClean="0"/>
              <a:t>9/7/2022</a:t>
            </a:fld>
            <a:endParaRPr lang="en-US" altLang="en-US" dirty="0"/>
          </a:p>
        </p:txBody>
      </p:sp>
      <p:sp>
        <p:nvSpPr>
          <p:cNvPr id="717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174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79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678363"/>
          </a:xfrm>
        </p:spPr>
        <p:txBody>
          <a:bodyPr>
            <a:normAutofit fontScale="62500" lnSpcReduction="20000"/>
          </a:bodyPr>
          <a:lstStyle/>
          <a:p>
            <a:pPr marL="365760" indent="-256032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4700" dirty="0">
                <a:latin typeface="Traditional Arabic" pitchFamily="2" charset="-78"/>
                <a:cs typeface="Traditional Arabic" pitchFamily="2" charset="-78"/>
              </a:rPr>
              <a:t>  </a:t>
            </a:r>
            <a:r>
              <a:rPr lang="en-US" sz="4700" dirty="0">
                <a:latin typeface="Arabic Typesetting" pitchFamily="66" charset="-78"/>
                <a:cs typeface="Arabic Typesetting" pitchFamily="66" charset="-78"/>
              </a:rPr>
              <a:t>The philosophy behind it is, that hardware is always faster than software, therefore one should make a powerful instruction set, which provides programmers with assembly instructions to do a lot with short programs.</a:t>
            </a:r>
          </a:p>
          <a:p>
            <a:pPr marL="365760" indent="-256032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4700" dirty="0">
                <a:latin typeface="Arabic Typesetting" pitchFamily="66" charset="-78"/>
                <a:cs typeface="Arabic Typesetting" pitchFamily="66" charset="-78"/>
              </a:rPr>
              <a:t>   So the primary goal of the Cisc is to complete a task in few lines of assembly instruction as possible.</a:t>
            </a:r>
          </a:p>
          <a:p>
            <a:pPr marL="365760" indent="-256032">
              <a:lnSpc>
                <a:spcPct val="120000"/>
              </a:lnSpc>
              <a:buFont typeface="Wingdings" pitchFamily="2" charset="2"/>
              <a:buChar char="q"/>
              <a:defRPr/>
            </a:pPr>
            <a:endParaRPr lang="en-US" sz="4700" dirty="0">
              <a:latin typeface="Traditional Arabic" pitchFamily="2" charset="-78"/>
              <a:cs typeface="Traditional Arabic" pitchFamily="2" charset="-78"/>
            </a:endParaRPr>
          </a:p>
          <a:p>
            <a:pPr marL="365760" indent="-256032"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6000" dirty="0">
                <a:solidFill>
                  <a:srgbClr val="0070C0"/>
                </a:solidFill>
              </a:rPr>
              <a:t/>
            </a:r>
            <a:br>
              <a:rPr lang="en-US" sz="6000" dirty="0">
                <a:solidFill>
                  <a:srgbClr val="0070C0"/>
                </a:solidFill>
              </a:rPr>
            </a:br>
            <a:r>
              <a:rPr lang="en-US" sz="6000" dirty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>Main Idea of CISC</a:t>
            </a:r>
            <a:r>
              <a:rPr lang="en-US" sz="6000" dirty="0">
                <a:solidFill>
                  <a:srgbClr val="0070C0"/>
                </a:solidFill>
              </a:rPr>
              <a:t/>
            </a:r>
            <a:br>
              <a:rPr lang="en-US" sz="6000" dirty="0">
                <a:solidFill>
                  <a:srgbClr val="0070C0"/>
                </a:solidFill>
              </a:rPr>
            </a:br>
            <a:endParaRPr lang="en-US" sz="6000" dirty="0"/>
          </a:p>
        </p:txBody>
      </p:sp>
      <p:sp>
        <p:nvSpPr>
          <p:cNvPr id="8196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35835D-A98A-419B-8865-8A37E7438929}" type="datetime1">
              <a:rPr lang="en-US" altLang="en-US" smtClean="0"/>
              <a:t>9/7/2022</a:t>
            </a:fld>
            <a:endParaRPr lang="en-US" altLang="en-US"/>
          </a:p>
        </p:txBody>
      </p:sp>
      <p:sp>
        <p:nvSpPr>
          <p:cNvPr id="8197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D98E31D5-EEA5-46B5-95FD-62E4852BF45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8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1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85801"/>
            <a:ext cx="8229600" cy="5440363"/>
          </a:xfrm>
        </p:spPr>
        <p:txBody>
          <a:bodyPr>
            <a:normAutofit fontScale="92500" lnSpcReduction="10000"/>
          </a:bodyPr>
          <a:lstStyle/>
          <a:p>
            <a:pPr marL="365760" indent="-256032">
              <a:buFont typeface="Wingdings" pitchFamily="2" charset="2"/>
              <a:buChar char="q"/>
              <a:defRPr/>
            </a:pP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Memory in those days was expensive</a:t>
            </a:r>
          </a:p>
          <a:p>
            <a:pPr marL="859536" lvl="2">
              <a:buClr>
                <a:srgbClr val="0070C0"/>
              </a:buClr>
              <a:buFont typeface="Wingdings" pitchFamily="2" charset="2"/>
              <a:buChar char="ü"/>
              <a:defRPr/>
            </a:pPr>
            <a:r>
              <a:rPr lang="en-US" sz="2800" dirty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>   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bigger program-&gt;more storage-&gt;more money</a:t>
            </a:r>
          </a:p>
          <a:p>
            <a:pPr marL="365760" indent="-256032">
              <a:buNone/>
              <a:defRPr/>
            </a:pP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Hence needed to </a:t>
            </a:r>
            <a:r>
              <a:rPr lang="en-US" i="1" dirty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>reduce the number of instructions </a:t>
            </a:r>
            <a:r>
              <a:rPr lang="en-US" i="1" dirty="0">
                <a:latin typeface="Arabic Typesetting" pitchFamily="66" charset="-78"/>
                <a:cs typeface="Arabic Typesetting" pitchFamily="66" charset="-78"/>
              </a:rPr>
              <a:t>per program</a:t>
            </a:r>
          </a:p>
          <a:p>
            <a:pPr marL="365760" indent="-256032">
              <a:buFont typeface="Wingdings" pitchFamily="2" charset="2"/>
              <a:buChar char="q"/>
              <a:defRPr/>
            </a:pP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Number of instructions are reduced by having </a:t>
            </a:r>
            <a:r>
              <a:rPr lang="en-US" i="1" dirty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>multiple operations</a:t>
            </a:r>
          </a:p>
          <a:p>
            <a:pPr marL="365760" indent="-256032">
              <a:buNone/>
              <a:defRPr/>
            </a:pP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   within a single instruction</a:t>
            </a:r>
          </a:p>
          <a:p>
            <a:pPr marL="365760" indent="-256032">
              <a:buFont typeface="Wingdings" pitchFamily="2" charset="2"/>
              <a:buChar char="q"/>
              <a:defRPr/>
            </a:pP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Multiple operations lead to many different kinds of instructions that</a:t>
            </a:r>
          </a:p>
          <a:p>
            <a:pPr marL="365760" indent="-256032">
              <a:buNone/>
              <a:defRPr/>
            </a:pP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   access memory</a:t>
            </a:r>
          </a:p>
          <a:p>
            <a:pPr marL="621792" lvl="1">
              <a:spcBef>
                <a:spcPts val="324"/>
              </a:spcBef>
              <a:buFont typeface="Wingdings" pitchFamily="2" charset="2"/>
              <a:buChar char="ü"/>
              <a:defRPr/>
            </a:pP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     In turn making instruction length variable and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fetch-decode-execute</a:t>
            </a:r>
            <a:endParaRPr lang="en-US" sz="2800" dirty="0">
              <a:latin typeface="Arabic Typesetting" pitchFamily="66" charset="-78"/>
              <a:cs typeface="Arabic Typesetting" pitchFamily="66" charset="-78"/>
            </a:endParaRPr>
          </a:p>
          <a:p>
            <a:pPr marL="365760" indent="-256032">
              <a:buNone/>
              <a:defRPr/>
            </a:pP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time unpredictable – making it more complex</a:t>
            </a:r>
          </a:p>
          <a:p>
            <a:pPr marL="621792" lvl="1">
              <a:spcBef>
                <a:spcPts val="324"/>
              </a:spcBef>
              <a:buFont typeface="Wingdings" pitchFamily="2" charset="2"/>
              <a:buChar char="ü"/>
              <a:defRPr/>
            </a:pP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     Thus hardware handles the complexity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981200" y="0"/>
            <a:ext cx="8229600" cy="2746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220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DC3214-0ABF-4009-8B0C-0AB8B380EA54}" type="datetime1">
              <a:rPr lang="en-US" altLang="en-US" smtClean="0"/>
              <a:t>9/7/2022</a:t>
            </a:fld>
            <a:endParaRPr lang="en-US" altLang="en-US"/>
          </a:p>
        </p:txBody>
      </p:sp>
      <p:sp>
        <p:nvSpPr>
          <p:cNvPr id="922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5E7C73B6-CE05-4156-BE83-A17C7AEDD81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22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72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algn="ctr">
              <a:defRPr/>
            </a:pPr>
            <a:r>
              <a:rPr lang="en-US" sz="6000" dirty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>CISC philosophy 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1828800" y="1041400"/>
            <a:ext cx="85344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3200">
                <a:solidFill>
                  <a:srgbClr val="0070C0"/>
                </a:solidFill>
                <a:latin typeface="Traditional Arabic"/>
                <a:ea typeface="Traditional Arabic"/>
                <a:cs typeface="Traditional Arabic"/>
              </a:rPr>
              <a:t>   </a:t>
            </a:r>
            <a:r>
              <a:rPr lang="en-US" altLang="en-US" sz="2800">
                <a:solidFill>
                  <a:srgbClr val="0070C0"/>
                </a:solidFill>
                <a:latin typeface="Traditional Arabic"/>
                <a:ea typeface="Traditional Arabic"/>
                <a:cs typeface="Traditional Arabic"/>
              </a:rPr>
              <a:t>Use microcode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>
                <a:latin typeface="Traditional Arabic"/>
                <a:ea typeface="Traditional Arabic"/>
                <a:cs typeface="Traditional Arabic"/>
              </a:rPr>
              <a:t>   </a:t>
            </a:r>
            <a:r>
              <a:rPr lang="en-US" altLang="en-US" sz="2800">
                <a:latin typeface="AngsanaUPC"/>
                <a:ea typeface="AngsanaUPC"/>
                <a:cs typeface="AngsanaUPC"/>
              </a:rPr>
              <a:t>Used a simplified microcode instruction set to control the data path logic. This type of implementation is known as a microprogrammed implementation.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>
                <a:solidFill>
                  <a:srgbClr val="0070C0"/>
                </a:solidFill>
                <a:latin typeface="Traditional Arabic"/>
                <a:ea typeface="Traditional Arabic"/>
                <a:cs typeface="Traditional Arabic"/>
              </a:rPr>
              <a:t>   Build rich instruction sets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>
                <a:latin typeface="AngsanaUPC"/>
                <a:ea typeface="AngsanaUPC"/>
                <a:cs typeface="AngsanaUPC"/>
              </a:rPr>
              <a:t>    Consequences of using a microprogrammed design is that designers could build more functionality into each instruction. </a:t>
            </a:r>
            <a:endParaRPr lang="en-US" altLang="en-US" sz="2800">
              <a:latin typeface="Traditional Arabic"/>
              <a:ea typeface="Traditional Arabic"/>
              <a:cs typeface="Traditional Arabic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>
                <a:solidFill>
                  <a:srgbClr val="0070C0"/>
                </a:solidFill>
                <a:latin typeface="Traditional Arabic"/>
                <a:ea typeface="Traditional Arabic"/>
                <a:cs typeface="Traditional Arabic"/>
              </a:rPr>
              <a:t>   Build high-level instruction sets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>
                <a:latin typeface="AngsanaUPC"/>
                <a:ea typeface="AngsanaUPC"/>
                <a:cs typeface="AngsanaUPC"/>
              </a:rPr>
              <a:t>    The logical next step was to build instruction sets which map directly from   high-level languages</a:t>
            </a:r>
            <a:r>
              <a:rPr lang="en-US" altLang="en-US" sz="3200">
                <a:latin typeface="AngsanaUPC"/>
                <a:ea typeface="AngsanaUPC"/>
                <a:cs typeface="AngsanaUPC"/>
              </a:rPr>
              <a:t/>
            </a:r>
            <a:br>
              <a:rPr lang="en-US" altLang="en-US" sz="3200">
                <a:latin typeface="AngsanaUPC"/>
                <a:ea typeface="AngsanaUPC"/>
                <a:cs typeface="AngsanaUPC"/>
              </a:rPr>
            </a:br>
            <a:endParaRPr lang="en-US" altLang="en-US" sz="3200">
              <a:latin typeface="AngsanaUPC"/>
              <a:ea typeface="AngsanaUPC"/>
              <a:cs typeface="AngsanaUPC"/>
            </a:endParaRPr>
          </a:p>
        </p:txBody>
      </p:sp>
      <p:sp>
        <p:nvSpPr>
          <p:cNvPr id="10244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0DF18F-199E-46D6-80BE-31A36DC0EAC4}" type="datetime1">
              <a:rPr lang="en-US" altLang="en-US" smtClean="0"/>
              <a:t>9/7/2022</a:t>
            </a:fld>
            <a:endParaRPr lang="en-US" altLang="en-US"/>
          </a:p>
        </p:txBody>
      </p:sp>
      <p:sp>
        <p:nvSpPr>
          <p:cNvPr id="1024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F0E2349B-31B6-4644-91D3-FE51488EACE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246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2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752601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365760" indent="-256032">
              <a:buFont typeface="Wingdings" pitchFamily="2" charset="2"/>
              <a:buChar char="q"/>
              <a:defRPr/>
            </a:pPr>
            <a:r>
              <a:rPr lang="en-US" sz="4000" dirty="0">
                <a:latin typeface="Arabic Typesetting" pitchFamily="66" charset="-78"/>
                <a:cs typeface="Arabic Typesetting" pitchFamily="66" charset="-78"/>
              </a:rPr>
              <a:t> Register to register, register to memory, and memory to register commands.</a:t>
            </a:r>
          </a:p>
          <a:p>
            <a:pPr marL="365760" indent="-256032">
              <a:buFont typeface="Wingdings" pitchFamily="2" charset="2"/>
              <a:buChar char="q"/>
              <a:defRPr/>
            </a:pPr>
            <a:r>
              <a:rPr lang="en-US" sz="4000" dirty="0">
                <a:latin typeface="Arabic Typesetting" pitchFamily="66" charset="-78"/>
                <a:cs typeface="Arabic Typesetting" pitchFamily="66" charset="-78"/>
              </a:rPr>
              <a:t> Uses Multiple addressing modes .</a:t>
            </a:r>
          </a:p>
          <a:p>
            <a:pPr marL="365760" indent="-256032">
              <a:buFont typeface="Wingdings" pitchFamily="2" charset="2"/>
              <a:buChar char="q"/>
              <a:defRPr/>
            </a:pPr>
            <a:r>
              <a:rPr lang="en-US" sz="4000" dirty="0">
                <a:latin typeface="Arabic Typesetting" pitchFamily="66" charset="-78"/>
                <a:cs typeface="Arabic Typesetting" pitchFamily="66" charset="-78"/>
              </a:rPr>
              <a:t> Variable length instructions where the length often varies according to the addressing mode </a:t>
            </a:r>
          </a:p>
          <a:p>
            <a:pPr marL="365760" indent="-256032">
              <a:buFont typeface="Wingdings" pitchFamily="2" charset="2"/>
              <a:buChar char="q"/>
              <a:defRPr/>
            </a:pPr>
            <a:r>
              <a:rPr lang="en-US" sz="4000" dirty="0">
                <a:latin typeface="Arabic Typesetting" pitchFamily="66" charset="-78"/>
                <a:cs typeface="Arabic Typesetting" pitchFamily="66" charset="-78"/>
              </a:rPr>
              <a:t> Instructions which require multiple clock cycles to execute.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6000" dirty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>Characteristics of a CISC design</a:t>
            </a:r>
          </a:p>
        </p:txBody>
      </p:sp>
      <p:sp>
        <p:nvSpPr>
          <p:cNvPr id="11268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434B83-D1FA-4967-B4AB-12E5DCBAAF13}" type="datetime1">
              <a:rPr lang="en-US" altLang="en-US" smtClean="0"/>
              <a:t>9/7/2022</a:t>
            </a:fld>
            <a:endParaRPr lang="en-US" altLang="en-US"/>
          </a:p>
        </p:txBody>
      </p:sp>
      <p:sp>
        <p:nvSpPr>
          <p:cNvPr id="11269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F5C437C1-996E-4948-A230-5A6CD13AFC4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270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1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481138"/>
            <a:ext cx="4038600" cy="4525962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endParaRPr lang="en-US" altLang="en-US" smtClean="0"/>
          </a:p>
          <a:p>
            <a:pPr>
              <a:buFont typeface="Wingdings 3" panose="05040102010807070707" pitchFamily="18" charset="2"/>
              <a:buNone/>
            </a:pPr>
            <a:endParaRPr lang="en-US" altLang="en-US" smtClean="0"/>
          </a:p>
          <a:p>
            <a:pPr>
              <a:buFont typeface="Wingdings 3" panose="05040102010807070707" pitchFamily="18" charset="2"/>
              <a:buNone/>
            </a:pPr>
            <a:endParaRPr lang="en-US" altLang="en-US" smtClean="0"/>
          </a:p>
          <a:p>
            <a:pPr>
              <a:buFont typeface="Wingdings 3" panose="05040102010807070707" pitchFamily="18" charset="2"/>
              <a:buNone/>
            </a:pPr>
            <a:endParaRPr lang="en-US" altLang="en-US" smtClean="0"/>
          </a:p>
          <a:p>
            <a:pPr>
              <a:buFont typeface="Wingdings 3" panose="05040102010807070707" pitchFamily="18" charset="2"/>
              <a:buNone/>
            </a:pPr>
            <a:endParaRPr lang="en-US" altLang="en-US" smtClean="0"/>
          </a:p>
          <a:p>
            <a:pPr>
              <a:buFont typeface="Wingdings 3" panose="05040102010807070707" pitchFamily="18" charset="2"/>
              <a:buNone/>
            </a:pPr>
            <a:r>
              <a:rPr lang="en-US" altLang="en-US" smtClean="0"/>
              <a:t>         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mtClean="0"/>
              <a:t>        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8000" dirty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>CISC Vs. RISC</a:t>
            </a:r>
          </a:p>
        </p:txBody>
      </p:sp>
      <p:pic>
        <p:nvPicPr>
          <p:cNvPr id="12292" name="Content Placeholder 4" descr="http://cse.stanford.edu/class/sophomore-college/projects-00/risc/risccisc/options/memoryfig.gif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371600"/>
            <a:ext cx="3810000" cy="4572000"/>
          </a:xfrm>
        </p:spPr>
      </p:pic>
      <p:cxnSp>
        <p:nvCxnSpPr>
          <p:cNvPr id="11" name="Straight Arrow Connector 10"/>
          <p:cNvCxnSpPr/>
          <p:nvPr/>
        </p:nvCxnSpPr>
        <p:spPr>
          <a:xfrm rot="10800000">
            <a:off x="5410200" y="43434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5105400" y="5257800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5" name="TextBox 14"/>
          <p:cNvSpPr txBox="1">
            <a:spLocks noChangeArrowheads="1"/>
          </p:cNvSpPr>
          <p:nvPr/>
        </p:nvSpPr>
        <p:spPr bwMode="auto">
          <a:xfrm>
            <a:off x="7391400" y="4114800"/>
            <a:ext cx="2895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en-US" altLang="en-US" sz="1600"/>
              <a:t>General purpose registers</a:t>
            </a:r>
          </a:p>
        </p:txBody>
      </p:sp>
      <p:sp>
        <p:nvSpPr>
          <p:cNvPr id="12296" name="TextBox 15"/>
          <p:cNvSpPr txBox="1">
            <a:spLocks noChangeArrowheads="1"/>
          </p:cNvSpPr>
          <p:nvPr/>
        </p:nvSpPr>
        <p:spPr bwMode="auto">
          <a:xfrm>
            <a:off x="7467600" y="5029200"/>
            <a:ext cx="2895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en-US" altLang="en-US" sz="1600"/>
              <a:t>Arithmetic Logical Unit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6019800" y="19812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TextBox 18"/>
          <p:cNvSpPr txBox="1">
            <a:spLocks noChangeArrowheads="1"/>
          </p:cNvSpPr>
          <p:nvPr/>
        </p:nvSpPr>
        <p:spPr bwMode="auto">
          <a:xfrm>
            <a:off x="7543800" y="17526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en-US" altLang="en-US"/>
              <a:t>Main memory</a:t>
            </a:r>
          </a:p>
        </p:txBody>
      </p:sp>
      <p:sp>
        <p:nvSpPr>
          <p:cNvPr id="12299" name="TextBox 19"/>
          <p:cNvSpPr txBox="1">
            <a:spLocks noChangeArrowheads="1"/>
          </p:cNvSpPr>
          <p:nvPr/>
        </p:nvSpPr>
        <p:spPr bwMode="auto">
          <a:xfrm>
            <a:off x="6934200" y="2209800"/>
            <a:ext cx="403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endParaRPr lang="en-US" altLang="en-US"/>
          </a:p>
          <a:p>
            <a:r>
              <a:rPr lang="en-US" altLang="en-US" sz="1400"/>
              <a:t>Memory  (1,1) .. (6,4) = 24 locations</a:t>
            </a:r>
          </a:p>
        </p:txBody>
      </p:sp>
      <p:sp>
        <p:nvSpPr>
          <p:cNvPr id="12300" name="TextBox 20"/>
          <p:cNvSpPr txBox="1">
            <a:spLocks noChangeArrowheads="1"/>
          </p:cNvSpPr>
          <p:nvPr/>
        </p:nvSpPr>
        <p:spPr bwMode="auto">
          <a:xfrm>
            <a:off x="7848600" y="4267200"/>
            <a:ext cx="2819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endParaRPr lang="en-US" altLang="en-US"/>
          </a:p>
          <a:p>
            <a:r>
              <a:rPr lang="en-US" altLang="en-US" sz="1400"/>
              <a:t>Registers: A,B,C,D,E,F</a:t>
            </a:r>
          </a:p>
        </p:txBody>
      </p:sp>
      <p:sp>
        <p:nvSpPr>
          <p:cNvPr id="12301" name="TextBox 21"/>
          <p:cNvSpPr txBox="1">
            <a:spLocks noChangeArrowheads="1"/>
          </p:cNvSpPr>
          <p:nvPr/>
        </p:nvSpPr>
        <p:spPr bwMode="auto">
          <a:xfrm>
            <a:off x="7086600" y="5334000"/>
            <a:ext cx="358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endParaRPr lang="en-US" altLang="en-US"/>
          </a:p>
          <a:p>
            <a:r>
              <a:rPr lang="en-US" altLang="en-US" sz="1400"/>
              <a:t>Execution unit :  arithmetic ( + -* ÷)</a:t>
            </a:r>
          </a:p>
        </p:txBody>
      </p:sp>
      <p:sp>
        <p:nvSpPr>
          <p:cNvPr id="12302" name="Date Placeholder 2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E54CC9-2217-4360-AF57-49DE736B171F}" type="datetime1">
              <a:rPr lang="en-US" altLang="en-US" smtClean="0"/>
              <a:t>9/7/2022</a:t>
            </a:fld>
            <a:endParaRPr lang="en-US" altLang="en-US"/>
          </a:p>
        </p:txBody>
      </p:sp>
      <p:sp>
        <p:nvSpPr>
          <p:cNvPr id="12303" name="Slide Number Placeholder 2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863ADECB-8747-4437-98EA-775AD6043A8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304" name="Footer Placeholder 2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1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481138"/>
            <a:ext cx="4038600" cy="4525962"/>
          </a:xfrm>
        </p:spPr>
        <p:txBody>
          <a:bodyPr>
            <a:normAutofit lnSpcReduction="10000"/>
          </a:bodyPr>
          <a:lstStyle/>
          <a:p>
            <a:pPr marL="365760" indent="-256032">
              <a:buFont typeface="Wingdings" pitchFamily="2" charset="2"/>
              <a:buChar char="Ø"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Let's say we want to find the product of two numbers - one stored in location 2:3 and another stored in location 5:2 - and then store the product back in the location 2:3. </a:t>
            </a:r>
          </a:p>
          <a:p>
            <a:pPr marL="365760" indent="-256032">
              <a:buFont typeface="Wingdings" pitchFamily="2" charset="2"/>
              <a:buChar char="Ø"/>
              <a:defRPr/>
            </a:pP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 i.e.,</a:t>
            </a:r>
          </a:p>
          <a:p>
            <a:pPr marL="365760" indent="-256032">
              <a:buNone/>
              <a:defRPr/>
            </a:pPr>
            <a:endParaRPr lang="en-US" sz="1800" dirty="0"/>
          </a:p>
          <a:p>
            <a:pPr marL="365760" indent="-256032">
              <a:buNone/>
              <a:defRPr/>
            </a:pPr>
            <a:r>
              <a:rPr lang="en-US" sz="1800" dirty="0"/>
              <a:t>   M(2,3)&lt;- M(5,2)*M(2,3)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5400" dirty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>Consider the operation of Multiplication</a:t>
            </a:r>
          </a:p>
        </p:txBody>
      </p:sp>
      <p:pic>
        <p:nvPicPr>
          <p:cNvPr id="13316" name="Content Placeholder 6" descr="http://cse.stanford.edu/class/sophomore-college/projects-00/risc/risccisc/options/memoryfig.gif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676400"/>
            <a:ext cx="3810000" cy="4648200"/>
          </a:xfrm>
        </p:spPr>
      </p:pic>
      <p:sp>
        <p:nvSpPr>
          <p:cNvPr id="13317" name="TextBox 7"/>
          <p:cNvSpPr txBox="1">
            <a:spLocks noChangeArrowheads="1"/>
          </p:cNvSpPr>
          <p:nvPr/>
        </p:nvSpPr>
        <p:spPr bwMode="auto">
          <a:xfrm>
            <a:off x="3581400" y="1600201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en-US" altLang="en-US" sz="1200"/>
              <a:t>2,3</a:t>
            </a:r>
          </a:p>
        </p:txBody>
      </p:sp>
      <p:sp>
        <p:nvSpPr>
          <p:cNvPr id="13318" name="TextBox 8"/>
          <p:cNvSpPr txBox="1">
            <a:spLocks noChangeArrowheads="1"/>
          </p:cNvSpPr>
          <p:nvPr/>
        </p:nvSpPr>
        <p:spPr bwMode="auto">
          <a:xfrm>
            <a:off x="3048000" y="2286001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en-US" altLang="en-US" sz="1200"/>
              <a:t>5,2</a:t>
            </a:r>
          </a:p>
        </p:txBody>
      </p:sp>
      <p:sp>
        <p:nvSpPr>
          <p:cNvPr id="13319" name="Date Placeholder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806894-3E44-4315-9D0A-F7D38BD14DA5}" type="datetime1">
              <a:rPr lang="en-US" altLang="en-US" smtClean="0"/>
              <a:t>9/7/2022</a:t>
            </a:fld>
            <a:endParaRPr lang="en-US" altLang="en-US"/>
          </a:p>
        </p:txBody>
      </p:sp>
      <p:sp>
        <p:nvSpPr>
          <p:cNvPr id="13320" name="Slide Number Placeholder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7FDCF8F2-E337-4E38-A367-56785C65094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321" name="Footer Placeholder 1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19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1143000"/>
            <a:ext cx="8610600" cy="5410200"/>
          </a:xfrm>
        </p:spPr>
        <p:txBody>
          <a:bodyPr>
            <a:normAutofit fontScale="70000" lnSpcReduction="20000"/>
          </a:bodyPr>
          <a:lstStyle/>
          <a:p>
            <a:pPr marL="365760" indent="-256032">
              <a:buFont typeface="Wingdings 3"/>
              <a:buChar char=""/>
              <a:defRPr/>
            </a:pPr>
            <a:endParaRPr lang="en-US" dirty="0" smtClean="0"/>
          </a:p>
          <a:p>
            <a:pPr marL="365760" indent="-256032">
              <a:buNone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For this particular task, a CISC</a:t>
            </a:r>
          </a:p>
          <a:p>
            <a:pPr marL="365760" indent="-256032">
              <a:buFont typeface="Wingdings" pitchFamily="2" charset="2"/>
              <a:buChar char="Ø"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processor would come prepared with a specific instruction (we'll call it "MULT").</a:t>
            </a:r>
          </a:p>
          <a:p>
            <a:pPr marL="365760" indent="-256032">
              <a:buNone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              MULT  A,B</a:t>
            </a:r>
          </a:p>
          <a:p>
            <a:pPr marL="365760" indent="-256032">
              <a:buNone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When executed, this instruction</a:t>
            </a:r>
          </a:p>
          <a:p>
            <a:pPr marL="365760" indent="-256032">
              <a:buFont typeface="Wingdings" pitchFamily="2" charset="2"/>
              <a:buChar char="Ø"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loads the two values into separate registers, </a:t>
            </a:r>
          </a:p>
          <a:p>
            <a:pPr marL="365760" indent="-256032">
              <a:buFont typeface="Wingdings" pitchFamily="2" charset="2"/>
              <a:buChar char="Ø"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multiplies the operands in the execution unit, and then </a:t>
            </a:r>
          </a:p>
          <a:p>
            <a:pPr marL="365760" indent="-256032">
              <a:buFont typeface="Wingdings" pitchFamily="2" charset="2"/>
              <a:buChar char="Ø"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stores the product in the appropriate register.</a:t>
            </a:r>
          </a:p>
          <a:p>
            <a:pPr marL="365760" indent="-256032">
              <a:buNone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Thus, the entire task of multiplying two numbers can be completed with one instruction</a:t>
            </a:r>
          </a:p>
          <a:p>
            <a:pPr marL="365760" indent="-256032">
              <a:buFont typeface="Wingdings" pitchFamily="2" charset="2"/>
              <a:buChar char="Ø"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MULT is what is known as a "complex instruction." </a:t>
            </a:r>
          </a:p>
          <a:p>
            <a:pPr marL="365760" indent="-256032">
              <a:buFont typeface="Wingdings" pitchFamily="2" charset="2"/>
              <a:buChar char="Ø"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It operates directly on the computer's memory banks and does not require the programmer to explicitly call any loading or storing functions. </a:t>
            </a:r>
          </a:p>
          <a:p>
            <a:pPr marL="365760" indent="-256032">
              <a:buFont typeface="Wingdings" pitchFamily="2" charset="2"/>
              <a:buChar char="Ø"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It closely resembles a command in a higher level </a:t>
            </a:r>
            <a:r>
              <a:rPr lang="en-US" dirty="0" err="1" smtClean="0">
                <a:latin typeface="Arabic Typesetting" pitchFamily="66" charset="-78"/>
                <a:cs typeface="Arabic Typesetting" pitchFamily="66" charset="-78"/>
              </a:rPr>
              <a:t>language,identical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to </a:t>
            </a:r>
          </a:p>
          <a:p>
            <a:pPr marL="365760" indent="-256032">
              <a:buNone/>
              <a:defRPr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    the C statement "a = a * b." </a:t>
            </a:r>
          </a:p>
          <a:p>
            <a:pPr marL="365760" indent="-256032">
              <a:buFont typeface="Wingdings 3"/>
              <a:buChar char=""/>
              <a:defRPr/>
            </a:pPr>
            <a:endParaRPr lang="en-US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dirty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>CISC Approach</a:t>
            </a:r>
          </a:p>
        </p:txBody>
      </p:sp>
      <p:sp>
        <p:nvSpPr>
          <p:cNvPr id="14340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ECBBA4-04EF-4E54-ACD6-8E1D2643F9A9}" type="datetime1">
              <a:rPr lang="en-US" altLang="en-US" smtClean="0"/>
              <a:t>9/7/2022</a:t>
            </a:fld>
            <a:endParaRPr lang="en-US" altLang="en-US"/>
          </a:p>
        </p:txBody>
      </p:sp>
      <p:sp>
        <p:nvSpPr>
          <p:cNvPr id="1434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0E7AFB0C-343B-4FE8-9C50-B81D1D5AF01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342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3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A2726AE35F5D43A1BE70367F15912C" ma:contentTypeVersion="11" ma:contentTypeDescription="Create a new document." ma:contentTypeScope="" ma:versionID="98de308ba5e41618ef741efd5af5ca55">
  <xsd:schema xmlns:xsd="http://www.w3.org/2001/XMLSchema" xmlns:xs="http://www.w3.org/2001/XMLSchema" xmlns:p="http://schemas.microsoft.com/office/2006/metadata/properties" xmlns:ns3="c25b10f1-5981-4bca-8afe-d4f52b9f2e20" targetNamespace="http://schemas.microsoft.com/office/2006/metadata/properties" ma:root="true" ma:fieldsID="5106ea885a45f9c587cd8d04907e949e" ns3:_="">
    <xsd:import namespace="c25b10f1-5981-4bca-8afe-d4f52b9f2e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b10f1-5981-4bca-8afe-d4f52b9f2e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A6C551-8E8E-42FD-938B-2BA762A133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5b10f1-5981-4bca-8afe-d4f52b9f2e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87F992-38C7-4D51-A7A0-0BA4F5CE08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61D28B-BB65-4887-89EC-A886395A02FA}">
  <ds:schemaRefs>
    <ds:schemaRef ds:uri="c25b10f1-5981-4bca-8afe-d4f52b9f2e20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1048</Words>
  <Application>Microsoft Office PowerPoint</Application>
  <PresentationFormat>Widescreen</PresentationFormat>
  <Paragraphs>171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AngsanaUPC</vt:lpstr>
      <vt:lpstr>Arabic Typesetting</vt:lpstr>
      <vt:lpstr>Arial</vt:lpstr>
      <vt:lpstr>Calibri</vt:lpstr>
      <vt:lpstr>Calibri Light</vt:lpstr>
      <vt:lpstr>Lucida Sans Unicode</vt:lpstr>
      <vt:lpstr>Monotype Corsiva</vt:lpstr>
      <vt:lpstr>Times New Roman</vt:lpstr>
      <vt:lpstr>Traditional Arabic</vt:lpstr>
      <vt:lpstr>Wingdings</vt:lpstr>
      <vt:lpstr>Wingdings 3</vt:lpstr>
      <vt:lpstr>Office Theme</vt:lpstr>
      <vt:lpstr>Custom Design</vt:lpstr>
      <vt:lpstr>CISC (Complex Instruction Set Computer) </vt:lpstr>
      <vt:lpstr>What is CISC….?</vt:lpstr>
      <vt:lpstr> Main Idea of CISC </vt:lpstr>
      <vt:lpstr>  </vt:lpstr>
      <vt:lpstr>CISC philosophy </vt:lpstr>
      <vt:lpstr>Characteristics of a CISC design</vt:lpstr>
      <vt:lpstr>CISC Vs. RISC</vt:lpstr>
      <vt:lpstr>Consider the operation of Multiplication</vt:lpstr>
      <vt:lpstr>CISC Approach</vt:lpstr>
      <vt:lpstr>RISC Approach</vt:lpstr>
      <vt:lpstr>  CISC          RISC</vt:lpstr>
      <vt:lpstr>The Performance Equation</vt:lpstr>
      <vt:lpstr>Which one is better...?</vt:lpstr>
      <vt:lpstr>No Big Difference Now!</vt:lpstr>
      <vt:lpstr>Recent Developments &amp; Future Scope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 (Complex Instruction Set Computer)</dc:title>
  <dc:creator>Ajai Jain</dc:creator>
  <cp:lastModifiedBy>Ajai Jain</cp:lastModifiedBy>
  <cp:revision>3</cp:revision>
  <dcterms:created xsi:type="dcterms:W3CDTF">2022-09-07T06:25:07Z</dcterms:created>
  <dcterms:modified xsi:type="dcterms:W3CDTF">2022-09-07T07:17:58Z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0x010100ECA2726AE35F5D43A1BE70367F15912C</vt:lpwstr>
  </property>
</Properties>
</file>