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81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9" r:id="rId60"/>
    <p:sldId id="320" r:id="rId61"/>
    <p:sldId id="321" r:id="rId62"/>
    <p:sldId id="322" r:id="rId63"/>
    <p:sldId id="323" r:id="rId64"/>
    <p:sldId id="324" r:id="rId65"/>
    <p:sldId id="325" r:id="rId66"/>
    <p:sldId id="327" r:id="rId67"/>
    <p:sldId id="328" r:id="rId68"/>
    <p:sldId id="330" r:id="rId69"/>
    <p:sldId id="331" r:id="rId70"/>
    <p:sldId id="332" r:id="rId71"/>
    <p:sldId id="333" r:id="rId72"/>
    <p:sldId id="340" r:id="rId73"/>
    <p:sldId id="341" r:id="rId74"/>
    <p:sldId id="342" r:id="rId75"/>
    <p:sldId id="343" r:id="rId76"/>
    <p:sldId id="344" r:id="rId77"/>
  </p:sldIdLst>
  <p:sldSz cx="10083800" cy="7556500"/>
  <p:notesSz cx="100838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1480" y="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80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285" y="2342515"/>
            <a:ext cx="857123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4231640"/>
            <a:ext cx="705866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6" b="1" i="0">
                <a:solidFill>
                  <a:srgbClr val="161645"/>
                </a:solidFill>
                <a:latin typeface="Arial"/>
                <a:cs typeface="Arial"/>
              </a:defRPr>
            </a:lvl1pPr>
          </a:lstStyle>
          <a:p>
            <a:pPr marL="37041">
              <a:lnSpc>
                <a:spcPts val="1604"/>
              </a:lnSpc>
            </a:pPr>
            <a:fld id="{81D60167-4931-47E6-BA6A-407CBD079E47}" type="slidenum">
              <a:rPr lang="en-US" smtClean="0"/>
              <a:pPr marL="37041">
                <a:lnSpc>
                  <a:spcPts val="1604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519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190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7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26595" y="2882304"/>
            <a:ext cx="4430611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322876" y="4762324"/>
            <a:ext cx="3438046" cy="3890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28" b="1" i="0">
                <a:solidFill>
                  <a:srgbClr val="000A4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6" b="1" i="0">
                <a:solidFill>
                  <a:srgbClr val="161645"/>
                </a:solidFill>
                <a:latin typeface="Arial"/>
                <a:cs typeface="Arial"/>
              </a:defRPr>
            </a:lvl1pPr>
          </a:lstStyle>
          <a:p>
            <a:pPr marL="37041">
              <a:lnSpc>
                <a:spcPts val="1604"/>
              </a:lnSpc>
            </a:pPr>
            <a:fld id="{81D60167-4931-47E6-BA6A-407CBD079E47}" type="slidenum">
              <a:rPr lang="en-US" smtClean="0"/>
              <a:pPr marL="37041">
                <a:lnSpc>
                  <a:spcPts val="1604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388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89" b="1" i="0">
                <a:solidFill>
                  <a:srgbClr val="000A4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6" b="1" i="0">
                <a:solidFill>
                  <a:srgbClr val="161645"/>
                </a:solidFill>
                <a:latin typeface="Arial"/>
                <a:cs typeface="Arial"/>
              </a:defRPr>
            </a:lvl1pPr>
          </a:lstStyle>
          <a:p>
            <a:pPr marL="37041">
              <a:lnSpc>
                <a:spcPts val="1604"/>
              </a:lnSpc>
            </a:pPr>
            <a:fld id="{81D60167-4931-47E6-BA6A-407CBD079E47}" type="slidenum">
              <a:rPr lang="en-US" smtClean="0"/>
              <a:pPr marL="37041">
                <a:lnSpc>
                  <a:spcPts val="1604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42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89" b="1" i="0">
                <a:solidFill>
                  <a:srgbClr val="000A4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190" y="1737995"/>
            <a:ext cx="438645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7" y="1737995"/>
            <a:ext cx="438645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6" b="1" i="0">
                <a:solidFill>
                  <a:srgbClr val="161645"/>
                </a:solidFill>
                <a:latin typeface="Arial"/>
                <a:cs typeface="Arial"/>
              </a:defRPr>
            </a:lvl1pPr>
          </a:lstStyle>
          <a:p>
            <a:pPr marL="37041">
              <a:lnSpc>
                <a:spcPts val="1604"/>
              </a:lnSpc>
            </a:pPr>
            <a:fld id="{81D60167-4931-47E6-BA6A-407CBD079E47}" type="slidenum">
              <a:rPr lang="en-US" smtClean="0"/>
              <a:pPr marL="37041">
                <a:lnSpc>
                  <a:spcPts val="1604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810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89" b="1" i="0">
                <a:solidFill>
                  <a:srgbClr val="000A4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6" b="1" i="0">
                <a:solidFill>
                  <a:srgbClr val="161645"/>
                </a:solidFill>
                <a:latin typeface="Arial"/>
                <a:cs typeface="Arial"/>
              </a:defRPr>
            </a:lvl1pPr>
          </a:lstStyle>
          <a:p>
            <a:pPr marL="37041">
              <a:lnSpc>
                <a:spcPts val="1604"/>
              </a:lnSpc>
            </a:pPr>
            <a:fld id="{81D60167-4931-47E6-BA6A-407CBD079E47}" type="slidenum">
              <a:rPr lang="en-US" smtClean="0"/>
              <a:pPr marL="37041">
                <a:lnSpc>
                  <a:spcPts val="1604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522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90700" y="242569"/>
            <a:ext cx="6502400" cy="1322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1490" y="1970531"/>
            <a:ext cx="8129270" cy="1536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8492" y="7027545"/>
            <a:ext cx="3226816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190" y="7027545"/>
            <a:ext cx="231927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60336" y="7027545"/>
            <a:ext cx="231927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589" y="172862"/>
            <a:ext cx="9854623" cy="6173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000A4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32359" y="3367638"/>
            <a:ext cx="666269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8492" y="7027545"/>
            <a:ext cx="322681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190" y="7027545"/>
            <a:ext cx="231927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691653" y="7300660"/>
            <a:ext cx="303022" cy="2051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6" b="1" i="0">
                <a:solidFill>
                  <a:srgbClr val="161645"/>
                </a:solidFill>
                <a:latin typeface="Arial"/>
                <a:cs typeface="Arial"/>
              </a:defRPr>
            </a:lvl1pPr>
          </a:lstStyle>
          <a:p>
            <a:pPr marL="37041">
              <a:lnSpc>
                <a:spcPts val="1604"/>
              </a:lnSpc>
            </a:pPr>
            <a:fld id="{81D60167-4931-47E6-BA6A-407CBD079E47}" type="slidenum">
              <a:rPr lang="en-US" smtClean="0"/>
              <a:pPr marL="37041">
                <a:lnSpc>
                  <a:spcPts val="1604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777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44490">
        <a:defRPr>
          <a:latin typeface="+mn-lt"/>
          <a:ea typeface="+mn-ea"/>
          <a:cs typeface="+mn-cs"/>
        </a:defRPr>
      </a:lvl2pPr>
      <a:lvl3pPr marL="888980">
        <a:defRPr>
          <a:latin typeface="+mn-lt"/>
          <a:ea typeface="+mn-ea"/>
          <a:cs typeface="+mn-cs"/>
        </a:defRPr>
      </a:lvl3pPr>
      <a:lvl4pPr marL="1333470">
        <a:defRPr>
          <a:latin typeface="+mn-lt"/>
          <a:ea typeface="+mn-ea"/>
          <a:cs typeface="+mn-cs"/>
        </a:defRPr>
      </a:lvl4pPr>
      <a:lvl5pPr marL="1777959">
        <a:defRPr>
          <a:latin typeface="+mn-lt"/>
          <a:ea typeface="+mn-ea"/>
          <a:cs typeface="+mn-cs"/>
        </a:defRPr>
      </a:lvl5pPr>
      <a:lvl6pPr marL="2222449">
        <a:defRPr>
          <a:latin typeface="+mn-lt"/>
          <a:ea typeface="+mn-ea"/>
          <a:cs typeface="+mn-cs"/>
        </a:defRPr>
      </a:lvl6pPr>
      <a:lvl7pPr marL="2666939">
        <a:defRPr>
          <a:latin typeface="+mn-lt"/>
          <a:ea typeface="+mn-ea"/>
          <a:cs typeface="+mn-cs"/>
        </a:defRPr>
      </a:lvl7pPr>
      <a:lvl8pPr marL="3111429">
        <a:defRPr>
          <a:latin typeface="+mn-lt"/>
          <a:ea typeface="+mn-ea"/>
          <a:cs typeface="+mn-cs"/>
        </a:defRPr>
      </a:lvl8pPr>
      <a:lvl9pPr marL="355591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44490">
        <a:defRPr>
          <a:latin typeface="+mn-lt"/>
          <a:ea typeface="+mn-ea"/>
          <a:cs typeface="+mn-cs"/>
        </a:defRPr>
      </a:lvl2pPr>
      <a:lvl3pPr marL="888980">
        <a:defRPr>
          <a:latin typeface="+mn-lt"/>
          <a:ea typeface="+mn-ea"/>
          <a:cs typeface="+mn-cs"/>
        </a:defRPr>
      </a:lvl3pPr>
      <a:lvl4pPr marL="1333470">
        <a:defRPr>
          <a:latin typeface="+mn-lt"/>
          <a:ea typeface="+mn-ea"/>
          <a:cs typeface="+mn-cs"/>
        </a:defRPr>
      </a:lvl4pPr>
      <a:lvl5pPr marL="1777959">
        <a:defRPr>
          <a:latin typeface="+mn-lt"/>
          <a:ea typeface="+mn-ea"/>
          <a:cs typeface="+mn-cs"/>
        </a:defRPr>
      </a:lvl5pPr>
      <a:lvl6pPr marL="2222449">
        <a:defRPr>
          <a:latin typeface="+mn-lt"/>
          <a:ea typeface="+mn-ea"/>
          <a:cs typeface="+mn-cs"/>
        </a:defRPr>
      </a:lvl6pPr>
      <a:lvl7pPr marL="2666939">
        <a:defRPr>
          <a:latin typeface="+mn-lt"/>
          <a:ea typeface="+mn-ea"/>
          <a:cs typeface="+mn-cs"/>
        </a:defRPr>
      </a:lvl7pPr>
      <a:lvl8pPr marL="3111429">
        <a:defRPr>
          <a:latin typeface="+mn-lt"/>
          <a:ea typeface="+mn-ea"/>
          <a:cs typeface="+mn-cs"/>
        </a:defRPr>
      </a:lvl8pPr>
      <a:lvl9pPr marL="3555919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4200" y="707390"/>
            <a:ext cx="33477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FB0027"/>
                </a:solidFill>
              </a:rPr>
              <a:t>Pipeline:</a:t>
            </a:r>
            <a:r>
              <a:rPr sz="2800" spc="-50" dirty="0">
                <a:solidFill>
                  <a:srgbClr val="FB0027"/>
                </a:solidFill>
              </a:rPr>
              <a:t> </a:t>
            </a:r>
            <a:r>
              <a:rPr sz="2800" spc="-5" dirty="0">
                <a:solidFill>
                  <a:srgbClr val="FB0027"/>
                </a:solidFill>
              </a:rPr>
              <a:t>Introduction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311400" y="1875790"/>
            <a:ext cx="4288155" cy="3317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550" marR="163830" algn="ctr">
              <a:lnSpc>
                <a:spcPct val="12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T</a:t>
            </a:r>
            <a:r>
              <a:rPr sz="2000" b="1" spc="-5" dirty="0">
                <a:latin typeface="Arial"/>
                <a:cs typeface="Arial"/>
              </a:rPr>
              <a:t>h</a:t>
            </a:r>
            <a:r>
              <a:rPr sz="2000" b="1" dirty="0">
                <a:latin typeface="Arial"/>
                <a:cs typeface="Arial"/>
              </a:rPr>
              <a:t>e</a:t>
            </a:r>
            <a:r>
              <a:rPr sz="2000" b="1" spc="-5" dirty="0">
                <a:latin typeface="Arial"/>
                <a:cs typeface="Arial"/>
              </a:rPr>
              <a:t>s</a:t>
            </a:r>
            <a:r>
              <a:rPr sz="2000" b="1" spc="550" dirty="0">
                <a:latin typeface="Arial"/>
                <a:cs typeface="Arial"/>
              </a:rPr>
              <a:t>e</a:t>
            </a:r>
            <a:r>
              <a:rPr sz="2000" b="1" dirty="0">
                <a:latin typeface="Arial"/>
                <a:cs typeface="Arial"/>
              </a:rPr>
              <a:t>s</a:t>
            </a:r>
            <a:r>
              <a:rPr sz="2000" b="1" spc="-10" dirty="0">
                <a:latin typeface="Arial"/>
                <a:cs typeface="Arial"/>
              </a:rPr>
              <a:t>li</a:t>
            </a:r>
            <a:r>
              <a:rPr sz="2000" b="1" spc="-5" dirty="0">
                <a:latin typeface="Arial"/>
                <a:cs typeface="Arial"/>
              </a:rPr>
              <a:t>d</a:t>
            </a:r>
            <a:r>
              <a:rPr sz="2000" b="1" dirty="0">
                <a:latin typeface="Arial"/>
                <a:cs typeface="Arial"/>
              </a:rPr>
              <a:t>e</a:t>
            </a:r>
            <a:r>
              <a:rPr sz="2000" b="1" spc="885" dirty="0">
                <a:latin typeface="Arial"/>
                <a:cs typeface="Arial"/>
              </a:rPr>
              <a:t>s</a:t>
            </a:r>
            <a:r>
              <a:rPr sz="2000" b="1" spc="-3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-5" dirty="0">
                <a:latin typeface="Arial"/>
                <a:cs typeface="Arial"/>
              </a:rPr>
              <a:t>r</a:t>
            </a:r>
            <a:r>
              <a:rPr sz="2000" b="1" spc="550" dirty="0">
                <a:latin typeface="Arial"/>
                <a:cs typeface="Arial"/>
              </a:rPr>
              <a:t>e</a:t>
            </a:r>
            <a:r>
              <a:rPr sz="2000" b="1" spc="-5" dirty="0">
                <a:latin typeface="Arial"/>
                <a:cs typeface="Arial"/>
              </a:rPr>
              <a:t>d</a:t>
            </a:r>
            <a:r>
              <a:rPr sz="2000" b="1" dirty="0">
                <a:latin typeface="Arial"/>
                <a:cs typeface="Arial"/>
              </a:rPr>
              <a:t>e</a:t>
            </a:r>
            <a:r>
              <a:rPr sz="2000" b="1" spc="-5" dirty="0">
                <a:latin typeface="Arial"/>
                <a:cs typeface="Arial"/>
              </a:rPr>
              <a:t>r</a:t>
            </a:r>
            <a:r>
              <a:rPr sz="2000" b="1" spc="-10" dirty="0">
                <a:latin typeface="Arial"/>
                <a:cs typeface="Arial"/>
              </a:rPr>
              <a:t>i</a:t>
            </a:r>
            <a:r>
              <a:rPr sz="2000" b="1" spc="-35" dirty="0">
                <a:latin typeface="Arial"/>
                <a:cs typeface="Arial"/>
              </a:rPr>
              <a:t>v</a:t>
            </a:r>
            <a:r>
              <a:rPr sz="2000" b="1" spc="-5" dirty="0">
                <a:latin typeface="Arial"/>
                <a:cs typeface="Arial"/>
              </a:rPr>
              <a:t>e</a:t>
            </a:r>
            <a:r>
              <a:rPr sz="2000" b="1" spc="550" dirty="0">
                <a:latin typeface="Arial"/>
                <a:cs typeface="Arial"/>
              </a:rPr>
              <a:t>d</a:t>
            </a:r>
            <a:r>
              <a:rPr sz="2000" b="1" spc="-5" dirty="0">
                <a:latin typeface="Arial"/>
                <a:cs typeface="Arial"/>
              </a:rPr>
              <a:t>fr</a:t>
            </a:r>
            <a:r>
              <a:rPr sz="2000" b="1" dirty="0">
                <a:latin typeface="Arial"/>
                <a:cs typeface="Arial"/>
              </a:rPr>
              <a:t>o</a:t>
            </a:r>
            <a:r>
              <a:rPr sz="2000" b="1" spc="-10" dirty="0">
                <a:latin typeface="Arial"/>
                <a:cs typeface="Arial"/>
              </a:rPr>
              <a:t>m</a:t>
            </a:r>
            <a:r>
              <a:rPr sz="2000" b="1" spc="1185" dirty="0">
                <a:latin typeface="Arial"/>
                <a:cs typeface="Arial"/>
              </a:rPr>
              <a:t>:  </a:t>
            </a:r>
            <a:r>
              <a:rPr sz="2000" b="1" spc="90" dirty="0">
                <a:latin typeface="Arial"/>
                <a:cs typeface="Arial"/>
              </a:rPr>
              <a:t>CSCE430/830Computer</a:t>
            </a:r>
            <a:endParaRPr sz="2000">
              <a:latin typeface="Arial"/>
              <a:cs typeface="Arial"/>
            </a:endParaRPr>
          </a:p>
          <a:p>
            <a:pPr marL="90805" marR="133350" indent="-78740">
              <a:lnSpc>
                <a:spcPct val="120000"/>
              </a:lnSpc>
            </a:pPr>
            <a:r>
              <a:rPr sz="2000" b="1" spc="60" dirty="0">
                <a:latin typeface="Arial"/>
                <a:cs typeface="Arial"/>
              </a:rPr>
              <a:t>ArchitecturecoursebyProf. </a:t>
            </a:r>
            <a:r>
              <a:rPr sz="2000" b="1" spc="-5" dirty="0">
                <a:latin typeface="Arial"/>
                <a:cs typeface="Arial"/>
              </a:rPr>
              <a:t>Hong </a:t>
            </a:r>
            <a:r>
              <a:rPr sz="2000" b="1" spc="-54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Jiang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145" dirty="0">
                <a:latin typeface="Arial"/>
                <a:cs typeface="Arial"/>
              </a:rPr>
              <a:t>andDavePaterson©UCB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/>
              <a:cs typeface="Arial"/>
            </a:endParaRPr>
          </a:p>
          <a:p>
            <a:pPr marL="64769" marR="5080" indent="-69850" algn="ctr">
              <a:lnSpc>
                <a:spcPct val="120000"/>
              </a:lnSpc>
            </a:pPr>
            <a:r>
              <a:rPr sz="2000" b="1" dirty="0">
                <a:latin typeface="Arial"/>
                <a:cs typeface="Arial"/>
              </a:rPr>
              <a:t>S</a:t>
            </a:r>
            <a:r>
              <a:rPr sz="2000" b="1" spc="-5" dirty="0">
                <a:latin typeface="Arial"/>
                <a:cs typeface="Arial"/>
              </a:rPr>
              <a:t>om</a:t>
            </a:r>
            <a:r>
              <a:rPr sz="2000" b="1" spc="545" dirty="0">
                <a:latin typeface="Arial"/>
                <a:cs typeface="Arial"/>
              </a:rPr>
              <a:t>e</a:t>
            </a:r>
            <a:r>
              <a:rPr sz="2000" b="1" spc="-390" dirty="0">
                <a:latin typeface="Arial"/>
                <a:cs typeface="Arial"/>
              </a:rPr>
              <a:t>fi</a:t>
            </a:r>
            <a:r>
              <a:rPr sz="2000" b="1" spc="-5" dirty="0">
                <a:latin typeface="Arial"/>
                <a:cs typeface="Arial"/>
              </a:rPr>
              <a:t>g</a:t>
            </a:r>
            <a:r>
              <a:rPr sz="2000" b="1" dirty="0">
                <a:latin typeface="Arial"/>
                <a:cs typeface="Arial"/>
              </a:rPr>
              <a:t>u</a:t>
            </a:r>
            <a:r>
              <a:rPr sz="2000" b="1" spc="-5" dirty="0">
                <a:latin typeface="Arial"/>
                <a:cs typeface="Arial"/>
              </a:rPr>
              <a:t>re</a:t>
            </a:r>
            <a:r>
              <a:rPr sz="2000" b="1" spc="550" dirty="0">
                <a:latin typeface="Arial"/>
                <a:cs typeface="Arial"/>
              </a:rPr>
              <a:t>s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-5" dirty="0">
                <a:latin typeface="Arial"/>
                <a:cs typeface="Arial"/>
              </a:rPr>
              <a:t>n</a:t>
            </a:r>
            <a:r>
              <a:rPr sz="2000" b="1" spc="545" dirty="0">
                <a:latin typeface="Arial"/>
                <a:cs typeface="Arial"/>
              </a:rPr>
              <a:t>d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spc="-5" dirty="0">
                <a:latin typeface="Arial"/>
                <a:cs typeface="Arial"/>
              </a:rPr>
              <a:t>a</a:t>
            </a:r>
            <a:r>
              <a:rPr sz="2000" b="1" dirty="0">
                <a:latin typeface="Arial"/>
                <a:cs typeface="Arial"/>
              </a:rPr>
              <a:t>b</a:t>
            </a:r>
            <a:r>
              <a:rPr sz="2000" b="1" spc="-10" dirty="0">
                <a:latin typeface="Arial"/>
                <a:cs typeface="Arial"/>
              </a:rPr>
              <a:t>l</a:t>
            </a:r>
            <a:r>
              <a:rPr sz="2000" b="1" spc="-5" dirty="0">
                <a:latin typeface="Arial"/>
                <a:cs typeface="Arial"/>
              </a:rPr>
              <a:t>e</a:t>
            </a:r>
            <a:r>
              <a:rPr sz="2000" b="1" spc="885" dirty="0">
                <a:latin typeface="Arial"/>
                <a:cs typeface="Arial"/>
              </a:rPr>
              <a:t>s</a:t>
            </a:r>
            <a:r>
              <a:rPr sz="2000" b="1" spc="-33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h</a:t>
            </a:r>
            <a:r>
              <a:rPr sz="2000" b="1" spc="-45" dirty="0">
                <a:latin typeface="Arial"/>
                <a:cs typeface="Arial"/>
              </a:rPr>
              <a:t>a</a:t>
            </a:r>
            <a:r>
              <a:rPr sz="2000" b="1" spc="-35" dirty="0">
                <a:latin typeface="Arial"/>
                <a:cs typeface="Arial"/>
              </a:rPr>
              <a:t>v</a:t>
            </a:r>
            <a:r>
              <a:rPr sz="2000" b="1" spc="590" dirty="0">
                <a:latin typeface="Arial"/>
                <a:cs typeface="Arial"/>
              </a:rPr>
              <a:t>e  </a:t>
            </a:r>
            <a:r>
              <a:rPr sz="2000" b="1" spc="44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b</a:t>
            </a:r>
            <a:r>
              <a:rPr sz="2000" b="1" spc="885" dirty="0">
                <a:latin typeface="Arial"/>
                <a:cs typeface="Arial"/>
              </a:rPr>
              <a:t>e</a:t>
            </a:r>
            <a:r>
              <a:rPr sz="2000" b="1" spc="-330" dirty="0">
                <a:latin typeface="Arial"/>
                <a:cs typeface="Arial"/>
              </a:rPr>
              <a:t> </a:t>
            </a:r>
            <a:r>
              <a:rPr sz="2000" b="1" spc="550" dirty="0">
                <a:latin typeface="Arial"/>
                <a:cs typeface="Arial"/>
              </a:rPr>
              <a:t>n</a:t>
            </a:r>
            <a:r>
              <a:rPr sz="2000" b="1" dirty="0">
                <a:latin typeface="Arial"/>
                <a:cs typeface="Arial"/>
              </a:rPr>
              <a:t>d</a:t>
            </a:r>
            <a:r>
              <a:rPr sz="2000" b="1" spc="-5" dirty="0">
                <a:latin typeface="Arial"/>
                <a:cs typeface="Arial"/>
              </a:rPr>
              <a:t>er</a:t>
            </a:r>
            <a:r>
              <a:rPr sz="2000" b="1" spc="-10" dirty="0">
                <a:latin typeface="Arial"/>
                <a:cs typeface="Arial"/>
              </a:rPr>
              <a:t>i</a:t>
            </a:r>
            <a:r>
              <a:rPr sz="2000" b="1" spc="-35" dirty="0">
                <a:latin typeface="Arial"/>
                <a:cs typeface="Arial"/>
              </a:rPr>
              <a:t>v</a:t>
            </a:r>
            <a:r>
              <a:rPr sz="2000" b="1" dirty="0">
                <a:latin typeface="Arial"/>
                <a:cs typeface="Arial"/>
              </a:rPr>
              <a:t>e</a:t>
            </a:r>
            <a:r>
              <a:rPr sz="2000" b="1" spc="545" dirty="0">
                <a:latin typeface="Arial"/>
                <a:cs typeface="Arial"/>
              </a:rPr>
              <a:t>d</a:t>
            </a:r>
            <a:r>
              <a:rPr sz="2000" b="1" spc="-5" dirty="0">
                <a:latin typeface="Arial"/>
                <a:cs typeface="Arial"/>
              </a:rPr>
              <a:t>f</a:t>
            </a:r>
            <a:r>
              <a:rPr sz="2000" b="1" spc="5" dirty="0">
                <a:latin typeface="Arial"/>
                <a:cs typeface="Arial"/>
              </a:rPr>
              <a:t>r</a:t>
            </a:r>
            <a:r>
              <a:rPr sz="2000" b="1" spc="-5" dirty="0">
                <a:latin typeface="Arial"/>
                <a:cs typeface="Arial"/>
              </a:rPr>
              <a:t>o</a:t>
            </a:r>
            <a:r>
              <a:rPr sz="2000" b="1" spc="220" dirty="0">
                <a:latin typeface="Arial"/>
                <a:cs typeface="Arial"/>
              </a:rPr>
              <a:t>m</a:t>
            </a:r>
            <a:r>
              <a:rPr sz="2000" b="1" spc="-229" dirty="0">
                <a:latin typeface="Arial"/>
                <a:cs typeface="Arial"/>
              </a:rPr>
              <a:t> </a:t>
            </a:r>
            <a:r>
              <a:rPr sz="2000" b="1" spc="1185" dirty="0">
                <a:latin typeface="Arial"/>
                <a:cs typeface="Arial"/>
              </a:rPr>
              <a:t>:  </a:t>
            </a:r>
            <a:r>
              <a:rPr sz="2000" b="1" spc="10" dirty="0">
                <a:latin typeface="Arial"/>
                <a:cs typeface="Arial"/>
              </a:rPr>
              <a:t>C</a:t>
            </a:r>
            <a:r>
              <a:rPr sz="2000" b="1" spc="-5" dirty="0">
                <a:latin typeface="Arial"/>
                <a:cs typeface="Arial"/>
              </a:rPr>
              <a:t>ompu</a:t>
            </a:r>
            <a:r>
              <a:rPr sz="2000" b="1" spc="-10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e</a:t>
            </a:r>
            <a:r>
              <a:rPr sz="2000" b="1" spc="545" dirty="0">
                <a:latin typeface="Arial"/>
                <a:cs typeface="Arial"/>
              </a:rPr>
              <a:t>r</a:t>
            </a:r>
            <a:r>
              <a:rPr sz="2000" b="1" dirty="0">
                <a:latin typeface="Arial"/>
                <a:cs typeface="Arial"/>
              </a:rPr>
              <a:t>S</a:t>
            </a:r>
            <a:r>
              <a:rPr sz="2000" b="1" spc="-35" dirty="0">
                <a:latin typeface="Arial"/>
                <a:cs typeface="Arial"/>
              </a:rPr>
              <a:t>y</a:t>
            </a:r>
            <a:r>
              <a:rPr sz="2000" b="1" spc="-5" dirty="0">
                <a:latin typeface="Arial"/>
                <a:cs typeface="Arial"/>
              </a:rPr>
              <a:t>s</a:t>
            </a:r>
            <a:r>
              <a:rPr sz="2000" b="1" spc="-10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e</a:t>
            </a:r>
            <a:r>
              <a:rPr sz="2000" b="1" spc="220" dirty="0">
                <a:latin typeface="Arial"/>
                <a:cs typeface="Arial"/>
              </a:rPr>
              <a:t>m</a:t>
            </a:r>
            <a:r>
              <a:rPr sz="2000" b="1" spc="-240" dirty="0">
                <a:latin typeface="Arial"/>
                <a:cs typeface="Arial"/>
              </a:rPr>
              <a:t> </a:t>
            </a:r>
            <a:r>
              <a:rPr sz="2000" b="1" spc="10" dirty="0">
                <a:latin typeface="Arial"/>
                <a:cs typeface="Arial"/>
              </a:rPr>
              <a:t>A</a:t>
            </a:r>
            <a:r>
              <a:rPr sz="2000" b="1" spc="-5" dirty="0">
                <a:latin typeface="Arial"/>
                <a:cs typeface="Arial"/>
              </a:rPr>
              <a:t>rc</a:t>
            </a:r>
            <a:r>
              <a:rPr sz="2000" b="1" dirty="0">
                <a:latin typeface="Arial"/>
                <a:cs typeface="Arial"/>
              </a:rPr>
              <a:t>h</a:t>
            </a:r>
            <a:r>
              <a:rPr sz="2000" b="1" spc="-10" dirty="0">
                <a:latin typeface="Arial"/>
                <a:cs typeface="Arial"/>
              </a:rPr>
              <a:t>it</a:t>
            </a:r>
            <a:r>
              <a:rPr sz="2000" b="1" spc="-5" dirty="0">
                <a:latin typeface="Arial"/>
                <a:cs typeface="Arial"/>
              </a:rPr>
              <a:t>e</a:t>
            </a:r>
            <a:r>
              <a:rPr sz="2000" b="1" dirty="0">
                <a:latin typeface="Arial"/>
                <a:cs typeface="Arial"/>
              </a:rPr>
              <a:t>c</a:t>
            </a:r>
            <a:r>
              <a:rPr sz="2000" b="1" spc="-5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u</a:t>
            </a:r>
            <a:r>
              <a:rPr sz="2000" b="1" spc="-5" dirty="0">
                <a:latin typeface="Arial"/>
                <a:cs typeface="Arial"/>
              </a:rPr>
              <a:t>r</a:t>
            </a:r>
            <a:r>
              <a:rPr sz="2000" b="1" spc="545" dirty="0">
                <a:latin typeface="Arial"/>
                <a:cs typeface="Arial"/>
              </a:rPr>
              <a:t>e</a:t>
            </a:r>
            <a:r>
              <a:rPr sz="2000" b="1" spc="-45" dirty="0">
                <a:latin typeface="Arial"/>
                <a:cs typeface="Arial"/>
              </a:rPr>
              <a:t>b</a:t>
            </a:r>
            <a:r>
              <a:rPr sz="2000" b="1" spc="590" dirty="0">
                <a:latin typeface="Arial"/>
                <a:cs typeface="Arial"/>
              </a:rPr>
              <a:t>y  </a:t>
            </a:r>
            <a:r>
              <a:rPr sz="2000" b="1" spc="150" dirty="0">
                <a:latin typeface="Arial"/>
                <a:cs typeface="Arial"/>
              </a:rPr>
              <a:t>M.MorrisMano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1089" y="1236980"/>
            <a:ext cx="168275" cy="240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275" dirty="0">
                <a:latin typeface="Trebuchet MS"/>
                <a:cs typeface="Trebuchet MS"/>
              </a:rPr>
              <a:t>●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18589" y="1101090"/>
            <a:ext cx="6589395" cy="139700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5080">
              <a:lnSpc>
                <a:spcPct val="93000"/>
              </a:lnSpc>
              <a:spcBef>
                <a:spcPts val="355"/>
              </a:spcBef>
            </a:pPr>
            <a:r>
              <a:rPr sz="3150" spc="-15" dirty="0"/>
              <a:t>Suppose </a:t>
            </a:r>
            <a:r>
              <a:rPr sz="3150" spc="-20" dirty="0"/>
              <a:t>we </a:t>
            </a:r>
            <a:r>
              <a:rPr sz="3150" spc="-15" dirty="0"/>
              <a:t>need </a:t>
            </a:r>
            <a:r>
              <a:rPr sz="3150" spc="-5" dirty="0"/>
              <a:t>to </a:t>
            </a:r>
            <a:r>
              <a:rPr sz="3150" spc="-15" dirty="0"/>
              <a:t>perform multiply </a:t>
            </a:r>
            <a:r>
              <a:rPr sz="3150" spc="-865" dirty="0"/>
              <a:t> </a:t>
            </a:r>
            <a:r>
              <a:rPr sz="3150" spc="-15" dirty="0"/>
              <a:t>and add operation </a:t>
            </a:r>
            <a:r>
              <a:rPr sz="3150" spc="-10" dirty="0"/>
              <a:t>with a stream of </a:t>
            </a:r>
            <a:r>
              <a:rPr sz="3150" spc="-5" dirty="0"/>
              <a:t> </a:t>
            </a:r>
            <a:r>
              <a:rPr sz="3150" spc="-15" dirty="0"/>
              <a:t>numbers</a:t>
            </a:r>
            <a:endParaRPr sz="3150"/>
          </a:p>
        </p:txBody>
      </p:sp>
      <p:sp>
        <p:nvSpPr>
          <p:cNvPr id="4" name="object 4"/>
          <p:cNvSpPr txBox="1"/>
          <p:nvPr/>
        </p:nvSpPr>
        <p:spPr>
          <a:xfrm>
            <a:off x="1101089" y="2753359"/>
            <a:ext cx="168275" cy="240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275" dirty="0">
                <a:latin typeface="Trebuchet MS"/>
                <a:cs typeface="Trebuchet MS"/>
              </a:rPr>
              <a:t>●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1089" y="3375659"/>
            <a:ext cx="168275" cy="240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275" dirty="0">
                <a:latin typeface="Trebuchet MS"/>
                <a:cs typeface="Trebuchet MS"/>
              </a:rPr>
              <a:t>●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18589" y="3239770"/>
            <a:ext cx="6745605" cy="291338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48260">
              <a:lnSpc>
                <a:spcPct val="93000"/>
              </a:lnSpc>
              <a:spcBef>
                <a:spcPts val="355"/>
              </a:spcBef>
            </a:pPr>
            <a:r>
              <a:rPr sz="3150" spc="-10" dirty="0">
                <a:latin typeface="Arial MT"/>
                <a:cs typeface="Arial MT"/>
              </a:rPr>
              <a:t>Each subinstruction is </a:t>
            </a:r>
            <a:r>
              <a:rPr sz="3150" spc="-15" dirty="0">
                <a:latin typeface="Arial MT"/>
                <a:cs typeface="Arial MT"/>
              </a:rPr>
              <a:t>implemented </a:t>
            </a:r>
            <a:r>
              <a:rPr sz="3150" spc="-10" dirty="0">
                <a:latin typeface="Arial MT"/>
                <a:cs typeface="Arial MT"/>
              </a:rPr>
              <a:t>in </a:t>
            </a:r>
            <a:r>
              <a:rPr sz="3150" spc="-865" dirty="0">
                <a:latin typeface="Arial MT"/>
                <a:cs typeface="Arial MT"/>
              </a:rPr>
              <a:t> </a:t>
            </a:r>
            <a:r>
              <a:rPr sz="3150" spc="-10" dirty="0">
                <a:latin typeface="Arial MT"/>
                <a:cs typeface="Arial MT"/>
              </a:rPr>
              <a:t>a</a:t>
            </a:r>
            <a:r>
              <a:rPr sz="3150" spc="-15" dirty="0">
                <a:latin typeface="Arial MT"/>
                <a:cs typeface="Arial MT"/>
              </a:rPr>
              <a:t> segment</a:t>
            </a:r>
            <a:r>
              <a:rPr sz="3150" spc="-5" dirty="0">
                <a:latin typeface="Arial MT"/>
                <a:cs typeface="Arial MT"/>
              </a:rPr>
              <a:t> </a:t>
            </a:r>
            <a:r>
              <a:rPr sz="3150" spc="-15" dirty="0">
                <a:latin typeface="Arial MT"/>
                <a:cs typeface="Arial MT"/>
              </a:rPr>
              <a:t>within </a:t>
            </a:r>
            <a:r>
              <a:rPr sz="3150" spc="-10" dirty="0">
                <a:latin typeface="Arial MT"/>
                <a:cs typeface="Arial MT"/>
              </a:rPr>
              <a:t>the</a:t>
            </a:r>
            <a:r>
              <a:rPr sz="3150" spc="-15" dirty="0">
                <a:latin typeface="Arial MT"/>
                <a:cs typeface="Arial MT"/>
              </a:rPr>
              <a:t> pipeline.</a:t>
            </a:r>
            <a:r>
              <a:rPr sz="3150" spc="-5" dirty="0">
                <a:latin typeface="Arial MT"/>
                <a:cs typeface="Arial MT"/>
              </a:rPr>
              <a:t> </a:t>
            </a:r>
            <a:r>
              <a:rPr sz="3150" spc="-15" dirty="0">
                <a:latin typeface="Arial MT"/>
                <a:cs typeface="Arial MT"/>
              </a:rPr>
              <a:t>Each </a:t>
            </a:r>
            <a:r>
              <a:rPr sz="3150" spc="-10" dirty="0">
                <a:latin typeface="Arial MT"/>
                <a:cs typeface="Arial MT"/>
              </a:rPr>
              <a:t> </a:t>
            </a:r>
            <a:r>
              <a:rPr sz="3150" spc="-15" dirty="0">
                <a:latin typeface="Arial MT"/>
                <a:cs typeface="Arial MT"/>
              </a:rPr>
              <a:t>segment</a:t>
            </a:r>
            <a:r>
              <a:rPr sz="3150" spc="-10" dirty="0">
                <a:latin typeface="Arial MT"/>
                <a:cs typeface="Arial MT"/>
              </a:rPr>
              <a:t> </a:t>
            </a:r>
            <a:r>
              <a:rPr sz="3150" spc="-15" dirty="0">
                <a:latin typeface="Arial MT"/>
                <a:cs typeface="Arial MT"/>
              </a:rPr>
              <a:t>has</a:t>
            </a:r>
            <a:r>
              <a:rPr sz="3150" dirty="0">
                <a:latin typeface="Arial MT"/>
                <a:cs typeface="Arial MT"/>
              </a:rPr>
              <a:t> </a:t>
            </a:r>
            <a:r>
              <a:rPr sz="3150" spc="-15" dirty="0">
                <a:latin typeface="Arial MT"/>
                <a:cs typeface="Arial MT"/>
              </a:rPr>
              <a:t>one </a:t>
            </a:r>
            <a:r>
              <a:rPr sz="3150" spc="-10" dirty="0">
                <a:latin typeface="Arial MT"/>
                <a:cs typeface="Arial MT"/>
              </a:rPr>
              <a:t>or </a:t>
            </a:r>
            <a:r>
              <a:rPr sz="3150" spc="-15" dirty="0">
                <a:latin typeface="Arial MT"/>
                <a:cs typeface="Arial MT"/>
              </a:rPr>
              <a:t>two</a:t>
            </a:r>
            <a:r>
              <a:rPr sz="3150" spc="-10" dirty="0">
                <a:latin typeface="Arial MT"/>
                <a:cs typeface="Arial MT"/>
              </a:rPr>
              <a:t> </a:t>
            </a:r>
            <a:r>
              <a:rPr sz="3150" spc="-15" dirty="0">
                <a:latin typeface="Arial MT"/>
                <a:cs typeface="Arial MT"/>
              </a:rPr>
              <a:t>regsiters</a:t>
            </a:r>
            <a:r>
              <a:rPr sz="3150" spc="-5" dirty="0">
                <a:latin typeface="Arial MT"/>
                <a:cs typeface="Arial MT"/>
              </a:rPr>
              <a:t> </a:t>
            </a:r>
            <a:r>
              <a:rPr sz="3150" spc="-15" dirty="0">
                <a:latin typeface="Arial MT"/>
                <a:cs typeface="Arial MT"/>
              </a:rPr>
              <a:t>and </a:t>
            </a:r>
            <a:r>
              <a:rPr sz="3150" spc="-860" dirty="0">
                <a:latin typeface="Arial MT"/>
                <a:cs typeface="Arial MT"/>
              </a:rPr>
              <a:t> </a:t>
            </a:r>
            <a:r>
              <a:rPr sz="3150" spc="-10" dirty="0">
                <a:latin typeface="Arial MT"/>
                <a:cs typeface="Arial MT"/>
              </a:rPr>
              <a:t>a</a:t>
            </a:r>
            <a:r>
              <a:rPr sz="3150" spc="-15" dirty="0">
                <a:latin typeface="Arial MT"/>
                <a:cs typeface="Arial MT"/>
              </a:rPr>
              <a:t> combinational</a:t>
            </a:r>
            <a:r>
              <a:rPr sz="3150" spc="-10" dirty="0">
                <a:latin typeface="Arial MT"/>
                <a:cs typeface="Arial MT"/>
              </a:rPr>
              <a:t> circuit</a:t>
            </a:r>
            <a:endParaRPr sz="3150">
              <a:latin typeface="Arial MT"/>
              <a:cs typeface="Arial MT"/>
            </a:endParaRPr>
          </a:p>
          <a:p>
            <a:pPr marL="12700" marR="5080">
              <a:lnSpc>
                <a:spcPts val="3520"/>
              </a:lnSpc>
              <a:spcBef>
                <a:spcPts val="1450"/>
              </a:spcBef>
            </a:pPr>
            <a:r>
              <a:rPr sz="3150" spc="-15" dirty="0">
                <a:latin typeface="Arial MT"/>
                <a:cs typeface="Arial MT"/>
              </a:rPr>
              <a:t>The </a:t>
            </a:r>
            <a:r>
              <a:rPr sz="3150" spc="-10" dirty="0">
                <a:latin typeface="Arial MT"/>
                <a:cs typeface="Arial MT"/>
              </a:rPr>
              <a:t>sub </a:t>
            </a:r>
            <a:r>
              <a:rPr sz="3150" spc="-15" dirty="0">
                <a:latin typeface="Arial MT"/>
                <a:cs typeface="Arial MT"/>
              </a:rPr>
              <a:t>operations performed </a:t>
            </a:r>
            <a:r>
              <a:rPr sz="3150" spc="-10" dirty="0">
                <a:latin typeface="Arial MT"/>
                <a:cs typeface="Arial MT"/>
              </a:rPr>
              <a:t>in each </a:t>
            </a:r>
            <a:r>
              <a:rPr sz="3150" spc="-865" dirty="0">
                <a:latin typeface="Arial MT"/>
                <a:cs typeface="Arial MT"/>
              </a:rPr>
              <a:t> </a:t>
            </a:r>
            <a:r>
              <a:rPr sz="3150" spc="-15" dirty="0">
                <a:latin typeface="Arial MT"/>
                <a:cs typeface="Arial MT"/>
              </a:rPr>
              <a:t>segement</a:t>
            </a:r>
            <a:r>
              <a:rPr sz="3150" spc="-10" dirty="0">
                <a:latin typeface="Arial MT"/>
                <a:cs typeface="Arial MT"/>
              </a:rPr>
              <a:t> </a:t>
            </a:r>
            <a:r>
              <a:rPr sz="3150" spc="-15" dirty="0">
                <a:latin typeface="Arial MT"/>
                <a:cs typeface="Arial MT"/>
              </a:rPr>
              <a:t>are</a:t>
            </a:r>
            <a:r>
              <a:rPr sz="3150" spc="-10" dirty="0">
                <a:latin typeface="Arial MT"/>
                <a:cs typeface="Arial MT"/>
              </a:rPr>
              <a:t> </a:t>
            </a:r>
            <a:r>
              <a:rPr sz="3150" spc="-15" dirty="0">
                <a:latin typeface="Arial MT"/>
                <a:cs typeface="Arial MT"/>
              </a:rPr>
              <a:t>as</a:t>
            </a:r>
            <a:r>
              <a:rPr sz="3150" spc="-5" dirty="0">
                <a:latin typeface="Arial MT"/>
                <a:cs typeface="Arial MT"/>
              </a:rPr>
              <a:t> </a:t>
            </a:r>
            <a:r>
              <a:rPr sz="3150" spc="-15" dirty="0">
                <a:latin typeface="Arial MT"/>
                <a:cs typeface="Arial MT"/>
              </a:rPr>
              <a:t>follows</a:t>
            </a:r>
            <a:endParaRPr sz="315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01089" y="5337809"/>
            <a:ext cx="168275" cy="240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275" dirty="0">
                <a:latin typeface="Trebuchet MS"/>
                <a:cs typeface="Trebuchet MS"/>
              </a:rPr>
              <a:t>●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1089" y="6407150"/>
            <a:ext cx="168275" cy="862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275" dirty="0">
                <a:latin typeface="Trebuchet MS"/>
                <a:cs typeface="Trebuchet MS"/>
              </a:rPr>
              <a:t>●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sz="1400" spc="275" dirty="0">
                <a:latin typeface="Trebuchet MS"/>
                <a:cs typeface="Trebuchet MS"/>
              </a:rPr>
              <a:t>●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3327" y="2698458"/>
            <a:ext cx="5511704" cy="23590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1889" y="6047740"/>
            <a:ext cx="7128509" cy="14401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0930" y="554990"/>
            <a:ext cx="78860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07305" algn="l"/>
              </a:tabLst>
            </a:pPr>
            <a:r>
              <a:rPr spc="-5" dirty="0"/>
              <a:t>Example</a:t>
            </a:r>
            <a:r>
              <a:rPr spc="10" dirty="0"/>
              <a:t> </a:t>
            </a:r>
            <a:r>
              <a:rPr spc="-5" dirty="0"/>
              <a:t>of</a:t>
            </a:r>
            <a:r>
              <a:rPr spc="15" dirty="0"/>
              <a:t> </a:t>
            </a:r>
            <a:r>
              <a:rPr spc="-5" dirty="0"/>
              <a:t>Pipeline	Processing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32221" y="1563369"/>
            <a:ext cx="6470905" cy="556226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3460" y="533400"/>
            <a:ext cx="784923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Content</a:t>
            </a:r>
            <a:r>
              <a:rPr spc="-10" dirty="0"/>
              <a:t> </a:t>
            </a:r>
            <a:r>
              <a:rPr spc="-5" dirty="0"/>
              <a:t>of </a:t>
            </a:r>
            <a:r>
              <a:rPr spc="-10" dirty="0"/>
              <a:t>Registers</a:t>
            </a:r>
            <a:r>
              <a:rPr spc="-15" dirty="0"/>
              <a:t> </a:t>
            </a:r>
            <a:r>
              <a:rPr spc="-5" dirty="0"/>
              <a:t>in</a:t>
            </a:r>
            <a:r>
              <a:rPr spc="-15" dirty="0"/>
              <a:t> </a:t>
            </a:r>
            <a:r>
              <a:rPr spc="-5" dirty="0"/>
              <a:t>Pipeline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0022" y="1819910"/>
            <a:ext cx="7141998" cy="453336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1239" y="554990"/>
            <a:ext cx="80067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Space</a:t>
            </a:r>
            <a:r>
              <a:rPr spc="-105" dirty="0"/>
              <a:t> </a:t>
            </a:r>
            <a:r>
              <a:rPr spc="-45" dirty="0"/>
              <a:t>Time</a:t>
            </a:r>
            <a:r>
              <a:rPr spc="-20" dirty="0"/>
              <a:t> </a:t>
            </a:r>
            <a:r>
              <a:rPr spc="-5" dirty="0"/>
              <a:t>Diagram</a:t>
            </a:r>
            <a:r>
              <a:rPr spc="-10" dirty="0"/>
              <a:t> </a:t>
            </a:r>
            <a:r>
              <a:rPr spc="-5" dirty="0"/>
              <a:t>of</a:t>
            </a:r>
            <a:r>
              <a:rPr spc="-15" dirty="0"/>
              <a:t> </a:t>
            </a:r>
            <a:r>
              <a:rPr spc="-5" dirty="0"/>
              <a:t>Pipeline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3782" y="1799589"/>
            <a:ext cx="8331967" cy="238353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7790" y="554990"/>
            <a:ext cx="22618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</a:t>
            </a:r>
            <a:r>
              <a:rPr spc="-5" dirty="0"/>
              <a:t>p</a:t>
            </a:r>
            <a:r>
              <a:rPr spc="-10" dirty="0"/>
              <a:t>e</a:t>
            </a:r>
            <a:r>
              <a:rPr spc="-5" dirty="0"/>
              <a:t>edup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490" y="1742440"/>
            <a:ext cx="9072880" cy="40754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235" dirty="0">
                <a:solidFill>
                  <a:srgbClr val="CC0000"/>
                </a:solidFill>
                <a:latin typeface="Trebuchet MS"/>
                <a:cs typeface="Trebuchet MS"/>
              </a:rPr>
              <a:t>Speedup</a:t>
            </a:r>
            <a:r>
              <a:rPr sz="1800" b="1" spc="55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1800" b="1" spc="190" dirty="0">
                <a:solidFill>
                  <a:srgbClr val="CC0000"/>
                </a:solidFill>
                <a:latin typeface="Trebuchet MS"/>
                <a:cs typeface="Trebuchet MS"/>
              </a:rPr>
              <a:t>from</a:t>
            </a:r>
            <a:r>
              <a:rPr sz="1800" b="1" spc="60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1800" b="1" spc="155" dirty="0">
                <a:solidFill>
                  <a:srgbClr val="CC0000"/>
                </a:solidFill>
                <a:latin typeface="Trebuchet MS"/>
                <a:cs typeface="Trebuchet MS"/>
              </a:rPr>
              <a:t>pipeline</a:t>
            </a:r>
            <a:endParaRPr sz="1800">
              <a:latin typeface="Trebuchet MS"/>
              <a:cs typeface="Trebuchet MS"/>
            </a:endParaRPr>
          </a:p>
          <a:p>
            <a:pPr marL="12700" marR="535940" indent="317500">
              <a:lnSpc>
                <a:spcPts val="2130"/>
              </a:lnSpc>
              <a:spcBef>
                <a:spcPts val="1475"/>
              </a:spcBef>
            </a:pPr>
            <a:r>
              <a:rPr sz="1800" b="1" spc="450" dirty="0">
                <a:solidFill>
                  <a:srgbClr val="CC0000"/>
                </a:solidFill>
                <a:latin typeface="Trebuchet MS"/>
                <a:cs typeface="Trebuchet MS"/>
              </a:rPr>
              <a:t>=</a:t>
            </a:r>
            <a:r>
              <a:rPr sz="1800" b="1" spc="80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1800" b="1" spc="215" dirty="0">
                <a:solidFill>
                  <a:srgbClr val="CC0000"/>
                </a:solidFill>
                <a:latin typeface="Trebuchet MS"/>
                <a:cs typeface="Trebuchet MS"/>
              </a:rPr>
              <a:t>Average</a:t>
            </a:r>
            <a:r>
              <a:rPr sz="1800" b="1" spc="80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1800" b="1" spc="165" dirty="0">
                <a:solidFill>
                  <a:srgbClr val="CC0000"/>
                </a:solidFill>
                <a:latin typeface="Trebuchet MS"/>
                <a:cs typeface="Trebuchet MS"/>
              </a:rPr>
              <a:t>instruction</a:t>
            </a:r>
            <a:r>
              <a:rPr sz="1800" b="1" spc="85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1800" b="1" spc="180" dirty="0">
                <a:solidFill>
                  <a:srgbClr val="CC0000"/>
                </a:solidFill>
                <a:latin typeface="Trebuchet MS"/>
                <a:cs typeface="Trebuchet MS"/>
              </a:rPr>
              <a:t>time</a:t>
            </a:r>
            <a:r>
              <a:rPr sz="1800" b="1" spc="90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1800" b="1" spc="180" dirty="0">
                <a:solidFill>
                  <a:srgbClr val="CC0000"/>
                </a:solidFill>
                <a:latin typeface="Trebuchet MS"/>
                <a:cs typeface="Trebuchet MS"/>
              </a:rPr>
              <a:t>unpiplined/Average</a:t>
            </a:r>
            <a:r>
              <a:rPr sz="1800" b="1" spc="85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1800" b="1" spc="165" dirty="0">
                <a:solidFill>
                  <a:srgbClr val="CC0000"/>
                </a:solidFill>
                <a:latin typeface="Trebuchet MS"/>
                <a:cs typeface="Trebuchet MS"/>
              </a:rPr>
              <a:t>instruction</a:t>
            </a:r>
            <a:r>
              <a:rPr sz="1800" b="1" spc="85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1800" b="1" spc="180" dirty="0">
                <a:solidFill>
                  <a:srgbClr val="CC0000"/>
                </a:solidFill>
                <a:latin typeface="Trebuchet MS"/>
                <a:cs typeface="Trebuchet MS"/>
              </a:rPr>
              <a:t>time </a:t>
            </a:r>
            <a:r>
              <a:rPr sz="1800" b="1" spc="-530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1800" b="1" spc="165" dirty="0">
                <a:solidFill>
                  <a:srgbClr val="CC0000"/>
                </a:solidFill>
                <a:latin typeface="Trebuchet MS"/>
                <a:cs typeface="Trebuchet MS"/>
              </a:rPr>
              <a:t>pipelined</a:t>
            </a:r>
            <a:endParaRPr sz="1800">
              <a:latin typeface="Trebuchet MS"/>
              <a:cs typeface="Trebuchet MS"/>
            </a:endParaRPr>
          </a:p>
          <a:p>
            <a:pPr marL="12700" marR="323850">
              <a:lnSpc>
                <a:spcPct val="98300"/>
              </a:lnSpc>
              <a:spcBef>
                <a:spcPts val="1350"/>
              </a:spcBef>
            </a:pPr>
            <a:r>
              <a:rPr sz="1800" b="1" spc="190" dirty="0">
                <a:solidFill>
                  <a:srgbClr val="CC0000"/>
                </a:solidFill>
                <a:latin typeface="Trebuchet MS"/>
                <a:cs typeface="Trebuchet MS"/>
              </a:rPr>
              <a:t>Consider</a:t>
            </a:r>
            <a:r>
              <a:rPr sz="1800" b="1" spc="80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1800" b="1" spc="254" dirty="0">
                <a:solidFill>
                  <a:srgbClr val="CC0000"/>
                </a:solidFill>
                <a:latin typeface="Trebuchet MS"/>
                <a:cs typeface="Trebuchet MS"/>
              </a:rPr>
              <a:t>a</a:t>
            </a:r>
            <a:r>
              <a:rPr sz="1800" b="1" spc="75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1800" b="1" spc="215" dirty="0">
                <a:solidFill>
                  <a:srgbClr val="CC0000"/>
                </a:solidFill>
                <a:latin typeface="Trebuchet MS"/>
                <a:cs typeface="Trebuchet MS"/>
              </a:rPr>
              <a:t>case</a:t>
            </a:r>
            <a:r>
              <a:rPr sz="1800" b="1" spc="90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1800" b="1" spc="145" dirty="0">
                <a:solidFill>
                  <a:srgbClr val="CC0000"/>
                </a:solidFill>
                <a:latin typeface="Trebuchet MS"/>
                <a:cs typeface="Trebuchet MS"/>
              </a:rPr>
              <a:t>for</a:t>
            </a:r>
            <a:r>
              <a:rPr sz="1800" b="1" spc="80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1800" b="1" spc="220" dirty="0">
                <a:solidFill>
                  <a:srgbClr val="CC0000"/>
                </a:solidFill>
                <a:latin typeface="Trebuchet MS"/>
                <a:cs typeface="Trebuchet MS"/>
              </a:rPr>
              <a:t>k-segment</a:t>
            </a:r>
            <a:r>
              <a:rPr sz="1800" b="1" spc="90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1800" b="1" spc="155" dirty="0">
                <a:solidFill>
                  <a:srgbClr val="CC0000"/>
                </a:solidFill>
                <a:latin typeface="Trebuchet MS"/>
                <a:cs typeface="Trebuchet MS"/>
              </a:rPr>
              <a:t>pipeline</a:t>
            </a:r>
            <a:r>
              <a:rPr sz="1800" b="1" spc="90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1800" b="1" spc="170" dirty="0">
                <a:solidFill>
                  <a:srgbClr val="CC0000"/>
                </a:solidFill>
                <a:latin typeface="Trebuchet MS"/>
                <a:cs typeface="Trebuchet MS"/>
              </a:rPr>
              <a:t>with</a:t>
            </a:r>
            <a:r>
              <a:rPr sz="1800" b="1" spc="90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1800" b="1" spc="254" dirty="0">
                <a:solidFill>
                  <a:srgbClr val="CC0000"/>
                </a:solidFill>
                <a:latin typeface="Trebuchet MS"/>
                <a:cs typeface="Trebuchet MS"/>
              </a:rPr>
              <a:t>a</a:t>
            </a:r>
            <a:r>
              <a:rPr sz="1800" b="1" spc="90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1800" b="1" spc="155" dirty="0">
                <a:solidFill>
                  <a:srgbClr val="CC0000"/>
                </a:solidFill>
                <a:latin typeface="Trebuchet MS"/>
                <a:cs typeface="Trebuchet MS"/>
              </a:rPr>
              <a:t>clock</a:t>
            </a:r>
            <a:r>
              <a:rPr sz="1800" b="1" spc="80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1800" b="1" spc="150" dirty="0">
                <a:solidFill>
                  <a:srgbClr val="CC0000"/>
                </a:solidFill>
                <a:latin typeface="Trebuchet MS"/>
                <a:cs typeface="Trebuchet MS"/>
              </a:rPr>
              <a:t>cycle</a:t>
            </a:r>
            <a:r>
              <a:rPr sz="1800" b="1" spc="90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1800" b="1" spc="180" dirty="0">
                <a:solidFill>
                  <a:srgbClr val="CC0000"/>
                </a:solidFill>
                <a:latin typeface="Trebuchet MS"/>
                <a:cs typeface="Trebuchet MS"/>
              </a:rPr>
              <a:t>time</a:t>
            </a:r>
            <a:r>
              <a:rPr sz="1800" b="1" spc="90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1800" b="1" spc="195" dirty="0">
                <a:solidFill>
                  <a:srgbClr val="CC0000"/>
                </a:solidFill>
                <a:latin typeface="Trebuchet MS"/>
                <a:cs typeface="Trebuchet MS"/>
              </a:rPr>
              <a:t>tp</a:t>
            </a:r>
            <a:r>
              <a:rPr sz="1800" b="1" spc="70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1800" b="1" spc="180" dirty="0">
                <a:solidFill>
                  <a:srgbClr val="CC0000"/>
                </a:solidFill>
                <a:latin typeface="Trebuchet MS"/>
                <a:cs typeface="Trebuchet MS"/>
              </a:rPr>
              <a:t>to </a:t>
            </a:r>
            <a:r>
              <a:rPr sz="1800" b="1" spc="-525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1800" b="1" spc="175" dirty="0">
                <a:solidFill>
                  <a:srgbClr val="CC0000"/>
                </a:solidFill>
                <a:latin typeface="Trebuchet MS"/>
                <a:cs typeface="Trebuchet MS"/>
              </a:rPr>
              <a:t>execute </a:t>
            </a:r>
            <a:r>
              <a:rPr sz="1800" b="1" spc="215" dirty="0">
                <a:solidFill>
                  <a:srgbClr val="CC0000"/>
                </a:solidFill>
                <a:latin typeface="Trebuchet MS"/>
                <a:cs typeface="Trebuchet MS"/>
              </a:rPr>
              <a:t>n </a:t>
            </a:r>
            <a:r>
              <a:rPr sz="1800" b="1" spc="200" dirty="0">
                <a:solidFill>
                  <a:srgbClr val="CC0000"/>
                </a:solidFill>
                <a:latin typeface="Trebuchet MS"/>
                <a:cs typeface="Trebuchet MS"/>
              </a:rPr>
              <a:t>tasks. </a:t>
            </a:r>
            <a:r>
              <a:rPr sz="1800" b="1" spc="170" dirty="0">
                <a:solidFill>
                  <a:srgbClr val="CC0000"/>
                </a:solidFill>
                <a:latin typeface="Trebuchet MS"/>
                <a:cs typeface="Trebuchet MS"/>
              </a:rPr>
              <a:t>The </a:t>
            </a:r>
            <a:r>
              <a:rPr sz="1800" b="1" spc="135" dirty="0">
                <a:solidFill>
                  <a:srgbClr val="CC0000"/>
                </a:solidFill>
                <a:latin typeface="Trebuchet MS"/>
                <a:cs typeface="Trebuchet MS"/>
              </a:rPr>
              <a:t>first </a:t>
            </a:r>
            <a:r>
              <a:rPr sz="1800" b="1" spc="225" dirty="0">
                <a:solidFill>
                  <a:srgbClr val="CC0000"/>
                </a:solidFill>
                <a:latin typeface="Trebuchet MS"/>
                <a:cs typeface="Trebuchet MS"/>
              </a:rPr>
              <a:t>task </a:t>
            </a:r>
            <a:r>
              <a:rPr sz="1800" b="1" spc="155" dirty="0">
                <a:solidFill>
                  <a:srgbClr val="CC0000"/>
                </a:solidFill>
                <a:latin typeface="Trebuchet MS"/>
                <a:cs typeface="Trebuchet MS"/>
              </a:rPr>
              <a:t>T1 </a:t>
            </a:r>
            <a:r>
              <a:rPr sz="1800" b="1" spc="175" dirty="0">
                <a:solidFill>
                  <a:srgbClr val="CC0000"/>
                </a:solidFill>
                <a:latin typeface="Trebuchet MS"/>
                <a:cs typeface="Trebuchet MS"/>
              </a:rPr>
              <a:t>requires </a:t>
            </a:r>
            <a:r>
              <a:rPr sz="1800" b="1" spc="254" dirty="0">
                <a:solidFill>
                  <a:srgbClr val="CC0000"/>
                </a:solidFill>
                <a:latin typeface="Trebuchet MS"/>
                <a:cs typeface="Trebuchet MS"/>
              </a:rPr>
              <a:t>a </a:t>
            </a:r>
            <a:r>
              <a:rPr sz="1800" b="1" spc="180" dirty="0">
                <a:solidFill>
                  <a:srgbClr val="CC0000"/>
                </a:solidFill>
                <a:latin typeface="Trebuchet MS"/>
                <a:cs typeface="Trebuchet MS"/>
              </a:rPr>
              <a:t>time </a:t>
            </a:r>
            <a:r>
              <a:rPr sz="1800" b="1" spc="190" dirty="0">
                <a:solidFill>
                  <a:srgbClr val="CC0000"/>
                </a:solidFill>
                <a:latin typeface="Trebuchet MS"/>
                <a:cs typeface="Trebuchet MS"/>
              </a:rPr>
              <a:t>equal </a:t>
            </a:r>
            <a:r>
              <a:rPr sz="1800" b="1" spc="180" dirty="0">
                <a:solidFill>
                  <a:srgbClr val="CC0000"/>
                </a:solidFill>
                <a:latin typeface="Trebuchet MS"/>
                <a:cs typeface="Trebuchet MS"/>
              </a:rPr>
              <a:t>to </a:t>
            </a:r>
            <a:r>
              <a:rPr sz="1800" b="1" spc="185" dirty="0">
                <a:solidFill>
                  <a:srgbClr val="CC0000"/>
                </a:solidFill>
                <a:latin typeface="Trebuchet MS"/>
                <a:cs typeface="Trebuchet MS"/>
              </a:rPr>
              <a:t>k*tp </a:t>
            </a:r>
            <a:r>
              <a:rPr sz="1800" b="1" spc="180" dirty="0">
                <a:solidFill>
                  <a:srgbClr val="CC0000"/>
                </a:solidFill>
                <a:latin typeface="Trebuchet MS"/>
                <a:cs typeface="Trebuchet MS"/>
              </a:rPr>
              <a:t>to </a:t>
            </a:r>
            <a:r>
              <a:rPr sz="1800" b="1" spc="185" dirty="0">
                <a:solidFill>
                  <a:srgbClr val="CC0000"/>
                </a:solidFill>
                <a:latin typeface="Trebuchet MS"/>
                <a:cs typeface="Trebuchet MS"/>
              </a:rPr>
              <a:t> complete </a:t>
            </a:r>
            <a:r>
              <a:rPr sz="1800" b="1" spc="170" dirty="0">
                <a:solidFill>
                  <a:srgbClr val="CC0000"/>
                </a:solidFill>
                <a:latin typeface="Trebuchet MS"/>
                <a:cs typeface="Trebuchet MS"/>
              </a:rPr>
              <a:t>its </a:t>
            </a:r>
            <a:r>
              <a:rPr sz="1800" b="1" spc="180" dirty="0">
                <a:solidFill>
                  <a:srgbClr val="CC0000"/>
                </a:solidFill>
                <a:latin typeface="Trebuchet MS"/>
                <a:cs typeface="Trebuchet MS"/>
              </a:rPr>
              <a:t>operation since </a:t>
            </a:r>
            <a:r>
              <a:rPr sz="1800" b="1" spc="165" dirty="0">
                <a:solidFill>
                  <a:srgbClr val="CC0000"/>
                </a:solidFill>
                <a:latin typeface="Trebuchet MS"/>
                <a:cs typeface="Trebuchet MS"/>
              </a:rPr>
              <a:t>there </a:t>
            </a:r>
            <a:r>
              <a:rPr sz="1800" b="1" spc="180" dirty="0">
                <a:solidFill>
                  <a:srgbClr val="CC0000"/>
                </a:solidFill>
                <a:latin typeface="Trebuchet MS"/>
                <a:cs typeface="Trebuchet MS"/>
              </a:rPr>
              <a:t>are </a:t>
            </a:r>
            <a:r>
              <a:rPr sz="1800" b="1" spc="210" dirty="0">
                <a:solidFill>
                  <a:srgbClr val="CC0000"/>
                </a:solidFill>
                <a:latin typeface="Trebuchet MS"/>
                <a:cs typeface="Trebuchet MS"/>
              </a:rPr>
              <a:t>k </a:t>
            </a:r>
            <a:r>
              <a:rPr sz="1800" b="1" spc="250" dirty="0">
                <a:solidFill>
                  <a:srgbClr val="CC0000"/>
                </a:solidFill>
                <a:latin typeface="Trebuchet MS"/>
                <a:cs typeface="Trebuchet MS"/>
              </a:rPr>
              <a:t>segments </a:t>
            </a:r>
            <a:r>
              <a:rPr sz="1800" b="1" spc="140" dirty="0">
                <a:solidFill>
                  <a:srgbClr val="CC0000"/>
                </a:solidFill>
                <a:latin typeface="Trebuchet MS"/>
                <a:cs typeface="Trebuchet MS"/>
              </a:rPr>
              <a:t>in </a:t>
            </a:r>
            <a:r>
              <a:rPr sz="1800" b="1" spc="145" dirty="0">
                <a:solidFill>
                  <a:srgbClr val="CC0000"/>
                </a:solidFill>
                <a:latin typeface="Trebuchet MS"/>
                <a:cs typeface="Trebuchet MS"/>
              </a:rPr>
              <a:t>pipeline. </a:t>
            </a:r>
            <a:r>
              <a:rPr sz="1800" b="1" spc="170" dirty="0">
                <a:solidFill>
                  <a:srgbClr val="CC0000"/>
                </a:solidFill>
                <a:latin typeface="Trebuchet MS"/>
                <a:cs typeface="Trebuchet MS"/>
              </a:rPr>
              <a:t>The </a:t>
            </a:r>
            <a:r>
              <a:rPr sz="1800" b="1" spc="-530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1800" b="1" spc="200" dirty="0">
                <a:solidFill>
                  <a:srgbClr val="CC0000"/>
                </a:solidFill>
                <a:latin typeface="Trebuchet MS"/>
                <a:cs typeface="Trebuchet MS"/>
              </a:rPr>
              <a:t>remaining</a:t>
            </a:r>
            <a:r>
              <a:rPr sz="1800" b="1" spc="65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1800" b="1" spc="165" dirty="0">
                <a:solidFill>
                  <a:srgbClr val="CC0000"/>
                </a:solidFill>
                <a:latin typeface="Trebuchet MS"/>
                <a:cs typeface="Trebuchet MS"/>
              </a:rPr>
              <a:t>n-1</a:t>
            </a:r>
            <a:r>
              <a:rPr sz="1800" b="1" spc="85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1800" b="1" spc="235" dirty="0">
                <a:solidFill>
                  <a:srgbClr val="CC0000"/>
                </a:solidFill>
                <a:latin typeface="Trebuchet MS"/>
                <a:cs typeface="Trebuchet MS"/>
              </a:rPr>
              <a:t>tasks</a:t>
            </a:r>
            <a:r>
              <a:rPr sz="1800" b="1" spc="75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1800" b="1" spc="225" dirty="0">
                <a:solidFill>
                  <a:srgbClr val="CC0000"/>
                </a:solidFill>
                <a:latin typeface="Trebuchet MS"/>
                <a:cs typeface="Trebuchet MS"/>
              </a:rPr>
              <a:t>emerge</a:t>
            </a:r>
            <a:r>
              <a:rPr sz="1800" b="1" spc="80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1800" b="1" spc="190" dirty="0">
                <a:solidFill>
                  <a:srgbClr val="CC0000"/>
                </a:solidFill>
                <a:latin typeface="Trebuchet MS"/>
                <a:cs typeface="Trebuchet MS"/>
              </a:rPr>
              <a:t>from</a:t>
            </a:r>
            <a:r>
              <a:rPr sz="1800" b="1" spc="75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1800" b="1" spc="180" dirty="0">
                <a:solidFill>
                  <a:srgbClr val="CC0000"/>
                </a:solidFill>
                <a:latin typeface="Trebuchet MS"/>
                <a:cs typeface="Trebuchet MS"/>
              </a:rPr>
              <a:t>the</a:t>
            </a:r>
            <a:r>
              <a:rPr sz="1800" b="1" spc="90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1800" b="1" spc="180" dirty="0">
                <a:solidFill>
                  <a:srgbClr val="CC0000"/>
                </a:solidFill>
                <a:latin typeface="Trebuchet MS"/>
                <a:cs typeface="Trebuchet MS"/>
              </a:rPr>
              <a:t>pipe</a:t>
            </a:r>
            <a:r>
              <a:rPr sz="1800" b="1" spc="85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1800" b="1" spc="195" dirty="0">
                <a:solidFill>
                  <a:srgbClr val="CC0000"/>
                </a:solidFill>
                <a:latin typeface="Trebuchet MS"/>
                <a:cs typeface="Trebuchet MS"/>
              </a:rPr>
              <a:t>at</a:t>
            </a:r>
            <a:r>
              <a:rPr sz="1800" b="1" spc="80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1800" b="1" spc="254" dirty="0">
                <a:solidFill>
                  <a:srgbClr val="CC0000"/>
                </a:solidFill>
                <a:latin typeface="Trebuchet MS"/>
                <a:cs typeface="Trebuchet MS"/>
              </a:rPr>
              <a:t>a</a:t>
            </a:r>
            <a:r>
              <a:rPr sz="1800" b="1" spc="85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1800" b="1" spc="175" dirty="0">
                <a:solidFill>
                  <a:srgbClr val="CC0000"/>
                </a:solidFill>
                <a:latin typeface="Trebuchet MS"/>
                <a:cs typeface="Trebuchet MS"/>
              </a:rPr>
              <a:t>rate</a:t>
            </a:r>
            <a:r>
              <a:rPr sz="1800" b="1" spc="75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1800" b="1" spc="165" dirty="0">
                <a:solidFill>
                  <a:srgbClr val="CC0000"/>
                </a:solidFill>
                <a:latin typeface="Trebuchet MS"/>
                <a:cs typeface="Trebuchet MS"/>
              </a:rPr>
              <a:t>of</a:t>
            </a:r>
            <a:r>
              <a:rPr sz="1800" b="1" spc="75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1800" b="1" spc="204" dirty="0">
                <a:solidFill>
                  <a:srgbClr val="CC0000"/>
                </a:solidFill>
                <a:latin typeface="Trebuchet MS"/>
                <a:cs typeface="Trebuchet MS"/>
              </a:rPr>
              <a:t>one</a:t>
            </a:r>
            <a:r>
              <a:rPr sz="1800" b="1" spc="85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1800" b="1" spc="220" dirty="0">
                <a:solidFill>
                  <a:srgbClr val="CC0000"/>
                </a:solidFill>
                <a:latin typeface="Trebuchet MS"/>
                <a:cs typeface="Trebuchet MS"/>
              </a:rPr>
              <a:t>task</a:t>
            </a:r>
            <a:r>
              <a:rPr sz="1800" b="1" spc="85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1800" b="1" spc="180" dirty="0">
                <a:solidFill>
                  <a:srgbClr val="CC0000"/>
                </a:solidFill>
                <a:latin typeface="Trebuchet MS"/>
                <a:cs typeface="Trebuchet MS"/>
              </a:rPr>
              <a:t>per </a:t>
            </a:r>
            <a:r>
              <a:rPr sz="1800" b="1" spc="-525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1800" b="1" spc="155" dirty="0">
                <a:solidFill>
                  <a:srgbClr val="CC0000"/>
                </a:solidFill>
                <a:latin typeface="Trebuchet MS"/>
                <a:cs typeface="Trebuchet MS"/>
              </a:rPr>
              <a:t>clock</a:t>
            </a:r>
            <a:r>
              <a:rPr sz="1800" b="1" spc="85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1800" b="1" spc="150" dirty="0">
                <a:solidFill>
                  <a:srgbClr val="CC0000"/>
                </a:solidFill>
                <a:latin typeface="Trebuchet MS"/>
                <a:cs typeface="Trebuchet MS"/>
              </a:rPr>
              <a:t>cycle</a:t>
            </a:r>
            <a:r>
              <a:rPr sz="1800" b="1" spc="90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1800" b="1" spc="235" dirty="0">
                <a:solidFill>
                  <a:srgbClr val="CC0000"/>
                </a:solidFill>
                <a:latin typeface="Trebuchet MS"/>
                <a:cs typeface="Trebuchet MS"/>
              </a:rPr>
              <a:t>and</a:t>
            </a:r>
            <a:r>
              <a:rPr sz="1800" b="1" spc="65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1800" b="1" spc="185" dirty="0">
                <a:solidFill>
                  <a:srgbClr val="CC0000"/>
                </a:solidFill>
                <a:latin typeface="Trebuchet MS"/>
                <a:cs typeface="Trebuchet MS"/>
              </a:rPr>
              <a:t>they</a:t>
            </a:r>
            <a:r>
              <a:rPr sz="1800" b="1" spc="85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1800" b="1" spc="120" dirty="0">
                <a:solidFill>
                  <a:srgbClr val="CC0000"/>
                </a:solidFill>
                <a:latin typeface="Trebuchet MS"/>
                <a:cs typeface="Trebuchet MS"/>
              </a:rPr>
              <a:t>will</a:t>
            </a:r>
            <a:r>
              <a:rPr sz="1800" b="1" spc="75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1800" b="1" spc="210" dirty="0">
                <a:solidFill>
                  <a:srgbClr val="CC0000"/>
                </a:solidFill>
                <a:latin typeface="Trebuchet MS"/>
                <a:cs typeface="Trebuchet MS"/>
              </a:rPr>
              <a:t>be</a:t>
            </a:r>
            <a:r>
              <a:rPr sz="1800" b="1" spc="85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1800" b="1" spc="190" dirty="0">
                <a:solidFill>
                  <a:srgbClr val="CC0000"/>
                </a:solidFill>
                <a:latin typeface="Trebuchet MS"/>
                <a:cs typeface="Trebuchet MS"/>
              </a:rPr>
              <a:t>completed</a:t>
            </a:r>
            <a:r>
              <a:rPr sz="1800" b="1" spc="80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1800" b="1" spc="140" dirty="0">
                <a:solidFill>
                  <a:srgbClr val="CC0000"/>
                </a:solidFill>
                <a:latin typeface="Trebuchet MS"/>
                <a:cs typeface="Trebuchet MS"/>
              </a:rPr>
              <a:t>in</a:t>
            </a:r>
            <a:r>
              <a:rPr sz="1800" b="1" spc="85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1800" b="1" spc="229" dirty="0">
                <a:solidFill>
                  <a:srgbClr val="CC0000"/>
                </a:solidFill>
                <a:latin typeface="Trebuchet MS"/>
                <a:cs typeface="Trebuchet MS"/>
              </a:rPr>
              <a:t>k+n-1</a:t>
            </a:r>
            <a:r>
              <a:rPr sz="1800" b="1" spc="70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1800" b="1" spc="155" dirty="0">
                <a:solidFill>
                  <a:srgbClr val="CC0000"/>
                </a:solidFill>
                <a:latin typeface="Trebuchet MS"/>
                <a:cs typeface="Trebuchet MS"/>
              </a:rPr>
              <a:t>clock</a:t>
            </a:r>
            <a:r>
              <a:rPr sz="1800" b="1" spc="90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1800" b="1" spc="150" dirty="0">
                <a:solidFill>
                  <a:srgbClr val="CC0000"/>
                </a:solidFill>
                <a:latin typeface="Trebuchet MS"/>
                <a:cs typeface="Trebuchet MS"/>
              </a:rPr>
              <a:t>cycles.</a:t>
            </a: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98300"/>
              </a:lnSpc>
              <a:spcBef>
                <a:spcPts val="1415"/>
              </a:spcBef>
            </a:pPr>
            <a:r>
              <a:rPr sz="1800" b="1" spc="165" dirty="0">
                <a:solidFill>
                  <a:srgbClr val="CC0000"/>
                </a:solidFill>
                <a:latin typeface="Trebuchet MS"/>
                <a:cs typeface="Trebuchet MS"/>
              </a:rPr>
              <a:t>Next, </a:t>
            </a:r>
            <a:r>
              <a:rPr sz="1800" b="1" spc="180" dirty="0">
                <a:solidFill>
                  <a:srgbClr val="CC0000"/>
                </a:solidFill>
                <a:latin typeface="Trebuchet MS"/>
                <a:cs typeface="Trebuchet MS"/>
              </a:rPr>
              <a:t>to concsider </a:t>
            </a:r>
            <a:r>
              <a:rPr sz="1800" b="1" spc="229" dirty="0">
                <a:solidFill>
                  <a:srgbClr val="CC0000"/>
                </a:solidFill>
                <a:latin typeface="Trebuchet MS"/>
                <a:cs typeface="Trebuchet MS"/>
              </a:rPr>
              <a:t>an </a:t>
            </a:r>
            <a:r>
              <a:rPr sz="1800" b="1" spc="170" dirty="0">
                <a:solidFill>
                  <a:srgbClr val="CC0000"/>
                </a:solidFill>
                <a:latin typeface="Trebuchet MS"/>
                <a:cs typeface="Trebuchet MS"/>
              </a:rPr>
              <a:t>unpipeline </a:t>
            </a:r>
            <a:r>
              <a:rPr sz="1800" b="1" spc="160" dirty="0">
                <a:solidFill>
                  <a:srgbClr val="CC0000"/>
                </a:solidFill>
                <a:latin typeface="Trebuchet MS"/>
                <a:cs typeface="Trebuchet MS"/>
              </a:rPr>
              <a:t>unit </a:t>
            </a:r>
            <a:r>
              <a:rPr sz="1800" b="1" spc="190" dirty="0">
                <a:solidFill>
                  <a:srgbClr val="CC0000"/>
                </a:solidFill>
                <a:latin typeface="Trebuchet MS"/>
                <a:cs typeface="Trebuchet MS"/>
              </a:rPr>
              <a:t>that </a:t>
            </a:r>
            <a:r>
              <a:rPr sz="1800" b="1" spc="195" dirty="0">
                <a:solidFill>
                  <a:srgbClr val="CC0000"/>
                </a:solidFill>
                <a:latin typeface="Trebuchet MS"/>
                <a:cs typeface="Trebuchet MS"/>
              </a:rPr>
              <a:t>performs </a:t>
            </a:r>
            <a:r>
              <a:rPr sz="1800" b="1" spc="180" dirty="0">
                <a:solidFill>
                  <a:srgbClr val="CC0000"/>
                </a:solidFill>
                <a:latin typeface="Trebuchet MS"/>
                <a:cs typeface="Trebuchet MS"/>
              </a:rPr>
              <a:t>the </a:t>
            </a:r>
            <a:r>
              <a:rPr sz="1800" b="1" spc="260" dirty="0">
                <a:solidFill>
                  <a:srgbClr val="CC0000"/>
                </a:solidFill>
                <a:latin typeface="Trebuchet MS"/>
                <a:cs typeface="Trebuchet MS"/>
              </a:rPr>
              <a:t>same </a:t>
            </a:r>
            <a:r>
              <a:rPr sz="1800" b="1" spc="265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1800" b="1" spc="180" dirty="0">
                <a:solidFill>
                  <a:srgbClr val="CC0000"/>
                </a:solidFill>
                <a:latin typeface="Trebuchet MS"/>
                <a:cs typeface="Trebuchet MS"/>
              </a:rPr>
              <a:t>operation</a:t>
            </a:r>
            <a:r>
              <a:rPr sz="1800" b="1" spc="85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1800" b="1" spc="235" dirty="0">
                <a:solidFill>
                  <a:srgbClr val="CC0000"/>
                </a:solidFill>
                <a:latin typeface="Trebuchet MS"/>
                <a:cs typeface="Trebuchet MS"/>
              </a:rPr>
              <a:t>and</a:t>
            </a:r>
            <a:r>
              <a:rPr sz="1800" b="1" spc="80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1800" b="1" spc="204" dirty="0">
                <a:solidFill>
                  <a:srgbClr val="CC0000"/>
                </a:solidFill>
                <a:latin typeface="Trebuchet MS"/>
                <a:cs typeface="Trebuchet MS"/>
              </a:rPr>
              <a:t>takes</a:t>
            </a:r>
            <a:r>
              <a:rPr sz="1800" b="1" spc="75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1800" b="1" spc="254" dirty="0">
                <a:solidFill>
                  <a:srgbClr val="CC0000"/>
                </a:solidFill>
                <a:latin typeface="Trebuchet MS"/>
                <a:cs typeface="Trebuchet MS"/>
              </a:rPr>
              <a:t>a</a:t>
            </a:r>
            <a:r>
              <a:rPr sz="1800" b="1" spc="75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1800" b="1" spc="180" dirty="0">
                <a:solidFill>
                  <a:srgbClr val="CC0000"/>
                </a:solidFill>
                <a:latin typeface="Trebuchet MS"/>
                <a:cs typeface="Trebuchet MS"/>
              </a:rPr>
              <a:t>time</a:t>
            </a:r>
            <a:r>
              <a:rPr sz="1800" b="1" spc="85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1800" b="1" spc="190" dirty="0">
                <a:solidFill>
                  <a:srgbClr val="CC0000"/>
                </a:solidFill>
                <a:latin typeface="Trebuchet MS"/>
                <a:cs typeface="Trebuchet MS"/>
              </a:rPr>
              <a:t>equal</a:t>
            </a:r>
            <a:r>
              <a:rPr sz="1800" b="1" spc="80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1800" b="1" spc="180" dirty="0">
                <a:solidFill>
                  <a:srgbClr val="CC0000"/>
                </a:solidFill>
                <a:latin typeface="Trebuchet MS"/>
                <a:cs typeface="Trebuchet MS"/>
              </a:rPr>
              <a:t>to</a:t>
            </a:r>
            <a:r>
              <a:rPr sz="1800" b="1" spc="80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1800" b="1" spc="185" dirty="0">
                <a:solidFill>
                  <a:srgbClr val="CC0000"/>
                </a:solidFill>
                <a:latin typeface="Trebuchet MS"/>
                <a:cs typeface="Trebuchet MS"/>
              </a:rPr>
              <a:t>tn</a:t>
            </a:r>
            <a:r>
              <a:rPr sz="1800" b="1" spc="85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1800" b="1" spc="180" dirty="0">
                <a:solidFill>
                  <a:srgbClr val="CC0000"/>
                </a:solidFill>
                <a:latin typeface="Trebuchet MS"/>
                <a:cs typeface="Trebuchet MS"/>
              </a:rPr>
              <a:t>to</a:t>
            </a:r>
            <a:r>
              <a:rPr sz="1800" b="1" spc="80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1800" b="1" spc="185" dirty="0">
                <a:solidFill>
                  <a:srgbClr val="CC0000"/>
                </a:solidFill>
                <a:latin typeface="Trebuchet MS"/>
                <a:cs typeface="Trebuchet MS"/>
              </a:rPr>
              <a:t>complete</a:t>
            </a:r>
            <a:r>
              <a:rPr sz="1800" b="1" spc="85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1800" b="1" spc="180" dirty="0">
                <a:solidFill>
                  <a:srgbClr val="CC0000"/>
                </a:solidFill>
                <a:latin typeface="Trebuchet MS"/>
                <a:cs typeface="Trebuchet MS"/>
              </a:rPr>
              <a:t>the</a:t>
            </a:r>
            <a:r>
              <a:rPr sz="1800" b="1" spc="90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1800" b="1" spc="180" dirty="0">
                <a:solidFill>
                  <a:srgbClr val="CC0000"/>
                </a:solidFill>
                <a:latin typeface="Trebuchet MS"/>
                <a:cs typeface="Trebuchet MS"/>
              </a:rPr>
              <a:t>task.</a:t>
            </a:r>
            <a:r>
              <a:rPr sz="1800" b="1" spc="85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1800" b="1" spc="170" dirty="0">
                <a:solidFill>
                  <a:srgbClr val="CC0000"/>
                </a:solidFill>
                <a:latin typeface="Trebuchet MS"/>
                <a:cs typeface="Trebuchet MS"/>
              </a:rPr>
              <a:t>The</a:t>
            </a:r>
            <a:r>
              <a:rPr sz="1800" b="1" spc="90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1800" b="1" spc="165" dirty="0">
                <a:solidFill>
                  <a:srgbClr val="CC0000"/>
                </a:solidFill>
                <a:latin typeface="Trebuchet MS"/>
                <a:cs typeface="Trebuchet MS"/>
              </a:rPr>
              <a:t>total </a:t>
            </a:r>
            <a:r>
              <a:rPr sz="1800" b="1" spc="-530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1800" b="1" spc="180" dirty="0">
                <a:solidFill>
                  <a:srgbClr val="CC0000"/>
                </a:solidFill>
                <a:latin typeface="Trebuchet MS"/>
                <a:cs typeface="Trebuchet MS"/>
              </a:rPr>
              <a:t>time </a:t>
            </a:r>
            <a:r>
              <a:rPr sz="1800" b="1" spc="170" dirty="0">
                <a:solidFill>
                  <a:srgbClr val="CC0000"/>
                </a:solidFill>
                <a:latin typeface="Trebuchet MS"/>
                <a:cs typeface="Trebuchet MS"/>
              </a:rPr>
              <a:t>required </a:t>
            </a:r>
            <a:r>
              <a:rPr sz="1800" b="1" spc="145" dirty="0">
                <a:solidFill>
                  <a:srgbClr val="CC0000"/>
                </a:solidFill>
                <a:latin typeface="Trebuchet MS"/>
                <a:cs typeface="Trebuchet MS"/>
              </a:rPr>
              <a:t>fro </a:t>
            </a:r>
            <a:r>
              <a:rPr sz="1800" b="1" spc="215" dirty="0">
                <a:solidFill>
                  <a:srgbClr val="CC0000"/>
                </a:solidFill>
                <a:latin typeface="Trebuchet MS"/>
                <a:cs typeface="Trebuchet MS"/>
              </a:rPr>
              <a:t>n </a:t>
            </a:r>
            <a:r>
              <a:rPr sz="1800" b="1" spc="240" dirty="0">
                <a:solidFill>
                  <a:srgbClr val="CC0000"/>
                </a:solidFill>
                <a:latin typeface="Trebuchet MS"/>
                <a:cs typeface="Trebuchet MS"/>
              </a:rPr>
              <a:t>tasks </a:t>
            </a:r>
            <a:r>
              <a:rPr sz="1800" b="1" spc="180" dirty="0">
                <a:solidFill>
                  <a:srgbClr val="CC0000"/>
                </a:solidFill>
                <a:latin typeface="Trebuchet MS"/>
                <a:cs typeface="Trebuchet MS"/>
              </a:rPr>
              <a:t>is </a:t>
            </a:r>
            <a:r>
              <a:rPr sz="1800" b="1" spc="150" dirty="0">
                <a:solidFill>
                  <a:srgbClr val="CC0000"/>
                </a:solidFill>
                <a:latin typeface="Trebuchet MS"/>
                <a:cs typeface="Trebuchet MS"/>
              </a:rPr>
              <a:t>n*tn. </a:t>
            </a:r>
            <a:r>
              <a:rPr sz="1800" b="1" spc="170" dirty="0">
                <a:solidFill>
                  <a:srgbClr val="CC0000"/>
                </a:solidFill>
                <a:latin typeface="Trebuchet MS"/>
                <a:cs typeface="Trebuchet MS"/>
              </a:rPr>
              <a:t>The </a:t>
            </a:r>
            <a:r>
              <a:rPr sz="1800" b="1" spc="225" dirty="0">
                <a:solidFill>
                  <a:srgbClr val="CC0000"/>
                </a:solidFill>
                <a:latin typeface="Trebuchet MS"/>
                <a:cs typeface="Trebuchet MS"/>
              </a:rPr>
              <a:t>speed </a:t>
            </a:r>
            <a:r>
              <a:rPr sz="1800" b="1" spc="229" dirty="0">
                <a:solidFill>
                  <a:srgbClr val="CC0000"/>
                </a:solidFill>
                <a:latin typeface="Trebuchet MS"/>
                <a:cs typeface="Trebuchet MS"/>
              </a:rPr>
              <a:t>up </a:t>
            </a:r>
            <a:r>
              <a:rPr sz="1800" b="1" spc="160" dirty="0">
                <a:solidFill>
                  <a:srgbClr val="CC0000"/>
                </a:solidFill>
                <a:latin typeface="Trebuchet MS"/>
                <a:cs typeface="Trebuchet MS"/>
              </a:rPr>
              <a:t>of </a:t>
            </a:r>
            <a:r>
              <a:rPr sz="1800" b="1" spc="254" dirty="0">
                <a:solidFill>
                  <a:srgbClr val="CC0000"/>
                </a:solidFill>
                <a:latin typeface="Trebuchet MS"/>
                <a:cs typeface="Trebuchet MS"/>
              </a:rPr>
              <a:t>a </a:t>
            </a:r>
            <a:r>
              <a:rPr sz="1800" b="1" spc="155" dirty="0">
                <a:solidFill>
                  <a:srgbClr val="CC0000"/>
                </a:solidFill>
                <a:latin typeface="Trebuchet MS"/>
                <a:cs typeface="Trebuchet MS"/>
              </a:rPr>
              <a:t>pipeline </a:t>
            </a:r>
            <a:r>
              <a:rPr sz="1800" b="1" spc="160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1800" b="1" spc="210" dirty="0">
                <a:solidFill>
                  <a:srgbClr val="CC0000"/>
                </a:solidFill>
                <a:latin typeface="Trebuchet MS"/>
                <a:cs typeface="Trebuchet MS"/>
              </a:rPr>
              <a:t>processing </a:t>
            </a:r>
            <a:r>
              <a:rPr sz="1800" b="1" spc="180" dirty="0">
                <a:solidFill>
                  <a:srgbClr val="CC0000"/>
                </a:solidFill>
                <a:latin typeface="Trebuchet MS"/>
                <a:cs typeface="Trebuchet MS"/>
              </a:rPr>
              <a:t>over </a:t>
            </a:r>
            <a:r>
              <a:rPr sz="1800" b="1" spc="229" dirty="0">
                <a:solidFill>
                  <a:srgbClr val="CC0000"/>
                </a:solidFill>
                <a:latin typeface="Trebuchet MS"/>
                <a:cs typeface="Trebuchet MS"/>
              </a:rPr>
              <a:t>an </a:t>
            </a:r>
            <a:r>
              <a:rPr sz="1800" b="1" spc="180" dirty="0">
                <a:solidFill>
                  <a:srgbClr val="CC0000"/>
                </a:solidFill>
                <a:latin typeface="Trebuchet MS"/>
                <a:cs typeface="Trebuchet MS"/>
              </a:rPr>
              <a:t>equivalent </a:t>
            </a:r>
            <a:r>
              <a:rPr sz="1800" b="1" spc="165" dirty="0">
                <a:solidFill>
                  <a:srgbClr val="CC0000"/>
                </a:solidFill>
                <a:latin typeface="Trebuchet MS"/>
                <a:cs typeface="Trebuchet MS"/>
              </a:rPr>
              <a:t>non-pipeline </a:t>
            </a:r>
            <a:r>
              <a:rPr sz="1800" b="1" spc="210" dirty="0">
                <a:solidFill>
                  <a:srgbClr val="CC0000"/>
                </a:solidFill>
                <a:latin typeface="Trebuchet MS"/>
                <a:cs typeface="Trebuchet MS"/>
              </a:rPr>
              <a:t>processing </a:t>
            </a:r>
            <a:r>
              <a:rPr sz="1800" b="1" spc="185" dirty="0">
                <a:solidFill>
                  <a:srgbClr val="CC0000"/>
                </a:solidFill>
                <a:latin typeface="Trebuchet MS"/>
                <a:cs typeface="Trebuchet MS"/>
              </a:rPr>
              <a:t>is </a:t>
            </a:r>
            <a:r>
              <a:rPr sz="1800" b="1" spc="170" dirty="0">
                <a:solidFill>
                  <a:srgbClr val="CC0000"/>
                </a:solidFill>
                <a:latin typeface="Trebuchet MS"/>
                <a:cs typeface="Trebuchet MS"/>
              </a:rPr>
              <a:t>defined </a:t>
            </a:r>
            <a:r>
              <a:rPr sz="1800" b="1" spc="225" dirty="0">
                <a:solidFill>
                  <a:srgbClr val="CC0000"/>
                </a:solidFill>
                <a:latin typeface="Trebuchet MS"/>
                <a:cs typeface="Trebuchet MS"/>
              </a:rPr>
              <a:t>by </a:t>
            </a:r>
            <a:r>
              <a:rPr sz="1800" b="1" spc="229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1800" b="1" spc="180" dirty="0">
                <a:solidFill>
                  <a:srgbClr val="CC0000"/>
                </a:solidFill>
                <a:latin typeface="Trebuchet MS"/>
                <a:cs typeface="Trebuchet MS"/>
              </a:rPr>
              <a:t>the</a:t>
            </a:r>
            <a:r>
              <a:rPr sz="1800" b="1" spc="80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1800" b="1" spc="155" dirty="0">
                <a:solidFill>
                  <a:srgbClr val="CC0000"/>
                </a:solidFill>
                <a:latin typeface="Trebuchet MS"/>
                <a:cs typeface="Trebuchet MS"/>
              </a:rPr>
              <a:t>ratio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0250" y="6153150"/>
            <a:ext cx="2499669" cy="49094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7790" y="554990"/>
            <a:ext cx="22618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</a:t>
            </a:r>
            <a:r>
              <a:rPr spc="-5" dirty="0"/>
              <a:t>p</a:t>
            </a:r>
            <a:r>
              <a:rPr spc="-10" dirty="0"/>
              <a:t>e</a:t>
            </a:r>
            <a:r>
              <a:rPr spc="-5" dirty="0"/>
              <a:t>edup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9119" y="1840229"/>
            <a:ext cx="141605" cy="20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215" dirty="0">
                <a:latin typeface="Trebuchet MS"/>
                <a:cs typeface="Trebuchet MS"/>
              </a:rPr>
              <a:t>●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0739" y="1725929"/>
            <a:ext cx="8591550" cy="130429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 marR="350520">
              <a:lnSpc>
                <a:spcPts val="2910"/>
              </a:lnSpc>
              <a:spcBef>
                <a:spcPts val="360"/>
              </a:spcBef>
            </a:pPr>
            <a:r>
              <a:rPr sz="2600" spc="-10" dirty="0">
                <a:latin typeface="Arial MT"/>
                <a:cs typeface="Arial MT"/>
              </a:rPr>
              <a:t>As the number of tasks increase n becomes much larger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than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k-1, and k+n-1 </a:t>
            </a:r>
            <a:r>
              <a:rPr sz="2600" spc="-15" dirty="0">
                <a:latin typeface="Arial MT"/>
                <a:cs typeface="Arial MT"/>
              </a:rPr>
              <a:t>approaches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2600" spc="-10" dirty="0">
                <a:latin typeface="Arial MT"/>
                <a:cs typeface="Arial MT"/>
              </a:rPr>
              <a:t>the value of n. Under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this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condition, the speed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up </a:t>
            </a:r>
            <a:r>
              <a:rPr sz="2600" spc="-15" dirty="0">
                <a:latin typeface="Arial MT"/>
                <a:cs typeface="Arial MT"/>
              </a:rPr>
              <a:t>becomes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9119" y="3238500"/>
            <a:ext cx="141605" cy="20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215" dirty="0">
                <a:latin typeface="Trebuchet MS"/>
                <a:cs typeface="Trebuchet MS"/>
              </a:rPr>
              <a:t>●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0739" y="3639820"/>
            <a:ext cx="8383270" cy="1672589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5080">
              <a:lnSpc>
                <a:spcPct val="93100"/>
              </a:lnSpc>
              <a:spcBef>
                <a:spcPts val="305"/>
              </a:spcBef>
            </a:pPr>
            <a:r>
              <a:rPr sz="2600" spc="-10" dirty="0">
                <a:latin typeface="Arial MT"/>
                <a:cs typeface="Arial MT"/>
              </a:rPr>
              <a:t>If we assume the the time taken to process the task </a:t>
            </a:r>
            <a:r>
              <a:rPr sz="2600" spc="-5" dirty="0">
                <a:latin typeface="Arial MT"/>
                <a:cs typeface="Arial MT"/>
              </a:rPr>
              <a:t>is </a:t>
            </a:r>
            <a:r>
              <a:rPr sz="2600" spc="-10" dirty="0">
                <a:latin typeface="Arial MT"/>
                <a:cs typeface="Arial MT"/>
              </a:rPr>
              <a:t>the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same as </a:t>
            </a:r>
            <a:r>
              <a:rPr sz="2600" spc="-5" dirty="0">
                <a:latin typeface="Arial MT"/>
                <a:cs typeface="Arial MT"/>
              </a:rPr>
              <a:t>in </a:t>
            </a:r>
            <a:r>
              <a:rPr sz="2600" spc="-10" dirty="0">
                <a:latin typeface="Arial MT"/>
                <a:cs typeface="Arial MT"/>
              </a:rPr>
              <a:t>the pipeline and nonpipeline circuits, we </a:t>
            </a:r>
            <a:r>
              <a:rPr sz="2600" spc="-5" dirty="0">
                <a:latin typeface="Arial MT"/>
                <a:cs typeface="Arial MT"/>
              </a:rPr>
              <a:t>will </a:t>
            </a:r>
            <a:r>
              <a:rPr sz="2600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have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2600" spc="-10" dirty="0">
                <a:latin typeface="Arial MT"/>
                <a:cs typeface="Arial MT"/>
              </a:rPr>
              <a:t>The </a:t>
            </a:r>
            <a:r>
              <a:rPr sz="2600" spc="-15" dirty="0">
                <a:latin typeface="Arial MT"/>
                <a:cs typeface="Arial MT"/>
              </a:rPr>
              <a:t>speedup</a:t>
            </a:r>
            <a:r>
              <a:rPr sz="2600" spc="-10" dirty="0">
                <a:latin typeface="Arial MT"/>
                <a:cs typeface="Arial MT"/>
              </a:rPr>
              <a:t> then reduces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to numer of stages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of pipeline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9119" y="5006340"/>
            <a:ext cx="141605" cy="20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215" dirty="0">
                <a:latin typeface="Trebuchet MS"/>
                <a:cs typeface="Trebuchet MS"/>
              </a:rPr>
              <a:t>●</a:t>
            </a:r>
            <a:endParaRPr sz="115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6980" y="3023870"/>
            <a:ext cx="1355090" cy="72008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87879" y="4391659"/>
            <a:ext cx="1008380" cy="45085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07871" y="5625547"/>
            <a:ext cx="1816637" cy="51211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2820" y="554990"/>
            <a:ext cx="55854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Pipelining</a:t>
            </a:r>
            <a:r>
              <a:rPr spc="-30" dirty="0"/>
              <a:t> </a:t>
            </a:r>
            <a:r>
              <a:rPr dirty="0"/>
              <a:t>a</a:t>
            </a:r>
            <a:r>
              <a:rPr spc="-30" dirty="0"/>
              <a:t> </a:t>
            </a:r>
            <a:r>
              <a:rPr spc="-5" dirty="0"/>
              <a:t>Processor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8069" y="1468954"/>
            <a:ext cx="6474460" cy="403796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378460" indent="-365760">
              <a:lnSpc>
                <a:spcPct val="100000"/>
              </a:lnSpc>
              <a:spcBef>
                <a:spcPts val="550"/>
              </a:spcBef>
              <a:buChar char="•"/>
              <a:tabLst>
                <a:tab pos="377825" algn="l"/>
                <a:tab pos="378460" algn="l"/>
              </a:tabLst>
            </a:pPr>
            <a:r>
              <a:rPr sz="2550" spc="5" dirty="0">
                <a:latin typeface="Arial MT"/>
                <a:cs typeface="Arial MT"/>
              </a:rPr>
              <a:t>Recall</a:t>
            </a:r>
            <a:r>
              <a:rPr sz="2550" spc="-10" dirty="0">
                <a:latin typeface="Arial MT"/>
                <a:cs typeface="Arial MT"/>
              </a:rPr>
              <a:t> </a:t>
            </a:r>
            <a:r>
              <a:rPr sz="2550" dirty="0">
                <a:latin typeface="Arial MT"/>
                <a:cs typeface="Arial MT"/>
              </a:rPr>
              <a:t>the</a:t>
            </a:r>
            <a:r>
              <a:rPr sz="2550" spc="-10" dirty="0">
                <a:latin typeface="Arial MT"/>
                <a:cs typeface="Arial MT"/>
              </a:rPr>
              <a:t> </a:t>
            </a:r>
            <a:r>
              <a:rPr sz="2550" spc="5" dirty="0">
                <a:latin typeface="Arial MT"/>
                <a:cs typeface="Arial MT"/>
              </a:rPr>
              <a:t>5 steps</a:t>
            </a:r>
            <a:r>
              <a:rPr sz="2550" spc="-5" dirty="0">
                <a:latin typeface="Arial MT"/>
                <a:cs typeface="Arial MT"/>
              </a:rPr>
              <a:t> </a:t>
            </a:r>
            <a:r>
              <a:rPr sz="2550" spc="5" dirty="0">
                <a:latin typeface="Arial MT"/>
                <a:cs typeface="Arial MT"/>
              </a:rPr>
              <a:t>in</a:t>
            </a:r>
            <a:r>
              <a:rPr sz="2550" spc="-10" dirty="0">
                <a:latin typeface="Arial MT"/>
                <a:cs typeface="Arial MT"/>
              </a:rPr>
              <a:t> </a:t>
            </a:r>
            <a:r>
              <a:rPr sz="2550" dirty="0">
                <a:latin typeface="Arial MT"/>
                <a:cs typeface="Arial MT"/>
              </a:rPr>
              <a:t>instruction</a:t>
            </a:r>
            <a:r>
              <a:rPr sz="2550" spc="5" dirty="0">
                <a:latin typeface="Arial MT"/>
                <a:cs typeface="Arial MT"/>
              </a:rPr>
              <a:t> execution:</a:t>
            </a:r>
            <a:endParaRPr sz="2550">
              <a:latin typeface="Arial MT"/>
              <a:cs typeface="Arial MT"/>
            </a:endParaRPr>
          </a:p>
          <a:p>
            <a:pPr marL="652780" lvl="1" indent="-274320">
              <a:lnSpc>
                <a:spcPct val="100000"/>
              </a:lnSpc>
              <a:spcBef>
                <a:spcPts val="380"/>
              </a:spcBef>
              <a:buAutoNum type="arabicPeriod"/>
              <a:tabLst>
                <a:tab pos="652780" algn="l"/>
              </a:tabLst>
            </a:pPr>
            <a:r>
              <a:rPr sz="2250" spc="-5" dirty="0">
                <a:latin typeface="Arial MT"/>
                <a:cs typeface="Arial MT"/>
              </a:rPr>
              <a:t>Instruction</a:t>
            </a:r>
            <a:r>
              <a:rPr sz="2250" spc="-30" dirty="0">
                <a:latin typeface="Arial MT"/>
                <a:cs typeface="Arial MT"/>
              </a:rPr>
              <a:t> </a:t>
            </a:r>
            <a:r>
              <a:rPr sz="2250" spc="-10" dirty="0">
                <a:latin typeface="Arial MT"/>
                <a:cs typeface="Arial MT"/>
              </a:rPr>
              <a:t>Fetch</a:t>
            </a:r>
            <a:r>
              <a:rPr sz="2250" spc="-25" dirty="0">
                <a:latin typeface="Arial MT"/>
                <a:cs typeface="Arial MT"/>
              </a:rPr>
              <a:t> </a:t>
            </a:r>
            <a:r>
              <a:rPr sz="2250" dirty="0">
                <a:latin typeface="Arial MT"/>
                <a:cs typeface="Arial MT"/>
              </a:rPr>
              <a:t>(</a:t>
            </a:r>
            <a:r>
              <a:rPr sz="2250" dirty="0">
                <a:solidFill>
                  <a:srgbClr val="CC0000"/>
                </a:solidFill>
                <a:latin typeface="Arial MT"/>
                <a:cs typeface="Arial MT"/>
              </a:rPr>
              <a:t>IF</a:t>
            </a:r>
            <a:r>
              <a:rPr sz="2250" dirty="0">
                <a:latin typeface="Arial MT"/>
                <a:cs typeface="Arial MT"/>
              </a:rPr>
              <a:t>)</a:t>
            </a:r>
            <a:endParaRPr sz="2250">
              <a:latin typeface="Arial MT"/>
              <a:cs typeface="Arial MT"/>
            </a:endParaRPr>
          </a:p>
          <a:p>
            <a:pPr marL="652780" lvl="1" indent="-274320">
              <a:lnSpc>
                <a:spcPct val="100000"/>
              </a:lnSpc>
              <a:spcBef>
                <a:spcPts val="360"/>
              </a:spcBef>
              <a:buAutoNum type="arabicPeriod"/>
              <a:tabLst>
                <a:tab pos="652780" algn="l"/>
              </a:tabLst>
            </a:pPr>
            <a:r>
              <a:rPr sz="2250" spc="-5" dirty="0">
                <a:latin typeface="Arial MT"/>
                <a:cs typeface="Arial MT"/>
              </a:rPr>
              <a:t>Instruction</a:t>
            </a:r>
            <a:r>
              <a:rPr sz="2250" spc="-10" dirty="0">
                <a:latin typeface="Arial MT"/>
                <a:cs typeface="Arial MT"/>
              </a:rPr>
              <a:t> Decode</a:t>
            </a:r>
            <a:r>
              <a:rPr sz="2250" spc="-5" dirty="0">
                <a:latin typeface="Arial MT"/>
                <a:cs typeface="Arial MT"/>
              </a:rPr>
              <a:t> </a:t>
            </a:r>
            <a:r>
              <a:rPr sz="2250" spc="-10" dirty="0">
                <a:latin typeface="Arial MT"/>
                <a:cs typeface="Arial MT"/>
              </a:rPr>
              <a:t>and Register</a:t>
            </a:r>
            <a:r>
              <a:rPr sz="2250" spc="-5" dirty="0">
                <a:latin typeface="Arial MT"/>
                <a:cs typeface="Arial MT"/>
              </a:rPr>
              <a:t> </a:t>
            </a:r>
            <a:r>
              <a:rPr sz="2250" spc="-10" dirty="0">
                <a:latin typeface="Arial MT"/>
                <a:cs typeface="Arial MT"/>
              </a:rPr>
              <a:t>Read </a:t>
            </a:r>
            <a:r>
              <a:rPr sz="2250" spc="10" dirty="0">
                <a:latin typeface="Arial MT"/>
                <a:cs typeface="Arial MT"/>
              </a:rPr>
              <a:t>(</a:t>
            </a:r>
            <a:r>
              <a:rPr sz="2250" spc="10" dirty="0">
                <a:solidFill>
                  <a:srgbClr val="CC0000"/>
                </a:solidFill>
                <a:latin typeface="Arial MT"/>
                <a:cs typeface="Arial MT"/>
              </a:rPr>
              <a:t>ID</a:t>
            </a:r>
            <a:r>
              <a:rPr sz="2250" spc="10" dirty="0">
                <a:latin typeface="Arial MT"/>
                <a:cs typeface="Arial MT"/>
              </a:rPr>
              <a:t>)</a:t>
            </a:r>
            <a:endParaRPr sz="2250">
              <a:latin typeface="Arial MT"/>
              <a:cs typeface="Arial MT"/>
            </a:endParaRPr>
          </a:p>
          <a:p>
            <a:pPr marL="652780" lvl="1" indent="-274320">
              <a:lnSpc>
                <a:spcPct val="100000"/>
              </a:lnSpc>
              <a:spcBef>
                <a:spcPts val="350"/>
              </a:spcBef>
              <a:buAutoNum type="arabicPeriod"/>
              <a:tabLst>
                <a:tab pos="652780" algn="l"/>
              </a:tabLst>
            </a:pPr>
            <a:r>
              <a:rPr sz="2250" spc="-5" dirty="0">
                <a:latin typeface="Arial MT"/>
                <a:cs typeface="Arial MT"/>
              </a:rPr>
              <a:t>Execution</a:t>
            </a:r>
            <a:r>
              <a:rPr sz="2250" spc="-10" dirty="0">
                <a:latin typeface="Arial MT"/>
                <a:cs typeface="Arial MT"/>
              </a:rPr>
              <a:t> operation</a:t>
            </a:r>
            <a:r>
              <a:rPr sz="2250" spc="-5" dirty="0">
                <a:latin typeface="Arial MT"/>
                <a:cs typeface="Arial MT"/>
              </a:rPr>
              <a:t> or</a:t>
            </a:r>
            <a:r>
              <a:rPr sz="2250" spc="-10" dirty="0">
                <a:latin typeface="Arial MT"/>
                <a:cs typeface="Arial MT"/>
              </a:rPr>
              <a:t> </a:t>
            </a:r>
            <a:r>
              <a:rPr sz="2250" spc="-5" dirty="0">
                <a:latin typeface="Arial MT"/>
                <a:cs typeface="Arial MT"/>
              </a:rPr>
              <a:t>calculate </a:t>
            </a:r>
            <a:r>
              <a:rPr sz="2250" spc="-10" dirty="0">
                <a:latin typeface="Arial MT"/>
                <a:cs typeface="Arial MT"/>
              </a:rPr>
              <a:t>address</a:t>
            </a:r>
            <a:r>
              <a:rPr sz="2250" dirty="0">
                <a:latin typeface="Arial MT"/>
                <a:cs typeface="Arial MT"/>
              </a:rPr>
              <a:t> </a:t>
            </a:r>
            <a:r>
              <a:rPr sz="2250" spc="10" dirty="0">
                <a:latin typeface="Arial MT"/>
                <a:cs typeface="Arial MT"/>
              </a:rPr>
              <a:t>(</a:t>
            </a:r>
            <a:r>
              <a:rPr sz="2250" spc="10" dirty="0">
                <a:solidFill>
                  <a:srgbClr val="CC0000"/>
                </a:solidFill>
                <a:latin typeface="Arial MT"/>
                <a:cs typeface="Arial MT"/>
              </a:rPr>
              <a:t>EX</a:t>
            </a:r>
            <a:r>
              <a:rPr sz="2250" spc="10" dirty="0">
                <a:latin typeface="Arial MT"/>
                <a:cs typeface="Arial MT"/>
              </a:rPr>
              <a:t>)</a:t>
            </a:r>
            <a:endParaRPr sz="2250">
              <a:latin typeface="Arial MT"/>
              <a:cs typeface="Arial MT"/>
            </a:endParaRPr>
          </a:p>
          <a:p>
            <a:pPr marL="652780" lvl="1" indent="-274320">
              <a:lnSpc>
                <a:spcPct val="100000"/>
              </a:lnSpc>
              <a:spcBef>
                <a:spcPts val="360"/>
              </a:spcBef>
              <a:buAutoNum type="arabicPeriod"/>
              <a:tabLst>
                <a:tab pos="652780" algn="l"/>
              </a:tabLst>
            </a:pPr>
            <a:r>
              <a:rPr sz="2250" spc="-10" dirty="0">
                <a:latin typeface="Arial MT"/>
                <a:cs typeface="Arial MT"/>
              </a:rPr>
              <a:t>Memory</a:t>
            </a:r>
            <a:r>
              <a:rPr sz="2250" spc="-20" dirty="0">
                <a:latin typeface="Arial MT"/>
                <a:cs typeface="Arial MT"/>
              </a:rPr>
              <a:t> </a:t>
            </a:r>
            <a:r>
              <a:rPr sz="2250" spc="-5" dirty="0">
                <a:latin typeface="Arial MT"/>
                <a:cs typeface="Arial MT"/>
              </a:rPr>
              <a:t>access</a:t>
            </a:r>
            <a:r>
              <a:rPr sz="2250" spc="-25" dirty="0">
                <a:latin typeface="Arial MT"/>
                <a:cs typeface="Arial MT"/>
              </a:rPr>
              <a:t> </a:t>
            </a:r>
            <a:r>
              <a:rPr sz="2250" dirty="0">
                <a:latin typeface="Arial MT"/>
                <a:cs typeface="Arial MT"/>
              </a:rPr>
              <a:t>(</a:t>
            </a:r>
            <a:r>
              <a:rPr sz="2250" dirty="0">
                <a:solidFill>
                  <a:srgbClr val="CC0000"/>
                </a:solidFill>
                <a:latin typeface="Arial MT"/>
                <a:cs typeface="Arial MT"/>
              </a:rPr>
              <a:t>MEM</a:t>
            </a:r>
            <a:r>
              <a:rPr sz="2250" dirty="0">
                <a:latin typeface="Arial MT"/>
                <a:cs typeface="Arial MT"/>
              </a:rPr>
              <a:t>)</a:t>
            </a:r>
            <a:endParaRPr sz="2250">
              <a:latin typeface="Arial MT"/>
              <a:cs typeface="Arial MT"/>
            </a:endParaRPr>
          </a:p>
          <a:p>
            <a:pPr marL="652780" lvl="1" indent="-274320">
              <a:lnSpc>
                <a:spcPct val="100000"/>
              </a:lnSpc>
              <a:spcBef>
                <a:spcPts val="360"/>
              </a:spcBef>
              <a:buAutoNum type="arabicPeriod"/>
              <a:tabLst>
                <a:tab pos="652780" algn="l"/>
              </a:tabLst>
            </a:pPr>
            <a:r>
              <a:rPr sz="2250" spc="-15" dirty="0">
                <a:latin typeface="Arial MT"/>
                <a:cs typeface="Arial MT"/>
              </a:rPr>
              <a:t>Write</a:t>
            </a:r>
            <a:r>
              <a:rPr sz="2250" spc="-10" dirty="0">
                <a:latin typeface="Arial MT"/>
                <a:cs typeface="Arial MT"/>
              </a:rPr>
              <a:t> result</a:t>
            </a:r>
            <a:r>
              <a:rPr sz="2250" dirty="0">
                <a:latin typeface="Arial MT"/>
                <a:cs typeface="Arial MT"/>
              </a:rPr>
              <a:t> </a:t>
            </a:r>
            <a:r>
              <a:rPr sz="2250" spc="-10" dirty="0">
                <a:latin typeface="Arial MT"/>
                <a:cs typeface="Arial MT"/>
              </a:rPr>
              <a:t>into</a:t>
            </a:r>
            <a:r>
              <a:rPr sz="2250" spc="-5" dirty="0">
                <a:latin typeface="Arial MT"/>
                <a:cs typeface="Arial MT"/>
              </a:rPr>
              <a:t> </a:t>
            </a:r>
            <a:r>
              <a:rPr sz="2250" spc="-10" dirty="0">
                <a:latin typeface="Arial MT"/>
                <a:cs typeface="Arial MT"/>
              </a:rPr>
              <a:t>register</a:t>
            </a:r>
            <a:r>
              <a:rPr sz="2250" spc="-5" dirty="0">
                <a:latin typeface="Arial MT"/>
                <a:cs typeface="Arial MT"/>
              </a:rPr>
              <a:t> </a:t>
            </a:r>
            <a:r>
              <a:rPr sz="2250" spc="5" dirty="0">
                <a:latin typeface="Arial MT"/>
                <a:cs typeface="Arial MT"/>
              </a:rPr>
              <a:t>(</a:t>
            </a:r>
            <a:r>
              <a:rPr sz="2250" spc="5" dirty="0">
                <a:solidFill>
                  <a:srgbClr val="CC0000"/>
                </a:solidFill>
                <a:latin typeface="Arial MT"/>
                <a:cs typeface="Arial MT"/>
              </a:rPr>
              <a:t>WB</a:t>
            </a:r>
            <a:r>
              <a:rPr sz="2250" spc="5" dirty="0">
                <a:latin typeface="Arial MT"/>
                <a:cs typeface="Arial MT"/>
              </a:rPr>
              <a:t>)</a:t>
            </a:r>
            <a:endParaRPr sz="225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Arial MT"/>
              <a:buAutoNum type="arabicPeriod"/>
            </a:pPr>
            <a:endParaRPr sz="3100">
              <a:latin typeface="Arial MT"/>
              <a:cs typeface="Arial MT"/>
            </a:endParaRPr>
          </a:p>
          <a:p>
            <a:pPr marL="378460" indent="-365760">
              <a:lnSpc>
                <a:spcPct val="100000"/>
              </a:lnSpc>
              <a:buChar char="•"/>
              <a:tabLst>
                <a:tab pos="377825" algn="l"/>
                <a:tab pos="378460" algn="l"/>
              </a:tabLst>
            </a:pPr>
            <a:r>
              <a:rPr sz="2550" spc="5" dirty="0">
                <a:latin typeface="Arial MT"/>
                <a:cs typeface="Arial MT"/>
              </a:rPr>
              <a:t>Review:</a:t>
            </a:r>
            <a:r>
              <a:rPr sz="2550" spc="-25" dirty="0">
                <a:latin typeface="Arial MT"/>
                <a:cs typeface="Arial MT"/>
              </a:rPr>
              <a:t> </a:t>
            </a:r>
            <a:r>
              <a:rPr sz="2550" spc="5" dirty="0">
                <a:latin typeface="Arial MT"/>
                <a:cs typeface="Arial MT"/>
              </a:rPr>
              <a:t>Single-Cycle</a:t>
            </a:r>
            <a:r>
              <a:rPr sz="2550" spc="-15" dirty="0">
                <a:latin typeface="Arial MT"/>
                <a:cs typeface="Arial MT"/>
              </a:rPr>
              <a:t> </a:t>
            </a:r>
            <a:r>
              <a:rPr sz="2550" spc="5" dirty="0">
                <a:latin typeface="Arial MT"/>
                <a:cs typeface="Arial MT"/>
              </a:rPr>
              <a:t>Processor</a:t>
            </a:r>
            <a:endParaRPr sz="2550">
              <a:latin typeface="Arial MT"/>
              <a:cs typeface="Arial MT"/>
            </a:endParaRPr>
          </a:p>
          <a:p>
            <a:pPr marL="652780" indent="-274320">
              <a:lnSpc>
                <a:spcPct val="100000"/>
              </a:lnSpc>
              <a:spcBef>
                <a:spcPts val="380"/>
              </a:spcBef>
              <a:buChar char="–"/>
              <a:tabLst>
                <a:tab pos="652780" algn="l"/>
              </a:tabLst>
            </a:pPr>
            <a:r>
              <a:rPr sz="2250" spc="-10" dirty="0">
                <a:latin typeface="Arial MT"/>
                <a:cs typeface="Arial MT"/>
              </a:rPr>
              <a:t>All</a:t>
            </a:r>
            <a:r>
              <a:rPr sz="2250" dirty="0">
                <a:latin typeface="Arial MT"/>
                <a:cs typeface="Arial MT"/>
              </a:rPr>
              <a:t> </a:t>
            </a:r>
            <a:r>
              <a:rPr sz="2250" spc="-10" dirty="0">
                <a:latin typeface="Arial MT"/>
                <a:cs typeface="Arial MT"/>
              </a:rPr>
              <a:t>5</a:t>
            </a:r>
            <a:r>
              <a:rPr sz="2250" spc="-5" dirty="0">
                <a:latin typeface="Arial MT"/>
                <a:cs typeface="Arial MT"/>
              </a:rPr>
              <a:t> steps</a:t>
            </a:r>
            <a:r>
              <a:rPr sz="2250" dirty="0">
                <a:latin typeface="Arial MT"/>
                <a:cs typeface="Arial MT"/>
              </a:rPr>
              <a:t> </a:t>
            </a:r>
            <a:r>
              <a:rPr sz="2250" spc="-10" dirty="0">
                <a:latin typeface="Arial MT"/>
                <a:cs typeface="Arial MT"/>
              </a:rPr>
              <a:t>done</a:t>
            </a:r>
            <a:r>
              <a:rPr sz="2250" spc="-5" dirty="0">
                <a:latin typeface="Arial MT"/>
                <a:cs typeface="Arial MT"/>
              </a:rPr>
              <a:t> </a:t>
            </a:r>
            <a:r>
              <a:rPr sz="2250" spc="-10" dirty="0">
                <a:latin typeface="Arial MT"/>
                <a:cs typeface="Arial MT"/>
              </a:rPr>
              <a:t>in</a:t>
            </a:r>
            <a:r>
              <a:rPr sz="2250" spc="-5" dirty="0">
                <a:latin typeface="Arial MT"/>
                <a:cs typeface="Arial MT"/>
              </a:rPr>
              <a:t> </a:t>
            </a:r>
            <a:r>
              <a:rPr sz="2250" spc="-10" dirty="0">
                <a:latin typeface="Arial MT"/>
                <a:cs typeface="Arial MT"/>
              </a:rPr>
              <a:t>a</a:t>
            </a:r>
            <a:r>
              <a:rPr sz="2250" dirty="0">
                <a:latin typeface="Arial MT"/>
                <a:cs typeface="Arial MT"/>
              </a:rPr>
              <a:t> </a:t>
            </a:r>
            <a:r>
              <a:rPr sz="2250" spc="-10" dirty="0">
                <a:latin typeface="Arial MT"/>
                <a:cs typeface="Arial MT"/>
              </a:rPr>
              <a:t>single </a:t>
            </a:r>
            <a:r>
              <a:rPr sz="2250" spc="-5" dirty="0">
                <a:latin typeface="Arial MT"/>
                <a:cs typeface="Arial MT"/>
              </a:rPr>
              <a:t>clock</a:t>
            </a:r>
            <a:r>
              <a:rPr sz="2250" dirty="0">
                <a:latin typeface="Arial MT"/>
                <a:cs typeface="Arial MT"/>
              </a:rPr>
              <a:t> </a:t>
            </a:r>
            <a:r>
              <a:rPr sz="2250" spc="-5" dirty="0">
                <a:latin typeface="Arial MT"/>
                <a:cs typeface="Arial MT"/>
              </a:rPr>
              <a:t>cycle</a:t>
            </a:r>
            <a:endParaRPr sz="2250">
              <a:latin typeface="Arial MT"/>
              <a:cs typeface="Arial MT"/>
            </a:endParaRPr>
          </a:p>
          <a:p>
            <a:pPr marL="652780" indent="-274320">
              <a:lnSpc>
                <a:spcPct val="100000"/>
              </a:lnSpc>
              <a:spcBef>
                <a:spcPts val="350"/>
              </a:spcBef>
              <a:buChar char="–"/>
              <a:tabLst>
                <a:tab pos="652780" algn="l"/>
              </a:tabLst>
            </a:pPr>
            <a:r>
              <a:rPr sz="2250" spc="-10" dirty="0">
                <a:latin typeface="Arial MT"/>
                <a:cs typeface="Arial MT"/>
              </a:rPr>
              <a:t>Dedicated</a:t>
            </a:r>
            <a:r>
              <a:rPr sz="2250" spc="-5" dirty="0">
                <a:latin typeface="Arial MT"/>
                <a:cs typeface="Arial MT"/>
              </a:rPr>
              <a:t> </a:t>
            </a:r>
            <a:r>
              <a:rPr sz="2250" spc="-10" dirty="0">
                <a:latin typeface="Arial MT"/>
                <a:cs typeface="Arial MT"/>
              </a:rPr>
              <a:t>hardware</a:t>
            </a:r>
            <a:r>
              <a:rPr sz="2250" dirty="0">
                <a:latin typeface="Arial MT"/>
                <a:cs typeface="Arial MT"/>
              </a:rPr>
              <a:t> </a:t>
            </a:r>
            <a:r>
              <a:rPr sz="2250" spc="-10" dirty="0">
                <a:latin typeface="Arial MT"/>
                <a:cs typeface="Arial MT"/>
              </a:rPr>
              <a:t>required</a:t>
            </a:r>
            <a:r>
              <a:rPr sz="2250" spc="-5" dirty="0">
                <a:latin typeface="Arial MT"/>
                <a:cs typeface="Arial MT"/>
              </a:rPr>
              <a:t> </a:t>
            </a:r>
            <a:r>
              <a:rPr sz="2250" spc="-10" dirty="0">
                <a:latin typeface="Arial MT"/>
                <a:cs typeface="Arial MT"/>
              </a:rPr>
              <a:t>for</a:t>
            </a:r>
            <a:r>
              <a:rPr sz="2250" dirty="0">
                <a:latin typeface="Arial MT"/>
                <a:cs typeface="Arial MT"/>
              </a:rPr>
              <a:t> </a:t>
            </a:r>
            <a:r>
              <a:rPr sz="2250" spc="-10" dirty="0">
                <a:latin typeface="Arial MT"/>
                <a:cs typeface="Arial MT"/>
              </a:rPr>
              <a:t>each</a:t>
            </a:r>
            <a:r>
              <a:rPr sz="2250" dirty="0">
                <a:latin typeface="Arial MT"/>
                <a:cs typeface="Arial MT"/>
              </a:rPr>
              <a:t> </a:t>
            </a:r>
            <a:r>
              <a:rPr sz="2250" spc="-5" dirty="0">
                <a:latin typeface="Arial MT"/>
                <a:cs typeface="Arial MT"/>
              </a:rPr>
              <a:t>step</a:t>
            </a:r>
            <a:endParaRPr sz="22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500" y="554990"/>
            <a:ext cx="81629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Review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Single-Cycle</a:t>
            </a:r>
            <a:r>
              <a:rPr spc="-10" dirty="0"/>
              <a:t> </a:t>
            </a:r>
            <a:r>
              <a:rPr spc="-5" dirty="0"/>
              <a:t>Processor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2480" y="1451610"/>
            <a:ext cx="7905976" cy="560451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339" y="554990"/>
            <a:ext cx="71678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96155" algn="l"/>
              </a:tabLst>
            </a:pPr>
            <a:r>
              <a:rPr spc="-5" dirty="0">
                <a:solidFill>
                  <a:srgbClr val="0136BB"/>
                </a:solidFill>
              </a:rPr>
              <a:t>The</a:t>
            </a:r>
            <a:r>
              <a:rPr spc="5" dirty="0">
                <a:solidFill>
                  <a:srgbClr val="0136BB"/>
                </a:solidFill>
              </a:rPr>
              <a:t> </a:t>
            </a:r>
            <a:r>
              <a:rPr spc="-5" dirty="0">
                <a:solidFill>
                  <a:srgbClr val="0136BB"/>
                </a:solidFill>
              </a:rPr>
              <a:t>Basic</a:t>
            </a:r>
            <a:r>
              <a:rPr spc="15" dirty="0">
                <a:solidFill>
                  <a:srgbClr val="0136BB"/>
                </a:solidFill>
              </a:rPr>
              <a:t> </a:t>
            </a:r>
            <a:r>
              <a:rPr spc="-5" dirty="0">
                <a:solidFill>
                  <a:srgbClr val="0136BB"/>
                </a:solidFill>
              </a:rPr>
              <a:t>Pipeline	For</a:t>
            </a:r>
            <a:r>
              <a:rPr spc="-100" dirty="0">
                <a:solidFill>
                  <a:srgbClr val="0136BB"/>
                </a:solidFill>
              </a:rPr>
              <a:t> </a:t>
            </a:r>
            <a:r>
              <a:rPr dirty="0">
                <a:solidFill>
                  <a:srgbClr val="0136BB"/>
                </a:solidFill>
              </a:rPr>
              <a:t>MIPS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15452" y="1562100"/>
            <a:ext cx="6591934" cy="1177925"/>
            <a:chOff x="1715452" y="1562100"/>
            <a:chExt cx="6591934" cy="1177925"/>
          </a:xfrm>
        </p:grpSpPr>
        <p:sp>
          <p:nvSpPr>
            <p:cNvPr id="4" name="object 4"/>
            <p:cNvSpPr/>
            <p:nvPr/>
          </p:nvSpPr>
          <p:spPr>
            <a:xfrm>
              <a:off x="1728469" y="1581150"/>
              <a:ext cx="6506209" cy="19050"/>
            </a:xfrm>
            <a:custGeom>
              <a:avLst/>
              <a:gdLst/>
              <a:ahLst/>
              <a:cxnLst/>
              <a:rect l="l" t="t" r="r" b="b"/>
              <a:pathLst>
                <a:path w="6506209" h="19050">
                  <a:moveTo>
                    <a:pt x="0" y="0"/>
                  </a:moveTo>
                  <a:lnTo>
                    <a:pt x="6506209" y="19050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229599" y="1562100"/>
              <a:ext cx="77470" cy="76200"/>
            </a:xfrm>
            <a:custGeom>
              <a:avLst/>
              <a:gdLst/>
              <a:ahLst/>
              <a:cxnLst/>
              <a:rect l="l" t="t" r="r" b="b"/>
              <a:pathLst>
                <a:path w="77470" h="76200">
                  <a:moveTo>
                    <a:pt x="0" y="0"/>
                  </a:moveTo>
                  <a:lnTo>
                    <a:pt x="0" y="76200"/>
                  </a:lnTo>
                  <a:lnTo>
                    <a:pt x="7747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41369" y="2355850"/>
              <a:ext cx="224790" cy="365760"/>
            </a:xfrm>
            <a:custGeom>
              <a:avLst/>
              <a:gdLst/>
              <a:ahLst/>
              <a:cxnLst/>
              <a:rect l="l" t="t" r="r" b="b"/>
              <a:pathLst>
                <a:path w="224789" h="365760">
                  <a:moveTo>
                    <a:pt x="22478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113029" y="365760"/>
                  </a:lnTo>
                  <a:lnTo>
                    <a:pt x="224789" y="365760"/>
                  </a:lnTo>
                  <a:lnTo>
                    <a:pt x="224789" y="0"/>
                  </a:lnTo>
                  <a:close/>
                </a:path>
              </a:pathLst>
            </a:custGeom>
            <a:solidFill>
              <a:srgbClr val="608E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17850" y="2355850"/>
              <a:ext cx="448309" cy="369570"/>
            </a:xfrm>
            <a:custGeom>
              <a:avLst/>
              <a:gdLst/>
              <a:ahLst/>
              <a:cxnLst/>
              <a:rect l="l" t="t" r="r" b="b"/>
              <a:pathLst>
                <a:path w="448310" h="369569">
                  <a:moveTo>
                    <a:pt x="223520" y="369570"/>
                  </a:moveTo>
                  <a:lnTo>
                    <a:pt x="0" y="369570"/>
                  </a:lnTo>
                  <a:lnTo>
                    <a:pt x="0" y="0"/>
                  </a:lnTo>
                  <a:lnTo>
                    <a:pt x="448310" y="0"/>
                  </a:lnTo>
                  <a:lnTo>
                    <a:pt x="448310" y="369570"/>
                  </a:lnTo>
                  <a:lnTo>
                    <a:pt x="223520" y="369570"/>
                  </a:lnTo>
                  <a:close/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194050" y="2428240"/>
            <a:ext cx="2997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135" dirty="0">
                <a:latin typeface="Trebuchet MS"/>
                <a:cs typeface="Trebuchet MS"/>
              </a:rPr>
              <a:t>R</a:t>
            </a:r>
            <a:r>
              <a:rPr sz="1000" b="1" spc="114" dirty="0">
                <a:latin typeface="Trebuchet MS"/>
                <a:cs typeface="Trebuchet MS"/>
              </a:rPr>
              <a:t>e</a:t>
            </a:r>
            <a:r>
              <a:rPr sz="1000" b="1" spc="210" dirty="0">
                <a:latin typeface="Trebuchet MS"/>
                <a:cs typeface="Trebuchet MS"/>
              </a:rPr>
              <a:t>g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554412" y="2231072"/>
            <a:ext cx="838835" cy="617855"/>
            <a:chOff x="3554412" y="2231072"/>
            <a:chExt cx="838835" cy="617855"/>
          </a:xfrm>
        </p:grpSpPr>
        <p:sp>
          <p:nvSpPr>
            <p:cNvPr id="10" name="object 10"/>
            <p:cNvSpPr/>
            <p:nvPr/>
          </p:nvSpPr>
          <p:spPr>
            <a:xfrm>
              <a:off x="3568700" y="2430780"/>
              <a:ext cx="495300" cy="219710"/>
            </a:xfrm>
            <a:custGeom>
              <a:avLst/>
              <a:gdLst/>
              <a:ahLst/>
              <a:cxnLst/>
              <a:rect l="l" t="t" r="r" b="b"/>
              <a:pathLst>
                <a:path w="495300" h="219710">
                  <a:moveTo>
                    <a:pt x="0" y="0"/>
                  </a:moveTo>
                  <a:lnTo>
                    <a:pt x="495300" y="0"/>
                  </a:lnTo>
                </a:path>
                <a:path w="495300" h="219710">
                  <a:moveTo>
                    <a:pt x="0" y="219710"/>
                  </a:moveTo>
                  <a:lnTo>
                    <a:pt x="495300" y="219710"/>
                  </a:lnTo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999230" y="2245360"/>
              <a:ext cx="379730" cy="589280"/>
            </a:xfrm>
            <a:custGeom>
              <a:avLst/>
              <a:gdLst/>
              <a:ahLst/>
              <a:cxnLst/>
              <a:rect l="l" t="t" r="r" b="b"/>
              <a:pathLst>
                <a:path w="379729" h="589280">
                  <a:moveTo>
                    <a:pt x="0" y="0"/>
                  </a:moveTo>
                  <a:lnTo>
                    <a:pt x="0" y="589279"/>
                  </a:lnTo>
                  <a:lnTo>
                    <a:pt x="379730" y="441960"/>
                  </a:lnTo>
                  <a:lnTo>
                    <a:pt x="379730" y="1473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999230" y="2245360"/>
              <a:ext cx="379730" cy="589280"/>
            </a:xfrm>
            <a:custGeom>
              <a:avLst/>
              <a:gdLst/>
              <a:ahLst/>
              <a:cxnLst/>
              <a:rect l="l" t="t" r="r" b="b"/>
              <a:pathLst>
                <a:path w="379729" h="589280">
                  <a:moveTo>
                    <a:pt x="0" y="589279"/>
                  </a:moveTo>
                  <a:lnTo>
                    <a:pt x="0" y="0"/>
                  </a:lnTo>
                  <a:lnTo>
                    <a:pt x="379730" y="147319"/>
                  </a:lnTo>
                  <a:lnTo>
                    <a:pt x="379730" y="441960"/>
                  </a:lnTo>
                  <a:lnTo>
                    <a:pt x="0" y="589279"/>
                  </a:lnTo>
                  <a:close/>
                </a:path>
                <a:path w="379729" h="589280">
                  <a:moveTo>
                    <a:pt x="0" y="589279"/>
                  </a:moveTo>
                  <a:lnTo>
                    <a:pt x="0" y="589279"/>
                  </a:lnTo>
                </a:path>
                <a:path w="379729" h="589280">
                  <a:moveTo>
                    <a:pt x="379730" y="0"/>
                  </a:moveTo>
                  <a:lnTo>
                    <a:pt x="379730" y="0"/>
                  </a:lnTo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73830" y="2443253"/>
              <a:ext cx="203200" cy="194763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4164555" y="2355389"/>
            <a:ext cx="173990" cy="301625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000" b="1" spc="-20" dirty="0">
                <a:latin typeface="Trebuchet MS"/>
                <a:cs typeface="Trebuchet MS"/>
              </a:rPr>
              <a:t>A</a:t>
            </a:r>
            <a:r>
              <a:rPr sz="1000" b="1" spc="-40" dirty="0">
                <a:latin typeface="Trebuchet MS"/>
                <a:cs typeface="Trebuchet MS"/>
              </a:rPr>
              <a:t>L</a:t>
            </a:r>
            <a:r>
              <a:rPr sz="1000" b="1" dirty="0">
                <a:latin typeface="Trebuchet MS"/>
                <a:cs typeface="Trebuchet MS"/>
              </a:rPr>
              <a:t>U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368482" y="2342832"/>
            <a:ext cx="1386205" cy="396875"/>
            <a:chOff x="4368482" y="2342832"/>
            <a:chExt cx="1386205" cy="396875"/>
          </a:xfrm>
        </p:grpSpPr>
        <p:sp>
          <p:nvSpPr>
            <p:cNvPr id="16" name="object 16"/>
            <p:cNvSpPr/>
            <p:nvPr/>
          </p:nvSpPr>
          <p:spPr>
            <a:xfrm>
              <a:off x="4382770" y="2541270"/>
              <a:ext cx="1357630" cy="0"/>
            </a:xfrm>
            <a:custGeom>
              <a:avLst/>
              <a:gdLst/>
              <a:ahLst/>
              <a:cxnLst/>
              <a:rect l="l" t="t" r="r" b="b"/>
              <a:pathLst>
                <a:path w="1357629">
                  <a:moveTo>
                    <a:pt x="0" y="0"/>
                  </a:moveTo>
                  <a:lnTo>
                    <a:pt x="497839" y="0"/>
                  </a:lnTo>
                </a:path>
                <a:path w="1357629">
                  <a:moveTo>
                    <a:pt x="859789" y="0"/>
                  </a:moveTo>
                  <a:lnTo>
                    <a:pt x="1357629" y="0"/>
                  </a:lnTo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761230" y="2357120"/>
              <a:ext cx="450850" cy="368300"/>
            </a:xfrm>
            <a:custGeom>
              <a:avLst/>
              <a:gdLst/>
              <a:ahLst/>
              <a:cxnLst/>
              <a:rect l="l" t="t" r="r" b="b"/>
              <a:pathLst>
                <a:path w="450850" h="368300">
                  <a:moveTo>
                    <a:pt x="450850" y="0"/>
                  </a:moveTo>
                  <a:lnTo>
                    <a:pt x="0" y="0"/>
                  </a:lnTo>
                  <a:lnTo>
                    <a:pt x="0" y="368300"/>
                  </a:lnTo>
                  <a:lnTo>
                    <a:pt x="224790" y="368300"/>
                  </a:lnTo>
                  <a:lnTo>
                    <a:pt x="450850" y="368300"/>
                  </a:lnTo>
                  <a:lnTo>
                    <a:pt x="4508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761230" y="2357120"/>
              <a:ext cx="450850" cy="368300"/>
            </a:xfrm>
            <a:custGeom>
              <a:avLst/>
              <a:gdLst/>
              <a:ahLst/>
              <a:cxnLst/>
              <a:rect l="l" t="t" r="r" b="b"/>
              <a:pathLst>
                <a:path w="450850" h="368300">
                  <a:moveTo>
                    <a:pt x="224790" y="368300"/>
                  </a:moveTo>
                  <a:lnTo>
                    <a:pt x="0" y="368300"/>
                  </a:lnTo>
                  <a:lnTo>
                    <a:pt x="0" y="0"/>
                  </a:lnTo>
                  <a:lnTo>
                    <a:pt x="450850" y="0"/>
                  </a:lnTo>
                  <a:lnTo>
                    <a:pt x="450850" y="368300"/>
                  </a:lnTo>
                  <a:lnTo>
                    <a:pt x="224790" y="368300"/>
                  </a:lnTo>
                  <a:close/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744720" y="2430779"/>
            <a:ext cx="4756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195" dirty="0">
                <a:latin typeface="Trebuchet MS"/>
                <a:cs typeface="Trebuchet MS"/>
              </a:rPr>
              <a:t>D</a:t>
            </a:r>
            <a:r>
              <a:rPr sz="1000" b="1" spc="220" dirty="0">
                <a:latin typeface="Trebuchet MS"/>
                <a:cs typeface="Trebuchet MS"/>
              </a:rPr>
              <a:t>M</a:t>
            </a:r>
            <a:r>
              <a:rPr sz="1000" b="1" spc="100" dirty="0">
                <a:latin typeface="Trebuchet MS"/>
                <a:cs typeface="Trebuchet MS"/>
              </a:rPr>
              <a:t>e</a:t>
            </a:r>
            <a:r>
              <a:rPr sz="1000" b="1" spc="180" dirty="0">
                <a:latin typeface="Trebuchet MS"/>
                <a:cs typeface="Trebuchet MS"/>
              </a:rPr>
              <a:t>m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224722" y="2342832"/>
            <a:ext cx="3164205" cy="507365"/>
            <a:chOff x="2224722" y="2342832"/>
            <a:chExt cx="3164205" cy="507365"/>
          </a:xfrm>
        </p:grpSpPr>
        <p:sp>
          <p:nvSpPr>
            <p:cNvPr id="21" name="object 21"/>
            <p:cNvSpPr/>
            <p:nvPr/>
          </p:nvSpPr>
          <p:spPr>
            <a:xfrm>
              <a:off x="4700270" y="2541270"/>
              <a:ext cx="674370" cy="294640"/>
            </a:xfrm>
            <a:custGeom>
              <a:avLst/>
              <a:gdLst/>
              <a:ahLst/>
              <a:cxnLst/>
              <a:rect l="l" t="t" r="r" b="b"/>
              <a:pathLst>
                <a:path w="674370" h="294639">
                  <a:moveTo>
                    <a:pt x="0" y="0"/>
                  </a:moveTo>
                  <a:lnTo>
                    <a:pt x="0" y="293369"/>
                  </a:lnTo>
                  <a:lnTo>
                    <a:pt x="594359" y="293369"/>
                  </a:lnTo>
                  <a:lnTo>
                    <a:pt x="594359" y="110489"/>
                  </a:lnTo>
                  <a:lnTo>
                    <a:pt x="674369" y="110489"/>
                  </a:lnTo>
                </a:path>
                <a:path w="674370" h="294639">
                  <a:moveTo>
                    <a:pt x="0" y="0"/>
                  </a:moveTo>
                  <a:lnTo>
                    <a:pt x="0" y="0"/>
                  </a:lnTo>
                </a:path>
                <a:path w="674370" h="294639">
                  <a:moveTo>
                    <a:pt x="674369" y="294639"/>
                  </a:moveTo>
                  <a:lnTo>
                    <a:pt x="674369" y="294639"/>
                  </a:lnTo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589530" y="2430780"/>
              <a:ext cx="528320" cy="222250"/>
            </a:xfrm>
            <a:custGeom>
              <a:avLst/>
              <a:gdLst/>
              <a:ahLst/>
              <a:cxnLst/>
              <a:rect l="l" t="t" r="r" b="b"/>
              <a:pathLst>
                <a:path w="528319" h="222250">
                  <a:moveTo>
                    <a:pt x="60959" y="222250"/>
                  </a:moveTo>
                  <a:lnTo>
                    <a:pt x="528319" y="222250"/>
                  </a:lnTo>
                </a:path>
                <a:path w="528319" h="222250">
                  <a:moveTo>
                    <a:pt x="0" y="0"/>
                  </a:moveTo>
                  <a:lnTo>
                    <a:pt x="525780" y="0"/>
                  </a:lnTo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239010" y="2357120"/>
              <a:ext cx="450850" cy="368300"/>
            </a:xfrm>
            <a:custGeom>
              <a:avLst/>
              <a:gdLst/>
              <a:ahLst/>
              <a:cxnLst/>
              <a:rect l="l" t="t" r="r" b="b"/>
              <a:pathLst>
                <a:path w="450850" h="368300">
                  <a:moveTo>
                    <a:pt x="450850" y="0"/>
                  </a:moveTo>
                  <a:lnTo>
                    <a:pt x="0" y="0"/>
                  </a:lnTo>
                  <a:lnTo>
                    <a:pt x="0" y="368300"/>
                  </a:lnTo>
                  <a:lnTo>
                    <a:pt x="226059" y="368300"/>
                  </a:lnTo>
                  <a:lnTo>
                    <a:pt x="450850" y="368300"/>
                  </a:lnTo>
                  <a:lnTo>
                    <a:pt x="4508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239010" y="2357120"/>
              <a:ext cx="450850" cy="368300"/>
            </a:xfrm>
            <a:custGeom>
              <a:avLst/>
              <a:gdLst/>
              <a:ahLst/>
              <a:cxnLst/>
              <a:rect l="l" t="t" r="r" b="b"/>
              <a:pathLst>
                <a:path w="450850" h="368300">
                  <a:moveTo>
                    <a:pt x="226059" y="368300"/>
                  </a:moveTo>
                  <a:lnTo>
                    <a:pt x="0" y="368300"/>
                  </a:lnTo>
                  <a:lnTo>
                    <a:pt x="0" y="0"/>
                  </a:lnTo>
                  <a:lnTo>
                    <a:pt x="450850" y="0"/>
                  </a:lnTo>
                  <a:lnTo>
                    <a:pt x="450850" y="368300"/>
                  </a:lnTo>
                  <a:lnTo>
                    <a:pt x="226059" y="368300"/>
                  </a:lnTo>
                  <a:close/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244089" y="2430779"/>
            <a:ext cx="4394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85" dirty="0">
                <a:latin typeface="Trebuchet MS"/>
                <a:cs typeface="Trebuchet MS"/>
              </a:rPr>
              <a:t>I</a:t>
            </a:r>
            <a:r>
              <a:rPr sz="1000" b="1" spc="65" dirty="0">
                <a:latin typeface="Trebuchet MS"/>
                <a:cs typeface="Trebuchet MS"/>
              </a:rPr>
              <a:t>f</a:t>
            </a:r>
            <a:r>
              <a:rPr sz="1000" b="1" spc="90" dirty="0">
                <a:latin typeface="Trebuchet MS"/>
                <a:cs typeface="Trebuchet MS"/>
              </a:rPr>
              <a:t>e</a:t>
            </a:r>
            <a:r>
              <a:rPr sz="1000" b="1" spc="80" dirty="0">
                <a:latin typeface="Trebuchet MS"/>
                <a:cs typeface="Trebuchet MS"/>
              </a:rPr>
              <a:t>t</a:t>
            </a:r>
            <a:r>
              <a:rPr sz="1000" b="1" spc="75" dirty="0">
                <a:latin typeface="Trebuchet MS"/>
                <a:cs typeface="Trebuchet MS"/>
              </a:rPr>
              <a:t>c</a:t>
            </a:r>
            <a:r>
              <a:rPr sz="1000" b="1" spc="114" dirty="0">
                <a:latin typeface="Trebuchet MS"/>
                <a:cs typeface="Trebuchet MS"/>
              </a:rPr>
              <a:t>h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816542" y="2176462"/>
            <a:ext cx="3245485" cy="728345"/>
            <a:chOff x="2816542" y="2176462"/>
            <a:chExt cx="3245485" cy="728345"/>
          </a:xfrm>
        </p:grpSpPr>
        <p:sp>
          <p:nvSpPr>
            <p:cNvPr id="27" name="object 27"/>
            <p:cNvSpPr/>
            <p:nvPr/>
          </p:nvSpPr>
          <p:spPr>
            <a:xfrm>
              <a:off x="3679189" y="2190750"/>
              <a:ext cx="90170" cy="699770"/>
            </a:xfrm>
            <a:custGeom>
              <a:avLst/>
              <a:gdLst/>
              <a:ahLst/>
              <a:cxnLst/>
              <a:rect l="l" t="t" r="r" b="b"/>
              <a:pathLst>
                <a:path w="90170" h="699769">
                  <a:moveTo>
                    <a:pt x="90170" y="0"/>
                  </a:moveTo>
                  <a:lnTo>
                    <a:pt x="0" y="0"/>
                  </a:lnTo>
                  <a:lnTo>
                    <a:pt x="0" y="699770"/>
                  </a:lnTo>
                  <a:lnTo>
                    <a:pt x="44450" y="699770"/>
                  </a:lnTo>
                  <a:lnTo>
                    <a:pt x="90170" y="699770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00A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679189" y="2190750"/>
              <a:ext cx="90170" cy="699770"/>
            </a:xfrm>
            <a:custGeom>
              <a:avLst/>
              <a:gdLst/>
              <a:ahLst/>
              <a:cxnLst/>
              <a:rect l="l" t="t" r="r" b="b"/>
              <a:pathLst>
                <a:path w="90170" h="699769">
                  <a:moveTo>
                    <a:pt x="44450" y="699770"/>
                  </a:moveTo>
                  <a:lnTo>
                    <a:pt x="0" y="699770"/>
                  </a:lnTo>
                  <a:lnTo>
                    <a:pt x="0" y="0"/>
                  </a:lnTo>
                  <a:lnTo>
                    <a:pt x="90170" y="0"/>
                  </a:lnTo>
                  <a:lnTo>
                    <a:pt x="90170" y="699770"/>
                  </a:lnTo>
                  <a:lnTo>
                    <a:pt x="44450" y="699770"/>
                  </a:lnTo>
                  <a:close/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374639" y="2190750"/>
              <a:ext cx="91440" cy="699770"/>
            </a:xfrm>
            <a:custGeom>
              <a:avLst/>
              <a:gdLst/>
              <a:ahLst/>
              <a:cxnLst/>
              <a:rect l="l" t="t" r="r" b="b"/>
              <a:pathLst>
                <a:path w="91439" h="699769">
                  <a:moveTo>
                    <a:pt x="91439" y="0"/>
                  </a:moveTo>
                  <a:lnTo>
                    <a:pt x="0" y="0"/>
                  </a:lnTo>
                  <a:lnTo>
                    <a:pt x="0" y="699770"/>
                  </a:lnTo>
                  <a:lnTo>
                    <a:pt x="45720" y="699770"/>
                  </a:lnTo>
                  <a:lnTo>
                    <a:pt x="91439" y="69977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00A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374639" y="2190750"/>
              <a:ext cx="91440" cy="699770"/>
            </a:xfrm>
            <a:custGeom>
              <a:avLst/>
              <a:gdLst/>
              <a:ahLst/>
              <a:cxnLst/>
              <a:rect l="l" t="t" r="r" b="b"/>
              <a:pathLst>
                <a:path w="91439" h="699769">
                  <a:moveTo>
                    <a:pt x="45720" y="699770"/>
                  </a:moveTo>
                  <a:lnTo>
                    <a:pt x="0" y="699770"/>
                  </a:lnTo>
                  <a:lnTo>
                    <a:pt x="0" y="0"/>
                  </a:lnTo>
                  <a:lnTo>
                    <a:pt x="91439" y="0"/>
                  </a:lnTo>
                  <a:lnTo>
                    <a:pt x="91439" y="699770"/>
                  </a:lnTo>
                  <a:lnTo>
                    <a:pt x="45720" y="699770"/>
                  </a:lnTo>
                  <a:close/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830829" y="2190750"/>
              <a:ext cx="91440" cy="699770"/>
            </a:xfrm>
            <a:custGeom>
              <a:avLst/>
              <a:gdLst/>
              <a:ahLst/>
              <a:cxnLst/>
              <a:rect l="l" t="t" r="r" b="b"/>
              <a:pathLst>
                <a:path w="91439" h="699769">
                  <a:moveTo>
                    <a:pt x="91439" y="0"/>
                  </a:moveTo>
                  <a:lnTo>
                    <a:pt x="0" y="0"/>
                  </a:lnTo>
                  <a:lnTo>
                    <a:pt x="0" y="699770"/>
                  </a:lnTo>
                  <a:lnTo>
                    <a:pt x="45719" y="699770"/>
                  </a:lnTo>
                  <a:lnTo>
                    <a:pt x="91439" y="69977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00A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830829" y="2190750"/>
              <a:ext cx="91440" cy="699770"/>
            </a:xfrm>
            <a:custGeom>
              <a:avLst/>
              <a:gdLst/>
              <a:ahLst/>
              <a:cxnLst/>
              <a:rect l="l" t="t" r="r" b="b"/>
              <a:pathLst>
                <a:path w="91439" h="699769">
                  <a:moveTo>
                    <a:pt x="45719" y="699770"/>
                  </a:moveTo>
                  <a:lnTo>
                    <a:pt x="0" y="699770"/>
                  </a:lnTo>
                  <a:lnTo>
                    <a:pt x="0" y="0"/>
                  </a:lnTo>
                  <a:lnTo>
                    <a:pt x="91439" y="0"/>
                  </a:lnTo>
                  <a:lnTo>
                    <a:pt x="91439" y="699770"/>
                  </a:lnTo>
                  <a:lnTo>
                    <a:pt x="45719" y="699770"/>
                  </a:lnTo>
                  <a:close/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527550" y="2194559"/>
              <a:ext cx="88900" cy="690880"/>
            </a:xfrm>
            <a:custGeom>
              <a:avLst/>
              <a:gdLst/>
              <a:ahLst/>
              <a:cxnLst/>
              <a:rect l="l" t="t" r="r" b="b"/>
              <a:pathLst>
                <a:path w="88900" h="690880">
                  <a:moveTo>
                    <a:pt x="88900" y="0"/>
                  </a:moveTo>
                  <a:lnTo>
                    <a:pt x="0" y="0"/>
                  </a:lnTo>
                  <a:lnTo>
                    <a:pt x="0" y="690879"/>
                  </a:lnTo>
                  <a:lnTo>
                    <a:pt x="44450" y="690879"/>
                  </a:lnTo>
                  <a:lnTo>
                    <a:pt x="88900" y="690879"/>
                  </a:lnTo>
                  <a:lnTo>
                    <a:pt x="88900" y="0"/>
                  </a:lnTo>
                  <a:close/>
                </a:path>
              </a:pathLst>
            </a:custGeom>
            <a:solidFill>
              <a:srgbClr val="00A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527550" y="2194559"/>
              <a:ext cx="88900" cy="690880"/>
            </a:xfrm>
            <a:custGeom>
              <a:avLst/>
              <a:gdLst/>
              <a:ahLst/>
              <a:cxnLst/>
              <a:rect l="l" t="t" r="r" b="b"/>
              <a:pathLst>
                <a:path w="88900" h="690880">
                  <a:moveTo>
                    <a:pt x="44450" y="690879"/>
                  </a:moveTo>
                  <a:lnTo>
                    <a:pt x="0" y="690879"/>
                  </a:lnTo>
                  <a:lnTo>
                    <a:pt x="0" y="0"/>
                  </a:lnTo>
                  <a:lnTo>
                    <a:pt x="88900" y="0"/>
                  </a:lnTo>
                  <a:lnTo>
                    <a:pt x="88900" y="690879"/>
                  </a:lnTo>
                  <a:lnTo>
                    <a:pt x="44450" y="690879"/>
                  </a:lnTo>
                  <a:close/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595619" y="2343150"/>
              <a:ext cx="226060" cy="364490"/>
            </a:xfrm>
            <a:custGeom>
              <a:avLst/>
              <a:gdLst/>
              <a:ahLst/>
              <a:cxnLst/>
              <a:rect l="l" t="t" r="r" b="b"/>
              <a:pathLst>
                <a:path w="226060" h="364489">
                  <a:moveTo>
                    <a:pt x="226059" y="0"/>
                  </a:moveTo>
                  <a:lnTo>
                    <a:pt x="0" y="0"/>
                  </a:lnTo>
                  <a:lnTo>
                    <a:pt x="0" y="364489"/>
                  </a:lnTo>
                  <a:lnTo>
                    <a:pt x="113029" y="364489"/>
                  </a:lnTo>
                  <a:lnTo>
                    <a:pt x="226059" y="364489"/>
                  </a:lnTo>
                  <a:lnTo>
                    <a:pt x="226059" y="0"/>
                  </a:lnTo>
                  <a:close/>
                </a:path>
              </a:pathLst>
            </a:custGeom>
            <a:solidFill>
              <a:srgbClr val="608E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595619" y="2343150"/>
              <a:ext cx="452120" cy="369570"/>
            </a:xfrm>
            <a:custGeom>
              <a:avLst/>
              <a:gdLst/>
              <a:ahLst/>
              <a:cxnLst/>
              <a:rect l="l" t="t" r="r" b="b"/>
              <a:pathLst>
                <a:path w="452120" h="369569">
                  <a:moveTo>
                    <a:pt x="226059" y="369570"/>
                  </a:moveTo>
                  <a:lnTo>
                    <a:pt x="0" y="369570"/>
                  </a:lnTo>
                  <a:lnTo>
                    <a:pt x="0" y="0"/>
                  </a:lnTo>
                  <a:lnTo>
                    <a:pt x="452119" y="0"/>
                  </a:lnTo>
                  <a:lnTo>
                    <a:pt x="452119" y="369570"/>
                  </a:lnTo>
                  <a:lnTo>
                    <a:pt x="226059" y="369570"/>
                  </a:lnTo>
                  <a:close/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5676900" y="2415540"/>
            <a:ext cx="2997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135" dirty="0">
                <a:latin typeface="Trebuchet MS"/>
                <a:cs typeface="Trebuchet MS"/>
              </a:rPr>
              <a:t>R</a:t>
            </a:r>
            <a:r>
              <a:rPr sz="1000" b="1" spc="114" dirty="0">
                <a:latin typeface="Trebuchet MS"/>
                <a:cs typeface="Trebuchet MS"/>
              </a:rPr>
              <a:t>e</a:t>
            </a:r>
            <a:r>
              <a:rPr sz="1000" b="1" spc="210" dirty="0">
                <a:latin typeface="Trebuchet MS"/>
                <a:cs typeface="Trebuchet MS"/>
              </a:rPr>
              <a:t>g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3957002" y="3255962"/>
            <a:ext cx="478155" cy="398145"/>
            <a:chOff x="3957002" y="3255962"/>
            <a:chExt cx="478155" cy="398145"/>
          </a:xfrm>
        </p:grpSpPr>
        <p:sp>
          <p:nvSpPr>
            <p:cNvPr id="39" name="object 39"/>
            <p:cNvSpPr/>
            <p:nvPr/>
          </p:nvSpPr>
          <p:spPr>
            <a:xfrm>
              <a:off x="4196080" y="3270250"/>
              <a:ext cx="224790" cy="365760"/>
            </a:xfrm>
            <a:custGeom>
              <a:avLst/>
              <a:gdLst/>
              <a:ahLst/>
              <a:cxnLst/>
              <a:rect l="l" t="t" r="r" b="b"/>
              <a:pathLst>
                <a:path w="224789" h="365760">
                  <a:moveTo>
                    <a:pt x="22479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113030" y="365760"/>
                  </a:lnTo>
                  <a:lnTo>
                    <a:pt x="224790" y="365760"/>
                  </a:lnTo>
                  <a:lnTo>
                    <a:pt x="224790" y="0"/>
                  </a:lnTo>
                  <a:close/>
                </a:path>
              </a:pathLst>
            </a:custGeom>
            <a:solidFill>
              <a:srgbClr val="608E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971290" y="3270250"/>
              <a:ext cx="449580" cy="369570"/>
            </a:xfrm>
            <a:custGeom>
              <a:avLst/>
              <a:gdLst/>
              <a:ahLst/>
              <a:cxnLst/>
              <a:rect l="l" t="t" r="r" b="b"/>
              <a:pathLst>
                <a:path w="449579" h="369570">
                  <a:moveTo>
                    <a:pt x="224789" y="369570"/>
                  </a:moveTo>
                  <a:lnTo>
                    <a:pt x="0" y="369570"/>
                  </a:lnTo>
                  <a:lnTo>
                    <a:pt x="0" y="0"/>
                  </a:lnTo>
                  <a:lnTo>
                    <a:pt x="449580" y="0"/>
                  </a:lnTo>
                  <a:lnTo>
                    <a:pt x="449580" y="369570"/>
                  </a:lnTo>
                  <a:lnTo>
                    <a:pt x="224789" y="369570"/>
                  </a:lnTo>
                  <a:close/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4048759" y="3342640"/>
            <a:ext cx="2997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135" dirty="0">
                <a:latin typeface="Trebuchet MS"/>
                <a:cs typeface="Trebuchet MS"/>
              </a:rPr>
              <a:t>R</a:t>
            </a:r>
            <a:r>
              <a:rPr sz="1000" b="1" spc="114" dirty="0">
                <a:latin typeface="Trebuchet MS"/>
                <a:cs typeface="Trebuchet MS"/>
              </a:rPr>
              <a:t>e</a:t>
            </a:r>
            <a:r>
              <a:rPr sz="1000" b="1" spc="210" dirty="0">
                <a:latin typeface="Trebuchet MS"/>
                <a:cs typeface="Trebuchet MS"/>
              </a:rPr>
              <a:t>g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4409122" y="3145472"/>
            <a:ext cx="838835" cy="617855"/>
            <a:chOff x="4409122" y="3145472"/>
            <a:chExt cx="838835" cy="617855"/>
          </a:xfrm>
        </p:grpSpPr>
        <p:sp>
          <p:nvSpPr>
            <p:cNvPr id="43" name="object 43"/>
            <p:cNvSpPr/>
            <p:nvPr/>
          </p:nvSpPr>
          <p:spPr>
            <a:xfrm>
              <a:off x="4423409" y="3345180"/>
              <a:ext cx="495300" cy="219710"/>
            </a:xfrm>
            <a:custGeom>
              <a:avLst/>
              <a:gdLst/>
              <a:ahLst/>
              <a:cxnLst/>
              <a:rect l="l" t="t" r="r" b="b"/>
              <a:pathLst>
                <a:path w="495300" h="219710">
                  <a:moveTo>
                    <a:pt x="0" y="0"/>
                  </a:moveTo>
                  <a:lnTo>
                    <a:pt x="495300" y="0"/>
                  </a:lnTo>
                </a:path>
                <a:path w="495300" h="219710">
                  <a:moveTo>
                    <a:pt x="0" y="219710"/>
                  </a:moveTo>
                  <a:lnTo>
                    <a:pt x="495300" y="219710"/>
                  </a:lnTo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853939" y="3159760"/>
              <a:ext cx="378460" cy="589280"/>
            </a:xfrm>
            <a:custGeom>
              <a:avLst/>
              <a:gdLst/>
              <a:ahLst/>
              <a:cxnLst/>
              <a:rect l="l" t="t" r="r" b="b"/>
              <a:pathLst>
                <a:path w="378460" h="589279">
                  <a:moveTo>
                    <a:pt x="0" y="0"/>
                  </a:moveTo>
                  <a:lnTo>
                    <a:pt x="0" y="589279"/>
                  </a:lnTo>
                  <a:lnTo>
                    <a:pt x="378460" y="441960"/>
                  </a:lnTo>
                  <a:lnTo>
                    <a:pt x="378460" y="1473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853939" y="3159760"/>
              <a:ext cx="379730" cy="589280"/>
            </a:xfrm>
            <a:custGeom>
              <a:avLst/>
              <a:gdLst/>
              <a:ahLst/>
              <a:cxnLst/>
              <a:rect l="l" t="t" r="r" b="b"/>
              <a:pathLst>
                <a:path w="379729" h="589279">
                  <a:moveTo>
                    <a:pt x="0" y="589279"/>
                  </a:moveTo>
                  <a:lnTo>
                    <a:pt x="0" y="0"/>
                  </a:lnTo>
                  <a:lnTo>
                    <a:pt x="378460" y="147319"/>
                  </a:lnTo>
                  <a:lnTo>
                    <a:pt x="378460" y="441960"/>
                  </a:lnTo>
                  <a:lnTo>
                    <a:pt x="0" y="589279"/>
                  </a:lnTo>
                  <a:close/>
                </a:path>
                <a:path w="379729" h="589279">
                  <a:moveTo>
                    <a:pt x="0" y="589279"/>
                  </a:moveTo>
                  <a:lnTo>
                    <a:pt x="0" y="589279"/>
                  </a:lnTo>
                </a:path>
                <a:path w="379729" h="589279">
                  <a:moveTo>
                    <a:pt x="379730" y="0"/>
                  </a:moveTo>
                  <a:lnTo>
                    <a:pt x="379730" y="0"/>
                  </a:lnTo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28539" y="3357653"/>
              <a:ext cx="203200" cy="194763"/>
            </a:xfrm>
            <a:prstGeom prst="rect">
              <a:avLst/>
            </a:prstGeom>
          </p:spPr>
        </p:pic>
      </p:grpSp>
      <p:sp>
        <p:nvSpPr>
          <p:cNvPr id="47" name="object 47"/>
          <p:cNvSpPr txBox="1"/>
          <p:nvPr/>
        </p:nvSpPr>
        <p:spPr>
          <a:xfrm>
            <a:off x="5019265" y="3269789"/>
            <a:ext cx="173990" cy="301625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000" b="1" spc="-30" dirty="0">
                <a:latin typeface="Trebuchet MS"/>
                <a:cs typeface="Trebuchet MS"/>
              </a:rPr>
              <a:t>AL</a:t>
            </a:r>
            <a:r>
              <a:rPr sz="1000" b="1" dirty="0">
                <a:latin typeface="Trebuchet MS"/>
                <a:cs typeface="Trebuchet MS"/>
              </a:rPr>
              <a:t>U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5223192" y="3257232"/>
            <a:ext cx="1384935" cy="396875"/>
            <a:chOff x="5223192" y="3257232"/>
            <a:chExt cx="1384935" cy="396875"/>
          </a:xfrm>
        </p:grpSpPr>
        <p:sp>
          <p:nvSpPr>
            <p:cNvPr id="49" name="object 49"/>
            <p:cNvSpPr/>
            <p:nvPr/>
          </p:nvSpPr>
          <p:spPr>
            <a:xfrm>
              <a:off x="5237479" y="3455670"/>
              <a:ext cx="1356360" cy="0"/>
            </a:xfrm>
            <a:custGeom>
              <a:avLst/>
              <a:gdLst/>
              <a:ahLst/>
              <a:cxnLst/>
              <a:rect l="l" t="t" r="r" b="b"/>
              <a:pathLst>
                <a:path w="1356359">
                  <a:moveTo>
                    <a:pt x="0" y="0"/>
                  </a:moveTo>
                  <a:lnTo>
                    <a:pt x="497840" y="0"/>
                  </a:lnTo>
                </a:path>
                <a:path w="1356359">
                  <a:moveTo>
                    <a:pt x="859790" y="0"/>
                  </a:moveTo>
                  <a:lnTo>
                    <a:pt x="1356360" y="0"/>
                  </a:lnTo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614669" y="3271520"/>
              <a:ext cx="450850" cy="368300"/>
            </a:xfrm>
            <a:custGeom>
              <a:avLst/>
              <a:gdLst/>
              <a:ahLst/>
              <a:cxnLst/>
              <a:rect l="l" t="t" r="r" b="b"/>
              <a:pathLst>
                <a:path w="450850" h="368300">
                  <a:moveTo>
                    <a:pt x="450850" y="0"/>
                  </a:moveTo>
                  <a:lnTo>
                    <a:pt x="0" y="0"/>
                  </a:lnTo>
                  <a:lnTo>
                    <a:pt x="0" y="368300"/>
                  </a:lnTo>
                  <a:lnTo>
                    <a:pt x="224789" y="368300"/>
                  </a:lnTo>
                  <a:lnTo>
                    <a:pt x="450850" y="368300"/>
                  </a:lnTo>
                  <a:lnTo>
                    <a:pt x="4508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614669" y="3271520"/>
              <a:ext cx="450850" cy="368300"/>
            </a:xfrm>
            <a:custGeom>
              <a:avLst/>
              <a:gdLst/>
              <a:ahLst/>
              <a:cxnLst/>
              <a:rect l="l" t="t" r="r" b="b"/>
              <a:pathLst>
                <a:path w="450850" h="368300">
                  <a:moveTo>
                    <a:pt x="224789" y="368300"/>
                  </a:moveTo>
                  <a:lnTo>
                    <a:pt x="0" y="368300"/>
                  </a:lnTo>
                  <a:lnTo>
                    <a:pt x="0" y="0"/>
                  </a:lnTo>
                  <a:lnTo>
                    <a:pt x="450850" y="0"/>
                  </a:lnTo>
                  <a:lnTo>
                    <a:pt x="450850" y="368300"/>
                  </a:lnTo>
                  <a:lnTo>
                    <a:pt x="224789" y="368300"/>
                  </a:lnTo>
                  <a:close/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5598159" y="3345179"/>
            <a:ext cx="4756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195" dirty="0">
                <a:latin typeface="Trebuchet MS"/>
                <a:cs typeface="Trebuchet MS"/>
              </a:rPr>
              <a:t>D</a:t>
            </a:r>
            <a:r>
              <a:rPr sz="1000" b="1" spc="229" dirty="0">
                <a:latin typeface="Trebuchet MS"/>
                <a:cs typeface="Trebuchet MS"/>
              </a:rPr>
              <a:t>M</a:t>
            </a:r>
            <a:r>
              <a:rPr sz="1000" b="1" spc="90" dirty="0">
                <a:latin typeface="Trebuchet MS"/>
                <a:cs typeface="Trebuchet MS"/>
              </a:rPr>
              <a:t>e</a:t>
            </a:r>
            <a:r>
              <a:rPr sz="1000" b="1" spc="180" dirty="0">
                <a:latin typeface="Trebuchet MS"/>
                <a:cs typeface="Trebuchet MS"/>
              </a:rPr>
              <a:t>m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3079432" y="3257232"/>
            <a:ext cx="3164205" cy="507365"/>
            <a:chOff x="3079432" y="3257232"/>
            <a:chExt cx="3164205" cy="507365"/>
          </a:xfrm>
        </p:grpSpPr>
        <p:sp>
          <p:nvSpPr>
            <p:cNvPr id="54" name="object 54"/>
            <p:cNvSpPr/>
            <p:nvPr/>
          </p:nvSpPr>
          <p:spPr>
            <a:xfrm>
              <a:off x="5553710" y="3455670"/>
              <a:ext cx="675640" cy="294640"/>
            </a:xfrm>
            <a:custGeom>
              <a:avLst/>
              <a:gdLst/>
              <a:ahLst/>
              <a:cxnLst/>
              <a:rect l="l" t="t" r="r" b="b"/>
              <a:pathLst>
                <a:path w="675639" h="294639">
                  <a:moveTo>
                    <a:pt x="0" y="0"/>
                  </a:moveTo>
                  <a:lnTo>
                    <a:pt x="0" y="293369"/>
                  </a:lnTo>
                  <a:lnTo>
                    <a:pt x="595629" y="293369"/>
                  </a:lnTo>
                  <a:lnTo>
                    <a:pt x="595629" y="110489"/>
                  </a:lnTo>
                  <a:lnTo>
                    <a:pt x="674369" y="110489"/>
                  </a:lnTo>
                </a:path>
                <a:path w="675639" h="294639">
                  <a:moveTo>
                    <a:pt x="0" y="0"/>
                  </a:moveTo>
                  <a:lnTo>
                    <a:pt x="0" y="0"/>
                  </a:lnTo>
                </a:path>
                <a:path w="675639" h="294639">
                  <a:moveTo>
                    <a:pt x="675639" y="294639"/>
                  </a:moveTo>
                  <a:lnTo>
                    <a:pt x="675639" y="294639"/>
                  </a:lnTo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444240" y="3345180"/>
              <a:ext cx="527050" cy="222250"/>
            </a:xfrm>
            <a:custGeom>
              <a:avLst/>
              <a:gdLst/>
              <a:ahLst/>
              <a:cxnLst/>
              <a:rect l="l" t="t" r="r" b="b"/>
              <a:pathLst>
                <a:path w="527050" h="222250">
                  <a:moveTo>
                    <a:pt x="60960" y="222250"/>
                  </a:moveTo>
                  <a:lnTo>
                    <a:pt x="527050" y="222250"/>
                  </a:lnTo>
                </a:path>
                <a:path w="527050" h="222250">
                  <a:moveTo>
                    <a:pt x="0" y="0"/>
                  </a:moveTo>
                  <a:lnTo>
                    <a:pt x="525780" y="0"/>
                  </a:lnTo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093720" y="3271520"/>
              <a:ext cx="450850" cy="368300"/>
            </a:xfrm>
            <a:custGeom>
              <a:avLst/>
              <a:gdLst/>
              <a:ahLst/>
              <a:cxnLst/>
              <a:rect l="l" t="t" r="r" b="b"/>
              <a:pathLst>
                <a:path w="450850" h="368300">
                  <a:moveTo>
                    <a:pt x="450850" y="0"/>
                  </a:moveTo>
                  <a:lnTo>
                    <a:pt x="0" y="0"/>
                  </a:lnTo>
                  <a:lnTo>
                    <a:pt x="0" y="368300"/>
                  </a:lnTo>
                  <a:lnTo>
                    <a:pt x="224790" y="368300"/>
                  </a:lnTo>
                  <a:lnTo>
                    <a:pt x="450850" y="368300"/>
                  </a:lnTo>
                  <a:lnTo>
                    <a:pt x="4508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093720" y="3271520"/>
              <a:ext cx="450850" cy="368300"/>
            </a:xfrm>
            <a:custGeom>
              <a:avLst/>
              <a:gdLst/>
              <a:ahLst/>
              <a:cxnLst/>
              <a:rect l="l" t="t" r="r" b="b"/>
              <a:pathLst>
                <a:path w="450850" h="368300">
                  <a:moveTo>
                    <a:pt x="224790" y="368300"/>
                  </a:moveTo>
                  <a:lnTo>
                    <a:pt x="0" y="368300"/>
                  </a:lnTo>
                  <a:lnTo>
                    <a:pt x="0" y="0"/>
                  </a:lnTo>
                  <a:lnTo>
                    <a:pt x="450850" y="0"/>
                  </a:lnTo>
                  <a:lnTo>
                    <a:pt x="450850" y="368300"/>
                  </a:lnTo>
                  <a:lnTo>
                    <a:pt x="224790" y="368300"/>
                  </a:lnTo>
                  <a:close/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3098800" y="3345179"/>
            <a:ext cx="43815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85" dirty="0">
                <a:latin typeface="Trebuchet MS"/>
                <a:cs typeface="Trebuchet MS"/>
              </a:rPr>
              <a:t>I</a:t>
            </a:r>
            <a:r>
              <a:rPr sz="1000" b="1" spc="55" dirty="0">
                <a:latin typeface="Trebuchet MS"/>
                <a:cs typeface="Trebuchet MS"/>
              </a:rPr>
              <a:t>f</a:t>
            </a:r>
            <a:r>
              <a:rPr sz="1000" b="1" spc="100" dirty="0">
                <a:latin typeface="Trebuchet MS"/>
                <a:cs typeface="Trebuchet MS"/>
              </a:rPr>
              <a:t>e</a:t>
            </a:r>
            <a:r>
              <a:rPr sz="1000" b="1" spc="80" dirty="0">
                <a:latin typeface="Trebuchet MS"/>
                <a:cs typeface="Trebuchet MS"/>
              </a:rPr>
              <a:t>t</a:t>
            </a:r>
            <a:r>
              <a:rPr sz="1000" b="1" spc="65" dirty="0">
                <a:latin typeface="Trebuchet MS"/>
                <a:cs typeface="Trebuchet MS"/>
              </a:rPr>
              <a:t>c</a:t>
            </a:r>
            <a:r>
              <a:rPr sz="1000" b="1" spc="114" dirty="0">
                <a:latin typeface="Trebuchet MS"/>
                <a:cs typeface="Trebuchet MS"/>
              </a:rPr>
              <a:t>h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3671252" y="3090862"/>
            <a:ext cx="3245485" cy="728345"/>
            <a:chOff x="3671252" y="3090862"/>
            <a:chExt cx="3245485" cy="728345"/>
          </a:xfrm>
        </p:grpSpPr>
        <p:sp>
          <p:nvSpPr>
            <p:cNvPr id="60" name="object 60"/>
            <p:cNvSpPr/>
            <p:nvPr/>
          </p:nvSpPr>
          <p:spPr>
            <a:xfrm>
              <a:off x="4532630" y="3105150"/>
              <a:ext cx="91440" cy="699770"/>
            </a:xfrm>
            <a:custGeom>
              <a:avLst/>
              <a:gdLst/>
              <a:ahLst/>
              <a:cxnLst/>
              <a:rect l="l" t="t" r="r" b="b"/>
              <a:pathLst>
                <a:path w="91439" h="699770">
                  <a:moveTo>
                    <a:pt x="91440" y="0"/>
                  </a:moveTo>
                  <a:lnTo>
                    <a:pt x="0" y="0"/>
                  </a:lnTo>
                  <a:lnTo>
                    <a:pt x="0" y="699770"/>
                  </a:lnTo>
                  <a:lnTo>
                    <a:pt x="45720" y="699770"/>
                  </a:lnTo>
                  <a:lnTo>
                    <a:pt x="91440" y="699770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00A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532630" y="3105150"/>
              <a:ext cx="91440" cy="699770"/>
            </a:xfrm>
            <a:custGeom>
              <a:avLst/>
              <a:gdLst/>
              <a:ahLst/>
              <a:cxnLst/>
              <a:rect l="l" t="t" r="r" b="b"/>
              <a:pathLst>
                <a:path w="91439" h="699770">
                  <a:moveTo>
                    <a:pt x="45720" y="699770"/>
                  </a:moveTo>
                  <a:lnTo>
                    <a:pt x="0" y="699770"/>
                  </a:lnTo>
                  <a:lnTo>
                    <a:pt x="0" y="0"/>
                  </a:lnTo>
                  <a:lnTo>
                    <a:pt x="91440" y="0"/>
                  </a:lnTo>
                  <a:lnTo>
                    <a:pt x="91440" y="699770"/>
                  </a:lnTo>
                  <a:lnTo>
                    <a:pt x="45720" y="699770"/>
                  </a:lnTo>
                  <a:close/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229350" y="3105150"/>
              <a:ext cx="90170" cy="699770"/>
            </a:xfrm>
            <a:custGeom>
              <a:avLst/>
              <a:gdLst/>
              <a:ahLst/>
              <a:cxnLst/>
              <a:rect l="l" t="t" r="r" b="b"/>
              <a:pathLst>
                <a:path w="90170" h="699770">
                  <a:moveTo>
                    <a:pt x="90170" y="0"/>
                  </a:moveTo>
                  <a:lnTo>
                    <a:pt x="0" y="0"/>
                  </a:lnTo>
                  <a:lnTo>
                    <a:pt x="0" y="699770"/>
                  </a:lnTo>
                  <a:lnTo>
                    <a:pt x="45720" y="699770"/>
                  </a:lnTo>
                  <a:lnTo>
                    <a:pt x="90170" y="699770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00A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229350" y="3105150"/>
              <a:ext cx="90170" cy="699770"/>
            </a:xfrm>
            <a:custGeom>
              <a:avLst/>
              <a:gdLst/>
              <a:ahLst/>
              <a:cxnLst/>
              <a:rect l="l" t="t" r="r" b="b"/>
              <a:pathLst>
                <a:path w="90170" h="699770">
                  <a:moveTo>
                    <a:pt x="45720" y="699770"/>
                  </a:moveTo>
                  <a:lnTo>
                    <a:pt x="0" y="699770"/>
                  </a:lnTo>
                  <a:lnTo>
                    <a:pt x="0" y="0"/>
                  </a:lnTo>
                  <a:lnTo>
                    <a:pt x="90170" y="0"/>
                  </a:lnTo>
                  <a:lnTo>
                    <a:pt x="90170" y="699770"/>
                  </a:lnTo>
                  <a:lnTo>
                    <a:pt x="45720" y="699770"/>
                  </a:lnTo>
                  <a:close/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685540" y="3105150"/>
              <a:ext cx="90170" cy="699770"/>
            </a:xfrm>
            <a:custGeom>
              <a:avLst/>
              <a:gdLst/>
              <a:ahLst/>
              <a:cxnLst/>
              <a:rect l="l" t="t" r="r" b="b"/>
              <a:pathLst>
                <a:path w="90170" h="699770">
                  <a:moveTo>
                    <a:pt x="90170" y="0"/>
                  </a:moveTo>
                  <a:lnTo>
                    <a:pt x="0" y="0"/>
                  </a:lnTo>
                  <a:lnTo>
                    <a:pt x="0" y="699770"/>
                  </a:lnTo>
                  <a:lnTo>
                    <a:pt x="45720" y="699770"/>
                  </a:lnTo>
                  <a:lnTo>
                    <a:pt x="90170" y="699770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00A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685540" y="3105150"/>
              <a:ext cx="90170" cy="699770"/>
            </a:xfrm>
            <a:custGeom>
              <a:avLst/>
              <a:gdLst/>
              <a:ahLst/>
              <a:cxnLst/>
              <a:rect l="l" t="t" r="r" b="b"/>
              <a:pathLst>
                <a:path w="90170" h="699770">
                  <a:moveTo>
                    <a:pt x="45720" y="699770"/>
                  </a:moveTo>
                  <a:lnTo>
                    <a:pt x="0" y="699770"/>
                  </a:lnTo>
                  <a:lnTo>
                    <a:pt x="0" y="0"/>
                  </a:lnTo>
                  <a:lnTo>
                    <a:pt x="90170" y="0"/>
                  </a:lnTo>
                  <a:lnTo>
                    <a:pt x="90170" y="699770"/>
                  </a:lnTo>
                  <a:lnTo>
                    <a:pt x="45720" y="699770"/>
                  </a:lnTo>
                  <a:close/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380990" y="3108959"/>
              <a:ext cx="90170" cy="690880"/>
            </a:xfrm>
            <a:custGeom>
              <a:avLst/>
              <a:gdLst/>
              <a:ahLst/>
              <a:cxnLst/>
              <a:rect l="l" t="t" r="r" b="b"/>
              <a:pathLst>
                <a:path w="90170" h="690879">
                  <a:moveTo>
                    <a:pt x="90170" y="0"/>
                  </a:moveTo>
                  <a:lnTo>
                    <a:pt x="0" y="0"/>
                  </a:lnTo>
                  <a:lnTo>
                    <a:pt x="0" y="690879"/>
                  </a:lnTo>
                  <a:lnTo>
                    <a:pt x="44450" y="690879"/>
                  </a:lnTo>
                  <a:lnTo>
                    <a:pt x="90170" y="690879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00A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380990" y="3108959"/>
              <a:ext cx="90170" cy="690880"/>
            </a:xfrm>
            <a:custGeom>
              <a:avLst/>
              <a:gdLst/>
              <a:ahLst/>
              <a:cxnLst/>
              <a:rect l="l" t="t" r="r" b="b"/>
              <a:pathLst>
                <a:path w="90170" h="690879">
                  <a:moveTo>
                    <a:pt x="44450" y="690879"/>
                  </a:moveTo>
                  <a:lnTo>
                    <a:pt x="0" y="690879"/>
                  </a:lnTo>
                  <a:lnTo>
                    <a:pt x="0" y="0"/>
                  </a:lnTo>
                  <a:lnTo>
                    <a:pt x="90170" y="0"/>
                  </a:lnTo>
                  <a:lnTo>
                    <a:pt x="90170" y="690879"/>
                  </a:lnTo>
                  <a:lnTo>
                    <a:pt x="44450" y="690879"/>
                  </a:lnTo>
                  <a:close/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450330" y="3257550"/>
              <a:ext cx="226060" cy="364490"/>
            </a:xfrm>
            <a:custGeom>
              <a:avLst/>
              <a:gdLst/>
              <a:ahLst/>
              <a:cxnLst/>
              <a:rect l="l" t="t" r="r" b="b"/>
              <a:pathLst>
                <a:path w="226059" h="364489">
                  <a:moveTo>
                    <a:pt x="226060" y="0"/>
                  </a:moveTo>
                  <a:lnTo>
                    <a:pt x="0" y="0"/>
                  </a:lnTo>
                  <a:lnTo>
                    <a:pt x="0" y="364489"/>
                  </a:lnTo>
                  <a:lnTo>
                    <a:pt x="113029" y="364489"/>
                  </a:lnTo>
                  <a:lnTo>
                    <a:pt x="226060" y="364489"/>
                  </a:lnTo>
                  <a:lnTo>
                    <a:pt x="226060" y="0"/>
                  </a:lnTo>
                  <a:close/>
                </a:path>
              </a:pathLst>
            </a:custGeom>
            <a:solidFill>
              <a:srgbClr val="608E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450330" y="3257550"/>
              <a:ext cx="452120" cy="369570"/>
            </a:xfrm>
            <a:custGeom>
              <a:avLst/>
              <a:gdLst/>
              <a:ahLst/>
              <a:cxnLst/>
              <a:rect l="l" t="t" r="r" b="b"/>
              <a:pathLst>
                <a:path w="452120" h="369570">
                  <a:moveTo>
                    <a:pt x="226060" y="369570"/>
                  </a:moveTo>
                  <a:lnTo>
                    <a:pt x="0" y="369570"/>
                  </a:lnTo>
                  <a:lnTo>
                    <a:pt x="0" y="0"/>
                  </a:lnTo>
                  <a:lnTo>
                    <a:pt x="452120" y="0"/>
                  </a:lnTo>
                  <a:lnTo>
                    <a:pt x="452120" y="369570"/>
                  </a:lnTo>
                  <a:lnTo>
                    <a:pt x="226060" y="369570"/>
                  </a:lnTo>
                  <a:close/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6531609" y="3329940"/>
            <a:ext cx="29908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145" dirty="0">
                <a:latin typeface="Trebuchet MS"/>
                <a:cs typeface="Trebuchet MS"/>
              </a:rPr>
              <a:t>R</a:t>
            </a:r>
            <a:r>
              <a:rPr sz="1000" b="1" spc="100" dirty="0">
                <a:latin typeface="Trebuchet MS"/>
                <a:cs typeface="Trebuchet MS"/>
              </a:rPr>
              <a:t>e</a:t>
            </a:r>
            <a:r>
              <a:rPr sz="1000" b="1" spc="210" dirty="0">
                <a:latin typeface="Trebuchet MS"/>
                <a:cs typeface="Trebuchet MS"/>
              </a:rPr>
              <a:t>g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4795202" y="4094162"/>
            <a:ext cx="478155" cy="398145"/>
            <a:chOff x="4795202" y="4094162"/>
            <a:chExt cx="478155" cy="398145"/>
          </a:xfrm>
        </p:grpSpPr>
        <p:sp>
          <p:nvSpPr>
            <p:cNvPr id="72" name="object 72"/>
            <p:cNvSpPr/>
            <p:nvPr/>
          </p:nvSpPr>
          <p:spPr>
            <a:xfrm>
              <a:off x="5034280" y="4108450"/>
              <a:ext cx="224790" cy="365760"/>
            </a:xfrm>
            <a:custGeom>
              <a:avLst/>
              <a:gdLst/>
              <a:ahLst/>
              <a:cxnLst/>
              <a:rect l="l" t="t" r="r" b="b"/>
              <a:pathLst>
                <a:path w="224789" h="365760">
                  <a:moveTo>
                    <a:pt x="22479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111760" y="365760"/>
                  </a:lnTo>
                  <a:lnTo>
                    <a:pt x="224790" y="365760"/>
                  </a:lnTo>
                  <a:lnTo>
                    <a:pt x="224790" y="0"/>
                  </a:lnTo>
                  <a:close/>
                </a:path>
              </a:pathLst>
            </a:custGeom>
            <a:solidFill>
              <a:srgbClr val="608E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809490" y="4108450"/>
              <a:ext cx="449580" cy="369570"/>
            </a:xfrm>
            <a:custGeom>
              <a:avLst/>
              <a:gdLst/>
              <a:ahLst/>
              <a:cxnLst/>
              <a:rect l="l" t="t" r="r" b="b"/>
              <a:pathLst>
                <a:path w="449579" h="369570">
                  <a:moveTo>
                    <a:pt x="224789" y="369569"/>
                  </a:moveTo>
                  <a:lnTo>
                    <a:pt x="0" y="369569"/>
                  </a:lnTo>
                  <a:lnTo>
                    <a:pt x="0" y="0"/>
                  </a:lnTo>
                  <a:lnTo>
                    <a:pt x="449580" y="0"/>
                  </a:lnTo>
                  <a:lnTo>
                    <a:pt x="449580" y="369569"/>
                  </a:lnTo>
                  <a:lnTo>
                    <a:pt x="224789" y="369569"/>
                  </a:lnTo>
                  <a:close/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4886959" y="4180840"/>
            <a:ext cx="2997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135" dirty="0">
                <a:latin typeface="Trebuchet MS"/>
                <a:cs typeface="Trebuchet MS"/>
              </a:rPr>
              <a:t>R</a:t>
            </a:r>
            <a:r>
              <a:rPr sz="1000" b="1" spc="114" dirty="0">
                <a:latin typeface="Trebuchet MS"/>
                <a:cs typeface="Trebuchet MS"/>
              </a:rPr>
              <a:t>e</a:t>
            </a:r>
            <a:r>
              <a:rPr sz="1000" b="1" spc="210" dirty="0">
                <a:latin typeface="Trebuchet MS"/>
                <a:cs typeface="Trebuchet MS"/>
              </a:rPr>
              <a:t>g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5247322" y="3983672"/>
            <a:ext cx="838835" cy="617855"/>
            <a:chOff x="5247322" y="3983672"/>
            <a:chExt cx="838835" cy="617855"/>
          </a:xfrm>
        </p:grpSpPr>
        <p:sp>
          <p:nvSpPr>
            <p:cNvPr id="76" name="object 76"/>
            <p:cNvSpPr/>
            <p:nvPr/>
          </p:nvSpPr>
          <p:spPr>
            <a:xfrm>
              <a:off x="5261609" y="4183379"/>
              <a:ext cx="495300" cy="219710"/>
            </a:xfrm>
            <a:custGeom>
              <a:avLst/>
              <a:gdLst/>
              <a:ahLst/>
              <a:cxnLst/>
              <a:rect l="l" t="t" r="r" b="b"/>
              <a:pathLst>
                <a:path w="495300" h="219710">
                  <a:moveTo>
                    <a:pt x="0" y="0"/>
                  </a:moveTo>
                  <a:lnTo>
                    <a:pt x="495300" y="0"/>
                  </a:lnTo>
                </a:path>
                <a:path w="495300" h="219710">
                  <a:moveTo>
                    <a:pt x="0" y="219710"/>
                  </a:moveTo>
                  <a:lnTo>
                    <a:pt x="495300" y="219710"/>
                  </a:lnTo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692139" y="3997959"/>
              <a:ext cx="378460" cy="589280"/>
            </a:xfrm>
            <a:custGeom>
              <a:avLst/>
              <a:gdLst/>
              <a:ahLst/>
              <a:cxnLst/>
              <a:rect l="l" t="t" r="r" b="b"/>
              <a:pathLst>
                <a:path w="378460" h="589279">
                  <a:moveTo>
                    <a:pt x="0" y="0"/>
                  </a:moveTo>
                  <a:lnTo>
                    <a:pt x="0" y="589279"/>
                  </a:lnTo>
                  <a:lnTo>
                    <a:pt x="378460" y="441959"/>
                  </a:lnTo>
                  <a:lnTo>
                    <a:pt x="378460" y="1473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692139" y="3997959"/>
              <a:ext cx="379730" cy="589280"/>
            </a:xfrm>
            <a:custGeom>
              <a:avLst/>
              <a:gdLst/>
              <a:ahLst/>
              <a:cxnLst/>
              <a:rect l="l" t="t" r="r" b="b"/>
              <a:pathLst>
                <a:path w="379729" h="589279">
                  <a:moveTo>
                    <a:pt x="0" y="589279"/>
                  </a:moveTo>
                  <a:lnTo>
                    <a:pt x="0" y="0"/>
                  </a:lnTo>
                  <a:lnTo>
                    <a:pt x="378460" y="147319"/>
                  </a:lnTo>
                  <a:lnTo>
                    <a:pt x="378460" y="441959"/>
                  </a:lnTo>
                  <a:lnTo>
                    <a:pt x="0" y="589279"/>
                  </a:lnTo>
                  <a:close/>
                </a:path>
                <a:path w="379729" h="589279">
                  <a:moveTo>
                    <a:pt x="0" y="589279"/>
                  </a:moveTo>
                  <a:lnTo>
                    <a:pt x="0" y="589279"/>
                  </a:lnTo>
                </a:path>
                <a:path w="379729" h="589279">
                  <a:moveTo>
                    <a:pt x="379730" y="0"/>
                  </a:moveTo>
                  <a:lnTo>
                    <a:pt x="379730" y="0"/>
                  </a:lnTo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9" name="object 7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66739" y="4195853"/>
              <a:ext cx="203200" cy="194763"/>
            </a:xfrm>
            <a:prstGeom prst="rect">
              <a:avLst/>
            </a:prstGeom>
          </p:spPr>
        </p:pic>
      </p:grpSp>
      <p:sp>
        <p:nvSpPr>
          <p:cNvPr id="80" name="object 80"/>
          <p:cNvSpPr txBox="1"/>
          <p:nvPr/>
        </p:nvSpPr>
        <p:spPr>
          <a:xfrm>
            <a:off x="5857465" y="4109259"/>
            <a:ext cx="173990" cy="300355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000" b="1" spc="-30" dirty="0">
                <a:latin typeface="Trebuchet MS"/>
                <a:cs typeface="Trebuchet MS"/>
              </a:rPr>
              <a:t>A</a:t>
            </a:r>
            <a:r>
              <a:rPr sz="1000" b="1" spc="-40" dirty="0">
                <a:latin typeface="Trebuchet MS"/>
                <a:cs typeface="Trebuchet MS"/>
              </a:rPr>
              <a:t>L</a:t>
            </a:r>
            <a:r>
              <a:rPr sz="1000" b="1" dirty="0">
                <a:latin typeface="Trebuchet MS"/>
                <a:cs typeface="Trebuchet MS"/>
              </a:rPr>
              <a:t>U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6061392" y="4095432"/>
            <a:ext cx="1384935" cy="396875"/>
            <a:chOff x="6061392" y="4095432"/>
            <a:chExt cx="1384935" cy="396875"/>
          </a:xfrm>
        </p:grpSpPr>
        <p:sp>
          <p:nvSpPr>
            <p:cNvPr id="82" name="object 82"/>
            <p:cNvSpPr/>
            <p:nvPr/>
          </p:nvSpPr>
          <p:spPr>
            <a:xfrm>
              <a:off x="6075679" y="4293870"/>
              <a:ext cx="1356360" cy="0"/>
            </a:xfrm>
            <a:custGeom>
              <a:avLst/>
              <a:gdLst/>
              <a:ahLst/>
              <a:cxnLst/>
              <a:rect l="l" t="t" r="r" b="b"/>
              <a:pathLst>
                <a:path w="1356359">
                  <a:moveTo>
                    <a:pt x="0" y="0"/>
                  </a:moveTo>
                  <a:lnTo>
                    <a:pt x="497840" y="0"/>
                  </a:lnTo>
                </a:path>
                <a:path w="1356359">
                  <a:moveTo>
                    <a:pt x="859790" y="0"/>
                  </a:moveTo>
                  <a:lnTo>
                    <a:pt x="1356360" y="0"/>
                  </a:lnTo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452869" y="4109720"/>
              <a:ext cx="450850" cy="368300"/>
            </a:xfrm>
            <a:custGeom>
              <a:avLst/>
              <a:gdLst/>
              <a:ahLst/>
              <a:cxnLst/>
              <a:rect l="l" t="t" r="r" b="b"/>
              <a:pathLst>
                <a:path w="450850" h="368300">
                  <a:moveTo>
                    <a:pt x="450850" y="0"/>
                  </a:moveTo>
                  <a:lnTo>
                    <a:pt x="0" y="0"/>
                  </a:lnTo>
                  <a:lnTo>
                    <a:pt x="0" y="368299"/>
                  </a:lnTo>
                  <a:lnTo>
                    <a:pt x="224789" y="368299"/>
                  </a:lnTo>
                  <a:lnTo>
                    <a:pt x="450850" y="368299"/>
                  </a:lnTo>
                  <a:lnTo>
                    <a:pt x="4508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6452869" y="4109720"/>
              <a:ext cx="450850" cy="368300"/>
            </a:xfrm>
            <a:custGeom>
              <a:avLst/>
              <a:gdLst/>
              <a:ahLst/>
              <a:cxnLst/>
              <a:rect l="l" t="t" r="r" b="b"/>
              <a:pathLst>
                <a:path w="450850" h="368300">
                  <a:moveTo>
                    <a:pt x="224789" y="368299"/>
                  </a:moveTo>
                  <a:lnTo>
                    <a:pt x="0" y="368299"/>
                  </a:lnTo>
                  <a:lnTo>
                    <a:pt x="0" y="0"/>
                  </a:lnTo>
                  <a:lnTo>
                    <a:pt x="450850" y="0"/>
                  </a:lnTo>
                  <a:lnTo>
                    <a:pt x="450850" y="368299"/>
                  </a:lnTo>
                  <a:lnTo>
                    <a:pt x="224789" y="368299"/>
                  </a:lnTo>
                  <a:close/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85"/>
          <p:cNvSpPr txBox="1"/>
          <p:nvPr/>
        </p:nvSpPr>
        <p:spPr>
          <a:xfrm>
            <a:off x="6436359" y="4183379"/>
            <a:ext cx="4756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195" dirty="0">
                <a:latin typeface="Trebuchet MS"/>
                <a:cs typeface="Trebuchet MS"/>
              </a:rPr>
              <a:t>D</a:t>
            </a:r>
            <a:r>
              <a:rPr sz="1000" b="1" spc="229" dirty="0">
                <a:latin typeface="Trebuchet MS"/>
                <a:cs typeface="Trebuchet MS"/>
              </a:rPr>
              <a:t>M</a:t>
            </a:r>
            <a:r>
              <a:rPr sz="1000" b="1" spc="90" dirty="0">
                <a:latin typeface="Trebuchet MS"/>
                <a:cs typeface="Trebuchet MS"/>
              </a:rPr>
              <a:t>e</a:t>
            </a:r>
            <a:r>
              <a:rPr sz="1000" b="1" spc="180" dirty="0">
                <a:latin typeface="Trebuchet MS"/>
                <a:cs typeface="Trebuchet MS"/>
              </a:rPr>
              <a:t>m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86" name="object 86"/>
          <p:cNvGrpSpPr/>
          <p:nvPr/>
        </p:nvGrpSpPr>
        <p:grpSpPr>
          <a:xfrm>
            <a:off x="3916362" y="4095432"/>
            <a:ext cx="3164205" cy="506095"/>
            <a:chOff x="3916362" y="4095432"/>
            <a:chExt cx="3164205" cy="506095"/>
          </a:xfrm>
        </p:grpSpPr>
        <p:sp>
          <p:nvSpPr>
            <p:cNvPr id="87" name="object 87"/>
            <p:cNvSpPr/>
            <p:nvPr/>
          </p:nvSpPr>
          <p:spPr>
            <a:xfrm>
              <a:off x="6391910" y="4293870"/>
              <a:ext cx="674370" cy="293370"/>
            </a:xfrm>
            <a:custGeom>
              <a:avLst/>
              <a:gdLst/>
              <a:ahLst/>
              <a:cxnLst/>
              <a:rect l="l" t="t" r="r" b="b"/>
              <a:pathLst>
                <a:path w="674370" h="293370">
                  <a:moveTo>
                    <a:pt x="0" y="0"/>
                  </a:moveTo>
                  <a:lnTo>
                    <a:pt x="0" y="293369"/>
                  </a:lnTo>
                  <a:lnTo>
                    <a:pt x="595630" y="293369"/>
                  </a:lnTo>
                  <a:lnTo>
                    <a:pt x="595630" y="110489"/>
                  </a:lnTo>
                  <a:lnTo>
                    <a:pt x="674369" y="110489"/>
                  </a:lnTo>
                </a:path>
                <a:path w="674370" h="293370">
                  <a:moveTo>
                    <a:pt x="0" y="0"/>
                  </a:moveTo>
                  <a:lnTo>
                    <a:pt x="0" y="0"/>
                  </a:lnTo>
                </a:path>
                <a:path w="674370" h="293370">
                  <a:moveTo>
                    <a:pt x="674369" y="293369"/>
                  </a:moveTo>
                  <a:lnTo>
                    <a:pt x="674369" y="293369"/>
                  </a:lnTo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4282440" y="4183380"/>
              <a:ext cx="527050" cy="220979"/>
            </a:xfrm>
            <a:custGeom>
              <a:avLst/>
              <a:gdLst/>
              <a:ahLst/>
              <a:cxnLst/>
              <a:rect l="l" t="t" r="r" b="b"/>
              <a:pathLst>
                <a:path w="527050" h="220979">
                  <a:moveTo>
                    <a:pt x="60960" y="220980"/>
                  </a:moveTo>
                  <a:lnTo>
                    <a:pt x="527050" y="220980"/>
                  </a:lnTo>
                </a:path>
                <a:path w="527050" h="220979">
                  <a:moveTo>
                    <a:pt x="0" y="0"/>
                  </a:moveTo>
                  <a:lnTo>
                    <a:pt x="525780" y="0"/>
                  </a:lnTo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930650" y="4109720"/>
              <a:ext cx="452120" cy="368300"/>
            </a:xfrm>
            <a:custGeom>
              <a:avLst/>
              <a:gdLst/>
              <a:ahLst/>
              <a:cxnLst/>
              <a:rect l="l" t="t" r="r" b="b"/>
              <a:pathLst>
                <a:path w="452120" h="368300">
                  <a:moveTo>
                    <a:pt x="452120" y="0"/>
                  </a:moveTo>
                  <a:lnTo>
                    <a:pt x="0" y="0"/>
                  </a:lnTo>
                  <a:lnTo>
                    <a:pt x="0" y="368299"/>
                  </a:lnTo>
                  <a:lnTo>
                    <a:pt x="226060" y="368299"/>
                  </a:lnTo>
                  <a:lnTo>
                    <a:pt x="452120" y="368299"/>
                  </a:lnTo>
                  <a:lnTo>
                    <a:pt x="4521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930650" y="4109720"/>
              <a:ext cx="452120" cy="368300"/>
            </a:xfrm>
            <a:custGeom>
              <a:avLst/>
              <a:gdLst/>
              <a:ahLst/>
              <a:cxnLst/>
              <a:rect l="l" t="t" r="r" b="b"/>
              <a:pathLst>
                <a:path w="452120" h="368300">
                  <a:moveTo>
                    <a:pt x="226060" y="368299"/>
                  </a:moveTo>
                  <a:lnTo>
                    <a:pt x="0" y="368299"/>
                  </a:lnTo>
                  <a:lnTo>
                    <a:pt x="0" y="0"/>
                  </a:lnTo>
                  <a:lnTo>
                    <a:pt x="452120" y="0"/>
                  </a:lnTo>
                  <a:lnTo>
                    <a:pt x="452120" y="368299"/>
                  </a:lnTo>
                  <a:lnTo>
                    <a:pt x="226060" y="368299"/>
                  </a:lnTo>
                  <a:close/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1" name="object 91"/>
          <p:cNvSpPr txBox="1"/>
          <p:nvPr/>
        </p:nvSpPr>
        <p:spPr>
          <a:xfrm>
            <a:off x="3937000" y="4183379"/>
            <a:ext cx="438784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85" dirty="0">
                <a:latin typeface="Trebuchet MS"/>
                <a:cs typeface="Trebuchet MS"/>
              </a:rPr>
              <a:t>I</a:t>
            </a:r>
            <a:r>
              <a:rPr sz="1000" b="1" spc="55" dirty="0">
                <a:latin typeface="Trebuchet MS"/>
                <a:cs typeface="Trebuchet MS"/>
              </a:rPr>
              <a:t>f</a:t>
            </a:r>
            <a:r>
              <a:rPr sz="1000" b="1" spc="100" dirty="0">
                <a:latin typeface="Trebuchet MS"/>
                <a:cs typeface="Trebuchet MS"/>
              </a:rPr>
              <a:t>e</a:t>
            </a:r>
            <a:r>
              <a:rPr sz="1000" b="1" spc="70" dirty="0">
                <a:latin typeface="Trebuchet MS"/>
                <a:cs typeface="Trebuchet MS"/>
              </a:rPr>
              <a:t>t</a:t>
            </a:r>
            <a:r>
              <a:rPr sz="1000" b="1" spc="75" dirty="0">
                <a:latin typeface="Trebuchet MS"/>
                <a:cs typeface="Trebuchet MS"/>
              </a:rPr>
              <a:t>c</a:t>
            </a:r>
            <a:r>
              <a:rPr sz="1000" b="1" spc="114" dirty="0">
                <a:latin typeface="Trebuchet MS"/>
                <a:cs typeface="Trebuchet MS"/>
              </a:rPr>
              <a:t>h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92" name="object 92"/>
          <p:cNvGrpSpPr/>
          <p:nvPr/>
        </p:nvGrpSpPr>
        <p:grpSpPr>
          <a:xfrm>
            <a:off x="4509452" y="3929062"/>
            <a:ext cx="3245485" cy="728345"/>
            <a:chOff x="4509452" y="3929062"/>
            <a:chExt cx="3245485" cy="728345"/>
          </a:xfrm>
        </p:grpSpPr>
        <p:sp>
          <p:nvSpPr>
            <p:cNvPr id="93" name="object 93"/>
            <p:cNvSpPr/>
            <p:nvPr/>
          </p:nvSpPr>
          <p:spPr>
            <a:xfrm>
              <a:off x="5370830" y="3943350"/>
              <a:ext cx="90170" cy="699770"/>
            </a:xfrm>
            <a:custGeom>
              <a:avLst/>
              <a:gdLst/>
              <a:ahLst/>
              <a:cxnLst/>
              <a:rect l="l" t="t" r="r" b="b"/>
              <a:pathLst>
                <a:path w="90170" h="699770">
                  <a:moveTo>
                    <a:pt x="90170" y="0"/>
                  </a:moveTo>
                  <a:lnTo>
                    <a:pt x="0" y="0"/>
                  </a:lnTo>
                  <a:lnTo>
                    <a:pt x="0" y="699769"/>
                  </a:lnTo>
                  <a:lnTo>
                    <a:pt x="45720" y="699769"/>
                  </a:lnTo>
                  <a:lnTo>
                    <a:pt x="90170" y="699769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00A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370830" y="3943350"/>
              <a:ext cx="90170" cy="699770"/>
            </a:xfrm>
            <a:custGeom>
              <a:avLst/>
              <a:gdLst/>
              <a:ahLst/>
              <a:cxnLst/>
              <a:rect l="l" t="t" r="r" b="b"/>
              <a:pathLst>
                <a:path w="90170" h="699770">
                  <a:moveTo>
                    <a:pt x="45720" y="699769"/>
                  </a:moveTo>
                  <a:lnTo>
                    <a:pt x="0" y="699769"/>
                  </a:lnTo>
                  <a:lnTo>
                    <a:pt x="0" y="0"/>
                  </a:lnTo>
                  <a:lnTo>
                    <a:pt x="90170" y="0"/>
                  </a:lnTo>
                  <a:lnTo>
                    <a:pt x="90170" y="699769"/>
                  </a:lnTo>
                  <a:lnTo>
                    <a:pt x="45720" y="699769"/>
                  </a:lnTo>
                  <a:close/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7067550" y="3943350"/>
              <a:ext cx="90170" cy="699770"/>
            </a:xfrm>
            <a:custGeom>
              <a:avLst/>
              <a:gdLst/>
              <a:ahLst/>
              <a:cxnLst/>
              <a:rect l="l" t="t" r="r" b="b"/>
              <a:pathLst>
                <a:path w="90170" h="699770">
                  <a:moveTo>
                    <a:pt x="90170" y="0"/>
                  </a:moveTo>
                  <a:lnTo>
                    <a:pt x="0" y="0"/>
                  </a:lnTo>
                  <a:lnTo>
                    <a:pt x="0" y="699769"/>
                  </a:lnTo>
                  <a:lnTo>
                    <a:pt x="44450" y="699769"/>
                  </a:lnTo>
                  <a:lnTo>
                    <a:pt x="90170" y="699769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00A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7067550" y="3943350"/>
              <a:ext cx="90170" cy="699770"/>
            </a:xfrm>
            <a:custGeom>
              <a:avLst/>
              <a:gdLst/>
              <a:ahLst/>
              <a:cxnLst/>
              <a:rect l="l" t="t" r="r" b="b"/>
              <a:pathLst>
                <a:path w="90170" h="699770">
                  <a:moveTo>
                    <a:pt x="44450" y="699769"/>
                  </a:moveTo>
                  <a:lnTo>
                    <a:pt x="0" y="699769"/>
                  </a:lnTo>
                  <a:lnTo>
                    <a:pt x="0" y="0"/>
                  </a:lnTo>
                  <a:lnTo>
                    <a:pt x="90170" y="0"/>
                  </a:lnTo>
                  <a:lnTo>
                    <a:pt x="90170" y="699769"/>
                  </a:lnTo>
                  <a:lnTo>
                    <a:pt x="44450" y="699769"/>
                  </a:lnTo>
                  <a:close/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4523740" y="3943350"/>
              <a:ext cx="90170" cy="699770"/>
            </a:xfrm>
            <a:custGeom>
              <a:avLst/>
              <a:gdLst/>
              <a:ahLst/>
              <a:cxnLst/>
              <a:rect l="l" t="t" r="r" b="b"/>
              <a:pathLst>
                <a:path w="90170" h="699770">
                  <a:moveTo>
                    <a:pt x="90170" y="0"/>
                  </a:moveTo>
                  <a:lnTo>
                    <a:pt x="0" y="0"/>
                  </a:lnTo>
                  <a:lnTo>
                    <a:pt x="0" y="699769"/>
                  </a:lnTo>
                  <a:lnTo>
                    <a:pt x="44450" y="699769"/>
                  </a:lnTo>
                  <a:lnTo>
                    <a:pt x="90170" y="699769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00A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4523740" y="3943350"/>
              <a:ext cx="90170" cy="699770"/>
            </a:xfrm>
            <a:custGeom>
              <a:avLst/>
              <a:gdLst/>
              <a:ahLst/>
              <a:cxnLst/>
              <a:rect l="l" t="t" r="r" b="b"/>
              <a:pathLst>
                <a:path w="90170" h="699770">
                  <a:moveTo>
                    <a:pt x="44450" y="699769"/>
                  </a:moveTo>
                  <a:lnTo>
                    <a:pt x="0" y="699769"/>
                  </a:lnTo>
                  <a:lnTo>
                    <a:pt x="0" y="0"/>
                  </a:lnTo>
                  <a:lnTo>
                    <a:pt x="90170" y="0"/>
                  </a:lnTo>
                  <a:lnTo>
                    <a:pt x="90170" y="699769"/>
                  </a:lnTo>
                  <a:lnTo>
                    <a:pt x="44450" y="699769"/>
                  </a:lnTo>
                  <a:close/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219190" y="3947159"/>
              <a:ext cx="88900" cy="690880"/>
            </a:xfrm>
            <a:custGeom>
              <a:avLst/>
              <a:gdLst/>
              <a:ahLst/>
              <a:cxnLst/>
              <a:rect l="l" t="t" r="r" b="b"/>
              <a:pathLst>
                <a:path w="88900" h="690879">
                  <a:moveTo>
                    <a:pt x="88900" y="0"/>
                  </a:moveTo>
                  <a:lnTo>
                    <a:pt x="0" y="0"/>
                  </a:lnTo>
                  <a:lnTo>
                    <a:pt x="0" y="690879"/>
                  </a:lnTo>
                  <a:lnTo>
                    <a:pt x="44450" y="690879"/>
                  </a:lnTo>
                  <a:lnTo>
                    <a:pt x="88900" y="690879"/>
                  </a:lnTo>
                  <a:lnTo>
                    <a:pt x="88900" y="0"/>
                  </a:lnTo>
                  <a:close/>
                </a:path>
              </a:pathLst>
            </a:custGeom>
            <a:solidFill>
              <a:srgbClr val="00A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219190" y="3947159"/>
              <a:ext cx="88900" cy="690880"/>
            </a:xfrm>
            <a:custGeom>
              <a:avLst/>
              <a:gdLst/>
              <a:ahLst/>
              <a:cxnLst/>
              <a:rect l="l" t="t" r="r" b="b"/>
              <a:pathLst>
                <a:path w="88900" h="690879">
                  <a:moveTo>
                    <a:pt x="44450" y="690879"/>
                  </a:moveTo>
                  <a:lnTo>
                    <a:pt x="0" y="690879"/>
                  </a:lnTo>
                  <a:lnTo>
                    <a:pt x="0" y="0"/>
                  </a:lnTo>
                  <a:lnTo>
                    <a:pt x="88900" y="0"/>
                  </a:lnTo>
                  <a:lnTo>
                    <a:pt x="88900" y="690879"/>
                  </a:lnTo>
                  <a:lnTo>
                    <a:pt x="44450" y="690879"/>
                  </a:lnTo>
                  <a:close/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7287260" y="4094479"/>
              <a:ext cx="226060" cy="365760"/>
            </a:xfrm>
            <a:custGeom>
              <a:avLst/>
              <a:gdLst/>
              <a:ahLst/>
              <a:cxnLst/>
              <a:rect l="l" t="t" r="r" b="b"/>
              <a:pathLst>
                <a:path w="226059" h="365760">
                  <a:moveTo>
                    <a:pt x="22606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113030" y="365760"/>
                  </a:lnTo>
                  <a:lnTo>
                    <a:pt x="226060" y="365760"/>
                  </a:lnTo>
                  <a:lnTo>
                    <a:pt x="226060" y="0"/>
                  </a:lnTo>
                  <a:close/>
                </a:path>
              </a:pathLst>
            </a:custGeom>
            <a:solidFill>
              <a:srgbClr val="608E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7287260" y="4094479"/>
              <a:ext cx="453390" cy="370840"/>
            </a:xfrm>
            <a:custGeom>
              <a:avLst/>
              <a:gdLst/>
              <a:ahLst/>
              <a:cxnLst/>
              <a:rect l="l" t="t" r="r" b="b"/>
              <a:pathLst>
                <a:path w="453390" h="370839">
                  <a:moveTo>
                    <a:pt x="227330" y="370840"/>
                  </a:moveTo>
                  <a:lnTo>
                    <a:pt x="0" y="370840"/>
                  </a:lnTo>
                  <a:lnTo>
                    <a:pt x="0" y="0"/>
                  </a:lnTo>
                  <a:lnTo>
                    <a:pt x="453390" y="0"/>
                  </a:lnTo>
                  <a:lnTo>
                    <a:pt x="453390" y="370840"/>
                  </a:lnTo>
                  <a:lnTo>
                    <a:pt x="227330" y="370840"/>
                  </a:lnTo>
                  <a:close/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3" name="object 103"/>
          <p:cNvSpPr txBox="1"/>
          <p:nvPr/>
        </p:nvSpPr>
        <p:spPr>
          <a:xfrm>
            <a:off x="7368540" y="4168140"/>
            <a:ext cx="2997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135" dirty="0">
                <a:latin typeface="Trebuchet MS"/>
                <a:cs typeface="Trebuchet MS"/>
              </a:rPr>
              <a:t>R</a:t>
            </a:r>
            <a:r>
              <a:rPr sz="1000" b="1" spc="114" dirty="0">
                <a:latin typeface="Trebuchet MS"/>
                <a:cs typeface="Trebuchet MS"/>
              </a:rPr>
              <a:t>e</a:t>
            </a:r>
            <a:r>
              <a:rPr sz="1000" b="1" spc="210" dirty="0">
                <a:latin typeface="Trebuchet MS"/>
                <a:cs typeface="Trebuchet MS"/>
              </a:rPr>
              <a:t>g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5872479" y="4946650"/>
            <a:ext cx="223520" cy="365760"/>
          </a:xfrm>
          <a:custGeom>
            <a:avLst/>
            <a:gdLst/>
            <a:ahLst/>
            <a:cxnLst/>
            <a:rect l="l" t="t" r="r" b="b"/>
            <a:pathLst>
              <a:path w="223520" h="365760">
                <a:moveTo>
                  <a:pt x="223520" y="0"/>
                </a:moveTo>
                <a:lnTo>
                  <a:pt x="0" y="0"/>
                </a:lnTo>
                <a:lnTo>
                  <a:pt x="0" y="365760"/>
                </a:lnTo>
                <a:lnTo>
                  <a:pt x="111760" y="365760"/>
                </a:lnTo>
                <a:lnTo>
                  <a:pt x="223520" y="365760"/>
                </a:lnTo>
                <a:lnTo>
                  <a:pt x="223520" y="0"/>
                </a:lnTo>
                <a:close/>
              </a:path>
            </a:pathLst>
          </a:custGeom>
          <a:solidFill>
            <a:srgbClr val="608E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 txBox="1"/>
          <p:nvPr/>
        </p:nvSpPr>
        <p:spPr>
          <a:xfrm>
            <a:off x="5647690" y="4947284"/>
            <a:ext cx="448309" cy="368935"/>
          </a:xfrm>
          <a:prstGeom prst="rect">
            <a:avLst/>
          </a:prstGeom>
          <a:ln w="28393">
            <a:solidFill>
              <a:srgbClr val="000000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665"/>
              </a:spcBef>
            </a:pPr>
            <a:r>
              <a:rPr sz="1000" b="1" spc="155" dirty="0">
                <a:latin typeface="Trebuchet MS"/>
                <a:cs typeface="Trebuchet MS"/>
              </a:rPr>
              <a:t>Reg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106" name="object 106"/>
          <p:cNvGrpSpPr/>
          <p:nvPr/>
        </p:nvGrpSpPr>
        <p:grpSpPr>
          <a:xfrm>
            <a:off x="6084252" y="4821872"/>
            <a:ext cx="840105" cy="617855"/>
            <a:chOff x="6084252" y="4821872"/>
            <a:chExt cx="840105" cy="617855"/>
          </a:xfrm>
        </p:grpSpPr>
        <p:sp>
          <p:nvSpPr>
            <p:cNvPr id="107" name="object 107"/>
            <p:cNvSpPr/>
            <p:nvPr/>
          </p:nvSpPr>
          <p:spPr>
            <a:xfrm>
              <a:off x="6098540" y="5021579"/>
              <a:ext cx="496570" cy="219710"/>
            </a:xfrm>
            <a:custGeom>
              <a:avLst/>
              <a:gdLst/>
              <a:ahLst/>
              <a:cxnLst/>
              <a:rect l="l" t="t" r="r" b="b"/>
              <a:pathLst>
                <a:path w="496570" h="219710">
                  <a:moveTo>
                    <a:pt x="0" y="0"/>
                  </a:moveTo>
                  <a:lnTo>
                    <a:pt x="496569" y="0"/>
                  </a:lnTo>
                </a:path>
                <a:path w="496570" h="219710">
                  <a:moveTo>
                    <a:pt x="0" y="219710"/>
                  </a:moveTo>
                  <a:lnTo>
                    <a:pt x="496569" y="219710"/>
                  </a:lnTo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6530340" y="4836159"/>
              <a:ext cx="379730" cy="589280"/>
            </a:xfrm>
            <a:custGeom>
              <a:avLst/>
              <a:gdLst/>
              <a:ahLst/>
              <a:cxnLst/>
              <a:rect l="l" t="t" r="r" b="b"/>
              <a:pathLst>
                <a:path w="379729" h="589279">
                  <a:moveTo>
                    <a:pt x="0" y="0"/>
                  </a:moveTo>
                  <a:lnTo>
                    <a:pt x="0" y="589279"/>
                  </a:lnTo>
                  <a:lnTo>
                    <a:pt x="379729" y="441959"/>
                  </a:lnTo>
                  <a:lnTo>
                    <a:pt x="379729" y="148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6530340" y="4836159"/>
              <a:ext cx="379730" cy="589280"/>
            </a:xfrm>
            <a:custGeom>
              <a:avLst/>
              <a:gdLst/>
              <a:ahLst/>
              <a:cxnLst/>
              <a:rect l="l" t="t" r="r" b="b"/>
              <a:pathLst>
                <a:path w="379729" h="589279">
                  <a:moveTo>
                    <a:pt x="0" y="589279"/>
                  </a:moveTo>
                  <a:lnTo>
                    <a:pt x="0" y="0"/>
                  </a:lnTo>
                  <a:lnTo>
                    <a:pt x="379729" y="148589"/>
                  </a:lnTo>
                  <a:lnTo>
                    <a:pt x="379729" y="441959"/>
                  </a:lnTo>
                  <a:lnTo>
                    <a:pt x="0" y="589279"/>
                  </a:lnTo>
                  <a:close/>
                </a:path>
                <a:path w="379729" h="589279">
                  <a:moveTo>
                    <a:pt x="0" y="589279"/>
                  </a:moveTo>
                  <a:lnTo>
                    <a:pt x="0" y="589279"/>
                  </a:lnTo>
                </a:path>
                <a:path w="379729" h="589279">
                  <a:moveTo>
                    <a:pt x="379729" y="0"/>
                  </a:moveTo>
                  <a:lnTo>
                    <a:pt x="379729" y="0"/>
                  </a:lnTo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0" name="object 1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04940" y="5034053"/>
              <a:ext cx="203200" cy="196033"/>
            </a:xfrm>
            <a:prstGeom prst="rect">
              <a:avLst/>
            </a:prstGeom>
          </p:spPr>
        </p:pic>
      </p:grpSp>
      <p:sp>
        <p:nvSpPr>
          <p:cNvPr id="111" name="object 111"/>
          <p:cNvSpPr txBox="1"/>
          <p:nvPr/>
        </p:nvSpPr>
        <p:spPr>
          <a:xfrm>
            <a:off x="6695665" y="4946189"/>
            <a:ext cx="173990" cy="301625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000" b="1" spc="-20" dirty="0">
                <a:latin typeface="Trebuchet MS"/>
                <a:cs typeface="Trebuchet MS"/>
              </a:rPr>
              <a:t>A</a:t>
            </a:r>
            <a:r>
              <a:rPr sz="1000" b="1" spc="-40" dirty="0">
                <a:latin typeface="Trebuchet MS"/>
                <a:cs typeface="Trebuchet MS"/>
              </a:rPr>
              <a:t>L</a:t>
            </a:r>
            <a:r>
              <a:rPr sz="1000" b="1" dirty="0">
                <a:latin typeface="Trebuchet MS"/>
                <a:cs typeface="Trebuchet MS"/>
              </a:rPr>
              <a:t>U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112" name="object 112"/>
          <p:cNvGrpSpPr/>
          <p:nvPr/>
        </p:nvGrpSpPr>
        <p:grpSpPr>
          <a:xfrm>
            <a:off x="6899592" y="4933632"/>
            <a:ext cx="1386205" cy="396875"/>
            <a:chOff x="6899592" y="4933632"/>
            <a:chExt cx="1386205" cy="396875"/>
          </a:xfrm>
        </p:grpSpPr>
        <p:sp>
          <p:nvSpPr>
            <p:cNvPr id="113" name="object 113"/>
            <p:cNvSpPr/>
            <p:nvPr/>
          </p:nvSpPr>
          <p:spPr>
            <a:xfrm>
              <a:off x="6913880" y="5132070"/>
              <a:ext cx="1357630" cy="0"/>
            </a:xfrm>
            <a:custGeom>
              <a:avLst/>
              <a:gdLst/>
              <a:ahLst/>
              <a:cxnLst/>
              <a:rect l="l" t="t" r="r" b="b"/>
              <a:pathLst>
                <a:path w="1357629">
                  <a:moveTo>
                    <a:pt x="0" y="0"/>
                  </a:moveTo>
                  <a:lnTo>
                    <a:pt x="497840" y="0"/>
                  </a:lnTo>
                </a:path>
                <a:path w="1357629">
                  <a:moveTo>
                    <a:pt x="859790" y="0"/>
                  </a:moveTo>
                  <a:lnTo>
                    <a:pt x="1357629" y="0"/>
                  </a:lnTo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7291070" y="4947920"/>
              <a:ext cx="450850" cy="368300"/>
            </a:xfrm>
            <a:custGeom>
              <a:avLst/>
              <a:gdLst/>
              <a:ahLst/>
              <a:cxnLst/>
              <a:rect l="l" t="t" r="r" b="b"/>
              <a:pathLst>
                <a:path w="450850" h="368300">
                  <a:moveTo>
                    <a:pt x="450850" y="0"/>
                  </a:moveTo>
                  <a:lnTo>
                    <a:pt x="0" y="0"/>
                  </a:lnTo>
                  <a:lnTo>
                    <a:pt x="0" y="368299"/>
                  </a:lnTo>
                  <a:lnTo>
                    <a:pt x="226059" y="368299"/>
                  </a:lnTo>
                  <a:lnTo>
                    <a:pt x="450850" y="368299"/>
                  </a:lnTo>
                  <a:lnTo>
                    <a:pt x="4508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7291070" y="4947920"/>
              <a:ext cx="450850" cy="368300"/>
            </a:xfrm>
            <a:custGeom>
              <a:avLst/>
              <a:gdLst/>
              <a:ahLst/>
              <a:cxnLst/>
              <a:rect l="l" t="t" r="r" b="b"/>
              <a:pathLst>
                <a:path w="450850" h="368300">
                  <a:moveTo>
                    <a:pt x="226059" y="368299"/>
                  </a:moveTo>
                  <a:lnTo>
                    <a:pt x="0" y="368299"/>
                  </a:lnTo>
                  <a:lnTo>
                    <a:pt x="0" y="0"/>
                  </a:lnTo>
                  <a:lnTo>
                    <a:pt x="450850" y="0"/>
                  </a:lnTo>
                  <a:lnTo>
                    <a:pt x="450850" y="368299"/>
                  </a:lnTo>
                  <a:lnTo>
                    <a:pt x="226059" y="368299"/>
                  </a:lnTo>
                  <a:close/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6" name="object 116"/>
          <p:cNvSpPr txBox="1"/>
          <p:nvPr/>
        </p:nvSpPr>
        <p:spPr>
          <a:xfrm>
            <a:off x="7274559" y="5021579"/>
            <a:ext cx="4756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195" dirty="0">
                <a:latin typeface="Trebuchet MS"/>
                <a:cs typeface="Trebuchet MS"/>
              </a:rPr>
              <a:t>D</a:t>
            </a:r>
            <a:r>
              <a:rPr sz="1000" b="1" spc="229" dirty="0">
                <a:latin typeface="Trebuchet MS"/>
                <a:cs typeface="Trebuchet MS"/>
              </a:rPr>
              <a:t>M</a:t>
            </a:r>
            <a:r>
              <a:rPr sz="1000" b="1" spc="90" dirty="0">
                <a:latin typeface="Trebuchet MS"/>
                <a:cs typeface="Trebuchet MS"/>
              </a:rPr>
              <a:t>e</a:t>
            </a:r>
            <a:r>
              <a:rPr sz="1000" b="1" spc="180" dirty="0">
                <a:latin typeface="Trebuchet MS"/>
                <a:cs typeface="Trebuchet MS"/>
              </a:rPr>
              <a:t>m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117" name="object 117"/>
          <p:cNvGrpSpPr/>
          <p:nvPr/>
        </p:nvGrpSpPr>
        <p:grpSpPr>
          <a:xfrm>
            <a:off x="4754562" y="4933632"/>
            <a:ext cx="3164205" cy="507365"/>
            <a:chOff x="4754562" y="4933632"/>
            <a:chExt cx="3164205" cy="507365"/>
          </a:xfrm>
        </p:grpSpPr>
        <p:sp>
          <p:nvSpPr>
            <p:cNvPr id="118" name="object 118"/>
            <p:cNvSpPr/>
            <p:nvPr/>
          </p:nvSpPr>
          <p:spPr>
            <a:xfrm>
              <a:off x="7230110" y="5132070"/>
              <a:ext cx="674370" cy="294640"/>
            </a:xfrm>
            <a:custGeom>
              <a:avLst/>
              <a:gdLst/>
              <a:ahLst/>
              <a:cxnLst/>
              <a:rect l="l" t="t" r="r" b="b"/>
              <a:pathLst>
                <a:path w="674370" h="294639">
                  <a:moveTo>
                    <a:pt x="0" y="0"/>
                  </a:moveTo>
                  <a:lnTo>
                    <a:pt x="0" y="293369"/>
                  </a:lnTo>
                  <a:lnTo>
                    <a:pt x="595630" y="293369"/>
                  </a:lnTo>
                  <a:lnTo>
                    <a:pt x="595630" y="110489"/>
                  </a:lnTo>
                  <a:lnTo>
                    <a:pt x="674370" y="110489"/>
                  </a:lnTo>
                </a:path>
                <a:path w="674370" h="294639">
                  <a:moveTo>
                    <a:pt x="0" y="0"/>
                  </a:moveTo>
                  <a:lnTo>
                    <a:pt x="0" y="0"/>
                  </a:lnTo>
                </a:path>
                <a:path w="674370" h="294639">
                  <a:moveTo>
                    <a:pt x="674370" y="294639"/>
                  </a:moveTo>
                  <a:lnTo>
                    <a:pt x="674370" y="294639"/>
                  </a:lnTo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5120640" y="5021580"/>
              <a:ext cx="527050" cy="222250"/>
            </a:xfrm>
            <a:custGeom>
              <a:avLst/>
              <a:gdLst/>
              <a:ahLst/>
              <a:cxnLst/>
              <a:rect l="l" t="t" r="r" b="b"/>
              <a:pathLst>
                <a:path w="527050" h="222250">
                  <a:moveTo>
                    <a:pt x="60960" y="222250"/>
                  </a:moveTo>
                  <a:lnTo>
                    <a:pt x="527050" y="222250"/>
                  </a:lnTo>
                </a:path>
                <a:path w="527050" h="222250">
                  <a:moveTo>
                    <a:pt x="0" y="0"/>
                  </a:moveTo>
                  <a:lnTo>
                    <a:pt x="525780" y="0"/>
                  </a:lnTo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4768850" y="4947920"/>
              <a:ext cx="452120" cy="368300"/>
            </a:xfrm>
            <a:custGeom>
              <a:avLst/>
              <a:gdLst/>
              <a:ahLst/>
              <a:cxnLst/>
              <a:rect l="l" t="t" r="r" b="b"/>
              <a:pathLst>
                <a:path w="452120" h="368300">
                  <a:moveTo>
                    <a:pt x="452120" y="0"/>
                  </a:moveTo>
                  <a:lnTo>
                    <a:pt x="0" y="0"/>
                  </a:lnTo>
                  <a:lnTo>
                    <a:pt x="0" y="368299"/>
                  </a:lnTo>
                  <a:lnTo>
                    <a:pt x="226060" y="368299"/>
                  </a:lnTo>
                  <a:lnTo>
                    <a:pt x="452120" y="368299"/>
                  </a:lnTo>
                  <a:lnTo>
                    <a:pt x="4521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4768850" y="4947920"/>
              <a:ext cx="452120" cy="368300"/>
            </a:xfrm>
            <a:custGeom>
              <a:avLst/>
              <a:gdLst/>
              <a:ahLst/>
              <a:cxnLst/>
              <a:rect l="l" t="t" r="r" b="b"/>
              <a:pathLst>
                <a:path w="452120" h="368300">
                  <a:moveTo>
                    <a:pt x="226060" y="368299"/>
                  </a:moveTo>
                  <a:lnTo>
                    <a:pt x="0" y="368299"/>
                  </a:lnTo>
                  <a:lnTo>
                    <a:pt x="0" y="0"/>
                  </a:lnTo>
                  <a:lnTo>
                    <a:pt x="452120" y="0"/>
                  </a:lnTo>
                  <a:lnTo>
                    <a:pt x="452120" y="368299"/>
                  </a:lnTo>
                  <a:lnTo>
                    <a:pt x="226060" y="368299"/>
                  </a:lnTo>
                  <a:close/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2" name="object 122"/>
          <p:cNvSpPr txBox="1"/>
          <p:nvPr/>
        </p:nvSpPr>
        <p:spPr>
          <a:xfrm>
            <a:off x="4775200" y="5021579"/>
            <a:ext cx="438784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85" dirty="0">
                <a:latin typeface="Trebuchet MS"/>
                <a:cs typeface="Trebuchet MS"/>
              </a:rPr>
              <a:t>I</a:t>
            </a:r>
            <a:r>
              <a:rPr sz="1000" b="1" spc="55" dirty="0">
                <a:latin typeface="Trebuchet MS"/>
                <a:cs typeface="Trebuchet MS"/>
              </a:rPr>
              <a:t>f</a:t>
            </a:r>
            <a:r>
              <a:rPr sz="1000" b="1" spc="90" dirty="0">
                <a:latin typeface="Trebuchet MS"/>
                <a:cs typeface="Trebuchet MS"/>
              </a:rPr>
              <a:t>e</a:t>
            </a:r>
            <a:r>
              <a:rPr sz="1000" b="1" spc="80" dirty="0">
                <a:latin typeface="Trebuchet MS"/>
                <a:cs typeface="Trebuchet MS"/>
              </a:rPr>
              <a:t>t</a:t>
            </a:r>
            <a:r>
              <a:rPr sz="1000" b="1" spc="75" dirty="0">
                <a:latin typeface="Trebuchet MS"/>
                <a:cs typeface="Trebuchet MS"/>
              </a:rPr>
              <a:t>c</a:t>
            </a:r>
            <a:r>
              <a:rPr sz="1000" b="1" spc="114" dirty="0">
                <a:latin typeface="Trebuchet MS"/>
                <a:cs typeface="Trebuchet MS"/>
              </a:rPr>
              <a:t>h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123" name="object 123"/>
          <p:cNvGrpSpPr/>
          <p:nvPr/>
        </p:nvGrpSpPr>
        <p:grpSpPr>
          <a:xfrm>
            <a:off x="5347652" y="4767262"/>
            <a:ext cx="3245485" cy="728345"/>
            <a:chOff x="5347652" y="4767262"/>
            <a:chExt cx="3245485" cy="728345"/>
          </a:xfrm>
        </p:grpSpPr>
        <p:sp>
          <p:nvSpPr>
            <p:cNvPr id="124" name="object 124"/>
            <p:cNvSpPr/>
            <p:nvPr/>
          </p:nvSpPr>
          <p:spPr>
            <a:xfrm>
              <a:off x="6209030" y="4781550"/>
              <a:ext cx="90170" cy="699770"/>
            </a:xfrm>
            <a:custGeom>
              <a:avLst/>
              <a:gdLst/>
              <a:ahLst/>
              <a:cxnLst/>
              <a:rect l="l" t="t" r="r" b="b"/>
              <a:pathLst>
                <a:path w="90170" h="699770">
                  <a:moveTo>
                    <a:pt x="90170" y="0"/>
                  </a:moveTo>
                  <a:lnTo>
                    <a:pt x="0" y="0"/>
                  </a:lnTo>
                  <a:lnTo>
                    <a:pt x="0" y="699769"/>
                  </a:lnTo>
                  <a:lnTo>
                    <a:pt x="45720" y="699769"/>
                  </a:lnTo>
                  <a:lnTo>
                    <a:pt x="90170" y="699769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00A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6209030" y="4781550"/>
              <a:ext cx="90170" cy="699770"/>
            </a:xfrm>
            <a:custGeom>
              <a:avLst/>
              <a:gdLst/>
              <a:ahLst/>
              <a:cxnLst/>
              <a:rect l="l" t="t" r="r" b="b"/>
              <a:pathLst>
                <a:path w="90170" h="699770">
                  <a:moveTo>
                    <a:pt x="45720" y="699769"/>
                  </a:moveTo>
                  <a:lnTo>
                    <a:pt x="0" y="699769"/>
                  </a:lnTo>
                  <a:lnTo>
                    <a:pt x="0" y="0"/>
                  </a:lnTo>
                  <a:lnTo>
                    <a:pt x="90170" y="0"/>
                  </a:lnTo>
                  <a:lnTo>
                    <a:pt x="90170" y="699769"/>
                  </a:lnTo>
                  <a:lnTo>
                    <a:pt x="45720" y="699769"/>
                  </a:lnTo>
                  <a:close/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7905750" y="4781550"/>
              <a:ext cx="90170" cy="699770"/>
            </a:xfrm>
            <a:custGeom>
              <a:avLst/>
              <a:gdLst/>
              <a:ahLst/>
              <a:cxnLst/>
              <a:rect l="l" t="t" r="r" b="b"/>
              <a:pathLst>
                <a:path w="90170" h="699770">
                  <a:moveTo>
                    <a:pt x="90170" y="0"/>
                  </a:moveTo>
                  <a:lnTo>
                    <a:pt x="0" y="0"/>
                  </a:lnTo>
                  <a:lnTo>
                    <a:pt x="0" y="699769"/>
                  </a:lnTo>
                  <a:lnTo>
                    <a:pt x="44450" y="699769"/>
                  </a:lnTo>
                  <a:lnTo>
                    <a:pt x="90170" y="699769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00A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7905750" y="4781550"/>
              <a:ext cx="90170" cy="699770"/>
            </a:xfrm>
            <a:custGeom>
              <a:avLst/>
              <a:gdLst/>
              <a:ahLst/>
              <a:cxnLst/>
              <a:rect l="l" t="t" r="r" b="b"/>
              <a:pathLst>
                <a:path w="90170" h="699770">
                  <a:moveTo>
                    <a:pt x="44450" y="699769"/>
                  </a:moveTo>
                  <a:lnTo>
                    <a:pt x="0" y="699769"/>
                  </a:lnTo>
                  <a:lnTo>
                    <a:pt x="0" y="0"/>
                  </a:lnTo>
                  <a:lnTo>
                    <a:pt x="90170" y="0"/>
                  </a:lnTo>
                  <a:lnTo>
                    <a:pt x="90170" y="699769"/>
                  </a:lnTo>
                  <a:lnTo>
                    <a:pt x="44450" y="699769"/>
                  </a:lnTo>
                  <a:close/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7057390" y="4785359"/>
              <a:ext cx="88900" cy="690880"/>
            </a:xfrm>
            <a:custGeom>
              <a:avLst/>
              <a:gdLst/>
              <a:ahLst/>
              <a:cxnLst/>
              <a:rect l="l" t="t" r="r" b="b"/>
              <a:pathLst>
                <a:path w="88900" h="690879">
                  <a:moveTo>
                    <a:pt x="88900" y="0"/>
                  </a:moveTo>
                  <a:lnTo>
                    <a:pt x="0" y="0"/>
                  </a:lnTo>
                  <a:lnTo>
                    <a:pt x="0" y="690879"/>
                  </a:lnTo>
                  <a:lnTo>
                    <a:pt x="44450" y="690879"/>
                  </a:lnTo>
                  <a:lnTo>
                    <a:pt x="88900" y="690879"/>
                  </a:lnTo>
                  <a:lnTo>
                    <a:pt x="88900" y="0"/>
                  </a:lnTo>
                  <a:close/>
                </a:path>
              </a:pathLst>
            </a:custGeom>
            <a:solidFill>
              <a:srgbClr val="00A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7057390" y="4785359"/>
              <a:ext cx="88900" cy="690880"/>
            </a:xfrm>
            <a:custGeom>
              <a:avLst/>
              <a:gdLst/>
              <a:ahLst/>
              <a:cxnLst/>
              <a:rect l="l" t="t" r="r" b="b"/>
              <a:pathLst>
                <a:path w="88900" h="690879">
                  <a:moveTo>
                    <a:pt x="44450" y="690879"/>
                  </a:moveTo>
                  <a:lnTo>
                    <a:pt x="0" y="690879"/>
                  </a:lnTo>
                  <a:lnTo>
                    <a:pt x="0" y="0"/>
                  </a:lnTo>
                  <a:lnTo>
                    <a:pt x="88900" y="0"/>
                  </a:lnTo>
                  <a:lnTo>
                    <a:pt x="88900" y="690879"/>
                  </a:lnTo>
                  <a:lnTo>
                    <a:pt x="44450" y="690879"/>
                  </a:lnTo>
                  <a:close/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8126730" y="4933950"/>
              <a:ext cx="226060" cy="364490"/>
            </a:xfrm>
            <a:custGeom>
              <a:avLst/>
              <a:gdLst/>
              <a:ahLst/>
              <a:cxnLst/>
              <a:rect l="l" t="t" r="r" b="b"/>
              <a:pathLst>
                <a:path w="226059" h="364489">
                  <a:moveTo>
                    <a:pt x="226060" y="0"/>
                  </a:moveTo>
                  <a:lnTo>
                    <a:pt x="0" y="0"/>
                  </a:lnTo>
                  <a:lnTo>
                    <a:pt x="0" y="364489"/>
                  </a:lnTo>
                  <a:lnTo>
                    <a:pt x="113029" y="364489"/>
                  </a:lnTo>
                  <a:lnTo>
                    <a:pt x="226060" y="364489"/>
                  </a:lnTo>
                  <a:lnTo>
                    <a:pt x="226060" y="0"/>
                  </a:lnTo>
                  <a:close/>
                </a:path>
              </a:pathLst>
            </a:custGeom>
            <a:solidFill>
              <a:srgbClr val="608E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8126730" y="4933950"/>
              <a:ext cx="452120" cy="369570"/>
            </a:xfrm>
            <a:custGeom>
              <a:avLst/>
              <a:gdLst/>
              <a:ahLst/>
              <a:cxnLst/>
              <a:rect l="l" t="t" r="r" b="b"/>
              <a:pathLst>
                <a:path w="452120" h="369570">
                  <a:moveTo>
                    <a:pt x="226060" y="369569"/>
                  </a:moveTo>
                  <a:lnTo>
                    <a:pt x="0" y="369569"/>
                  </a:lnTo>
                  <a:lnTo>
                    <a:pt x="0" y="0"/>
                  </a:lnTo>
                  <a:lnTo>
                    <a:pt x="452120" y="0"/>
                  </a:lnTo>
                  <a:lnTo>
                    <a:pt x="452120" y="369569"/>
                  </a:lnTo>
                  <a:lnTo>
                    <a:pt x="226060" y="369569"/>
                  </a:lnTo>
                  <a:close/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5361940" y="4781550"/>
              <a:ext cx="90170" cy="699770"/>
            </a:xfrm>
            <a:custGeom>
              <a:avLst/>
              <a:gdLst/>
              <a:ahLst/>
              <a:cxnLst/>
              <a:rect l="l" t="t" r="r" b="b"/>
              <a:pathLst>
                <a:path w="90170" h="699770">
                  <a:moveTo>
                    <a:pt x="90170" y="0"/>
                  </a:moveTo>
                  <a:lnTo>
                    <a:pt x="0" y="0"/>
                  </a:lnTo>
                  <a:lnTo>
                    <a:pt x="0" y="699769"/>
                  </a:lnTo>
                  <a:lnTo>
                    <a:pt x="44450" y="699769"/>
                  </a:lnTo>
                  <a:lnTo>
                    <a:pt x="90170" y="699769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00A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5361940" y="4781550"/>
              <a:ext cx="90170" cy="699770"/>
            </a:xfrm>
            <a:custGeom>
              <a:avLst/>
              <a:gdLst/>
              <a:ahLst/>
              <a:cxnLst/>
              <a:rect l="l" t="t" r="r" b="b"/>
              <a:pathLst>
                <a:path w="90170" h="699770">
                  <a:moveTo>
                    <a:pt x="44450" y="699769"/>
                  </a:moveTo>
                  <a:lnTo>
                    <a:pt x="0" y="699769"/>
                  </a:lnTo>
                  <a:lnTo>
                    <a:pt x="0" y="0"/>
                  </a:lnTo>
                  <a:lnTo>
                    <a:pt x="90170" y="0"/>
                  </a:lnTo>
                  <a:lnTo>
                    <a:pt x="90170" y="699769"/>
                  </a:lnTo>
                  <a:lnTo>
                    <a:pt x="44450" y="699769"/>
                  </a:lnTo>
                  <a:close/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4" name="object 134"/>
          <p:cNvSpPr txBox="1"/>
          <p:nvPr/>
        </p:nvSpPr>
        <p:spPr>
          <a:xfrm>
            <a:off x="8208009" y="5006340"/>
            <a:ext cx="29908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145" dirty="0">
                <a:latin typeface="Trebuchet MS"/>
                <a:cs typeface="Trebuchet MS"/>
              </a:rPr>
              <a:t>R</a:t>
            </a:r>
            <a:r>
              <a:rPr sz="1000" b="1" spc="100" dirty="0">
                <a:latin typeface="Trebuchet MS"/>
                <a:cs typeface="Trebuchet MS"/>
              </a:rPr>
              <a:t>e</a:t>
            </a:r>
            <a:r>
              <a:rPr sz="1000" b="1" spc="210" dirty="0">
                <a:latin typeface="Trebuchet MS"/>
                <a:cs typeface="Trebuchet MS"/>
              </a:rPr>
              <a:t>g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135" name="object 135"/>
          <p:cNvGrpSpPr/>
          <p:nvPr/>
        </p:nvGrpSpPr>
        <p:grpSpPr>
          <a:xfrm>
            <a:off x="2019073" y="1581150"/>
            <a:ext cx="5972175" cy="4572000"/>
            <a:chOff x="2019073" y="1581150"/>
            <a:chExt cx="5972175" cy="4572000"/>
          </a:xfrm>
        </p:grpSpPr>
        <p:sp>
          <p:nvSpPr>
            <p:cNvPr id="136" name="object 136"/>
            <p:cNvSpPr/>
            <p:nvPr/>
          </p:nvSpPr>
          <p:spPr>
            <a:xfrm>
              <a:off x="2857273" y="1595120"/>
              <a:ext cx="28575" cy="114300"/>
            </a:xfrm>
            <a:custGeom>
              <a:avLst/>
              <a:gdLst/>
              <a:ahLst/>
              <a:cxnLst/>
              <a:rect l="l" t="t" r="r" b="b"/>
              <a:pathLst>
                <a:path w="28575" h="114300">
                  <a:moveTo>
                    <a:pt x="0" y="0"/>
                  </a:moveTo>
                  <a:lnTo>
                    <a:pt x="28393" y="0"/>
                  </a:lnTo>
                </a:path>
                <a:path w="28575" h="114300">
                  <a:moveTo>
                    <a:pt x="0" y="57150"/>
                  </a:moveTo>
                  <a:lnTo>
                    <a:pt x="28393" y="57150"/>
                  </a:lnTo>
                </a:path>
                <a:path w="28575" h="114300">
                  <a:moveTo>
                    <a:pt x="0" y="114300"/>
                  </a:moveTo>
                  <a:lnTo>
                    <a:pt x="28393" y="114300"/>
                  </a:lnTo>
                </a:path>
              </a:pathLst>
            </a:custGeom>
            <a:ln w="279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2857273" y="1765935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50"/>
                  </a:moveTo>
                  <a:lnTo>
                    <a:pt x="28393" y="57150"/>
                  </a:lnTo>
                </a:path>
              </a:pathLst>
            </a:custGeom>
            <a:ln w="292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2857273" y="1879600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50"/>
                  </a:moveTo>
                  <a:lnTo>
                    <a:pt x="28393" y="57150"/>
                  </a:lnTo>
                </a:path>
              </a:pathLst>
            </a:custGeom>
            <a:ln w="279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2857273" y="1993265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50"/>
                  </a:moveTo>
                  <a:lnTo>
                    <a:pt x="28393" y="57150"/>
                  </a:lnTo>
                </a:path>
              </a:pathLst>
            </a:custGeom>
            <a:ln w="292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2857273" y="2106930"/>
              <a:ext cx="28575" cy="114300"/>
            </a:xfrm>
            <a:custGeom>
              <a:avLst/>
              <a:gdLst/>
              <a:ahLst/>
              <a:cxnLst/>
              <a:rect l="l" t="t" r="r" b="b"/>
              <a:pathLst>
                <a:path w="28575" h="114300">
                  <a:moveTo>
                    <a:pt x="0" y="0"/>
                  </a:moveTo>
                  <a:lnTo>
                    <a:pt x="28393" y="0"/>
                  </a:lnTo>
                </a:path>
                <a:path w="28575" h="114300">
                  <a:moveTo>
                    <a:pt x="0" y="57150"/>
                  </a:moveTo>
                  <a:lnTo>
                    <a:pt x="28393" y="57150"/>
                  </a:lnTo>
                </a:path>
                <a:path w="28575" h="114300">
                  <a:moveTo>
                    <a:pt x="0" y="114300"/>
                  </a:moveTo>
                  <a:lnTo>
                    <a:pt x="28393" y="114300"/>
                  </a:lnTo>
                </a:path>
              </a:pathLst>
            </a:custGeom>
            <a:ln w="279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2857273" y="2277744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50"/>
                  </a:moveTo>
                  <a:lnTo>
                    <a:pt x="28393" y="57150"/>
                  </a:lnTo>
                </a:path>
              </a:pathLst>
            </a:custGeom>
            <a:ln w="292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2857273" y="2391409"/>
              <a:ext cx="28575" cy="114300"/>
            </a:xfrm>
            <a:custGeom>
              <a:avLst/>
              <a:gdLst/>
              <a:ahLst/>
              <a:cxnLst/>
              <a:rect l="l" t="t" r="r" b="b"/>
              <a:pathLst>
                <a:path w="28575" h="114300">
                  <a:moveTo>
                    <a:pt x="0" y="0"/>
                  </a:moveTo>
                  <a:lnTo>
                    <a:pt x="28393" y="0"/>
                  </a:lnTo>
                </a:path>
                <a:path w="28575" h="114300">
                  <a:moveTo>
                    <a:pt x="0" y="57150"/>
                  </a:moveTo>
                  <a:lnTo>
                    <a:pt x="28393" y="57150"/>
                  </a:lnTo>
                </a:path>
                <a:path w="28575" h="114300">
                  <a:moveTo>
                    <a:pt x="0" y="114300"/>
                  </a:moveTo>
                  <a:lnTo>
                    <a:pt x="28393" y="114300"/>
                  </a:lnTo>
                </a:path>
              </a:pathLst>
            </a:custGeom>
            <a:ln w="279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2857273" y="2562225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50"/>
                  </a:moveTo>
                  <a:lnTo>
                    <a:pt x="28393" y="57150"/>
                  </a:lnTo>
                </a:path>
              </a:pathLst>
            </a:custGeom>
            <a:ln w="292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2857273" y="2675889"/>
              <a:ext cx="28575" cy="114300"/>
            </a:xfrm>
            <a:custGeom>
              <a:avLst/>
              <a:gdLst/>
              <a:ahLst/>
              <a:cxnLst/>
              <a:rect l="l" t="t" r="r" b="b"/>
              <a:pathLst>
                <a:path w="28575" h="114300">
                  <a:moveTo>
                    <a:pt x="0" y="0"/>
                  </a:moveTo>
                  <a:lnTo>
                    <a:pt x="28393" y="0"/>
                  </a:lnTo>
                </a:path>
                <a:path w="28575" h="114300">
                  <a:moveTo>
                    <a:pt x="0" y="57150"/>
                  </a:moveTo>
                  <a:lnTo>
                    <a:pt x="28393" y="57150"/>
                  </a:lnTo>
                </a:path>
                <a:path w="28575" h="114300">
                  <a:moveTo>
                    <a:pt x="0" y="114300"/>
                  </a:moveTo>
                  <a:lnTo>
                    <a:pt x="28393" y="114300"/>
                  </a:lnTo>
                </a:path>
              </a:pathLst>
            </a:custGeom>
            <a:ln w="279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2871469" y="2832100"/>
              <a:ext cx="0" cy="29209"/>
            </a:xfrm>
            <a:custGeom>
              <a:avLst/>
              <a:gdLst/>
              <a:ahLst/>
              <a:cxnLst/>
              <a:rect l="l" t="t" r="r" b="b"/>
              <a:pathLst>
                <a:path h="29210">
                  <a:moveTo>
                    <a:pt x="-14196" y="14604"/>
                  </a:moveTo>
                  <a:lnTo>
                    <a:pt x="14196" y="14604"/>
                  </a:lnTo>
                </a:path>
              </a:pathLst>
            </a:custGeom>
            <a:ln w="292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2857273" y="2903219"/>
              <a:ext cx="28575" cy="114300"/>
            </a:xfrm>
            <a:custGeom>
              <a:avLst/>
              <a:gdLst/>
              <a:ahLst/>
              <a:cxnLst/>
              <a:rect l="l" t="t" r="r" b="b"/>
              <a:pathLst>
                <a:path w="28575" h="114300">
                  <a:moveTo>
                    <a:pt x="0" y="0"/>
                  </a:moveTo>
                  <a:lnTo>
                    <a:pt x="28393" y="0"/>
                  </a:lnTo>
                </a:path>
                <a:path w="28575" h="114300">
                  <a:moveTo>
                    <a:pt x="0" y="57150"/>
                  </a:moveTo>
                  <a:lnTo>
                    <a:pt x="28393" y="57150"/>
                  </a:lnTo>
                </a:path>
                <a:path w="28575" h="114300">
                  <a:moveTo>
                    <a:pt x="0" y="114300"/>
                  </a:moveTo>
                  <a:lnTo>
                    <a:pt x="28393" y="114300"/>
                  </a:lnTo>
                </a:path>
              </a:pathLst>
            </a:custGeom>
            <a:ln w="279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2857273" y="3074035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50"/>
                  </a:moveTo>
                  <a:lnTo>
                    <a:pt x="28393" y="57150"/>
                  </a:lnTo>
                </a:path>
              </a:pathLst>
            </a:custGeom>
            <a:ln w="292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2857273" y="3187700"/>
              <a:ext cx="28575" cy="114300"/>
            </a:xfrm>
            <a:custGeom>
              <a:avLst/>
              <a:gdLst/>
              <a:ahLst/>
              <a:cxnLst/>
              <a:rect l="l" t="t" r="r" b="b"/>
              <a:pathLst>
                <a:path w="28575" h="114300">
                  <a:moveTo>
                    <a:pt x="0" y="0"/>
                  </a:moveTo>
                  <a:lnTo>
                    <a:pt x="28393" y="0"/>
                  </a:lnTo>
                </a:path>
                <a:path w="28575" h="114300">
                  <a:moveTo>
                    <a:pt x="0" y="57150"/>
                  </a:moveTo>
                  <a:lnTo>
                    <a:pt x="28393" y="57150"/>
                  </a:lnTo>
                </a:path>
                <a:path w="28575" h="114300">
                  <a:moveTo>
                    <a:pt x="0" y="114300"/>
                  </a:moveTo>
                  <a:lnTo>
                    <a:pt x="28393" y="114300"/>
                  </a:lnTo>
                </a:path>
              </a:pathLst>
            </a:custGeom>
            <a:ln w="279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2857273" y="3358514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50"/>
                  </a:moveTo>
                  <a:lnTo>
                    <a:pt x="28393" y="57150"/>
                  </a:lnTo>
                </a:path>
              </a:pathLst>
            </a:custGeom>
            <a:ln w="292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2857273" y="3472179"/>
              <a:ext cx="28575" cy="114300"/>
            </a:xfrm>
            <a:custGeom>
              <a:avLst/>
              <a:gdLst/>
              <a:ahLst/>
              <a:cxnLst/>
              <a:rect l="l" t="t" r="r" b="b"/>
              <a:pathLst>
                <a:path w="28575" h="114300">
                  <a:moveTo>
                    <a:pt x="0" y="0"/>
                  </a:moveTo>
                  <a:lnTo>
                    <a:pt x="28393" y="0"/>
                  </a:lnTo>
                </a:path>
                <a:path w="28575" h="114300">
                  <a:moveTo>
                    <a:pt x="0" y="57150"/>
                  </a:moveTo>
                  <a:lnTo>
                    <a:pt x="28393" y="57150"/>
                  </a:lnTo>
                </a:path>
                <a:path w="28575" h="114300">
                  <a:moveTo>
                    <a:pt x="0" y="114300"/>
                  </a:moveTo>
                  <a:lnTo>
                    <a:pt x="28393" y="114300"/>
                  </a:lnTo>
                </a:path>
              </a:pathLst>
            </a:custGeom>
            <a:ln w="279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2857273" y="3642995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50"/>
                  </a:moveTo>
                  <a:lnTo>
                    <a:pt x="28393" y="57150"/>
                  </a:lnTo>
                </a:path>
              </a:pathLst>
            </a:custGeom>
            <a:ln w="292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2857273" y="3756660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50"/>
                  </a:moveTo>
                  <a:lnTo>
                    <a:pt x="28393" y="57150"/>
                  </a:lnTo>
                </a:path>
              </a:pathLst>
            </a:custGeom>
            <a:ln w="279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2857273" y="3870325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50"/>
                  </a:moveTo>
                  <a:lnTo>
                    <a:pt x="28393" y="57150"/>
                  </a:lnTo>
                </a:path>
              </a:pathLst>
            </a:custGeom>
            <a:ln w="292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2857273" y="3983989"/>
              <a:ext cx="28575" cy="114300"/>
            </a:xfrm>
            <a:custGeom>
              <a:avLst/>
              <a:gdLst/>
              <a:ahLst/>
              <a:cxnLst/>
              <a:rect l="l" t="t" r="r" b="b"/>
              <a:pathLst>
                <a:path w="28575" h="114300">
                  <a:moveTo>
                    <a:pt x="0" y="0"/>
                  </a:moveTo>
                  <a:lnTo>
                    <a:pt x="28393" y="0"/>
                  </a:lnTo>
                </a:path>
                <a:path w="28575" h="114300">
                  <a:moveTo>
                    <a:pt x="0" y="57150"/>
                  </a:moveTo>
                  <a:lnTo>
                    <a:pt x="28393" y="57150"/>
                  </a:lnTo>
                </a:path>
                <a:path w="28575" h="114300">
                  <a:moveTo>
                    <a:pt x="0" y="114300"/>
                  </a:moveTo>
                  <a:lnTo>
                    <a:pt x="28393" y="114300"/>
                  </a:lnTo>
                </a:path>
              </a:pathLst>
            </a:custGeom>
            <a:ln w="279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2857273" y="4154804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50"/>
                  </a:moveTo>
                  <a:lnTo>
                    <a:pt x="28393" y="57150"/>
                  </a:lnTo>
                </a:path>
              </a:pathLst>
            </a:custGeom>
            <a:ln w="292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2857273" y="4268470"/>
              <a:ext cx="28575" cy="114300"/>
            </a:xfrm>
            <a:custGeom>
              <a:avLst/>
              <a:gdLst/>
              <a:ahLst/>
              <a:cxnLst/>
              <a:rect l="l" t="t" r="r" b="b"/>
              <a:pathLst>
                <a:path w="28575" h="114300">
                  <a:moveTo>
                    <a:pt x="0" y="0"/>
                  </a:moveTo>
                  <a:lnTo>
                    <a:pt x="28393" y="0"/>
                  </a:lnTo>
                </a:path>
                <a:path w="28575" h="114300">
                  <a:moveTo>
                    <a:pt x="0" y="57149"/>
                  </a:moveTo>
                  <a:lnTo>
                    <a:pt x="28393" y="57149"/>
                  </a:lnTo>
                </a:path>
                <a:path w="28575" h="114300">
                  <a:moveTo>
                    <a:pt x="0" y="114299"/>
                  </a:moveTo>
                  <a:lnTo>
                    <a:pt x="28393" y="114299"/>
                  </a:lnTo>
                </a:path>
              </a:pathLst>
            </a:custGeom>
            <a:ln w="279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2857273" y="4439285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50"/>
                  </a:moveTo>
                  <a:lnTo>
                    <a:pt x="28393" y="57150"/>
                  </a:lnTo>
                </a:path>
              </a:pathLst>
            </a:custGeom>
            <a:ln w="292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2857273" y="4552950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50"/>
                  </a:moveTo>
                  <a:lnTo>
                    <a:pt x="28393" y="57150"/>
                  </a:lnTo>
                </a:path>
              </a:pathLst>
            </a:custGeom>
            <a:ln w="279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2857273" y="4666614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50"/>
                  </a:moveTo>
                  <a:lnTo>
                    <a:pt x="28393" y="57150"/>
                  </a:lnTo>
                </a:path>
              </a:pathLst>
            </a:custGeom>
            <a:ln w="292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2857273" y="4780279"/>
              <a:ext cx="28575" cy="114300"/>
            </a:xfrm>
            <a:custGeom>
              <a:avLst/>
              <a:gdLst/>
              <a:ahLst/>
              <a:cxnLst/>
              <a:rect l="l" t="t" r="r" b="b"/>
              <a:pathLst>
                <a:path w="28575" h="114300">
                  <a:moveTo>
                    <a:pt x="0" y="0"/>
                  </a:moveTo>
                  <a:lnTo>
                    <a:pt x="28393" y="0"/>
                  </a:lnTo>
                </a:path>
                <a:path w="28575" h="114300">
                  <a:moveTo>
                    <a:pt x="0" y="57150"/>
                  </a:moveTo>
                  <a:lnTo>
                    <a:pt x="28393" y="57150"/>
                  </a:lnTo>
                </a:path>
                <a:path w="28575" h="114300">
                  <a:moveTo>
                    <a:pt x="0" y="114300"/>
                  </a:moveTo>
                  <a:lnTo>
                    <a:pt x="28393" y="114300"/>
                  </a:lnTo>
                </a:path>
              </a:pathLst>
            </a:custGeom>
            <a:ln w="279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2857273" y="4951095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49"/>
                  </a:moveTo>
                  <a:lnTo>
                    <a:pt x="28393" y="57149"/>
                  </a:lnTo>
                </a:path>
              </a:pathLst>
            </a:custGeom>
            <a:ln w="292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2857273" y="5064759"/>
              <a:ext cx="28575" cy="114300"/>
            </a:xfrm>
            <a:custGeom>
              <a:avLst/>
              <a:gdLst/>
              <a:ahLst/>
              <a:cxnLst/>
              <a:rect l="l" t="t" r="r" b="b"/>
              <a:pathLst>
                <a:path w="28575" h="114300">
                  <a:moveTo>
                    <a:pt x="0" y="0"/>
                  </a:moveTo>
                  <a:lnTo>
                    <a:pt x="28393" y="0"/>
                  </a:lnTo>
                </a:path>
                <a:path w="28575" h="114300">
                  <a:moveTo>
                    <a:pt x="0" y="57150"/>
                  </a:moveTo>
                  <a:lnTo>
                    <a:pt x="28393" y="57150"/>
                  </a:lnTo>
                </a:path>
                <a:path w="28575" h="114300">
                  <a:moveTo>
                    <a:pt x="0" y="114300"/>
                  </a:moveTo>
                  <a:lnTo>
                    <a:pt x="28393" y="114300"/>
                  </a:lnTo>
                </a:path>
              </a:pathLst>
            </a:custGeom>
            <a:ln w="279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2857273" y="5235575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50"/>
                  </a:moveTo>
                  <a:lnTo>
                    <a:pt x="28393" y="57150"/>
                  </a:lnTo>
                </a:path>
              </a:pathLst>
            </a:custGeom>
            <a:ln w="292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2857273" y="5349240"/>
              <a:ext cx="28575" cy="114300"/>
            </a:xfrm>
            <a:custGeom>
              <a:avLst/>
              <a:gdLst/>
              <a:ahLst/>
              <a:cxnLst/>
              <a:rect l="l" t="t" r="r" b="b"/>
              <a:pathLst>
                <a:path w="28575" h="114300">
                  <a:moveTo>
                    <a:pt x="0" y="0"/>
                  </a:moveTo>
                  <a:lnTo>
                    <a:pt x="28393" y="0"/>
                  </a:lnTo>
                </a:path>
                <a:path w="28575" h="114300">
                  <a:moveTo>
                    <a:pt x="0" y="57150"/>
                  </a:moveTo>
                  <a:lnTo>
                    <a:pt x="28393" y="57150"/>
                  </a:lnTo>
                </a:path>
                <a:path w="28575" h="114300">
                  <a:moveTo>
                    <a:pt x="0" y="114300"/>
                  </a:moveTo>
                  <a:lnTo>
                    <a:pt x="28393" y="114300"/>
                  </a:lnTo>
                </a:path>
              </a:pathLst>
            </a:custGeom>
            <a:ln w="279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2871469" y="5505450"/>
              <a:ext cx="0" cy="29209"/>
            </a:xfrm>
            <a:custGeom>
              <a:avLst/>
              <a:gdLst/>
              <a:ahLst/>
              <a:cxnLst/>
              <a:rect l="l" t="t" r="r" b="b"/>
              <a:pathLst>
                <a:path h="29210">
                  <a:moveTo>
                    <a:pt x="-14196" y="14605"/>
                  </a:moveTo>
                  <a:lnTo>
                    <a:pt x="14196" y="14605"/>
                  </a:lnTo>
                </a:path>
              </a:pathLst>
            </a:custGeom>
            <a:ln w="292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2857273" y="5576570"/>
              <a:ext cx="28575" cy="114300"/>
            </a:xfrm>
            <a:custGeom>
              <a:avLst/>
              <a:gdLst/>
              <a:ahLst/>
              <a:cxnLst/>
              <a:rect l="l" t="t" r="r" b="b"/>
              <a:pathLst>
                <a:path w="28575" h="114300">
                  <a:moveTo>
                    <a:pt x="0" y="0"/>
                  </a:moveTo>
                  <a:lnTo>
                    <a:pt x="28393" y="0"/>
                  </a:lnTo>
                </a:path>
                <a:path w="28575" h="114300">
                  <a:moveTo>
                    <a:pt x="0" y="57149"/>
                  </a:moveTo>
                  <a:lnTo>
                    <a:pt x="28393" y="57149"/>
                  </a:lnTo>
                </a:path>
                <a:path w="28575" h="114300">
                  <a:moveTo>
                    <a:pt x="0" y="114299"/>
                  </a:moveTo>
                  <a:lnTo>
                    <a:pt x="28393" y="114299"/>
                  </a:lnTo>
                </a:path>
              </a:pathLst>
            </a:custGeom>
            <a:ln w="279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2857273" y="5747384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50"/>
                  </a:moveTo>
                  <a:lnTo>
                    <a:pt x="28393" y="57150"/>
                  </a:lnTo>
                </a:path>
              </a:pathLst>
            </a:custGeom>
            <a:ln w="292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2857273" y="5861050"/>
              <a:ext cx="28575" cy="114300"/>
            </a:xfrm>
            <a:custGeom>
              <a:avLst/>
              <a:gdLst/>
              <a:ahLst/>
              <a:cxnLst/>
              <a:rect l="l" t="t" r="r" b="b"/>
              <a:pathLst>
                <a:path w="28575" h="114300">
                  <a:moveTo>
                    <a:pt x="0" y="0"/>
                  </a:moveTo>
                  <a:lnTo>
                    <a:pt x="28393" y="0"/>
                  </a:lnTo>
                </a:path>
                <a:path w="28575" h="114300">
                  <a:moveTo>
                    <a:pt x="0" y="57150"/>
                  </a:moveTo>
                  <a:lnTo>
                    <a:pt x="28393" y="57150"/>
                  </a:lnTo>
                </a:path>
                <a:path w="28575" h="114300">
                  <a:moveTo>
                    <a:pt x="0" y="114300"/>
                  </a:moveTo>
                  <a:lnTo>
                    <a:pt x="28393" y="114300"/>
                  </a:lnTo>
                </a:path>
              </a:pathLst>
            </a:custGeom>
            <a:ln w="279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2857273" y="6031865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50"/>
                  </a:moveTo>
                  <a:lnTo>
                    <a:pt x="28393" y="57150"/>
                  </a:lnTo>
                </a:path>
              </a:pathLst>
            </a:custGeom>
            <a:ln w="292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2871469" y="6131559"/>
              <a:ext cx="0" cy="21590"/>
            </a:xfrm>
            <a:custGeom>
              <a:avLst/>
              <a:gdLst/>
              <a:ahLst/>
              <a:cxnLst/>
              <a:rect l="l" t="t" r="r" b="b"/>
              <a:pathLst>
                <a:path h="21589">
                  <a:moveTo>
                    <a:pt x="-14196" y="10794"/>
                  </a:moveTo>
                  <a:lnTo>
                    <a:pt x="14196" y="10794"/>
                  </a:lnTo>
                </a:path>
              </a:pathLst>
            </a:custGeom>
            <a:ln w="215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3695473" y="1595120"/>
              <a:ext cx="28575" cy="114300"/>
            </a:xfrm>
            <a:custGeom>
              <a:avLst/>
              <a:gdLst/>
              <a:ahLst/>
              <a:cxnLst/>
              <a:rect l="l" t="t" r="r" b="b"/>
              <a:pathLst>
                <a:path w="28575" h="114300">
                  <a:moveTo>
                    <a:pt x="0" y="0"/>
                  </a:moveTo>
                  <a:lnTo>
                    <a:pt x="28393" y="0"/>
                  </a:lnTo>
                </a:path>
                <a:path w="28575" h="114300">
                  <a:moveTo>
                    <a:pt x="0" y="57150"/>
                  </a:moveTo>
                  <a:lnTo>
                    <a:pt x="28393" y="57150"/>
                  </a:lnTo>
                </a:path>
                <a:path w="28575" h="114300">
                  <a:moveTo>
                    <a:pt x="0" y="114300"/>
                  </a:moveTo>
                  <a:lnTo>
                    <a:pt x="28393" y="114300"/>
                  </a:lnTo>
                </a:path>
              </a:pathLst>
            </a:custGeom>
            <a:ln w="279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3695473" y="1765935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50"/>
                  </a:moveTo>
                  <a:lnTo>
                    <a:pt x="28393" y="57150"/>
                  </a:lnTo>
                </a:path>
              </a:pathLst>
            </a:custGeom>
            <a:ln w="292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3695473" y="1879600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50"/>
                  </a:moveTo>
                  <a:lnTo>
                    <a:pt x="28393" y="57150"/>
                  </a:lnTo>
                </a:path>
              </a:pathLst>
            </a:custGeom>
            <a:ln w="279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3695473" y="1993265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50"/>
                  </a:moveTo>
                  <a:lnTo>
                    <a:pt x="28393" y="57150"/>
                  </a:lnTo>
                </a:path>
              </a:pathLst>
            </a:custGeom>
            <a:ln w="292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3695473" y="2106930"/>
              <a:ext cx="28575" cy="114300"/>
            </a:xfrm>
            <a:custGeom>
              <a:avLst/>
              <a:gdLst/>
              <a:ahLst/>
              <a:cxnLst/>
              <a:rect l="l" t="t" r="r" b="b"/>
              <a:pathLst>
                <a:path w="28575" h="114300">
                  <a:moveTo>
                    <a:pt x="0" y="0"/>
                  </a:moveTo>
                  <a:lnTo>
                    <a:pt x="28393" y="0"/>
                  </a:lnTo>
                </a:path>
                <a:path w="28575" h="114300">
                  <a:moveTo>
                    <a:pt x="0" y="57150"/>
                  </a:moveTo>
                  <a:lnTo>
                    <a:pt x="28393" y="57150"/>
                  </a:lnTo>
                </a:path>
                <a:path w="28575" h="114300">
                  <a:moveTo>
                    <a:pt x="0" y="114300"/>
                  </a:moveTo>
                  <a:lnTo>
                    <a:pt x="28393" y="114300"/>
                  </a:lnTo>
                </a:path>
              </a:pathLst>
            </a:custGeom>
            <a:ln w="279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3695473" y="2277744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50"/>
                  </a:moveTo>
                  <a:lnTo>
                    <a:pt x="28393" y="57150"/>
                  </a:lnTo>
                </a:path>
              </a:pathLst>
            </a:custGeom>
            <a:ln w="292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3695473" y="2391409"/>
              <a:ext cx="28575" cy="114300"/>
            </a:xfrm>
            <a:custGeom>
              <a:avLst/>
              <a:gdLst/>
              <a:ahLst/>
              <a:cxnLst/>
              <a:rect l="l" t="t" r="r" b="b"/>
              <a:pathLst>
                <a:path w="28575" h="114300">
                  <a:moveTo>
                    <a:pt x="0" y="0"/>
                  </a:moveTo>
                  <a:lnTo>
                    <a:pt x="28393" y="0"/>
                  </a:lnTo>
                </a:path>
                <a:path w="28575" h="114300">
                  <a:moveTo>
                    <a:pt x="0" y="57150"/>
                  </a:moveTo>
                  <a:lnTo>
                    <a:pt x="28393" y="57150"/>
                  </a:lnTo>
                </a:path>
                <a:path w="28575" h="114300">
                  <a:moveTo>
                    <a:pt x="0" y="114300"/>
                  </a:moveTo>
                  <a:lnTo>
                    <a:pt x="28393" y="114300"/>
                  </a:lnTo>
                </a:path>
              </a:pathLst>
            </a:custGeom>
            <a:ln w="279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3695473" y="2562225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50"/>
                  </a:moveTo>
                  <a:lnTo>
                    <a:pt x="28393" y="57150"/>
                  </a:lnTo>
                </a:path>
              </a:pathLst>
            </a:custGeom>
            <a:ln w="292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3695473" y="2675889"/>
              <a:ext cx="28575" cy="114300"/>
            </a:xfrm>
            <a:custGeom>
              <a:avLst/>
              <a:gdLst/>
              <a:ahLst/>
              <a:cxnLst/>
              <a:rect l="l" t="t" r="r" b="b"/>
              <a:pathLst>
                <a:path w="28575" h="114300">
                  <a:moveTo>
                    <a:pt x="0" y="0"/>
                  </a:moveTo>
                  <a:lnTo>
                    <a:pt x="28393" y="0"/>
                  </a:lnTo>
                </a:path>
                <a:path w="28575" h="114300">
                  <a:moveTo>
                    <a:pt x="0" y="57150"/>
                  </a:moveTo>
                  <a:lnTo>
                    <a:pt x="28393" y="57150"/>
                  </a:lnTo>
                </a:path>
                <a:path w="28575" h="114300">
                  <a:moveTo>
                    <a:pt x="0" y="114300"/>
                  </a:moveTo>
                  <a:lnTo>
                    <a:pt x="28393" y="114300"/>
                  </a:lnTo>
                </a:path>
              </a:pathLst>
            </a:custGeom>
            <a:ln w="279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3709669" y="2832100"/>
              <a:ext cx="0" cy="29209"/>
            </a:xfrm>
            <a:custGeom>
              <a:avLst/>
              <a:gdLst/>
              <a:ahLst/>
              <a:cxnLst/>
              <a:rect l="l" t="t" r="r" b="b"/>
              <a:pathLst>
                <a:path h="29210">
                  <a:moveTo>
                    <a:pt x="-14196" y="14604"/>
                  </a:moveTo>
                  <a:lnTo>
                    <a:pt x="14196" y="14604"/>
                  </a:lnTo>
                </a:path>
              </a:pathLst>
            </a:custGeom>
            <a:ln w="292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3695473" y="2903219"/>
              <a:ext cx="28575" cy="114300"/>
            </a:xfrm>
            <a:custGeom>
              <a:avLst/>
              <a:gdLst/>
              <a:ahLst/>
              <a:cxnLst/>
              <a:rect l="l" t="t" r="r" b="b"/>
              <a:pathLst>
                <a:path w="28575" h="114300">
                  <a:moveTo>
                    <a:pt x="0" y="0"/>
                  </a:moveTo>
                  <a:lnTo>
                    <a:pt x="28393" y="0"/>
                  </a:lnTo>
                </a:path>
                <a:path w="28575" h="114300">
                  <a:moveTo>
                    <a:pt x="0" y="57150"/>
                  </a:moveTo>
                  <a:lnTo>
                    <a:pt x="28393" y="57150"/>
                  </a:lnTo>
                </a:path>
                <a:path w="28575" h="114300">
                  <a:moveTo>
                    <a:pt x="0" y="114300"/>
                  </a:moveTo>
                  <a:lnTo>
                    <a:pt x="28393" y="114300"/>
                  </a:lnTo>
                </a:path>
              </a:pathLst>
            </a:custGeom>
            <a:ln w="279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3695473" y="3074035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50"/>
                  </a:moveTo>
                  <a:lnTo>
                    <a:pt x="28393" y="57150"/>
                  </a:lnTo>
                </a:path>
              </a:pathLst>
            </a:custGeom>
            <a:ln w="292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3695473" y="3187700"/>
              <a:ext cx="28575" cy="114300"/>
            </a:xfrm>
            <a:custGeom>
              <a:avLst/>
              <a:gdLst/>
              <a:ahLst/>
              <a:cxnLst/>
              <a:rect l="l" t="t" r="r" b="b"/>
              <a:pathLst>
                <a:path w="28575" h="114300">
                  <a:moveTo>
                    <a:pt x="0" y="0"/>
                  </a:moveTo>
                  <a:lnTo>
                    <a:pt x="28393" y="0"/>
                  </a:lnTo>
                </a:path>
                <a:path w="28575" h="114300">
                  <a:moveTo>
                    <a:pt x="0" y="57150"/>
                  </a:moveTo>
                  <a:lnTo>
                    <a:pt x="28393" y="57150"/>
                  </a:lnTo>
                </a:path>
                <a:path w="28575" h="114300">
                  <a:moveTo>
                    <a:pt x="0" y="114300"/>
                  </a:moveTo>
                  <a:lnTo>
                    <a:pt x="28393" y="114300"/>
                  </a:lnTo>
                </a:path>
              </a:pathLst>
            </a:custGeom>
            <a:ln w="279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3695473" y="3358514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50"/>
                  </a:moveTo>
                  <a:lnTo>
                    <a:pt x="28393" y="57150"/>
                  </a:lnTo>
                </a:path>
              </a:pathLst>
            </a:custGeom>
            <a:ln w="292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3695473" y="3472179"/>
              <a:ext cx="28575" cy="114300"/>
            </a:xfrm>
            <a:custGeom>
              <a:avLst/>
              <a:gdLst/>
              <a:ahLst/>
              <a:cxnLst/>
              <a:rect l="l" t="t" r="r" b="b"/>
              <a:pathLst>
                <a:path w="28575" h="114300">
                  <a:moveTo>
                    <a:pt x="0" y="0"/>
                  </a:moveTo>
                  <a:lnTo>
                    <a:pt x="28393" y="0"/>
                  </a:lnTo>
                </a:path>
                <a:path w="28575" h="114300">
                  <a:moveTo>
                    <a:pt x="0" y="57150"/>
                  </a:moveTo>
                  <a:lnTo>
                    <a:pt x="28393" y="57150"/>
                  </a:lnTo>
                </a:path>
                <a:path w="28575" h="114300">
                  <a:moveTo>
                    <a:pt x="0" y="114300"/>
                  </a:moveTo>
                  <a:lnTo>
                    <a:pt x="28393" y="114300"/>
                  </a:lnTo>
                </a:path>
              </a:pathLst>
            </a:custGeom>
            <a:ln w="279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3695473" y="3642995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50"/>
                  </a:moveTo>
                  <a:lnTo>
                    <a:pt x="28393" y="57150"/>
                  </a:lnTo>
                </a:path>
              </a:pathLst>
            </a:custGeom>
            <a:ln w="292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3695473" y="3756660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50"/>
                  </a:moveTo>
                  <a:lnTo>
                    <a:pt x="28393" y="57150"/>
                  </a:lnTo>
                </a:path>
              </a:pathLst>
            </a:custGeom>
            <a:ln w="279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3695473" y="3870325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50"/>
                  </a:moveTo>
                  <a:lnTo>
                    <a:pt x="28393" y="57150"/>
                  </a:lnTo>
                </a:path>
              </a:pathLst>
            </a:custGeom>
            <a:ln w="292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3695473" y="3983989"/>
              <a:ext cx="28575" cy="114300"/>
            </a:xfrm>
            <a:custGeom>
              <a:avLst/>
              <a:gdLst/>
              <a:ahLst/>
              <a:cxnLst/>
              <a:rect l="l" t="t" r="r" b="b"/>
              <a:pathLst>
                <a:path w="28575" h="114300">
                  <a:moveTo>
                    <a:pt x="0" y="0"/>
                  </a:moveTo>
                  <a:lnTo>
                    <a:pt x="28393" y="0"/>
                  </a:lnTo>
                </a:path>
                <a:path w="28575" h="114300">
                  <a:moveTo>
                    <a:pt x="0" y="57150"/>
                  </a:moveTo>
                  <a:lnTo>
                    <a:pt x="28393" y="57150"/>
                  </a:lnTo>
                </a:path>
                <a:path w="28575" h="114300">
                  <a:moveTo>
                    <a:pt x="0" y="114300"/>
                  </a:moveTo>
                  <a:lnTo>
                    <a:pt x="28393" y="114300"/>
                  </a:lnTo>
                </a:path>
              </a:pathLst>
            </a:custGeom>
            <a:ln w="279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3695473" y="4154804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50"/>
                  </a:moveTo>
                  <a:lnTo>
                    <a:pt x="28393" y="57150"/>
                  </a:lnTo>
                </a:path>
              </a:pathLst>
            </a:custGeom>
            <a:ln w="292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3695473" y="4268470"/>
              <a:ext cx="28575" cy="114300"/>
            </a:xfrm>
            <a:custGeom>
              <a:avLst/>
              <a:gdLst/>
              <a:ahLst/>
              <a:cxnLst/>
              <a:rect l="l" t="t" r="r" b="b"/>
              <a:pathLst>
                <a:path w="28575" h="114300">
                  <a:moveTo>
                    <a:pt x="0" y="0"/>
                  </a:moveTo>
                  <a:lnTo>
                    <a:pt x="28393" y="0"/>
                  </a:lnTo>
                </a:path>
                <a:path w="28575" h="114300">
                  <a:moveTo>
                    <a:pt x="0" y="57149"/>
                  </a:moveTo>
                  <a:lnTo>
                    <a:pt x="28393" y="57149"/>
                  </a:lnTo>
                </a:path>
                <a:path w="28575" h="114300">
                  <a:moveTo>
                    <a:pt x="0" y="114299"/>
                  </a:moveTo>
                  <a:lnTo>
                    <a:pt x="28393" y="114299"/>
                  </a:lnTo>
                </a:path>
              </a:pathLst>
            </a:custGeom>
            <a:ln w="279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3695473" y="4439285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50"/>
                  </a:moveTo>
                  <a:lnTo>
                    <a:pt x="28393" y="57150"/>
                  </a:lnTo>
                </a:path>
              </a:pathLst>
            </a:custGeom>
            <a:ln w="292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3695473" y="4552950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50"/>
                  </a:moveTo>
                  <a:lnTo>
                    <a:pt x="28393" y="57150"/>
                  </a:lnTo>
                </a:path>
              </a:pathLst>
            </a:custGeom>
            <a:ln w="279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3695473" y="4666614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50"/>
                  </a:moveTo>
                  <a:lnTo>
                    <a:pt x="28393" y="57150"/>
                  </a:lnTo>
                </a:path>
              </a:pathLst>
            </a:custGeom>
            <a:ln w="292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3695473" y="4780279"/>
              <a:ext cx="28575" cy="114300"/>
            </a:xfrm>
            <a:custGeom>
              <a:avLst/>
              <a:gdLst/>
              <a:ahLst/>
              <a:cxnLst/>
              <a:rect l="l" t="t" r="r" b="b"/>
              <a:pathLst>
                <a:path w="28575" h="114300">
                  <a:moveTo>
                    <a:pt x="0" y="0"/>
                  </a:moveTo>
                  <a:lnTo>
                    <a:pt x="28393" y="0"/>
                  </a:lnTo>
                </a:path>
                <a:path w="28575" h="114300">
                  <a:moveTo>
                    <a:pt x="0" y="57150"/>
                  </a:moveTo>
                  <a:lnTo>
                    <a:pt x="28393" y="57150"/>
                  </a:lnTo>
                </a:path>
                <a:path w="28575" h="114300">
                  <a:moveTo>
                    <a:pt x="0" y="114300"/>
                  </a:moveTo>
                  <a:lnTo>
                    <a:pt x="28393" y="114300"/>
                  </a:lnTo>
                </a:path>
              </a:pathLst>
            </a:custGeom>
            <a:ln w="279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3695473" y="4951095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49"/>
                  </a:moveTo>
                  <a:lnTo>
                    <a:pt x="28393" y="57149"/>
                  </a:lnTo>
                </a:path>
              </a:pathLst>
            </a:custGeom>
            <a:ln w="292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3695473" y="5064759"/>
              <a:ext cx="28575" cy="114300"/>
            </a:xfrm>
            <a:custGeom>
              <a:avLst/>
              <a:gdLst/>
              <a:ahLst/>
              <a:cxnLst/>
              <a:rect l="l" t="t" r="r" b="b"/>
              <a:pathLst>
                <a:path w="28575" h="114300">
                  <a:moveTo>
                    <a:pt x="0" y="0"/>
                  </a:moveTo>
                  <a:lnTo>
                    <a:pt x="28393" y="0"/>
                  </a:lnTo>
                </a:path>
                <a:path w="28575" h="114300">
                  <a:moveTo>
                    <a:pt x="0" y="57150"/>
                  </a:moveTo>
                  <a:lnTo>
                    <a:pt x="28393" y="57150"/>
                  </a:lnTo>
                </a:path>
                <a:path w="28575" h="114300">
                  <a:moveTo>
                    <a:pt x="0" y="114300"/>
                  </a:moveTo>
                  <a:lnTo>
                    <a:pt x="28393" y="114300"/>
                  </a:lnTo>
                </a:path>
              </a:pathLst>
            </a:custGeom>
            <a:ln w="279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3695473" y="5235575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50"/>
                  </a:moveTo>
                  <a:lnTo>
                    <a:pt x="28393" y="57150"/>
                  </a:lnTo>
                </a:path>
              </a:pathLst>
            </a:custGeom>
            <a:ln w="292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3695473" y="5349240"/>
              <a:ext cx="28575" cy="114300"/>
            </a:xfrm>
            <a:custGeom>
              <a:avLst/>
              <a:gdLst/>
              <a:ahLst/>
              <a:cxnLst/>
              <a:rect l="l" t="t" r="r" b="b"/>
              <a:pathLst>
                <a:path w="28575" h="114300">
                  <a:moveTo>
                    <a:pt x="0" y="0"/>
                  </a:moveTo>
                  <a:lnTo>
                    <a:pt x="28393" y="0"/>
                  </a:lnTo>
                </a:path>
                <a:path w="28575" h="114300">
                  <a:moveTo>
                    <a:pt x="0" y="57150"/>
                  </a:moveTo>
                  <a:lnTo>
                    <a:pt x="28393" y="57150"/>
                  </a:lnTo>
                </a:path>
                <a:path w="28575" h="114300">
                  <a:moveTo>
                    <a:pt x="0" y="114300"/>
                  </a:moveTo>
                  <a:lnTo>
                    <a:pt x="28393" y="114300"/>
                  </a:lnTo>
                </a:path>
              </a:pathLst>
            </a:custGeom>
            <a:ln w="279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3709669" y="5505450"/>
              <a:ext cx="0" cy="29209"/>
            </a:xfrm>
            <a:custGeom>
              <a:avLst/>
              <a:gdLst/>
              <a:ahLst/>
              <a:cxnLst/>
              <a:rect l="l" t="t" r="r" b="b"/>
              <a:pathLst>
                <a:path h="29210">
                  <a:moveTo>
                    <a:pt x="-14196" y="14605"/>
                  </a:moveTo>
                  <a:lnTo>
                    <a:pt x="14196" y="14605"/>
                  </a:lnTo>
                </a:path>
              </a:pathLst>
            </a:custGeom>
            <a:ln w="292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3695473" y="5576570"/>
              <a:ext cx="28575" cy="114300"/>
            </a:xfrm>
            <a:custGeom>
              <a:avLst/>
              <a:gdLst/>
              <a:ahLst/>
              <a:cxnLst/>
              <a:rect l="l" t="t" r="r" b="b"/>
              <a:pathLst>
                <a:path w="28575" h="114300">
                  <a:moveTo>
                    <a:pt x="0" y="0"/>
                  </a:moveTo>
                  <a:lnTo>
                    <a:pt x="28393" y="0"/>
                  </a:lnTo>
                </a:path>
                <a:path w="28575" h="114300">
                  <a:moveTo>
                    <a:pt x="0" y="57149"/>
                  </a:moveTo>
                  <a:lnTo>
                    <a:pt x="28393" y="57149"/>
                  </a:lnTo>
                </a:path>
                <a:path w="28575" h="114300">
                  <a:moveTo>
                    <a:pt x="0" y="114299"/>
                  </a:moveTo>
                  <a:lnTo>
                    <a:pt x="28393" y="114299"/>
                  </a:lnTo>
                </a:path>
              </a:pathLst>
            </a:custGeom>
            <a:ln w="279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3695473" y="5747384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50"/>
                  </a:moveTo>
                  <a:lnTo>
                    <a:pt x="28393" y="57150"/>
                  </a:lnTo>
                </a:path>
              </a:pathLst>
            </a:custGeom>
            <a:ln w="292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3695473" y="5861050"/>
              <a:ext cx="28575" cy="114300"/>
            </a:xfrm>
            <a:custGeom>
              <a:avLst/>
              <a:gdLst/>
              <a:ahLst/>
              <a:cxnLst/>
              <a:rect l="l" t="t" r="r" b="b"/>
              <a:pathLst>
                <a:path w="28575" h="114300">
                  <a:moveTo>
                    <a:pt x="0" y="0"/>
                  </a:moveTo>
                  <a:lnTo>
                    <a:pt x="28393" y="0"/>
                  </a:lnTo>
                </a:path>
                <a:path w="28575" h="114300">
                  <a:moveTo>
                    <a:pt x="0" y="57150"/>
                  </a:moveTo>
                  <a:lnTo>
                    <a:pt x="28393" y="57150"/>
                  </a:lnTo>
                </a:path>
                <a:path w="28575" h="114300">
                  <a:moveTo>
                    <a:pt x="0" y="114300"/>
                  </a:moveTo>
                  <a:lnTo>
                    <a:pt x="28393" y="114300"/>
                  </a:lnTo>
                </a:path>
              </a:pathLst>
            </a:custGeom>
            <a:ln w="279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3695473" y="6031865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50"/>
                  </a:moveTo>
                  <a:lnTo>
                    <a:pt x="28393" y="57150"/>
                  </a:lnTo>
                </a:path>
              </a:pathLst>
            </a:custGeom>
            <a:ln w="292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3709669" y="6131559"/>
              <a:ext cx="0" cy="21590"/>
            </a:xfrm>
            <a:custGeom>
              <a:avLst/>
              <a:gdLst/>
              <a:ahLst/>
              <a:cxnLst/>
              <a:rect l="l" t="t" r="r" b="b"/>
              <a:pathLst>
                <a:path h="21589">
                  <a:moveTo>
                    <a:pt x="-14196" y="10794"/>
                  </a:moveTo>
                  <a:lnTo>
                    <a:pt x="14196" y="10794"/>
                  </a:lnTo>
                </a:path>
              </a:pathLst>
            </a:custGeom>
            <a:ln w="215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4533673" y="1595120"/>
              <a:ext cx="28575" cy="114300"/>
            </a:xfrm>
            <a:custGeom>
              <a:avLst/>
              <a:gdLst/>
              <a:ahLst/>
              <a:cxnLst/>
              <a:rect l="l" t="t" r="r" b="b"/>
              <a:pathLst>
                <a:path w="28575" h="114300">
                  <a:moveTo>
                    <a:pt x="0" y="0"/>
                  </a:moveTo>
                  <a:lnTo>
                    <a:pt x="28393" y="0"/>
                  </a:lnTo>
                </a:path>
                <a:path w="28575" h="114300">
                  <a:moveTo>
                    <a:pt x="0" y="57150"/>
                  </a:moveTo>
                  <a:lnTo>
                    <a:pt x="28393" y="57150"/>
                  </a:lnTo>
                </a:path>
                <a:path w="28575" h="114300">
                  <a:moveTo>
                    <a:pt x="0" y="114300"/>
                  </a:moveTo>
                  <a:lnTo>
                    <a:pt x="28393" y="114300"/>
                  </a:lnTo>
                </a:path>
              </a:pathLst>
            </a:custGeom>
            <a:ln w="279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4533673" y="1765935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50"/>
                  </a:moveTo>
                  <a:lnTo>
                    <a:pt x="28393" y="57150"/>
                  </a:lnTo>
                </a:path>
              </a:pathLst>
            </a:custGeom>
            <a:ln w="292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4533673" y="1879600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50"/>
                  </a:moveTo>
                  <a:lnTo>
                    <a:pt x="28393" y="57150"/>
                  </a:lnTo>
                </a:path>
              </a:pathLst>
            </a:custGeom>
            <a:ln w="279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4533673" y="1993265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50"/>
                  </a:moveTo>
                  <a:lnTo>
                    <a:pt x="28393" y="57150"/>
                  </a:lnTo>
                </a:path>
              </a:pathLst>
            </a:custGeom>
            <a:ln w="292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4533673" y="2106930"/>
              <a:ext cx="28575" cy="114300"/>
            </a:xfrm>
            <a:custGeom>
              <a:avLst/>
              <a:gdLst/>
              <a:ahLst/>
              <a:cxnLst/>
              <a:rect l="l" t="t" r="r" b="b"/>
              <a:pathLst>
                <a:path w="28575" h="114300">
                  <a:moveTo>
                    <a:pt x="0" y="0"/>
                  </a:moveTo>
                  <a:lnTo>
                    <a:pt x="28393" y="0"/>
                  </a:lnTo>
                </a:path>
                <a:path w="28575" h="114300">
                  <a:moveTo>
                    <a:pt x="0" y="57150"/>
                  </a:moveTo>
                  <a:lnTo>
                    <a:pt x="28393" y="57150"/>
                  </a:lnTo>
                </a:path>
                <a:path w="28575" h="114300">
                  <a:moveTo>
                    <a:pt x="0" y="114300"/>
                  </a:moveTo>
                  <a:lnTo>
                    <a:pt x="28393" y="114300"/>
                  </a:lnTo>
                </a:path>
              </a:pathLst>
            </a:custGeom>
            <a:ln w="279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4533673" y="2277744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50"/>
                  </a:moveTo>
                  <a:lnTo>
                    <a:pt x="28393" y="57150"/>
                  </a:lnTo>
                </a:path>
              </a:pathLst>
            </a:custGeom>
            <a:ln w="292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4533673" y="2391409"/>
              <a:ext cx="28575" cy="114300"/>
            </a:xfrm>
            <a:custGeom>
              <a:avLst/>
              <a:gdLst/>
              <a:ahLst/>
              <a:cxnLst/>
              <a:rect l="l" t="t" r="r" b="b"/>
              <a:pathLst>
                <a:path w="28575" h="114300">
                  <a:moveTo>
                    <a:pt x="0" y="0"/>
                  </a:moveTo>
                  <a:lnTo>
                    <a:pt x="28393" y="0"/>
                  </a:lnTo>
                </a:path>
                <a:path w="28575" h="114300">
                  <a:moveTo>
                    <a:pt x="0" y="57150"/>
                  </a:moveTo>
                  <a:lnTo>
                    <a:pt x="28393" y="57150"/>
                  </a:lnTo>
                </a:path>
                <a:path w="28575" h="114300">
                  <a:moveTo>
                    <a:pt x="0" y="114300"/>
                  </a:moveTo>
                  <a:lnTo>
                    <a:pt x="28393" y="114300"/>
                  </a:lnTo>
                </a:path>
              </a:pathLst>
            </a:custGeom>
            <a:ln w="279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4533673" y="2562225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50"/>
                  </a:moveTo>
                  <a:lnTo>
                    <a:pt x="28393" y="57150"/>
                  </a:lnTo>
                </a:path>
              </a:pathLst>
            </a:custGeom>
            <a:ln w="292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4533673" y="2675889"/>
              <a:ext cx="28575" cy="114300"/>
            </a:xfrm>
            <a:custGeom>
              <a:avLst/>
              <a:gdLst/>
              <a:ahLst/>
              <a:cxnLst/>
              <a:rect l="l" t="t" r="r" b="b"/>
              <a:pathLst>
                <a:path w="28575" h="114300">
                  <a:moveTo>
                    <a:pt x="0" y="0"/>
                  </a:moveTo>
                  <a:lnTo>
                    <a:pt x="28393" y="0"/>
                  </a:lnTo>
                </a:path>
                <a:path w="28575" h="114300">
                  <a:moveTo>
                    <a:pt x="0" y="57150"/>
                  </a:moveTo>
                  <a:lnTo>
                    <a:pt x="28393" y="57150"/>
                  </a:lnTo>
                </a:path>
                <a:path w="28575" h="114300">
                  <a:moveTo>
                    <a:pt x="0" y="114300"/>
                  </a:moveTo>
                  <a:lnTo>
                    <a:pt x="28393" y="114300"/>
                  </a:lnTo>
                </a:path>
              </a:pathLst>
            </a:custGeom>
            <a:ln w="279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4547869" y="2832100"/>
              <a:ext cx="0" cy="29209"/>
            </a:xfrm>
            <a:custGeom>
              <a:avLst/>
              <a:gdLst/>
              <a:ahLst/>
              <a:cxnLst/>
              <a:rect l="l" t="t" r="r" b="b"/>
              <a:pathLst>
                <a:path h="29210">
                  <a:moveTo>
                    <a:pt x="-14196" y="14604"/>
                  </a:moveTo>
                  <a:lnTo>
                    <a:pt x="14196" y="14604"/>
                  </a:lnTo>
                </a:path>
              </a:pathLst>
            </a:custGeom>
            <a:ln w="292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4533673" y="2903219"/>
              <a:ext cx="28575" cy="114300"/>
            </a:xfrm>
            <a:custGeom>
              <a:avLst/>
              <a:gdLst/>
              <a:ahLst/>
              <a:cxnLst/>
              <a:rect l="l" t="t" r="r" b="b"/>
              <a:pathLst>
                <a:path w="28575" h="114300">
                  <a:moveTo>
                    <a:pt x="0" y="0"/>
                  </a:moveTo>
                  <a:lnTo>
                    <a:pt x="28393" y="0"/>
                  </a:lnTo>
                </a:path>
                <a:path w="28575" h="114300">
                  <a:moveTo>
                    <a:pt x="0" y="57150"/>
                  </a:moveTo>
                  <a:lnTo>
                    <a:pt x="28393" y="57150"/>
                  </a:lnTo>
                </a:path>
                <a:path w="28575" h="114300">
                  <a:moveTo>
                    <a:pt x="0" y="114300"/>
                  </a:moveTo>
                  <a:lnTo>
                    <a:pt x="28393" y="114300"/>
                  </a:lnTo>
                </a:path>
              </a:pathLst>
            </a:custGeom>
            <a:ln w="279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4533673" y="3074035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50"/>
                  </a:moveTo>
                  <a:lnTo>
                    <a:pt x="28393" y="57150"/>
                  </a:lnTo>
                </a:path>
              </a:pathLst>
            </a:custGeom>
            <a:ln w="292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4533673" y="3187700"/>
              <a:ext cx="28575" cy="114300"/>
            </a:xfrm>
            <a:custGeom>
              <a:avLst/>
              <a:gdLst/>
              <a:ahLst/>
              <a:cxnLst/>
              <a:rect l="l" t="t" r="r" b="b"/>
              <a:pathLst>
                <a:path w="28575" h="114300">
                  <a:moveTo>
                    <a:pt x="0" y="0"/>
                  </a:moveTo>
                  <a:lnTo>
                    <a:pt x="28393" y="0"/>
                  </a:lnTo>
                </a:path>
                <a:path w="28575" h="114300">
                  <a:moveTo>
                    <a:pt x="0" y="57150"/>
                  </a:moveTo>
                  <a:lnTo>
                    <a:pt x="28393" y="57150"/>
                  </a:lnTo>
                </a:path>
                <a:path w="28575" h="114300">
                  <a:moveTo>
                    <a:pt x="0" y="114300"/>
                  </a:moveTo>
                  <a:lnTo>
                    <a:pt x="28393" y="114300"/>
                  </a:lnTo>
                </a:path>
              </a:pathLst>
            </a:custGeom>
            <a:ln w="279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4533673" y="3358514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50"/>
                  </a:moveTo>
                  <a:lnTo>
                    <a:pt x="28393" y="57150"/>
                  </a:lnTo>
                </a:path>
              </a:pathLst>
            </a:custGeom>
            <a:ln w="292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4533673" y="3472179"/>
              <a:ext cx="28575" cy="114300"/>
            </a:xfrm>
            <a:custGeom>
              <a:avLst/>
              <a:gdLst/>
              <a:ahLst/>
              <a:cxnLst/>
              <a:rect l="l" t="t" r="r" b="b"/>
              <a:pathLst>
                <a:path w="28575" h="114300">
                  <a:moveTo>
                    <a:pt x="0" y="0"/>
                  </a:moveTo>
                  <a:lnTo>
                    <a:pt x="28393" y="0"/>
                  </a:lnTo>
                </a:path>
                <a:path w="28575" h="114300">
                  <a:moveTo>
                    <a:pt x="0" y="57150"/>
                  </a:moveTo>
                  <a:lnTo>
                    <a:pt x="28393" y="57150"/>
                  </a:lnTo>
                </a:path>
                <a:path w="28575" h="114300">
                  <a:moveTo>
                    <a:pt x="0" y="114300"/>
                  </a:moveTo>
                  <a:lnTo>
                    <a:pt x="28393" y="114300"/>
                  </a:lnTo>
                </a:path>
              </a:pathLst>
            </a:custGeom>
            <a:ln w="279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4533673" y="3642995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50"/>
                  </a:moveTo>
                  <a:lnTo>
                    <a:pt x="28393" y="57150"/>
                  </a:lnTo>
                </a:path>
              </a:pathLst>
            </a:custGeom>
            <a:ln w="292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4533673" y="3756660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50"/>
                  </a:moveTo>
                  <a:lnTo>
                    <a:pt x="28393" y="57150"/>
                  </a:lnTo>
                </a:path>
              </a:pathLst>
            </a:custGeom>
            <a:ln w="279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4533673" y="3870325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50"/>
                  </a:moveTo>
                  <a:lnTo>
                    <a:pt x="28393" y="57150"/>
                  </a:lnTo>
                </a:path>
              </a:pathLst>
            </a:custGeom>
            <a:ln w="292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4533673" y="3983989"/>
              <a:ext cx="28575" cy="114300"/>
            </a:xfrm>
            <a:custGeom>
              <a:avLst/>
              <a:gdLst/>
              <a:ahLst/>
              <a:cxnLst/>
              <a:rect l="l" t="t" r="r" b="b"/>
              <a:pathLst>
                <a:path w="28575" h="114300">
                  <a:moveTo>
                    <a:pt x="0" y="0"/>
                  </a:moveTo>
                  <a:lnTo>
                    <a:pt x="28393" y="0"/>
                  </a:lnTo>
                </a:path>
                <a:path w="28575" h="114300">
                  <a:moveTo>
                    <a:pt x="0" y="57150"/>
                  </a:moveTo>
                  <a:lnTo>
                    <a:pt x="28393" y="57150"/>
                  </a:lnTo>
                </a:path>
                <a:path w="28575" h="114300">
                  <a:moveTo>
                    <a:pt x="0" y="114300"/>
                  </a:moveTo>
                  <a:lnTo>
                    <a:pt x="28393" y="114300"/>
                  </a:lnTo>
                </a:path>
              </a:pathLst>
            </a:custGeom>
            <a:ln w="279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4533673" y="4154804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50"/>
                  </a:moveTo>
                  <a:lnTo>
                    <a:pt x="28393" y="57150"/>
                  </a:lnTo>
                </a:path>
              </a:pathLst>
            </a:custGeom>
            <a:ln w="292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4533673" y="4268470"/>
              <a:ext cx="28575" cy="114300"/>
            </a:xfrm>
            <a:custGeom>
              <a:avLst/>
              <a:gdLst/>
              <a:ahLst/>
              <a:cxnLst/>
              <a:rect l="l" t="t" r="r" b="b"/>
              <a:pathLst>
                <a:path w="28575" h="114300">
                  <a:moveTo>
                    <a:pt x="0" y="0"/>
                  </a:moveTo>
                  <a:lnTo>
                    <a:pt x="28393" y="0"/>
                  </a:lnTo>
                </a:path>
                <a:path w="28575" h="114300">
                  <a:moveTo>
                    <a:pt x="0" y="57149"/>
                  </a:moveTo>
                  <a:lnTo>
                    <a:pt x="28393" y="57149"/>
                  </a:lnTo>
                </a:path>
                <a:path w="28575" h="114300">
                  <a:moveTo>
                    <a:pt x="0" y="114299"/>
                  </a:moveTo>
                  <a:lnTo>
                    <a:pt x="28393" y="114299"/>
                  </a:lnTo>
                </a:path>
              </a:pathLst>
            </a:custGeom>
            <a:ln w="279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4533673" y="4439285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50"/>
                  </a:moveTo>
                  <a:lnTo>
                    <a:pt x="28393" y="57150"/>
                  </a:lnTo>
                </a:path>
              </a:pathLst>
            </a:custGeom>
            <a:ln w="292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4533673" y="4552950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50"/>
                  </a:moveTo>
                  <a:lnTo>
                    <a:pt x="28393" y="57150"/>
                  </a:lnTo>
                </a:path>
              </a:pathLst>
            </a:custGeom>
            <a:ln w="279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4533673" y="4666614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50"/>
                  </a:moveTo>
                  <a:lnTo>
                    <a:pt x="28393" y="57150"/>
                  </a:lnTo>
                </a:path>
              </a:pathLst>
            </a:custGeom>
            <a:ln w="292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4533673" y="4780279"/>
              <a:ext cx="28575" cy="114300"/>
            </a:xfrm>
            <a:custGeom>
              <a:avLst/>
              <a:gdLst/>
              <a:ahLst/>
              <a:cxnLst/>
              <a:rect l="l" t="t" r="r" b="b"/>
              <a:pathLst>
                <a:path w="28575" h="114300">
                  <a:moveTo>
                    <a:pt x="0" y="0"/>
                  </a:moveTo>
                  <a:lnTo>
                    <a:pt x="28393" y="0"/>
                  </a:lnTo>
                </a:path>
                <a:path w="28575" h="114300">
                  <a:moveTo>
                    <a:pt x="0" y="57150"/>
                  </a:moveTo>
                  <a:lnTo>
                    <a:pt x="28393" y="57150"/>
                  </a:lnTo>
                </a:path>
                <a:path w="28575" h="114300">
                  <a:moveTo>
                    <a:pt x="0" y="114300"/>
                  </a:moveTo>
                  <a:lnTo>
                    <a:pt x="28393" y="114300"/>
                  </a:lnTo>
                </a:path>
              </a:pathLst>
            </a:custGeom>
            <a:ln w="279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4533673" y="4951095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49"/>
                  </a:moveTo>
                  <a:lnTo>
                    <a:pt x="28393" y="57149"/>
                  </a:lnTo>
                </a:path>
              </a:pathLst>
            </a:custGeom>
            <a:ln w="292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4533673" y="5064759"/>
              <a:ext cx="28575" cy="114300"/>
            </a:xfrm>
            <a:custGeom>
              <a:avLst/>
              <a:gdLst/>
              <a:ahLst/>
              <a:cxnLst/>
              <a:rect l="l" t="t" r="r" b="b"/>
              <a:pathLst>
                <a:path w="28575" h="114300">
                  <a:moveTo>
                    <a:pt x="0" y="0"/>
                  </a:moveTo>
                  <a:lnTo>
                    <a:pt x="28393" y="0"/>
                  </a:lnTo>
                </a:path>
                <a:path w="28575" h="114300">
                  <a:moveTo>
                    <a:pt x="0" y="57150"/>
                  </a:moveTo>
                  <a:lnTo>
                    <a:pt x="28393" y="57150"/>
                  </a:lnTo>
                </a:path>
                <a:path w="28575" h="114300">
                  <a:moveTo>
                    <a:pt x="0" y="114300"/>
                  </a:moveTo>
                  <a:lnTo>
                    <a:pt x="28393" y="114300"/>
                  </a:lnTo>
                </a:path>
              </a:pathLst>
            </a:custGeom>
            <a:ln w="279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4533673" y="5235575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50"/>
                  </a:moveTo>
                  <a:lnTo>
                    <a:pt x="28393" y="57150"/>
                  </a:lnTo>
                </a:path>
              </a:pathLst>
            </a:custGeom>
            <a:ln w="292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4533673" y="5349240"/>
              <a:ext cx="28575" cy="114300"/>
            </a:xfrm>
            <a:custGeom>
              <a:avLst/>
              <a:gdLst/>
              <a:ahLst/>
              <a:cxnLst/>
              <a:rect l="l" t="t" r="r" b="b"/>
              <a:pathLst>
                <a:path w="28575" h="114300">
                  <a:moveTo>
                    <a:pt x="0" y="0"/>
                  </a:moveTo>
                  <a:lnTo>
                    <a:pt x="28393" y="0"/>
                  </a:lnTo>
                </a:path>
                <a:path w="28575" h="114300">
                  <a:moveTo>
                    <a:pt x="0" y="57150"/>
                  </a:moveTo>
                  <a:lnTo>
                    <a:pt x="28393" y="57150"/>
                  </a:lnTo>
                </a:path>
                <a:path w="28575" h="114300">
                  <a:moveTo>
                    <a:pt x="0" y="114300"/>
                  </a:moveTo>
                  <a:lnTo>
                    <a:pt x="28393" y="114300"/>
                  </a:lnTo>
                </a:path>
              </a:pathLst>
            </a:custGeom>
            <a:ln w="279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4547869" y="5505450"/>
              <a:ext cx="0" cy="29209"/>
            </a:xfrm>
            <a:custGeom>
              <a:avLst/>
              <a:gdLst/>
              <a:ahLst/>
              <a:cxnLst/>
              <a:rect l="l" t="t" r="r" b="b"/>
              <a:pathLst>
                <a:path h="29210">
                  <a:moveTo>
                    <a:pt x="-14196" y="14605"/>
                  </a:moveTo>
                  <a:lnTo>
                    <a:pt x="14196" y="14605"/>
                  </a:lnTo>
                </a:path>
              </a:pathLst>
            </a:custGeom>
            <a:ln w="292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4533673" y="5576570"/>
              <a:ext cx="28575" cy="114300"/>
            </a:xfrm>
            <a:custGeom>
              <a:avLst/>
              <a:gdLst/>
              <a:ahLst/>
              <a:cxnLst/>
              <a:rect l="l" t="t" r="r" b="b"/>
              <a:pathLst>
                <a:path w="28575" h="114300">
                  <a:moveTo>
                    <a:pt x="0" y="0"/>
                  </a:moveTo>
                  <a:lnTo>
                    <a:pt x="28393" y="0"/>
                  </a:lnTo>
                </a:path>
                <a:path w="28575" h="114300">
                  <a:moveTo>
                    <a:pt x="0" y="57149"/>
                  </a:moveTo>
                  <a:lnTo>
                    <a:pt x="28393" y="57149"/>
                  </a:lnTo>
                </a:path>
                <a:path w="28575" h="114300">
                  <a:moveTo>
                    <a:pt x="0" y="114299"/>
                  </a:moveTo>
                  <a:lnTo>
                    <a:pt x="28393" y="114299"/>
                  </a:lnTo>
                </a:path>
              </a:pathLst>
            </a:custGeom>
            <a:ln w="279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4533673" y="5747384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50"/>
                  </a:moveTo>
                  <a:lnTo>
                    <a:pt x="28393" y="57150"/>
                  </a:lnTo>
                </a:path>
              </a:pathLst>
            </a:custGeom>
            <a:ln w="292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4533673" y="5861050"/>
              <a:ext cx="28575" cy="114300"/>
            </a:xfrm>
            <a:custGeom>
              <a:avLst/>
              <a:gdLst/>
              <a:ahLst/>
              <a:cxnLst/>
              <a:rect l="l" t="t" r="r" b="b"/>
              <a:pathLst>
                <a:path w="28575" h="114300">
                  <a:moveTo>
                    <a:pt x="0" y="0"/>
                  </a:moveTo>
                  <a:lnTo>
                    <a:pt x="28393" y="0"/>
                  </a:lnTo>
                </a:path>
                <a:path w="28575" h="114300">
                  <a:moveTo>
                    <a:pt x="0" y="57150"/>
                  </a:moveTo>
                  <a:lnTo>
                    <a:pt x="28393" y="57150"/>
                  </a:lnTo>
                </a:path>
                <a:path w="28575" h="114300">
                  <a:moveTo>
                    <a:pt x="0" y="114300"/>
                  </a:moveTo>
                  <a:lnTo>
                    <a:pt x="28393" y="114300"/>
                  </a:lnTo>
                </a:path>
              </a:pathLst>
            </a:custGeom>
            <a:ln w="279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4533673" y="6031865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50"/>
                  </a:moveTo>
                  <a:lnTo>
                    <a:pt x="28393" y="57150"/>
                  </a:lnTo>
                </a:path>
              </a:pathLst>
            </a:custGeom>
            <a:ln w="292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4547869" y="6131559"/>
              <a:ext cx="0" cy="21590"/>
            </a:xfrm>
            <a:custGeom>
              <a:avLst/>
              <a:gdLst/>
              <a:ahLst/>
              <a:cxnLst/>
              <a:rect l="l" t="t" r="r" b="b"/>
              <a:pathLst>
                <a:path h="21589">
                  <a:moveTo>
                    <a:pt x="-14196" y="10794"/>
                  </a:moveTo>
                  <a:lnTo>
                    <a:pt x="14196" y="10794"/>
                  </a:lnTo>
                </a:path>
              </a:pathLst>
            </a:custGeom>
            <a:ln w="215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6286273" y="1595120"/>
              <a:ext cx="28575" cy="114300"/>
            </a:xfrm>
            <a:custGeom>
              <a:avLst/>
              <a:gdLst/>
              <a:ahLst/>
              <a:cxnLst/>
              <a:rect l="l" t="t" r="r" b="b"/>
              <a:pathLst>
                <a:path w="28575" h="114300">
                  <a:moveTo>
                    <a:pt x="0" y="0"/>
                  </a:moveTo>
                  <a:lnTo>
                    <a:pt x="28393" y="0"/>
                  </a:lnTo>
                </a:path>
                <a:path w="28575" h="114300">
                  <a:moveTo>
                    <a:pt x="0" y="57150"/>
                  </a:moveTo>
                  <a:lnTo>
                    <a:pt x="28393" y="57150"/>
                  </a:lnTo>
                </a:path>
                <a:path w="28575" h="114300">
                  <a:moveTo>
                    <a:pt x="0" y="114300"/>
                  </a:moveTo>
                  <a:lnTo>
                    <a:pt x="28393" y="114300"/>
                  </a:lnTo>
                </a:path>
              </a:pathLst>
            </a:custGeom>
            <a:ln w="279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6286273" y="1765935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50"/>
                  </a:moveTo>
                  <a:lnTo>
                    <a:pt x="28393" y="57150"/>
                  </a:lnTo>
                </a:path>
              </a:pathLst>
            </a:custGeom>
            <a:ln w="292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6286273" y="1879600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50"/>
                  </a:moveTo>
                  <a:lnTo>
                    <a:pt x="28393" y="57150"/>
                  </a:lnTo>
                </a:path>
              </a:pathLst>
            </a:custGeom>
            <a:ln w="279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6286273" y="1993265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50"/>
                  </a:moveTo>
                  <a:lnTo>
                    <a:pt x="28393" y="57150"/>
                  </a:lnTo>
                </a:path>
              </a:pathLst>
            </a:custGeom>
            <a:ln w="292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6286273" y="2106930"/>
              <a:ext cx="28575" cy="114300"/>
            </a:xfrm>
            <a:custGeom>
              <a:avLst/>
              <a:gdLst/>
              <a:ahLst/>
              <a:cxnLst/>
              <a:rect l="l" t="t" r="r" b="b"/>
              <a:pathLst>
                <a:path w="28575" h="114300">
                  <a:moveTo>
                    <a:pt x="0" y="0"/>
                  </a:moveTo>
                  <a:lnTo>
                    <a:pt x="28393" y="0"/>
                  </a:lnTo>
                </a:path>
                <a:path w="28575" h="114300">
                  <a:moveTo>
                    <a:pt x="0" y="57150"/>
                  </a:moveTo>
                  <a:lnTo>
                    <a:pt x="28393" y="57150"/>
                  </a:lnTo>
                </a:path>
                <a:path w="28575" h="114300">
                  <a:moveTo>
                    <a:pt x="0" y="114300"/>
                  </a:moveTo>
                  <a:lnTo>
                    <a:pt x="28393" y="114300"/>
                  </a:lnTo>
                </a:path>
              </a:pathLst>
            </a:custGeom>
            <a:ln w="279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6286273" y="2277744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50"/>
                  </a:moveTo>
                  <a:lnTo>
                    <a:pt x="28393" y="57150"/>
                  </a:lnTo>
                </a:path>
              </a:pathLst>
            </a:custGeom>
            <a:ln w="292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6286273" y="2391409"/>
              <a:ext cx="28575" cy="114300"/>
            </a:xfrm>
            <a:custGeom>
              <a:avLst/>
              <a:gdLst/>
              <a:ahLst/>
              <a:cxnLst/>
              <a:rect l="l" t="t" r="r" b="b"/>
              <a:pathLst>
                <a:path w="28575" h="114300">
                  <a:moveTo>
                    <a:pt x="0" y="0"/>
                  </a:moveTo>
                  <a:lnTo>
                    <a:pt x="28393" y="0"/>
                  </a:lnTo>
                </a:path>
                <a:path w="28575" h="114300">
                  <a:moveTo>
                    <a:pt x="0" y="57150"/>
                  </a:moveTo>
                  <a:lnTo>
                    <a:pt x="28393" y="57150"/>
                  </a:lnTo>
                </a:path>
                <a:path w="28575" h="114300">
                  <a:moveTo>
                    <a:pt x="0" y="114300"/>
                  </a:moveTo>
                  <a:lnTo>
                    <a:pt x="28393" y="114300"/>
                  </a:lnTo>
                </a:path>
              </a:pathLst>
            </a:custGeom>
            <a:ln w="279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6286273" y="2562225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50"/>
                  </a:moveTo>
                  <a:lnTo>
                    <a:pt x="28393" y="57150"/>
                  </a:lnTo>
                </a:path>
              </a:pathLst>
            </a:custGeom>
            <a:ln w="292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6286273" y="2675889"/>
              <a:ext cx="28575" cy="114300"/>
            </a:xfrm>
            <a:custGeom>
              <a:avLst/>
              <a:gdLst/>
              <a:ahLst/>
              <a:cxnLst/>
              <a:rect l="l" t="t" r="r" b="b"/>
              <a:pathLst>
                <a:path w="28575" h="114300">
                  <a:moveTo>
                    <a:pt x="0" y="0"/>
                  </a:moveTo>
                  <a:lnTo>
                    <a:pt x="28393" y="0"/>
                  </a:lnTo>
                </a:path>
                <a:path w="28575" h="114300">
                  <a:moveTo>
                    <a:pt x="0" y="57150"/>
                  </a:moveTo>
                  <a:lnTo>
                    <a:pt x="28393" y="57150"/>
                  </a:lnTo>
                </a:path>
                <a:path w="28575" h="114300">
                  <a:moveTo>
                    <a:pt x="0" y="114300"/>
                  </a:moveTo>
                  <a:lnTo>
                    <a:pt x="28393" y="114300"/>
                  </a:lnTo>
                </a:path>
              </a:pathLst>
            </a:custGeom>
            <a:ln w="279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6300470" y="2832100"/>
              <a:ext cx="0" cy="29209"/>
            </a:xfrm>
            <a:custGeom>
              <a:avLst/>
              <a:gdLst/>
              <a:ahLst/>
              <a:cxnLst/>
              <a:rect l="l" t="t" r="r" b="b"/>
              <a:pathLst>
                <a:path h="29210">
                  <a:moveTo>
                    <a:pt x="-14196" y="14604"/>
                  </a:moveTo>
                  <a:lnTo>
                    <a:pt x="14196" y="14604"/>
                  </a:lnTo>
                </a:path>
              </a:pathLst>
            </a:custGeom>
            <a:ln w="292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6286273" y="2903219"/>
              <a:ext cx="28575" cy="114300"/>
            </a:xfrm>
            <a:custGeom>
              <a:avLst/>
              <a:gdLst/>
              <a:ahLst/>
              <a:cxnLst/>
              <a:rect l="l" t="t" r="r" b="b"/>
              <a:pathLst>
                <a:path w="28575" h="114300">
                  <a:moveTo>
                    <a:pt x="0" y="0"/>
                  </a:moveTo>
                  <a:lnTo>
                    <a:pt x="28393" y="0"/>
                  </a:lnTo>
                </a:path>
                <a:path w="28575" h="114300">
                  <a:moveTo>
                    <a:pt x="0" y="57150"/>
                  </a:moveTo>
                  <a:lnTo>
                    <a:pt x="28393" y="57150"/>
                  </a:lnTo>
                </a:path>
                <a:path w="28575" h="114300">
                  <a:moveTo>
                    <a:pt x="0" y="114300"/>
                  </a:moveTo>
                  <a:lnTo>
                    <a:pt x="28393" y="114300"/>
                  </a:lnTo>
                </a:path>
              </a:pathLst>
            </a:custGeom>
            <a:ln w="279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6286273" y="3074035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50"/>
                  </a:moveTo>
                  <a:lnTo>
                    <a:pt x="28393" y="57150"/>
                  </a:lnTo>
                </a:path>
              </a:pathLst>
            </a:custGeom>
            <a:ln w="292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6286273" y="3187700"/>
              <a:ext cx="28575" cy="114300"/>
            </a:xfrm>
            <a:custGeom>
              <a:avLst/>
              <a:gdLst/>
              <a:ahLst/>
              <a:cxnLst/>
              <a:rect l="l" t="t" r="r" b="b"/>
              <a:pathLst>
                <a:path w="28575" h="114300">
                  <a:moveTo>
                    <a:pt x="0" y="0"/>
                  </a:moveTo>
                  <a:lnTo>
                    <a:pt x="28393" y="0"/>
                  </a:lnTo>
                </a:path>
                <a:path w="28575" h="114300">
                  <a:moveTo>
                    <a:pt x="0" y="57150"/>
                  </a:moveTo>
                  <a:lnTo>
                    <a:pt x="28393" y="57150"/>
                  </a:lnTo>
                </a:path>
                <a:path w="28575" h="114300">
                  <a:moveTo>
                    <a:pt x="0" y="114300"/>
                  </a:moveTo>
                  <a:lnTo>
                    <a:pt x="28393" y="114300"/>
                  </a:lnTo>
                </a:path>
              </a:pathLst>
            </a:custGeom>
            <a:ln w="279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6286273" y="3358514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50"/>
                  </a:moveTo>
                  <a:lnTo>
                    <a:pt x="28393" y="57150"/>
                  </a:lnTo>
                </a:path>
              </a:pathLst>
            </a:custGeom>
            <a:ln w="292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6286273" y="3472179"/>
              <a:ext cx="28575" cy="114300"/>
            </a:xfrm>
            <a:custGeom>
              <a:avLst/>
              <a:gdLst/>
              <a:ahLst/>
              <a:cxnLst/>
              <a:rect l="l" t="t" r="r" b="b"/>
              <a:pathLst>
                <a:path w="28575" h="114300">
                  <a:moveTo>
                    <a:pt x="0" y="0"/>
                  </a:moveTo>
                  <a:lnTo>
                    <a:pt x="28393" y="0"/>
                  </a:lnTo>
                </a:path>
                <a:path w="28575" h="114300">
                  <a:moveTo>
                    <a:pt x="0" y="57150"/>
                  </a:moveTo>
                  <a:lnTo>
                    <a:pt x="28393" y="57150"/>
                  </a:lnTo>
                </a:path>
                <a:path w="28575" h="114300">
                  <a:moveTo>
                    <a:pt x="0" y="114300"/>
                  </a:moveTo>
                  <a:lnTo>
                    <a:pt x="28393" y="114300"/>
                  </a:lnTo>
                </a:path>
              </a:pathLst>
            </a:custGeom>
            <a:ln w="279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6286273" y="3642995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50"/>
                  </a:moveTo>
                  <a:lnTo>
                    <a:pt x="28393" y="57150"/>
                  </a:lnTo>
                </a:path>
              </a:pathLst>
            </a:custGeom>
            <a:ln w="292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6286273" y="3756660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50"/>
                  </a:moveTo>
                  <a:lnTo>
                    <a:pt x="28393" y="57150"/>
                  </a:lnTo>
                </a:path>
              </a:pathLst>
            </a:custGeom>
            <a:ln w="279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6286273" y="3870325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50"/>
                  </a:moveTo>
                  <a:lnTo>
                    <a:pt x="28393" y="57150"/>
                  </a:lnTo>
                </a:path>
              </a:pathLst>
            </a:custGeom>
            <a:ln w="292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6286273" y="3983989"/>
              <a:ext cx="28575" cy="114300"/>
            </a:xfrm>
            <a:custGeom>
              <a:avLst/>
              <a:gdLst/>
              <a:ahLst/>
              <a:cxnLst/>
              <a:rect l="l" t="t" r="r" b="b"/>
              <a:pathLst>
                <a:path w="28575" h="114300">
                  <a:moveTo>
                    <a:pt x="0" y="0"/>
                  </a:moveTo>
                  <a:lnTo>
                    <a:pt x="28393" y="0"/>
                  </a:lnTo>
                </a:path>
                <a:path w="28575" h="114300">
                  <a:moveTo>
                    <a:pt x="0" y="57150"/>
                  </a:moveTo>
                  <a:lnTo>
                    <a:pt x="28393" y="57150"/>
                  </a:lnTo>
                </a:path>
                <a:path w="28575" h="114300">
                  <a:moveTo>
                    <a:pt x="0" y="114300"/>
                  </a:moveTo>
                  <a:lnTo>
                    <a:pt x="28393" y="114300"/>
                  </a:lnTo>
                </a:path>
              </a:pathLst>
            </a:custGeom>
            <a:ln w="279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6286273" y="4154804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50"/>
                  </a:moveTo>
                  <a:lnTo>
                    <a:pt x="28393" y="57150"/>
                  </a:lnTo>
                </a:path>
              </a:pathLst>
            </a:custGeom>
            <a:ln w="292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6286273" y="4268470"/>
              <a:ext cx="28575" cy="114300"/>
            </a:xfrm>
            <a:custGeom>
              <a:avLst/>
              <a:gdLst/>
              <a:ahLst/>
              <a:cxnLst/>
              <a:rect l="l" t="t" r="r" b="b"/>
              <a:pathLst>
                <a:path w="28575" h="114300">
                  <a:moveTo>
                    <a:pt x="0" y="0"/>
                  </a:moveTo>
                  <a:lnTo>
                    <a:pt x="28393" y="0"/>
                  </a:lnTo>
                </a:path>
                <a:path w="28575" h="114300">
                  <a:moveTo>
                    <a:pt x="0" y="57149"/>
                  </a:moveTo>
                  <a:lnTo>
                    <a:pt x="28393" y="57149"/>
                  </a:lnTo>
                </a:path>
                <a:path w="28575" h="114300">
                  <a:moveTo>
                    <a:pt x="0" y="114299"/>
                  </a:moveTo>
                  <a:lnTo>
                    <a:pt x="28393" y="114299"/>
                  </a:lnTo>
                </a:path>
              </a:pathLst>
            </a:custGeom>
            <a:ln w="279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6286273" y="4439285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50"/>
                  </a:moveTo>
                  <a:lnTo>
                    <a:pt x="28393" y="57150"/>
                  </a:lnTo>
                </a:path>
              </a:pathLst>
            </a:custGeom>
            <a:ln w="292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6286273" y="4552950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50"/>
                  </a:moveTo>
                  <a:lnTo>
                    <a:pt x="28393" y="57150"/>
                  </a:lnTo>
                </a:path>
              </a:pathLst>
            </a:custGeom>
            <a:ln w="279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6286273" y="4666614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50"/>
                  </a:moveTo>
                  <a:lnTo>
                    <a:pt x="28393" y="57150"/>
                  </a:lnTo>
                </a:path>
              </a:pathLst>
            </a:custGeom>
            <a:ln w="292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6286273" y="4780279"/>
              <a:ext cx="28575" cy="114300"/>
            </a:xfrm>
            <a:custGeom>
              <a:avLst/>
              <a:gdLst/>
              <a:ahLst/>
              <a:cxnLst/>
              <a:rect l="l" t="t" r="r" b="b"/>
              <a:pathLst>
                <a:path w="28575" h="114300">
                  <a:moveTo>
                    <a:pt x="0" y="0"/>
                  </a:moveTo>
                  <a:lnTo>
                    <a:pt x="28393" y="0"/>
                  </a:lnTo>
                </a:path>
                <a:path w="28575" h="114300">
                  <a:moveTo>
                    <a:pt x="0" y="57150"/>
                  </a:moveTo>
                  <a:lnTo>
                    <a:pt x="28393" y="57150"/>
                  </a:lnTo>
                </a:path>
                <a:path w="28575" h="114300">
                  <a:moveTo>
                    <a:pt x="0" y="114300"/>
                  </a:moveTo>
                  <a:lnTo>
                    <a:pt x="28393" y="114300"/>
                  </a:lnTo>
                </a:path>
              </a:pathLst>
            </a:custGeom>
            <a:ln w="279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6286273" y="4951095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49"/>
                  </a:moveTo>
                  <a:lnTo>
                    <a:pt x="28393" y="57149"/>
                  </a:lnTo>
                </a:path>
              </a:pathLst>
            </a:custGeom>
            <a:ln w="292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6286273" y="5064759"/>
              <a:ext cx="28575" cy="114300"/>
            </a:xfrm>
            <a:custGeom>
              <a:avLst/>
              <a:gdLst/>
              <a:ahLst/>
              <a:cxnLst/>
              <a:rect l="l" t="t" r="r" b="b"/>
              <a:pathLst>
                <a:path w="28575" h="114300">
                  <a:moveTo>
                    <a:pt x="0" y="0"/>
                  </a:moveTo>
                  <a:lnTo>
                    <a:pt x="28393" y="0"/>
                  </a:lnTo>
                </a:path>
                <a:path w="28575" h="114300">
                  <a:moveTo>
                    <a:pt x="0" y="57150"/>
                  </a:moveTo>
                  <a:lnTo>
                    <a:pt x="28393" y="57150"/>
                  </a:lnTo>
                </a:path>
                <a:path w="28575" h="114300">
                  <a:moveTo>
                    <a:pt x="0" y="114300"/>
                  </a:moveTo>
                  <a:lnTo>
                    <a:pt x="28393" y="114300"/>
                  </a:lnTo>
                </a:path>
              </a:pathLst>
            </a:custGeom>
            <a:ln w="279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6286273" y="5235575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50"/>
                  </a:moveTo>
                  <a:lnTo>
                    <a:pt x="28393" y="57150"/>
                  </a:lnTo>
                </a:path>
              </a:pathLst>
            </a:custGeom>
            <a:ln w="292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6286273" y="5349240"/>
              <a:ext cx="28575" cy="114300"/>
            </a:xfrm>
            <a:custGeom>
              <a:avLst/>
              <a:gdLst/>
              <a:ahLst/>
              <a:cxnLst/>
              <a:rect l="l" t="t" r="r" b="b"/>
              <a:pathLst>
                <a:path w="28575" h="114300">
                  <a:moveTo>
                    <a:pt x="0" y="0"/>
                  </a:moveTo>
                  <a:lnTo>
                    <a:pt x="28393" y="0"/>
                  </a:lnTo>
                </a:path>
                <a:path w="28575" h="114300">
                  <a:moveTo>
                    <a:pt x="0" y="57150"/>
                  </a:moveTo>
                  <a:lnTo>
                    <a:pt x="28393" y="57150"/>
                  </a:lnTo>
                </a:path>
                <a:path w="28575" h="114300">
                  <a:moveTo>
                    <a:pt x="0" y="114300"/>
                  </a:moveTo>
                  <a:lnTo>
                    <a:pt x="28393" y="114300"/>
                  </a:lnTo>
                </a:path>
              </a:pathLst>
            </a:custGeom>
            <a:ln w="279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6300470" y="5505450"/>
              <a:ext cx="0" cy="29209"/>
            </a:xfrm>
            <a:custGeom>
              <a:avLst/>
              <a:gdLst/>
              <a:ahLst/>
              <a:cxnLst/>
              <a:rect l="l" t="t" r="r" b="b"/>
              <a:pathLst>
                <a:path h="29210">
                  <a:moveTo>
                    <a:pt x="-14196" y="14605"/>
                  </a:moveTo>
                  <a:lnTo>
                    <a:pt x="14196" y="14605"/>
                  </a:lnTo>
                </a:path>
              </a:pathLst>
            </a:custGeom>
            <a:ln w="292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6286273" y="5576570"/>
              <a:ext cx="28575" cy="114300"/>
            </a:xfrm>
            <a:custGeom>
              <a:avLst/>
              <a:gdLst/>
              <a:ahLst/>
              <a:cxnLst/>
              <a:rect l="l" t="t" r="r" b="b"/>
              <a:pathLst>
                <a:path w="28575" h="114300">
                  <a:moveTo>
                    <a:pt x="0" y="0"/>
                  </a:moveTo>
                  <a:lnTo>
                    <a:pt x="28393" y="0"/>
                  </a:lnTo>
                </a:path>
                <a:path w="28575" h="114300">
                  <a:moveTo>
                    <a:pt x="0" y="57149"/>
                  </a:moveTo>
                  <a:lnTo>
                    <a:pt x="28393" y="57149"/>
                  </a:lnTo>
                </a:path>
                <a:path w="28575" h="114300">
                  <a:moveTo>
                    <a:pt x="0" y="114299"/>
                  </a:moveTo>
                  <a:lnTo>
                    <a:pt x="28393" y="114299"/>
                  </a:lnTo>
                </a:path>
              </a:pathLst>
            </a:custGeom>
            <a:ln w="279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6286273" y="5747384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50"/>
                  </a:moveTo>
                  <a:lnTo>
                    <a:pt x="28393" y="57150"/>
                  </a:lnTo>
                </a:path>
              </a:pathLst>
            </a:custGeom>
            <a:ln w="292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6286273" y="5861050"/>
              <a:ext cx="28575" cy="114300"/>
            </a:xfrm>
            <a:custGeom>
              <a:avLst/>
              <a:gdLst/>
              <a:ahLst/>
              <a:cxnLst/>
              <a:rect l="l" t="t" r="r" b="b"/>
              <a:pathLst>
                <a:path w="28575" h="114300">
                  <a:moveTo>
                    <a:pt x="0" y="0"/>
                  </a:moveTo>
                  <a:lnTo>
                    <a:pt x="28393" y="0"/>
                  </a:lnTo>
                </a:path>
                <a:path w="28575" h="114300">
                  <a:moveTo>
                    <a:pt x="0" y="57150"/>
                  </a:moveTo>
                  <a:lnTo>
                    <a:pt x="28393" y="57150"/>
                  </a:lnTo>
                </a:path>
                <a:path w="28575" h="114300">
                  <a:moveTo>
                    <a:pt x="0" y="114300"/>
                  </a:moveTo>
                  <a:lnTo>
                    <a:pt x="28393" y="114300"/>
                  </a:lnTo>
                </a:path>
              </a:pathLst>
            </a:custGeom>
            <a:ln w="279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6286273" y="6031865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50"/>
                  </a:moveTo>
                  <a:lnTo>
                    <a:pt x="28393" y="57150"/>
                  </a:lnTo>
                </a:path>
              </a:pathLst>
            </a:custGeom>
            <a:ln w="292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6300470" y="6131559"/>
              <a:ext cx="0" cy="21590"/>
            </a:xfrm>
            <a:custGeom>
              <a:avLst/>
              <a:gdLst/>
              <a:ahLst/>
              <a:cxnLst/>
              <a:rect l="l" t="t" r="r" b="b"/>
              <a:pathLst>
                <a:path h="21589">
                  <a:moveTo>
                    <a:pt x="-14196" y="10794"/>
                  </a:moveTo>
                  <a:lnTo>
                    <a:pt x="14196" y="10794"/>
                  </a:lnTo>
                </a:path>
              </a:pathLst>
            </a:custGeom>
            <a:ln w="215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5371873" y="1595120"/>
              <a:ext cx="28575" cy="114300"/>
            </a:xfrm>
            <a:custGeom>
              <a:avLst/>
              <a:gdLst/>
              <a:ahLst/>
              <a:cxnLst/>
              <a:rect l="l" t="t" r="r" b="b"/>
              <a:pathLst>
                <a:path w="28575" h="114300">
                  <a:moveTo>
                    <a:pt x="0" y="0"/>
                  </a:moveTo>
                  <a:lnTo>
                    <a:pt x="28393" y="0"/>
                  </a:lnTo>
                </a:path>
                <a:path w="28575" h="114300">
                  <a:moveTo>
                    <a:pt x="0" y="57150"/>
                  </a:moveTo>
                  <a:lnTo>
                    <a:pt x="28393" y="57150"/>
                  </a:lnTo>
                </a:path>
                <a:path w="28575" h="114300">
                  <a:moveTo>
                    <a:pt x="0" y="114300"/>
                  </a:moveTo>
                  <a:lnTo>
                    <a:pt x="28393" y="114300"/>
                  </a:lnTo>
                </a:path>
              </a:pathLst>
            </a:custGeom>
            <a:ln w="279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5371873" y="1765935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50"/>
                  </a:moveTo>
                  <a:lnTo>
                    <a:pt x="28393" y="57150"/>
                  </a:lnTo>
                </a:path>
              </a:pathLst>
            </a:custGeom>
            <a:ln w="292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5371873" y="1879600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50"/>
                  </a:moveTo>
                  <a:lnTo>
                    <a:pt x="28393" y="57150"/>
                  </a:lnTo>
                </a:path>
              </a:pathLst>
            </a:custGeom>
            <a:ln w="279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5371873" y="1993265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50"/>
                  </a:moveTo>
                  <a:lnTo>
                    <a:pt x="28393" y="57150"/>
                  </a:lnTo>
                </a:path>
              </a:pathLst>
            </a:custGeom>
            <a:ln w="292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5371873" y="2106930"/>
              <a:ext cx="28575" cy="114300"/>
            </a:xfrm>
            <a:custGeom>
              <a:avLst/>
              <a:gdLst/>
              <a:ahLst/>
              <a:cxnLst/>
              <a:rect l="l" t="t" r="r" b="b"/>
              <a:pathLst>
                <a:path w="28575" h="114300">
                  <a:moveTo>
                    <a:pt x="0" y="0"/>
                  </a:moveTo>
                  <a:lnTo>
                    <a:pt x="28393" y="0"/>
                  </a:lnTo>
                </a:path>
                <a:path w="28575" h="114300">
                  <a:moveTo>
                    <a:pt x="0" y="57150"/>
                  </a:moveTo>
                  <a:lnTo>
                    <a:pt x="28393" y="57150"/>
                  </a:lnTo>
                </a:path>
                <a:path w="28575" h="114300">
                  <a:moveTo>
                    <a:pt x="0" y="114300"/>
                  </a:moveTo>
                  <a:lnTo>
                    <a:pt x="28393" y="114300"/>
                  </a:lnTo>
                </a:path>
              </a:pathLst>
            </a:custGeom>
            <a:ln w="279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5371873" y="2277744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50"/>
                  </a:moveTo>
                  <a:lnTo>
                    <a:pt x="28393" y="57150"/>
                  </a:lnTo>
                </a:path>
              </a:pathLst>
            </a:custGeom>
            <a:ln w="292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5371873" y="2391409"/>
              <a:ext cx="28575" cy="114300"/>
            </a:xfrm>
            <a:custGeom>
              <a:avLst/>
              <a:gdLst/>
              <a:ahLst/>
              <a:cxnLst/>
              <a:rect l="l" t="t" r="r" b="b"/>
              <a:pathLst>
                <a:path w="28575" h="114300">
                  <a:moveTo>
                    <a:pt x="0" y="0"/>
                  </a:moveTo>
                  <a:lnTo>
                    <a:pt x="28393" y="0"/>
                  </a:lnTo>
                </a:path>
                <a:path w="28575" h="114300">
                  <a:moveTo>
                    <a:pt x="0" y="57150"/>
                  </a:moveTo>
                  <a:lnTo>
                    <a:pt x="28393" y="57150"/>
                  </a:lnTo>
                </a:path>
                <a:path w="28575" h="114300">
                  <a:moveTo>
                    <a:pt x="0" y="114300"/>
                  </a:moveTo>
                  <a:lnTo>
                    <a:pt x="28393" y="114300"/>
                  </a:lnTo>
                </a:path>
              </a:pathLst>
            </a:custGeom>
            <a:ln w="279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5371873" y="2562225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50"/>
                  </a:moveTo>
                  <a:lnTo>
                    <a:pt x="28393" y="57150"/>
                  </a:lnTo>
                </a:path>
              </a:pathLst>
            </a:custGeom>
            <a:ln w="292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5371873" y="2675889"/>
              <a:ext cx="28575" cy="114300"/>
            </a:xfrm>
            <a:custGeom>
              <a:avLst/>
              <a:gdLst/>
              <a:ahLst/>
              <a:cxnLst/>
              <a:rect l="l" t="t" r="r" b="b"/>
              <a:pathLst>
                <a:path w="28575" h="114300">
                  <a:moveTo>
                    <a:pt x="0" y="0"/>
                  </a:moveTo>
                  <a:lnTo>
                    <a:pt x="28393" y="0"/>
                  </a:lnTo>
                </a:path>
                <a:path w="28575" h="114300">
                  <a:moveTo>
                    <a:pt x="0" y="57150"/>
                  </a:moveTo>
                  <a:lnTo>
                    <a:pt x="28393" y="57150"/>
                  </a:lnTo>
                </a:path>
                <a:path w="28575" h="114300">
                  <a:moveTo>
                    <a:pt x="0" y="114300"/>
                  </a:moveTo>
                  <a:lnTo>
                    <a:pt x="28393" y="114300"/>
                  </a:lnTo>
                </a:path>
              </a:pathLst>
            </a:custGeom>
            <a:ln w="279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5386070" y="2832100"/>
              <a:ext cx="0" cy="29209"/>
            </a:xfrm>
            <a:custGeom>
              <a:avLst/>
              <a:gdLst/>
              <a:ahLst/>
              <a:cxnLst/>
              <a:rect l="l" t="t" r="r" b="b"/>
              <a:pathLst>
                <a:path h="29210">
                  <a:moveTo>
                    <a:pt x="-14196" y="14604"/>
                  </a:moveTo>
                  <a:lnTo>
                    <a:pt x="14196" y="14604"/>
                  </a:lnTo>
                </a:path>
              </a:pathLst>
            </a:custGeom>
            <a:ln w="292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5371873" y="2903219"/>
              <a:ext cx="28575" cy="114300"/>
            </a:xfrm>
            <a:custGeom>
              <a:avLst/>
              <a:gdLst/>
              <a:ahLst/>
              <a:cxnLst/>
              <a:rect l="l" t="t" r="r" b="b"/>
              <a:pathLst>
                <a:path w="28575" h="114300">
                  <a:moveTo>
                    <a:pt x="0" y="0"/>
                  </a:moveTo>
                  <a:lnTo>
                    <a:pt x="28393" y="0"/>
                  </a:lnTo>
                </a:path>
                <a:path w="28575" h="114300">
                  <a:moveTo>
                    <a:pt x="0" y="57150"/>
                  </a:moveTo>
                  <a:lnTo>
                    <a:pt x="28393" y="57150"/>
                  </a:lnTo>
                </a:path>
                <a:path w="28575" h="114300">
                  <a:moveTo>
                    <a:pt x="0" y="114300"/>
                  </a:moveTo>
                  <a:lnTo>
                    <a:pt x="28393" y="114300"/>
                  </a:lnTo>
                </a:path>
              </a:pathLst>
            </a:custGeom>
            <a:ln w="279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5371873" y="3074035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50"/>
                  </a:moveTo>
                  <a:lnTo>
                    <a:pt x="28393" y="57150"/>
                  </a:lnTo>
                </a:path>
              </a:pathLst>
            </a:custGeom>
            <a:ln w="292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5371873" y="3187700"/>
              <a:ext cx="28575" cy="114300"/>
            </a:xfrm>
            <a:custGeom>
              <a:avLst/>
              <a:gdLst/>
              <a:ahLst/>
              <a:cxnLst/>
              <a:rect l="l" t="t" r="r" b="b"/>
              <a:pathLst>
                <a:path w="28575" h="114300">
                  <a:moveTo>
                    <a:pt x="0" y="0"/>
                  </a:moveTo>
                  <a:lnTo>
                    <a:pt x="28393" y="0"/>
                  </a:lnTo>
                </a:path>
                <a:path w="28575" h="114300">
                  <a:moveTo>
                    <a:pt x="0" y="57150"/>
                  </a:moveTo>
                  <a:lnTo>
                    <a:pt x="28393" y="57150"/>
                  </a:lnTo>
                </a:path>
                <a:path w="28575" h="114300">
                  <a:moveTo>
                    <a:pt x="0" y="114300"/>
                  </a:moveTo>
                  <a:lnTo>
                    <a:pt x="28393" y="114300"/>
                  </a:lnTo>
                </a:path>
              </a:pathLst>
            </a:custGeom>
            <a:ln w="279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5371873" y="3358514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50"/>
                  </a:moveTo>
                  <a:lnTo>
                    <a:pt x="28393" y="57150"/>
                  </a:lnTo>
                </a:path>
              </a:pathLst>
            </a:custGeom>
            <a:ln w="292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5371873" y="3472179"/>
              <a:ext cx="28575" cy="114300"/>
            </a:xfrm>
            <a:custGeom>
              <a:avLst/>
              <a:gdLst/>
              <a:ahLst/>
              <a:cxnLst/>
              <a:rect l="l" t="t" r="r" b="b"/>
              <a:pathLst>
                <a:path w="28575" h="114300">
                  <a:moveTo>
                    <a:pt x="0" y="0"/>
                  </a:moveTo>
                  <a:lnTo>
                    <a:pt x="28393" y="0"/>
                  </a:lnTo>
                </a:path>
                <a:path w="28575" h="114300">
                  <a:moveTo>
                    <a:pt x="0" y="57150"/>
                  </a:moveTo>
                  <a:lnTo>
                    <a:pt x="28393" y="57150"/>
                  </a:lnTo>
                </a:path>
                <a:path w="28575" h="114300">
                  <a:moveTo>
                    <a:pt x="0" y="114300"/>
                  </a:moveTo>
                  <a:lnTo>
                    <a:pt x="28393" y="114300"/>
                  </a:lnTo>
                </a:path>
              </a:pathLst>
            </a:custGeom>
            <a:ln w="279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91"/>
            <p:cNvSpPr/>
            <p:nvPr/>
          </p:nvSpPr>
          <p:spPr>
            <a:xfrm>
              <a:off x="5371873" y="3642995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50"/>
                  </a:moveTo>
                  <a:lnTo>
                    <a:pt x="28393" y="57150"/>
                  </a:lnTo>
                </a:path>
              </a:pathLst>
            </a:custGeom>
            <a:ln w="292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5371873" y="3756660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50"/>
                  </a:moveTo>
                  <a:lnTo>
                    <a:pt x="28393" y="57150"/>
                  </a:lnTo>
                </a:path>
              </a:pathLst>
            </a:custGeom>
            <a:ln w="279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5371873" y="3870325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50"/>
                  </a:moveTo>
                  <a:lnTo>
                    <a:pt x="28393" y="57150"/>
                  </a:lnTo>
                </a:path>
              </a:pathLst>
            </a:custGeom>
            <a:ln w="292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5371873" y="3983989"/>
              <a:ext cx="28575" cy="114300"/>
            </a:xfrm>
            <a:custGeom>
              <a:avLst/>
              <a:gdLst/>
              <a:ahLst/>
              <a:cxnLst/>
              <a:rect l="l" t="t" r="r" b="b"/>
              <a:pathLst>
                <a:path w="28575" h="114300">
                  <a:moveTo>
                    <a:pt x="0" y="0"/>
                  </a:moveTo>
                  <a:lnTo>
                    <a:pt x="28393" y="0"/>
                  </a:lnTo>
                </a:path>
                <a:path w="28575" h="114300">
                  <a:moveTo>
                    <a:pt x="0" y="57150"/>
                  </a:moveTo>
                  <a:lnTo>
                    <a:pt x="28393" y="57150"/>
                  </a:lnTo>
                </a:path>
                <a:path w="28575" h="114300">
                  <a:moveTo>
                    <a:pt x="0" y="114300"/>
                  </a:moveTo>
                  <a:lnTo>
                    <a:pt x="28393" y="114300"/>
                  </a:lnTo>
                </a:path>
              </a:pathLst>
            </a:custGeom>
            <a:ln w="279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5371873" y="4154804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50"/>
                  </a:moveTo>
                  <a:lnTo>
                    <a:pt x="28393" y="57150"/>
                  </a:lnTo>
                </a:path>
              </a:pathLst>
            </a:custGeom>
            <a:ln w="292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5371873" y="4268470"/>
              <a:ext cx="28575" cy="114300"/>
            </a:xfrm>
            <a:custGeom>
              <a:avLst/>
              <a:gdLst/>
              <a:ahLst/>
              <a:cxnLst/>
              <a:rect l="l" t="t" r="r" b="b"/>
              <a:pathLst>
                <a:path w="28575" h="114300">
                  <a:moveTo>
                    <a:pt x="0" y="0"/>
                  </a:moveTo>
                  <a:lnTo>
                    <a:pt x="28393" y="0"/>
                  </a:lnTo>
                </a:path>
                <a:path w="28575" h="114300">
                  <a:moveTo>
                    <a:pt x="0" y="57149"/>
                  </a:moveTo>
                  <a:lnTo>
                    <a:pt x="28393" y="57149"/>
                  </a:lnTo>
                </a:path>
                <a:path w="28575" h="114300">
                  <a:moveTo>
                    <a:pt x="0" y="114299"/>
                  </a:moveTo>
                  <a:lnTo>
                    <a:pt x="28393" y="114299"/>
                  </a:lnTo>
                </a:path>
              </a:pathLst>
            </a:custGeom>
            <a:ln w="279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5371873" y="4439285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50"/>
                  </a:moveTo>
                  <a:lnTo>
                    <a:pt x="28393" y="57150"/>
                  </a:lnTo>
                </a:path>
              </a:pathLst>
            </a:custGeom>
            <a:ln w="292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5371873" y="4552950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50"/>
                  </a:moveTo>
                  <a:lnTo>
                    <a:pt x="28393" y="57150"/>
                  </a:lnTo>
                </a:path>
              </a:pathLst>
            </a:custGeom>
            <a:ln w="279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5371873" y="4666614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50"/>
                  </a:moveTo>
                  <a:lnTo>
                    <a:pt x="28393" y="57150"/>
                  </a:lnTo>
                </a:path>
              </a:pathLst>
            </a:custGeom>
            <a:ln w="292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5371873" y="4780279"/>
              <a:ext cx="28575" cy="114300"/>
            </a:xfrm>
            <a:custGeom>
              <a:avLst/>
              <a:gdLst/>
              <a:ahLst/>
              <a:cxnLst/>
              <a:rect l="l" t="t" r="r" b="b"/>
              <a:pathLst>
                <a:path w="28575" h="114300">
                  <a:moveTo>
                    <a:pt x="0" y="0"/>
                  </a:moveTo>
                  <a:lnTo>
                    <a:pt x="28393" y="0"/>
                  </a:lnTo>
                </a:path>
                <a:path w="28575" h="114300">
                  <a:moveTo>
                    <a:pt x="0" y="57150"/>
                  </a:moveTo>
                  <a:lnTo>
                    <a:pt x="28393" y="57150"/>
                  </a:lnTo>
                </a:path>
                <a:path w="28575" h="114300">
                  <a:moveTo>
                    <a:pt x="0" y="114300"/>
                  </a:moveTo>
                  <a:lnTo>
                    <a:pt x="28393" y="114300"/>
                  </a:lnTo>
                </a:path>
              </a:pathLst>
            </a:custGeom>
            <a:ln w="279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301"/>
            <p:cNvSpPr/>
            <p:nvPr/>
          </p:nvSpPr>
          <p:spPr>
            <a:xfrm>
              <a:off x="5371873" y="4951095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49"/>
                  </a:moveTo>
                  <a:lnTo>
                    <a:pt x="28393" y="57149"/>
                  </a:lnTo>
                </a:path>
              </a:pathLst>
            </a:custGeom>
            <a:ln w="292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302"/>
            <p:cNvSpPr/>
            <p:nvPr/>
          </p:nvSpPr>
          <p:spPr>
            <a:xfrm>
              <a:off x="5371873" y="5064759"/>
              <a:ext cx="28575" cy="114300"/>
            </a:xfrm>
            <a:custGeom>
              <a:avLst/>
              <a:gdLst/>
              <a:ahLst/>
              <a:cxnLst/>
              <a:rect l="l" t="t" r="r" b="b"/>
              <a:pathLst>
                <a:path w="28575" h="114300">
                  <a:moveTo>
                    <a:pt x="0" y="0"/>
                  </a:moveTo>
                  <a:lnTo>
                    <a:pt x="28393" y="0"/>
                  </a:lnTo>
                </a:path>
                <a:path w="28575" h="114300">
                  <a:moveTo>
                    <a:pt x="0" y="57150"/>
                  </a:moveTo>
                  <a:lnTo>
                    <a:pt x="28393" y="57150"/>
                  </a:lnTo>
                </a:path>
                <a:path w="28575" h="114300">
                  <a:moveTo>
                    <a:pt x="0" y="114300"/>
                  </a:moveTo>
                  <a:lnTo>
                    <a:pt x="28393" y="114300"/>
                  </a:lnTo>
                </a:path>
              </a:pathLst>
            </a:custGeom>
            <a:ln w="279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03"/>
            <p:cNvSpPr/>
            <p:nvPr/>
          </p:nvSpPr>
          <p:spPr>
            <a:xfrm>
              <a:off x="5371873" y="5235575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50"/>
                  </a:moveTo>
                  <a:lnTo>
                    <a:pt x="28393" y="57150"/>
                  </a:lnTo>
                </a:path>
              </a:pathLst>
            </a:custGeom>
            <a:ln w="292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304"/>
            <p:cNvSpPr/>
            <p:nvPr/>
          </p:nvSpPr>
          <p:spPr>
            <a:xfrm>
              <a:off x="5371873" y="5349240"/>
              <a:ext cx="28575" cy="114300"/>
            </a:xfrm>
            <a:custGeom>
              <a:avLst/>
              <a:gdLst/>
              <a:ahLst/>
              <a:cxnLst/>
              <a:rect l="l" t="t" r="r" b="b"/>
              <a:pathLst>
                <a:path w="28575" h="114300">
                  <a:moveTo>
                    <a:pt x="0" y="0"/>
                  </a:moveTo>
                  <a:lnTo>
                    <a:pt x="28393" y="0"/>
                  </a:lnTo>
                </a:path>
                <a:path w="28575" h="114300">
                  <a:moveTo>
                    <a:pt x="0" y="57150"/>
                  </a:moveTo>
                  <a:lnTo>
                    <a:pt x="28393" y="57150"/>
                  </a:lnTo>
                </a:path>
                <a:path w="28575" h="114300">
                  <a:moveTo>
                    <a:pt x="0" y="114300"/>
                  </a:moveTo>
                  <a:lnTo>
                    <a:pt x="28393" y="114300"/>
                  </a:lnTo>
                </a:path>
              </a:pathLst>
            </a:custGeom>
            <a:ln w="279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305"/>
            <p:cNvSpPr/>
            <p:nvPr/>
          </p:nvSpPr>
          <p:spPr>
            <a:xfrm>
              <a:off x="5386070" y="5505450"/>
              <a:ext cx="0" cy="29209"/>
            </a:xfrm>
            <a:custGeom>
              <a:avLst/>
              <a:gdLst/>
              <a:ahLst/>
              <a:cxnLst/>
              <a:rect l="l" t="t" r="r" b="b"/>
              <a:pathLst>
                <a:path h="29210">
                  <a:moveTo>
                    <a:pt x="-14196" y="14605"/>
                  </a:moveTo>
                  <a:lnTo>
                    <a:pt x="14196" y="14605"/>
                  </a:lnTo>
                </a:path>
              </a:pathLst>
            </a:custGeom>
            <a:ln w="292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306"/>
            <p:cNvSpPr/>
            <p:nvPr/>
          </p:nvSpPr>
          <p:spPr>
            <a:xfrm>
              <a:off x="5371873" y="5576570"/>
              <a:ext cx="28575" cy="114300"/>
            </a:xfrm>
            <a:custGeom>
              <a:avLst/>
              <a:gdLst/>
              <a:ahLst/>
              <a:cxnLst/>
              <a:rect l="l" t="t" r="r" b="b"/>
              <a:pathLst>
                <a:path w="28575" h="114300">
                  <a:moveTo>
                    <a:pt x="0" y="0"/>
                  </a:moveTo>
                  <a:lnTo>
                    <a:pt x="28393" y="0"/>
                  </a:lnTo>
                </a:path>
                <a:path w="28575" h="114300">
                  <a:moveTo>
                    <a:pt x="0" y="57149"/>
                  </a:moveTo>
                  <a:lnTo>
                    <a:pt x="28393" y="57149"/>
                  </a:lnTo>
                </a:path>
                <a:path w="28575" h="114300">
                  <a:moveTo>
                    <a:pt x="0" y="114299"/>
                  </a:moveTo>
                  <a:lnTo>
                    <a:pt x="28393" y="114299"/>
                  </a:lnTo>
                </a:path>
              </a:pathLst>
            </a:custGeom>
            <a:ln w="279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" name="object 307"/>
            <p:cNvSpPr/>
            <p:nvPr/>
          </p:nvSpPr>
          <p:spPr>
            <a:xfrm>
              <a:off x="5371873" y="5747384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50"/>
                  </a:moveTo>
                  <a:lnTo>
                    <a:pt x="28393" y="57150"/>
                  </a:lnTo>
                </a:path>
              </a:pathLst>
            </a:custGeom>
            <a:ln w="292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" name="object 308"/>
            <p:cNvSpPr/>
            <p:nvPr/>
          </p:nvSpPr>
          <p:spPr>
            <a:xfrm>
              <a:off x="5371873" y="5861050"/>
              <a:ext cx="28575" cy="114300"/>
            </a:xfrm>
            <a:custGeom>
              <a:avLst/>
              <a:gdLst/>
              <a:ahLst/>
              <a:cxnLst/>
              <a:rect l="l" t="t" r="r" b="b"/>
              <a:pathLst>
                <a:path w="28575" h="114300">
                  <a:moveTo>
                    <a:pt x="0" y="0"/>
                  </a:moveTo>
                  <a:lnTo>
                    <a:pt x="28393" y="0"/>
                  </a:lnTo>
                </a:path>
                <a:path w="28575" h="114300">
                  <a:moveTo>
                    <a:pt x="0" y="57150"/>
                  </a:moveTo>
                  <a:lnTo>
                    <a:pt x="28393" y="57150"/>
                  </a:lnTo>
                </a:path>
                <a:path w="28575" h="114300">
                  <a:moveTo>
                    <a:pt x="0" y="114300"/>
                  </a:moveTo>
                  <a:lnTo>
                    <a:pt x="28393" y="114300"/>
                  </a:lnTo>
                </a:path>
              </a:pathLst>
            </a:custGeom>
            <a:ln w="279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309"/>
            <p:cNvSpPr/>
            <p:nvPr/>
          </p:nvSpPr>
          <p:spPr>
            <a:xfrm>
              <a:off x="5371873" y="6031865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50"/>
                  </a:moveTo>
                  <a:lnTo>
                    <a:pt x="28393" y="57150"/>
                  </a:lnTo>
                </a:path>
              </a:pathLst>
            </a:custGeom>
            <a:ln w="292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310"/>
            <p:cNvSpPr/>
            <p:nvPr/>
          </p:nvSpPr>
          <p:spPr>
            <a:xfrm>
              <a:off x="5386070" y="6131559"/>
              <a:ext cx="0" cy="21590"/>
            </a:xfrm>
            <a:custGeom>
              <a:avLst/>
              <a:gdLst/>
              <a:ahLst/>
              <a:cxnLst/>
              <a:rect l="l" t="t" r="r" b="b"/>
              <a:pathLst>
                <a:path h="21589">
                  <a:moveTo>
                    <a:pt x="-14196" y="10794"/>
                  </a:moveTo>
                  <a:lnTo>
                    <a:pt x="14196" y="10794"/>
                  </a:lnTo>
                </a:path>
              </a:pathLst>
            </a:custGeom>
            <a:ln w="215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311"/>
            <p:cNvSpPr/>
            <p:nvPr/>
          </p:nvSpPr>
          <p:spPr>
            <a:xfrm>
              <a:off x="7124473" y="1595120"/>
              <a:ext cx="28575" cy="114300"/>
            </a:xfrm>
            <a:custGeom>
              <a:avLst/>
              <a:gdLst/>
              <a:ahLst/>
              <a:cxnLst/>
              <a:rect l="l" t="t" r="r" b="b"/>
              <a:pathLst>
                <a:path w="28575" h="114300">
                  <a:moveTo>
                    <a:pt x="0" y="0"/>
                  </a:moveTo>
                  <a:lnTo>
                    <a:pt x="28393" y="0"/>
                  </a:lnTo>
                </a:path>
                <a:path w="28575" h="114300">
                  <a:moveTo>
                    <a:pt x="0" y="57150"/>
                  </a:moveTo>
                  <a:lnTo>
                    <a:pt x="28393" y="57150"/>
                  </a:lnTo>
                </a:path>
                <a:path w="28575" h="114300">
                  <a:moveTo>
                    <a:pt x="0" y="114300"/>
                  </a:moveTo>
                  <a:lnTo>
                    <a:pt x="28393" y="114300"/>
                  </a:lnTo>
                </a:path>
              </a:pathLst>
            </a:custGeom>
            <a:ln w="279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312"/>
            <p:cNvSpPr/>
            <p:nvPr/>
          </p:nvSpPr>
          <p:spPr>
            <a:xfrm>
              <a:off x="7124473" y="1765935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50"/>
                  </a:moveTo>
                  <a:lnTo>
                    <a:pt x="28393" y="57150"/>
                  </a:lnTo>
                </a:path>
              </a:pathLst>
            </a:custGeom>
            <a:ln w="292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" name="object 313"/>
            <p:cNvSpPr/>
            <p:nvPr/>
          </p:nvSpPr>
          <p:spPr>
            <a:xfrm>
              <a:off x="7124473" y="1879600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50"/>
                  </a:moveTo>
                  <a:lnTo>
                    <a:pt x="28393" y="57150"/>
                  </a:lnTo>
                </a:path>
              </a:pathLst>
            </a:custGeom>
            <a:ln w="279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314"/>
            <p:cNvSpPr/>
            <p:nvPr/>
          </p:nvSpPr>
          <p:spPr>
            <a:xfrm>
              <a:off x="7124473" y="1993265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50"/>
                  </a:moveTo>
                  <a:lnTo>
                    <a:pt x="28393" y="57150"/>
                  </a:lnTo>
                </a:path>
              </a:pathLst>
            </a:custGeom>
            <a:ln w="292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" name="object 315"/>
            <p:cNvSpPr/>
            <p:nvPr/>
          </p:nvSpPr>
          <p:spPr>
            <a:xfrm>
              <a:off x="7124473" y="2106930"/>
              <a:ext cx="28575" cy="114300"/>
            </a:xfrm>
            <a:custGeom>
              <a:avLst/>
              <a:gdLst/>
              <a:ahLst/>
              <a:cxnLst/>
              <a:rect l="l" t="t" r="r" b="b"/>
              <a:pathLst>
                <a:path w="28575" h="114300">
                  <a:moveTo>
                    <a:pt x="0" y="0"/>
                  </a:moveTo>
                  <a:lnTo>
                    <a:pt x="28393" y="0"/>
                  </a:lnTo>
                </a:path>
                <a:path w="28575" h="114300">
                  <a:moveTo>
                    <a:pt x="0" y="57150"/>
                  </a:moveTo>
                  <a:lnTo>
                    <a:pt x="28393" y="57150"/>
                  </a:lnTo>
                </a:path>
                <a:path w="28575" h="114300">
                  <a:moveTo>
                    <a:pt x="0" y="114300"/>
                  </a:moveTo>
                  <a:lnTo>
                    <a:pt x="28393" y="114300"/>
                  </a:lnTo>
                </a:path>
              </a:pathLst>
            </a:custGeom>
            <a:ln w="279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" name="object 316"/>
            <p:cNvSpPr/>
            <p:nvPr/>
          </p:nvSpPr>
          <p:spPr>
            <a:xfrm>
              <a:off x="7124473" y="2277744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50"/>
                  </a:moveTo>
                  <a:lnTo>
                    <a:pt x="28393" y="57150"/>
                  </a:lnTo>
                </a:path>
              </a:pathLst>
            </a:custGeom>
            <a:ln w="292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317"/>
            <p:cNvSpPr/>
            <p:nvPr/>
          </p:nvSpPr>
          <p:spPr>
            <a:xfrm>
              <a:off x="7124473" y="2391409"/>
              <a:ext cx="28575" cy="114300"/>
            </a:xfrm>
            <a:custGeom>
              <a:avLst/>
              <a:gdLst/>
              <a:ahLst/>
              <a:cxnLst/>
              <a:rect l="l" t="t" r="r" b="b"/>
              <a:pathLst>
                <a:path w="28575" h="114300">
                  <a:moveTo>
                    <a:pt x="0" y="0"/>
                  </a:moveTo>
                  <a:lnTo>
                    <a:pt x="28393" y="0"/>
                  </a:lnTo>
                </a:path>
                <a:path w="28575" h="114300">
                  <a:moveTo>
                    <a:pt x="0" y="57150"/>
                  </a:moveTo>
                  <a:lnTo>
                    <a:pt x="28393" y="57150"/>
                  </a:lnTo>
                </a:path>
                <a:path w="28575" h="114300">
                  <a:moveTo>
                    <a:pt x="0" y="114300"/>
                  </a:moveTo>
                  <a:lnTo>
                    <a:pt x="28393" y="114300"/>
                  </a:lnTo>
                </a:path>
              </a:pathLst>
            </a:custGeom>
            <a:ln w="279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" name="object 318"/>
            <p:cNvSpPr/>
            <p:nvPr/>
          </p:nvSpPr>
          <p:spPr>
            <a:xfrm>
              <a:off x="7124473" y="2562225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50"/>
                  </a:moveTo>
                  <a:lnTo>
                    <a:pt x="28393" y="57150"/>
                  </a:lnTo>
                </a:path>
              </a:pathLst>
            </a:custGeom>
            <a:ln w="292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" name="object 319"/>
            <p:cNvSpPr/>
            <p:nvPr/>
          </p:nvSpPr>
          <p:spPr>
            <a:xfrm>
              <a:off x="7124473" y="2675889"/>
              <a:ext cx="28575" cy="114300"/>
            </a:xfrm>
            <a:custGeom>
              <a:avLst/>
              <a:gdLst/>
              <a:ahLst/>
              <a:cxnLst/>
              <a:rect l="l" t="t" r="r" b="b"/>
              <a:pathLst>
                <a:path w="28575" h="114300">
                  <a:moveTo>
                    <a:pt x="0" y="0"/>
                  </a:moveTo>
                  <a:lnTo>
                    <a:pt x="28393" y="0"/>
                  </a:lnTo>
                </a:path>
                <a:path w="28575" h="114300">
                  <a:moveTo>
                    <a:pt x="0" y="57150"/>
                  </a:moveTo>
                  <a:lnTo>
                    <a:pt x="28393" y="57150"/>
                  </a:lnTo>
                </a:path>
                <a:path w="28575" h="114300">
                  <a:moveTo>
                    <a:pt x="0" y="114300"/>
                  </a:moveTo>
                  <a:lnTo>
                    <a:pt x="28393" y="114300"/>
                  </a:lnTo>
                </a:path>
              </a:pathLst>
            </a:custGeom>
            <a:ln w="279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" name="object 320"/>
            <p:cNvSpPr/>
            <p:nvPr/>
          </p:nvSpPr>
          <p:spPr>
            <a:xfrm>
              <a:off x="7138670" y="2832100"/>
              <a:ext cx="0" cy="29209"/>
            </a:xfrm>
            <a:custGeom>
              <a:avLst/>
              <a:gdLst/>
              <a:ahLst/>
              <a:cxnLst/>
              <a:rect l="l" t="t" r="r" b="b"/>
              <a:pathLst>
                <a:path h="29210">
                  <a:moveTo>
                    <a:pt x="-14196" y="14604"/>
                  </a:moveTo>
                  <a:lnTo>
                    <a:pt x="14196" y="14604"/>
                  </a:lnTo>
                </a:path>
              </a:pathLst>
            </a:custGeom>
            <a:ln w="292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321"/>
            <p:cNvSpPr/>
            <p:nvPr/>
          </p:nvSpPr>
          <p:spPr>
            <a:xfrm>
              <a:off x="7124473" y="2903219"/>
              <a:ext cx="28575" cy="114300"/>
            </a:xfrm>
            <a:custGeom>
              <a:avLst/>
              <a:gdLst/>
              <a:ahLst/>
              <a:cxnLst/>
              <a:rect l="l" t="t" r="r" b="b"/>
              <a:pathLst>
                <a:path w="28575" h="114300">
                  <a:moveTo>
                    <a:pt x="0" y="0"/>
                  </a:moveTo>
                  <a:lnTo>
                    <a:pt x="28393" y="0"/>
                  </a:lnTo>
                </a:path>
                <a:path w="28575" h="114300">
                  <a:moveTo>
                    <a:pt x="0" y="57150"/>
                  </a:moveTo>
                  <a:lnTo>
                    <a:pt x="28393" y="57150"/>
                  </a:lnTo>
                </a:path>
                <a:path w="28575" h="114300">
                  <a:moveTo>
                    <a:pt x="0" y="114300"/>
                  </a:moveTo>
                  <a:lnTo>
                    <a:pt x="28393" y="114300"/>
                  </a:lnTo>
                </a:path>
              </a:pathLst>
            </a:custGeom>
            <a:ln w="279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322"/>
            <p:cNvSpPr/>
            <p:nvPr/>
          </p:nvSpPr>
          <p:spPr>
            <a:xfrm>
              <a:off x="7124473" y="3074035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50"/>
                  </a:moveTo>
                  <a:lnTo>
                    <a:pt x="28393" y="57150"/>
                  </a:lnTo>
                </a:path>
              </a:pathLst>
            </a:custGeom>
            <a:ln w="292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" name="object 323"/>
            <p:cNvSpPr/>
            <p:nvPr/>
          </p:nvSpPr>
          <p:spPr>
            <a:xfrm>
              <a:off x="7124473" y="3187700"/>
              <a:ext cx="28575" cy="114300"/>
            </a:xfrm>
            <a:custGeom>
              <a:avLst/>
              <a:gdLst/>
              <a:ahLst/>
              <a:cxnLst/>
              <a:rect l="l" t="t" r="r" b="b"/>
              <a:pathLst>
                <a:path w="28575" h="114300">
                  <a:moveTo>
                    <a:pt x="0" y="0"/>
                  </a:moveTo>
                  <a:lnTo>
                    <a:pt x="28393" y="0"/>
                  </a:lnTo>
                </a:path>
                <a:path w="28575" h="114300">
                  <a:moveTo>
                    <a:pt x="0" y="57150"/>
                  </a:moveTo>
                  <a:lnTo>
                    <a:pt x="28393" y="57150"/>
                  </a:lnTo>
                </a:path>
                <a:path w="28575" h="114300">
                  <a:moveTo>
                    <a:pt x="0" y="114300"/>
                  </a:moveTo>
                  <a:lnTo>
                    <a:pt x="28393" y="114300"/>
                  </a:lnTo>
                </a:path>
              </a:pathLst>
            </a:custGeom>
            <a:ln w="279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" name="object 324"/>
            <p:cNvSpPr/>
            <p:nvPr/>
          </p:nvSpPr>
          <p:spPr>
            <a:xfrm>
              <a:off x="7124473" y="3358514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50"/>
                  </a:moveTo>
                  <a:lnTo>
                    <a:pt x="28393" y="57150"/>
                  </a:lnTo>
                </a:path>
              </a:pathLst>
            </a:custGeom>
            <a:ln w="292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" name="object 325"/>
            <p:cNvSpPr/>
            <p:nvPr/>
          </p:nvSpPr>
          <p:spPr>
            <a:xfrm>
              <a:off x="7124473" y="3472179"/>
              <a:ext cx="28575" cy="114300"/>
            </a:xfrm>
            <a:custGeom>
              <a:avLst/>
              <a:gdLst/>
              <a:ahLst/>
              <a:cxnLst/>
              <a:rect l="l" t="t" r="r" b="b"/>
              <a:pathLst>
                <a:path w="28575" h="114300">
                  <a:moveTo>
                    <a:pt x="0" y="0"/>
                  </a:moveTo>
                  <a:lnTo>
                    <a:pt x="28393" y="0"/>
                  </a:lnTo>
                </a:path>
                <a:path w="28575" h="114300">
                  <a:moveTo>
                    <a:pt x="0" y="57150"/>
                  </a:moveTo>
                  <a:lnTo>
                    <a:pt x="28393" y="57150"/>
                  </a:lnTo>
                </a:path>
                <a:path w="28575" h="114300">
                  <a:moveTo>
                    <a:pt x="0" y="114300"/>
                  </a:moveTo>
                  <a:lnTo>
                    <a:pt x="28393" y="114300"/>
                  </a:lnTo>
                </a:path>
              </a:pathLst>
            </a:custGeom>
            <a:ln w="279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" name="object 326"/>
            <p:cNvSpPr/>
            <p:nvPr/>
          </p:nvSpPr>
          <p:spPr>
            <a:xfrm>
              <a:off x="7124473" y="3642995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50"/>
                  </a:moveTo>
                  <a:lnTo>
                    <a:pt x="28393" y="57150"/>
                  </a:lnTo>
                </a:path>
              </a:pathLst>
            </a:custGeom>
            <a:ln w="292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" name="object 327"/>
            <p:cNvSpPr/>
            <p:nvPr/>
          </p:nvSpPr>
          <p:spPr>
            <a:xfrm>
              <a:off x="7124473" y="3756660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50"/>
                  </a:moveTo>
                  <a:lnTo>
                    <a:pt x="28393" y="57150"/>
                  </a:lnTo>
                </a:path>
              </a:pathLst>
            </a:custGeom>
            <a:ln w="279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" name="object 328"/>
            <p:cNvSpPr/>
            <p:nvPr/>
          </p:nvSpPr>
          <p:spPr>
            <a:xfrm>
              <a:off x="7124473" y="3870325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50"/>
                  </a:moveTo>
                  <a:lnTo>
                    <a:pt x="28393" y="57150"/>
                  </a:lnTo>
                </a:path>
              </a:pathLst>
            </a:custGeom>
            <a:ln w="292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" name="object 329"/>
            <p:cNvSpPr/>
            <p:nvPr/>
          </p:nvSpPr>
          <p:spPr>
            <a:xfrm>
              <a:off x="7124473" y="3983989"/>
              <a:ext cx="28575" cy="114300"/>
            </a:xfrm>
            <a:custGeom>
              <a:avLst/>
              <a:gdLst/>
              <a:ahLst/>
              <a:cxnLst/>
              <a:rect l="l" t="t" r="r" b="b"/>
              <a:pathLst>
                <a:path w="28575" h="114300">
                  <a:moveTo>
                    <a:pt x="0" y="0"/>
                  </a:moveTo>
                  <a:lnTo>
                    <a:pt x="28393" y="0"/>
                  </a:lnTo>
                </a:path>
                <a:path w="28575" h="114300">
                  <a:moveTo>
                    <a:pt x="0" y="57150"/>
                  </a:moveTo>
                  <a:lnTo>
                    <a:pt x="28393" y="57150"/>
                  </a:lnTo>
                </a:path>
                <a:path w="28575" h="114300">
                  <a:moveTo>
                    <a:pt x="0" y="114300"/>
                  </a:moveTo>
                  <a:lnTo>
                    <a:pt x="28393" y="114300"/>
                  </a:lnTo>
                </a:path>
              </a:pathLst>
            </a:custGeom>
            <a:ln w="279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" name="object 330"/>
            <p:cNvSpPr/>
            <p:nvPr/>
          </p:nvSpPr>
          <p:spPr>
            <a:xfrm>
              <a:off x="7124473" y="4154804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50"/>
                  </a:moveTo>
                  <a:lnTo>
                    <a:pt x="28393" y="57150"/>
                  </a:lnTo>
                </a:path>
              </a:pathLst>
            </a:custGeom>
            <a:ln w="292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" name="object 331"/>
            <p:cNvSpPr/>
            <p:nvPr/>
          </p:nvSpPr>
          <p:spPr>
            <a:xfrm>
              <a:off x="7124473" y="4268470"/>
              <a:ext cx="28575" cy="114300"/>
            </a:xfrm>
            <a:custGeom>
              <a:avLst/>
              <a:gdLst/>
              <a:ahLst/>
              <a:cxnLst/>
              <a:rect l="l" t="t" r="r" b="b"/>
              <a:pathLst>
                <a:path w="28575" h="114300">
                  <a:moveTo>
                    <a:pt x="0" y="0"/>
                  </a:moveTo>
                  <a:lnTo>
                    <a:pt x="28393" y="0"/>
                  </a:lnTo>
                </a:path>
                <a:path w="28575" h="114300">
                  <a:moveTo>
                    <a:pt x="0" y="57149"/>
                  </a:moveTo>
                  <a:lnTo>
                    <a:pt x="28393" y="57149"/>
                  </a:lnTo>
                </a:path>
                <a:path w="28575" h="114300">
                  <a:moveTo>
                    <a:pt x="0" y="114299"/>
                  </a:moveTo>
                  <a:lnTo>
                    <a:pt x="28393" y="114299"/>
                  </a:lnTo>
                </a:path>
              </a:pathLst>
            </a:custGeom>
            <a:ln w="279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" name="object 332"/>
            <p:cNvSpPr/>
            <p:nvPr/>
          </p:nvSpPr>
          <p:spPr>
            <a:xfrm>
              <a:off x="7124473" y="4439285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50"/>
                  </a:moveTo>
                  <a:lnTo>
                    <a:pt x="28393" y="57150"/>
                  </a:lnTo>
                </a:path>
              </a:pathLst>
            </a:custGeom>
            <a:ln w="292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" name="object 333"/>
            <p:cNvSpPr/>
            <p:nvPr/>
          </p:nvSpPr>
          <p:spPr>
            <a:xfrm>
              <a:off x="7124473" y="4552950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50"/>
                  </a:moveTo>
                  <a:lnTo>
                    <a:pt x="28393" y="57150"/>
                  </a:lnTo>
                </a:path>
              </a:pathLst>
            </a:custGeom>
            <a:ln w="279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" name="object 334"/>
            <p:cNvSpPr/>
            <p:nvPr/>
          </p:nvSpPr>
          <p:spPr>
            <a:xfrm>
              <a:off x="7124473" y="4666614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50"/>
                  </a:moveTo>
                  <a:lnTo>
                    <a:pt x="28393" y="57150"/>
                  </a:lnTo>
                </a:path>
              </a:pathLst>
            </a:custGeom>
            <a:ln w="292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" name="object 335"/>
            <p:cNvSpPr/>
            <p:nvPr/>
          </p:nvSpPr>
          <p:spPr>
            <a:xfrm>
              <a:off x="7124473" y="4780279"/>
              <a:ext cx="28575" cy="114300"/>
            </a:xfrm>
            <a:custGeom>
              <a:avLst/>
              <a:gdLst/>
              <a:ahLst/>
              <a:cxnLst/>
              <a:rect l="l" t="t" r="r" b="b"/>
              <a:pathLst>
                <a:path w="28575" h="114300">
                  <a:moveTo>
                    <a:pt x="0" y="0"/>
                  </a:moveTo>
                  <a:lnTo>
                    <a:pt x="28393" y="0"/>
                  </a:lnTo>
                </a:path>
                <a:path w="28575" h="114300">
                  <a:moveTo>
                    <a:pt x="0" y="57150"/>
                  </a:moveTo>
                  <a:lnTo>
                    <a:pt x="28393" y="57150"/>
                  </a:lnTo>
                </a:path>
                <a:path w="28575" h="114300">
                  <a:moveTo>
                    <a:pt x="0" y="114300"/>
                  </a:moveTo>
                  <a:lnTo>
                    <a:pt x="28393" y="114300"/>
                  </a:lnTo>
                </a:path>
              </a:pathLst>
            </a:custGeom>
            <a:ln w="279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" name="object 336"/>
            <p:cNvSpPr/>
            <p:nvPr/>
          </p:nvSpPr>
          <p:spPr>
            <a:xfrm>
              <a:off x="7124473" y="4951095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49"/>
                  </a:moveTo>
                  <a:lnTo>
                    <a:pt x="28393" y="57149"/>
                  </a:lnTo>
                </a:path>
              </a:pathLst>
            </a:custGeom>
            <a:ln w="292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" name="object 337"/>
            <p:cNvSpPr/>
            <p:nvPr/>
          </p:nvSpPr>
          <p:spPr>
            <a:xfrm>
              <a:off x="7124473" y="5064759"/>
              <a:ext cx="28575" cy="114300"/>
            </a:xfrm>
            <a:custGeom>
              <a:avLst/>
              <a:gdLst/>
              <a:ahLst/>
              <a:cxnLst/>
              <a:rect l="l" t="t" r="r" b="b"/>
              <a:pathLst>
                <a:path w="28575" h="114300">
                  <a:moveTo>
                    <a:pt x="0" y="0"/>
                  </a:moveTo>
                  <a:lnTo>
                    <a:pt x="28393" y="0"/>
                  </a:lnTo>
                </a:path>
                <a:path w="28575" h="114300">
                  <a:moveTo>
                    <a:pt x="0" y="57150"/>
                  </a:moveTo>
                  <a:lnTo>
                    <a:pt x="28393" y="57150"/>
                  </a:lnTo>
                </a:path>
                <a:path w="28575" h="114300">
                  <a:moveTo>
                    <a:pt x="0" y="114300"/>
                  </a:moveTo>
                  <a:lnTo>
                    <a:pt x="28393" y="114300"/>
                  </a:lnTo>
                </a:path>
              </a:pathLst>
            </a:custGeom>
            <a:ln w="279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" name="object 338"/>
            <p:cNvSpPr/>
            <p:nvPr/>
          </p:nvSpPr>
          <p:spPr>
            <a:xfrm>
              <a:off x="7124473" y="5235575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50"/>
                  </a:moveTo>
                  <a:lnTo>
                    <a:pt x="28393" y="57150"/>
                  </a:lnTo>
                </a:path>
              </a:pathLst>
            </a:custGeom>
            <a:ln w="292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" name="object 339"/>
            <p:cNvSpPr/>
            <p:nvPr/>
          </p:nvSpPr>
          <p:spPr>
            <a:xfrm>
              <a:off x="7124473" y="5349240"/>
              <a:ext cx="28575" cy="114300"/>
            </a:xfrm>
            <a:custGeom>
              <a:avLst/>
              <a:gdLst/>
              <a:ahLst/>
              <a:cxnLst/>
              <a:rect l="l" t="t" r="r" b="b"/>
              <a:pathLst>
                <a:path w="28575" h="114300">
                  <a:moveTo>
                    <a:pt x="0" y="0"/>
                  </a:moveTo>
                  <a:lnTo>
                    <a:pt x="28393" y="0"/>
                  </a:lnTo>
                </a:path>
                <a:path w="28575" h="114300">
                  <a:moveTo>
                    <a:pt x="0" y="57150"/>
                  </a:moveTo>
                  <a:lnTo>
                    <a:pt x="28393" y="57150"/>
                  </a:lnTo>
                </a:path>
                <a:path w="28575" h="114300">
                  <a:moveTo>
                    <a:pt x="0" y="114300"/>
                  </a:moveTo>
                  <a:lnTo>
                    <a:pt x="28393" y="114300"/>
                  </a:lnTo>
                </a:path>
              </a:pathLst>
            </a:custGeom>
            <a:ln w="279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" name="object 340"/>
            <p:cNvSpPr/>
            <p:nvPr/>
          </p:nvSpPr>
          <p:spPr>
            <a:xfrm>
              <a:off x="7138670" y="5505450"/>
              <a:ext cx="0" cy="29209"/>
            </a:xfrm>
            <a:custGeom>
              <a:avLst/>
              <a:gdLst/>
              <a:ahLst/>
              <a:cxnLst/>
              <a:rect l="l" t="t" r="r" b="b"/>
              <a:pathLst>
                <a:path h="29210">
                  <a:moveTo>
                    <a:pt x="-14196" y="14605"/>
                  </a:moveTo>
                  <a:lnTo>
                    <a:pt x="14196" y="14605"/>
                  </a:lnTo>
                </a:path>
              </a:pathLst>
            </a:custGeom>
            <a:ln w="292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" name="object 341"/>
            <p:cNvSpPr/>
            <p:nvPr/>
          </p:nvSpPr>
          <p:spPr>
            <a:xfrm>
              <a:off x="7124473" y="5576570"/>
              <a:ext cx="28575" cy="114300"/>
            </a:xfrm>
            <a:custGeom>
              <a:avLst/>
              <a:gdLst/>
              <a:ahLst/>
              <a:cxnLst/>
              <a:rect l="l" t="t" r="r" b="b"/>
              <a:pathLst>
                <a:path w="28575" h="114300">
                  <a:moveTo>
                    <a:pt x="0" y="0"/>
                  </a:moveTo>
                  <a:lnTo>
                    <a:pt x="28393" y="0"/>
                  </a:lnTo>
                </a:path>
                <a:path w="28575" h="114300">
                  <a:moveTo>
                    <a:pt x="0" y="57149"/>
                  </a:moveTo>
                  <a:lnTo>
                    <a:pt x="28393" y="57149"/>
                  </a:lnTo>
                </a:path>
                <a:path w="28575" h="114300">
                  <a:moveTo>
                    <a:pt x="0" y="114299"/>
                  </a:moveTo>
                  <a:lnTo>
                    <a:pt x="28393" y="114299"/>
                  </a:lnTo>
                </a:path>
              </a:pathLst>
            </a:custGeom>
            <a:ln w="279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" name="object 342"/>
            <p:cNvSpPr/>
            <p:nvPr/>
          </p:nvSpPr>
          <p:spPr>
            <a:xfrm>
              <a:off x="7124473" y="5747384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50"/>
                  </a:moveTo>
                  <a:lnTo>
                    <a:pt x="28393" y="57150"/>
                  </a:lnTo>
                </a:path>
              </a:pathLst>
            </a:custGeom>
            <a:ln w="292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" name="object 343"/>
            <p:cNvSpPr/>
            <p:nvPr/>
          </p:nvSpPr>
          <p:spPr>
            <a:xfrm>
              <a:off x="7124473" y="5861050"/>
              <a:ext cx="28575" cy="114300"/>
            </a:xfrm>
            <a:custGeom>
              <a:avLst/>
              <a:gdLst/>
              <a:ahLst/>
              <a:cxnLst/>
              <a:rect l="l" t="t" r="r" b="b"/>
              <a:pathLst>
                <a:path w="28575" h="114300">
                  <a:moveTo>
                    <a:pt x="0" y="0"/>
                  </a:moveTo>
                  <a:lnTo>
                    <a:pt x="28393" y="0"/>
                  </a:lnTo>
                </a:path>
                <a:path w="28575" h="114300">
                  <a:moveTo>
                    <a:pt x="0" y="57150"/>
                  </a:moveTo>
                  <a:lnTo>
                    <a:pt x="28393" y="57150"/>
                  </a:lnTo>
                </a:path>
                <a:path w="28575" h="114300">
                  <a:moveTo>
                    <a:pt x="0" y="114300"/>
                  </a:moveTo>
                  <a:lnTo>
                    <a:pt x="28393" y="114300"/>
                  </a:lnTo>
                </a:path>
              </a:pathLst>
            </a:custGeom>
            <a:ln w="279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" name="object 344"/>
            <p:cNvSpPr/>
            <p:nvPr/>
          </p:nvSpPr>
          <p:spPr>
            <a:xfrm>
              <a:off x="7124473" y="6031865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50"/>
                  </a:moveTo>
                  <a:lnTo>
                    <a:pt x="28393" y="57150"/>
                  </a:lnTo>
                </a:path>
              </a:pathLst>
            </a:custGeom>
            <a:ln w="292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" name="object 345"/>
            <p:cNvSpPr/>
            <p:nvPr/>
          </p:nvSpPr>
          <p:spPr>
            <a:xfrm>
              <a:off x="7138670" y="6131559"/>
              <a:ext cx="0" cy="21590"/>
            </a:xfrm>
            <a:custGeom>
              <a:avLst/>
              <a:gdLst/>
              <a:ahLst/>
              <a:cxnLst/>
              <a:rect l="l" t="t" r="r" b="b"/>
              <a:pathLst>
                <a:path h="21589">
                  <a:moveTo>
                    <a:pt x="-14196" y="10794"/>
                  </a:moveTo>
                  <a:lnTo>
                    <a:pt x="14196" y="10794"/>
                  </a:lnTo>
                </a:path>
              </a:pathLst>
            </a:custGeom>
            <a:ln w="215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" name="object 346"/>
            <p:cNvSpPr/>
            <p:nvPr/>
          </p:nvSpPr>
          <p:spPr>
            <a:xfrm>
              <a:off x="7962673" y="1595120"/>
              <a:ext cx="28575" cy="114300"/>
            </a:xfrm>
            <a:custGeom>
              <a:avLst/>
              <a:gdLst/>
              <a:ahLst/>
              <a:cxnLst/>
              <a:rect l="l" t="t" r="r" b="b"/>
              <a:pathLst>
                <a:path w="28575" h="114300">
                  <a:moveTo>
                    <a:pt x="0" y="0"/>
                  </a:moveTo>
                  <a:lnTo>
                    <a:pt x="28393" y="0"/>
                  </a:lnTo>
                </a:path>
                <a:path w="28575" h="114300">
                  <a:moveTo>
                    <a:pt x="0" y="57150"/>
                  </a:moveTo>
                  <a:lnTo>
                    <a:pt x="28393" y="57150"/>
                  </a:lnTo>
                </a:path>
                <a:path w="28575" h="114300">
                  <a:moveTo>
                    <a:pt x="0" y="114300"/>
                  </a:moveTo>
                  <a:lnTo>
                    <a:pt x="28393" y="114300"/>
                  </a:lnTo>
                </a:path>
              </a:pathLst>
            </a:custGeom>
            <a:ln w="279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" name="object 347"/>
            <p:cNvSpPr/>
            <p:nvPr/>
          </p:nvSpPr>
          <p:spPr>
            <a:xfrm>
              <a:off x="7962673" y="1765935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50"/>
                  </a:moveTo>
                  <a:lnTo>
                    <a:pt x="28393" y="57150"/>
                  </a:lnTo>
                </a:path>
              </a:pathLst>
            </a:custGeom>
            <a:ln w="292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" name="object 348"/>
            <p:cNvSpPr/>
            <p:nvPr/>
          </p:nvSpPr>
          <p:spPr>
            <a:xfrm>
              <a:off x="7962673" y="1879600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50"/>
                  </a:moveTo>
                  <a:lnTo>
                    <a:pt x="28393" y="57150"/>
                  </a:lnTo>
                </a:path>
              </a:pathLst>
            </a:custGeom>
            <a:ln w="279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" name="object 349"/>
            <p:cNvSpPr/>
            <p:nvPr/>
          </p:nvSpPr>
          <p:spPr>
            <a:xfrm>
              <a:off x="7962673" y="1993265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50"/>
                  </a:moveTo>
                  <a:lnTo>
                    <a:pt x="28393" y="57150"/>
                  </a:lnTo>
                </a:path>
              </a:pathLst>
            </a:custGeom>
            <a:ln w="292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" name="object 350"/>
            <p:cNvSpPr/>
            <p:nvPr/>
          </p:nvSpPr>
          <p:spPr>
            <a:xfrm>
              <a:off x="7962673" y="2106930"/>
              <a:ext cx="28575" cy="114300"/>
            </a:xfrm>
            <a:custGeom>
              <a:avLst/>
              <a:gdLst/>
              <a:ahLst/>
              <a:cxnLst/>
              <a:rect l="l" t="t" r="r" b="b"/>
              <a:pathLst>
                <a:path w="28575" h="114300">
                  <a:moveTo>
                    <a:pt x="0" y="0"/>
                  </a:moveTo>
                  <a:lnTo>
                    <a:pt x="28393" y="0"/>
                  </a:lnTo>
                </a:path>
                <a:path w="28575" h="114300">
                  <a:moveTo>
                    <a:pt x="0" y="57150"/>
                  </a:moveTo>
                  <a:lnTo>
                    <a:pt x="28393" y="57150"/>
                  </a:lnTo>
                </a:path>
                <a:path w="28575" h="114300">
                  <a:moveTo>
                    <a:pt x="0" y="114300"/>
                  </a:moveTo>
                  <a:lnTo>
                    <a:pt x="28393" y="114300"/>
                  </a:lnTo>
                </a:path>
              </a:pathLst>
            </a:custGeom>
            <a:ln w="279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" name="object 351"/>
            <p:cNvSpPr/>
            <p:nvPr/>
          </p:nvSpPr>
          <p:spPr>
            <a:xfrm>
              <a:off x="7962673" y="2277744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50"/>
                  </a:moveTo>
                  <a:lnTo>
                    <a:pt x="28393" y="57150"/>
                  </a:lnTo>
                </a:path>
              </a:pathLst>
            </a:custGeom>
            <a:ln w="292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" name="object 352"/>
            <p:cNvSpPr/>
            <p:nvPr/>
          </p:nvSpPr>
          <p:spPr>
            <a:xfrm>
              <a:off x="7962673" y="2391409"/>
              <a:ext cx="28575" cy="114300"/>
            </a:xfrm>
            <a:custGeom>
              <a:avLst/>
              <a:gdLst/>
              <a:ahLst/>
              <a:cxnLst/>
              <a:rect l="l" t="t" r="r" b="b"/>
              <a:pathLst>
                <a:path w="28575" h="114300">
                  <a:moveTo>
                    <a:pt x="0" y="0"/>
                  </a:moveTo>
                  <a:lnTo>
                    <a:pt x="28393" y="0"/>
                  </a:lnTo>
                </a:path>
                <a:path w="28575" h="114300">
                  <a:moveTo>
                    <a:pt x="0" y="57150"/>
                  </a:moveTo>
                  <a:lnTo>
                    <a:pt x="28393" y="57150"/>
                  </a:lnTo>
                </a:path>
                <a:path w="28575" h="114300">
                  <a:moveTo>
                    <a:pt x="0" y="114300"/>
                  </a:moveTo>
                  <a:lnTo>
                    <a:pt x="28393" y="114300"/>
                  </a:lnTo>
                </a:path>
              </a:pathLst>
            </a:custGeom>
            <a:ln w="279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" name="object 353"/>
            <p:cNvSpPr/>
            <p:nvPr/>
          </p:nvSpPr>
          <p:spPr>
            <a:xfrm>
              <a:off x="7962673" y="2562225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50"/>
                  </a:moveTo>
                  <a:lnTo>
                    <a:pt x="28393" y="57150"/>
                  </a:lnTo>
                </a:path>
              </a:pathLst>
            </a:custGeom>
            <a:ln w="292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" name="object 354"/>
            <p:cNvSpPr/>
            <p:nvPr/>
          </p:nvSpPr>
          <p:spPr>
            <a:xfrm>
              <a:off x="7962673" y="2675889"/>
              <a:ext cx="28575" cy="114300"/>
            </a:xfrm>
            <a:custGeom>
              <a:avLst/>
              <a:gdLst/>
              <a:ahLst/>
              <a:cxnLst/>
              <a:rect l="l" t="t" r="r" b="b"/>
              <a:pathLst>
                <a:path w="28575" h="114300">
                  <a:moveTo>
                    <a:pt x="0" y="0"/>
                  </a:moveTo>
                  <a:lnTo>
                    <a:pt x="28393" y="0"/>
                  </a:lnTo>
                </a:path>
                <a:path w="28575" h="114300">
                  <a:moveTo>
                    <a:pt x="0" y="57150"/>
                  </a:moveTo>
                  <a:lnTo>
                    <a:pt x="28393" y="57150"/>
                  </a:lnTo>
                </a:path>
                <a:path w="28575" h="114300">
                  <a:moveTo>
                    <a:pt x="0" y="114300"/>
                  </a:moveTo>
                  <a:lnTo>
                    <a:pt x="28393" y="114300"/>
                  </a:lnTo>
                </a:path>
              </a:pathLst>
            </a:custGeom>
            <a:ln w="279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" name="object 355"/>
            <p:cNvSpPr/>
            <p:nvPr/>
          </p:nvSpPr>
          <p:spPr>
            <a:xfrm>
              <a:off x="7976870" y="2832100"/>
              <a:ext cx="0" cy="29209"/>
            </a:xfrm>
            <a:custGeom>
              <a:avLst/>
              <a:gdLst/>
              <a:ahLst/>
              <a:cxnLst/>
              <a:rect l="l" t="t" r="r" b="b"/>
              <a:pathLst>
                <a:path h="29210">
                  <a:moveTo>
                    <a:pt x="-14196" y="14604"/>
                  </a:moveTo>
                  <a:lnTo>
                    <a:pt x="14196" y="14604"/>
                  </a:lnTo>
                </a:path>
              </a:pathLst>
            </a:custGeom>
            <a:ln w="292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" name="object 356"/>
            <p:cNvSpPr/>
            <p:nvPr/>
          </p:nvSpPr>
          <p:spPr>
            <a:xfrm>
              <a:off x="7962673" y="2903219"/>
              <a:ext cx="28575" cy="114300"/>
            </a:xfrm>
            <a:custGeom>
              <a:avLst/>
              <a:gdLst/>
              <a:ahLst/>
              <a:cxnLst/>
              <a:rect l="l" t="t" r="r" b="b"/>
              <a:pathLst>
                <a:path w="28575" h="114300">
                  <a:moveTo>
                    <a:pt x="0" y="0"/>
                  </a:moveTo>
                  <a:lnTo>
                    <a:pt x="28393" y="0"/>
                  </a:lnTo>
                </a:path>
                <a:path w="28575" h="114300">
                  <a:moveTo>
                    <a:pt x="0" y="57150"/>
                  </a:moveTo>
                  <a:lnTo>
                    <a:pt x="28393" y="57150"/>
                  </a:lnTo>
                </a:path>
                <a:path w="28575" h="114300">
                  <a:moveTo>
                    <a:pt x="0" y="114300"/>
                  </a:moveTo>
                  <a:lnTo>
                    <a:pt x="28393" y="114300"/>
                  </a:lnTo>
                </a:path>
              </a:pathLst>
            </a:custGeom>
            <a:ln w="279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" name="object 357"/>
            <p:cNvSpPr/>
            <p:nvPr/>
          </p:nvSpPr>
          <p:spPr>
            <a:xfrm>
              <a:off x="7962673" y="3074035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50"/>
                  </a:moveTo>
                  <a:lnTo>
                    <a:pt x="28393" y="57150"/>
                  </a:lnTo>
                </a:path>
              </a:pathLst>
            </a:custGeom>
            <a:ln w="292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" name="object 358"/>
            <p:cNvSpPr/>
            <p:nvPr/>
          </p:nvSpPr>
          <p:spPr>
            <a:xfrm>
              <a:off x="7962673" y="3187700"/>
              <a:ext cx="28575" cy="114300"/>
            </a:xfrm>
            <a:custGeom>
              <a:avLst/>
              <a:gdLst/>
              <a:ahLst/>
              <a:cxnLst/>
              <a:rect l="l" t="t" r="r" b="b"/>
              <a:pathLst>
                <a:path w="28575" h="114300">
                  <a:moveTo>
                    <a:pt x="0" y="0"/>
                  </a:moveTo>
                  <a:lnTo>
                    <a:pt x="28393" y="0"/>
                  </a:lnTo>
                </a:path>
                <a:path w="28575" h="114300">
                  <a:moveTo>
                    <a:pt x="0" y="57150"/>
                  </a:moveTo>
                  <a:lnTo>
                    <a:pt x="28393" y="57150"/>
                  </a:lnTo>
                </a:path>
                <a:path w="28575" h="114300">
                  <a:moveTo>
                    <a:pt x="0" y="114300"/>
                  </a:moveTo>
                  <a:lnTo>
                    <a:pt x="28393" y="114300"/>
                  </a:lnTo>
                </a:path>
              </a:pathLst>
            </a:custGeom>
            <a:ln w="279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" name="object 359"/>
            <p:cNvSpPr/>
            <p:nvPr/>
          </p:nvSpPr>
          <p:spPr>
            <a:xfrm>
              <a:off x="7962673" y="3358514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50"/>
                  </a:moveTo>
                  <a:lnTo>
                    <a:pt x="28393" y="57150"/>
                  </a:lnTo>
                </a:path>
              </a:pathLst>
            </a:custGeom>
            <a:ln w="292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" name="object 360"/>
            <p:cNvSpPr/>
            <p:nvPr/>
          </p:nvSpPr>
          <p:spPr>
            <a:xfrm>
              <a:off x="7962673" y="3472179"/>
              <a:ext cx="28575" cy="114300"/>
            </a:xfrm>
            <a:custGeom>
              <a:avLst/>
              <a:gdLst/>
              <a:ahLst/>
              <a:cxnLst/>
              <a:rect l="l" t="t" r="r" b="b"/>
              <a:pathLst>
                <a:path w="28575" h="114300">
                  <a:moveTo>
                    <a:pt x="0" y="0"/>
                  </a:moveTo>
                  <a:lnTo>
                    <a:pt x="28393" y="0"/>
                  </a:lnTo>
                </a:path>
                <a:path w="28575" h="114300">
                  <a:moveTo>
                    <a:pt x="0" y="57150"/>
                  </a:moveTo>
                  <a:lnTo>
                    <a:pt x="28393" y="57150"/>
                  </a:lnTo>
                </a:path>
                <a:path w="28575" h="114300">
                  <a:moveTo>
                    <a:pt x="0" y="114300"/>
                  </a:moveTo>
                  <a:lnTo>
                    <a:pt x="28393" y="114300"/>
                  </a:lnTo>
                </a:path>
              </a:pathLst>
            </a:custGeom>
            <a:ln w="279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" name="object 361"/>
            <p:cNvSpPr/>
            <p:nvPr/>
          </p:nvSpPr>
          <p:spPr>
            <a:xfrm>
              <a:off x="7962673" y="3642995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50"/>
                  </a:moveTo>
                  <a:lnTo>
                    <a:pt x="28393" y="57150"/>
                  </a:lnTo>
                </a:path>
              </a:pathLst>
            </a:custGeom>
            <a:ln w="292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" name="object 362"/>
            <p:cNvSpPr/>
            <p:nvPr/>
          </p:nvSpPr>
          <p:spPr>
            <a:xfrm>
              <a:off x="7962673" y="3756660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50"/>
                  </a:moveTo>
                  <a:lnTo>
                    <a:pt x="28393" y="57150"/>
                  </a:lnTo>
                </a:path>
              </a:pathLst>
            </a:custGeom>
            <a:ln w="279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" name="object 363"/>
            <p:cNvSpPr/>
            <p:nvPr/>
          </p:nvSpPr>
          <p:spPr>
            <a:xfrm>
              <a:off x="7962673" y="3870325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50"/>
                  </a:moveTo>
                  <a:lnTo>
                    <a:pt x="28393" y="57150"/>
                  </a:lnTo>
                </a:path>
              </a:pathLst>
            </a:custGeom>
            <a:ln w="292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" name="object 364"/>
            <p:cNvSpPr/>
            <p:nvPr/>
          </p:nvSpPr>
          <p:spPr>
            <a:xfrm>
              <a:off x="7962673" y="3983989"/>
              <a:ext cx="28575" cy="114300"/>
            </a:xfrm>
            <a:custGeom>
              <a:avLst/>
              <a:gdLst/>
              <a:ahLst/>
              <a:cxnLst/>
              <a:rect l="l" t="t" r="r" b="b"/>
              <a:pathLst>
                <a:path w="28575" h="114300">
                  <a:moveTo>
                    <a:pt x="0" y="0"/>
                  </a:moveTo>
                  <a:lnTo>
                    <a:pt x="28393" y="0"/>
                  </a:lnTo>
                </a:path>
                <a:path w="28575" h="114300">
                  <a:moveTo>
                    <a:pt x="0" y="57150"/>
                  </a:moveTo>
                  <a:lnTo>
                    <a:pt x="28393" y="57150"/>
                  </a:lnTo>
                </a:path>
                <a:path w="28575" h="114300">
                  <a:moveTo>
                    <a:pt x="0" y="114300"/>
                  </a:moveTo>
                  <a:lnTo>
                    <a:pt x="28393" y="114300"/>
                  </a:lnTo>
                </a:path>
              </a:pathLst>
            </a:custGeom>
            <a:ln w="279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" name="object 365"/>
            <p:cNvSpPr/>
            <p:nvPr/>
          </p:nvSpPr>
          <p:spPr>
            <a:xfrm>
              <a:off x="7962673" y="4154804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50"/>
                  </a:moveTo>
                  <a:lnTo>
                    <a:pt x="28393" y="57150"/>
                  </a:lnTo>
                </a:path>
              </a:pathLst>
            </a:custGeom>
            <a:ln w="292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" name="object 366"/>
            <p:cNvSpPr/>
            <p:nvPr/>
          </p:nvSpPr>
          <p:spPr>
            <a:xfrm>
              <a:off x="7962673" y="4268470"/>
              <a:ext cx="28575" cy="114300"/>
            </a:xfrm>
            <a:custGeom>
              <a:avLst/>
              <a:gdLst/>
              <a:ahLst/>
              <a:cxnLst/>
              <a:rect l="l" t="t" r="r" b="b"/>
              <a:pathLst>
                <a:path w="28575" h="114300">
                  <a:moveTo>
                    <a:pt x="0" y="0"/>
                  </a:moveTo>
                  <a:lnTo>
                    <a:pt x="28393" y="0"/>
                  </a:lnTo>
                </a:path>
                <a:path w="28575" h="114300">
                  <a:moveTo>
                    <a:pt x="0" y="57149"/>
                  </a:moveTo>
                  <a:lnTo>
                    <a:pt x="28393" y="57149"/>
                  </a:lnTo>
                </a:path>
                <a:path w="28575" h="114300">
                  <a:moveTo>
                    <a:pt x="0" y="114299"/>
                  </a:moveTo>
                  <a:lnTo>
                    <a:pt x="28393" y="114299"/>
                  </a:lnTo>
                </a:path>
              </a:pathLst>
            </a:custGeom>
            <a:ln w="279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7" name="object 367"/>
            <p:cNvSpPr/>
            <p:nvPr/>
          </p:nvSpPr>
          <p:spPr>
            <a:xfrm>
              <a:off x="7962673" y="4439285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50"/>
                  </a:moveTo>
                  <a:lnTo>
                    <a:pt x="28393" y="57150"/>
                  </a:lnTo>
                </a:path>
              </a:pathLst>
            </a:custGeom>
            <a:ln w="292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8" name="object 368"/>
            <p:cNvSpPr/>
            <p:nvPr/>
          </p:nvSpPr>
          <p:spPr>
            <a:xfrm>
              <a:off x="7962673" y="4552950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50"/>
                  </a:moveTo>
                  <a:lnTo>
                    <a:pt x="28393" y="57150"/>
                  </a:lnTo>
                </a:path>
              </a:pathLst>
            </a:custGeom>
            <a:ln w="279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9" name="object 369"/>
            <p:cNvSpPr/>
            <p:nvPr/>
          </p:nvSpPr>
          <p:spPr>
            <a:xfrm>
              <a:off x="7962673" y="4666614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50"/>
                  </a:moveTo>
                  <a:lnTo>
                    <a:pt x="28393" y="57150"/>
                  </a:lnTo>
                </a:path>
              </a:pathLst>
            </a:custGeom>
            <a:ln w="292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0" name="object 370"/>
            <p:cNvSpPr/>
            <p:nvPr/>
          </p:nvSpPr>
          <p:spPr>
            <a:xfrm>
              <a:off x="7962673" y="4780279"/>
              <a:ext cx="28575" cy="114300"/>
            </a:xfrm>
            <a:custGeom>
              <a:avLst/>
              <a:gdLst/>
              <a:ahLst/>
              <a:cxnLst/>
              <a:rect l="l" t="t" r="r" b="b"/>
              <a:pathLst>
                <a:path w="28575" h="114300">
                  <a:moveTo>
                    <a:pt x="0" y="0"/>
                  </a:moveTo>
                  <a:lnTo>
                    <a:pt x="28393" y="0"/>
                  </a:lnTo>
                </a:path>
                <a:path w="28575" h="114300">
                  <a:moveTo>
                    <a:pt x="0" y="57150"/>
                  </a:moveTo>
                  <a:lnTo>
                    <a:pt x="28393" y="57150"/>
                  </a:lnTo>
                </a:path>
                <a:path w="28575" h="114300">
                  <a:moveTo>
                    <a:pt x="0" y="114300"/>
                  </a:moveTo>
                  <a:lnTo>
                    <a:pt x="28393" y="114300"/>
                  </a:lnTo>
                </a:path>
              </a:pathLst>
            </a:custGeom>
            <a:ln w="279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1" name="object 371"/>
            <p:cNvSpPr/>
            <p:nvPr/>
          </p:nvSpPr>
          <p:spPr>
            <a:xfrm>
              <a:off x="7962673" y="4951095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49"/>
                  </a:moveTo>
                  <a:lnTo>
                    <a:pt x="28393" y="57149"/>
                  </a:lnTo>
                </a:path>
              </a:pathLst>
            </a:custGeom>
            <a:ln w="292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2" name="object 372"/>
            <p:cNvSpPr/>
            <p:nvPr/>
          </p:nvSpPr>
          <p:spPr>
            <a:xfrm>
              <a:off x="7962673" y="5064759"/>
              <a:ext cx="28575" cy="114300"/>
            </a:xfrm>
            <a:custGeom>
              <a:avLst/>
              <a:gdLst/>
              <a:ahLst/>
              <a:cxnLst/>
              <a:rect l="l" t="t" r="r" b="b"/>
              <a:pathLst>
                <a:path w="28575" h="114300">
                  <a:moveTo>
                    <a:pt x="0" y="0"/>
                  </a:moveTo>
                  <a:lnTo>
                    <a:pt x="28393" y="0"/>
                  </a:lnTo>
                </a:path>
                <a:path w="28575" h="114300">
                  <a:moveTo>
                    <a:pt x="0" y="57150"/>
                  </a:moveTo>
                  <a:lnTo>
                    <a:pt x="28393" y="57150"/>
                  </a:lnTo>
                </a:path>
                <a:path w="28575" h="114300">
                  <a:moveTo>
                    <a:pt x="0" y="114300"/>
                  </a:moveTo>
                  <a:lnTo>
                    <a:pt x="28393" y="114300"/>
                  </a:lnTo>
                </a:path>
              </a:pathLst>
            </a:custGeom>
            <a:ln w="279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3" name="object 373"/>
            <p:cNvSpPr/>
            <p:nvPr/>
          </p:nvSpPr>
          <p:spPr>
            <a:xfrm>
              <a:off x="7962673" y="5235575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50"/>
                  </a:moveTo>
                  <a:lnTo>
                    <a:pt x="28393" y="57150"/>
                  </a:lnTo>
                </a:path>
              </a:pathLst>
            </a:custGeom>
            <a:ln w="292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4" name="object 374"/>
            <p:cNvSpPr/>
            <p:nvPr/>
          </p:nvSpPr>
          <p:spPr>
            <a:xfrm>
              <a:off x="7962673" y="5349240"/>
              <a:ext cx="28575" cy="114300"/>
            </a:xfrm>
            <a:custGeom>
              <a:avLst/>
              <a:gdLst/>
              <a:ahLst/>
              <a:cxnLst/>
              <a:rect l="l" t="t" r="r" b="b"/>
              <a:pathLst>
                <a:path w="28575" h="114300">
                  <a:moveTo>
                    <a:pt x="0" y="0"/>
                  </a:moveTo>
                  <a:lnTo>
                    <a:pt x="28393" y="0"/>
                  </a:lnTo>
                </a:path>
                <a:path w="28575" h="114300">
                  <a:moveTo>
                    <a:pt x="0" y="57150"/>
                  </a:moveTo>
                  <a:lnTo>
                    <a:pt x="28393" y="57150"/>
                  </a:lnTo>
                </a:path>
                <a:path w="28575" h="114300">
                  <a:moveTo>
                    <a:pt x="0" y="114300"/>
                  </a:moveTo>
                  <a:lnTo>
                    <a:pt x="28393" y="114300"/>
                  </a:lnTo>
                </a:path>
              </a:pathLst>
            </a:custGeom>
            <a:ln w="279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5" name="object 375"/>
            <p:cNvSpPr/>
            <p:nvPr/>
          </p:nvSpPr>
          <p:spPr>
            <a:xfrm>
              <a:off x="7976870" y="5505450"/>
              <a:ext cx="0" cy="29209"/>
            </a:xfrm>
            <a:custGeom>
              <a:avLst/>
              <a:gdLst/>
              <a:ahLst/>
              <a:cxnLst/>
              <a:rect l="l" t="t" r="r" b="b"/>
              <a:pathLst>
                <a:path h="29210">
                  <a:moveTo>
                    <a:pt x="-14196" y="14605"/>
                  </a:moveTo>
                  <a:lnTo>
                    <a:pt x="14196" y="14605"/>
                  </a:lnTo>
                </a:path>
              </a:pathLst>
            </a:custGeom>
            <a:ln w="292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6" name="object 376"/>
            <p:cNvSpPr/>
            <p:nvPr/>
          </p:nvSpPr>
          <p:spPr>
            <a:xfrm>
              <a:off x="7962673" y="5576570"/>
              <a:ext cx="28575" cy="114300"/>
            </a:xfrm>
            <a:custGeom>
              <a:avLst/>
              <a:gdLst/>
              <a:ahLst/>
              <a:cxnLst/>
              <a:rect l="l" t="t" r="r" b="b"/>
              <a:pathLst>
                <a:path w="28575" h="114300">
                  <a:moveTo>
                    <a:pt x="0" y="0"/>
                  </a:moveTo>
                  <a:lnTo>
                    <a:pt x="28393" y="0"/>
                  </a:lnTo>
                </a:path>
                <a:path w="28575" h="114300">
                  <a:moveTo>
                    <a:pt x="0" y="57149"/>
                  </a:moveTo>
                  <a:lnTo>
                    <a:pt x="28393" y="57149"/>
                  </a:lnTo>
                </a:path>
                <a:path w="28575" h="114300">
                  <a:moveTo>
                    <a:pt x="0" y="114299"/>
                  </a:moveTo>
                  <a:lnTo>
                    <a:pt x="28393" y="114299"/>
                  </a:lnTo>
                </a:path>
              </a:pathLst>
            </a:custGeom>
            <a:ln w="279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7" name="object 377"/>
            <p:cNvSpPr/>
            <p:nvPr/>
          </p:nvSpPr>
          <p:spPr>
            <a:xfrm>
              <a:off x="7962673" y="5747384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50"/>
                  </a:moveTo>
                  <a:lnTo>
                    <a:pt x="28393" y="57150"/>
                  </a:lnTo>
                </a:path>
              </a:pathLst>
            </a:custGeom>
            <a:ln w="292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8" name="object 378"/>
            <p:cNvSpPr/>
            <p:nvPr/>
          </p:nvSpPr>
          <p:spPr>
            <a:xfrm>
              <a:off x="7962673" y="5861050"/>
              <a:ext cx="28575" cy="114300"/>
            </a:xfrm>
            <a:custGeom>
              <a:avLst/>
              <a:gdLst/>
              <a:ahLst/>
              <a:cxnLst/>
              <a:rect l="l" t="t" r="r" b="b"/>
              <a:pathLst>
                <a:path w="28575" h="114300">
                  <a:moveTo>
                    <a:pt x="0" y="0"/>
                  </a:moveTo>
                  <a:lnTo>
                    <a:pt x="28393" y="0"/>
                  </a:lnTo>
                </a:path>
                <a:path w="28575" h="114300">
                  <a:moveTo>
                    <a:pt x="0" y="57150"/>
                  </a:moveTo>
                  <a:lnTo>
                    <a:pt x="28393" y="57150"/>
                  </a:lnTo>
                </a:path>
                <a:path w="28575" h="114300">
                  <a:moveTo>
                    <a:pt x="0" y="114300"/>
                  </a:moveTo>
                  <a:lnTo>
                    <a:pt x="28393" y="114300"/>
                  </a:lnTo>
                </a:path>
              </a:pathLst>
            </a:custGeom>
            <a:ln w="279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9" name="object 379"/>
            <p:cNvSpPr/>
            <p:nvPr/>
          </p:nvSpPr>
          <p:spPr>
            <a:xfrm>
              <a:off x="7962673" y="6031865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50"/>
                  </a:moveTo>
                  <a:lnTo>
                    <a:pt x="28393" y="57150"/>
                  </a:lnTo>
                </a:path>
              </a:pathLst>
            </a:custGeom>
            <a:ln w="292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0" name="object 380"/>
            <p:cNvSpPr/>
            <p:nvPr/>
          </p:nvSpPr>
          <p:spPr>
            <a:xfrm>
              <a:off x="7976870" y="6131559"/>
              <a:ext cx="0" cy="21590"/>
            </a:xfrm>
            <a:custGeom>
              <a:avLst/>
              <a:gdLst/>
              <a:ahLst/>
              <a:cxnLst/>
              <a:rect l="l" t="t" r="r" b="b"/>
              <a:pathLst>
                <a:path h="21589">
                  <a:moveTo>
                    <a:pt x="-14196" y="10794"/>
                  </a:moveTo>
                  <a:lnTo>
                    <a:pt x="14196" y="10794"/>
                  </a:lnTo>
                </a:path>
              </a:pathLst>
            </a:custGeom>
            <a:ln w="215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1" name="object 381"/>
            <p:cNvSpPr/>
            <p:nvPr/>
          </p:nvSpPr>
          <p:spPr>
            <a:xfrm>
              <a:off x="2019073" y="1595120"/>
              <a:ext cx="28575" cy="114300"/>
            </a:xfrm>
            <a:custGeom>
              <a:avLst/>
              <a:gdLst/>
              <a:ahLst/>
              <a:cxnLst/>
              <a:rect l="l" t="t" r="r" b="b"/>
              <a:pathLst>
                <a:path w="28575" h="114300">
                  <a:moveTo>
                    <a:pt x="0" y="0"/>
                  </a:moveTo>
                  <a:lnTo>
                    <a:pt x="28393" y="0"/>
                  </a:lnTo>
                </a:path>
                <a:path w="28575" h="114300">
                  <a:moveTo>
                    <a:pt x="0" y="57150"/>
                  </a:moveTo>
                  <a:lnTo>
                    <a:pt x="28393" y="57150"/>
                  </a:lnTo>
                </a:path>
                <a:path w="28575" h="114300">
                  <a:moveTo>
                    <a:pt x="0" y="114300"/>
                  </a:moveTo>
                  <a:lnTo>
                    <a:pt x="28393" y="114300"/>
                  </a:lnTo>
                </a:path>
              </a:pathLst>
            </a:custGeom>
            <a:ln w="279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2" name="object 382"/>
            <p:cNvSpPr/>
            <p:nvPr/>
          </p:nvSpPr>
          <p:spPr>
            <a:xfrm>
              <a:off x="2019073" y="1765935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50"/>
                  </a:moveTo>
                  <a:lnTo>
                    <a:pt x="28393" y="57150"/>
                  </a:lnTo>
                </a:path>
              </a:pathLst>
            </a:custGeom>
            <a:ln w="292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3" name="object 383"/>
            <p:cNvSpPr/>
            <p:nvPr/>
          </p:nvSpPr>
          <p:spPr>
            <a:xfrm>
              <a:off x="2019073" y="1879600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50"/>
                  </a:moveTo>
                  <a:lnTo>
                    <a:pt x="28393" y="57150"/>
                  </a:lnTo>
                </a:path>
              </a:pathLst>
            </a:custGeom>
            <a:ln w="279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4" name="object 384"/>
            <p:cNvSpPr/>
            <p:nvPr/>
          </p:nvSpPr>
          <p:spPr>
            <a:xfrm>
              <a:off x="2019073" y="1993265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50"/>
                  </a:moveTo>
                  <a:lnTo>
                    <a:pt x="28393" y="57150"/>
                  </a:lnTo>
                </a:path>
              </a:pathLst>
            </a:custGeom>
            <a:ln w="292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5" name="object 385"/>
            <p:cNvSpPr/>
            <p:nvPr/>
          </p:nvSpPr>
          <p:spPr>
            <a:xfrm>
              <a:off x="2019073" y="2106930"/>
              <a:ext cx="28575" cy="114300"/>
            </a:xfrm>
            <a:custGeom>
              <a:avLst/>
              <a:gdLst/>
              <a:ahLst/>
              <a:cxnLst/>
              <a:rect l="l" t="t" r="r" b="b"/>
              <a:pathLst>
                <a:path w="28575" h="114300">
                  <a:moveTo>
                    <a:pt x="0" y="0"/>
                  </a:moveTo>
                  <a:lnTo>
                    <a:pt x="28393" y="0"/>
                  </a:lnTo>
                </a:path>
                <a:path w="28575" h="114300">
                  <a:moveTo>
                    <a:pt x="0" y="57150"/>
                  </a:moveTo>
                  <a:lnTo>
                    <a:pt x="28393" y="57150"/>
                  </a:lnTo>
                </a:path>
                <a:path w="28575" h="114300">
                  <a:moveTo>
                    <a:pt x="0" y="114300"/>
                  </a:moveTo>
                  <a:lnTo>
                    <a:pt x="28393" y="114300"/>
                  </a:lnTo>
                </a:path>
              </a:pathLst>
            </a:custGeom>
            <a:ln w="279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6" name="object 386"/>
            <p:cNvSpPr/>
            <p:nvPr/>
          </p:nvSpPr>
          <p:spPr>
            <a:xfrm>
              <a:off x="2019073" y="2277744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50"/>
                  </a:moveTo>
                  <a:lnTo>
                    <a:pt x="28393" y="57150"/>
                  </a:lnTo>
                </a:path>
              </a:pathLst>
            </a:custGeom>
            <a:ln w="292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7" name="object 387"/>
            <p:cNvSpPr/>
            <p:nvPr/>
          </p:nvSpPr>
          <p:spPr>
            <a:xfrm>
              <a:off x="2019073" y="2391409"/>
              <a:ext cx="28575" cy="114300"/>
            </a:xfrm>
            <a:custGeom>
              <a:avLst/>
              <a:gdLst/>
              <a:ahLst/>
              <a:cxnLst/>
              <a:rect l="l" t="t" r="r" b="b"/>
              <a:pathLst>
                <a:path w="28575" h="114300">
                  <a:moveTo>
                    <a:pt x="0" y="0"/>
                  </a:moveTo>
                  <a:lnTo>
                    <a:pt x="28393" y="0"/>
                  </a:lnTo>
                </a:path>
                <a:path w="28575" h="114300">
                  <a:moveTo>
                    <a:pt x="0" y="57150"/>
                  </a:moveTo>
                  <a:lnTo>
                    <a:pt x="28393" y="57150"/>
                  </a:lnTo>
                </a:path>
                <a:path w="28575" h="114300">
                  <a:moveTo>
                    <a:pt x="0" y="114300"/>
                  </a:moveTo>
                  <a:lnTo>
                    <a:pt x="28393" y="114300"/>
                  </a:lnTo>
                </a:path>
              </a:pathLst>
            </a:custGeom>
            <a:ln w="279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8" name="object 388"/>
            <p:cNvSpPr/>
            <p:nvPr/>
          </p:nvSpPr>
          <p:spPr>
            <a:xfrm>
              <a:off x="2019073" y="2562225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50"/>
                  </a:moveTo>
                  <a:lnTo>
                    <a:pt x="28393" y="57150"/>
                  </a:lnTo>
                </a:path>
              </a:pathLst>
            </a:custGeom>
            <a:ln w="292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9" name="object 389"/>
            <p:cNvSpPr/>
            <p:nvPr/>
          </p:nvSpPr>
          <p:spPr>
            <a:xfrm>
              <a:off x="2019073" y="2675889"/>
              <a:ext cx="28575" cy="114300"/>
            </a:xfrm>
            <a:custGeom>
              <a:avLst/>
              <a:gdLst/>
              <a:ahLst/>
              <a:cxnLst/>
              <a:rect l="l" t="t" r="r" b="b"/>
              <a:pathLst>
                <a:path w="28575" h="114300">
                  <a:moveTo>
                    <a:pt x="0" y="0"/>
                  </a:moveTo>
                  <a:lnTo>
                    <a:pt x="28393" y="0"/>
                  </a:lnTo>
                </a:path>
                <a:path w="28575" h="114300">
                  <a:moveTo>
                    <a:pt x="0" y="57150"/>
                  </a:moveTo>
                  <a:lnTo>
                    <a:pt x="28393" y="57150"/>
                  </a:lnTo>
                </a:path>
                <a:path w="28575" h="114300">
                  <a:moveTo>
                    <a:pt x="0" y="114300"/>
                  </a:moveTo>
                  <a:lnTo>
                    <a:pt x="28393" y="114300"/>
                  </a:lnTo>
                </a:path>
              </a:pathLst>
            </a:custGeom>
            <a:ln w="279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0" name="object 390"/>
            <p:cNvSpPr/>
            <p:nvPr/>
          </p:nvSpPr>
          <p:spPr>
            <a:xfrm>
              <a:off x="2033269" y="2832100"/>
              <a:ext cx="0" cy="29209"/>
            </a:xfrm>
            <a:custGeom>
              <a:avLst/>
              <a:gdLst/>
              <a:ahLst/>
              <a:cxnLst/>
              <a:rect l="l" t="t" r="r" b="b"/>
              <a:pathLst>
                <a:path h="29210">
                  <a:moveTo>
                    <a:pt x="-14196" y="14604"/>
                  </a:moveTo>
                  <a:lnTo>
                    <a:pt x="14196" y="14604"/>
                  </a:lnTo>
                </a:path>
              </a:pathLst>
            </a:custGeom>
            <a:ln w="292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1" name="object 391"/>
            <p:cNvSpPr/>
            <p:nvPr/>
          </p:nvSpPr>
          <p:spPr>
            <a:xfrm>
              <a:off x="2019073" y="2903219"/>
              <a:ext cx="28575" cy="114300"/>
            </a:xfrm>
            <a:custGeom>
              <a:avLst/>
              <a:gdLst/>
              <a:ahLst/>
              <a:cxnLst/>
              <a:rect l="l" t="t" r="r" b="b"/>
              <a:pathLst>
                <a:path w="28575" h="114300">
                  <a:moveTo>
                    <a:pt x="0" y="0"/>
                  </a:moveTo>
                  <a:lnTo>
                    <a:pt x="28393" y="0"/>
                  </a:lnTo>
                </a:path>
                <a:path w="28575" h="114300">
                  <a:moveTo>
                    <a:pt x="0" y="57150"/>
                  </a:moveTo>
                  <a:lnTo>
                    <a:pt x="28393" y="57150"/>
                  </a:lnTo>
                </a:path>
                <a:path w="28575" h="114300">
                  <a:moveTo>
                    <a:pt x="0" y="114300"/>
                  </a:moveTo>
                  <a:lnTo>
                    <a:pt x="28393" y="114300"/>
                  </a:lnTo>
                </a:path>
              </a:pathLst>
            </a:custGeom>
            <a:ln w="279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2" name="object 392"/>
            <p:cNvSpPr/>
            <p:nvPr/>
          </p:nvSpPr>
          <p:spPr>
            <a:xfrm>
              <a:off x="2019073" y="3074035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50"/>
                  </a:moveTo>
                  <a:lnTo>
                    <a:pt x="28393" y="57150"/>
                  </a:lnTo>
                </a:path>
              </a:pathLst>
            </a:custGeom>
            <a:ln w="292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3" name="object 393"/>
            <p:cNvSpPr/>
            <p:nvPr/>
          </p:nvSpPr>
          <p:spPr>
            <a:xfrm>
              <a:off x="2019073" y="3187700"/>
              <a:ext cx="28575" cy="114300"/>
            </a:xfrm>
            <a:custGeom>
              <a:avLst/>
              <a:gdLst/>
              <a:ahLst/>
              <a:cxnLst/>
              <a:rect l="l" t="t" r="r" b="b"/>
              <a:pathLst>
                <a:path w="28575" h="114300">
                  <a:moveTo>
                    <a:pt x="0" y="0"/>
                  </a:moveTo>
                  <a:lnTo>
                    <a:pt x="28393" y="0"/>
                  </a:lnTo>
                </a:path>
                <a:path w="28575" h="114300">
                  <a:moveTo>
                    <a:pt x="0" y="57150"/>
                  </a:moveTo>
                  <a:lnTo>
                    <a:pt x="28393" y="57150"/>
                  </a:lnTo>
                </a:path>
                <a:path w="28575" h="114300">
                  <a:moveTo>
                    <a:pt x="0" y="114300"/>
                  </a:moveTo>
                  <a:lnTo>
                    <a:pt x="28393" y="114300"/>
                  </a:lnTo>
                </a:path>
              </a:pathLst>
            </a:custGeom>
            <a:ln w="279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4" name="object 394"/>
            <p:cNvSpPr/>
            <p:nvPr/>
          </p:nvSpPr>
          <p:spPr>
            <a:xfrm>
              <a:off x="2019073" y="3358514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50"/>
                  </a:moveTo>
                  <a:lnTo>
                    <a:pt x="28393" y="57150"/>
                  </a:lnTo>
                </a:path>
              </a:pathLst>
            </a:custGeom>
            <a:ln w="292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5" name="object 395"/>
            <p:cNvSpPr/>
            <p:nvPr/>
          </p:nvSpPr>
          <p:spPr>
            <a:xfrm>
              <a:off x="2019073" y="3472179"/>
              <a:ext cx="28575" cy="114300"/>
            </a:xfrm>
            <a:custGeom>
              <a:avLst/>
              <a:gdLst/>
              <a:ahLst/>
              <a:cxnLst/>
              <a:rect l="l" t="t" r="r" b="b"/>
              <a:pathLst>
                <a:path w="28575" h="114300">
                  <a:moveTo>
                    <a:pt x="0" y="0"/>
                  </a:moveTo>
                  <a:lnTo>
                    <a:pt x="28393" y="0"/>
                  </a:lnTo>
                </a:path>
                <a:path w="28575" h="114300">
                  <a:moveTo>
                    <a:pt x="0" y="57150"/>
                  </a:moveTo>
                  <a:lnTo>
                    <a:pt x="28393" y="57150"/>
                  </a:lnTo>
                </a:path>
                <a:path w="28575" h="114300">
                  <a:moveTo>
                    <a:pt x="0" y="114300"/>
                  </a:moveTo>
                  <a:lnTo>
                    <a:pt x="28393" y="114300"/>
                  </a:lnTo>
                </a:path>
              </a:pathLst>
            </a:custGeom>
            <a:ln w="279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6" name="object 396"/>
            <p:cNvSpPr/>
            <p:nvPr/>
          </p:nvSpPr>
          <p:spPr>
            <a:xfrm>
              <a:off x="2019073" y="3642995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50"/>
                  </a:moveTo>
                  <a:lnTo>
                    <a:pt x="28393" y="57150"/>
                  </a:lnTo>
                </a:path>
              </a:pathLst>
            </a:custGeom>
            <a:ln w="292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7" name="object 397"/>
            <p:cNvSpPr/>
            <p:nvPr/>
          </p:nvSpPr>
          <p:spPr>
            <a:xfrm>
              <a:off x="2019073" y="3756660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50"/>
                  </a:moveTo>
                  <a:lnTo>
                    <a:pt x="28393" y="57150"/>
                  </a:lnTo>
                </a:path>
              </a:pathLst>
            </a:custGeom>
            <a:ln w="279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8" name="object 398"/>
            <p:cNvSpPr/>
            <p:nvPr/>
          </p:nvSpPr>
          <p:spPr>
            <a:xfrm>
              <a:off x="2019073" y="3870325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50"/>
                  </a:moveTo>
                  <a:lnTo>
                    <a:pt x="28393" y="57150"/>
                  </a:lnTo>
                </a:path>
              </a:pathLst>
            </a:custGeom>
            <a:ln w="292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9" name="object 399"/>
            <p:cNvSpPr/>
            <p:nvPr/>
          </p:nvSpPr>
          <p:spPr>
            <a:xfrm>
              <a:off x="2019073" y="3983989"/>
              <a:ext cx="28575" cy="114300"/>
            </a:xfrm>
            <a:custGeom>
              <a:avLst/>
              <a:gdLst/>
              <a:ahLst/>
              <a:cxnLst/>
              <a:rect l="l" t="t" r="r" b="b"/>
              <a:pathLst>
                <a:path w="28575" h="114300">
                  <a:moveTo>
                    <a:pt x="0" y="0"/>
                  </a:moveTo>
                  <a:lnTo>
                    <a:pt x="28393" y="0"/>
                  </a:lnTo>
                </a:path>
                <a:path w="28575" h="114300">
                  <a:moveTo>
                    <a:pt x="0" y="57150"/>
                  </a:moveTo>
                  <a:lnTo>
                    <a:pt x="28393" y="57150"/>
                  </a:lnTo>
                </a:path>
                <a:path w="28575" h="114300">
                  <a:moveTo>
                    <a:pt x="0" y="114300"/>
                  </a:moveTo>
                  <a:lnTo>
                    <a:pt x="28393" y="114300"/>
                  </a:lnTo>
                </a:path>
              </a:pathLst>
            </a:custGeom>
            <a:ln w="279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0" name="object 400"/>
            <p:cNvSpPr/>
            <p:nvPr/>
          </p:nvSpPr>
          <p:spPr>
            <a:xfrm>
              <a:off x="2019073" y="4154804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50"/>
                  </a:moveTo>
                  <a:lnTo>
                    <a:pt x="28393" y="57150"/>
                  </a:lnTo>
                </a:path>
              </a:pathLst>
            </a:custGeom>
            <a:ln w="292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1" name="object 401"/>
            <p:cNvSpPr/>
            <p:nvPr/>
          </p:nvSpPr>
          <p:spPr>
            <a:xfrm>
              <a:off x="2019073" y="4268470"/>
              <a:ext cx="28575" cy="114300"/>
            </a:xfrm>
            <a:custGeom>
              <a:avLst/>
              <a:gdLst/>
              <a:ahLst/>
              <a:cxnLst/>
              <a:rect l="l" t="t" r="r" b="b"/>
              <a:pathLst>
                <a:path w="28575" h="114300">
                  <a:moveTo>
                    <a:pt x="0" y="0"/>
                  </a:moveTo>
                  <a:lnTo>
                    <a:pt x="28393" y="0"/>
                  </a:lnTo>
                </a:path>
                <a:path w="28575" h="114300">
                  <a:moveTo>
                    <a:pt x="0" y="57149"/>
                  </a:moveTo>
                  <a:lnTo>
                    <a:pt x="28393" y="57149"/>
                  </a:lnTo>
                </a:path>
                <a:path w="28575" h="114300">
                  <a:moveTo>
                    <a:pt x="0" y="114299"/>
                  </a:moveTo>
                  <a:lnTo>
                    <a:pt x="28393" y="114299"/>
                  </a:lnTo>
                </a:path>
              </a:pathLst>
            </a:custGeom>
            <a:ln w="279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2" name="object 402"/>
            <p:cNvSpPr/>
            <p:nvPr/>
          </p:nvSpPr>
          <p:spPr>
            <a:xfrm>
              <a:off x="2019073" y="4439285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50"/>
                  </a:moveTo>
                  <a:lnTo>
                    <a:pt x="28393" y="57150"/>
                  </a:lnTo>
                </a:path>
              </a:pathLst>
            </a:custGeom>
            <a:ln w="292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3" name="object 403"/>
            <p:cNvSpPr/>
            <p:nvPr/>
          </p:nvSpPr>
          <p:spPr>
            <a:xfrm>
              <a:off x="2019073" y="4552950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50"/>
                  </a:moveTo>
                  <a:lnTo>
                    <a:pt x="28393" y="57150"/>
                  </a:lnTo>
                </a:path>
              </a:pathLst>
            </a:custGeom>
            <a:ln w="279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4" name="object 404"/>
            <p:cNvSpPr/>
            <p:nvPr/>
          </p:nvSpPr>
          <p:spPr>
            <a:xfrm>
              <a:off x="2019073" y="4666614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50"/>
                  </a:moveTo>
                  <a:lnTo>
                    <a:pt x="28393" y="57150"/>
                  </a:lnTo>
                </a:path>
              </a:pathLst>
            </a:custGeom>
            <a:ln w="292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5" name="object 405"/>
            <p:cNvSpPr/>
            <p:nvPr/>
          </p:nvSpPr>
          <p:spPr>
            <a:xfrm>
              <a:off x="2019073" y="4780279"/>
              <a:ext cx="28575" cy="114300"/>
            </a:xfrm>
            <a:custGeom>
              <a:avLst/>
              <a:gdLst/>
              <a:ahLst/>
              <a:cxnLst/>
              <a:rect l="l" t="t" r="r" b="b"/>
              <a:pathLst>
                <a:path w="28575" h="114300">
                  <a:moveTo>
                    <a:pt x="0" y="0"/>
                  </a:moveTo>
                  <a:lnTo>
                    <a:pt x="28393" y="0"/>
                  </a:lnTo>
                </a:path>
                <a:path w="28575" h="114300">
                  <a:moveTo>
                    <a:pt x="0" y="57150"/>
                  </a:moveTo>
                  <a:lnTo>
                    <a:pt x="28393" y="57150"/>
                  </a:lnTo>
                </a:path>
                <a:path w="28575" h="114300">
                  <a:moveTo>
                    <a:pt x="0" y="114300"/>
                  </a:moveTo>
                  <a:lnTo>
                    <a:pt x="28393" y="114300"/>
                  </a:lnTo>
                </a:path>
              </a:pathLst>
            </a:custGeom>
            <a:ln w="279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6" name="object 406"/>
            <p:cNvSpPr/>
            <p:nvPr/>
          </p:nvSpPr>
          <p:spPr>
            <a:xfrm>
              <a:off x="2019073" y="4951095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49"/>
                  </a:moveTo>
                  <a:lnTo>
                    <a:pt x="28393" y="57149"/>
                  </a:lnTo>
                </a:path>
              </a:pathLst>
            </a:custGeom>
            <a:ln w="292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7" name="object 407"/>
            <p:cNvSpPr/>
            <p:nvPr/>
          </p:nvSpPr>
          <p:spPr>
            <a:xfrm>
              <a:off x="2019073" y="5064759"/>
              <a:ext cx="28575" cy="114300"/>
            </a:xfrm>
            <a:custGeom>
              <a:avLst/>
              <a:gdLst/>
              <a:ahLst/>
              <a:cxnLst/>
              <a:rect l="l" t="t" r="r" b="b"/>
              <a:pathLst>
                <a:path w="28575" h="114300">
                  <a:moveTo>
                    <a:pt x="0" y="0"/>
                  </a:moveTo>
                  <a:lnTo>
                    <a:pt x="28393" y="0"/>
                  </a:lnTo>
                </a:path>
                <a:path w="28575" h="114300">
                  <a:moveTo>
                    <a:pt x="0" y="57150"/>
                  </a:moveTo>
                  <a:lnTo>
                    <a:pt x="28393" y="57150"/>
                  </a:lnTo>
                </a:path>
                <a:path w="28575" h="114300">
                  <a:moveTo>
                    <a:pt x="0" y="114300"/>
                  </a:moveTo>
                  <a:lnTo>
                    <a:pt x="28393" y="114300"/>
                  </a:lnTo>
                </a:path>
              </a:pathLst>
            </a:custGeom>
            <a:ln w="279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8" name="object 408"/>
            <p:cNvSpPr/>
            <p:nvPr/>
          </p:nvSpPr>
          <p:spPr>
            <a:xfrm>
              <a:off x="2019073" y="5235575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50"/>
                  </a:moveTo>
                  <a:lnTo>
                    <a:pt x="28393" y="57150"/>
                  </a:lnTo>
                </a:path>
              </a:pathLst>
            </a:custGeom>
            <a:ln w="292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9" name="object 409"/>
            <p:cNvSpPr/>
            <p:nvPr/>
          </p:nvSpPr>
          <p:spPr>
            <a:xfrm>
              <a:off x="2019073" y="5349240"/>
              <a:ext cx="28575" cy="114300"/>
            </a:xfrm>
            <a:custGeom>
              <a:avLst/>
              <a:gdLst/>
              <a:ahLst/>
              <a:cxnLst/>
              <a:rect l="l" t="t" r="r" b="b"/>
              <a:pathLst>
                <a:path w="28575" h="114300">
                  <a:moveTo>
                    <a:pt x="0" y="0"/>
                  </a:moveTo>
                  <a:lnTo>
                    <a:pt x="28393" y="0"/>
                  </a:lnTo>
                </a:path>
                <a:path w="28575" h="114300">
                  <a:moveTo>
                    <a:pt x="0" y="57150"/>
                  </a:moveTo>
                  <a:lnTo>
                    <a:pt x="28393" y="57150"/>
                  </a:lnTo>
                </a:path>
                <a:path w="28575" h="114300">
                  <a:moveTo>
                    <a:pt x="0" y="114300"/>
                  </a:moveTo>
                  <a:lnTo>
                    <a:pt x="28393" y="114300"/>
                  </a:lnTo>
                </a:path>
              </a:pathLst>
            </a:custGeom>
            <a:ln w="279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0" name="object 410"/>
            <p:cNvSpPr/>
            <p:nvPr/>
          </p:nvSpPr>
          <p:spPr>
            <a:xfrm>
              <a:off x="2033269" y="5505450"/>
              <a:ext cx="0" cy="29209"/>
            </a:xfrm>
            <a:custGeom>
              <a:avLst/>
              <a:gdLst/>
              <a:ahLst/>
              <a:cxnLst/>
              <a:rect l="l" t="t" r="r" b="b"/>
              <a:pathLst>
                <a:path h="29210">
                  <a:moveTo>
                    <a:pt x="-14196" y="14605"/>
                  </a:moveTo>
                  <a:lnTo>
                    <a:pt x="14196" y="14605"/>
                  </a:lnTo>
                </a:path>
              </a:pathLst>
            </a:custGeom>
            <a:ln w="292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1" name="object 411"/>
            <p:cNvSpPr/>
            <p:nvPr/>
          </p:nvSpPr>
          <p:spPr>
            <a:xfrm>
              <a:off x="2019073" y="5576570"/>
              <a:ext cx="28575" cy="114300"/>
            </a:xfrm>
            <a:custGeom>
              <a:avLst/>
              <a:gdLst/>
              <a:ahLst/>
              <a:cxnLst/>
              <a:rect l="l" t="t" r="r" b="b"/>
              <a:pathLst>
                <a:path w="28575" h="114300">
                  <a:moveTo>
                    <a:pt x="0" y="0"/>
                  </a:moveTo>
                  <a:lnTo>
                    <a:pt x="28393" y="0"/>
                  </a:lnTo>
                </a:path>
                <a:path w="28575" h="114300">
                  <a:moveTo>
                    <a:pt x="0" y="57149"/>
                  </a:moveTo>
                  <a:lnTo>
                    <a:pt x="28393" y="57149"/>
                  </a:lnTo>
                </a:path>
                <a:path w="28575" h="114300">
                  <a:moveTo>
                    <a:pt x="0" y="114299"/>
                  </a:moveTo>
                  <a:lnTo>
                    <a:pt x="28393" y="114299"/>
                  </a:lnTo>
                </a:path>
              </a:pathLst>
            </a:custGeom>
            <a:ln w="279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2" name="object 412"/>
            <p:cNvSpPr/>
            <p:nvPr/>
          </p:nvSpPr>
          <p:spPr>
            <a:xfrm>
              <a:off x="2019073" y="5747384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50"/>
                  </a:moveTo>
                  <a:lnTo>
                    <a:pt x="28393" y="57150"/>
                  </a:lnTo>
                </a:path>
              </a:pathLst>
            </a:custGeom>
            <a:ln w="292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3" name="object 413"/>
            <p:cNvSpPr/>
            <p:nvPr/>
          </p:nvSpPr>
          <p:spPr>
            <a:xfrm>
              <a:off x="2019073" y="5861050"/>
              <a:ext cx="28575" cy="114300"/>
            </a:xfrm>
            <a:custGeom>
              <a:avLst/>
              <a:gdLst/>
              <a:ahLst/>
              <a:cxnLst/>
              <a:rect l="l" t="t" r="r" b="b"/>
              <a:pathLst>
                <a:path w="28575" h="114300">
                  <a:moveTo>
                    <a:pt x="0" y="0"/>
                  </a:moveTo>
                  <a:lnTo>
                    <a:pt x="28393" y="0"/>
                  </a:lnTo>
                </a:path>
                <a:path w="28575" h="114300">
                  <a:moveTo>
                    <a:pt x="0" y="57150"/>
                  </a:moveTo>
                  <a:lnTo>
                    <a:pt x="28393" y="57150"/>
                  </a:lnTo>
                </a:path>
                <a:path w="28575" h="114300">
                  <a:moveTo>
                    <a:pt x="0" y="114300"/>
                  </a:moveTo>
                  <a:lnTo>
                    <a:pt x="28393" y="114300"/>
                  </a:lnTo>
                </a:path>
              </a:pathLst>
            </a:custGeom>
            <a:ln w="279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4" name="object 414"/>
            <p:cNvSpPr/>
            <p:nvPr/>
          </p:nvSpPr>
          <p:spPr>
            <a:xfrm>
              <a:off x="2019073" y="6031865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0" y="0"/>
                  </a:moveTo>
                  <a:lnTo>
                    <a:pt x="28393" y="0"/>
                  </a:lnTo>
                </a:path>
                <a:path w="28575" h="57150">
                  <a:moveTo>
                    <a:pt x="0" y="57150"/>
                  </a:moveTo>
                  <a:lnTo>
                    <a:pt x="28393" y="57150"/>
                  </a:lnTo>
                </a:path>
              </a:pathLst>
            </a:custGeom>
            <a:ln w="292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5" name="object 415"/>
            <p:cNvSpPr/>
            <p:nvPr/>
          </p:nvSpPr>
          <p:spPr>
            <a:xfrm>
              <a:off x="2033269" y="6131559"/>
              <a:ext cx="0" cy="21590"/>
            </a:xfrm>
            <a:custGeom>
              <a:avLst/>
              <a:gdLst/>
              <a:ahLst/>
              <a:cxnLst/>
              <a:rect l="l" t="t" r="r" b="b"/>
              <a:pathLst>
                <a:path h="21589">
                  <a:moveTo>
                    <a:pt x="-14196" y="10794"/>
                  </a:moveTo>
                  <a:lnTo>
                    <a:pt x="14196" y="10794"/>
                  </a:lnTo>
                </a:path>
              </a:pathLst>
            </a:custGeom>
            <a:ln w="215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6" name="object 416"/>
          <p:cNvSpPr txBox="1"/>
          <p:nvPr/>
        </p:nvSpPr>
        <p:spPr>
          <a:xfrm>
            <a:off x="2030729" y="1791970"/>
            <a:ext cx="59486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200" dirty="0">
                <a:latin typeface="Trebuchet MS"/>
                <a:cs typeface="Trebuchet MS"/>
              </a:rPr>
              <a:t>C</a:t>
            </a:r>
            <a:r>
              <a:rPr sz="1600" b="1" spc="180" dirty="0">
                <a:latin typeface="Trebuchet MS"/>
                <a:cs typeface="Trebuchet MS"/>
              </a:rPr>
              <a:t>y</a:t>
            </a:r>
            <a:r>
              <a:rPr sz="1600" b="1" spc="125" dirty="0">
                <a:latin typeface="Trebuchet MS"/>
                <a:cs typeface="Trebuchet MS"/>
              </a:rPr>
              <a:t>c</a:t>
            </a:r>
            <a:r>
              <a:rPr sz="1600" b="1" spc="75" dirty="0">
                <a:latin typeface="Trebuchet MS"/>
                <a:cs typeface="Trebuchet MS"/>
              </a:rPr>
              <a:t>l</a:t>
            </a:r>
            <a:r>
              <a:rPr sz="1600" b="1" spc="165" dirty="0">
                <a:latin typeface="Trebuchet MS"/>
                <a:cs typeface="Trebuchet MS"/>
              </a:rPr>
              <a:t>e</a:t>
            </a:r>
            <a:r>
              <a:rPr sz="1600" b="1" spc="60" dirty="0">
                <a:latin typeface="Trebuchet MS"/>
                <a:cs typeface="Trebuchet MS"/>
              </a:rPr>
              <a:t> </a:t>
            </a:r>
            <a:r>
              <a:rPr sz="1600" b="1" spc="140" dirty="0">
                <a:latin typeface="Trebuchet MS"/>
                <a:cs typeface="Trebuchet MS"/>
              </a:rPr>
              <a:t>1</a:t>
            </a:r>
            <a:r>
              <a:rPr sz="1600" b="1" spc="190" dirty="0">
                <a:latin typeface="Trebuchet MS"/>
                <a:cs typeface="Trebuchet MS"/>
              </a:rPr>
              <a:t>Cy</a:t>
            </a:r>
            <a:r>
              <a:rPr sz="1600" b="1" spc="125" dirty="0">
                <a:latin typeface="Trebuchet MS"/>
                <a:cs typeface="Trebuchet MS"/>
              </a:rPr>
              <a:t>c</a:t>
            </a:r>
            <a:r>
              <a:rPr sz="1600" b="1" spc="75" dirty="0">
                <a:latin typeface="Trebuchet MS"/>
                <a:cs typeface="Trebuchet MS"/>
              </a:rPr>
              <a:t>l</a:t>
            </a:r>
            <a:r>
              <a:rPr sz="1600" b="1" spc="165" dirty="0">
                <a:latin typeface="Trebuchet MS"/>
                <a:cs typeface="Trebuchet MS"/>
              </a:rPr>
              <a:t>e</a:t>
            </a:r>
            <a:r>
              <a:rPr sz="1600" b="1" spc="60" dirty="0">
                <a:latin typeface="Trebuchet MS"/>
                <a:cs typeface="Trebuchet MS"/>
              </a:rPr>
              <a:t> </a:t>
            </a:r>
            <a:r>
              <a:rPr sz="1600" b="1" spc="175" dirty="0">
                <a:latin typeface="Trebuchet MS"/>
                <a:cs typeface="Trebuchet MS"/>
              </a:rPr>
              <a:t>2</a:t>
            </a:r>
            <a:r>
              <a:rPr sz="1600" b="1" spc="-135" dirty="0">
                <a:latin typeface="Trebuchet MS"/>
                <a:cs typeface="Trebuchet MS"/>
              </a:rPr>
              <a:t> </a:t>
            </a:r>
            <a:r>
              <a:rPr sz="1600" b="1" spc="200" dirty="0">
                <a:latin typeface="Trebuchet MS"/>
                <a:cs typeface="Trebuchet MS"/>
              </a:rPr>
              <a:t>C</a:t>
            </a:r>
            <a:r>
              <a:rPr sz="1600" b="1" spc="180" dirty="0">
                <a:latin typeface="Trebuchet MS"/>
                <a:cs typeface="Trebuchet MS"/>
              </a:rPr>
              <a:t>y</a:t>
            </a:r>
            <a:r>
              <a:rPr sz="1600" b="1" spc="125" dirty="0">
                <a:latin typeface="Trebuchet MS"/>
                <a:cs typeface="Trebuchet MS"/>
              </a:rPr>
              <a:t>c</a:t>
            </a:r>
            <a:r>
              <a:rPr sz="1600" b="1" spc="75" dirty="0">
                <a:latin typeface="Trebuchet MS"/>
                <a:cs typeface="Trebuchet MS"/>
              </a:rPr>
              <a:t>l</a:t>
            </a:r>
            <a:r>
              <a:rPr sz="1600" b="1" spc="165" dirty="0">
                <a:latin typeface="Trebuchet MS"/>
                <a:cs typeface="Trebuchet MS"/>
              </a:rPr>
              <a:t>e</a:t>
            </a:r>
            <a:r>
              <a:rPr sz="1600" b="1" spc="60" dirty="0">
                <a:latin typeface="Trebuchet MS"/>
                <a:cs typeface="Trebuchet MS"/>
              </a:rPr>
              <a:t> </a:t>
            </a:r>
            <a:r>
              <a:rPr sz="1600" b="1" spc="175" dirty="0">
                <a:latin typeface="Trebuchet MS"/>
                <a:cs typeface="Trebuchet MS"/>
              </a:rPr>
              <a:t>3</a:t>
            </a:r>
            <a:r>
              <a:rPr sz="1600" b="1" spc="-254" dirty="0">
                <a:latin typeface="Trebuchet MS"/>
                <a:cs typeface="Trebuchet MS"/>
              </a:rPr>
              <a:t> </a:t>
            </a:r>
            <a:r>
              <a:rPr sz="1600" b="1" spc="190" dirty="0">
                <a:latin typeface="Trebuchet MS"/>
                <a:cs typeface="Trebuchet MS"/>
              </a:rPr>
              <a:t>Cy</a:t>
            </a:r>
            <a:r>
              <a:rPr sz="1600" b="1" spc="125" dirty="0">
                <a:latin typeface="Trebuchet MS"/>
                <a:cs typeface="Trebuchet MS"/>
              </a:rPr>
              <a:t>c</a:t>
            </a:r>
            <a:r>
              <a:rPr sz="1600" b="1" spc="75" dirty="0">
                <a:latin typeface="Trebuchet MS"/>
                <a:cs typeface="Trebuchet MS"/>
              </a:rPr>
              <a:t>l</a:t>
            </a:r>
            <a:r>
              <a:rPr sz="1600" b="1" spc="165" dirty="0">
                <a:latin typeface="Trebuchet MS"/>
                <a:cs typeface="Trebuchet MS"/>
              </a:rPr>
              <a:t>e</a:t>
            </a:r>
            <a:r>
              <a:rPr sz="1600" b="1" spc="60" dirty="0">
                <a:latin typeface="Trebuchet MS"/>
                <a:cs typeface="Trebuchet MS"/>
              </a:rPr>
              <a:t> </a:t>
            </a:r>
            <a:r>
              <a:rPr sz="1600" b="1" spc="165" dirty="0">
                <a:latin typeface="Trebuchet MS"/>
                <a:cs typeface="Trebuchet MS"/>
              </a:rPr>
              <a:t>4</a:t>
            </a:r>
            <a:r>
              <a:rPr sz="1600" b="1" spc="200" dirty="0">
                <a:latin typeface="Trebuchet MS"/>
                <a:cs typeface="Trebuchet MS"/>
              </a:rPr>
              <a:t>C</a:t>
            </a:r>
            <a:r>
              <a:rPr sz="1600" b="1" spc="180" dirty="0">
                <a:latin typeface="Trebuchet MS"/>
                <a:cs typeface="Trebuchet MS"/>
              </a:rPr>
              <a:t>y</a:t>
            </a:r>
            <a:r>
              <a:rPr sz="1600" b="1" spc="125" dirty="0">
                <a:latin typeface="Trebuchet MS"/>
                <a:cs typeface="Trebuchet MS"/>
              </a:rPr>
              <a:t>c</a:t>
            </a:r>
            <a:r>
              <a:rPr sz="1600" b="1" spc="75" dirty="0">
                <a:latin typeface="Trebuchet MS"/>
                <a:cs typeface="Trebuchet MS"/>
              </a:rPr>
              <a:t>l</a:t>
            </a:r>
            <a:r>
              <a:rPr sz="1600" b="1" spc="165" dirty="0">
                <a:latin typeface="Trebuchet MS"/>
                <a:cs typeface="Trebuchet MS"/>
              </a:rPr>
              <a:t>e</a:t>
            </a:r>
            <a:r>
              <a:rPr sz="1600" b="1" spc="60" dirty="0">
                <a:latin typeface="Trebuchet MS"/>
                <a:cs typeface="Trebuchet MS"/>
              </a:rPr>
              <a:t> </a:t>
            </a:r>
            <a:r>
              <a:rPr sz="1600" b="1" spc="175" dirty="0">
                <a:latin typeface="Trebuchet MS"/>
                <a:cs typeface="Trebuchet MS"/>
              </a:rPr>
              <a:t>5</a:t>
            </a:r>
            <a:r>
              <a:rPr sz="1600" b="1" dirty="0">
                <a:latin typeface="Trebuchet MS"/>
                <a:cs typeface="Trebuchet MS"/>
              </a:rPr>
              <a:t> </a:t>
            </a:r>
            <a:r>
              <a:rPr sz="1600" b="1" spc="-225" dirty="0">
                <a:latin typeface="Trebuchet MS"/>
                <a:cs typeface="Trebuchet MS"/>
              </a:rPr>
              <a:t> </a:t>
            </a:r>
            <a:r>
              <a:rPr sz="1600" b="1" spc="200" dirty="0">
                <a:latin typeface="Trebuchet MS"/>
                <a:cs typeface="Trebuchet MS"/>
              </a:rPr>
              <a:t>C</a:t>
            </a:r>
            <a:r>
              <a:rPr sz="1600" b="1" spc="180" dirty="0">
                <a:latin typeface="Trebuchet MS"/>
                <a:cs typeface="Trebuchet MS"/>
              </a:rPr>
              <a:t>y</a:t>
            </a:r>
            <a:r>
              <a:rPr sz="1600" b="1" spc="125" dirty="0">
                <a:latin typeface="Trebuchet MS"/>
                <a:cs typeface="Trebuchet MS"/>
              </a:rPr>
              <a:t>c</a:t>
            </a:r>
            <a:r>
              <a:rPr sz="1600" b="1" spc="75" dirty="0">
                <a:latin typeface="Trebuchet MS"/>
                <a:cs typeface="Trebuchet MS"/>
              </a:rPr>
              <a:t>l</a:t>
            </a:r>
            <a:r>
              <a:rPr sz="1600" b="1" spc="165" dirty="0">
                <a:latin typeface="Trebuchet MS"/>
                <a:cs typeface="Trebuchet MS"/>
              </a:rPr>
              <a:t>e</a:t>
            </a:r>
            <a:r>
              <a:rPr sz="1600" b="1" spc="60" dirty="0">
                <a:latin typeface="Trebuchet MS"/>
                <a:cs typeface="Trebuchet MS"/>
              </a:rPr>
              <a:t> </a:t>
            </a:r>
            <a:r>
              <a:rPr sz="1600" b="1" spc="310" dirty="0">
                <a:latin typeface="Trebuchet MS"/>
                <a:cs typeface="Trebuchet MS"/>
              </a:rPr>
              <a:t>6</a:t>
            </a:r>
            <a:r>
              <a:rPr sz="1600" b="1" spc="190" dirty="0">
                <a:latin typeface="Trebuchet MS"/>
                <a:cs typeface="Trebuchet MS"/>
              </a:rPr>
              <a:t>Cy</a:t>
            </a:r>
            <a:r>
              <a:rPr sz="1600" b="1" spc="125" dirty="0">
                <a:latin typeface="Trebuchet MS"/>
                <a:cs typeface="Trebuchet MS"/>
              </a:rPr>
              <a:t>c</a:t>
            </a:r>
            <a:r>
              <a:rPr sz="1600" b="1" spc="75" dirty="0">
                <a:latin typeface="Trebuchet MS"/>
                <a:cs typeface="Trebuchet MS"/>
              </a:rPr>
              <a:t>l</a:t>
            </a:r>
            <a:r>
              <a:rPr sz="1600" b="1" spc="165" dirty="0">
                <a:latin typeface="Trebuchet MS"/>
                <a:cs typeface="Trebuchet MS"/>
              </a:rPr>
              <a:t>e</a:t>
            </a:r>
            <a:r>
              <a:rPr sz="1600" b="1" spc="60" dirty="0">
                <a:latin typeface="Trebuchet MS"/>
                <a:cs typeface="Trebuchet MS"/>
              </a:rPr>
              <a:t> </a:t>
            </a:r>
            <a:r>
              <a:rPr sz="1600" b="1" spc="175" dirty="0">
                <a:latin typeface="Trebuchet MS"/>
                <a:cs typeface="Trebuchet MS"/>
              </a:rPr>
              <a:t>7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417" name="object 417"/>
          <p:cNvGrpSpPr/>
          <p:nvPr/>
        </p:nvGrpSpPr>
        <p:grpSpPr>
          <a:xfrm>
            <a:off x="1052830" y="2303779"/>
            <a:ext cx="77470" cy="3022600"/>
            <a:chOff x="1052830" y="2303779"/>
            <a:chExt cx="77470" cy="3022600"/>
          </a:xfrm>
        </p:grpSpPr>
        <p:sp>
          <p:nvSpPr>
            <p:cNvPr id="418" name="object 418"/>
            <p:cNvSpPr/>
            <p:nvPr/>
          </p:nvSpPr>
          <p:spPr>
            <a:xfrm>
              <a:off x="1090930" y="2303779"/>
              <a:ext cx="0" cy="2950210"/>
            </a:xfrm>
            <a:custGeom>
              <a:avLst/>
              <a:gdLst/>
              <a:ahLst/>
              <a:cxnLst/>
              <a:rect l="l" t="t" r="r" b="b"/>
              <a:pathLst>
                <a:path h="2950210">
                  <a:moveTo>
                    <a:pt x="0" y="0"/>
                  </a:moveTo>
                  <a:lnTo>
                    <a:pt x="0" y="2950210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9" name="object 419"/>
            <p:cNvSpPr/>
            <p:nvPr/>
          </p:nvSpPr>
          <p:spPr>
            <a:xfrm>
              <a:off x="1052830" y="5248909"/>
              <a:ext cx="77470" cy="77470"/>
            </a:xfrm>
            <a:custGeom>
              <a:avLst/>
              <a:gdLst/>
              <a:ahLst/>
              <a:cxnLst/>
              <a:rect l="l" t="t" r="r" b="b"/>
              <a:pathLst>
                <a:path w="77469" h="77470">
                  <a:moveTo>
                    <a:pt x="77469" y="0"/>
                  </a:moveTo>
                  <a:lnTo>
                    <a:pt x="0" y="0"/>
                  </a:lnTo>
                  <a:lnTo>
                    <a:pt x="38100" y="77469"/>
                  </a:lnTo>
                  <a:lnTo>
                    <a:pt x="774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0" name="object 420"/>
          <p:cNvSpPr txBox="1"/>
          <p:nvPr/>
        </p:nvSpPr>
        <p:spPr>
          <a:xfrm>
            <a:off x="618490" y="2241550"/>
            <a:ext cx="19113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100"/>
              </a:spcBef>
            </a:pPr>
            <a:r>
              <a:rPr sz="1800" b="1" i="1" spc="165" dirty="0">
                <a:latin typeface="Trebuchet MS"/>
                <a:cs typeface="Trebuchet MS"/>
              </a:rPr>
              <a:t>I</a:t>
            </a:r>
            <a:endParaRPr sz="1800">
              <a:latin typeface="Trebuchet MS"/>
              <a:cs typeface="Trebuchet MS"/>
            </a:endParaRPr>
          </a:p>
          <a:p>
            <a:pPr marL="12700" marR="5080" indent="1270" algn="just">
              <a:lnSpc>
                <a:spcPct val="100000"/>
              </a:lnSpc>
            </a:pPr>
            <a:r>
              <a:rPr sz="1800" b="1" i="1" spc="185" dirty="0">
                <a:latin typeface="Trebuchet MS"/>
                <a:cs typeface="Trebuchet MS"/>
              </a:rPr>
              <a:t>n  </a:t>
            </a:r>
            <a:r>
              <a:rPr sz="1800" b="1" i="1" spc="245" dirty="0">
                <a:latin typeface="Trebuchet MS"/>
                <a:cs typeface="Trebuchet MS"/>
              </a:rPr>
              <a:t>s </a:t>
            </a:r>
            <a:r>
              <a:rPr sz="1800" b="1" i="1" spc="-535" dirty="0">
                <a:latin typeface="Trebuchet MS"/>
                <a:cs typeface="Trebuchet MS"/>
              </a:rPr>
              <a:t> </a:t>
            </a:r>
            <a:r>
              <a:rPr sz="1800" b="1" i="1" spc="70" dirty="0">
                <a:latin typeface="Trebuchet MS"/>
                <a:cs typeface="Trebuchet MS"/>
              </a:rPr>
              <a:t>t </a:t>
            </a:r>
            <a:r>
              <a:rPr sz="1800" b="1" i="1" spc="-535" dirty="0">
                <a:latin typeface="Trebuchet MS"/>
                <a:cs typeface="Trebuchet MS"/>
              </a:rPr>
              <a:t> </a:t>
            </a:r>
            <a:r>
              <a:rPr sz="1800" b="1" i="1" spc="-190" dirty="0">
                <a:latin typeface="Trebuchet MS"/>
                <a:cs typeface="Trebuchet MS"/>
              </a:rPr>
              <a:t>r</a:t>
            </a:r>
            <a:r>
              <a:rPr sz="1800" b="1" i="1" spc="20" dirty="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21" name="object 421"/>
          <p:cNvSpPr txBox="1"/>
          <p:nvPr/>
        </p:nvSpPr>
        <p:spPr>
          <a:xfrm>
            <a:off x="603250" y="3887470"/>
            <a:ext cx="22034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265" dirty="0">
                <a:latin typeface="Trebuchet MS"/>
                <a:cs typeface="Trebuchet MS"/>
              </a:rPr>
              <a:t>O</a:t>
            </a:r>
            <a:endParaRPr sz="1800">
              <a:latin typeface="Trebuchet MS"/>
              <a:cs typeface="Trebuchet MS"/>
            </a:endParaRPr>
          </a:p>
          <a:p>
            <a:pPr marL="28575" marR="19050" indent="25400" algn="just">
              <a:lnSpc>
                <a:spcPct val="100000"/>
              </a:lnSpc>
            </a:pPr>
            <a:r>
              <a:rPr sz="1800" b="1" i="1" spc="80" dirty="0">
                <a:latin typeface="Trebuchet MS"/>
                <a:cs typeface="Trebuchet MS"/>
              </a:rPr>
              <a:t>r </a:t>
            </a:r>
            <a:r>
              <a:rPr sz="1800" b="1" i="1" spc="-535" dirty="0">
                <a:latin typeface="Trebuchet MS"/>
                <a:cs typeface="Trebuchet MS"/>
              </a:rPr>
              <a:t> </a:t>
            </a:r>
            <a:r>
              <a:rPr sz="1800" b="1" i="1" spc="145" dirty="0">
                <a:latin typeface="Trebuchet MS"/>
                <a:cs typeface="Trebuchet MS"/>
              </a:rPr>
              <a:t>d  </a:t>
            </a:r>
            <a:r>
              <a:rPr sz="1800" b="1" i="1" spc="155" dirty="0">
                <a:latin typeface="Trebuchet MS"/>
                <a:cs typeface="Trebuchet MS"/>
              </a:rPr>
              <a:t>e  </a:t>
            </a:r>
            <a:r>
              <a:rPr sz="1800" b="1" i="1" spc="80" dirty="0">
                <a:latin typeface="Trebuchet MS"/>
                <a:cs typeface="Trebuchet MS"/>
              </a:rPr>
              <a:t>r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5460" y="554990"/>
            <a:ext cx="65176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Basic</a:t>
            </a:r>
            <a:r>
              <a:rPr spc="-20" dirty="0"/>
              <a:t> </a:t>
            </a:r>
            <a:r>
              <a:rPr spc="-5" dirty="0"/>
              <a:t>Pipelined</a:t>
            </a:r>
            <a:r>
              <a:rPr spc="-30" dirty="0"/>
              <a:t> </a:t>
            </a:r>
            <a:r>
              <a:rPr spc="-5" dirty="0"/>
              <a:t>Processor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1447800"/>
            <a:ext cx="8686800" cy="4038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9879" y="554990"/>
            <a:ext cx="43745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Pipelining</a:t>
            </a:r>
            <a:r>
              <a:rPr spc="-70" dirty="0"/>
              <a:t> </a:t>
            </a:r>
            <a:r>
              <a:rPr spc="-5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1069" y="1754595"/>
            <a:ext cx="3485515" cy="2969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ct val="112400"/>
              </a:lnSpc>
              <a:spcBef>
                <a:spcPts val="135"/>
              </a:spcBef>
            </a:pPr>
            <a:r>
              <a:rPr sz="3200" spc="-10" dirty="0">
                <a:solidFill>
                  <a:srgbClr val="CC0000"/>
                </a:solidFill>
                <a:latin typeface="Arial MT"/>
                <a:cs typeface="Arial MT"/>
              </a:rPr>
              <a:t>Introduction </a:t>
            </a:r>
            <a:r>
              <a:rPr sz="3200" spc="-5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C0000"/>
                </a:solidFill>
                <a:latin typeface="Arial MT"/>
                <a:cs typeface="Arial MT"/>
              </a:rPr>
              <a:t>Defining Pipelining </a:t>
            </a:r>
            <a:r>
              <a:rPr sz="2800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C0000"/>
                </a:solidFill>
                <a:latin typeface="Arial MT"/>
                <a:cs typeface="Arial MT"/>
              </a:rPr>
              <a:t>Pipelining</a:t>
            </a:r>
            <a:r>
              <a:rPr sz="2800" spc="-40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C0000"/>
                </a:solidFill>
                <a:latin typeface="Arial MT"/>
                <a:cs typeface="Arial MT"/>
              </a:rPr>
              <a:t>Instructions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ts val="3300"/>
              </a:lnSpc>
              <a:spcBef>
                <a:spcPts val="1789"/>
              </a:spcBef>
            </a:pPr>
            <a:r>
              <a:rPr sz="2800" spc="-5" dirty="0">
                <a:solidFill>
                  <a:srgbClr val="CC0000"/>
                </a:solidFill>
                <a:latin typeface="Arial MT"/>
                <a:cs typeface="Arial MT"/>
              </a:rPr>
              <a:t>Hazards</a:t>
            </a:r>
            <a:endParaRPr sz="2800">
              <a:latin typeface="Arial MT"/>
              <a:cs typeface="Arial MT"/>
            </a:endParaRPr>
          </a:p>
          <a:p>
            <a:pPr marL="463550" marR="1163320">
              <a:lnSpc>
                <a:spcPct val="93300"/>
              </a:lnSpc>
              <a:spcBef>
                <a:spcPts val="85"/>
              </a:spcBef>
            </a:pPr>
            <a:r>
              <a:rPr sz="1800" spc="-5" dirty="0">
                <a:latin typeface="Arial MT"/>
                <a:cs typeface="Arial MT"/>
              </a:rPr>
              <a:t>Structural</a:t>
            </a:r>
            <a:r>
              <a:rPr sz="1800" spc="-8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hazards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Data Hazards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Control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Hazards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2020570" marR="5080" indent="-2007870">
              <a:lnSpc>
                <a:spcPts val="4930"/>
              </a:lnSpc>
              <a:spcBef>
                <a:spcPts val="550"/>
              </a:spcBef>
            </a:pPr>
            <a:r>
              <a:rPr spc="-5" dirty="0"/>
              <a:t>Single-Cycle </a:t>
            </a:r>
            <a:r>
              <a:rPr dirty="0"/>
              <a:t>vs. </a:t>
            </a:r>
            <a:r>
              <a:rPr spc="-5" dirty="0"/>
              <a:t>Pipelined </a:t>
            </a:r>
            <a:r>
              <a:rPr spc="-1210" dirty="0"/>
              <a:t> </a:t>
            </a:r>
            <a:r>
              <a:rPr spc="-5" dirty="0"/>
              <a:t>Execution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750" y="1654809"/>
            <a:ext cx="18351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20" dirty="0">
                <a:solidFill>
                  <a:srgbClr val="980000"/>
                </a:solidFill>
                <a:latin typeface="Arial"/>
                <a:cs typeface="Arial"/>
              </a:rPr>
              <a:t>N</a:t>
            </a:r>
            <a:r>
              <a:rPr sz="2000" b="1" spc="-5" dirty="0">
                <a:solidFill>
                  <a:srgbClr val="980000"/>
                </a:solidFill>
                <a:latin typeface="Arial"/>
                <a:cs typeface="Arial"/>
              </a:rPr>
              <a:t>o</a:t>
            </a:r>
            <a:r>
              <a:rPr sz="2000" b="1" dirty="0">
                <a:solidFill>
                  <a:srgbClr val="980000"/>
                </a:solidFill>
                <a:latin typeface="Arial"/>
                <a:cs typeface="Arial"/>
              </a:rPr>
              <a:t>n</a:t>
            </a:r>
            <a:r>
              <a:rPr sz="2000" b="1" spc="-5" dirty="0">
                <a:solidFill>
                  <a:srgbClr val="980000"/>
                </a:solidFill>
                <a:latin typeface="Arial"/>
                <a:cs typeface="Arial"/>
              </a:rPr>
              <a:t>-P</a:t>
            </a:r>
            <a:r>
              <a:rPr sz="2000" b="1" spc="-10" dirty="0">
                <a:solidFill>
                  <a:srgbClr val="980000"/>
                </a:solidFill>
                <a:latin typeface="Arial"/>
                <a:cs typeface="Arial"/>
              </a:rPr>
              <a:t>i</a:t>
            </a:r>
            <a:r>
              <a:rPr sz="2000" b="1" dirty="0">
                <a:solidFill>
                  <a:srgbClr val="980000"/>
                </a:solidFill>
                <a:latin typeface="Arial"/>
                <a:cs typeface="Arial"/>
              </a:rPr>
              <a:t>p</a:t>
            </a:r>
            <a:r>
              <a:rPr sz="2000" b="1" spc="-5" dirty="0">
                <a:solidFill>
                  <a:srgbClr val="980000"/>
                </a:solidFill>
                <a:latin typeface="Arial"/>
                <a:cs typeface="Arial"/>
              </a:rPr>
              <a:t>e</a:t>
            </a:r>
            <a:r>
              <a:rPr sz="2000" b="1" spc="-10" dirty="0">
                <a:solidFill>
                  <a:srgbClr val="980000"/>
                </a:solidFill>
                <a:latin typeface="Arial"/>
                <a:cs typeface="Arial"/>
              </a:rPr>
              <a:t>l</a:t>
            </a:r>
            <a:r>
              <a:rPr sz="2000" b="1" spc="-5" dirty="0">
                <a:solidFill>
                  <a:srgbClr val="980000"/>
                </a:solidFill>
                <a:latin typeface="Arial"/>
                <a:cs typeface="Arial"/>
              </a:rPr>
              <a:t>in</a:t>
            </a:r>
            <a:r>
              <a:rPr sz="2000" b="1" dirty="0">
                <a:solidFill>
                  <a:srgbClr val="980000"/>
                </a:solidFill>
                <a:latin typeface="Arial"/>
                <a:cs typeface="Arial"/>
              </a:rPr>
              <a:t>e</a:t>
            </a:r>
            <a:r>
              <a:rPr sz="2000" b="1" spc="775" dirty="0">
                <a:solidFill>
                  <a:srgbClr val="980000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47520" y="2166620"/>
            <a:ext cx="6794500" cy="127000"/>
            <a:chOff x="1747520" y="2166620"/>
            <a:chExt cx="6794500" cy="127000"/>
          </a:xfrm>
        </p:grpSpPr>
        <p:sp>
          <p:nvSpPr>
            <p:cNvPr id="5" name="object 5"/>
            <p:cNvSpPr/>
            <p:nvPr/>
          </p:nvSpPr>
          <p:spPr>
            <a:xfrm>
              <a:off x="8389620" y="2166620"/>
              <a:ext cx="152400" cy="127000"/>
            </a:xfrm>
            <a:custGeom>
              <a:avLst/>
              <a:gdLst/>
              <a:ahLst/>
              <a:cxnLst/>
              <a:rect l="l" t="t" r="r" b="b"/>
              <a:pathLst>
                <a:path w="152400" h="127000">
                  <a:moveTo>
                    <a:pt x="0" y="0"/>
                  </a:moveTo>
                  <a:lnTo>
                    <a:pt x="0" y="127000"/>
                  </a:lnTo>
                  <a:lnTo>
                    <a:pt x="152400" y="63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47520" y="2230120"/>
              <a:ext cx="6743700" cy="0"/>
            </a:xfrm>
            <a:custGeom>
              <a:avLst/>
              <a:gdLst/>
              <a:ahLst/>
              <a:cxnLst/>
              <a:rect l="l" t="t" r="r" b="b"/>
              <a:pathLst>
                <a:path w="6743700">
                  <a:moveTo>
                    <a:pt x="6743700" y="0"/>
                  </a:moveTo>
                  <a:lnTo>
                    <a:pt x="0" y="0"/>
                  </a:lnTo>
                </a:path>
              </a:pathLst>
            </a:custGeom>
            <a:ln w="253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98320" y="2166620"/>
              <a:ext cx="6172200" cy="114300"/>
            </a:xfrm>
            <a:custGeom>
              <a:avLst/>
              <a:gdLst/>
              <a:ahLst/>
              <a:cxnLst/>
              <a:rect l="l" t="t" r="r" b="b"/>
              <a:pathLst>
                <a:path w="6172200" h="114300">
                  <a:moveTo>
                    <a:pt x="0" y="0"/>
                  </a:moveTo>
                  <a:lnTo>
                    <a:pt x="0" y="114300"/>
                  </a:lnTo>
                </a:path>
                <a:path w="6172200" h="114300">
                  <a:moveTo>
                    <a:pt x="685800" y="0"/>
                  </a:moveTo>
                  <a:lnTo>
                    <a:pt x="685800" y="114300"/>
                  </a:lnTo>
                </a:path>
                <a:path w="6172200" h="114300">
                  <a:moveTo>
                    <a:pt x="1371600" y="0"/>
                  </a:moveTo>
                  <a:lnTo>
                    <a:pt x="1371600" y="114300"/>
                  </a:lnTo>
                </a:path>
                <a:path w="6172200" h="114300">
                  <a:moveTo>
                    <a:pt x="2057400" y="0"/>
                  </a:moveTo>
                  <a:lnTo>
                    <a:pt x="2057400" y="114300"/>
                  </a:lnTo>
                </a:path>
                <a:path w="6172200" h="114300">
                  <a:moveTo>
                    <a:pt x="2743200" y="0"/>
                  </a:moveTo>
                  <a:lnTo>
                    <a:pt x="2743200" y="114300"/>
                  </a:lnTo>
                </a:path>
                <a:path w="6172200" h="114300">
                  <a:moveTo>
                    <a:pt x="3429000" y="0"/>
                  </a:moveTo>
                  <a:lnTo>
                    <a:pt x="3429000" y="114300"/>
                  </a:lnTo>
                </a:path>
                <a:path w="6172200" h="114300">
                  <a:moveTo>
                    <a:pt x="4114800" y="0"/>
                  </a:moveTo>
                  <a:lnTo>
                    <a:pt x="4114800" y="114300"/>
                  </a:lnTo>
                </a:path>
                <a:path w="6172200" h="114300">
                  <a:moveTo>
                    <a:pt x="4800600" y="0"/>
                  </a:moveTo>
                  <a:lnTo>
                    <a:pt x="4800600" y="114300"/>
                  </a:lnTo>
                </a:path>
                <a:path w="6172200" h="114300">
                  <a:moveTo>
                    <a:pt x="5486400" y="0"/>
                  </a:moveTo>
                  <a:lnTo>
                    <a:pt x="5486400" y="114300"/>
                  </a:lnTo>
                </a:path>
                <a:path w="6172200" h="114300">
                  <a:moveTo>
                    <a:pt x="6172200" y="0"/>
                  </a:moveTo>
                  <a:lnTo>
                    <a:pt x="6172200" y="114300"/>
                  </a:lnTo>
                </a:path>
              </a:pathLst>
            </a:custGeom>
            <a:ln w="124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319020" y="1950720"/>
            <a:ext cx="3048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5" dirty="0">
                <a:latin typeface="Arial"/>
                <a:cs typeface="Arial"/>
              </a:rPr>
              <a:t>2</a:t>
            </a:r>
            <a:r>
              <a:rPr sz="1400" b="1" spc="620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04820" y="1950720"/>
            <a:ext cx="3048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5" dirty="0">
                <a:latin typeface="Arial"/>
                <a:cs typeface="Arial"/>
              </a:rPr>
              <a:t>4</a:t>
            </a:r>
            <a:r>
              <a:rPr sz="1400" b="1" spc="620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90620" y="1950720"/>
            <a:ext cx="3048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5" dirty="0">
                <a:latin typeface="Arial"/>
                <a:cs typeface="Arial"/>
              </a:rPr>
              <a:t>6</a:t>
            </a:r>
            <a:r>
              <a:rPr sz="1400" b="1" spc="620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76420" y="1950720"/>
            <a:ext cx="37846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065" algn="l"/>
                <a:tab pos="1332865" algn="l"/>
                <a:tab pos="2018664" algn="l"/>
                <a:tab pos="2704465" algn="l"/>
                <a:tab pos="3390265" algn="l"/>
              </a:tabLst>
            </a:pPr>
            <a:r>
              <a:rPr sz="1400" b="1" spc="15" dirty="0">
                <a:latin typeface="Arial"/>
                <a:cs typeface="Arial"/>
              </a:rPr>
              <a:t>8</a:t>
            </a:r>
            <a:r>
              <a:rPr sz="1400" b="1" spc="620" dirty="0">
                <a:latin typeface="Arial"/>
                <a:cs typeface="Arial"/>
              </a:rPr>
              <a:t>0</a:t>
            </a:r>
            <a:r>
              <a:rPr sz="1400" b="1" dirty="0">
                <a:latin typeface="Arial"/>
                <a:cs typeface="Arial"/>
              </a:rPr>
              <a:t>	</a:t>
            </a:r>
            <a:r>
              <a:rPr sz="1400" b="1" spc="15" dirty="0">
                <a:latin typeface="Arial"/>
                <a:cs typeface="Arial"/>
              </a:rPr>
              <a:t>1</a:t>
            </a:r>
            <a:r>
              <a:rPr sz="1400" b="1" spc="620" dirty="0">
                <a:latin typeface="Arial"/>
                <a:cs typeface="Arial"/>
              </a:rPr>
              <a:t>0</a:t>
            </a:r>
            <a:r>
              <a:rPr sz="1400" b="1" spc="-195" dirty="0">
                <a:latin typeface="Arial"/>
                <a:cs typeface="Arial"/>
              </a:rPr>
              <a:t> </a:t>
            </a:r>
            <a:r>
              <a:rPr sz="1400" b="1" spc="620" dirty="0">
                <a:latin typeface="Arial"/>
                <a:cs typeface="Arial"/>
              </a:rPr>
              <a:t>0</a:t>
            </a:r>
            <a:r>
              <a:rPr sz="1400" b="1" dirty="0">
                <a:latin typeface="Arial"/>
                <a:cs typeface="Arial"/>
              </a:rPr>
              <a:t>	</a:t>
            </a:r>
            <a:r>
              <a:rPr sz="1400" b="1" spc="15" dirty="0">
                <a:latin typeface="Arial"/>
                <a:cs typeface="Arial"/>
              </a:rPr>
              <a:t>12</a:t>
            </a:r>
            <a:r>
              <a:rPr sz="1400" b="1" spc="620" dirty="0">
                <a:latin typeface="Arial"/>
                <a:cs typeface="Arial"/>
              </a:rPr>
              <a:t>0</a:t>
            </a:r>
            <a:r>
              <a:rPr sz="1400" b="1" dirty="0">
                <a:latin typeface="Arial"/>
                <a:cs typeface="Arial"/>
              </a:rPr>
              <a:t>	</a:t>
            </a:r>
            <a:r>
              <a:rPr sz="1400" b="1" spc="15" dirty="0">
                <a:latin typeface="Arial"/>
                <a:cs typeface="Arial"/>
              </a:rPr>
              <a:t>14</a:t>
            </a:r>
            <a:r>
              <a:rPr sz="1400" b="1" spc="620" dirty="0">
                <a:latin typeface="Arial"/>
                <a:cs typeface="Arial"/>
              </a:rPr>
              <a:t>0</a:t>
            </a:r>
            <a:r>
              <a:rPr sz="1400" b="1" dirty="0">
                <a:latin typeface="Arial"/>
                <a:cs typeface="Arial"/>
              </a:rPr>
              <a:t>	</a:t>
            </a:r>
            <a:r>
              <a:rPr sz="1400" b="1" spc="15" dirty="0">
                <a:latin typeface="Arial"/>
                <a:cs typeface="Arial"/>
              </a:rPr>
              <a:t>16</a:t>
            </a:r>
            <a:r>
              <a:rPr sz="1400" b="1" spc="620" dirty="0">
                <a:latin typeface="Arial"/>
                <a:cs typeface="Arial"/>
              </a:rPr>
              <a:t>0</a:t>
            </a:r>
            <a:r>
              <a:rPr sz="1400" b="1" dirty="0">
                <a:latin typeface="Arial"/>
                <a:cs typeface="Arial"/>
              </a:rPr>
              <a:t>	</a:t>
            </a:r>
            <a:r>
              <a:rPr sz="1400" b="1" spc="15" dirty="0">
                <a:latin typeface="Arial"/>
                <a:cs typeface="Arial"/>
              </a:rPr>
              <a:t>18</a:t>
            </a:r>
            <a:r>
              <a:rPr sz="1400" b="1" spc="620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47320" y="2405837"/>
          <a:ext cx="1328419" cy="9235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2072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b="1" spc="-15" dirty="0">
                          <a:latin typeface="Courier New"/>
                          <a:cs typeface="Courier New"/>
                        </a:rPr>
                        <a:t>lw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b="1" spc="-20" dirty="0">
                          <a:latin typeface="Courier New"/>
                          <a:cs typeface="Courier New"/>
                        </a:rPr>
                        <a:t>$1,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b="1" spc="-25" dirty="0">
                          <a:latin typeface="Courier New"/>
                          <a:cs typeface="Courier New"/>
                        </a:rPr>
                        <a:t>100($0)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4000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534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200" b="1" spc="-15" dirty="0">
                          <a:latin typeface="Courier New"/>
                          <a:cs typeface="Courier New"/>
                        </a:rPr>
                        <a:t>lw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6223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200" b="1" spc="-20" dirty="0">
                          <a:latin typeface="Courier New"/>
                          <a:cs typeface="Courier New"/>
                        </a:rPr>
                        <a:t>$2,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62230" marB="0"/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200" b="1" spc="-25" dirty="0">
                          <a:latin typeface="Courier New"/>
                          <a:cs typeface="Courier New"/>
                        </a:rPr>
                        <a:t>200($0)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6223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937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200" b="1" spc="-15" dirty="0">
                          <a:latin typeface="Courier New"/>
                          <a:cs typeface="Courier New"/>
                        </a:rPr>
                        <a:t>lw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61594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200" b="1" spc="-20" dirty="0">
                          <a:latin typeface="Courier New"/>
                          <a:cs typeface="Courier New"/>
                        </a:rPr>
                        <a:t>$3,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61594" marB="0"/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200" b="1" spc="-25" dirty="0">
                          <a:latin typeface="Courier New"/>
                          <a:cs typeface="Courier New"/>
                        </a:rPr>
                        <a:t>300($0)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61594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1785620" y="2383789"/>
            <a:ext cx="711200" cy="367030"/>
          </a:xfrm>
          <a:custGeom>
            <a:avLst/>
            <a:gdLst/>
            <a:ahLst/>
            <a:cxnLst/>
            <a:rect l="l" t="t" r="r" b="b"/>
            <a:pathLst>
              <a:path w="711200" h="367030">
                <a:moveTo>
                  <a:pt x="0" y="0"/>
                </a:moveTo>
                <a:lnTo>
                  <a:pt x="711200" y="0"/>
                </a:lnTo>
                <a:lnTo>
                  <a:pt x="711200" y="367030"/>
                </a:lnTo>
                <a:lnTo>
                  <a:pt x="0" y="367030"/>
                </a:lnTo>
                <a:lnTo>
                  <a:pt x="0" y="0"/>
                </a:lnTo>
                <a:close/>
              </a:path>
            </a:pathLst>
          </a:custGeom>
          <a:ln w="253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798319" y="2383790"/>
            <a:ext cx="685165" cy="32893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77800" indent="-139700">
              <a:lnSpc>
                <a:spcPts val="1190"/>
              </a:lnSpc>
              <a:spcBef>
                <a:spcPts val="145"/>
              </a:spcBef>
            </a:pPr>
            <a:r>
              <a:rPr sz="1000" spc="5" dirty="0">
                <a:latin typeface="Lucida Sans Unicode"/>
                <a:cs typeface="Lucida Sans Unicode"/>
              </a:rPr>
              <a:t>I</a:t>
            </a:r>
            <a:r>
              <a:rPr sz="1000" spc="-30" dirty="0">
                <a:latin typeface="Lucida Sans Unicode"/>
                <a:cs typeface="Lucida Sans Unicode"/>
              </a:rPr>
              <a:t>n</a:t>
            </a:r>
            <a:r>
              <a:rPr sz="1000" spc="-110" dirty="0">
                <a:latin typeface="Lucida Sans Unicode"/>
                <a:cs typeface="Lucida Sans Unicode"/>
              </a:rPr>
              <a:t>s</a:t>
            </a:r>
            <a:r>
              <a:rPr sz="1000" spc="-80" dirty="0">
                <a:latin typeface="Lucida Sans Unicode"/>
                <a:cs typeface="Lucida Sans Unicode"/>
              </a:rPr>
              <a:t>t</a:t>
            </a:r>
            <a:r>
              <a:rPr sz="1000" spc="-110" dirty="0">
                <a:latin typeface="Lucida Sans Unicode"/>
                <a:cs typeface="Lucida Sans Unicode"/>
              </a:rPr>
              <a:t>r</a:t>
            </a:r>
            <a:r>
              <a:rPr sz="1000" spc="-30" dirty="0">
                <a:latin typeface="Lucida Sans Unicode"/>
                <a:cs typeface="Lucida Sans Unicode"/>
              </a:rPr>
              <a:t>u</a:t>
            </a:r>
            <a:r>
              <a:rPr sz="1000" spc="-15" dirty="0">
                <a:latin typeface="Lucida Sans Unicode"/>
                <a:cs typeface="Lucida Sans Unicode"/>
              </a:rPr>
              <a:t>c</a:t>
            </a:r>
            <a:r>
              <a:rPr sz="1000" spc="-80" dirty="0">
                <a:latin typeface="Lucida Sans Unicode"/>
                <a:cs typeface="Lucida Sans Unicode"/>
              </a:rPr>
              <a:t>t</a:t>
            </a:r>
            <a:r>
              <a:rPr sz="1000" spc="-90" dirty="0">
                <a:latin typeface="Lucida Sans Unicode"/>
                <a:cs typeface="Lucida Sans Unicode"/>
              </a:rPr>
              <a:t>i</a:t>
            </a:r>
            <a:r>
              <a:rPr sz="1000" spc="-20" dirty="0">
                <a:latin typeface="Lucida Sans Unicode"/>
                <a:cs typeface="Lucida Sans Unicode"/>
              </a:rPr>
              <a:t>o</a:t>
            </a:r>
            <a:r>
              <a:rPr sz="1000" spc="254" dirty="0">
                <a:latin typeface="Lucida Sans Unicode"/>
                <a:cs typeface="Lucida Sans Unicode"/>
              </a:rPr>
              <a:t>n  </a:t>
            </a:r>
            <a:r>
              <a:rPr sz="1000" spc="35" dirty="0">
                <a:latin typeface="Lucida Sans Unicode"/>
                <a:cs typeface="Lucida Sans Unicode"/>
              </a:rPr>
              <a:t>Fetch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09519" y="2395220"/>
            <a:ext cx="316230" cy="3314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 indent="-38100">
              <a:lnSpc>
                <a:spcPct val="100800"/>
              </a:lnSpc>
              <a:spcBef>
                <a:spcPts val="90"/>
              </a:spcBef>
            </a:pPr>
            <a:r>
              <a:rPr sz="1000" spc="65" dirty="0">
                <a:latin typeface="Lucida Sans Unicode"/>
                <a:cs typeface="Lucida Sans Unicode"/>
              </a:rPr>
              <a:t>R</a:t>
            </a:r>
            <a:r>
              <a:rPr sz="1000" spc="140" dirty="0">
                <a:latin typeface="Lucida Sans Unicode"/>
                <a:cs typeface="Lucida Sans Unicode"/>
              </a:rPr>
              <a:t>E</a:t>
            </a:r>
            <a:r>
              <a:rPr sz="1000" spc="170" dirty="0">
                <a:latin typeface="Lucida Sans Unicode"/>
                <a:cs typeface="Lucida Sans Unicode"/>
              </a:rPr>
              <a:t>G  </a:t>
            </a:r>
            <a:r>
              <a:rPr sz="1000" spc="155" dirty="0">
                <a:latin typeface="Lucida Sans Unicode"/>
                <a:cs typeface="Lucida Sans Unicode"/>
              </a:rPr>
              <a:t>RD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471420" y="2383789"/>
            <a:ext cx="2082800" cy="367030"/>
          </a:xfrm>
          <a:custGeom>
            <a:avLst/>
            <a:gdLst/>
            <a:ahLst/>
            <a:cxnLst/>
            <a:rect l="l" t="t" r="r" b="b"/>
            <a:pathLst>
              <a:path w="2082800" h="367030">
                <a:moveTo>
                  <a:pt x="0" y="0"/>
                </a:moveTo>
                <a:lnTo>
                  <a:pt x="367030" y="0"/>
                </a:lnTo>
                <a:lnTo>
                  <a:pt x="367030" y="367030"/>
                </a:lnTo>
                <a:lnTo>
                  <a:pt x="0" y="367030"/>
                </a:lnTo>
                <a:lnTo>
                  <a:pt x="0" y="0"/>
                </a:lnTo>
                <a:close/>
              </a:path>
              <a:path w="2082800" h="367030">
                <a:moveTo>
                  <a:pt x="342900" y="0"/>
                </a:moveTo>
                <a:lnTo>
                  <a:pt x="1054100" y="0"/>
                </a:lnTo>
                <a:lnTo>
                  <a:pt x="1054100" y="367030"/>
                </a:lnTo>
                <a:lnTo>
                  <a:pt x="342900" y="367030"/>
                </a:lnTo>
                <a:lnTo>
                  <a:pt x="342900" y="0"/>
                </a:lnTo>
                <a:close/>
              </a:path>
              <a:path w="2082800" h="367030">
                <a:moveTo>
                  <a:pt x="1714500" y="0"/>
                </a:moveTo>
                <a:lnTo>
                  <a:pt x="2082800" y="0"/>
                </a:lnTo>
                <a:lnTo>
                  <a:pt x="2082800" y="367030"/>
                </a:lnTo>
                <a:lnTo>
                  <a:pt x="1714500" y="367030"/>
                </a:lnTo>
                <a:lnTo>
                  <a:pt x="1714500" y="0"/>
                </a:lnTo>
                <a:close/>
              </a:path>
            </a:pathLst>
          </a:custGeom>
          <a:ln w="253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851149" y="2446020"/>
            <a:ext cx="63627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9070">
              <a:lnSpc>
                <a:spcPct val="100000"/>
              </a:lnSpc>
              <a:spcBef>
                <a:spcPts val="100"/>
              </a:spcBef>
            </a:pPr>
            <a:r>
              <a:rPr sz="1000" spc="90" dirty="0">
                <a:latin typeface="Lucida Sans Unicode"/>
                <a:cs typeface="Lucida Sans Unicode"/>
              </a:rPr>
              <a:t>ALU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24019" y="2395220"/>
            <a:ext cx="317500" cy="3314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 indent="-25400">
              <a:lnSpc>
                <a:spcPct val="100800"/>
              </a:lnSpc>
              <a:spcBef>
                <a:spcPts val="90"/>
              </a:spcBef>
            </a:pPr>
            <a:r>
              <a:rPr sz="1000" spc="65" dirty="0">
                <a:latin typeface="Lucida Sans Unicode"/>
                <a:cs typeface="Lucida Sans Unicode"/>
              </a:rPr>
              <a:t>R</a:t>
            </a:r>
            <a:r>
              <a:rPr sz="1000" spc="150" dirty="0">
                <a:latin typeface="Lucida Sans Unicode"/>
                <a:cs typeface="Lucida Sans Unicode"/>
              </a:rPr>
              <a:t>E</a:t>
            </a:r>
            <a:r>
              <a:rPr sz="1000" spc="170" dirty="0">
                <a:latin typeface="Lucida Sans Unicode"/>
                <a:cs typeface="Lucida Sans Unicode"/>
              </a:rPr>
              <a:t>G  </a:t>
            </a:r>
            <a:r>
              <a:rPr sz="1000" spc="204" dirty="0">
                <a:latin typeface="Lucida Sans Unicode"/>
                <a:cs typeface="Lucida Sans Unicode"/>
              </a:rPr>
              <a:t>WR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500120" y="2383789"/>
            <a:ext cx="711200" cy="367030"/>
          </a:xfrm>
          <a:custGeom>
            <a:avLst/>
            <a:gdLst/>
            <a:ahLst/>
            <a:cxnLst/>
            <a:rect l="l" t="t" r="r" b="b"/>
            <a:pathLst>
              <a:path w="711200" h="367030">
                <a:moveTo>
                  <a:pt x="0" y="0"/>
                </a:moveTo>
                <a:lnTo>
                  <a:pt x="711200" y="0"/>
                </a:lnTo>
                <a:lnTo>
                  <a:pt x="711200" y="367030"/>
                </a:lnTo>
                <a:lnTo>
                  <a:pt x="0" y="367030"/>
                </a:lnTo>
                <a:lnTo>
                  <a:pt x="0" y="0"/>
                </a:lnTo>
                <a:close/>
              </a:path>
            </a:pathLst>
          </a:custGeom>
          <a:ln w="253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538219" y="2446020"/>
            <a:ext cx="6350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</a:pPr>
            <a:r>
              <a:rPr sz="1000" spc="75" dirty="0">
                <a:latin typeface="Lucida Sans Unicode"/>
                <a:cs typeface="Lucida Sans Unicode"/>
              </a:rPr>
              <a:t>MEM</a:t>
            </a:r>
            <a:endParaRPr sz="1000">
              <a:latin typeface="Lucida Sans Unicode"/>
              <a:cs typeface="Lucida Sans Unicode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516120" y="2712720"/>
            <a:ext cx="736600" cy="393700"/>
            <a:chOff x="4516120" y="2712720"/>
            <a:chExt cx="736600" cy="393700"/>
          </a:xfrm>
        </p:grpSpPr>
        <p:sp>
          <p:nvSpPr>
            <p:cNvPr id="22" name="object 22"/>
            <p:cNvSpPr/>
            <p:nvPr/>
          </p:nvSpPr>
          <p:spPr>
            <a:xfrm>
              <a:off x="4528820" y="2725420"/>
              <a:ext cx="711200" cy="368300"/>
            </a:xfrm>
            <a:custGeom>
              <a:avLst/>
              <a:gdLst/>
              <a:ahLst/>
              <a:cxnLst/>
              <a:rect l="l" t="t" r="r" b="b"/>
              <a:pathLst>
                <a:path w="711200" h="368300">
                  <a:moveTo>
                    <a:pt x="711200" y="0"/>
                  </a:moveTo>
                  <a:lnTo>
                    <a:pt x="0" y="0"/>
                  </a:lnTo>
                  <a:lnTo>
                    <a:pt x="0" y="368300"/>
                  </a:lnTo>
                  <a:lnTo>
                    <a:pt x="711200" y="368300"/>
                  </a:lnTo>
                  <a:lnTo>
                    <a:pt x="711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8820" y="2725420"/>
              <a:ext cx="711200" cy="368300"/>
            </a:xfrm>
            <a:custGeom>
              <a:avLst/>
              <a:gdLst/>
              <a:ahLst/>
              <a:cxnLst/>
              <a:rect l="l" t="t" r="r" b="b"/>
              <a:pathLst>
                <a:path w="711200" h="368300">
                  <a:moveTo>
                    <a:pt x="0" y="0"/>
                  </a:moveTo>
                  <a:lnTo>
                    <a:pt x="711200" y="0"/>
                  </a:lnTo>
                  <a:lnTo>
                    <a:pt x="711200" y="368300"/>
                  </a:lnTo>
                  <a:lnTo>
                    <a:pt x="0" y="368300"/>
                  </a:lnTo>
                  <a:lnTo>
                    <a:pt x="0" y="0"/>
                  </a:lnTo>
                  <a:close/>
                </a:path>
              </a:pathLst>
            </a:custGeom>
            <a:ln w="253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554219" y="2725420"/>
            <a:ext cx="6724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 indent="-139700">
              <a:lnSpc>
                <a:spcPct val="100000"/>
              </a:lnSpc>
              <a:spcBef>
                <a:spcPts val="100"/>
              </a:spcBef>
            </a:pPr>
            <a:r>
              <a:rPr sz="1000" spc="5" dirty="0">
                <a:latin typeface="Lucida Sans Unicode"/>
                <a:cs typeface="Lucida Sans Unicode"/>
              </a:rPr>
              <a:t>I</a:t>
            </a:r>
            <a:r>
              <a:rPr sz="1000" spc="-30" dirty="0">
                <a:latin typeface="Lucida Sans Unicode"/>
                <a:cs typeface="Lucida Sans Unicode"/>
              </a:rPr>
              <a:t>n</a:t>
            </a:r>
            <a:r>
              <a:rPr sz="1000" spc="-110" dirty="0">
                <a:latin typeface="Lucida Sans Unicode"/>
                <a:cs typeface="Lucida Sans Unicode"/>
              </a:rPr>
              <a:t>s</a:t>
            </a:r>
            <a:r>
              <a:rPr sz="1000" spc="-80" dirty="0">
                <a:latin typeface="Lucida Sans Unicode"/>
                <a:cs typeface="Lucida Sans Unicode"/>
              </a:rPr>
              <a:t>t</a:t>
            </a:r>
            <a:r>
              <a:rPr sz="1000" spc="-110" dirty="0">
                <a:latin typeface="Lucida Sans Unicode"/>
                <a:cs typeface="Lucida Sans Unicode"/>
              </a:rPr>
              <a:t>r</a:t>
            </a:r>
            <a:r>
              <a:rPr sz="1000" spc="-30" dirty="0">
                <a:latin typeface="Lucida Sans Unicode"/>
                <a:cs typeface="Lucida Sans Unicode"/>
              </a:rPr>
              <a:t>u</a:t>
            </a:r>
            <a:r>
              <a:rPr sz="1000" spc="-15" dirty="0">
                <a:latin typeface="Lucida Sans Unicode"/>
                <a:cs typeface="Lucida Sans Unicode"/>
              </a:rPr>
              <a:t>c</a:t>
            </a:r>
            <a:r>
              <a:rPr sz="1000" spc="-80" dirty="0">
                <a:latin typeface="Lucida Sans Unicode"/>
                <a:cs typeface="Lucida Sans Unicode"/>
              </a:rPr>
              <a:t>t</a:t>
            </a:r>
            <a:r>
              <a:rPr sz="1000" spc="-90" dirty="0">
                <a:latin typeface="Lucida Sans Unicode"/>
                <a:cs typeface="Lucida Sans Unicode"/>
              </a:rPr>
              <a:t>i</a:t>
            </a:r>
            <a:r>
              <a:rPr sz="1000" spc="-20" dirty="0">
                <a:latin typeface="Lucida Sans Unicode"/>
                <a:cs typeface="Lucida Sans Unicode"/>
              </a:rPr>
              <a:t>o</a:t>
            </a:r>
            <a:r>
              <a:rPr sz="1000" spc="254" dirty="0">
                <a:latin typeface="Lucida Sans Unicode"/>
                <a:cs typeface="Lucida Sans Unicode"/>
              </a:rPr>
              <a:t>n  </a:t>
            </a:r>
            <a:r>
              <a:rPr sz="1000" spc="35" dirty="0">
                <a:latin typeface="Lucida Sans Unicode"/>
                <a:cs typeface="Lucida Sans Unicode"/>
              </a:rPr>
              <a:t>Fetch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252719" y="2738120"/>
            <a:ext cx="3175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indent="-38100">
              <a:lnSpc>
                <a:spcPct val="100000"/>
              </a:lnSpc>
              <a:spcBef>
                <a:spcPts val="100"/>
              </a:spcBef>
            </a:pPr>
            <a:r>
              <a:rPr sz="1000" spc="65" dirty="0">
                <a:latin typeface="Lucida Sans Unicode"/>
                <a:cs typeface="Lucida Sans Unicode"/>
              </a:rPr>
              <a:t>R</a:t>
            </a:r>
            <a:r>
              <a:rPr sz="1000" spc="150" dirty="0">
                <a:latin typeface="Lucida Sans Unicode"/>
                <a:cs typeface="Lucida Sans Unicode"/>
              </a:rPr>
              <a:t>E</a:t>
            </a:r>
            <a:r>
              <a:rPr sz="1000" spc="170" dirty="0">
                <a:latin typeface="Lucida Sans Unicode"/>
                <a:cs typeface="Lucida Sans Unicode"/>
              </a:rPr>
              <a:t>G  </a:t>
            </a:r>
            <a:r>
              <a:rPr sz="1000" spc="155" dirty="0">
                <a:latin typeface="Lucida Sans Unicode"/>
                <a:cs typeface="Lucida Sans Unicode"/>
              </a:rPr>
              <a:t>RD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214620" y="2725420"/>
            <a:ext cx="2082800" cy="368300"/>
          </a:xfrm>
          <a:custGeom>
            <a:avLst/>
            <a:gdLst/>
            <a:ahLst/>
            <a:cxnLst/>
            <a:rect l="l" t="t" r="r" b="b"/>
            <a:pathLst>
              <a:path w="2082800" h="368300">
                <a:moveTo>
                  <a:pt x="0" y="0"/>
                </a:moveTo>
                <a:lnTo>
                  <a:pt x="367029" y="0"/>
                </a:lnTo>
                <a:lnTo>
                  <a:pt x="367029" y="368300"/>
                </a:lnTo>
                <a:lnTo>
                  <a:pt x="0" y="368300"/>
                </a:lnTo>
                <a:lnTo>
                  <a:pt x="0" y="0"/>
                </a:lnTo>
                <a:close/>
              </a:path>
              <a:path w="2082800" h="368300">
                <a:moveTo>
                  <a:pt x="342900" y="0"/>
                </a:moveTo>
                <a:lnTo>
                  <a:pt x="1054100" y="0"/>
                </a:lnTo>
                <a:lnTo>
                  <a:pt x="1054100" y="368300"/>
                </a:lnTo>
                <a:lnTo>
                  <a:pt x="342900" y="368300"/>
                </a:lnTo>
                <a:lnTo>
                  <a:pt x="342900" y="0"/>
                </a:lnTo>
                <a:close/>
              </a:path>
              <a:path w="2082800" h="368300">
                <a:moveTo>
                  <a:pt x="1714500" y="0"/>
                </a:moveTo>
                <a:lnTo>
                  <a:pt x="2082800" y="0"/>
                </a:lnTo>
                <a:lnTo>
                  <a:pt x="2082800" y="368300"/>
                </a:lnTo>
                <a:lnTo>
                  <a:pt x="1714500" y="368300"/>
                </a:lnTo>
                <a:lnTo>
                  <a:pt x="1714500" y="0"/>
                </a:lnTo>
                <a:close/>
              </a:path>
            </a:pathLst>
          </a:custGeom>
          <a:ln w="253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967219" y="2738120"/>
            <a:ext cx="3175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indent="-25400">
              <a:lnSpc>
                <a:spcPct val="100000"/>
              </a:lnSpc>
              <a:spcBef>
                <a:spcPts val="100"/>
              </a:spcBef>
            </a:pPr>
            <a:r>
              <a:rPr sz="1000" spc="65" dirty="0">
                <a:latin typeface="Lucida Sans Unicode"/>
                <a:cs typeface="Lucida Sans Unicode"/>
              </a:rPr>
              <a:t>R</a:t>
            </a:r>
            <a:r>
              <a:rPr sz="1000" spc="150" dirty="0">
                <a:latin typeface="Lucida Sans Unicode"/>
                <a:cs typeface="Lucida Sans Unicode"/>
              </a:rPr>
              <a:t>E</a:t>
            </a:r>
            <a:r>
              <a:rPr sz="1000" spc="170" dirty="0">
                <a:latin typeface="Lucida Sans Unicode"/>
                <a:cs typeface="Lucida Sans Unicode"/>
              </a:rPr>
              <a:t>G  </a:t>
            </a:r>
            <a:r>
              <a:rPr sz="1000" spc="204" dirty="0">
                <a:latin typeface="Lucida Sans Unicode"/>
                <a:cs typeface="Lucida Sans Unicode"/>
              </a:rPr>
              <a:t>WR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243320" y="2725420"/>
            <a:ext cx="711200" cy="368300"/>
          </a:xfrm>
          <a:custGeom>
            <a:avLst/>
            <a:gdLst/>
            <a:ahLst/>
            <a:cxnLst/>
            <a:rect l="l" t="t" r="r" b="b"/>
            <a:pathLst>
              <a:path w="711200" h="368300">
                <a:moveTo>
                  <a:pt x="0" y="0"/>
                </a:moveTo>
                <a:lnTo>
                  <a:pt x="711200" y="0"/>
                </a:lnTo>
                <a:lnTo>
                  <a:pt x="711200" y="368300"/>
                </a:lnTo>
                <a:lnTo>
                  <a:pt x="0" y="368300"/>
                </a:lnTo>
                <a:lnTo>
                  <a:pt x="0" y="0"/>
                </a:lnTo>
                <a:close/>
              </a:path>
            </a:pathLst>
          </a:custGeom>
          <a:ln w="253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594349" y="2790190"/>
            <a:ext cx="132207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9070">
              <a:lnSpc>
                <a:spcPct val="100000"/>
              </a:lnSpc>
              <a:spcBef>
                <a:spcPts val="100"/>
              </a:spcBef>
              <a:tabLst>
                <a:tab pos="851535" algn="l"/>
              </a:tabLst>
            </a:pPr>
            <a:r>
              <a:rPr sz="1000" spc="90" dirty="0">
                <a:latin typeface="Lucida Sans Unicode"/>
                <a:cs typeface="Lucida Sans Unicode"/>
              </a:rPr>
              <a:t>ALU	</a:t>
            </a:r>
            <a:r>
              <a:rPr sz="1000" spc="75" dirty="0">
                <a:latin typeface="Lucida Sans Unicode"/>
                <a:cs typeface="Lucida Sans Unicode"/>
              </a:rPr>
              <a:t>MEM</a:t>
            </a:r>
            <a:endParaRPr sz="1000">
              <a:latin typeface="Lucida Sans Unicode"/>
              <a:cs typeface="Lucida Sans Unicode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7259319" y="3056889"/>
            <a:ext cx="736600" cy="392430"/>
            <a:chOff x="7259319" y="3056889"/>
            <a:chExt cx="736600" cy="392430"/>
          </a:xfrm>
        </p:grpSpPr>
        <p:sp>
          <p:nvSpPr>
            <p:cNvPr id="31" name="object 31"/>
            <p:cNvSpPr/>
            <p:nvPr/>
          </p:nvSpPr>
          <p:spPr>
            <a:xfrm>
              <a:off x="7272019" y="3069589"/>
              <a:ext cx="711200" cy="367030"/>
            </a:xfrm>
            <a:custGeom>
              <a:avLst/>
              <a:gdLst/>
              <a:ahLst/>
              <a:cxnLst/>
              <a:rect l="l" t="t" r="r" b="b"/>
              <a:pathLst>
                <a:path w="711200" h="367029">
                  <a:moveTo>
                    <a:pt x="711200" y="0"/>
                  </a:moveTo>
                  <a:lnTo>
                    <a:pt x="0" y="0"/>
                  </a:lnTo>
                  <a:lnTo>
                    <a:pt x="0" y="367030"/>
                  </a:lnTo>
                  <a:lnTo>
                    <a:pt x="711200" y="367030"/>
                  </a:lnTo>
                  <a:lnTo>
                    <a:pt x="711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272019" y="3069589"/>
              <a:ext cx="711200" cy="367030"/>
            </a:xfrm>
            <a:custGeom>
              <a:avLst/>
              <a:gdLst/>
              <a:ahLst/>
              <a:cxnLst/>
              <a:rect l="l" t="t" r="r" b="b"/>
              <a:pathLst>
                <a:path w="711200" h="367029">
                  <a:moveTo>
                    <a:pt x="0" y="0"/>
                  </a:moveTo>
                  <a:lnTo>
                    <a:pt x="711200" y="0"/>
                  </a:lnTo>
                  <a:lnTo>
                    <a:pt x="711200" y="367030"/>
                  </a:lnTo>
                  <a:lnTo>
                    <a:pt x="0" y="367030"/>
                  </a:lnTo>
                  <a:lnTo>
                    <a:pt x="0" y="0"/>
                  </a:lnTo>
                  <a:close/>
                </a:path>
              </a:pathLst>
            </a:custGeom>
            <a:ln w="253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4579620" y="3069590"/>
            <a:ext cx="269557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2240" algn="l"/>
              </a:tabLst>
            </a:pPr>
            <a:r>
              <a:rPr sz="10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284719" y="3093720"/>
            <a:ext cx="698500" cy="342900"/>
          </a:xfrm>
          <a:prstGeom prst="rect">
            <a:avLst/>
          </a:prstGeom>
          <a:ln w="2539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4130" algn="ctr">
              <a:lnSpc>
                <a:spcPts val="1110"/>
              </a:lnSpc>
            </a:pPr>
            <a:r>
              <a:rPr sz="1000" spc="-15" dirty="0">
                <a:latin typeface="Lucida Sans Unicode"/>
                <a:cs typeface="Lucida Sans Unicode"/>
              </a:rPr>
              <a:t>Instruction</a:t>
            </a:r>
            <a:endParaRPr sz="1000">
              <a:latin typeface="Lucida Sans Unicode"/>
              <a:cs typeface="Lucida Sans Unicode"/>
            </a:endParaRPr>
          </a:p>
          <a:p>
            <a:pPr marL="12065" algn="ctr">
              <a:lnSpc>
                <a:spcPct val="100000"/>
              </a:lnSpc>
            </a:pPr>
            <a:r>
              <a:rPr sz="1000" spc="35" dirty="0">
                <a:latin typeface="Lucida Sans Unicode"/>
                <a:cs typeface="Lucida Sans Unicode"/>
              </a:rPr>
              <a:t>Fetch</a:t>
            </a:r>
            <a:endParaRPr sz="1000">
              <a:latin typeface="Lucida Sans Unicode"/>
              <a:cs typeface="Lucida Sans Unicode"/>
            </a:endParaRPr>
          </a:p>
        </p:txBody>
      </p:sp>
      <p:pic>
        <p:nvPicPr>
          <p:cNvPr id="35" name="object 3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4520" y="3196590"/>
            <a:ext cx="330199" cy="101598"/>
          </a:xfrm>
          <a:prstGeom prst="rect">
            <a:avLst/>
          </a:prstGeom>
        </p:spPr>
      </p:pic>
      <p:grpSp>
        <p:nvGrpSpPr>
          <p:cNvPr id="36" name="object 36"/>
          <p:cNvGrpSpPr/>
          <p:nvPr/>
        </p:nvGrpSpPr>
        <p:grpSpPr>
          <a:xfrm>
            <a:off x="1798320" y="2852420"/>
            <a:ext cx="6350000" cy="572770"/>
            <a:chOff x="1798320" y="2852420"/>
            <a:chExt cx="6350000" cy="572770"/>
          </a:xfrm>
        </p:grpSpPr>
        <p:sp>
          <p:nvSpPr>
            <p:cNvPr id="37" name="object 37"/>
            <p:cNvSpPr/>
            <p:nvPr/>
          </p:nvSpPr>
          <p:spPr>
            <a:xfrm>
              <a:off x="7957820" y="3069590"/>
              <a:ext cx="177800" cy="342900"/>
            </a:xfrm>
            <a:custGeom>
              <a:avLst/>
              <a:gdLst/>
              <a:ahLst/>
              <a:cxnLst/>
              <a:rect l="l" t="t" r="r" b="b"/>
              <a:pathLst>
                <a:path w="177800" h="342900">
                  <a:moveTo>
                    <a:pt x="177800" y="0"/>
                  </a:moveTo>
                  <a:lnTo>
                    <a:pt x="0" y="0"/>
                  </a:lnTo>
                  <a:lnTo>
                    <a:pt x="0" y="342900"/>
                  </a:lnTo>
                  <a:lnTo>
                    <a:pt x="114300" y="342900"/>
                  </a:lnTo>
                  <a:lnTo>
                    <a:pt x="177800" y="177800"/>
                  </a:lnTo>
                  <a:lnTo>
                    <a:pt x="114300" y="17780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957820" y="3069590"/>
              <a:ext cx="177800" cy="342900"/>
            </a:xfrm>
            <a:custGeom>
              <a:avLst/>
              <a:gdLst/>
              <a:ahLst/>
              <a:cxnLst/>
              <a:rect l="l" t="t" r="r" b="b"/>
              <a:pathLst>
                <a:path w="177800" h="342900">
                  <a:moveTo>
                    <a:pt x="0" y="0"/>
                  </a:moveTo>
                  <a:lnTo>
                    <a:pt x="0" y="342900"/>
                  </a:lnTo>
                  <a:lnTo>
                    <a:pt x="114300" y="342900"/>
                  </a:lnTo>
                  <a:lnTo>
                    <a:pt x="177800" y="177800"/>
                  </a:lnTo>
                  <a:lnTo>
                    <a:pt x="114300" y="177800"/>
                  </a:lnTo>
                  <a:lnTo>
                    <a:pt x="177800" y="0"/>
                  </a:lnTo>
                  <a:lnTo>
                    <a:pt x="0" y="0"/>
                  </a:lnTo>
                  <a:close/>
                </a:path>
              </a:pathLst>
            </a:custGeom>
            <a:ln w="253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798320" y="2852419"/>
              <a:ext cx="2743200" cy="128270"/>
            </a:xfrm>
            <a:custGeom>
              <a:avLst/>
              <a:gdLst/>
              <a:ahLst/>
              <a:cxnLst/>
              <a:rect l="l" t="t" r="r" b="b"/>
              <a:pathLst>
                <a:path w="2743200" h="128269">
                  <a:moveTo>
                    <a:pt x="152400" y="0"/>
                  </a:moveTo>
                  <a:lnTo>
                    <a:pt x="0" y="64770"/>
                  </a:lnTo>
                  <a:lnTo>
                    <a:pt x="152400" y="128270"/>
                  </a:lnTo>
                  <a:lnTo>
                    <a:pt x="152400" y="0"/>
                  </a:lnTo>
                  <a:close/>
                </a:path>
                <a:path w="2743200" h="128269">
                  <a:moveTo>
                    <a:pt x="2743200" y="64770"/>
                  </a:moveTo>
                  <a:lnTo>
                    <a:pt x="2590800" y="0"/>
                  </a:lnTo>
                  <a:lnTo>
                    <a:pt x="2590800" y="128270"/>
                  </a:lnTo>
                  <a:lnTo>
                    <a:pt x="2743200" y="647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849120" y="2917190"/>
              <a:ext cx="2641600" cy="0"/>
            </a:xfrm>
            <a:custGeom>
              <a:avLst/>
              <a:gdLst/>
              <a:ahLst/>
              <a:cxnLst/>
              <a:rect l="l" t="t" r="r" b="b"/>
              <a:pathLst>
                <a:path w="2641600">
                  <a:moveTo>
                    <a:pt x="2641600" y="0"/>
                  </a:moveTo>
                  <a:lnTo>
                    <a:pt x="0" y="0"/>
                  </a:lnTo>
                </a:path>
              </a:pathLst>
            </a:custGeom>
            <a:ln w="253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82550" y="2395220"/>
            <a:ext cx="128270" cy="1143000"/>
            <a:chOff x="82550" y="2395220"/>
            <a:chExt cx="128270" cy="1143000"/>
          </a:xfrm>
        </p:grpSpPr>
        <p:sp>
          <p:nvSpPr>
            <p:cNvPr id="42" name="object 42"/>
            <p:cNvSpPr/>
            <p:nvPr/>
          </p:nvSpPr>
          <p:spPr>
            <a:xfrm>
              <a:off x="82550" y="3387090"/>
              <a:ext cx="128270" cy="151130"/>
            </a:xfrm>
            <a:custGeom>
              <a:avLst/>
              <a:gdLst/>
              <a:ahLst/>
              <a:cxnLst/>
              <a:rect l="l" t="t" r="r" b="b"/>
              <a:pathLst>
                <a:path w="128270" h="151129">
                  <a:moveTo>
                    <a:pt x="128270" y="0"/>
                  </a:moveTo>
                  <a:lnTo>
                    <a:pt x="0" y="0"/>
                  </a:lnTo>
                  <a:lnTo>
                    <a:pt x="64769" y="151130"/>
                  </a:lnTo>
                  <a:lnTo>
                    <a:pt x="1282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47319" y="2395220"/>
              <a:ext cx="0" cy="1092200"/>
            </a:xfrm>
            <a:custGeom>
              <a:avLst/>
              <a:gdLst/>
              <a:ahLst/>
              <a:cxnLst/>
              <a:rect l="l" t="t" r="r" b="b"/>
              <a:pathLst>
                <a:path h="1092200">
                  <a:moveTo>
                    <a:pt x="0" y="0"/>
                  </a:moveTo>
                  <a:lnTo>
                    <a:pt x="0" y="1092200"/>
                  </a:lnTo>
                </a:path>
              </a:pathLst>
            </a:custGeom>
            <a:ln w="253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8529319" y="2090420"/>
            <a:ext cx="5207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35" dirty="0">
                <a:latin typeface="Arial"/>
                <a:cs typeface="Arial"/>
              </a:rPr>
              <a:t>T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spc="-50" dirty="0">
                <a:latin typeface="Arial"/>
                <a:cs typeface="Arial"/>
              </a:rPr>
              <a:t>m</a:t>
            </a:r>
            <a:r>
              <a:rPr sz="1400" b="1" spc="620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9850" y="1950720"/>
            <a:ext cx="18808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89735" algn="l"/>
              </a:tabLst>
            </a:pP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spc="45" dirty="0">
                <a:latin typeface="Arial"/>
                <a:cs typeface="Arial"/>
              </a:rPr>
              <a:t>n</a:t>
            </a:r>
            <a:r>
              <a:rPr sz="1400" b="1" spc="15" dirty="0">
                <a:latin typeface="Arial"/>
                <a:cs typeface="Arial"/>
              </a:rPr>
              <a:t>st</a:t>
            </a:r>
            <a:r>
              <a:rPr sz="1400" b="1" spc="-50" dirty="0">
                <a:latin typeface="Arial"/>
                <a:cs typeface="Arial"/>
              </a:rPr>
              <a:t>r</a:t>
            </a:r>
            <a:r>
              <a:rPr sz="1400" b="1" spc="35" dirty="0">
                <a:latin typeface="Arial"/>
                <a:cs typeface="Arial"/>
              </a:rPr>
              <a:t>u</a:t>
            </a:r>
            <a:r>
              <a:rPr sz="1400" b="1" spc="15" dirty="0">
                <a:latin typeface="Arial"/>
                <a:cs typeface="Arial"/>
              </a:rPr>
              <a:t>c</a:t>
            </a:r>
            <a:r>
              <a:rPr sz="1400" b="1" spc="25" dirty="0">
                <a:latin typeface="Arial"/>
                <a:cs typeface="Arial"/>
              </a:rPr>
              <a:t>t</a:t>
            </a:r>
            <a:r>
              <a:rPr sz="1400" b="1" spc="15" dirty="0">
                <a:latin typeface="Arial"/>
                <a:cs typeface="Arial"/>
              </a:rPr>
              <a:t>i</a:t>
            </a:r>
            <a:r>
              <a:rPr sz="1400" b="1" spc="25" dirty="0">
                <a:latin typeface="Arial"/>
                <a:cs typeface="Arial"/>
              </a:rPr>
              <a:t>o</a:t>
            </a:r>
            <a:r>
              <a:rPr sz="1400" b="1" spc="540" dirty="0">
                <a:latin typeface="Arial"/>
                <a:cs typeface="Arial"/>
              </a:rPr>
              <a:t>n</a:t>
            </a:r>
            <a:r>
              <a:rPr sz="1400" b="1" dirty="0">
                <a:latin typeface="Arial"/>
                <a:cs typeface="Arial"/>
              </a:rPr>
              <a:t>	</a:t>
            </a:r>
            <a:r>
              <a:rPr sz="1400" b="1" spc="620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9850" y="2128520"/>
            <a:ext cx="6223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latin typeface="Arial"/>
                <a:cs typeface="Arial"/>
              </a:rPr>
              <a:t>O</a:t>
            </a:r>
            <a:r>
              <a:rPr sz="1400" b="1" spc="-50" dirty="0">
                <a:latin typeface="Arial"/>
                <a:cs typeface="Arial"/>
              </a:rPr>
              <a:t>r</a:t>
            </a:r>
            <a:r>
              <a:rPr sz="1400" b="1" spc="35" dirty="0">
                <a:latin typeface="Arial"/>
                <a:cs typeface="Arial"/>
              </a:rPr>
              <a:t>d</a:t>
            </a:r>
            <a:r>
              <a:rPr sz="1400" b="1" spc="15" dirty="0">
                <a:latin typeface="Arial"/>
                <a:cs typeface="Arial"/>
              </a:rPr>
              <a:t>e</a:t>
            </a:r>
            <a:r>
              <a:rPr sz="1400" b="1" spc="855" dirty="0">
                <a:latin typeface="Arial"/>
                <a:cs typeface="Arial"/>
              </a:rPr>
              <a:t>r</a:t>
            </a:r>
            <a:endParaRPr sz="14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890520" y="2917190"/>
            <a:ext cx="6216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5" dirty="0">
                <a:latin typeface="Arial"/>
                <a:cs typeface="Arial"/>
              </a:rPr>
              <a:t>8</a:t>
            </a:r>
            <a:r>
              <a:rPr sz="1400" b="1" spc="620" dirty="0">
                <a:latin typeface="Arial"/>
                <a:cs typeface="Arial"/>
              </a:rPr>
              <a:t>0</a:t>
            </a:r>
            <a:r>
              <a:rPr sz="1400" b="1" spc="-195" dirty="0">
                <a:latin typeface="Arial"/>
                <a:cs typeface="Arial"/>
              </a:rPr>
              <a:t> </a:t>
            </a:r>
            <a:r>
              <a:rPr sz="1400" b="1" spc="35" dirty="0">
                <a:latin typeface="Arial"/>
                <a:cs typeface="Arial"/>
              </a:rPr>
              <a:t>p</a:t>
            </a:r>
            <a:r>
              <a:rPr sz="1400" b="1" spc="620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4541520" y="3196589"/>
            <a:ext cx="3505200" cy="469900"/>
            <a:chOff x="4541520" y="3196589"/>
            <a:chExt cx="3505200" cy="469900"/>
          </a:xfrm>
        </p:grpSpPr>
        <p:sp>
          <p:nvSpPr>
            <p:cNvPr id="49" name="object 49"/>
            <p:cNvSpPr/>
            <p:nvPr/>
          </p:nvSpPr>
          <p:spPr>
            <a:xfrm>
              <a:off x="4541520" y="3196589"/>
              <a:ext cx="2895600" cy="469900"/>
            </a:xfrm>
            <a:custGeom>
              <a:avLst/>
              <a:gdLst/>
              <a:ahLst/>
              <a:cxnLst/>
              <a:rect l="l" t="t" r="r" b="b"/>
              <a:pathLst>
                <a:path w="2895600" h="469900">
                  <a:moveTo>
                    <a:pt x="152400" y="0"/>
                  </a:moveTo>
                  <a:lnTo>
                    <a:pt x="0" y="62230"/>
                  </a:lnTo>
                  <a:lnTo>
                    <a:pt x="152400" y="125730"/>
                  </a:lnTo>
                  <a:lnTo>
                    <a:pt x="152400" y="0"/>
                  </a:lnTo>
                  <a:close/>
                </a:path>
                <a:path w="2895600" h="469900">
                  <a:moveTo>
                    <a:pt x="2743200" y="62230"/>
                  </a:moveTo>
                  <a:lnTo>
                    <a:pt x="2590800" y="0"/>
                  </a:lnTo>
                  <a:lnTo>
                    <a:pt x="2590800" y="125730"/>
                  </a:lnTo>
                  <a:lnTo>
                    <a:pt x="2743200" y="62230"/>
                  </a:lnTo>
                  <a:close/>
                </a:path>
                <a:path w="2895600" h="469900">
                  <a:moveTo>
                    <a:pt x="2895600" y="341630"/>
                  </a:moveTo>
                  <a:lnTo>
                    <a:pt x="2743200" y="405130"/>
                  </a:lnTo>
                  <a:lnTo>
                    <a:pt x="2895600" y="469900"/>
                  </a:lnTo>
                  <a:lnTo>
                    <a:pt x="2895600" y="3416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335520" y="3601719"/>
              <a:ext cx="698500" cy="0"/>
            </a:xfrm>
            <a:custGeom>
              <a:avLst/>
              <a:gdLst/>
              <a:ahLst/>
              <a:cxnLst/>
              <a:rect l="l" t="t" r="r" b="b"/>
              <a:pathLst>
                <a:path w="698500">
                  <a:moveTo>
                    <a:pt x="698500" y="0"/>
                  </a:moveTo>
                  <a:lnTo>
                    <a:pt x="0" y="0"/>
                  </a:lnTo>
                </a:path>
              </a:pathLst>
            </a:custGeom>
            <a:ln w="253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5633720" y="3260090"/>
            <a:ext cx="6216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5" dirty="0">
                <a:latin typeface="Arial"/>
                <a:cs typeface="Arial"/>
              </a:rPr>
              <a:t>8</a:t>
            </a:r>
            <a:r>
              <a:rPr sz="1400" b="1" spc="620" dirty="0">
                <a:latin typeface="Arial"/>
                <a:cs typeface="Arial"/>
              </a:rPr>
              <a:t>0</a:t>
            </a:r>
            <a:r>
              <a:rPr sz="1400" b="1" spc="-195" dirty="0">
                <a:latin typeface="Arial"/>
                <a:cs typeface="Arial"/>
              </a:rPr>
              <a:t> </a:t>
            </a:r>
            <a:r>
              <a:rPr sz="1400" b="1" spc="35" dirty="0">
                <a:latin typeface="Arial"/>
                <a:cs typeface="Arial"/>
              </a:rPr>
              <a:t>p</a:t>
            </a:r>
            <a:r>
              <a:rPr sz="1400" b="1" spc="620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526019" y="3602990"/>
            <a:ext cx="6216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5" dirty="0">
                <a:latin typeface="Arial"/>
                <a:cs typeface="Arial"/>
              </a:rPr>
              <a:t>8</a:t>
            </a:r>
            <a:r>
              <a:rPr sz="1400" b="1" spc="620" dirty="0">
                <a:latin typeface="Arial"/>
                <a:cs typeface="Arial"/>
              </a:rPr>
              <a:t>0</a:t>
            </a:r>
            <a:r>
              <a:rPr sz="1400" b="1" spc="-195" dirty="0">
                <a:latin typeface="Arial"/>
                <a:cs typeface="Arial"/>
              </a:rPr>
              <a:t> </a:t>
            </a:r>
            <a:r>
              <a:rPr sz="1400" b="1" spc="35" dirty="0">
                <a:latin typeface="Arial"/>
                <a:cs typeface="Arial"/>
              </a:rPr>
              <a:t>p</a:t>
            </a:r>
            <a:r>
              <a:rPr sz="1400" b="1" spc="620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8021320" y="3474720"/>
            <a:ext cx="749300" cy="254000"/>
            <a:chOff x="8021320" y="3474720"/>
            <a:chExt cx="749300" cy="254000"/>
          </a:xfrm>
        </p:grpSpPr>
        <p:sp>
          <p:nvSpPr>
            <p:cNvPr id="54" name="object 54"/>
            <p:cNvSpPr/>
            <p:nvPr/>
          </p:nvSpPr>
          <p:spPr>
            <a:xfrm>
              <a:off x="8034019" y="3601719"/>
              <a:ext cx="50800" cy="114300"/>
            </a:xfrm>
            <a:custGeom>
              <a:avLst/>
              <a:gdLst/>
              <a:ahLst/>
              <a:cxnLst/>
              <a:rect l="l" t="t" r="r" b="b"/>
              <a:pathLst>
                <a:path w="50800" h="114300">
                  <a:moveTo>
                    <a:pt x="0" y="0"/>
                  </a:moveTo>
                  <a:lnTo>
                    <a:pt x="50800" y="114300"/>
                  </a:lnTo>
                </a:path>
              </a:pathLst>
            </a:custGeom>
            <a:ln w="253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618219" y="3538219"/>
              <a:ext cx="152400" cy="128270"/>
            </a:xfrm>
            <a:custGeom>
              <a:avLst/>
              <a:gdLst/>
              <a:ahLst/>
              <a:cxnLst/>
              <a:rect l="l" t="t" r="r" b="b"/>
              <a:pathLst>
                <a:path w="152400" h="128270">
                  <a:moveTo>
                    <a:pt x="0" y="0"/>
                  </a:moveTo>
                  <a:lnTo>
                    <a:pt x="0" y="128269"/>
                  </a:lnTo>
                  <a:lnTo>
                    <a:pt x="152400" y="63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084819" y="3487419"/>
              <a:ext cx="635000" cy="228600"/>
            </a:xfrm>
            <a:custGeom>
              <a:avLst/>
              <a:gdLst/>
              <a:ahLst/>
              <a:cxnLst/>
              <a:rect l="l" t="t" r="r" b="b"/>
              <a:pathLst>
                <a:path w="635000" h="228600">
                  <a:moveTo>
                    <a:pt x="635000" y="114300"/>
                  </a:moveTo>
                  <a:lnTo>
                    <a:pt x="114300" y="114300"/>
                  </a:lnTo>
                </a:path>
                <a:path w="635000" h="228600">
                  <a:moveTo>
                    <a:pt x="63500" y="0"/>
                  </a:moveTo>
                  <a:lnTo>
                    <a:pt x="0" y="228600"/>
                  </a:lnTo>
                </a:path>
                <a:path w="635000" h="228600">
                  <a:moveTo>
                    <a:pt x="63500" y="0"/>
                  </a:moveTo>
                  <a:lnTo>
                    <a:pt x="114300" y="114300"/>
                  </a:lnTo>
                </a:path>
              </a:pathLst>
            </a:custGeom>
            <a:ln w="253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77469" y="3848100"/>
            <a:ext cx="12528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80" dirty="0">
                <a:solidFill>
                  <a:srgbClr val="980000"/>
                </a:solidFill>
                <a:latin typeface="Arial"/>
                <a:cs typeface="Arial"/>
              </a:rPr>
              <a:t>Pipelined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1701800" y="4363720"/>
            <a:ext cx="5944870" cy="127000"/>
            <a:chOff x="1701800" y="4363720"/>
            <a:chExt cx="5944870" cy="127000"/>
          </a:xfrm>
        </p:grpSpPr>
        <p:sp>
          <p:nvSpPr>
            <p:cNvPr id="59" name="object 59"/>
            <p:cNvSpPr/>
            <p:nvPr/>
          </p:nvSpPr>
          <p:spPr>
            <a:xfrm>
              <a:off x="7494270" y="4363720"/>
              <a:ext cx="152400" cy="127000"/>
            </a:xfrm>
            <a:custGeom>
              <a:avLst/>
              <a:gdLst/>
              <a:ahLst/>
              <a:cxnLst/>
              <a:rect l="l" t="t" r="r" b="b"/>
              <a:pathLst>
                <a:path w="152400" h="127000">
                  <a:moveTo>
                    <a:pt x="0" y="0"/>
                  </a:moveTo>
                  <a:lnTo>
                    <a:pt x="0" y="126999"/>
                  </a:lnTo>
                  <a:lnTo>
                    <a:pt x="152400" y="634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701800" y="4427220"/>
              <a:ext cx="5894070" cy="0"/>
            </a:xfrm>
            <a:custGeom>
              <a:avLst/>
              <a:gdLst/>
              <a:ahLst/>
              <a:cxnLst/>
              <a:rect l="l" t="t" r="r" b="b"/>
              <a:pathLst>
                <a:path w="5894070">
                  <a:moveTo>
                    <a:pt x="5894070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752600" y="4363720"/>
              <a:ext cx="5486400" cy="114300"/>
            </a:xfrm>
            <a:custGeom>
              <a:avLst/>
              <a:gdLst/>
              <a:ahLst/>
              <a:cxnLst/>
              <a:rect l="l" t="t" r="r" b="b"/>
              <a:pathLst>
                <a:path w="5486400" h="114300">
                  <a:moveTo>
                    <a:pt x="0" y="0"/>
                  </a:moveTo>
                  <a:lnTo>
                    <a:pt x="0" y="114299"/>
                  </a:lnTo>
                </a:path>
                <a:path w="5486400" h="114300">
                  <a:moveTo>
                    <a:pt x="685800" y="0"/>
                  </a:moveTo>
                  <a:lnTo>
                    <a:pt x="685800" y="114299"/>
                  </a:lnTo>
                </a:path>
                <a:path w="5486400" h="114300">
                  <a:moveTo>
                    <a:pt x="1371600" y="0"/>
                  </a:moveTo>
                  <a:lnTo>
                    <a:pt x="1371600" y="114299"/>
                  </a:lnTo>
                </a:path>
                <a:path w="5486400" h="114300">
                  <a:moveTo>
                    <a:pt x="2057400" y="0"/>
                  </a:moveTo>
                  <a:lnTo>
                    <a:pt x="2057400" y="114299"/>
                  </a:lnTo>
                </a:path>
                <a:path w="5486400" h="114300">
                  <a:moveTo>
                    <a:pt x="2743200" y="0"/>
                  </a:moveTo>
                  <a:lnTo>
                    <a:pt x="2743200" y="114299"/>
                  </a:lnTo>
                </a:path>
                <a:path w="5486400" h="114300">
                  <a:moveTo>
                    <a:pt x="3429000" y="0"/>
                  </a:moveTo>
                  <a:lnTo>
                    <a:pt x="3429000" y="114299"/>
                  </a:lnTo>
                </a:path>
                <a:path w="5486400" h="114300">
                  <a:moveTo>
                    <a:pt x="4114800" y="0"/>
                  </a:moveTo>
                  <a:lnTo>
                    <a:pt x="4114800" y="114299"/>
                  </a:lnTo>
                </a:path>
                <a:path w="5486400" h="114300">
                  <a:moveTo>
                    <a:pt x="4800600" y="0"/>
                  </a:moveTo>
                  <a:lnTo>
                    <a:pt x="4800600" y="114299"/>
                  </a:lnTo>
                </a:path>
                <a:path w="5486400" h="114300">
                  <a:moveTo>
                    <a:pt x="5486400" y="0"/>
                  </a:moveTo>
                  <a:lnTo>
                    <a:pt x="5486400" y="114299"/>
                  </a:lnTo>
                </a:path>
              </a:pathLst>
            </a:custGeom>
            <a:ln w="124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1701800" y="4147820"/>
            <a:ext cx="87756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3565" algn="l"/>
              </a:tabLst>
            </a:pPr>
            <a:r>
              <a:rPr sz="1400" b="1" spc="620" dirty="0">
                <a:latin typeface="Arial"/>
                <a:cs typeface="Arial"/>
              </a:rPr>
              <a:t>0	</a:t>
            </a:r>
            <a:r>
              <a:rPr sz="1400" b="1" spc="25" dirty="0">
                <a:latin typeface="Arial"/>
                <a:cs typeface="Arial"/>
              </a:rPr>
              <a:t>2</a:t>
            </a:r>
            <a:r>
              <a:rPr sz="1400" b="1" spc="620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959100" y="4147820"/>
            <a:ext cx="3060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25" dirty="0">
                <a:latin typeface="Arial"/>
                <a:cs typeface="Arial"/>
              </a:rPr>
              <a:t>4</a:t>
            </a:r>
            <a:r>
              <a:rPr sz="1400" b="1" spc="620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646170" y="4147820"/>
            <a:ext cx="3048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5" dirty="0">
                <a:latin typeface="Arial"/>
                <a:cs typeface="Arial"/>
              </a:rPr>
              <a:t>6</a:t>
            </a:r>
            <a:r>
              <a:rPr sz="1400" b="1" spc="620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331970" y="4147820"/>
            <a:ext cx="30975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5795" algn="l"/>
                <a:tab pos="1331595" algn="l"/>
                <a:tab pos="2018664" algn="l"/>
                <a:tab pos="2704465" algn="l"/>
              </a:tabLst>
            </a:pPr>
            <a:r>
              <a:rPr sz="1400" b="1" spc="15" dirty="0">
                <a:latin typeface="Arial"/>
                <a:cs typeface="Arial"/>
              </a:rPr>
              <a:t>8</a:t>
            </a:r>
            <a:r>
              <a:rPr sz="1400" b="1" spc="620" dirty="0">
                <a:latin typeface="Arial"/>
                <a:cs typeface="Arial"/>
              </a:rPr>
              <a:t>0</a:t>
            </a:r>
            <a:r>
              <a:rPr sz="1400" b="1" dirty="0">
                <a:latin typeface="Arial"/>
                <a:cs typeface="Arial"/>
              </a:rPr>
              <a:t>	</a:t>
            </a:r>
            <a:r>
              <a:rPr sz="1400" b="1" spc="25" dirty="0">
                <a:latin typeface="Arial"/>
                <a:cs typeface="Arial"/>
              </a:rPr>
              <a:t>1</a:t>
            </a:r>
            <a:r>
              <a:rPr sz="1400" b="1" spc="620" dirty="0">
                <a:latin typeface="Arial"/>
                <a:cs typeface="Arial"/>
              </a:rPr>
              <a:t>0</a:t>
            </a:r>
            <a:r>
              <a:rPr sz="1400" b="1" spc="-204" dirty="0">
                <a:latin typeface="Arial"/>
                <a:cs typeface="Arial"/>
              </a:rPr>
              <a:t> </a:t>
            </a:r>
            <a:r>
              <a:rPr sz="1400" b="1" spc="620" dirty="0">
                <a:latin typeface="Arial"/>
                <a:cs typeface="Arial"/>
              </a:rPr>
              <a:t>0</a:t>
            </a:r>
            <a:r>
              <a:rPr sz="1400" b="1" dirty="0">
                <a:latin typeface="Arial"/>
                <a:cs typeface="Arial"/>
              </a:rPr>
              <a:t>	</a:t>
            </a:r>
            <a:r>
              <a:rPr sz="1400" b="1" spc="25" dirty="0">
                <a:latin typeface="Arial"/>
                <a:cs typeface="Arial"/>
              </a:rPr>
              <a:t>1</a:t>
            </a:r>
            <a:r>
              <a:rPr sz="1400" b="1" spc="5" dirty="0">
                <a:latin typeface="Arial"/>
                <a:cs typeface="Arial"/>
              </a:rPr>
              <a:t>2</a:t>
            </a:r>
            <a:r>
              <a:rPr sz="1400" b="1" spc="620" dirty="0">
                <a:latin typeface="Arial"/>
                <a:cs typeface="Arial"/>
              </a:rPr>
              <a:t>0</a:t>
            </a:r>
            <a:r>
              <a:rPr sz="1400" b="1" dirty="0">
                <a:latin typeface="Arial"/>
                <a:cs typeface="Arial"/>
              </a:rPr>
              <a:t>	</a:t>
            </a:r>
            <a:r>
              <a:rPr sz="1400" b="1" spc="15" dirty="0">
                <a:latin typeface="Arial"/>
                <a:cs typeface="Arial"/>
              </a:rPr>
              <a:t>1</a:t>
            </a:r>
            <a:r>
              <a:rPr sz="1400" b="1" spc="5" dirty="0">
                <a:latin typeface="Arial"/>
                <a:cs typeface="Arial"/>
              </a:rPr>
              <a:t>4</a:t>
            </a:r>
            <a:r>
              <a:rPr sz="1400" b="1" spc="620" dirty="0">
                <a:latin typeface="Arial"/>
                <a:cs typeface="Arial"/>
              </a:rPr>
              <a:t>0</a:t>
            </a:r>
            <a:r>
              <a:rPr sz="1400" b="1" dirty="0">
                <a:latin typeface="Arial"/>
                <a:cs typeface="Arial"/>
              </a:rPr>
              <a:t>	</a:t>
            </a:r>
            <a:r>
              <a:rPr sz="1400" b="1" spc="15" dirty="0">
                <a:latin typeface="Arial"/>
                <a:cs typeface="Arial"/>
              </a:rPr>
              <a:t>1</a:t>
            </a:r>
            <a:r>
              <a:rPr sz="1400" b="1" spc="5" dirty="0">
                <a:latin typeface="Arial"/>
                <a:cs typeface="Arial"/>
              </a:rPr>
              <a:t>6</a:t>
            </a:r>
            <a:r>
              <a:rPr sz="1400" b="1" spc="620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66" name="object 66"/>
          <p:cNvGraphicFramePr>
            <a:graphicFrameLocks noGrp="1"/>
          </p:cNvGraphicFramePr>
          <p:nvPr/>
        </p:nvGraphicFramePr>
        <p:xfrm>
          <a:off x="90169" y="4592320"/>
          <a:ext cx="1328419" cy="10921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689">
                <a:tc>
                  <a:txBody>
                    <a:bodyPr/>
                    <a:lstStyle/>
                    <a:p>
                      <a:pPr marR="3492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b="1" spc="-15" dirty="0">
                          <a:latin typeface="Courier New"/>
                          <a:cs typeface="Courier New"/>
                        </a:rPr>
                        <a:t>lw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3492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b="1" spc="-20" dirty="0">
                          <a:latin typeface="Courier New"/>
                          <a:cs typeface="Courier New"/>
                        </a:rPr>
                        <a:t>$1,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b="1" spc="-25" dirty="0">
                          <a:latin typeface="Courier New"/>
                          <a:cs typeface="Courier New"/>
                        </a:rPr>
                        <a:t>100($0)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5080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535">
                <a:tc>
                  <a:txBody>
                    <a:bodyPr/>
                    <a:lstStyle/>
                    <a:p>
                      <a:pPr marR="34925" algn="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200" b="1" spc="-15" dirty="0">
                          <a:latin typeface="Courier New"/>
                          <a:cs typeface="Courier New"/>
                        </a:rPr>
                        <a:t>lw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6223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34925" algn="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200" b="1" spc="-20" dirty="0">
                          <a:latin typeface="Courier New"/>
                          <a:cs typeface="Courier New"/>
                        </a:rPr>
                        <a:t>$2,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6223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200" b="1" spc="-25" dirty="0">
                          <a:latin typeface="Courier New"/>
                          <a:cs typeface="Courier New"/>
                        </a:rPr>
                        <a:t>200($0)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6223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975">
                <a:tc>
                  <a:txBody>
                    <a:bodyPr/>
                    <a:lstStyle/>
                    <a:p>
                      <a:pPr marR="34925" algn="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200" b="1" spc="-15" dirty="0">
                          <a:latin typeface="Courier New"/>
                          <a:cs typeface="Courier New"/>
                        </a:rPr>
                        <a:t>lw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61594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34925" algn="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200" b="1" spc="-20" dirty="0">
                          <a:latin typeface="Courier New"/>
                          <a:cs typeface="Courier New"/>
                        </a:rPr>
                        <a:t>$3,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61594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200" b="1" spc="-25" dirty="0">
                          <a:latin typeface="Courier New"/>
                          <a:cs typeface="Courier New"/>
                        </a:rPr>
                        <a:t>300($0)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61594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7" name="object 67"/>
          <p:cNvSpPr txBox="1"/>
          <p:nvPr/>
        </p:nvSpPr>
        <p:spPr>
          <a:xfrm>
            <a:off x="1741170" y="4580890"/>
            <a:ext cx="709930" cy="35433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90500" indent="-139700">
              <a:lnSpc>
                <a:spcPct val="100000"/>
              </a:lnSpc>
              <a:spcBef>
                <a:spcPts val="100"/>
              </a:spcBef>
            </a:pPr>
            <a:r>
              <a:rPr sz="1000" spc="-20" dirty="0">
                <a:latin typeface="Lucida Sans Unicode"/>
                <a:cs typeface="Lucida Sans Unicode"/>
              </a:rPr>
              <a:t>Instruction </a:t>
            </a:r>
            <a:r>
              <a:rPr sz="1000" spc="-305" dirty="0">
                <a:latin typeface="Lucida Sans Unicode"/>
                <a:cs typeface="Lucida Sans Unicode"/>
              </a:rPr>
              <a:t> </a:t>
            </a:r>
            <a:r>
              <a:rPr sz="1000" spc="35" dirty="0">
                <a:latin typeface="Lucida Sans Unicode"/>
                <a:cs typeface="Lucida Sans Unicode"/>
              </a:rPr>
              <a:t>Fetch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781300" y="4592320"/>
            <a:ext cx="342900" cy="33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565" indent="-36830">
              <a:lnSpc>
                <a:spcPct val="100000"/>
              </a:lnSpc>
              <a:spcBef>
                <a:spcPts val="100"/>
              </a:spcBef>
            </a:pPr>
            <a:r>
              <a:rPr sz="1000" spc="65" dirty="0">
                <a:latin typeface="Lucida Sans Unicode"/>
                <a:cs typeface="Lucida Sans Unicode"/>
              </a:rPr>
              <a:t>R</a:t>
            </a:r>
            <a:r>
              <a:rPr sz="1000" spc="140" dirty="0">
                <a:latin typeface="Lucida Sans Unicode"/>
                <a:cs typeface="Lucida Sans Unicode"/>
              </a:rPr>
              <a:t>E</a:t>
            </a:r>
            <a:r>
              <a:rPr sz="1000" spc="170" dirty="0">
                <a:latin typeface="Lucida Sans Unicode"/>
                <a:cs typeface="Lucida Sans Unicode"/>
              </a:rPr>
              <a:t>G  </a:t>
            </a:r>
            <a:r>
              <a:rPr sz="1000" spc="155" dirty="0">
                <a:latin typeface="Lucida Sans Unicode"/>
                <a:cs typeface="Lucida Sans Unicode"/>
              </a:rPr>
              <a:t>RD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2768600" y="4580890"/>
            <a:ext cx="2082800" cy="367030"/>
          </a:xfrm>
          <a:custGeom>
            <a:avLst/>
            <a:gdLst/>
            <a:ahLst/>
            <a:cxnLst/>
            <a:rect l="l" t="t" r="r" b="b"/>
            <a:pathLst>
              <a:path w="2082800" h="367029">
                <a:moveTo>
                  <a:pt x="0" y="0"/>
                </a:moveTo>
                <a:lnTo>
                  <a:pt x="368300" y="0"/>
                </a:lnTo>
                <a:lnTo>
                  <a:pt x="368300" y="367030"/>
                </a:lnTo>
                <a:lnTo>
                  <a:pt x="0" y="367030"/>
                </a:lnTo>
                <a:lnTo>
                  <a:pt x="0" y="0"/>
                </a:lnTo>
                <a:close/>
              </a:path>
              <a:path w="2082800" h="367029">
                <a:moveTo>
                  <a:pt x="342900" y="0"/>
                </a:moveTo>
                <a:lnTo>
                  <a:pt x="1054100" y="0"/>
                </a:lnTo>
                <a:lnTo>
                  <a:pt x="1054100" y="367030"/>
                </a:lnTo>
                <a:lnTo>
                  <a:pt x="342900" y="367030"/>
                </a:lnTo>
                <a:lnTo>
                  <a:pt x="342900" y="0"/>
                </a:lnTo>
                <a:close/>
              </a:path>
              <a:path w="2082800" h="367029">
                <a:moveTo>
                  <a:pt x="1715770" y="0"/>
                </a:moveTo>
                <a:lnTo>
                  <a:pt x="2082800" y="0"/>
                </a:lnTo>
                <a:lnTo>
                  <a:pt x="2082800" y="367030"/>
                </a:lnTo>
                <a:lnTo>
                  <a:pt x="1715770" y="367030"/>
                </a:lnTo>
                <a:lnTo>
                  <a:pt x="171577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3149600" y="4643120"/>
            <a:ext cx="6242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165">
              <a:lnSpc>
                <a:spcPct val="100000"/>
              </a:lnSpc>
              <a:spcBef>
                <a:spcPts val="100"/>
              </a:spcBef>
            </a:pPr>
            <a:r>
              <a:rPr sz="1000" spc="95" dirty="0">
                <a:latin typeface="Lucida Sans Unicode"/>
                <a:cs typeface="Lucida Sans Unicode"/>
              </a:rPr>
              <a:t>ALU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509135" y="4592320"/>
            <a:ext cx="329565" cy="33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530" indent="-25400">
              <a:lnSpc>
                <a:spcPct val="100000"/>
              </a:lnSpc>
              <a:spcBef>
                <a:spcPts val="100"/>
              </a:spcBef>
            </a:pPr>
            <a:r>
              <a:rPr sz="1000" spc="65" dirty="0">
                <a:latin typeface="Lucida Sans Unicode"/>
                <a:cs typeface="Lucida Sans Unicode"/>
              </a:rPr>
              <a:t>R</a:t>
            </a:r>
            <a:r>
              <a:rPr sz="1000" spc="150" dirty="0">
                <a:latin typeface="Lucida Sans Unicode"/>
                <a:cs typeface="Lucida Sans Unicode"/>
              </a:rPr>
              <a:t>E</a:t>
            </a:r>
            <a:r>
              <a:rPr sz="1000" spc="170" dirty="0">
                <a:latin typeface="Lucida Sans Unicode"/>
                <a:cs typeface="Lucida Sans Unicode"/>
              </a:rPr>
              <a:t>G  </a:t>
            </a:r>
            <a:r>
              <a:rPr sz="1000" spc="204" dirty="0">
                <a:latin typeface="Lucida Sans Unicode"/>
                <a:cs typeface="Lucida Sans Unicode"/>
              </a:rPr>
              <a:t>WR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3798570" y="4580890"/>
            <a:ext cx="709930" cy="367030"/>
          </a:xfrm>
          <a:custGeom>
            <a:avLst/>
            <a:gdLst/>
            <a:ahLst/>
            <a:cxnLst/>
            <a:rect l="l" t="t" r="r" b="b"/>
            <a:pathLst>
              <a:path w="709929" h="367029">
                <a:moveTo>
                  <a:pt x="0" y="0"/>
                </a:moveTo>
                <a:lnTo>
                  <a:pt x="709929" y="0"/>
                </a:lnTo>
                <a:lnTo>
                  <a:pt x="709929" y="367030"/>
                </a:lnTo>
                <a:lnTo>
                  <a:pt x="0" y="36703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3823335" y="4643120"/>
            <a:ext cx="63627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6530">
              <a:lnSpc>
                <a:spcPct val="100000"/>
              </a:lnSpc>
              <a:spcBef>
                <a:spcPts val="100"/>
              </a:spcBef>
            </a:pPr>
            <a:r>
              <a:rPr sz="1000" spc="75" dirty="0">
                <a:latin typeface="Lucida Sans Unicode"/>
                <a:cs typeface="Lucida Sans Unicode"/>
              </a:rPr>
              <a:t>MEM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38100" y="5584190"/>
            <a:ext cx="127000" cy="151130"/>
          </a:xfrm>
          <a:custGeom>
            <a:avLst/>
            <a:gdLst/>
            <a:ahLst/>
            <a:cxnLst/>
            <a:rect l="l" t="t" r="r" b="b"/>
            <a:pathLst>
              <a:path w="127000" h="151129">
                <a:moveTo>
                  <a:pt x="127000" y="0"/>
                </a:moveTo>
                <a:lnTo>
                  <a:pt x="0" y="0"/>
                </a:lnTo>
                <a:lnTo>
                  <a:pt x="64769" y="151130"/>
                </a:lnTo>
                <a:lnTo>
                  <a:pt x="127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7633969" y="4287520"/>
            <a:ext cx="5207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35" dirty="0">
                <a:latin typeface="Arial"/>
                <a:cs typeface="Arial"/>
              </a:rPr>
              <a:t>T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spc="-50" dirty="0">
                <a:latin typeface="Arial"/>
                <a:cs typeface="Arial"/>
              </a:rPr>
              <a:t>m</a:t>
            </a:r>
            <a:r>
              <a:rPr sz="1400" b="1" spc="620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5400" y="4147820"/>
            <a:ext cx="10401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spc="35" dirty="0">
                <a:latin typeface="Arial"/>
                <a:cs typeface="Arial"/>
              </a:rPr>
              <a:t>n</a:t>
            </a:r>
            <a:r>
              <a:rPr sz="1400" b="1" spc="15" dirty="0">
                <a:latin typeface="Arial"/>
                <a:cs typeface="Arial"/>
              </a:rPr>
              <a:t>s</a:t>
            </a:r>
            <a:r>
              <a:rPr sz="1400" b="1" spc="25" dirty="0">
                <a:latin typeface="Arial"/>
                <a:cs typeface="Arial"/>
              </a:rPr>
              <a:t>t</a:t>
            </a:r>
            <a:r>
              <a:rPr sz="1400" b="1" spc="-50" dirty="0">
                <a:latin typeface="Arial"/>
                <a:cs typeface="Arial"/>
              </a:rPr>
              <a:t>r</a:t>
            </a:r>
            <a:r>
              <a:rPr sz="1400" b="1" spc="35" dirty="0">
                <a:latin typeface="Arial"/>
                <a:cs typeface="Arial"/>
              </a:rPr>
              <a:t>u</a:t>
            </a:r>
            <a:r>
              <a:rPr sz="1400" b="1" spc="15" dirty="0">
                <a:latin typeface="Arial"/>
                <a:cs typeface="Arial"/>
              </a:rPr>
              <a:t>c</a:t>
            </a:r>
            <a:r>
              <a:rPr sz="1400" b="1" spc="25" dirty="0">
                <a:latin typeface="Arial"/>
                <a:cs typeface="Arial"/>
              </a:rPr>
              <a:t>t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spc="35" dirty="0">
                <a:latin typeface="Arial"/>
                <a:cs typeface="Arial"/>
              </a:rPr>
              <a:t>o</a:t>
            </a:r>
            <a:r>
              <a:rPr sz="1400" b="1" spc="540" dirty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5400" y="4325620"/>
            <a:ext cx="6223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latin typeface="Arial"/>
                <a:cs typeface="Arial"/>
              </a:rPr>
              <a:t>O</a:t>
            </a:r>
            <a:r>
              <a:rPr sz="1400" b="1" spc="-50" dirty="0">
                <a:latin typeface="Arial"/>
                <a:cs typeface="Arial"/>
              </a:rPr>
              <a:t>r</a:t>
            </a:r>
            <a:r>
              <a:rPr sz="1400" b="1" spc="35" dirty="0">
                <a:latin typeface="Arial"/>
                <a:cs typeface="Arial"/>
              </a:rPr>
              <a:t>d</a:t>
            </a:r>
            <a:r>
              <a:rPr sz="1400" b="1" spc="15" dirty="0">
                <a:latin typeface="Arial"/>
                <a:cs typeface="Arial"/>
              </a:rPr>
              <a:t>e</a:t>
            </a:r>
            <a:r>
              <a:rPr sz="1400" b="1" spc="855" dirty="0">
                <a:latin typeface="Arial"/>
                <a:cs typeface="Arial"/>
              </a:rPr>
              <a:t>r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1752600" y="5049520"/>
            <a:ext cx="685800" cy="128270"/>
            <a:chOff x="1752600" y="5049520"/>
            <a:chExt cx="685800" cy="128270"/>
          </a:xfrm>
        </p:grpSpPr>
        <p:sp>
          <p:nvSpPr>
            <p:cNvPr id="79" name="object 79"/>
            <p:cNvSpPr/>
            <p:nvPr/>
          </p:nvSpPr>
          <p:spPr>
            <a:xfrm>
              <a:off x="1752600" y="5049519"/>
              <a:ext cx="685800" cy="128270"/>
            </a:xfrm>
            <a:custGeom>
              <a:avLst/>
              <a:gdLst/>
              <a:ahLst/>
              <a:cxnLst/>
              <a:rect l="l" t="t" r="r" b="b"/>
              <a:pathLst>
                <a:path w="685800" h="128270">
                  <a:moveTo>
                    <a:pt x="152400" y="0"/>
                  </a:moveTo>
                  <a:lnTo>
                    <a:pt x="0" y="64770"/>
                  </a:lnTo>
                  <a:lnTo>
                    <a:pt x="152400" y="128270"/>
                  </a:lnTo>
                  <a:lnTo>
                    <a:pt x="152400" y="0"/>
                  </a:lnTo>
                  <a:close/>
                </a:path>
                <a:path w="685800" h="128270">
                  <a:moveTo>
                    <a:pt x="685800" y="64770"/>
                  </a:moveTo>
                  <a:lnTo>
                    <a:pt x="533400" y="0"/>
                  </a:lnTo>
                  <a:lnTo>
                    <a:pt x="533400" y="128270"/>
                  </a:lnTo>
                  <a:lnTo>
                    <a:pt x="685800" y="647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803400" y="5114290"/>
              <a:ext cx="584200" cy="0"/>
            </a:xfrm>
            <a:custGeom>
              <a:avLst/>
              <a:gdLst/>
              <a:ahLst/>
              <a:cxnLst/>
              <a:rect l="l" t="t" r="r" b="b"/>
              <a:pathLst>
                <a:path w="584200">
                  <a:moveTo>
                    <a:pt x="584200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1816100" y="5114290"/>
            <a:ext cx="6216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25" dirty="0">
                <a:latin typeface="Arial"/>
                <a:cs typeface="Arial"/>
              </a:rPr>
              <a:t>2</a:t>
            </a:r>
            <a:r>
              <a:rPr sz="1400" b="1" spc="620" dirty="0">
                <a:latin typeface="Arial"/>
                <a:cs typeface="Arial"/>
              </a:rPr>
              <a:t>0</a:t>
            </a:r>
            <a:r>
              <a:rPr sz="1400" b="1" spc="-204" dirty="0">
                <a:latin typeface="Arial"/>
                <a:cs typeface="Arial"/>
              </a:rPr>
              <a:t> </a:t>
            </a:r>
            <a:r>
              <a:rPr sz="1400" b="1" spc="35" dirty="0">
                <a:latin typeface="Arial"/>
                <a:cs typeface="Arial"/>
              </a:rPr>
              <a:t>p</a:t>
            </a:r>
            <a:r>
              <a:rPr sz="1400" b="1" spc="620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2413000" y="4909820"/>
            <a:ext cx="736600" cy="393700"/>
            <a:chOff x="2413000" y="4909820"/>
            <a:chExt cx="736600" cy="393700"/>
          </a:xfrm>
        </p:grpSpPr>
        <p:sp>
          <p:nvSpPr>
            <p:cNvPr id="83" name="object 83"/>
            <p:cNvSpPr/>
            <p:nvPr/>
          </p:nvSpPr>
          <p:spPr>
            <a:xfrm>
              <a:off x="2425700" y="4922520"/>
              <a:ext cx="711200" cy="368300"/>
            </a:xfrm>
            <a:custGeom>
              <a:avLst/>
              <a:gdLst/>
              <a:ahLst/>
              <a:cxnLst/>
              <a:rect l="l" t="t" r="r" b="b"/>
              <a:pathLst>
                <a:path w="711200" h="368300">
                  <a:moveTo>
                    <a:pt x="711200" y="0"/>
                  </a:moveTo>
                  <a:lnTo>
                    <a:pt x="0" y="0"/>
                  </a:lnTo>
                  <a:lnTo>
                    <a:pt x="0" y="368299"/>
                  </a:lnTo>
                  <a:lnTo>
                    <a:pt x="711200" y="368299"/>
                  </a:lnTo>
                  <a:lnTo>
                    <a:pt x="711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425700" y="4922520"/>
              <a:ext cx="711200" cy="368300"/>
            </a:xfrm>
            <a:custGeom>
              <a:avLst/>
              <a:gdLst/>
              <a:ahLst/>
              <a:cxnLst/>
              <a:rect l="l" t="t" r="r" b="b"/>
              <a:pathLst>
                <a:path w="711200" h="368300">
                  <a:moveTo>
                    <a:pt x="0" y="0"/>
                  </a:moveTo>
                  <a:lnTo>
                    <a:pt x="711200" y="0"/>
                  </a:lnTo>
                  <a:lnTo>
                    <a:pt x="711200" y="368299"/>
                  </a:lnTo>
                  <a:lnTo>
                    <a:pt x="0" y="368299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85"/>
          <p:cNvSpPr txBox="1"/>
          <p:nvPr/>
        </p:nvSpPr>
        <p:spPr>
          <a:xfrm>
            <a:off x="2451100" y="4922520"/>
            <a:ext cx="6731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4465" indent="-139700">
              <a:lnSpc>
                <a:spcPct val="100000"/>
              </a:lnSpc>
              <a:spcBef>
                <a:spcPts val="100"/>
              </a:spcBef>
            </a:pPr>
            <a:r>
              <a:rPr sz="1000" spc="5" dirty="0">
                <a:latin typeface="Lucida Sans Unicode"/>
                <a:cs typeface="Lucida Sans Unicode"/>
              </a:rPr>
              <a:t>I</a:t>
            </a:r>
            <a:r>
              <a:rPr sz="1000" spc="-30" dirty="0">
                <a:latin typeface="Lucida Sans Unicode"/>
                <a:cs typeface="Lucida Sans Unicode"/>
              </a:rPr>
              <a:t>n</a:t>
            </a:r>
            <a:r>
              <a:rPr sz="1000" spc="-110" dirty="0">
                <a:latin typeface="Lucida Sans Unicode"/>
                <a:cs typeface="Lucida Sans Unicode"/>
              </a:rPr>
              <a:t>s</a:t>
            </a:r>
            <a:r>
              <a:rPr sz="1000" spc="-80" dirty="0">
                <a:latin typeface="Lucida Sans Unicode"/>
                <a:cs typeface="Lucida Sans Unicode"/>
              </a:rPr>
              <a:t>t</a:t>
            </a:r>
            <a:r>
              <a:rPr sz="1000" spc="-110" dirty="0">
                <a:latin typeface="Lucida Sans Unicode"/>
                <a:cs typeface="Lucida Sans Unicode"/>
              </a:rPr>
              <a:t>r</a:t>
            </a:r>
            <a:r>
              <a:rPr sz="1000" spc="-30" dirty="0">
                <a:latin typeface="Lucida Sans Unicode"/>
                <a:cs typeface="Lucida Sans Unicode"/>
              </a:rPr>
              <a:t>u</a:t>
            </a:r>
            <a:r>
              <a:rPr sz="1000" spc="-15" dirty="0">
                <a:latin typeface="Lucida Sans Unicode"/>
                <a:cs typeface="Lucida Sans Unicode"/>
              </a:rPr>
              <a:t>c</a:t>
            </a:r>
            <a:r>
              <a:rPr sz="1000" spc="-80" dirty="0">
                <a:latin typeface="Lucida Sans Unicode"/>
                <a:cs typeface="Lucida Sans Unicode"/>
              </a:rPr>
              <a:t>t</a:t>
            </a:r>
            <a:r>
              <a:rPr sz="1000" spc="-90" dirty="0">
                <a:latin typeface="Lucida Sans Unicode"/>
                <a:cs typeface="Lucida Sans Unicode"/>
              </a:rPr>
              <a:t>i</a:t>
            </a:r>
            <a:r>
              <a:rPr sz="1000" spc="-20" dirty="0">
                <a:latin typeface="Lucida Sans Unicode"/>
                <a:cs typeface="Lucida Sans Unicode"/>
              </a:rPr>
              <a:t>o</a:t>
            </a:r>
            <a:r>
              <a:rPr sz="1000" spc="254" dirty="0">
                <a:latin typeface="Lucida Sans Unicode"/>
                <a:cs typeface="Lucida Sans Unicode"/>
              </a:rPr>
              <a:t>n  </a:t>
            </a:r>
            <a:r>
              <a:rPr sz="1000" spc="35" dirty="0">
                <a:latin typeface="Lucida Sans Unicode"/>
                <a:cs typeface="Lucida Sans Unicode"/>
              </a:rPr>
              <a:t>Fetch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3467100" y="4935220"/>
            <a:ext cx="3429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565" indent="-38100">
              <a:lnSpc>
                <a:spcPct val="100000"/>
              </a:lnSpc>
              <a:spcBef>
                <a:spcPts val="100"/>
              </a:spcBef>
            </a:pPr>
            <a:r>
              <a:rPr sz="1000" spc="65" dirty="0">
                <a:latin typeface="Lucida Sans Unicode"/>
                <a:cs typeface="Lucida Sans Unicode"/>
              </a:rPr>
              <a:t>R</a:t>
            </a:r>
            <a:r>
              <a:rPr sz="1000" spc="150" dirty="0">
                <a:latin typeface="Lucida Sans Unicode"/>
                <a:cs typeface="Lucida Sans Unicode"/>
              </a:rPr>
              <a:t>E</a:t>
            </a:r>
            <a:r>
              <a:rPr sz="1000" spc="170" dirty="0">
                <a:latin typeface="Lucida Sans Unicode"/>
                <a:cs typeface="Lucida Sans Unicode"/>
              </a:rPr>
              <a:t>G  </a:t>
            </a:r>
            <a:r>
              <a:rPr sz="1000" spc="155" dirty="0">
                <a:latin typeface="Lucida Sans Unicode"/>
                <a:cs typeface="Lucida Sans Unicode"/>
              </a:rPr>
              <a:t>RD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3454400" y="4922520"/>
            <a:ext cx="2082800" cy="368300"/>
          </a:xfrm>
          <a:custGeom>
            <a:avLst/>
            <a:gdLst/>
            <a:ahLst/>
            <a:cxnLst/>
            <a:rect l="l" t="t" r="r" b="b"/>
            <a:pathLst>
              <a:path w="2082800" h="368300">
                <a:moveTo>
                  <a:pt x="0" y="0"/>
                </a:moveTo>
                <a:lnTo>
                  <a:pt x="368300" y="0"/>
                </a:lnTo>
                <a:lnTo>
                  <a:pt x="368300" y="368299"/>
                </a:lnTo>
                <a:lnTo>
                  <a:pt x="0" y="368299"/>
                </a:lnTo>
                <a:lnTo>
                  <a:pt x="0" y="0"/>
                </a:lnTo>
                <a:close/>
              </a:path>
              <a:path w="2082800" h="368300">
                <a:moveTo>
                  <a:pt x="344170" y="0"/>
                </a:moveTo>
                <a:lnTo>
                  <a:pt x="1054100" y="0"/>
                </a:lnTo>
                <a:lnTo>
                  <a:pt x="1054100" y="368299"/>
                </a:lnTo>
                <a:lnTo>
                  <a:pt x="344170" y="368299"/>
                </a:lnTo>
                <a:lnTo>
                  <a:pt x="344170" y="0"/>
                </a:lnTo>
                <a:close/>
              </a:path>
              <a:path w="2082800" h="368300">
                <a:moveTo>
                  <a:pt x="1714500" y="0"/>
                </a:moveTo>
                <a:lnTo>
                  <a:pt x="2082800" y="0"/>
                </a:lnTo>
                <a:lnTo>
                  <a:pt x="2082800" y="368299"/>
                </a:lnTo>
                <a:lnTo>
                  <a:pt x="1714500" y="368299"/>
                </a:lnTo>
                <a:lnTo>
                  <a:pt x="171450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3798570" y="4935220"/>
            <a:ext cx="685800" cy="343535"/>
          </a:xfrm>
          <a:prstGeom prst="rect">
            <a:avLst/>
          </a:prstGeom>
          <a:ln w="49530">
            <a:solidFill>
              <a:srgbClr val="000000"/>
            </a:solidFill>
          </a:ln>
        </p:spPr>
        <p:txBody>
          <a:bodyPr vert="horz" wrap="square" lIns="0" tIns="64769" rIns="0" bIns="0" rtlCol="0">
            <a:spAutoFit/>
          </a:bodyPr>
          <a:lstStyle/>
          <a:p>
            <a:pPr marL="215900">
              <a:lnSpc>
                <a:spcPct val="100000"/>
              </a:lnSpc>
              <a:spcBef>
                <a:spcPts val="509"/>
              </a:spcBef>
            </a:pPr>
            <a:r>
              <a:rPr sz="1000" spc="90" dirty="0">
                <a:latin typeface="Lucida Sans Unicode"/>
                <a:cs typeface="Lucida Sans Unicode"/>
              </a:rPr>
              <a:t>ALU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5181600" y="4935220"/>
            <a:ext cx="3429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865" indent="-24130">
              <a:lnSpc>
                <a:spcPct val="100000"/>
              </a:lnSpc>
              <a:spcBef>
                <a:spcPts val="100"/>
              </a:spcBef>
            </a:pPr>
            <a:r>
              <a:rPr sz="1000" spc="65" dirty="0">
                <a:latin typeface="Lucida Sans Unicode"/>
                <a:cs typeface="Lucida Sans Unicode"/>
              </a:rPr>
              <a:t>R</a:t>
            </a:r>
            <a:r>
              <a:rPr sz="1000" spc="140" dirty="0">
                <a:latin typeface="Lucida Sans Unicode"/>
                <a:cs typeface="Lucida Sans Unicode"/>
              </a:rPr>
              <a:t>E</a:t>
            </a:r>
            <a:r>
              <a:rPr sz="1000" spc="170" dirty="0">
                <a:latin typeface="Lucida Sans Unicode"/>
                <a:cs typeface="Lucida Sans Unicode"/>
              </a:rPr>
              <a:t>G  </a:t>
            </a:r>
            <a:r>
              <a:rPr sz="1000" spc="204" dirty="0">
                <a:latin typeface="Lucida Sans Unicode"/>
                <a:cs typeface="Lucida Sans Unicode"/>
              </a:rPr>
              <a:t>WR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4484370" y="4922520"/>
            <a:ext cx="709930" cy="368300"/>
          </a:xfrm>
          <a:custGeom>
            <a:avLst/>
            <a:gdLst/>
            <a:ahLst/>
            <a:cxnLst/>
            <a:rect l="l" t="t" r="r" b="b"/>
            <a:pathLst>
              <a:path w="709929" h="368300">
                <a:moveTo>
                  <a:pt x="0" y="0"/>
                </a:moveTo>
                <a:lnTo>
                  <a:pt x="709929" y="0"/>
                </a:lnTo>
                <a:lnTo>
                  <a:pt x="709929" y="368299"/>
                </a:lnTo>
                <a:lnTo>
                  <a:pt x="0" y="368299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/>
          <p:nvPr/>
        </p:nvSpPr>
        <p:spPr>
          <a:xfrm>
            <a:off x="4509135" y="4987290"/>
            <a:ext cx="64706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6530">
              <a:lnSpc>
                <a:spcPct val="100000"/>
              </a:lnSpc>
              <a:spcBef>
                <a:spcPts val="100"/>
              </a:spcBef>
            </a:pPr>
            <a:r>
              <a:rPr sz="1000" spc="75" dirty="0">
                <a:latin typeface="Lucida Sans Unicode"/>
                <a:cs typeface="Lucida Sans Unicode"/>
              </a:rPr>
              <a:t>MEM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3111500" y="5266690"/>
            <a:ext cx="711200" cy="367030"/>
          </a:xfrm>
          <a:custGeom>
            <a:avLst/>
            <a:gdLst/>
            <a:ahLst/>
            <a:cxnLst/>
            <a:rect l="l" t="t" r="r" b="b"/>
            <a:pathLst>
              <a:path w="711200" h="367029">
                <a:moveTo>
                  <a:pt x="711200" y="0"/>
                </a:moveTo>
                <a:lnTo>
                  <a:pt x="0" y="0"/>
                </a:lnTo>
                <a:lnTo>
                  <a:pt x="0" y="367030"/>
                </a:lnTo>
                <a:lnTo>
                  <a:pt x="711200" y="367030"/>
                </a:lnTo>
                <a:lnTo>
                  <a:pt x="711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2476500" y="5266690"/>
            <a:ext cx="63944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6110" algn="l"/>
              </a:tabLst>
            </a:pPr>
            <a:r>
              <a:rPr sz="10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3136900" y="5278754"/>
            <a:ext cx="687070" cy="35496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 marL="166370" indent="-139700">
              <a:lnSpc>
                <a:spcPct val="100000"/>
              </a:lnSpc>
              <a:spcBef>
                <a:spcPts val="5"/>
              </a:spcBef>
            </a:pPr>
            <a:r>
              <a:rPr sz="1000" spc="-20" dirty="0">
                <a:latin typeface="Lucida Sans Unicode"/>
                <a:cs typeface="Lucida Sans Unicode"/>
              </a:rPr>
              <a:t>Instruction </a:t>
            </a:r>
            <a:r>
              <a:rPr sz="1000" spc="-305" dirty="0">
                <a:latin typeface="Lucida Sans Unicode"/>
                <a:cs typeface="Lucida Sans Unicode"/>
              </a:rPr>
              <a:t> </a:t>
            </a:r>
            <a:r>
              <a:rPr sz="1000" spc="35" dirty="0">
                <a:latin typeface="Lucida Sans Unicode"/>
                <a:cs typeface="Lucida Sans Unicode"/>
              </a:rPr>
              <a:t>Fetch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4152900" y="5279390"/>
            <a:ext cx="3429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565" indent="-38100">
              <a:lnSpc>
                <a:spcPct val="100000"/>
              </a:lnSpc>
              <a:spcBef>
                <a:spcPts val="100"/>
              </a:spcBef>
            </a:pPr>
            <a:r>
              <a:rPr sz="1000" spc="65" dirty="0">
                <a:latin typeface="Lucida Sans Unicode"/>
                <a:cs typeface="Lucida Sans Unicode"/>
              </a:rPr>
              <a:t>R</a:t>
            </a:r>
            <a:r>
              <a:rPr sz="1000" spc="150" dirty="0">
                <a:latin typeface="Lucida Sans Unicode"/>
                <a:cs typeface="Lucida Sans Unicode"/>
              </a:rPr>
              <a:t>E</a:t>
            </a:r>
            <a:r>
              <a:rPr sz="1000" spc="170" dirty="0">
                <a:latin typeface="Lucida Sans Unicode"/>
                <a:cs typeface="Lucida Sans Unicode"/>
              </a:rPr>
              <a:t>G  </a:t>
            </a:r>
            <a:r>
              <a:rPr sz="1000" spc="155" dirty="0">
                <a:latin typeface="Lucida Sans Unicode"/>
                <a:cs typeface="Lucida Sans Unicode"/>
              </a:rPr>
              <a:t>RD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4140200" y="5266690"/>
            <a:ext cx="2082800" cy="367030"/>
          </a:xfrm>
          <a:custGeom>
            <a:avLst/>
            <a:gdLst/>
            <a:ahLst/>
            <a:cxnLst/>
            <a:rect l="l" t="t" r="r" b="b"/>
            <a:pathLst>
              <a:path w="2082800" h="367029">
                <a:moveTo>
                  <a:pt x="0" y="0"/>
                </a:moveTo>
                <a:lnTo>
                  <a:pt x="368300" y="0"/>
                </a:lnTo>
                <a:lnTo>
                  <a:pt x="368300" y="367030"/>
                </a:lnTo>
                <a:lnTo>
                  <a:pt x="0" y="367030"/>
                </a:lnTo>
                <a:lnTo>
                  <a:pt x="0" y="0"/>
                </a:lnTo>
                <a:close/>
              </a:path>
              <a:path w="2082800" h="367029">
                <a:moveTo>
                  <a:pt x="344170" y="0"/>
                </a:moveTo>
                <a:lnTo>
                  <a:pt x="1054100" y="0"/>
                </a:lnTo>
                <a:lnTo>
                  <a:pt x="1054100" y="367030"/>
                </a:lnTo>
                <a:lnTo>
                  <a:pt x="344170" y="367030"/>
                </a:lnTo>
                <a:lnTo>
                  <a:pt x="344170" y="0"/>
                </a:lnTo>
                <a:close/>
              </a:path>
              <a:path w="2082800" h="367029">
                <a:moveTo>
                  <a:pt x="1715770" y="0"/>
                </a:moveTo>
                <a:lnTo>
                  <a:pt x="2082800" y="0"/>
                </a:lnTo>
                <a:lnTo>
                  <a:pt x="2082800" y="367030"/>
                </a:lnTo>
                <a:lnTo>
                  <a:pt x="1715770" y="367030"/>
                </a:lnTo>
                <a:lnTo>
                  <a:pt x="171577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/>
          <p:nvPr/>
        </p:nvSpPr>
        <p:spPr>
          <a:xfrm>
            <a:off x="4509135" y="5330190"/>
            <a:ext cx="64706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9230">
              <a:lnSpc>
                <a:spcPct val="100000"/>
              </a:lnSpc>
              <a:spcBef>
                <a:spcPts val="100"/>
              </a:spcBef>
            </a:pPr>
            <a:r>
              <a:rPr sz="1000" spc="95" dirty="0">
                <a:latin typeface="Lucida Sans Unicode"/>
                <a:cs typeface="Lucida Sans Unicode"/>
              </a:rPr>
              <a:t>ALU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5892800" y="5279390"/>
            <a:ext cx="3175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735" indent="-25400">
              <a:lnSpc>
                <a:spcPct val="100000"/>
              </a:lnSpc>
              <a:spcBef>
                <a:spcPts val="100"/>
              </a:spcBef>
            </a:pPr>
            <a:r>
              <a:rPr sz="1000" spc="65" dirty="0">
                <a:latin typeface="Lucida Sans Unicode"/>
                <a:cs typeface="Lucida Sans Unicode"/>
              </a:rPr>
              <a:t>R</a:t>
            </a:r>
            <a:r>
              <a:rPr sz="1000" spc="140" dirty="0">
                <a:latin typeface="Lucida Sans Unicode"/>
                <a:cs typeface="Lucida Sans Unicode"/>
              </a:rPr>
              <a:t>E</a:t>
            </a:r>
            <a:r>
              <a:rPr sz="1000" spc="170" dirty="0">
                <a:latin typeface="Lucida Sans Unicode"/>
                <a:cs typeface="Lucida Sans Unicode"/>
              </a:rPr>
              <a:t>G  </a:t>
            </a:r>
            <a:r>
              <a:rPr sz="1000" spc="204" dirty="0">
                <a:latin typeface="Lucida Sans Unicode"/>
                <a:cs typeface="Lucida Sans Unicode"/>
              </a:rPr>
              <a:t>WR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5168900" y="5266690"/>
            <a:ext cx="711200" cy="367030"/>
          </a:xfrm>
          <a:custGeom>
            <a:avLst/>
            <a:gdLst/>
            <a:ahLst/>
            <a:cxnLst/>
            <a:rect l="l" t="t" r="r" b="b"/>
            <a:pathLst>
              <a:path w="711200" h="367029">
                <a:moveTo>
                  <a:pt x="0" y="0"/>
                </a:moveTo>
                <a:lnTo>
                  <a:pt x="711200" y="0"/>
                </a:lnTo>
                <a:lnTo>
                  <a:pt x="711200" y="367030"/>
                </a:lnTo>
                <a:lnTo>
                  <a:pt x="0" y="36703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 txBox="1"/>
          <p:nvPr/>
        </p:nvSpPr>
        <p:spPr>
          <a:xfrm>
            <a:off x="5181600" y="5330190"/>
            <a:ext cx="66167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1135">
              <a:lnSpc>
                <a:spcPct val="100000"/>
              </a:lnSpc>
              <a:spcBef>
                <a:spcPts val="100"/>
              </a:spcBef>
            </a:pPr>
            <a:r>
              <a:rPr sz="1000" spc="75" dirty="0">
                <a:latin typeface="Lucida Sans Unicode"/>
                <a:cs typeface="Lucida Sans Unicode"/>
              </a:rPr>
              <a:t>MEM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2438400" y="5393689"/>
            <a:ext cx="685800" cy="125730"/>
          </a:xfrm>
          <a:custGeom>
            <a:avLst/>
            <a:gdLst/>
            <a:ahLst/>
            <a:cxnLst/>
            <a:rect l="l" t="t" r="r" b="b"/>
            <a:pathLst>
              <a:path w="685800" h="125729">
                <a:moveTo>
                  <a:pt x="152400" y="0"/>
                </a:moveTo>
                <a:lnTo>
                  <a:pt x="0" y="62230"/>
                </a:lnTo>
                <a:lnTo>
                  <a:pt x="152400" y="125730"/>
                </a:lnTo>
                <a:lnTo>
                  <a:pt x="152400" y="0"/>
                </a:lnTo>
                <a:close/>
              </a:path>
              <a:path w="685800" h="125729">
                <a:moveTo>
                  <a:pt x="685800" y="62230"/>
                </a:moveTo>
                <a:lnTo>
                  <a:pt x="533400" y="0"/>
                </a:lnTo>
                <a:lnTo>
                  <a:pt x="533400" y="125730"/>
                </a:lnTo>
                <a:lnTo>
                  <a:pt x="685800" y="622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 txBox="1"/>
          <p:nvPr/>
        </p:nvSpPr>
        <p:spPr>
          <a:xfrm>
            <a:off x="2503170" y="5457190"/>
            <a:ext cx="6216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5" dirty="0">
                <a:latin typeface="Arial"/>
                <a:cs typeface="Arial"/>
              </a:rPr>
              <a:t>2</a:t>
            </a:r>
            <a:r>
              <a:rPr sz="1400" b="1" spc="620" dirty="0">
                <a:latin typeface="Arial"/>
                <a:cs typeface="Arial"/>
              </a:rPr>
              <a:t>0</a:t>
            </a:r>
            <a:r>
              <a:rPr sz="1400" b="1" spc="-195" dirty="0">
                <a:latin typeface="Arial"/>
                <a:cs typeface="Arial"/>
              </a:rPr>
              <a:t> </a:t>
            </a:r>
            <a:r>
              <a:rPr sz="1400" b="1" spc="35" dirty="0">
                <a:latin typeface="Arial"/>
                <a:cs typeface="Arial"/>
              </a:rPr>
              <a:t>p</a:t>
            </a:r>
            <a:r>
              <a:rPr sz="1400" b="1" spc="620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03" name="object 103"/>
          <p:cNvGrpSpPr/>
          <p:nvPr/>
        </p:nvGrpSpPr>
        <p:grpSpPr>
          <a:xfrm>
            <a:off x="3124200" y="5735320"/>
            <a:ext cx="3429000" cy="128270"/>
            <a:chOff x="3124200" y="5735320"/>
            <a:chExt cx="3429000" cy="128270"/>
          </a:xfrm>
        </p:grpSpPr>
        <p:sp>
          <p:nvSpPr>
            <p:cNvPr id="104" name="object 104"/>
            <p:cNvSpPr/>
            <p:nvPr/>
          </p:nvSpPr>
          <p:spPr>
            <a:xfrm>
              <a:off x="3124200" y="5735319"/>
              <a:ext cx="685800" cy="128270"/>
            </a:xfrm>
            <a:custGeom>
              <a:avLst/>
              <a:gdLst/>
              <a:ahLst/>
              <a:cxnLst/>
              <a:rect l="l" t="t" r="r" b="b"/>
              <a:pathLst>
                <a:path w="685800" h="128270">
                  <a:moveTo>
                    <a:pt x="152400" y="0"/>
                  </a:moveTo>
                  <a:lnTo>
                    <a:pt x="0" y="63500"/>
                  </a:lnTo>
                  <a:lnTo>
                    <a:pt x="152400" y="128270"/>
                  </a:lnTo>
                  <a:lnTo>
                    <a:pt x="152400" y="0"/>
                  </a:lnTo>
                  <a:close/>
                </a:path>
                <a:path w="685800" h="128270">
                  <a:moveTo>
                    <a:pt x="685800" y="63500"/>
                  </a:moveTo>
                  <a:lnTo>
                    <a:pt x="534670" y="0"/>
                  </a:lnTo>
                  <a:lnTo>
                    <a:pt x="534670" y="128270"/>
                  </a:lnTo>
                  <a:lnTo>
                    <a:pt x="68580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3175000" y="5798820"/>
              <a:ext cx="584200" cy="0"/>
            </a:xfrm>
            <a:custGeom>
              <a:avLst/>
              <a:gdLst/>
              <a:ahLst/>
              <a:cxnLst/>
              <a:rect l="l" t="t" r="r" b="b"/>
              <a:pathLst>
                <a:path w="584200">
                  <a:moveTo>
                    <a:pt x="584200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3810000" y="5735319"/>
              <a:ext cx="685800" cy="128270"/>
            </a:xfrm>
            <a:custGeom>
              <a:avLst/>
              <a:gdLst/>
              <a:ahLst/>
              <a:cxnLst/>
              <a:rect l="l" t="t" r="r" b="b"/>
              <a:pathLst>
                <a:path w="685800" h="128270">
                  <a:moveTo>
                    <a:pt x="152400" y="0"/>
                  </a:moveTo>
                  <a:lnTo>
                    <a:pt x="0" y="63500"/>
                  </a:lnTo>
                  <a:lnTo>
                    <a:pt x="152400" y="128270"/>
                  </a:lnTo>
                  <a:lnTo>
                    <a:pt x="152400" y="0"/>
                  </a:lnTo>
                  <a:close/>
                </a:path>
                <a:path w="685800" h="128270">
                  <a:moveTo>
                    <a:pt x="685800" y="63500"/>
                  </a:moveTo>
                  <a:lnTo>
                    <a:pt x="534670" y="0"/>
                  </a:lnTo>
                  <a:lnTo>
                    <a:pt x="534670" y="128270"/>
                  </a:lnTo>
                  <a:lnTo>
                    <a:pt x="68580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3860800" y="5798820"/>
              <a:ext cx="585470" cy="0"/>
            </a:xfrm>
            <a:custGeom>
              <a:avLst/>
              <a:gdLst/>
              <a:ahLst/>
              <a:cxnLst/>
              <a:rect l="l" t="t" r="r" b="b"/>
              <a:pathLst>
                <a:path w="585470">
                  <a:moveTo>
                    <a:pt x="585470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495800" y="5735319"/>
              <a:ext cx="685800" cy="128270"/>
            </a:xfrm>
            <a:custGeom>
              <a:avLst/>
              <a:gdLst/>
              <a:ahLst/>
              <a:cxnLst/>
              <a:rect l="l" t="t" r="r" b="b"/>
              <a:pathLst>
                <a:path w="685800" h="128270">
                  <a:moveTo>
                    <a:pt x="153670" y="0"/>
                  </a:moveTo>
                  <a:lnTo>
                    <a:pt x="0" y="63500"/>
                  </a:lnTo>
                  <a:lnTo>
                    <a:pt x="153670" y="128270"/>
                  </a:lnTo>
                  <a:lnTo>
                    <a:pt x="153670" y="0"/>
                  </a:lnTo>
                  <a:close/>
                </a:path>
                <a:path w="685800" h="128270">
                  <a:moveTo>
                    <a:pt x="685800" y="63500"/>
                  </a:moveTo>
                  <a:lnTo>
                    <a:pt x="533400" y="0"/>
                  </a:lnTo>
                  <a:lnTo>
                    <a:pt x="533400" y="128270"/>
                  </a:lnTo>
                  <a:lnTo>
                    <a:pt x="68580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546600" y="5798820"/>
              <a:ext cx="585470" cy="0"/>
            </a:xfrm>
            <a:custGeom>
              <a:avLst/>
              <a:gdLst/>
              <a:ahLst/>
              <a:cxnLst/>
              <a:rect l="l" t="t" r="r" b="b"/>
              <a:pathLst>
                <a:path w="585470">
                  <a:moveTo>
                    <a:pt x="585470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181600" y="5735319"/>
              <a:ext cx="685800" cy="128270"/>
            </a:xfrm>
            <a:custGeom>
              <a:avLst/>
              <a:gdLst/>
              <a:ahLst/>
              <a:cxnLst/>
              <a:rect l="l" t="t" r="r" b="b"/>
              <a:pathLst>
                <a:path w="685800" h="128270">
                  <a:moveTo>
                    <a:pt x="152400" y="0"/>
                  </a:moveTo>
                  <a:lnTo>
                    <a:pt x="0" y="63500"/>
                  </a:lnTo>
                  <a:lnTo>
                    <a:pt x="152400" y="128270"/>
                  </a:lnTo>
                  <a:lnTo>
                    <a:pt x="152400" y="0"/>
                  </a:lnTo>
                  <a:close/>
                </a:path>
                <a:path w="685800" h="128270">
                  <a:moveTo>
                    <a:pt x="685800" y="63500"/>
                  </a:moveTo>
                  <a:lnTo>
                    <a:pt x="534670" y="0"/>
                  </a:lnTo>
                  <a:lnTo>
                    <a:pt x="534670" y="128270"/>
                  </a:lnTo>
                  <a:lnTo>
                    <a:pt x="68580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5233670" y="5798820"/>
              <a:ext cx="584200" cy="0"/>
            </a:xfrm>
            <a:custGeom>
              <a:avLst/>
              <a:gdLst/>
              <a:ahLst/>
              <a:cxnLst/>
              <a:rect l="l" t="t" r="r" b="b"/>
              <a:pathLst>
                <a:path w="584200">
                  <a:moveTo>
                    <a:pt x="584200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867400" y="5735319"/>
              <a:ext cx="685800" cy="128270"/>
            </a:xfrm>
            <a:custGeom>
              <a:avLst/>
              <a:gdLst/>
              <a:ahLst/>
              <a:cxnLst/>
              <a:rect l="l" t="t" r="r" b="b"/>
              <a:pathLst>
                <a:path w="685800" h="128270">
                  <a:moveTo>
                    <a:pt x="153670" y="0"/>
                  </a:moveTo>
                  <a:lnTo>
                    <a:pt x="0" y="63500"/>
                  </a:lnTo>
                  <a:lnTo>
                    <a:pt x="153670" y="128270"/>
                  </a:lnTo>
                  <a:lnTo>
                    <a:pt x="153670" y="0"/>
                  </a:lnTo>
                  <a:close/>
                </a:path>
                <a:path w="685800" h="128270">
                  <a:moveTo>
                    <a:pt x="685800" y="63500"/>
                  </a:moveTo>
                  <a:lnTo>
                    <a:pt x="534670" y="0"/>
                  </a:lnTo>
                  <a:lnTo>
                    <a:pt x="534670" y="128270"/>
                  </a:lnTo>
                  <a:lnTo>
                    <a:pt x="68580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918200" y="5798820"/>
              <a:ext cx="585470" cy="0"/>
            </a:xfrm>
            <a:custGeom>
              <a:avLst/>
              <a:gdLst/>
              <a:ahLst/>
              <a:cxnLst/>
              <a:rect l="l" t="t" r="r" b="b"/>
              <a:pathLst>
                <a:path w="585470">
                  <a:moveTo>
                    <a:pt x="585470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4" name="object 114"/>
          <p:cNvSpPr txBox="1"/>
          <p:nvPr/>
        </p:nvSpPr>
        <p:spPr>
          <a:xfrm>
            <a:off x="3187700" y="5800090"/>
            <a:ext cx="33661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25" dirty="0">
                <a:latin typeface="Arial"/>
                <a:cs typeface="Arial"/>
              </a:rPr>
              <a:t>2</a:t>
            </a:r>
            <a:r>
              <a:rPr sz="1400" b="1" spc="620" dirty="0">
                <a:latin typeface="Arial"/>
                <a:cs typeface="Arial"/>
              </a:rPr>
              <a:t>0</a:t>
            </a:r>
            <a:r>
              <a:rPr sz="1400" b="1" spc="-204" dirty="0">
                <a:latin typeface="Arial"/>
                <a:cs typeface="Arial"/>
              </a:rPr>
              <a:t> </a:t>
            </a:r>
            <a:r>
              <a:rPr sz="1400" b="1" spc="35" dirty="0">
                <a:latin typeface="Arial"/>
                <a:cs typeface="Arial"/>
              </a:rPr>
              <a:t>p</a:t>
            </a:r>
            <a:r>
              <a:rPr sz="1400" b="1" spc="620" dirty="0">
                <a:latin typeface="Arial"/>
                <a:cs typeface="Arial"/>
              </a:rPr>
              <a:t>s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25" dirty="0">
                <a:latin typeface="Arial"/>
                <a:cs typeface="Arial"/>
              </a:rPr>
              <a:t>2</a:t>
            </a:r>
            <a:r>
              <a:rPr sz="1400" b="1" spc="620" dirty="0">
                <a:latin typeface="Arial"/>
                <a:cs typeface="Arial"/>
              </a:rPr>
              <a:t>0</a:t>
            </a:r>
            <a:r>
              <a:rPr sz="1400" b="1" spc="-204" dirty="0">
                <a:latin typeface="Arial"/>
                <a:cs typeface="Arial"/>
              </a:rPr>
              <a:t> </a:t>
            </a:r>
            <a:r>
              <a:rPr sz="1400" b="1" spc="35" dirty="0">
                <a:latin typeface="Arial"/>
                <a:cs typeface="Arial"/>
              </a:rPr>
              <a:t>p</a:t>
            </a:r>
            <a:r>
              <a:rPr sz="1400" b="1" spc="620" dirty="0">
                <a:latin typeface="Arial"/>
                <a:cs typeface="Arial"/>
              </a:rPr>
              <a:t>s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65" dirty="0">
                <a:latin typeface="Arial"/>
                <a:cs typeface="Arial"/>
              </a:rPr>
              <a:t> </a:t>
            </a:r>
            <a:r>
              <a:rPr sz="1400" b="1" spc="15" dirty="0">
                <a:latin typeface="Arial"/>
                <a:cs typeface="Arial"/>
              </a:rPr>
              <a:t>2</a:t>
            </a:r>
            <a:r>
              <a:rPr sz="1400" b="1" spc="620" dirty="0">
                <a:latin typeface="Arial"/>
                <a:cs typeface="Arial"/>
              </a:rPr>
              <a:t>0</a:t>
            </a:r>
            <a:r>
              <a:rPr sz="1400" b="1" spc="-195" dirty="0">
                <a:latin typeface="Arial"/>
                <a:cs typeface="Arial"/>
              </a:rPr>
              <a:t> </a:t>
            </a:r>
            <a:r>
              <a:rPr sz="1400" b="1" spc="35" dirty="0">
                <a:latin typeface="Arial"/>
                <a:cs typeface="Arial"/>
              </a:rPr>
              <a:t>p</a:t>
            </a:r>
            <a:r>
              <a:rPr sz="1400" b="1" spc="620" dirty="0">
                <a:latin typeface="Arial"/>
                <a:cs typeface="Arial"/>
              </a:rPr>
              <a:t>s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85" dirty="0">
                <a:latin typeface="Arial"/>
                <a:cs typeface="Arial"/>
              </a:rPr>
              <a:t> </a:t>
            </a:r>
            <a:r>
              <a:rPr sz="1400" b="1" spc="25" dirty="0">
                <a:latin typeface="Arial"/>
                <a:cs typeface="Arial"/>
              </a:rPr>
              <a:t>2</a:t>
            </a:r>
            <a:r>
              <a:rPr sz="1400" b="1" spc="620" dirty="0">
                <a:latin typeface="Arial"/>
                <a:cs typeface="Arial"/>
              </a:rPr>
              <a:t>0</a:t>
            </a:r>
            <a:r>
              <a:rPr sz="1400" b="1" spc="-204" dirty="0">
                <a:latin typeface="Arial"/>
                <a:cs typeface="Arial"/>
              </a:rPr>
              <a:t> </a:t>
            </a:r>
            <a:r>
              <a:rPr sz="1400" b="1" spc="35" dirty="0">
                <a:latin typeface="Arial"/>
                <a:cs typeface="Arial"/>
              </a:rPr>
              <a:t>p</a:t>
            </a:r>
            <a:r>
              <a:rPr sz="1400" b="1" spc="620" dirty="0">
                <a:latin typeface="Arial"/>
                <a:cs typeface="Arial"/>
              </a:rPr>
              <a:t>s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65" dirty="0">
                <a:latin typeface="Arial"/>
                <a:cs typeface="Arial"/>
              </a:rPr>
              <a:t> </a:t>
            </a:r>
            <a:r>
              <a:rPr sz="1400" b="1" spc="15" dirty="0">
                <a:latin typeface="Arial"/>
                <a:cs typeface="Arial"/>
              </a:rPr>
              <a:t>2</a:t>
            </a:r>
            <a:r>
              <a:rPr sz="1400" b="1" spc="620" dirty="0">
                <a:latin typeface="Arial"/>
                <a:cs typeface="Arial"/>
              </a:rPr>
              <a:t>0</a:t>
            </a:r>
            <a:r>
              <a:rPr sz="1400" b="1" spc="-195" dirty="0">
                <a:latin typeface="Arial"/>
                <a:cs typeface="Arial"/>
              </a:rPr>
              <a:t> </a:t>
            </a:r>
            <a:r>
              <a:rPr sz="1400" b="1" spc="35" dirty="0">
                <a:latin typeface="Arial"/>
                <a:cs typeface="Arial"/>
              </a:rPr>
              <a:t>p</a:t>
            </a:r>
            <a:r>
              <a:rPr sz="1400" b="1" spc="620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5280" y="554990"/>
            <a:ext cx="686180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Comments</a:t>
            </a:r>
            <a:r>
              <a:rPr spc="-40" dirty="0"/>
              <a:t> </a:t>
            </a:r>
            <a:r>
              <a:rPr spc="-5" dirty="0"/>
              <a:t>about</a:t>
            </a:r>
            <a:r>
              <a:rPr spc="-35" dirty="0"/>
              <a:t> </a:t>
            </a:r>
            <a:r>
              <a:rPr spc="-5" dirty="0"/>
              <a:t>Pipelining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490" y="1727199"/>
            <a:ext cx="2218055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00" spc="10" dirty="0">
                <a:solidFill>
                  <a:srgbClr val="66CC98"/>
                </a:solidFill>
                <a:latin typeface="Arial MT"/>
                <a:cs typeface="Arial MT"/>
              </a:rPr>
              <a:t>The</a:t>
            </a:r>
            <a:r>
              <a:rPr sz="2500" spc="-35" dirty="0">
                <a:solidFill>
                  <a:srgbClr val="66CC98"/>
                </a:solidFill>
                <a:latin typeface="Arial MT"/>
                <a:cs typeface="Arial MT"/>
              </a:rPr>
              <a:t> </a:t>
            </a:r>
            <a:r>
              <a:rPr sz="2500" spc="10" dirty="0">
                <a:solidFill>
                  <a:srgbClr val="66CC98"/>
                </a:solidFill>
                <a:latin typeface="Arial MT"/>
                <a:cs typeface="Arial MT"/>
              </a:rPr>
              <a:t>good</a:t>
            </a:r>
            <a:r>
              <a:rPr sz="2500" spc="-30" dirty="0">
                <a:solidFill>
                  <a:srgbClr val="66CC98"/>
                </a:solidFill>
                <a:latin typeface="Arial MT"/>
                <a:cs typeface="Arial MT"/>
              </a:rPr>
              <a:t> </a:t>
            </a:r>
            <a:r>
              <a:rPr sz="2500" spc="10" dirty="0">
                <a:solidFill>
                  <a:srgbClr val="66CC98"/>
                </a:solidFill>
                <a:latin typeface="Arial MT"/>
                <a:cs typeface="Arial MT"/>
              </a:rPr>
              <a:t>news</a:t>
            </a:r>
            <a:endParaRPr sz="25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368300" indent="-355600">
              <a:lnSpc>
                <a:spcPct val="100000"/>
              </a:lnSpc>
              <a:spcBef>
                <a:spcPts val="1065"/>
              </a:spcBef>
              <a:buChar char="-"/>
              <a:tabLst>
                <a:tab pos="367665" algn="l"/>
                <a:tab pos="368300" algn="l"/>
              </a:tabLst>
            </a:pPr>
            <a:r>
              <a:rPr spc="5" dirty="0"/>
              <a:t>Multiple</a:t>
            </a:r>
            <a:r>
              <a:rPr spc="10" dirty="0"/>
              <a:t> </a:t>
            </a:r>
            <a:r>
              <a:rPr spc="5" dirty="0"/>
              <a:t>instructions</a:t>
            </a:r>
            <a:r>
              <a:rPr spc="20" dirty="0"/>
              <a:t> </a:t>
            </a:r>
            <a:r>
              <a:rPr spc="10" dirty="0"/>
              <a:t>are</a:t>
            </a:r>
            <a:r>
              <a:rPr spc="15" dirty="0"/>
              <a:t> </a:t>
            </a:r>
            <a:r>
              <a:rPr spc="5" dirty="0"/>
              <a:t>being</a:t>
            </a:r>
            <a:r>
              <a:rPr spc="15" dirty="0"/>
              <a:t> </a:t>
            </a:r>
            <a:r>
              <a:rPr spc="10" dirty="0"/>
              <a:t>processed </a:t>
            </a:r>
            <a:r>
              <a:rPr spc="5" dirty="0"/>
              <a:t>at</a:t>
            </a:r>
            <a:r>
              <a:rPr spc="25" dirty="0"/>
              <a:t> </a:t>
            </a:r>
            <a:r>
              <a:rPr spc="15" dirty="0"/>
              <a:t>same</a:t>
            </a:r>
            <a:r>
              <a:rPr spc="10" dirty="0"/>
              <a:t> </a:t>
            </a:r>
            <a:r>
              <a:rPr spc="15" dirty="0"/>
              <a:t>time</a:t>
            </a:r>
          </a:p>
          <a:p>
            <a:pPr marL="368300" indent="-355600">
              <a:lnSpc>
                <a:spcPct val="100000"/>
              </a:lnSpc>
              <a:spcBef>
                <a:spcPts val="970"/>
              </a:spcBef>
              <a:buChar char="-"/>
              <a:tabLst>
                <a:tab pos="367665" algn="l"/>
                <a:tab pos="368300" algn="l"/>
              </a:tabLst>
            </a:pPr>
            <a:r>
              <a:rPr spc="10" dirty="0"/>
              <a:t>This</a:t>
            </a:r>
            <a:r>
              <a:rPr spc="15" dirty="0"/>
              <a:t> </a:t>
            </a:r>
            <a:r>
              <a:rPr spc="10" dirty="0"/>
              <a:t>works</a:t>
            </a:r>
            <a:r>
              <a:rPr spc="20" dirty="0"/>
              <a:t> </a:t>
            </a:r>
            <a:r>
              <a:rPr spc="10" dirty="0"/>
              <a:t>because stages</a:t>
            </a:r>
            <a:r>
              <a:rPr spc="15" dirty="0"/>
              <a:t> </a:t>
            </a:r>
            <a:r>
              <a:rPr spc="5" dirty="0"/>
              <a:t>are</a:t>
            </a:r>
            <a:r>
              <a:rPr spc="65" dirty="0"/>
              <a:t> </a:t>
            </a:r>
            <a:r>
              <a:rPr u="heavy" spc="5" dirty="0">
                <a:uFill>
                  <a:solidFill>
                    <a:srgbClr val="000000"/>
                  </a:solidFill>
                </a:uFill>
              </a:rPr>
              <a:t>isolated</a:t>
            </a:r>
            <a:r>
              <a:rPr spc="35" dirty="0"/>
              <a:t> </a:t>
            </a:r>
            <a:r>
              <a:rPr spc="10" dirty="0"/>
              <a:t>by</a:t>
            </a:r>
            <a:r>
              <a:rPr spc="20" dirty="0"/>
              <a:t> </a:t>
            </a:r>
            <a:r>
              <a:rPr spc="5" dirty="0"/>
              <a:t>registers</a:t>
            </a:r>
          </a:p>
          <a:p>
            <a:pPr marL="368300" indent="-355600">
              <a:lnSpc>
                <a:spcPct val="100000"/>
              </a:lnSpc>
              <a:spcBef>
                <a:spcPts val="960"/>
              </a:spcBef>
              <a:buChar char="-"/>
              <a:tabLst>
                <a:tab pos="367665" algn="l"/>
                <a:tab pos="368300" algn="l"/>
              </a:tabLst>
            </a:pPr>
            <a:r>
              <a:rPr spc="10" dirty="0"/>
              <a:t>Best</a:t>
            </a:r>
            <a:r>
              <a:rPr dirty="0"/>
              <a:t> </a:t>
            </a:r>
            <a:r>
              <a:rPr spc="10" dirty="0"/>
              <a:t>case</a:t>
            </a:r>
            <a:r>
              <a:rPr spc="-5" dirty="0"/>
              <a:t> </a:t>
            </a:r>
            <a:r>
              <a:rPr spc="10" dirty="0"/>
              <a:t>speedup</a:t>
            </a:r>
            <a:r>
              <a:rPr dirty="0"/>
              <a:t> </a:t>
            </a:r>
            <a:r>
              <a:rPr spc="5" dirty="0"/>
              <a:t>of</a:t>
            </a:r>
            <a:r>
              <a:rPr spc="-5" dirty="0"/>
              <a:t> </a:t>
            </a:r>
            <a:r>
              <a:rPr spc="20" dirty="0"/>
              <a:t>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91490" y="3600450"/>
            <a:ext cx="8801735" cy="25031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2920"/>
              </a:lnSpc>
              <a:spcBef>
                <a:spcPts val="130"/>
              </a:spcBef>
            </a:pPr>
            <a:r>
              <a:rPr sz="2500" spc="10" dirty="0">
                <a:solidFill>
                  <a:srgbClr val="FF3333"/>
                </a:solidFill>
                <a:latin typeface="Arial MT"/>
                <a:cs typeface="Arial MT"/>
              </a:rPr>
              <a:t>The</a:t>
            </a:r>
            <a:r>
              <a:rPr sz="2500" spc="-20" dirty="0">
                <a:solidFill>
                  <a:srgbClr val="FF3333"/>
                </a:solidFill>
                <a:latin typeface="Arial MT"/>
                <a:cs typeface="Arial MT"/>
              </a:rPr>
              <a:t> </a:t>
            </a:r>
            <a:r>
              <a:rPr sz="2500" spc="10" dirty="0">
                <a:solidFill>
                  <a:srgbClr val="FF3333"/>
                </a:solidFill>
                <a:latin typeface="Arial MT"/>
                <a:cs typeface="Arial MT"/>
              </a:rPr>
              <a:t>bad</a:t>
            </a:r>
            <a:r>
              <a:rPr sz="2500" spc="-20" dirty="0">
                <a:solidFill>
                  <a:srgbClr val="FF3333"/>
                </a:solidFill>
                <a:latin typeface="Arial MT"/>
                <a:cs typeface="Arial MT"/>
              </a:rPr>
              <a:t> </a:t>
            </a:r>
            <a:r>
              <a:rPr sz="2500" spc="10" dirty="0">
                <a:solidFill>
                  <a:srgbClr val="FF3333"/>
                </a:solidFill>
                <a:latin typeface="Arial MT"/>
                <a:cs typeface="Arial MT"/>
              </a:rPr>
              <a:t>news</a:t>
            </a:r>
            <a:endParaRPr sz="2500">
              <a:latin typeface="Arial MT"/>
              <a:cs typeface="Arial MT"/>
            </a:endParaRPr>
          </a:p>
          <a:p>
            <a:pPr marL="12700">
              <a:lnSpc>
                <a:spcPts val="2920"/>
              </a:lnSpc>
              <a:tabLst>
                <a:tab pos="367665" algn="l"/>
              </a:tabLst>
            </a:pPr>
            <a:r>
              <a:rPr sz="2500" spc="10" dirty="0">
                <a:latin typeface="Arial MT"/>
                <a:cs typeface="Arial MT"/>
              </a:rPr>
              <a:t>-	</a:t>
            </a:r>
            <a:r>
              <a:rPr sz="2500" spc="5" dirty="0">
                <a:latin typeface="Arial MT"/>
                <a:cs typeface="Arial MT"/>
              </a:rPr>
              <a:t>Instructions</a:t>
            </a:r>
            <a:r>
              <a:rPr sz="2500" spc="20" dirty="0">
                <a:latin typeface="Arial MT"/>
                <a:cs typeface="Arial MT"/>
              </a:rPr>
              <a:t> </a:t>
            </a:r>
            <a:r>
              <a:rPr sz="2500" spc="5" dirty="0">
                <a:latin typeface="Arial MT"/>
                <a:cs typeface="Arial MT"/>
              </a:rPr>
              <a:t>interfere</a:t>
            </a:r>
            <a:r>
              <a:rPr sz="2500" spc="15" dirty="0">
                <a:latin typeface="Arial MT"/>
                <a:cs typeface="Arial MT"/>
              </a:rPr>
              <a:t> </a:t>
            </a:r>
            <a:r>
              <a:rPr sz="2500" spc="5" dirty="0">
                <a:latin typeface="Arial MT"/>
                <a:cs typeface="Arial MT"/>
              </a:rPr>
              <a:t>with</a:t>
            </a:r>
            <a:r>
              <a:rPr sz="2500" spc="10" dirty="0">
                <a:latin typeface="Arial MT"/>
                <a:cs typeface="Arial MT"/>
              </a:rPr>
              <a:t> each</a:t>
            </a:r>
            <a:r>
              <a:rPr sz="2500" spc="15" dirty="0">
                <a:latin typeface="Arial MT"/>
                <a:cs typeface="Arial MT"/>
              </a:rPr>
              <a:t> </a:t>
            </a:r>
            <a:r>
              <a:rPr sz="2500" spc="5" dirty="0">
                <a:latin typeface="Arial MT"/>
                <a:cs typeface="Arial MT"/>
              </a:rPr>
              <a:t>other</a:t>
            </a:r>
            <a:r>
              <a:rPr sz="2500" spc="15" dirty="0">
                <a:latin typeface="Arial MT"/>
                <a:cs typeface="Arial MT"/>
              </a:rPr>
              <a:t> </a:t>
            </a:r>
            <a:r>
              <a:rPr sz="2500" spc="10" dirty="0">
                <a:latin typeface="Arial MT"/>
                <a:cs typeface="Arial MT"/>
              </a:rPr>
              <a:t>-</a:t>
            </a:r>
            <a:r>
              <a:rPr sz="2500" spc="75" dirty="0">
                <a:solidFill>
                  <a:srgbClr val="980000"/>
                </a:solidFill>
                <a:latin typeface="Arial MT"/>
                <a:cs typeface="Arial MT"/>
              </a:rPr>
              <a:t> </a:t>
            </a:r>
            <a:r>
              <a:rPr sz="2500" u="heavy" spc="10" dirty="0">
                <a:solidFill>
                  <a:srgbClr val="980000"/>
                </a:solidFill>
                <a:uFill>
                  <a:solidFill>
                    <a:srgbClr val="980000"/>
                  </a:solidFill>
                </a:uFill>
                <a:latin typeface="Arial MT"/>
                <a:cs typeface="Arial MT"/>
              </a:rPr>
              <a:t>hazards</a:t>
            </a:r>
            <a:endParaRPr sz="2500">
              <a:latin typeface="Arial MT"/>
              <a:cs typeface="Arial MT"/>
            </a:endParaRPr>
          </a:p>
          <a:p>
            <a:pPr marL="457200" marR="5080" indent="-89535">
              <a:lnSpc>
                <a:spcPts val="2840"/>
              </a:lnSpc>
              <a:spcBef>
                <a:spcPts val="1195"/>
              </a:spcBef>
            </a:pPr>
            <a:r>
              <a:rPr sz="2500" spc="10" dirty="0">
                <a:latin typeface="Arial MT"/>
                <a:cs typeface="Arial MT"/>
              </a:rPr>
              <a:t>Example:</a:t>
            </a:r>
            <a:r>
              <a:rPr sz="2500" spc="15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different</a:t>
            </a:r>
            <a:r>
              <a:rPr sz="2500" spc="20" dirty="0">
                <a:latin typeface="Arial MT"/>
                <a:cs typeface="Arial MT"/>
              </a:rPr>
              <a:t> </a:t>
            </a:r>
            <a:r>
              <a:rPr sz="2500" spc="5" dirty="0">
                <a:latin typeface="Arial MT"/>
                <a:cs typeface="Arial MT"/>
              </a:rPr>
              <a:t>instructions</a:t>
            </a:r>
            <a:r>
              <a:rPr sz="2500" spc="20" dirty="0">
                <a:latin typeface="Arial MT"/>
                <a:cs typeface="Arial MT"/>
              </a:rPr>
              <a:t> </a:t>
            </a:r>
            <a:r>
              <a:rPr sz="2500" spc="15" dirty="0">
                <a:latin typeface="Arial MT"/>
                <a:cs typeface="Arial MT"/>
              </a:rPr>
              <a:t>may</a:t>
            </a:r>
            <a:r>
              <a:rPr sz="2500" spc="20" dirty="0">
                <a:latin typeface="Arial MT"/>
                <a:cs typeface="Arial MT"/>
              </a:rPr>
              <a:t> </a:t>
            </a:r>
            <a:r>
              <a:rPr sz="2500" spc="10" dirty="0">
                <a:latin typeface="Arial MT"/>
                <a:cs typeface="Arial MT"/>
              </a:rPr>
              <a:t>need</a:t>
            </a:r>
            <a:r>
              <a:rPr sz="2500" spc="15" dirty="0">
                <a:latin typeface="Arial MT"/>
                <a:cs typeface="Arial MT"/>
              </a:rPr>
              <a:t> </a:t>
            </a:r>
            <a:r>
              <a:rPr sz="2500" spc="10" dirty="0">
                <a:latin typeface="Arial MT"/>
                <a:cs typeface="Arial MT"/>
              </a:rPr>
              <a:t>the </a:t>
            </a:r>
            <a:r>
              <a:rPr sz="2500" spc="15" dirty="0">
                <a:latin typeface="Arial MT"/>
                <a:cs typeface="Arial MT"/>
              </a:rPr>
              <a:t>same </a:t>
            </a:r>
            <a:r>
              <a:rPr sz="2500" spc="10" dirty="0">
                <a:latin typeface="Arial MT"/>
                <a:cs typeface="Arial MT"/>
              </a:rPr>
              <a:t>piece </a:t>
            </a:r>
            <a:r>
              <a:rPr sz="2500" spc="5" dirty="0">
                <a:latin typeface="Arial MT"/>
                <a:cs typeface="Arial MT"/>
              </a:rPr>
              <a:t>of </a:t>
            </a:r>
            <a:r>
              <a:rPr sz="2500" spc="-680" dirty="0">
                <a:latin typeface="Arial MT"/>
                <a:cs typeface="Arial MT"/>
              </a:rPr>
              <a:t> </a:t>
            </a:r>
            <a:r>
              <a:rPr sz="2500" spc="5" dirty="0">
                <a:latin typeface="Arial MT"/>
                <a:cs typeface="Arial MT"/>
              </a:rPr>
              <a:t>hardware</a:t>
            </a:r>
            <a:r>
              <a:rPr sz="2500" spc="10" dirty="0">
                <a:latin typeface="Arial MT"/>
                <a:cs typeface="Arial MT"/>
              </a:rPr>
              <a:t> </a:t>
            </a:r>
            <a:r>
              <a:rPr sz="2500" spc="5" dirty="0">
                <a:latin typeface="Arial MT"/>
                <a:cs typeface="Arial MT"/>
              </a:rPr>
              <a:t>(e.g.,</a:t>
            </a:r>
            <a:r>
              <a:rPr sz="2500" spc="15" dirty="0">
                <a:latin typeface="Arial MT"/>
                <a:cs typeface="Arial MT"/>
              </a:rPr>
              <a:t> </a:t>
            </a:r>
            <a:r>
              <a:rPr sz="2500" spc="10" dirty="0">
                <a:latin typeface="Arial MT"/>
                <a:cs typeface="Arial MT"/>
              </a:rPr>
              <a:t>memory)</a:t>
            </a:r>
            <a:r>
              <a:rPr sz="2500" spc="15" dirty="0">
                <a:latin typeface="Arial MT"/>
                <a:cs typeface="Arial MT"/>
              </a:rPr>
              <a:t> </a:t>
            </a:r>
            <a:r>
              <a:rPr sz="2500" spc="5" dirty="0">
                <a:latin typeface="Arial MT"/>
                <a:cs typeface="Arial MT"/>
              </a:rPr>
              <a:t>in </a:t>
            </a:r>
            <a:r>
              <a:rPr sz="2500" spc="15" dirty="0">
                <a:latin typeface="Arial MT"/>
                <a:cs typeface="Arial MT"/>
              </a:rPr>
              <a:t>same</a:t>
            </a:r>
            <a:r>
              <a:rPr sz="2500" spc="5" dirty="0">
                <a:latin typeface="Arial MT"/>
                <a:cs typeface="Arial MT"/>
              </a:rPr>
              <a:t> </a:t>
            </a:r>
            <a:r>
              <a:rPr sz="2500" spc="10" dirty="0">
                <a:latin typeface="Arial MT"/>
                <a:cs typeface="Arial MT"/>
              </a:rPr>
              <a:t>clock</a:t>
            </a:r>
            <a:r>
              <a:rPr sz="2500" spc="20" dirty="0">
                <a:latin typeface="Arial MT"/>
                <a:cs typeface="Arial MT"/>
              </a:rPr>
              <a:t> </a:t>
            </a:r>
            <a:r>
              <a:rPr sz="2500" spc="10" dirty="0">
                <a:latin typeface="Arial MT"/>
                <a:cs typeface="Arial MT"/>
              </a:rPr>
              <a:t>cycle</a:t>
            </a:r>
            <a:endParaRPr sz="2500">
              <a:latin typeface="Arial MT"/>
              <a:cs typeface="Arial MT"/>
            </a:endParaRPr>
          </a:p>
          <a:p>
            <a:pPr marL="368300" marR="305435">
              <a:lnSpc>
                <a:spcPts val="2850"/>
              </a:lnSpc>
              <a:spcBef>
                <a:spcPts val="1125"/>
              </a:spcBef>
            </a:pPr>
            <a:r>
              <a:rPr sz="2500" spc="10" dirty="0">
                <a:latin typeface="Arial MT"/>
                <a:cs typeface="Arial MT"/>
              </a:rPr>
              <a:t>Example: instruction </a:t>
            </a:r>
            <a:r>
              <a:rPr sz="2500" spc="15" dirty="0">
                <a:latin typeface="Arial MT"/>
                <a:cs typeface="Arial MT"/>
              </a:rPr>
              <a:t>may </a:t>
            </a:r>
            <a:r>
              <a:rPr sz="2500" spc="5" dirty="0">
                <a:latin typeface="Arial MT"/>
                <a:cs typeface="Arial MT"/>
              </a:rPr>
              <a:t>require </a:t>
            </a:r>
            <a:r>
              <a:rPr sz="2500" spc="15" dirty="0">
                <a:latin typeface="Arial MT"/>
                <a:cs typeface="Arial MT"/>
              </a:rPr>
              <a:t>a </a:t>
            </a:r>
            <a:r>
              <a:rPr sz="2500" spc="5" dirty="0">
                <a:latin typeface="Arial MT"/>
                <a:cs typeface="Arial MT"/>
              </a:rPr>
              <a:t>result </a:t>
            </a:r>
            <a:r>
              <a:rPr sz="2500" spc="10" dirty="0">
                <a:latin typeface="Arial MT"/>
                <a:cs typeface="Arial MT"/>
              </a:rPr>
              <a:t>produced by an </a:t>
            </a:r>
            <a:r>
              <a:rPr sz="2500" spc="-680" dirty="0">
                <a:latin typeface="Arial MT"/>
                <a:cs typeface="Arial MT"/>
              </a:rPr>
              <a:t> </a:t>
            </a:r>
            <a:r>
              <a:rPr sz="2500" spc="5" dirty="0">
                <a:latin typeface="Arial MT"/>
                <a:cs typeface="Arial MT"/>
              </a:rPr>
              <a:t>earlier</a:t>
            </a:r>
            <a:r>
              <a:rPr sz="2500" spc="-5" dirty="0">
                <a:latin typeface="Arial MT"/>
                <a:cs typeface="Arial MT"/>
              </a:rPr>
              <a:t> </a:t>
            </a:r>
            <a:r>
              <a:rPr sz="2500" spc="10" dirty="0">
                <a:latin typeface="Arial MT"/>
                <a:cs typeface="Arial MT"/>
              </a:rPr>
              <a:t>instruction </a:t>
            </a:r>
            <a:r>
              <a:rPr sz="2500" spc="5" dirty="0">
                <a:latin typeface="Arial MT"/>
                <a:cs typeface="Arial MT"/>
              </a:rPr>
              <a:t>that</a:t>
            </a:r>
            <a:r>
              <a:rPr sz="2500" spc="15" dirty="0">
                <a:latin typeface="Arial MT"/>
                <a:cs typeface="Arial MT"/>
              </a:rPr>
              <a:t> </a:t>
            </a:r>
            <a:r>
              <a:rPr sz="2500" spc="5" dirty="0">
                <a:latin typeface="Arial MT"/>
                <a:cs typeface="Arial MT"/>
              </a:rPr>
              <a:t>is</a:t>
            </a:r>
            <a:r>
              <a:rPr sz="2500" spc="10" dirty="0">
                <a:latin typeface="Arial MT"/>
                <a:cs typeface="Arial MT"/>
              </a:rPr>
              <a:t> </a:t>
            </a:r>
            <a:r>
              <a:rPr sz="2500" spc="5" dirty="0">
                <a:latin typeface="Arial MT"/>
                <a:cs typeface="Arial MT"/>
              </a:rPr>
              <a:t>not</a:t>
            </a:r>
            <a:r>
              <a:rPr sz="2500" spc="15" dirty="0">
                <a:latin typeface="Arial MT"/>
                <a:cs typeface="Arial MT"/>
              </a:rPr>
              <a:t> </a:t>
            </a:r>
            <a:r>
              <a:rPr sz="2500" spc="10" dirty="0">
                <a:latin typeface="Arial MT"/>
                <a:cs typeface="Arial MT"/>
              </a:rPr>
              <a:t>yet</a:t>
            </a:r>
            <a:r>
              <a:rPr sz="2500" spc="15" dirty="0">
                <a:latin typeface="Arial MT"/>
                <a:cs typeface="Arial MT"/>
              </a:rPr>
              <a:t> </a:t>
            </a:r>
            <a:r>
              <a:rPr sz="2500" spc="10" dirty="0">
                <a:latin typeface="Arial MT"/>
                <a:cs typeface="Arial MT"/>
              </a:rPr>
              <a:t>complete</a:t>
            </a:r>
            <a:endParaRPr sz="2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2110" y="554990"/>
            <a:ext cx="42494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136BB"/>
                </a:solidFill>
              </a:rPr>
              <a:t>Pipeline</a:t>
            </a:r>
            <a:r>
              <a:rPr spc="-55" dirty="0">
                <a:solidFill>
                  <a:srgbClr val="0136BB"/>
                </a:solidFill>
              </a:rPr>
              <a:t> </a:t>
            </a:r>
            <a:r>
              <a:rPr spc="-10" dirty="0">
                <a:solidFill>
                  <a:srgbClr val="0136BB"/>
                </a:solidFill>
              </a:rPr>
              <a:t>Hazards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490" y="1718309"/>
            <a:ext cx="8495030" cy="142494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3590"/>
              </a:lnSpc>
              <a:spcBef>
                <a:spcPts val="425"/>
              </a:spcBef>
            </a:pPr>
            <a:r>
              <a:rPr sz="3200" spc="-10" dirty="0">
                <a:latin typeface="Arial MT"/>
                <a:cs typeface="Arial MT"/>
              </a:rPr>
              <a:t>Limits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to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pipelining:</a:t>
            </a:r>
            <a:r>
              <a:rPr sz="3200" spc="3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Hazards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prevent </a:t>
            </a:r>
            <a:r>
              <a:rPr sz="3200" spc="-10" dirty="0">
                <a:latin typeface="Arial MT"/>
                <a:cs typeface="Arial MT"/>
              </a:rPr>
              <a:t>next 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instruction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from</a:t>
            </a:r>
            <a:r>
              <a:rPr sz="3200" spc="1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executing </a:t>
            </a:r>
            <a:r>
              <a:rPr sz="3200" spc="-5" dirty="0">
                <a:latin typeface="Arial MT"/>
                <a:cs typeface="Arial MT"/>
              </a:rPr>
              <a:t>during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its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designated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clock </a:t>
            </a:r>
            <a:r>
              <a:rPr sz="3200" spc="-5" dirty="0">
                <a:latin typeface="Arial MT"/>
                <a:cs typeface="Arial MT"/>
              </a:rPr>
              <a:t>cycle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1490" y="3408680"/>
            <a:ext cx="9030335" cy="1717039"/>
          </a:xfrm>
          <a:prstGeom prst="rect">
            <a:avLst/>
          </a:prstGeom>
        </p:spPr>
        <p:txBody>
          <a:bodyPr vert="horz" wrap="square" lIns="0" tIns="175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sz="2000" u="heavy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Arial MT"/>
                <a:cs typeface="Arial MT"/>
              </a:rPr>
              <a:t>Structural</a:t>
            </a:r>
            <a:r>
              <a:rPr sz="2000" u="heavy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Arial MT"/>
                <a:cs typeface="Arial MT"/>
              </a:rPr>
              <a:t> hazards</a:t>
            </a:r>
            <a:r>
              <a:rPr sz="2000" dirty="0">
                <a:latin typeface="Arial MT"/>
                <a:cs typeface="Arial MT"/>
              </a:rPr>
              <a:t>: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two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different</a:t>
            </a:r>
            <a:r>
              <a:rPr sz="2000" spc="-5" dirty="0">
                <a:latin typeface="Arial MT"/>
                <a:cs typeface="Arial MT"/>
              </a:rPr>
              <a:t> instructions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use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same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h/w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same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cycle</a:t>
            </a:r>
            <a:endParaRPr sz="2000">
              <a:latin typeface="Arial MT"/>
              <a:cs typeface="Arial MT"/>
            </a:endParaRPr>
          </a:p>
          <a:p>
            <a:pPr marL="12700" marR="867410">
              <a:lnSpc>
                <a:spcPts val="2270"/>
              </a:lnSpc>
              <a:spcBef>
                <a:spcPts val="1460"/>
              </a:spcBef>
            </a:pPr>
            <a:r>
              <a:rPr sz="2000" u="heavy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Arial MT"/>
                <a:cs typeface="Arial MT"/>
              </a:rPr>
              <a:t>Data</a:t>
            </a:r>
            <a:r>
              <a:rPr sz="2000" u="heavy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Arial MT"/>
                <a:cs typeface="Arial MT"/>
              </a:rPr>
              <a:t> hazards</a:t>
            </a:r>
            <a:r>
              <a:rPr sz="2000" dirty="0">
                <a:latin typeface="Arial MT"/>
                <a:cs typeface="Arial MT"/>
              </a:rPr>
              <a:t>: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Instruction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depends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on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result</a:t>
            </a:r>
            <a:r>
              <a:rPr sz="2000" spc="-5" dirty="0">
                <a:latin typeface="Arial MT"/>
                <a:cs typeface="Arial MT"/>
              </a:rPr>
              <a:t> of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prior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instruction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still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pipeline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  <a:tabLst>
                <a:tab pos="6842125" algn="l"/>
              </a:tabLst>
            </a:pPr>
            <a:r>
              <a:rPr sz="2000" u="heavy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Arial MT"/>
                <a:cs typeface="Arial MT"/>
              </a:rPr>
              <a:t>Control</a:t>
            </a:r>
            <a:r>
              <a:rPr sz="2000" u="heavy" spc="10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Arial MT"/>
                <a:cs typeface="Arial MT"/>
              </a:rPr>
              <a:t> </a:t>
            </a:r>
            <a:r>
              <a:rPr sz="2000" u="heavy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Arial MT"/>
                <a:cs typeface="Arial MT"/>
              </a:rPr>
              <a:t>hazards</a:t>
            </a:r>
            <a:r>
              <a:rPr sz="2000" dirty="0">
                <a:latin typeface="Arial MT"/>
                <a:cs typeface="Arial MT"/>
              </a:rPr>
              <a:t>: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Pipelining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of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branches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&amp;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other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instructions	</a:t>
            </a:r>
            <a:r>
              <a:rPr sz="2000" spc="-5" dirty="0">
                <a:latin typeface="Arial MT"/>
                <a:cs typeface="Arial MT"/>
              </a:rPr>
              <a:t>that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change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PC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041" defTabSz="888980">
              <a:lnSpc>
                <a:spcPts val="1604"/>
              </a:lnSpc>
            </a:pPr>
            <a:fld id="{81D60167-4931-47E6-BA6A-407CBD079E47}" type="slidenum">
              <a:rPr dirty="0"/>
              <a:pPr marL="37041" defTabSz="888980">
                <a:lnSpc>
                  <a:spcPts val="1604"/>
                </a:lnSpc>
              </a:pPr>
              <a:t>23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525" y="172862"/>
            <a:ext cx="4826529" cy="617361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>
              <a:spcBef>
                <a:spcPts val="97"/>
              </a:spcBef>
              <a:tabLst>
                <a:tab pos="1191480" algn="l"/>
                <a:tab pos="2042184" algn="l"/>
              </a:tabLst>
            </a:pPr>
            <a:r>
              <a:rPr spc="-5" dirty="0"/>
              <a:t>Why	it’s	important…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3300" y="1106621"/>
            <a:ext cx="8822708" cy="2891719"/>
          </a:xfrm>
          <a:prstGeom prst="rect">
            <a:avLst/>
          </a:prstGeom>
        </p:spPr>
        <p:txBody>
          <a:bodyPr vert="horz" wrap="square" lIns="0" tIns="27164" rIns="0" bIns="0" rtlCol="0">
            <a:spAutoFit/>
          </a:bodyPr>
          <a:lstStyle/>
          <a:p>
            <a:pPr marL="382755" marR="4939" indent="-370408" defTabSz="888980">
              <a:lnSpc>
                <a:spcPts val="3014"/>
              </a:lnSpc>
              <a:spcBef>
                <a:spcPts val="214"/>
              </a:spcBef>
              <a:buFont typeface="Arial MT"/>
              <a:buChar char="•"/>
              <a:tabLst>
                <a:tab pos="383990" algn="l"/>
                <a:tab pos="384607" algn="l"/>
              </a:tabLst>
            </a:pP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If you're</a:t>
            </a:r>
            <a:r>
              <a:rPr sz="2528" b="1" spc="5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dirty="0">
                <a:solidFill>
                  <a:srgbClr val="000A4D"/>
                </a:solidFill>
                <a:latin typeface="Arial"/>
                <a:cs typeface="Arial"/>
              </a:rPr>
              <a:t>a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hardware</a:t>
            </a:r>
            <a:r>
              <a:rPr sz="2528" b="1" spc="5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designer</a:t>
            </a:r>
            <a:r>
              <a:rPr sz="2528" b="1" spc="5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OR</a:t>
            </a:r>
            <a:r>
              <a:rPr sz="2528" b="1" dirty="0">
                <a:solidFill>
                  <a:srgbClr val="000A4D"/>
                </a:solidFill>
                <a:latin typeface="Arial"/>
                <a:cs typeface="Arial"/>
              </a:rPr>
              <a:t> a</a:t>
            </a:r>
            <a:r>
              <a:rPr sz="2528" b="1" spc="5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complier</a:t>
            </a:r>
            <a:r>
              <a:rPr sz="2528" b="1" spc="5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writer, you </a:t>
            </a:r>
            <a:r>
              <a:rPr sz="2528" b="1" spc="-685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need </a:t>
            </a:r>
            <a:r>
              <a:rPr sz="2528" b="1" dirty="0">
                <a:solidFill>
                  <a:srgbClr val="000A4D"/>
                </a:solidFill>
                <a:latin typeface="Arial"/>
                <a:cs typeface="Arial"/>
              </a:rPr>
              <a:t>to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 be</a:t>
            </a:r>
            <a:r>
              <a:rPr sz="2528" b="1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aware</a:t>
            </a:r>
            <a:r>
              <a:rPr sz="2528" b="1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of</a:t>
            </a:r>
            <a:r>
              <a:rPr sz="2528" b="1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how HLL is</a:t>
            </a:r>
            <a:r>
              <a:rPr sz="2528" b="1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mapped </a:t>
            </a:r>
            <a:r>
              <a:rPr sz="2528" b="1" dirty="0">
                <a:solidFill>
                  <a:srgbClr val="000A4D"/>
                </a:solidFill>
                <a:latin typeface="Arial"/>
                <a:cs typeface="Arial"/>
              </a:rPr>
              <a:t>to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assembly </a:t>
            </a:r>
            <a:r>
              <a:rPr sz="2528" b="1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instructions </a:t>
            </a:r>
            <a:r>
              <a:rPr sz="2528" b="1" dirty="0">
                <a:solidFill>
                  <a:srgbClr val="000A4D"/>
                </a:solidFill>
                <a:latin typeface="Arial"/>
                <a:cs typeface="Arial"/>
              </a:rPr>
              <a:t>AND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what </a:t>
            </a:r>
            <a:r>
              <a:rPr sz="2528" b="1" dirty="0">
                <a:solidFill>
                  <a:srgbClr val="000A4D"/>
                </a:solidFill>
                <a:latin typeface="Arial"/>
                <a:cs typeface="Arial"/>
              </a:rPr>
              <a:t>HW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 is</a:t>
            </a:r>
            <a:r>
              <a:rPr sz="2528" b="1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used </a:t>
            </a:r>
            <a:r>
              <a:rPr sz="2528" b="1" dirty="0">
                <a:solidFill>
                  <a:srgbClr val="000A4D"/>
                </a:solidFill>
                <a:latin typeface="Arial"/>
                <a:cs typeface="Arial"/>
              </a:rPr>
              <a:t>to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 execute</a:t>
            </a:r>
            <a:r>
              <a:rPr sz="2528" b="1" dirty="0">
                <a:solidFill>
                  <a:srgbClr val="000A4D"/>
                </a:solidFill>
                <a:latin typeface="Arial"/>
                <a:cs typeface="Arial"/>
              </a:rPr>
              <a:t> a </a:t>
            </a:r>
            <a:r>
              <a:rPr sz="2528" b="1" spc="5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sequence of assembly</a:t>
            </a:r>
            <a:r>
              <a:rPr sz="2528" b="1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instructions</a:t>
            </a:r>
            <a:endParaRPr sz="2528">
              <a:solidFill>
                <a:prstClr val="black"/>
              </a:solidFill>
              <a:latin typeface="Arial"/>
              <a:cs typeface="Arial"/>
            </a:endParaRPr>
          </a:p>
          <a:p>
            <a:pPr defTabSz="888980">
              <a:spcBef>
                <a:spcPts val="39"/>
              </a:spcBef>
              <a:buClr>
                <a:srgbClr val="000A4D"/>
              </a:buClr>
              <a:buFont typeface="Arial MT"/>
              <a:buChar char="•"/>
            </a:pPr>
            <a:endParaRPr sz="3597">
              <a:solidFill>
                <a:prstClr val="black"/>
              </a:solidFill>
              <a:latin typeface="Arial"/>
              <a:cs typeface="Arial"/>
            </a:endParaRPr>
          </a:p>
          <a:p>
            <a:pPr marL="382755" marR="403128" indent="-370408" defTabSz="888980">
              <a:lnSpc>
                <a:spcPct val="102600"/>
              </a:lnSpc>
              <a:spcBef>
                <a:spcPts val="5"/>
              </a:spcBef>
              <a:buFont typeface="Arial MT"/>
              <a:buChar char="•"/>
              <a:tabLst>
                <a:tab pos="383990" algn="l"/>
                <a:tab pos="384607" algn="l"/>
              </a:tabLst>
            </a:pP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Otherwise, it is</a:t>
            </a:r>
            <a:r>
              <a:rPr sz="2528" b="1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quite</a:t>
            </a:r>
            <a:r>
              <a:rPr sz="2528" b="1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possible</a:t>
            </a:r>
            <a:r>
              <a:rPr sz="2528" b="1" spc="5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dirty="0">
                <a:solidFill>
                  <a:srgbClr val="000A4D"/>
                </a:solidFill>
                <a:latin typeface="Arial"/>
                <a:cs typeface="Arial"/>
              </a:rPr>
              <a:t>to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 always</a:t>
            </a:r>
            <a:r>
              <a:rPr sz="2528" b="1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have</a:t>
            </a:r>
            <a:r>
              <a:rPr sz="2528" b="1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built in </a:t>
            </a:r>
            <a:r>
              <a:rPr sz="2528" b="1" spc="-685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inefficiencies</a:t>
            </a:r>
            <a:endParaRPr sz="2528"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041" defTabSz="888980">
              <a:lnSpc>
                <a:spcPts val="1604"/>
              </a:lnSpc>
            </a:pPr>
            <a:fld id="{81D60167-4931-47E6-BA6A-407CBD079E47}" type="slidenum">
              <a:rPr dirty="0"/>
              <a:pPr marL="37041" defTabSz="888980">
                <a:lnSpc>
                  <a:spcPts val="1604"/>
                </a:lnSpc>
              </a:pPr>
              <a:t>24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914" y="172862"/>
            <a:ext cx="4388203" cy="617361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>
              <a:spcBef>
                <a:spcPts val="97"/>
              </a:spcBef>
            </a:pPr>
            <a:r>
              <a:rPr spc="-5" dirty="0"/>
              <a:t>Pipelining</a:t>
            </a:r>
            <a:r>
              <a:rPr spc="-58" dirty="0"/>
              <a:t> </a:t>
            </a:r>
            <a:r>
              <a:rPr spc="-5" dirty="0"/>
              <a:t>hazards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2689" y="1106621"/>
            <a:ext cx="8641203" cy="5299898"/>
          </a:xfrm>
          <a:prstGeom prst="rect">
            <a:avLst/>
          </a:prstGeom>
        </p:spPr>
        <p:txBody>
          <a:bodyPr vert="horz" wrap="square" lIns="0" tIns="27164" rIns="0" bIns="0" rtlCol="0">
            <a:spAutoFit/>
          </a:bodyPr>
          <a:lstStyle/>
          <a:p>
            <a:pPr marL="345714" marR="1205679" indent="-333367" defTabSz="888980">
              <a:lnSpc>
                <a:spcPts val="3014"/>
              </a:lnSpc>
              <a:spcBef>
                <a:spcPts val="214"/>
              </a:spcBef>
              <a:buFont typeface="Arial MT"/>
              <a:buChar char="•"/>
              <a:tabLst>
                <a:tab pos="345097" algn="l"/>
                <a:tab pos="345714" algn="l"/>
              </a:tabLst>
            </a:pPr>
            <a:r>
              <a:rPr sz="2528" b="1" spc="-5" dirty="0">
                <a:solidFill>
                  <a:srgbClr val="FF0000"/>
                </a:solidFill>
                <a:latin typeface="Arial"/>
                <a:cs typeface="Arial"/>
              </a:rPr>
              <a:t>Pipeline</a:t>
            </a:r>
            <a:r>
              <a:rPr sz="2528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FF0000"/>
                </a:solidFill>
                <a:latin typeface="Arial"/>
                <a:cs typeface="Arial"/>
              </a:rPr>
              <a:t>hazards</a:t>
            </a:r>
            <a:r>
              <a:rPr sz="2528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FF0000"/>
                </a:solidFill>
                <a:latin typeface="Arial"/>
                <a:cs typeface="Arial"/>
              </a:rPr>
              <a:t>prevent</a:t>
            </a:r>
            <a:r>
              <a:rPr sz="2528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FF0000"/>
                </a:solidFill>
                <a:latin typeface="Arial"/>
                <a:cs typeface="Arial"/>
              </a:rPr>
              <a:t>next</a:t>
            </a:r>
            <a:r>
              <a:rPr sz="2528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FF0000"/>
                </a:solidFill>
                <a:latin typeface="Arial"/>
                <a:cs typeface="Arial"/>
              </a:rPr>
              <a:t>instruction</a:t>
            </a:r>
            <a:r>
              <a:rPr sz="2528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FF0000"/>
                </a:solidFill>
                <a:latin typeface="Arial"/>
                <a:cs typeface="Arial"/>
              </a:rPr>
              <a:t>from </a:t>
            </a:r>
            <a:r>
              <a:rPr sz="2528" b="1" spc="-6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FF0000"/>
                </a:solidFill>
                <a:latin typeface="Arial"/>
                <a:cs typeface="Arial"/>
              </a:rPr>
              <a:t>executing during designated clock</a:t>
            </a:r>
            <a:r>
              <a:rPr sz="2528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FF0000"/>
                </a:solidFill>
                <a:latin typeface="Arial"/>
                <a:cs typeface="Arial"/>
              </a:rPr>
              <a:t>cycle</a:t>
            </a:r>
            <a:endParaRPr sz="2528">
              <a:solidFill>
                <a:prstClr val="black"/>
              </a:solidFill>
              <a:latin typeface="Arial"/>
              <a:cs typeface="Arial"/>
            </a:endParaRPr>
          </a:p>
          <a:p>
            <a:pPr defTabSz="888980">
              <a:spcBef>
                <a:spcPts val="10"/>
              </a:spcBef>
              <a:buFontTx/>
              <a:buChar char="•"/>
            </a:pPr>
            <a:endParaRPr sz="3694">
              <a:solidFill>
                <a:prstClr val="black"/>
              </a:solidFill>
              <a:latin typeface="Arial"/>
              <a:cs typeface="Arial"/>
            </a:endParaRPr>
          </a:p>
          <a:p>
            <a:pPr marL="345714" indent="-333367" defTabSz="888980">
              <a:buClr>
                <a:srgbClr val="000099"/>
              </a:buClr>
              <a:buFont typeface="Arial MT"/>
              <a:buChar char="•"/>
              <a:tabLst>
                <a:tab pos="345097" algn="l"/>
                <a:tab pos="345714" algn="l"/>
              </a:tabLst>
            </a:pP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There </a:t>
            </a:r>
            <a:r>
              <a:rPr sz="2528" b="1" dirty="0">
                <a:solidFill>
                  <a:srgbClr val="000A4D"/>
                </a:solidFill>
                <a:latin typeface="Arial"/>
                <a:cs typeface="Arial"/>
              </a:rPr>
              <a:t>are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dirty="0">
                <a:solidFill>
                  <a:srgbClr val="000A4D"/>
                </a:solidFill>
                <a:latin typeface="Arial"/>
                <a:cs typeface="Arial"/>
              </a:rPr>
              <a:t>3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classes of</a:t>
            </a:r>
            <a:r>
              <a:rPr sz="2528" b="1" spc="-10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hazards:</a:t>
            </a:r>
            <a:endParaRPr sz="2528">
              <a:solidFill>
                <a:prstClr val="black"/>
              </a:solidFill>
              <a:latin typeface="Arial"/>
              <a:cs typeface="Arial"/>
            </a:endParaRPr>
          </a:p>
          <a:p>
            <a:pPr marL="734643" lvl="1" indent="-278423" defTabSz="888980">
              <a:spcBef>
                <a:spcPts val="661"/>
              </a:spcBef>
              <a:buClr>
                <a:srgbClr val="800040"/>
              </a:buClr>
              <a:buFont typeface="Arial MT"/>
              <a:buChar char="–"/>
              <a:tabLst>
                <a:tab pos="734643" algn="l"/>
              </a:tabLst>
            </a:pP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Structural</a:t>
            </a:r>
            <a:r>
              <a:rPr sz="2333" b="1" spc="-19" dirty="0">
                <a:solidFill>
                  <a:srgbClr val="550E07"/>
                </a:solidFill>
                <a:latin typeface="Arial"/>
                <a:cs typeface="Arial"/>
              </a:rPr>
              <a:t> </a:t>
            </a: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Hazards:</a:t>
            </a:r>
            <a:endParaRPr sz="2333">
              <a:solidFill>
                <a:prstClr val="black"/>
              </a:solidFill>
              <a:latin typeface="Arial"/>
              <a:cs typeface="Arial"/>
            </a:endParaRPr>
          </a:p>
          <a:p>
            <a:pPr marL="1123572" lvl="2" indent="-222862" defTabSz="888980">
              <a:spcBef>
                <a:spcPts val="603"/>
              </a:spcBef>
              <a:buFont typeface="Arial MT"/>
              <a:buChar char="•"/>
              <a:tabLst>
                <a:tab pos="1122954" algn="l"/>
                <a:tab pos="1123572" algn="l"/>
              </a:tabLst>
            </a:pPr>
            <a:r>
              <a:rPr sz="2042" b="1" spc="-5" dirty="0">
                <a:solidFill>
                  <a:srgbClr val="0000FF"/>
                </a:solidFill>
                <a:latin typeface="Arial"/>
                <a:cs typeface="Arial"/>
              </a:rPr>
              <a:t>Arise from</a:t>
            </a:r>
            <a:r>
              <a:rPr sz="2042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42" b="1" spc="-5" dirty="0">
                <a:solidFill>
                  <a:srgbClr val="0000FF"/>
                </a:solidFill>
                <a:latin typeface="Arial"/>
                <a:cs typeface="Arial"/>
              </a:rPr>
              <a:t>resource conflicts</a:t>
            </a:r>
            <a:endParaRPr sz="2042">
              <a:solidFill>
                <a:prstClr val="black"/>
              </a:solidFill>
              <a:latin typeface="Arial"/>
              <a:cs typeface="Arial"/>
            </a:endParaRPr>
          </a:p>
          <a:p>
            <a:pPr marL="1123572" lvl="2" indent="-222862" defTabSz="888980">
              <a:spcBef>
                <a:spcPts val="564"/>
              </a:spcBef>
              <a:buFont typeface="Arial MT"/>
              <a:buChar char="•"/>
              <a:tabLst>
                <a:tab pos="1122954" algn="l"/>
                <a:tab pos="1123572" algn="l"/>
              </a:tabLst>
            </a:pPr>
            <a:r>
              <a:rPr sz="2042" b="1" dirty="0">
                <a:solidFill>
                  <a:srgbClr val="0000FF"/>
                </a:solidFill>
                <a:latin typeface="Arial"/>
                <a:cs typeface="Arial"/>
              </a:rPr>
              <a:t>HW</a:t>
            </a:r>
            <a:r>
              <a:rPr sz="2042" b="1" spc="-5" dirty="0">
                <a:solidFill>
                  <a:srgbClr val="0000FF"/>
                </a:solidFill>
                <a:latin typeface="Arial"/>
                <a:cs typeface="Arial"/>
              </a:rPr>
              <a:t> cannot support</a:t>
            </a:r>
            <a:r>
              <a:rPr sz="2042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42" b="1" spc="-5" dirty="0">
                <a:solidFill>
                  <a:srgbClr val="0000FF"/>
                </a:solidFill>
                <a:latin typeface="Arial"/>
                <a:cs typeface="Arial"/>
              </a:rPr>
              <a:t>all possible</a:t>
            </a:r>
            <a:r>
              <a:rPr sz="2042" b="1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42" b="1" spc="-5" dirty="0">
                <a:solidFill>
                  <a:srgbClr val="0000FF"/>
                </a:solidFill>
                <a:latin typeface="Arial"/>
                <a:cs typeface="Arial"/>
              </a:rPr>
              <a:t>combinations</a:t>
            </a:r>
            <a:r>
              <a:rPr sz="2042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42" b="1" spc="-5" dirty="0">
                <a:solidFill>
                  <a:srgbClr val="0000FF"/>
                </a:solidFill>
                <a:latin typeface="Arial"/>
                <a:cs typeface="Arial"/>
              </a:rPr>
              <a:t>of instructions</a:t>
            </a:r>
            <a:endParaRPr sz="2042">
              <a:solidFill>
                <a:prstClr val="black"/>
              </a:solidFill>
              <a:latin typeface="Arial"/>
              <a:cs typeface="Arial"/>
            </a:endParaRPr>
          </a:p>
          <a:p>
            <a:pPr marL="734643" lvl="1" indent="-278423" defTabSz="888980">
              <a:spcBef>
                <a:spcPts val="758"/>
              </a:spcBef>
              <a:buClr>
                <a:srgbClr val="800040"/>
              </a:buClr>
              <a:buFont typeface="Arial MT"/>
              <a:buChar char="–"/>
              <a:tabLst>
                <a:tab pos="734643" algn="l"/>
              </a:tabLst>
            </a:pPr>
            <a:r>
              <a:rPr sz="2333" b="1" dirty="0">
                <a:solidFill>
                  <a:srgbClr val="550E07"/>
                </a:solidFill>
                <a:latin typeface="Arial"/>
                <a:cs typeface="Arial"/>
              </a:rPr>
              <a:t>Data</a:t>
            </a:r>
            <a:r>
              <a:rPr sz="2333" b="1" spc="-29" dirty="0">
                <a:solidFill>
                  <a:srgbClr val="550E07"/>
                </a:solidFill>
                <a:latin typeface="Arial"/>
                <a:cs typeface="Arial"/>
              </a:rPr>
              <a:t> </a:t>
            </a: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Hazards:</a:t>
            </a:r>
            <a:endParaRPr sz="2333">
              <a:solidFill>
                <a:prstClr val="black"/>
              </a:solidFill>
              <a:latin typeface="Arial"/>
              <a:cs typeface="Arial"/>
            </a:endParaRPr>
          </a:p>
          <a:p>
            <a:pPr marL="1123572" marR="709949" lvl="2" indent="-222245" defTabSz="888980">
              <a:lnSpc>
                <a:spcPct val="103200"/>
              </a:lnSpc>
              <a:spcBef>
                <a:spcPts val="427"/>
              </a:spcBef>
              <a:buFont typeface="Arial MT"/>
              <a:buChar char="•"/>
              <a:tabLst>
                <a:tab pos="1122954" algn="l"/>
                <a:tab pos="1123572" algn="l"/>
              </a:tabLst>
            </a:pPr>
            <a:r>
              <a:rPr sz="2042" b="1" spc="-5" dirty="0">
                <a:solidFill>
                  <a:srgbClr val="0000FF"/>
                </a:solidFill>
                <a:latin typeface="Arial"/>
                <a:cs typeface="Arial"/>
              </a:rPr>
              <a:t>Occur</a:t>
            </a:r>
            <a:r>
              <a:rPr sz="2042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42" b="1" spc="-5" dirty="0">
                <a:solidFill>
                  <a:srgbClr val="0000FF"/>
                </a:solidFill>
                <a:latin typeface="Arial"/>
                <a:cs typeface="Arial"/>
              </a:rPr>
              <a:t>when given</a:t>
            </a:r>
            <a:r>
              <a:rPr sz="2042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42" b="1" spc="-5" dirty="0">
                <a:solidFill>
                  <a:srgbClr val="0000FF"/>
                </a:solidFill>
                <a:latin typeface="Arial"/>
                <a:cs typeface="Arial"/>
              </a:rPr>
              <a:t>instruction depends</a:t>
            </a:r>
            <a:r>
              <a:rPr sz="2042" b="1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42" b="1" spc="-5" dirty="0">
                <a:solidFill>
                  <a:srgbClr val="0000FF"/>
                </a:solidFill>
                <a:latin typeface="Arial"/>
                <a:cs typeface="Arial"/>
              </a:rPr>
              <a:t>on data</a:t>
            </a:r>
            <a:r>
              <a:rPr sz="2042" b="1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42" b="1" spc="-5" dirty="0">
                <a:solidFill>
                  <a:srgbClr val="0000FF"/>
                </a:solidFill>
                <a:latin typeface="Arial"/>
                <a:cs typeface="Arial"/>
              </a:rPr>
              <a:t>from</a:t>
            </a:r>
            <a:r>
              <a:rPr sz="2042" b="1" dirty="0">
                <a:solidFill>
                  <a:srgbClr val="0000FF"/>
                </a:solidFill>
                <a:latin typeface="Arial"/>
                <a:cs typeface="Arial"/>
              </a:rPr>
              <a:t> an </a:t>
            </a:r>
            <a:r>
              <a:rPr sz="2042" b="1" spc="-54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42" b="1" spc="-5" dirty="0">
                <a:solidFill>
                  <a:srgbClr val="0000FF"/>
                </a:solidFill>
                <a:latin typeface="Arial"/>
                <a:cs typeface="Arial"/>
              </a:rPr>
              <a:t>instruction</a:t>
            </a:r>
            <a:r>
              <a:rPr sz="2042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42" b="1" spc="-5" dirty="0">
                <a:solidFill>
                  <a:srgbClr val="0000FF"/>
                </a:solidFill>
                <a:latin typeface="Arial"/>
                <a:cs typeface="Arial"/>
              </a:rPr>
              <a:t>ahead of it in pipeline</a:t>
            </a:r>
            <a:endParaRPr sz="2042">
              <a:solidFill>
                <a:prstClr val="black"/>
              </a:solidFill>
              <a:latin typeface="Arial"/>
              <a:cs typeface="Arial"/>
            </a:endParaRPr>
          </a:p>
          <a:p>
            <a:pPr marL="734643" lvl="1" indent="-278423" defTabSz="888980">
              <a:spcBef>
                <a:spcPts val="661"/>
              </a:spcBef>
              <a:buClr>
                <a:srgbClr val="800040"/>
              </a:buClr>
              <a:buFont typeface="Arial MT"/>
              <a:buChar char="–"/>
              <a:tabLst>
                <a:tab pos="734643" algn="l"/>
              </a:tabLst>
            </a:pP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Control</a:t>
            </a:r>
            <a:r>
              <a:rPr sz="2333" b="1" spc="-29" dirty="0">
                <a:solidFill>
                  <a:srgbClr val="550E07"/>
                </a:solidFill>
                <a:latin typeface="Arial"/>
                <a:cs typeface="Arial"/>
              </a:rPr>
              <a:t> </a:t>
            </a: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Hazards:</a:t>
            </a:r>
            <a:endParaRPr sz="2333">
              <a:solidFill>
                <a:prstClr val="black"/>
              </a:solidFill>
              <a:latin typeface="Arial"/>
              <a:cs typeface="Arial"/>
            </a:endParaRPr>
          </a:p>
          <a:p>
            <a:pPr marL="1123572" marR="350036" lvl="2" indent="-222245" defTabSz="888980">
              <a:lnSpc>
                <a:spcPts val="2431"/>
              </a:lnSpc>
              <a:spcBef>
                <a:spcPts val="700"/>
              </a:spcBef>
              <a:buFont typeface="Arial MT"/>
              <a:buChar char="•"/>
              <a:tabLst>
                <a:tab pos="1122954" algn="l"/>
                <a:tab pos="1123572" algn="l"/>
              </a:tabLst>
            </a:pPr>
            <a:r>
              <a:rPr sz="2042" b="1" spc="-5" dirty="0">
                <a:solidFill>
                  <a:srgbClr val="0000FF"/>
                </a:solidFill>
                <a:latin typeface="Arial"/>
                <a:cs typeface="Arial"/>
              </a:rPr>
              <a:t>Result</a:t>
            </a:r>
            <a:r>
              <a:rPr sz="2042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42" b="1" spc="-5" dirty="0">
                <a:solidFill>
                  <a:srgbClr val="0000FF"/>
                </a:solidFill>
                <a:latin typeface="Arial"/>
                <a:cs typeface="Arial"/>
              </a:rPr>
              <a:t>from</a:t>
            </a:r>
            <a:r>
              <a:rPr sz="2042" b="1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42" b="1" spc="-5" dirty="0">
                <a:solidFill>
                  <a:srgbClr val="0000FF"/>
                </a:solidFill>
                <a:latin typeface="Arial"/>
                <a:cs typeface="Arial"/>
              </a:rPr>
              <a:t>branch,</a:t>
            </a:r>
            <a:r>
              <a:rPr sz="2042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42" b="1" spc="-5" dirty="0">
                <a:solidFill>
                  <a:srgbClr val="0000FF"/>
                </a:solidFill>
                <a:latin typeface="Arial"/>
                <a:cs typeface="Arial"/>
              </a:rPr>
              <a:t>other</a:t>
            </a:r>
            <a:r>
              <a:rPr sz="2042" b="1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42" b="1" spc="-5" dirty="0">
                <a:solidFill>
                  <a:srgbClr val="0000FF"/>
                </a:solidFill>
                <a:latin typeface="Arial"/>
                <a:cs typeface="Arial"/>
              </a:rPr>
              <a:t>instructions</a:t>
            </a:r>
            <a:r>
              <a:rPr sz="2042" b="1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42" b="1" spc="-5" dirty="0">
                <a:solidFill>
                  <a:srgbClr val="0000FF"/>
                </a:solidFill>
                <a:latin typeface="Arial"/>
                <a:cs typeface="Arial"/>
              </a:rPr>
              <a:t>that</a:t>
            </a:r>
            <a:r>
              <a:rPr sz="2042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42" b="1" spc="-5" dirty="0">
                <a:solidFill>
                  <a:srgbClr val="0000FF"/>
                </a:solidFill>
                <a:latin typeface="Arial"/>
                <a:cs typeface="Arial"/>
              </a:rPr>
              <a:t>change</a:t>
            </a:r>
            <a:r>
              <a:rPr sz="2042" b="1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42" b="1" spc="-5" dirty="0">
                <a:solidFill>
                  <a:srgbClr val="0000FF"/>
                </a:solidFill>
                <a:latin typeface="Arial"/>
                <a:cs typeface="Arial"/>
              </a:rPr>
              <a:t>flow</a:t>
            </a:r>
            <a:r>
              <a:rPr sz="2042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42" b="1" spc="-5" dirty="0">
                <a:solidFill>
                  <a:srgbClr val="0000FF"/>
                </a:solidFill>
                <a:latin typeface="Arial"/>
                <a:cs typeface="Arial"/>
              </a:rPr>
              <a:t>of </a:t>
            </a:r>
            <a:r>
              <a:rPr sz="2042" b="1" spc="-54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42" b="1" spc="-5" dirty="0">
                <a:solidFill>
                  <a:srgbClr val="0000FF"/>
                </a:solidFill>
                <a:latin typeface="Arial"/>
                <a:cs typeface="Arial"/>
              </a:rPr>
              <a:t>program (i.e. change</a:t>
            </a:r>
            <a:r>
              <a:rPr sz="2042" b="1" dirty="0">
                <a:solidFill>
                  <a:srgbClr val="0000FF"/>
                </a:solidFill>
                <a:latin typeface="Arial"/>
                <a:cs typeface="Arial"/>
              </a:rPr>
              <a:t> PC)</a:t>
            </a:r>
            <a:endParaRPr sz="2042"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041" defTabSz="888980">
              <a:lnSpc>
                <a:spcPts val="1604"/>
              </a:lnSpc>
            </a:pPr>
            <a:fld id="{81D60167-4931-47E6-BA6A-407CBD079E47}" type="slidenum">
              <a:rPr dirty="0"/>
              <a:pPr marL="37041" defTabSz="888980">
                <a:lnSpc>
                  <a:spcPts val="1604"/>
                </a:lnSpc>
              </a:pPr>
              <a:t>25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525" y="172862"/>
            <a:ext cx="7159537" cy="617361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>
              <a:spcBef>
                <a:spcPts val="97"/>
              </a:spcBef>
              <a:tabLst>
                <a:tab pos="2728056" algn="l"/>
              </a:tabLst>
            </a:pPr>
            <a:r>
              <a:rPr spc="-5" dirty="0"/>
              <a:t>How</a:t>
            </a:r>
            <a:r>
              <a:rPr dirty="0"/>
              <a:t> </a:t>
            </a:r>
            <a:r>
              <a:rPr spc="-5" dirty="0"/>
              <a:t>do</a:t>
            </a:r>
            <a:r>
              <a:rPr dirty="0"/>
              <a:t> </a:t>
            </a:r>
            <a:r>
              <a:rPr spc="-5" dirty="0"/>
              <a:t>we	deal</a:t>
            </a:r>
            <a:r>
              <a:rPr spc="-24" dirty="0"/>
              <a:t> </a:t>
            </a:r>
            <a:r>
              <a:rPr spc="-5" dirty="0"/>
              <a:t>with</a:t>
            </a:r>
            <a:r>
              <a:rPr spc="-24" dirty="0"/>
              <a:t> </a:t>
            </a:r>
            <a:r>
              <a:rPr spc="-5" dirty="0"/>
              <a:t>hazards?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3300" y="1022659"/>
            <a:ext cx="8975813" cy="5486994"/>
          </a:xfrm>
          <a:prstGeom prst="rect">
            <a:avLst/>
          </a:prstGeom>
        </p:spPr>
        <p:txBody>
          <a:bodyPr vert="horz" wrap="square" lIns="0" tIns="96308" rIns="0" bIns="0" rtlCol="0">
            <a:spAutoFit/>
          </a:bodyPr>
          <a:lstStyle/>
          <a:p>
            <a:pPr marL="383990" indent="-372260" defTabSz="888980">
              <a:spcBef>
                <a:spcPts val="758"/>
              </a:spcBef>
              <a:buFont typeface="Arial MT"/>
              <a:buChar char="•"/>
              <a:tabLst>
                <a:tab pos="383990" algn="l"/>
                <a:tab pos="384607" algn="l"/>
              </a:tabLst>
            </a:pP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Often,</a:t>
            </a:r>
            <a:r>
              <a:rPr sz="2528" b="1" spc="-10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pipeline must</a:t>
            </a:r>
            <a:r>
              <a:rPr sz="2528" b="1" spc="-10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be stalled</a:t>
            </a:r>
            <a:endParaRPr sz="2528">
              <a:solidFill>
                <a:prstClr val="black"/>
              </a:solidFill>
              <a:latin typeface="Arial"/>
              <a:cs typeface="Arial"/>
            </a:endParaRPr>
          </a:p>
          <a:p>
            <a:pPr marL="382755" marR="4939" indent="-370408" defTabSz="888980">
              <a:lnSpc>
                <a:spcPts val="3014"/>
              </a:lnSpc>
              <a:spcBef>
                <a:spcPts val="778"/>
              </a:spcBef>
              <a:buFont typeface="Arial MT"/>
              <a:buChar char="•"/>
              <a:tabLst>
                <a:tab pos="383990" algn="l"/>
                <a:tab pos="384607" algn="l"/>
              </a:tabLst>
            </a:pP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Stalling pipeline</a:t>
            </a:r>
            <a:r>
              <a:rPr sz="2528" b="1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usually</a:t>
            </a:r>
            <a:r>
              <a:rPr sz="2528" b="1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lets</a:t>
            </a:r>
            <a:r>
              <a:rPr sz="2528" b="1" spc="5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some</a:t>
            </a:r>
            <a:r>
              <a:rPr sz="2528" b="1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instruction(s) in </a:t>
            </a:r>
            <a:r>
              <a:rPr sz="2528" b="1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pipeline</a:t>
            </a:r>
            <a:r>
              <a:rPr sz="2528" b="1" spc="5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proceed,</a:t>
            </a:r>
            <a:r>
              <a:rPr sz="2528" b="1" spc="5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another/others</a:t>
            </a:r>
            <a:r>
              <a:rPr sz="2528" b="1" spc="5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wait</a:t>
            </a:r>
            <a:r>
              <a:rPr sz="2528" b="1" spc="5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for</a:t>
            </a:r>
            <a:r>
              <a:rPr sz="2528" b="1" spc="10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data,</a:t>
            </a:r>
            <a:r>
              <a:rPr sz="2528" b="1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resource, </a:t>
            </a:r>
            <a:r>
              <a:rPr sz="2528" b="1" spc="-685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dirty="0">
                <a:solidFill>
                  <a:srgbClr val="000A4D"/>
                </a:solidFill>
                <a:latin typeface="Arial"/>
                <a:cs typeface="Arial"/>
              </a:rPr>
              <a:t>etc.</a:t>
            </a:r>
            <a:endParaRPr sz="2528">
              <a:solidFill>
                <a:prstClr val="black"/>
              </a:solidFill>
              <a:latin typeface="Arial"/>
              <a:cs typeface="Arial"/>
            </a:endParaRPr>
          </a:p>
          <a:p>
            <a:pPr defTabSz="888980">
              <a:spcBef>
                <a:spcPts val="10"/>
              </a:spcBef>
              <a:buClr>
                <a:srgbClr val="000A4D"/>
              </a:buClr>
              <a:buFont typeface="Arial MT"/>
              <a:buChar char="•"/>
            </a:pPr>
            <a:endParaRPr sz="3694">
              <a:solidFill>
                <a:prstClr val="black"/>
              </a:solidFill>
              <a:latin typeface="Arial"/>
              <a:cs typeface="Arial"/>
            </a:endParaRPr>
          </a:p>
          <a:p>
            <a:pPr marL="383990" indent="-372260" defTabSz="888980">
              <a:buFont typeface="Arial MT"/>
              <a:buChar char="•"/>
              <a:tabLst>
                <a:tab pos="383990" algn="l"/>
                <a:tab pos="384607" algn="l"/>
              </a:tabLst>
            </a:pPr>
            <a:r>
              <a:rPr sz="2528" b="1" dirty="0">
                <a:solidFill>
                  <a:srgbClr val="000A4D"/>
                </a:solidFill>
                <a:latin typeface="Arial"/>
                <a:cs typeface="Arial"/>
              </a:rPr>
              <a:t>A</a:t>
            </a:r>
            <a:r>
              <a:rPr sz="2528" b="1" spc="-15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note</a:t>
            </a:r>
            <a:r>
              <a:rPr sz="2528" b="1" spc="-15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on</a:t>
            </a:r>
            <a:r>
              <a:rPr sz="2528" b="1" spc="-15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terminology:</a:t>
            </a:r>
            <a:endParaRPr sz="2528">
              <a:solidFill>
                <a:prstClr val="black"/>
              </a:solidFill>
              <a:latin typeface="Arial"/>
              <a:cs typeface="Arial"/>
            </a:endParaRPr>
          </a:p>
          <a:p>
            <a:pPr marL="814281" marR="35189" lvl="1" indent="-308674" defTabSz="888980">
              <a:lnSpc>
                <a:spcPct val="99000"/>
              </a:lnSpc>
              <a:spcBef>
                <a:spcPts val="787"/>
              </a:spcBef>
              <a:buFont typeface="Arial MT"/>
              <a:buChar char="–"/>
              <a:tabLst>
                <a:tab pos="814281" algn="l"/>
                <a:tab pos="814898" algn="l"/>
              </a:tabLst>
            </a:pP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If we</a:t>
            </a:r>
            <a:r>
              <a:rPr sz="2333" b="1" spc="5" dirty="0">
                <a:solidFill>
                  <a:srgbClr val="550E07"/>
                </a:solidFill>
                <a:latin typeface="Arial"/>
                <a:cs typeface="Arial"/>
              </a:rPr>
              <a:t> </a:t>
            </a:r>
            <a:r>
              <a:rPr sz="2333" b="1" dirty="0">
                <a:solidFill>
                  <a:srgbClr val="550E07"/>
                </a:solidFill>
                <a:latin typeface="Arial"/>
                <a:cs typeface="Arial"/>
              </a:rPr>
              <a:t>say</a:t>
            </a:r>
            <a:r>
              <a:rPr sz="2333" b="1" spc="5" dirty="0">
                <a:solidFill>
                  <a:srgbClr val="550E07"/>
                </a:solidFill>
                <a:latin typeface="Arial"/>
                <a:cs typeface="Arial"/>
              </a:rPr>
              <a:t> </a:t>
            </a:r>
            <a:r>
              <a:rPr sz="2333" b="1" dirty="0">
                <a:solidFill>
                  <a:srgbClr val="550E07"/>
                </a:solidFill>
                <a:latin typeface="Arial"/>
                <a:cs typeface="Arial"/>
              </a:rPr>
              <a:t>an </a:t>
            </a: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instruction</a:t>
            </a:r>
            <a:r>
              <a:rPr sz="2333" b="1" dirty="0">
                <a:solidFill>
                  <a:srgbClr val="550E07"/>
                </a:solidFill>
                <a:latin typeface="Arial"/>
                <a:cs typeface="Arial"/>
              </a:rPr>
              <a:t> </a:t>
            </a: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was</a:t>
            </a:r>
            <a:r>
              <a:rPr sz="2333" b="1" spc="5" dirty="0">
                <a:solidFill>
                  <a:srgbClr val="550E07"/>
                </a:solidFill>
                <a:latin typeface="Arial"/>
                <a:cs typeface="Arial"/>
              </a:rPr>
              <a:t> </a:t>
            </a: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“</a:t>
            </a:r>
            <a:r>
              <a:rPr sz="2333" b="1" spc="-5" dirty="0">
                <a:solidFill>
                  <a:srgbClr val="B76200"/>
                </a:solidFill>
                <a:latin typeface="Arial"/>
                <a:cs typeface="Arial"/>
              </a:rPr>
              <a:t>issued</a:t>
            </a:r>
            <a:r>
              <a:rPr sz="2333" b="1" dirty="0">
                <a:solidFill>
                  <a:srgbClr val="B76200"/>
                </a:solidFill>
                <a:latin typeface="Arial"/>
                <a:cs typeface="Arial"/>
              </a:rPr>
              <a:t> </a:t>
            </a:r>
            <a:r>
              <a:rPr sz="2333" b="1" spc="-5" dirty="0">
                <a:solidFill>
                  <a:srgbClr val="B76200"/>
                </a:solidFill>
                <a:latin typeface="Arial"/>
                <a:cs typeface="Arial"/>
              </a:rPr>
              <a:t>later</a:t>
            </a:r>
            <a:r>
              <a:rPr sz="2333" b="1" dirty="0">
                <a:solidFill>
                  <a:srgbClr val="B76200"/>
                </a:solidFill>
                <a:latin typeface="Arial"/>
                <a:cs typeface="Arial"/>
              </a:rPr>
              <a:t> </a:t>
            </a:r>
            <a:r>
              <a:rPr sz="2333" b="1" spc="-5" dirty="0">
                <a:solidFill>
                  <a:srgbClr val="B76200"/>
                </a:solidFill>
                <a:latin typeface="Arial"/>
                <a:cs typeface="Arial"/>
              </a:rPr>
              <a:t>than</a:t>
            </a:r>
            <a:r>
              <a:rPr sz="2333" b="1" dirty="0">
                <a:solidFill>
                  <a:srgbClr val="B76200"/>
                </a:solidFill>
                <a:latin typeface="Arial"/>
                <a:cs typeface="Arial"/>
              </a:rPr>
              <a:t> </a:t>
            </a:r>
            <a:r>
              <a:rPr sz="2333" b="1" spc="-5" dirty="0">
                <a:solidFill>
                  <a:srgbClr val="B76200"/>
                </a:solidFill>
                <a:latin typeface="Arial"/>
                <a:cs typeface="Arial"/>
              </a:rPr>
              <a:t>instruction </a:t>
            </a:r>
            <a:r>
              <a:rPr sz="2333" b="1" spc="-632" dirty="0">
                <a:solidFill>
                  <a:srgbClr val="B76200"/>
                </a:solidFill>
                <a:latin typeface="Arial"/>
                <a:cs typeface="Arial"/>
              </a:rPr>
              <a:t> </a:t>
            </a:r>
            <a:r>
              <a:rPr sz="2333" b="1" dirty="0">
                <a:solidFill>
                  <a:srgbClr val="B76200"/>
                </a:solidFill>
                <a:latin typeface="Arial"/>
                <a:cs typeface="Arial"/>
              </a:rPr>
              <a:t>x</a:t>
            </a:r>
            <a:r>
              <a:rPr sz="2333" b="1" dirty="0">
                <a:solidFill>
                  <a:srgbClr val="550E07"/>
                </a:solidFill>
                <a:latin typeface="Arial"/>
                <a:cs typeface="Arial"/>
              </a:rPr>
              <a:t>”, </a:t>
            </a: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we </a:t>
            </a:r>
            <a:r>
              <a:rPr sz="2333" b="1" dirty="0">
                <a:solidFill>
                  <a:srgbClr val="550E07"/>
                </a:solidFill>
                <a:latin typeface="Arial"/>
                <a:cs typeface="Arial"/>
              </a:rPr>
              <a:t>mean </a:t>
            </a: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that it was issued </a:t>
            </a:r>
            <a:r>
              <a:rPr sz="2333" b="1" dirty="0">
                <a:solidFill>
                  <a:srgbClr val="B76200"/>
                </a:solidFill>
                <a:latin typeface="Arial"/>
                <a:cs typeface="Arial"/>
              </a:rPr>
              <a:t>after </a:t>
            </a:r>
            <a:r>
              <a:rPr sz="2333" b="1" spc="-5" dirty="0">
                <a:solidFill>
                  <a:srgbClr val="B76200"/>
                </a:solidFill>
                <a:latin typeface="Arial"/>
                <a:cs typeface="Arial"/>
              </a:rPr>
              <a:t>instruction </a:t>
            </a:r>
            <a:r>
              <a:rPr sz="2333" b="1" dirty="0">
                <a:solidFill>
                  <a:srgbClr val="B76200"/>
                </a:solidFill>
                <a:latin typeface="Arial"/>
                <a:cs typeface="Arial"/>
              </a:rPr>
              <a:t>x </a:t>
            </a: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and </a:t>
            </a:r>
            <a:r>
              <a:rPr sz="2333" b="1" dirty="0">
                <a:solidFill>
                  <a:srgbClr val="550E07"/>
                </a:solidFill>
                <a:latin typeface="Arial"/>
                <a:cs typeface="Arial"/>
              </a:rPr>
              <a:t>is </a:t>
            </a:r>
            <a:r>
              <a:rPr sz="2333" b="1" spc="5" dirty="0">
                <a:solidFill>
                  <a:srgbClr val="550E07"/>
                </a:solidFill>
                <a:latin typeface="Arial"/>
                <a:cs typeface="Arial"/>
              </a:rPr>
              <a:t> </a:t>
            </a: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not</a:t>
            </a:r>
            <a:r>
              <a:rPr sz="2333" b="1" spc="-10" dirty="0">
                <a:solidFill>
                  <a:srgbClr val="550E07"/>
                </a:solidFill>
                <a:latin typeface="Arial"/>
                <a:cs typeface="Arial"/>
              </a:rPr>
              <a:t> </a:t>
            </a:r>
            <a:r>
              <a:rPr sz="2333" b="1" dirty="0">
                <a:solidFill>
                  <a:srgbClr val="550E07"/>
                </a:solidFill>
                <a:latin typeface="Arial"/>
                <a:cs typeface="Arial"/>
              </a:rPr>
              <a:t>as far </a:t>
            </a: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along in</a:t>
            </a:r>
            <a:r>
              <a:rPr sz="2333" b="1" spc="-10" dirty="0">
                <a:solidFill>
                  <a:srgbClr val="550E07"/>
                </a:solidFill>
                <a:latin typeface="Arial"/>
                <a:cs typeface="Arial"/>
              </a:rPr>
              <a:t> </a:t>
            </a: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the</a:t>
            </a:r>
            <a:r>
              <a:rPr sz="2333" b="1" dirty="0">
                <a:solidFill>
                  <a:srgbClr val="550E07"/>
                </a:solidFill>
                <a:latin typeface="Arial"/>
                <a:cs typeface="Arial"/>
              </a:rPr>
              <a:t> </a:t>
            </a: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pipeline</a:t>
            </a:r>
            <a:endParaRPr sz="2333">
              <a:solidFill>
                <a:prstClr val="black"/>
              </a:solidFill>
              <a:latin typeface="Arial"/>
              <a:cs typeface="Arial"/>
            </a:endParaRPr>
          </a:p>
          <a:p>
            <a:pPr marL="444490" lvl="1" defTabSz="888980">
              <a:buClr>
                <a:srgbClr val="550E07"/>
              </a:buClr>
              <a:buFont typeface="Arial MT"/>
              <a:buChar char="–"/>
            </a:pPr>
            <a:endParaRPr sz="2333">
              <a:solidFill>
                <a:prstClr val="black"/>
              </a:solidFill>
              <a:latin typeface="Arial"/>
              <a:cs typeface="Arial"/>
            </a:endParaRPr>
          </a:p>
          <a:p>
            <a:pPr marL="814281" marR="1269883" lvl="1" indent="-308674" defTabSz="888980">
              <a:lnSpc>
                <a:spcPct val="99000"/>
              </a:lnSpc>
              <a:spcBef>
                <a:spcPts val="1541"/>
              </a:spcBef>
              <a:buFont typeface="Arial MT"/>
              <a:buChar char="–"/>
              <a:tabLst>
                <a:tab pos="814281" algn="l"/>
                <a:tab pos="814898" algn="l"/>
              </a:tabLst>
            </a:pP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If we</a:t>
            </a:r>
            <a:r>
              <a:rPr sz="2333" b="1" dirty="0">
                <a:solidFill>
                  <a:srgbClr val="550E07"/>
                </a:solidFill>
                <a:latin typeface="Arial"/>
                <a:cs typeface="Arial"/>
              </a:rPr>
              <a:t> say an </a:t>
            </a: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instruction was</a:t>
            </a:r>
            <a:r>
              <a:rPr sz="2333" b="1" dirty="0">
                <a:solidFill>
                  <a:srgbClr val="550E07"/>
                </a:solidFill>
                <a:latin typeface="Arial"/>
                <a:cs typeface="Arial"/>
              </a:rPr>
              <a:t> </a:t>
            </a: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“</a:t>
            </a:r>
            <a:r>
              <a:rPr sz="2333" b="1" spc="-5" dirty="0">
                <a:solidFill>
                  <a:srgbClr val="B76200"/>
                </a:solidFill>
                <a:latin typeface="Arial"/>
                <a:cs typeface="Arial"/>
              </a:rPr>
              <a:t>issued</a:t>
            </a:r>
            <a:r>
              <a:rPr sz="2333" b="1" dirty="0">
                <a:solidFill>
                  <a:srgbClr val="B76200"/>
                </a:solidFill>
                <a:latin typeface="Arial"/>
                <a:cs typeface="Arial"/>
              </a:rPr>
              <a:t> </a:t>
            </a:r>
            <a:r>
              <a:rPr sz="2333" b="1" spc="-5" dirty="0">
                <a:solidFill>
                  <a:srgbClr val="B76200"/>
                </a:solidFill>
                <a:latin typeface="Arial"/>
                <a:cs typeface="Arial"/>
              </a:rPr>
              <a:t>earlier</a:t>
            </a:r>
            <a:r>
              <a:rPr sz="2333" b="1" dirty="0">
                <a:solidFill>
                  <a:srgbClr val="B76200"/>
                </a:solidFill>
                <a:latin typeface="Arial"/>
                <a:cs typeface="Arial"/>
              </a:rPr>
              <a:t> </a:t>
            </a:r>
            <a:r>
              <a:rPr sz="2333" b="1" spc="-5" dirty="0">
                <a:solidFill>
                  <a:srgbClr val="B76200"/>
                </a:solidFill>
                <a:latin typeface="Arial"/>
                <a:cs typeface="Arial"/>
              </a:rPr>
              <a:t>than </a:t>
            </a:r>
            <a:r>
              <a:rPr sz="2333" b="1" dirty="0">
                <a:solidFill>
                  <a:srgbClr val="B76200"/>
                </a:solidFill>
                <a:latin typeface="Arial"/>
                <a:cs typeface="Arial"/>
              </a:rPr>
              <a:t> </a:t>
            </a:r>
            <a:r>
              <a:rPr sz="2333" b="1" spc="-5" dirty="0">
                <a:solidFill>
                  <a:srgbClr val="B76200"/>
                </a:solidFill>
                <a:latin typeface="Arial"/>
                <a:cs typeface="Arial"/>
              </a:rPr>
              <a:t>instruction </a:t>
            </a:r>
            <a:r>
              <a:rPr sz="2333" b="1" dirty="0">
                <a:solidFill>
                  <a:srgbClr val="B76200"/>
                </a:solidFill>
                <a:latin typeface="Arial"/>
                <a:cs typeface="Arial"/>
              </a:rPr>
              <a:t>x</a:t>
            </a:r>
            <a:r>
              <a:rPr sz="2333" b="1" dirty="0">
                <a:solidFill>
                  <a:srgbClr val="550E07"/>
                </a:solidFill>
                <a:latin typeface="Arial"/>
                <a:cs typeface="Arial"/>
              </a:rPr>
              <a:t>”,</a:t>
            </a: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 we</a:t>
            </a:r>
            <a:r>
              <a:rPr sz="2333" b="1" dirty="0">
                <a:solidFill>
                  <a:srgbClr val="550E07"/>
                </a:solidFill>
                <a:latin typeface="Arial"/>
                <a:cs typeface="Arial"/>
              </a:rPr>
              <a:t> mean</a:t>
            </a: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 that it was</a:t>
            </a:r>
            <a:r>
              <a:rPr sz="2333" b="1" dirty="0">
                <a:solidFill>
                  <a:srgbClr val="550E07"/>
                </a:solidFill>
                <a:latin typeface="Arial"/>
                <a:cs typeface="Arial"/>
              </a:rPr>
              <a:t> </a:t>
            </a: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issued</a:t>
            </a:r>
            <a:r>
              <a:rPr sz="2333" b="1" dirty="0">
                <a:solidFill>
                  <a:srgbClr val="550E07"/>
                </a:solidFill>
                <a:latin typeface="Arial"/>
                <a:cs typeface="Arial"/>
              </a:rPr>
              <a:t> </a:t>
            </a:r>
            <a:r>
              <a:rPr sz="2333" b="1" spc="-5" dirty="0">
                <a:solidFill>
                  <a:srgbClr val="B76200"/>
                </a:solidFill>
                <a:latin typeface="Arial"/>
                <a:cs typeface="Arial"/>
              </a:rPr>
              <a:t>before </a:t>
            </a:r>
            <a:r>
              <a:rPr sz="2333" b="1" spc="-632" dirty="0">
                <a:solidFill>
                  <a:srgbClr val="B76200"/>
                </a:solidFill>
                <a:latin typeface="Arial"/>
                <a:cs typeface="Arial"/>
              </a:rPr>
              <a:t> </a:t>
            </a:r>
            <a:r>
              <a:rPr sz="2333" b="1" spc="-5" dirty="0">
                <a:solidFill>
                  <a:srgbClr val="B76200"/>
                </a:solidFill>
                <a:latin typeface="Arial"/>
                <a:cs typeface="Arial"/>
              </a:rPr>
              <a:t>instruction </a:t>
            </a:r>
            <a:r>
              <a:rPr sz="2333" b="1" dirty="0">
                <a:solidFill>
                  <a:srgbClr val="B76200"/>
                </a:solidFill>
                <a:latin typeface="Arial"/>
                <a:cs typeface="Arial"/>
              </a:rPr>
              <a:t>x </a:t>
            </a: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and is</a:t>
            </a:r>
            <a:r>
              <a:rPr sz="2333" b="1" dirty="0">
                <a:solidFill>
                  <a:srgbClr val="550E07"/>
                </a:solidFill>
                <a:latin typeface="Arial"/>
                <a:cs typeface="Arial"/>
              </a:rPr>
              <a:t> </a:t>
            </a: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further</a:t>
            </a:r>
            <a:r>
              <a:rPr sz="2333" b="1" dirty="0">
                <a:solidFill>
                  <a:srgbClr val="550E07"/>
                </a:solidFill>
                <a:latin typeface="Arial"/>
                <a:cs typeface="Arial"/>
              </a:rPr>
              <a:t> </a:t>
            </a: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along in the</a:t>
            </a:r>
            <a:r>
              <a:rPr sz="2333" b="1" dirty="0">
                <a:solidFill>
                  <a:srgbClr val="550E07"/>
                </a:solidFill>
                <a:latin typeface="Arial"/>
                <a:cs typeface="Arial"/>
              </a:rPr>
              <a:t> </a:t>
            </a: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pipeline</a:t>
            </a:r>
            <a:endParaRPr sz="2333"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041" defTabSz="888980">
              <a:lnSpc>
                <a:spcPts val="1604"/>
              </a:lnSpc>
            </a:pPr>
            <a:fld id="{81D60167-4931-47E6-BA6A-407CBD079E47}" type="slidenum">
              <a:rPr dirty="0"/>
              <a:pPr marL="37041" defTabSz="888980">
                <a:lnSpc>
                  <a:spcPts val="1604"/>
                </a:lnSpc>
              </a:pPr>
              <a:t>26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525" y="172862"/>
            <a:ext cx="5487106" cy="617361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>
              <a:spcBef>
                <a:spcPts val="97"/>
              </a:spcBef>
              <a:tabLst>
                <a:tab pos="1466816" algn="l"/>
              </a:tabLst>
            </a:pPr>
            <a:r>
              <a:rPr spc="-5" dirty="0"/>
              <a:t>Stalls	and</a:t>
            </a:r>
            <a:r>
              <a:rPr spc="-49" dirty="0"/>
              <a:t> </a:t>
            </a:r>
            <a:r>
              <a:rPr spc="-5" dirty="0"/>
              <a:t>performance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3300" y="1106620"/>
            <a:ext cx="8012730" cy="4515517"/>
          </a:xfrm>
          <a:prstGeom prst="rect">
            <a:avLst/>
          </a:prstGeom>
        </p:spPr>
        <p:txBody>
          <a:bodyPr vert="horz" wrap="square" lIns="0" tIns="27164" rIns="0" bIns="0" rtlCol="0">
            <a:spAutoFit/>
          </a:bodyPr>
          <a:lstStyle/>
          <a:p>
            <a:pPr marL="382755" marR="4939" indent="-370408" defTabSz="888980">
              <a:lnSpc>
                <a:spcPts val="3014"/>
              </a:lnSpc>
              <a:spcBef>
                <a:spcPts val="214"/>
              </a:spcBef>
              <a:buFont typeface="Arial MT"/>
              <a:buChar char="•"/>
              <a:tabLst>
                <a:tab pos="383990" algn="l"/>
                <a:tab pos="384607" algn="l"/>
              </a:tabLst>
            </a:pP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Stalls</a:t>
            </a:r>
            <a:r>
              <a:rPr sz="2528" b="1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impede</a:t>
            </a:r>
            <a:r>
              <a:rPr sz="2528" b="1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progress</a:t>
            </a:r>
            <a:r>
              <a:rPr sz="2528" b="1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of </a:t>
            </a:r>
            <a:r>
              <a:rPr sz="2528" b="1" dirty="0">
                <a:solidFill>
                  <a:srgbClr val="000A4D"/>
                </a:solidFill>
                <a:latin typeface="Arial"/>
                <a:cs typeface="Arial"/>
              </a:rPr>
              <a:t>a</a:t>
            </a:r>
            <a:r>
              <a:rPr sz="2528" b="1" spc="5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pipeline</a:t>
            </a:r>
            <a:r>
              <a:rPr sz="2528" b="1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and result in </a:t>
            </a:r>
            <a:r>
              <a:rPr sz="2528" b="1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deviation</a:t>
            </a:r>
            <a:r>
              <a:rPr sz="2528" b="1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from</a:t>
            </a:r>
            <a:r>
              <a:rPr sz="2528" b="1" spc="5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dirty="0">
                <a:solidFill>
                  <a:srgbClr val="000A4D"/>
                </a:solidFill>
                <a:latin typeface="Arial"/>
                <a:cs typeface="Arial"/>
              </a:rPr>
              <a:t>1</a:t>
            </a:r>
            <a:r>
              <a:rPr sz="2528" b="1" spc="5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instruction</a:t>
            </a:r>
            <a:r>
              <a:rPr sz="2528" b="1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executing/clock</a:t>
            </a:r>
            <a:r>
              <a:rPr sz="2528" b="1" spc="5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cycle</a:t>
            </a:r>
            <a:endParaRPr sz="2528">
              <a:solidFill>
                <a:prstClr val="black"/>
              </a:solidFill>
              <a:latin typeface="Arial"/>
              <a:cs typeface="Arial"/>
            </a:endParaRPr>
          </a:p>
          <a:p>
            <a:pPr defTabSz="888980">
              <a:spcBef>
                <a:spcPts val="10"/>
              </a:spcBef>
              <a:buClr>
                <a:srgbClr val="000A4D"/>
              </a:buClr>
              <a:buFont typeface="Arial MT"/>
              <a:buChar char="•"/>
            </a:pPr>
            <a:endParaRPr sz="3694">
              <a:solidFill>
                <a:prstClr val="black"/>
              </a:solidFill>
              <a:latin typeface="Arial"/>
              <a:cs typeface="Arial"/>
            </a:endParaRPr>
          </a:p>
          <a:p>
            <a:pPr marL="383990" indent="-372260" defTabSz="888980">
              <a:buFont typeface="Arial MT"/>
              <a:buChar char="•"/>
              <a:tabLst>
                <a:tab pos="383990" algn="l"/>
                <a:tab pos="384607" algn="l"/>
              </a:tabLst>
            </a:pP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Pipelining</a:t>
            </a:r>
            <a:r>
              <a:rPr sz="2528" b="1" spc="-15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dirty="0">
                <a:solidFill>
                  <a:srgbClr val="000A4D"/>
                </a:solidFill>
                <a:latin typeface="Arial"/>
                <a:cs typeface="Arial"/>
              </a:rPr>
              <a:t>can</a:t>
            </a:r>
            <a:r>
              <a:rPr sz="2528" b="1" spc="-15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be</a:t>
            </a:r>
            <a:r>
              <a:rPr sz="2528" b="1" spc="-10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viewed</a:t>
            </a:r>
            <a:r>
              <a:rPr sz="2528" b="1" spc="-15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to:</a:t>
            </a:r>
            <a:endParaRPr sz="2528">
              <a:solidFill>
                <a:prstClr val="black"/>
              </a:solidFill>
              <a:latin typeface="Arial"/>
              <a:cs typeface="Arial"/>
            </a:endParaRPr>
          </a:p>
          <a:p>
            <a:pPr marL="814898" lvl="1" indent="-309291" defTabSz="888980">
              <a:spcBef>
                <a:spcPts val="661"/>
              </a:spcBef>
              <a:buFont typeface="Arial MT"/>
              <a:buChar char="–"/>
              <a:tabLst>
                <a:tab pos="814281" algn="l"/>
                <a:tab pos="814898" algn="l"/>
              </a:tabLst>
            </a:pPr>
            <a:r>
              <a:rPr sz="2333" b="1" dirty="0">
                <a:solidFill>
                  <a:srgbClr val="550E07"/>
                </a:solidFill>
                <a:latin typeface="Arial"/>
                <a:cs typeface="Arial"/>
              </a:rPr>
              <a:t>Decrease</a:t>
            </a: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 </a:t>
            </a:r>
            <a:r>
              <a:rPr sz="2333" b="1" dirty="0">
                <a:solidFill>
                  <a:srgbClr val="550E07"/>
                </a:solidFill>
                <a:latin typeface="Arial"/>
                <a:cs typeface="Arial"/>
              </a:rPr>
              <a:t>CPI</a:t>
            </a: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 or</a:t>
            </a:r>
            <a:r>
              <a:rPr sz="2333" b="1" dirty="0">
                <a:solidFill>
                  <a:srgbClr val="550E07"/>
                </a:solidFill>
                <a:latin typeface="Arial"/>
                <a:cs typeface="Arial"/>
              </a:rPr>
              <a:t> </a:t>
            </a: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clock</a:t>
            </a:r>
            <a:r>
              <a:rPr sz="2333" b="1" dirty="0">
                <a:solidFill>
                  <a:srgbClr val="550E07"/>
                </a:solidFill>
                <a:latin typeface="Arial"/>
                <a:cs typeface="Arial"/>
              </a:rPr>
              <a:t> </a:t>
            </a: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cycle</a:t>
            </a:r>
            <a:r>
              <a:rPr sz="2333" b="1" dirty="0">
                <a:solidFill>
                  <a:srgbClr val="550E07"/>
                </a:solidFill>
                <a:latin typeface="Arial"/>
                <a:cs typeface="Arial"/>
              </a:rPr>
              <a:t> </a:t>
            </a: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time</a:t>
            </a:r>
            <a:r>
              <a:rPr sz="2333" b="1" dirty="0">
                <a:solidFill>
                  <a:srgbClr val="550E07"/>
                </a:solidFill>
                <a:latin typeface="Arial"/>
                <a:cs typeface="Arial"/>
              </a:rPr>
              <a:t> </a:t>
            </a: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for</a:t>
            </a:r>
            <a:r>
              <a:rPr sz="2333" b="1" dirty="0">
                <a:solidFill>
                  <a:srgbClr val="550E07"/>
                </a:solidFill>
                <a:latin typeface="Arial"/>
                <a:cs typeface="Arial"/>
              </a:rPr>
              <a:t> </a:t>
            </a: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instruction</a:t>
            </a:r>
            <a:endParaRPr sz="2333">
              <a:solidFill>
                <a:prstClr val="black"/>
              </a:solidFill>
              <a:latin typeface="Arial"/>
              <a:cs typeface="Arial"/>
            </a:endParaRPr>
          </a:p>
          <a:p>
            <a:pPr marL="814898" lvl="1" indent="-309291" defTabSz="888980">
              <a:spcBef>
                <a:spcPts val="700"/>
              </a:spcBef>
              <a:buFont typeface="Arial MT"/>
              <a:buChar char="–"/>
              <a:tabLst>
                <a:tab pos="814281" algn="l"/>
                <a:tab pos="814898" algn="l"/>
              </a:tabLst>
            </a:pP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Let’s </a:t>
            </a:r>
            <a:r>
              <a:rPr sz="2333" b="1" dirty="0">
                <a:solidFill>
                  <a:srgbClr val="550E07"/>
                </a:solidFill>
                <a:latin typeface="Arial"/>
                <a:cs typeface="Arial"/>
              </a:rPr>
              <a:t>see </a:t>
            </a: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what</a:t>
            </a:r>
            <a:r>
              <a:rPr sz="2333" b="1" spc="-10" dirty="0">
                <a:solidFill>
                  <a:srgbClr val="550E07"/>
                </a:solidFill>
                <a:latin typeface="Arial"/>
                <a:cs typeface="Arial"/>
              </a:rPr>
              <a:t> </a:t>
            </a:r>
            <a:r>
              <a:rPr sz="2333" b="1" dirty="0">
                <a:solidFill>
                  <a:srgbClr val="550E07"/>
                </a:solidFill>
                <a:latin typeface="Arial"/>
                <a:cs typeface="Arial"/>
              </a:rPr>
              <a:t>affect</a:t>
            </a: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 stalls have</a:t>
            </a:r>
            <a:r>
              <a:rPr sz="2333" b="1" dirty="0">
                <a:solidFill>
                  <a:srgbClr val="550E07"/>
                </a:solidFill>
                <a:latin typeface="Arial"/>
                <a:cs typeface="Arial"/>
              </a:rPr>
              <a:t> </a:t>
            </a: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on</a:t>
            </a:r>
            <a:r>
              <a:rPr sz="2333" b="1" spc="-10" dirty="0">
                <a:solidFill>
                  <a:srgbClr val="550E07"/>
                </a:solidFill>
                <a:latin typeface="Arial"/>
                <a:cs typeface="Arial"/>
              </a:rPr>
              <a:t> </a:t>
            </a: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CPI…</a:t>
            </a:r>
            <a:endParaRPr sz="2333">
              <a:solidFill>
                <a:prstClr val="black"/>
              </a:solidFill>
              <a:latin typeface="Arial"/>
              <a:cs typeface="Arial"/>
            </a:endParaRPr>
          </a:p>
          <a:p>
            <a:pPr marL="444490" lvl="1" defTabSz="888980">
              <a:buClr>
                <a:srgbClr val="550E07"/>
              </a:buClr>
              <a:buFont typeface="Arial MT"/>
              <a:buChar char="–"/>
            </a:pPr>
            <a:endParaRPr sz="2333">
              <a:solidFill>
                <a:prstClr val="black"/>
              </a:solidFill>
              <a:latin typeface="Arial"/>
              <a:cs typeface="Arial"/>
            </a:endParaRPr>
          </a:p>
          <a:p>
            <a:pPr marL="383990" indent="-372260" defTabSz="888980">
              <a:spcBef>
                <a:spcPts val="1711"/>
              </a:spcBef>
              <a:buFont typeface="Arial MT"/>
              <a:buChar char="•"/>
              <a:tabLst>
                <a:tab pos="383990" algn="l"/>
                <a:tab pos="384607" algn="l"/>
              </a:tabLst>
            </a:pPr>
            <a:r>
              <a:rPr sz="2528" b="1" dirty="0">
                <a:solidFill>
                  <a:srgbClr val="000A4D"/>
                </a:solidFill>
                <a:latin typeface="Arial"/>
                <a:cs typeface="Arial"/>
              </a:rPr>
              <a:t>CPI</a:t>
            </a:r>
            <a:r>
              <a:rPr sz="2528" b="1" spc="-34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pipelined</a:t>
            </a:r>
            <a:r>
              <a:rPr sz="2528" b="1" spc="-29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dirty="0">
                <a:solidFill>
                  <a:srgbClr val="000A4D"/>
                </a:solidFill>
                <a:latin typeface="Arial"/>
                <a:cs typeface="Arial"/>
              </a:rPr>
              <a:t>=</a:t>
            </a:r>
            <a:endParaRPr sz="2528">
              <a:solidFill>
                <a:prstClr val="black"/>
              </a:solidFill>
              <a:latin typeface="Arial"/>
              <a:cs typeface="Arial"/>
            </a:endParaRPr>
          </a:p>
          <a:p>
            <a:pPr marL="814898" lvl="1" indent="-309291" defTabSz="888980">
              <a:spcBef>
                <a:spcPts val="661"/>
              </a:spcBef>
              <a:buFont typeface="Arial MT"/>
              <a:buChar char="–"/>
              <a:tabLst>
                <a:tab pos="814281" algn="l"/>
                <a:tab pos="814898" algn="l"/>
              </a:tabLst>
            </a:pP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Ideal </a:t>
            </a:r>
            <a:r>
              <a:rPr sz="2333" b="1" dirty="0">
                <a:solidFill>
                  <a:srgbClr val="550E07"/>
                </a:solidFill>
                <a:latin typeface="Arial"/>
                <a:cs typeface="Arial"/>
              </a:rPr>
              <a:t>CPI</a:t>
            </a: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 </a:t>
            </a:r>
            <a:r>
              <a:rPr sz="2333" b="1" dirty="0">
                <a:solidFill>
                  <a:srgbClr val="550E07"/>
                </a:solidFill>
                <a:latin typeface="Arial"/>
                <a:cs typeface="Arial"/>
              </a:rPr>
              <a:t>+</a:t>
            </a:r>
            <a:r>
              <a:rPr sz="2333" b="1" spc="5" dirty="0">
                <a:solidFill>
                  <a:srgbClr val="550E07"/>
                </a:solidFill>
                <a:latin typeface="Arial"/>
                <a:cs typeface="Arial"/>
              </a:rPr>
              <a:t> </a:t>
            </a: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Pipeline</a:t>
            </a:r>
            <a:r>
              <a:rPr sz="2333" b="1" dirty="0">
                <a:solidFill>
                  <a:srgbClr val="550E07"/>
                </a:solidFill>
                <a:latin typeface="Arial"/>
                <a:cs typeface="Arial"/>
              </a:rPr>
              <a:t> </a:t>
            </a: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stall cycles</a:t>
            </a:r>
            <a:r>
              <a:rPr sz="2333" b="1" spc="5" dirty="0">
                <a:solidFill>
                  <a:srgbClr val="550E07"/>
                </a:solidFill>
                <a:latin typeface="Arial"/>
                <a:cs typeface="Arial"/>
              </a:rPr>
              <a:t> </a:t>
            </a: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per</a:t>
            </a:r>
            <a:r>
              <a:rPr sz="2333" b="1" dirty="0">
                <a:solidFill>
                  <a:srgbClr val="550E07"/>
                </a:solidFill>
                <a:latin typeface="Arial"/>
                <a:cs typeface="Arial"/>
              </a:rPr>
              <a:t> </a:t>
            </a: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instruction</a:t>
            </a:r>
            <a:endParaRPr sz="2333">
              <a:solidFill>
                <a:prstClr val="black"/>
              </a:solidFill>
              <a:latin typeface="Arial"/>
              <a:cs typeface="Arial"/>
            </a:endParaRPr>
          </a:p>
          <a:p>
            <a:pPr marL="814898" lvl="1" indent="-309291" defTabSz="888980">
              <a:spcBef>
                <a:spcPts val="700"/>
              </a:spcBef>
              <a:buFont typeface="Arial MT"/>
              <a:buChar char="–"/>
              <a:tabLst>
                <a:tab pos="814281" algn="l"/>
                <a:tab pos="814898" algn="l"/>
              </a:tabLst>
            </a:pPr>
            <a:r>
              <a:rPr sz="2333" b="1" dirty="0">
                <a:solidFill>
                  <a:srgbClr val="550E07"/>
                </a:solidFill>
                <a:latin typeface="Arial"/>
                <a:cs typeface="Arial"/>
              </a:rPr>
              <a:t>1 + </a:t>
            </a: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Pipeline</a:t>
            </a:r>
            <a:r>
              <a:rPr sz="2333" b="1" dirty="0">
                <a:solidFill>
                  <a:srgbClr val="550E07"/>
                </a:solidFill>
                <a:latin typeface="Arial"/>
                <a:cs typeface="Arial"/>
              </a:rPr>
              <a:t> </a:t>
            </a: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stall cycles</a:t>
            </a:r>
            <a:r>
              <a:rPr sz="2333" b="1" dirty="0">
                <a:solidFill>
                  <a:srgbClr val="550E07"/>
                </a:solidFill>
                <a:latin typeface="Arial"/>
                <a:cs typeface="Arial"/>
              </a:rPr>
              <a:t> </a:t>
            </a: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per</a:t>
            </a:r>
            <a:r>
              <a:rPr sz="2333" b="1" dirty="0">
                <a:solidFill>
                  <a:srgbClr val="550E07"/>
                </a:solidFill>
                <a:latin typeface="Arial"/>
                <a:cs typeface="Arial"/>
              </a:rPr>
              <a:t> </a:t>
            </a: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instruction</a:t>
            </a:r>
            <a:endParaRPr sz="2333"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525" y="172862"/>
            <a:ext cx="5487106" cy="617361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>
              <a:spcBef>
                <a:spcPts val="97"/>
              </a:spcBef>
              <a:tabLst>
                <a:tab pos="1466816" algn="l"/>
              </a:tabLst>
            </a:pPr>
            <a:r>
              <a:rPr spc="-5" dirty="0"/>
              <a:t>Stalls	and</a:t>
            </a:r>
            <a:r>
              <a:rPr spc="-49" dirty="0"/>
              <a:t> </a:t>
            </a:r>
            <a:r>
              <a:rPr spc="-5" dirty="0"/>
              <a:t>performance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3300" y="1106621"/>
            <a:ext cx="8710348" cy="401485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383990" indent="-372260" defTabSz="888980">
              <a:spcBef>
                <a:spcPts val="97"/>
              </a:spcBef>
              <a:buFont typeface="Arial MT"/>
              <a:buChar char="•"/>
              <a:tabLst>
                <a:tab pos="383990" algn="l"/>
                <a:tab pos="384607" algn="l"/>
              </a:tabLst>
            </a:pP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Ignoring overhead</a:t>
            </a:r>
            <a:r>
              <a:rPr sz="2528" b="1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and</a:t>
            </a:r>
            <a:r>
              <a:rPr sz="2528" b="1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assuming</a:t>
            </a:r>
            <a:r>
              <a:rPr sz="2528" b="1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stages</a:t>
            </a:r>
            <a:r>
              <a:rPr sz="2528" b="1" dirty="0">
                <a:solidFill>
                  <a:srgbClr val="000A4D"/>
                </a:solidFill>
                <a:latin typeface="Arial"/>
                <a:cs typeface="Arial"/>
              </a:rPr>
              <a:t> are</a:t>
            </a:r>
            <a:r>
              <a:rPr sz="2528" b="1" spc="5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balanced:</a:t>
            </a:r>
            <a:endParaRPr sz="2528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3299" y="2983398"/>
            <a:ext cx="8245475" cy="792692"/>
          </a:xfrm>
          <a:prstGeom prst="rect">
            <a:avLst/>
          </a:prstGeom>
        </p:spPr>
        <p:txBody>
          <a:bodyPr vert="horz" wrap="square" lIns="0" tIns="27163" rIns="0" bIns="0" rtlCol="0">
            <a:spAutoFit/>
          </a:bodyPr>
          <a:lstStyle/>
          <a:p>
            <a:pPr marL="382755" marR="4939" indent="-370408" defTabSz="888980">
              <a:lnSpc>
                <a:spcPts val="3014"/>
              </a:lnSpc>
              <a:spcBef>
                <a:spcPts val="213"/>
              </a:spcBef>
              <a:buFont typeface="Arial MT"/>
              <a:buChar char="•"/>
              <a:tabLst>
                <a:tab pos="383990" algn="l"/>
                <a:tab pos="384607" algn="l"/>
              </a:tabLst>
            </a:pP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If no stalls, speedup</a:t>
            </a:r>
            <a:r>
              <a:rPr sz="2528" b="1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equal </a:t>
            </a:r>
            <a:r>
              <a:rPr sz="2528" b="1" dirty="0">
                <a:solidFill>
                  <a:srgbClr val="000A4D"/>
                </a:solidFill>
                <a:latin typeface="Arial"/>
                <a:cs typeface="Arial"/>
              </a:rPr>
              <a:t>to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dirty="0">
                <a:solidFill>
                  <a:srgbClr val="000A4D"/>
                </a:solidFill>
                <a:latin typeface="Arial"/>
                <a:cs typeface="Arial"/>
              </a:rPr>
              <a:t>#</a:t>
            </a:r>
            <a:r>
              <a:rPr sz="2528" b="1" spc="5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of pipeline</a:t>
            </a:r>
            <a:r>
              <a:rPr sz="2528" b="1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stages</a:t>
            </a:r>
            <a:r>
              <a:rPr sz="2528" b="1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in </a:t>
            </a:r>
            <a:r>
              <a:rPr sz="2528" b="1" spc="-685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dirty="0">
                <a:solidFill>
                  <a:srgbClr val="000A4D"/>
                </a:solidFill>
                <a:latin typeface="Arial"/>
                <a:cs typeface="Arial"/>
              </a:rPr>
              <a:t>ideal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 case</a:t>
            </a:r>
            <a:endParaRPr sz="2528">
              <a:solidFill>
                <a:prstClr val="black"/>
              </a:solidFill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4067" y="1852084"/>
            <a:ext cx="6712257" cy="915237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041" defTabSz="888980">
              <a:lnSpc>
                <a:spcPts val="1604"/>
              </a:lnSpc>
            </a:pPr>
            <a:fld id="{81D60167-4931-47E6-BA6A-407CBD079E47}" type="slidenum">
              <a:rPr dirty="0"/>
              <a:pPr marL="37041" defTabSz="888980">
                <a:lnSpc>
                  <a:spcPts val="1604"/>
                </a:lnSpc>
              </a:pPr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041" defTabSz="888980">
              <a:lnSpc>
                <a:spcPts val="1604"/>
              </a:lnSpc>
            </a:pPr>
            <a:fld id="{81D60167-4931-47E6-BA6A-407CBD079E47}" type="slidenum">
              <a:rPr dirty="0"/>
              <a:pPr marL="37041" defTabSz="888980">
                <a:lnSpc>
                  <a:spcPts val="1604"/>
                </a:lnSpc>
              </a:pPr>
              <a:t>28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2686" y="4892587"/>
            <a:ext cx="5951361" cy="617361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>
              <a:spcBef>
                <a:spcPts val="97"/>
              </a:spcBef>
            </a:pPr>
            <a:r>
              <a:rPr spc="-5" dirty="0"/>
              <a:t>STRUCTURAL</a:t>
            </a:r>
            <a:r>
              <a:rPr spc="-34" dirty="0"/>
              <a:t> </a:t>
            </a:r>
            <a:r>
              <a:rPr spc="-5" dirty="0"/>
              <a:t>HAZARDS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041" defTabSz="888980">
              <a:lnSpc>
                <a:spcPts val="1604"/>
              </a:lnSpc>
            </a:pPr>
            <a:fld id="{81D60167-4931-47E6-BA6A-407CBD079E47}" type="slidenum">
              <a:rPr dirty="0"/>
              <a:pPr marL="37041" defTabSz="888980">
                <a:lnSpc>
                  <a:spcPts val="1604"/>
                </a:lnSpc>
              </a:pPr>
              <a:t>29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526" y="172862"/>
            <a:ext cx="4361656" cy="617361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>
              <a:spcBef>
                <a:spcPts val="97"/>
              </a:spcBef>
            </a:pPr>
            <a:r>
              <a:rPr spc="-5" dirty="0"/>
              <a:t>Structural</a:t>
            </a:r>
            <a:r>
              <a:rPr spc="-39" dirty="0"/>
              <a:t> </a:t>
            </a:r>
            <a:r>
              <a:rPr spc="-5" dirty="0"/>
              <a:t>hazards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3300" y="1015662"/>
            <a:ext cx="8870862" cy="4005367"/>
          </a:xfrm>
          <a:prstGeom prst="rect">
            <a:avLst/>
          </a:prstGeom>
        </p:spPr>
        <p:txBody>
          <a:bodyPr vert="horz" wrap="square" lIns="0" tIns="103099" rIns="0" bIns="0" rtlCol="0">
            <a:spAutoFit/>
          </a:bodyPr>
          <a:lstStyle/>
          <a:p>
            <a:pPr marL="383990" indent="-372260" defTabSz="888980">
              <a:spcBef>
                <a:spcPts val="812"/>
              </a:spcBef>
              <a:buFont typeface="Arial MT"/>
              <a:buChar char="•"/>
              <a:tabLst>
                <a:tab pos="383990" algn="l"/>
                <a:tab pos="384607" algn="l"/>
              </a:tabLst>
            </a:pP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Avoid</a:t>
            </a:r>
            <a:r>
              <a:rPr sz="2528" b="1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structural</a:t>
            </a:r>
            <a:r>
              <a:rPr sz="2528" b="1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hazards</a:t>
            </a:r>
            <a:r>
              <a:rPr sz="2528" b="1" spc="5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by</a:t>
            </a:r>
            <a:r>
              <a:rPr sz="2528" b="1" spc="10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duplicating</a:t>
            </a:r>
            <a:r>
              <a:rPr sz="2528" b="1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resources</a:t>
            </a:r>
            <a:endParaRPr sz="2528">
              <a:solidFill>
                <a:prstClr val="black"/>
              </a:solidFill>
              <a:latin typeface="Arial"/>
              <a:cs typeface="Arial"/>
            </a:endParaRPr>
          </a:p>
          <a:p>
            <a:pPr marL="814281" marR="458071" indent="-308674" defTabSz="888980">
              <a:lnSpc>
                <a:spcPct val="100699"/>
              </a:lnSpc>
              <a:spcBef>
                <a:spcPts val="642"/>
              </a:spcBef>
              <a:tabLst>
                <a:tab pos="814281" algn="l"/>
              </a:tabLst>
            </a:pPr>
            <a:r>
              <a:rPr sz="2333" dirty="0">
                <a:solidFill>
                  <a:srgbClr val="550E07"/>
                </a:solidFill>
                <a:latin typeface="Arial MT"/>
                <a:cs typeface="Arial MT"/>
              </a:rPr>
              <a:t>–	</a:t>
            </a: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e.g. </a:t>
            </a:r>
            <a:r>
              <a:rPr sz="2333" b="1" dirty="0">
                <a:solidFill>
                  <a:srgbClr val="550E07"/>
                </a:solidFill>
                <a:latin typeface="Arial"/>
                <a:cs typeface="Arial"/>
              </a:rPr>
              <a:t>an</a:t>
            </a: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 ALU</a:t>
            </a:r>
            <a:r>
              <a:rPr sz="2333" b="1" dirty="0">
                <a:solidFill>
                  <a:srgbClr val="550E07"/>
                </a:solidFill>
                <a:latin typeface="Arial"/>
                <a:cs typeface="Arial"/>
              </a:rPr>
              <a:t> to </a:t>
            </a: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perform</a:t>
            </a:r>
            <a:r>
              <a:rPr sz="2333" b="1" dirty="0">
                <a:solidFill>
                  <a:srgbClr val="550E07"/>
                </a:solidFill>
                <a:latin typeface="Arial"/>
                <a:cs typeface="Arial"/>
              </a:rPr>
              <a:t> an</a:t>
            </a: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 arithmetic</a:t>
            </a:r>
            <a:r>
              <a:rPr sz="2333" b="1" spc="5" dirty="0">
                <a:solidFill>
                  <a:srgbClr val="550E07"/>
                </a:solidFill>
                <a:latin typeface="Arial"/>
                <a:cs typeface="Arial"/>
              </a:rPr>
              <a:t> </a:t>
            </a: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operation and </a:t>
            </a:r>
            <a:r>
              <a:rPr sz="2333" b="1" dirty="0">
                <a:solidFill>
                  <a:srgbClr val="550E07"/>
                </a:solidFill>
                <a:latin typeface="Arial"/>
                <a:cs typeface="Arial"/>
              </a:rPr>
              <a:t>an </a:t>
            </a:r>
            <a:r>
              <a:rPr sz="2333" b="1" spc="-632" dirty="0">
                <a:solidFill>
                  <a:srgbClr val="550E07"/>
                </a:solidFill>
                <a:latin typeface="Arial"/>
                <a:cs typeface="Arial"/>
              </a:rPr>
              <a:t> </a:t>
            </a: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adder </a:t>
            </a:r>
            <a:r>
              <a:rPr sz="2333" b="1" dirty="0">
                <a:solidFill>
                  <a:srgbClr val="550E07"/>
                </a:solidFill>
                <a:latin typeface="Arial"/>
                <a:cs typeface="Arial"/>
              </a:rPr>
              <a:t>to</a:t>
            </a: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 increment </a:t>
            </a:r>
            <a:r>
              <a:rPr sz="2333" b="1" dirty="0">
                <a:solidFill>
                  <a:srgbClr val="550E07"/>
                </a:solidFill>
                <a:latin typeface="Arial"/>
                <a:cs typeface="Arial"/>
              </a:rPr>
              <a:t>PC</a:t>
            </a:r>
            <a:endParaRPr sz="2333">
              <a:solidFill>
                <a:prstClr val="black"/>
              </a:solidFill>
              <a:latin typeface="Arial"/>
              <a:cs typeface="Arial"/>
            </a:endParaRPr>
          </a:p>
          <a:p>
            <a:pPr defTabSz="888980"/>
            <a:endParaRPr sz="2333">
              <a:solidFill>
                <a:prstClr val="black"/>
              </a:solidFill>
              <a:latin typeface="Arial"/>
              <a:cs typeface="Arial"/>
            </a:endParaRPr>
          </a:p>
          <a:p>
            <a:pPr marL="382755" marR="256199" indent="-370408" defTabSz="888980">
              <a:lnSpc>
                <a:spcPts val="3014"/>
              </a:lnSpc>
              <a:spcBef>
                <a:spcPts val="1828"/>
              </a:spcBef>
              <a:buFont typeface="Arial MT"/>
              <a:buChar char="•"/>
              <a:tabLst>
                <a:tab pos="383990" algn="l"/>
                <a:tab pos="384607" algn="l"/>
              </a:tabLst>
            </a:pP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If not all possible</a:t>
            </a:r>
            <a:r>
              <a:rPr sz="2528" b="1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combinations</a:t>
            </a:r>
            <a:r>
              <a:rPr sz="2528" b="1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of instructions</a:t>
            </a:r>
            <a:r>
              <a:rPr sz="2528" b="1" dirty="0">
                <a:solidFill>
                  <a:srgbClr val="000A4D"/>
                </a:solidFill>
                <a:latin typeface="Arial"/>
                <a:cs typeface="Arial"/>
              </a:rPr>
              <a:t> can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 be </a:t>
            </a:r>
            <a:r>
              <a:rPr sz="2528" b="1" spc="-690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executed, structural hazards</a:t>
            </a:r>
            <a:r>
              <a:rPr sz="2528" b="1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occur</a:t>
            </a:r>
            <a:endParaRPr sz="2528">
              <a:solidFill>
                <a:prstClr val="black"/>
              </a:solidFill>
              <a:latin typeface="Arial"/>
              <a:cs typeface="Arial"/>
            </a:endParaRPr>
          </a:p>
          <a:p>
            <a:pPr defTabSz="888980">
              <a:buClr>
                <a:srgbClr val="000A4D"/>
              </a:buClr>
              <a:buFont typeface="Arial MT"/>
              <a:buChar char="•"/>
            </a:pPr>
            <a:endParaRPr sz="2528">
              <a:solidFill>
                <a:prstClr val="black"/>
              </a:solidFill>
              <a:latin typeface="Arial"/>
              <a:cs typeface="Arial"/>
            </a:endParaRPr>
          </a:p>
          <a:p>
            <a:pPr marL="382755" marR="4939" indent="-370408" defTabSz="888980">
              <a:lnSpc>
                <a:spcPts val="3014"/>
              </a:lnSpc>
              <a:spcBef>
                <a:spcPts val="1468"/>
              </a:spcBef>
              <a:buFont typeface="Arial MT"/>
              <a:buChar char="•"/>
              <a:tabLst>
                <a:tab pos="383990" algn="l"/>
                <a:tab pos="384607" algn="l"/>
              </a:tabLst>
            </a:pP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Pipelines</a:t>
            </a:r>
            <a:r>
              <a:rPr sz="2528" b="1" spc="5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stall</a:t>
            </a:r>
            <a:r>
              <a:rPr sz="2528" b="1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result</a:t>
            </a:r>
            <a:r>
              <a:rPr sz="2528" b="1" spc="5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of</a:t>
            </a:r>
            <a:r>
              <a:rPr sz="2528" b="1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hazards,</a:t>
            </a:r>
            <a:r>
              <a:rPr sz="2528" b="1" dirty="0">
                <a:solidFill>
                  <a:srgbClr val="000A4D"/>
                </a:solidFill>
                <a:latin typeface="Arial"/>
                <a:cs typeface="Arial"/>
              </a:rPr>
              <a:t> CPI</a:t>
            </a:r>
            <a:r>
              <a:rPr sz="2528" b="1" spc="5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increased</a:t>
            </a:r>
            <a:r>
              <a:rPr sz="2528" b="1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from</a:t>
            </a:r>
            <a:r>
              <a:rPr sz="2528" b="1" spc="5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the </a:t>
            </a:r>
            <a:r>
              <a:rPr sz="2528" b="1" spc="-685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usual</a:t>
            </a:r>
            <a:r>
              <a:rPr sz="2528" b="1" spc="-10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dirty="0">
                <a:solidFill>
                  <a:srgbClr val="000A4D"/>
                </a:solidFill>
                <a:latin typeface="Arial"/>
                <a:cs typeface="Arial"/>
              </a:rPr>
              <a:t>“1”</a:t>
            </a:r>
            <a:endParaRPr sz="2528"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7950" y="554990"/>
            <a:ext cx="47783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</a:t>
            </a:r>
            <a:r>
              <a:rPr spc="-40" dirty="0"/>
              <a:t> </a:t>
            </a:r>
            <a:r>
              <a:rPr dirty="0"/>
              <a:t>is</a:t>
            </a:r>
            <a:r>
              <a:rPr spc="-35" dirty="0"/>
              <a:t> </a:t>
            </a:r>
            <a:r>
              <a:rPr spc="-5" dirty="0"/>
              <a:t>Pipelining?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490" y="1723390"/>
            <a:ext cx="7321550" cy="2089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 MT"/>
                <a:cs typeface="Arial MT"/>
              </a:rPr>
              <a:t>A</a:t>
            </a:r>
            <a:r>
              <a:rPr sz="2800" spc="-17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way of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speeding up execution of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instructions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3200" i="1" spc="-5" dirty="0">
                <a:solidFill>
                  <a:srgbClr val="0136BB"/>
                </a:solidFill>
                <a:latin typeface="Arial"/>
                <a:cs typeface="Arial"/>
              </a:rPr>
              <a:t>Key</a:t>
            </a:r>
            <a:r>
              <a:rPr sz="3200" i="1" spc="-35" dirty="0">
                <a:solidFill>
                  <a:srgbClr val="0136BB"/>
                </a:solidFill>
                <a:latin typeface="Arial"/>
                <a:cs typeface="Arial"/>
              </a:rPr>
              <a:t> </a:t>
            </a:r>
            <a:r>
              <a:rPr sz="3200" i="1" dirty="0">
                <a:solidFill>
                  <a:srgbClr val="0136BB"/>
                </a:solidFill>
                <a:latin typeface="Arial"/>
                <a:cs typeface="Arial"/>
              </a:rPr>
              <a:t>idea</a:t>
            </a:r>
            <a:r>
              <a:rPr sz="3200" dirty="0">
                <a:latin typeface="Arial MT"/>
                <a:cs typeface="Arial MT"/>
              </a:rPr>
              <a:t>:</a:t>
            </a:r>
            <a:endParaRPr sz="3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2800" u="heavy" spc="-5" dirty="0">
                <a:solidFill>
                  <a:srgbClr val="980000"/>
                </a:solidFill>
                <a:uFill>
                  <a:solidFill>
                    <a:srgbClr val="980000"/>
                  </a:solidFill>
                </a:uFill>
                <a:latin typeface="Arial MT"/>
                <a:cs typeface="Arial MT"/>
              </a:rPr>
              <a:t>overlap</a:t>
            </a:r>
            <a:r>
              <a:rPr sz="2800" spc="10" dirty="0">
                <a:solidFill>
                  <a:srgbClr val="9800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execution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of</a:t>
            </a:r>
            <a:r>
              <a:rPr sz="2800" spc="30" dirty="0">
                <a:latin typeface="Arial MT"/>
                <a:cs typeface="Arial MT"/>
              </a:rPr>
              <a:t> </a:t>
            </a:r>
            <a:r>
              <a:rPr sz="2800" u="heavy" spc="-5" dirty="0">
                <a:solidFill>
                  <a:srgbClr val="980000"/>
                </a:solidFill>
                <a:uFill>
                  <a:solidFill>
                    <a:srgbClr val="980000"/>
                  </a:solidFill>
                </a:uFill>
                <a:latin typeface="Arial MT"/>
                <a:cs typeface="Arial MT"/>
              </a:rPr>
              <a:t>multiple</a:t>
            </a:r>
            <a:r>
              <a:rPr sz="2800" spc="15" dirty="0">
                <a:solidFill>
                  <a:srgbClr val="9800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instructions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915" y="172862"/>
            <a:ext cx="7957167" cy="617361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>
              <a:spcBef>
                <a:spcPts val="97"/>
              </a:spcBef>
              <a:tabLst>
                <a:tab pos="2921286" algn="l"/>
                <a:tab pos="3936822" algn="l"/>
              </a:tabLst>
            </a:pPr>
            <a:r>
              <a:rPr dirty="0"/>
              <a:t>An</a:t>
            </a:r>
            <a:r>
              <a:rPr spc="5" dirty="0"/>
              <a:t> </a:t>
            </a:r>
            <a:r>
              <a:rPr spc="-5" dirty="0"/>
              <a:t>example	of</a:t>
            </a:r>
            <a:r>
              <a:rPr dirty="0"/>
              <a:t> a	</a:t>
            </a:r>
            <a:r>
              <a:rPr spc="-5" dirty="0"/>
              <a:t>structural</a:t>
            </a:r>
            <a:r>
              <a:rPr spc="-39" dirty="0"/>
              <a:t> </a:t>
            </a:r>
            <a:r>
              <a:rPr spc="-5" dirty="0"/>
              <a:t>hazard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403534" y="1541860"/>
            <a:ext cx="339549" cy="768615"/>
            <a:chOff x="3344024" y="1585913"/>
            <a:chExt cx="349250" cy="790575"/>
          </a:xfrm>
        </p:grpSpPr>
        <p:sp>
          <p:nvSpPr>
            <p:cNvPr id="4" name="object 4"/>
            <p:cNvSpPr/>
            <p:nvPr/>
          </p:nvSpPr>
          <p:spPr>
            <a:xfrm>
              <a:off x="3350374" y="1592263"/>
              <a:ext cx="336550" cy="777875"/>
            </a:xfrm>
            <a:custGeom>
              <a:avLst/>
              <a:gdLst/>
              <a:ahLst/>
              <a:cxnLst/>
              <a:rect l="l" t="t" r="r" b="b"/>
              <a:pathLst>
                <a:path w="336550" h="777875">
                  <a:moveTo>
                    <a:pt x="0" y="0"/>
                  </a:moveTo>
                  <a:lnTo>
                    <a:pt x="0" y="277802"/>
                  </a:lnTo>
                  <a:lnTo>
                    <a:pt x="126203" y="388937"/>
                  </a:lnTo>
                  <a:lnTo>
                    <a:pt x="0" y="500072"/>
                  </a:lnTo>
                  <a:lnTo>
                    <a:pt x="0" y="777875"/>
                  </a:lnTo>
                  <a:lnTo>
                    <a:pt x="336546" y="500072"/>
                  </a:lnTo>
                  <a:lnTo>
                    <a:pt x="336546" y="2222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B00"/>
            </a:solidFill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3350374" y="1592263"/>
              <a:ext cx="336550" cy="777875"/>
            </a:xfrm>
            <a:custGeom>
              <a:avLst/>
              <a:gdLst/>
              <a:ahLst/>
              <a:cxnLst/>
              <a:rect l="l" t="t" r="r" b="b"/>
              <a:pathLst>
                <a:path w="336550" h="777875">
                  <a:moveTo>
                    <a:pt x="0" y="0"/>
                  </a:moveTo>
                  <a:lnTo>
                    <a:pt x="0" y="277802"/>
                  </a:lnTo>
                  <a:lnTo>
                    <a:pt x="126204" y="388937"/>
                  </a:lnTo>
                  <a:lnTo>
                    <a:pt x="0" y="500072"/>
                  </a:lnTo>
                  <a:lnTo>
                    <a:pt x="0" y="777874"/>
                  </a:lnTo>
                  <a:lnTo>
                    <a:pt x="336546" y="500072"/>
                  </a:lnTo>
                  <a:lnTo>
                    <a:pt x="336546" y="222234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488036" y="1740716"/>
            <a:ext cx="153888" cy="329671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347" defTabSz="888980">
              <a:lnSpc>
                <a:spcPts val="1230"/>
              </a:lnSpc>
            </a:pPr>
            <a:r>
              <a:rPr sz="1167" b="1" dirty="0">
                <a:solidFill>
                  <a:prstClr val="black"/>
                </a:solidFill>
                <a:latin typeface="Arial"/>
                <a:cs typeface="Arial"/>
              </a:rPr>
              <a:t>ALU</a:t>
            </a:r>
            <a:endParaRPr sz="1167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344381" y="1625205"/>
            <a:ext cx="584024" cy="600692"/>
            <a:chOff x="2254609" y="1671639"/>
            <a:chExt cx="600710" cy="617855"/>
          </a:xfrm>
        </p:grpSpPr>
        <p:sp>
          <p:nvSpPr>
            <p:cNvPr id="8" name="object 8"/>
            <p:cNvSpPr/>
            <p:nvPr/>
          </p:nvSpPr>
          <p:spPr>
            <a:xfrm>
              <a:off x="2260959" y="1677988"/>
              <a:ext cx="588010" cy="605155"/>
            </a:xfrm>
            <a:custGeom>
              <a:avLst/>
              <a:gdLst/>
              <a:ahLst/>
              <a:cxnLst/>
              <a:rect l="l" t="t" r="r" b="b"/>
              <a:pathLst>
                <a:path w="588010" h="605155">
                  <a:moveTo>
                    <a:pt x="587585" y="0"/>
                  </a:moveTo>
                  <a:lnTo>
                    <a:pt x="0" y="0"/>
                  </a:lnTo>
                  <a:lnTo>
                    <a:pt x="0" y="604837"/>
                  </a:lnTo>
                  <a:lnTo>
                    <a:pt x="587585" y="604837"/>
                  </a:lnTo>
                  <a:lnTo>
                    <a:pt x="587585" y="0"/>
                  </a:lnTo>
                  <a:close/>
                </a:path>
              </a:pathLst>
            </a:custGeom>
            <a:solidFill>
              <a:srgbClr val="00A500"/>
            </a:solidFill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260959" y="1677989"/>
              <a:ext cx="588010" cy="605155"/>
            </a:xfrm>
            <a:custGeom>
              <a:avLst/>
              <a:gdLst/>
              <a:ahLst/>
              <a:cxnLst/>
              <a:rect l="l" t="t" r="r" b="b"/>
              <a:pathLst>
                <a:path w="588010" h="605155">
                  <a:moveTo>
                    <a:pt x="0" y="0"/>
                  </a:moveTo>
                  <a:lnTo>
                    <a:pt x="587584" y="0"/>
                  </a:lnTo>
                  <a:lnTo>
                    <a:pt x="587584" y="604837"/>
                  </a:lnTo>
                  <a:lnTo>
                    <a:pt x="0" y="604837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457415" y="1823377"/>
            <a:ext cx="304976" cy="192069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defTabSz="888980">
              <a:spcBef>
                <a:spcPts val="97"/>
              </a:spcBef>
            </a:pPr>
            <a:r>
              <a:rPr sz="1167" b="1" dirty="0">
                <a:solidFill>
                  <a:srgbClr val="FFFFFF"/>
                </a:solidFill>
                <a:latin typeface="Arial"/>
                <a:cs typeface="Arial"/>
              </a:rPr>
              <a:t>Reg</a:t>
            </a:r>
            <a:endParaRPr sz="1167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367058" y="1625205"/>
            <a:ext cx="2049022" cy="600692"/>
            <a:chOff x="1249362" y="1671639"/>
            <a:chExt cx="2107565" cy="617855"/>
          </a:xfrm>
        </p:grpSpPr>
        <p:sp>
          <p:nvSpPr>
            <p:cNvPr id="12" name="object 12"/>
            <p:cNvSpPr/>
            <p:nvPr/>
          </p:nvSpPr>
          <p:spPr>
            <a:xfrm>
              <a:off x="2848543" y="1763714"/>
              <a:ext cx="502284" cy="1905"/>
            </a:xfrm>
            <a:custGeom>
              <a:avLst/>
              <a:gdLst/>
              <a:ahLst/>
              <a:cxnLst/>
              <a:rect l="l" t="t" r="r" b="b"/>
              <a:pathLst>
                <a:path w="502285" h="1905">
                  <a:moveTo>
                    <a:pt x="0" y="0"/>
                  </a:moveTo>
                  <a:lnTo>
                    <a:pt x="501828" y="158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2848543" y="2197101"/>
              <a:ext cx="502284" cy="1905"/>
            </a:xfrm>
            <a:custGeom>
              <a:avLst/>
              <a:gdLst/>
              <a:ahLst/>
              <a:cxnLst/>
              <a:rect l="l" t="t" r="r" b="b"/>
              <a:pathLst>
                <a:path w="502285" h="1905">
                  <a:moveTo>
                    <a:pt x="0" y="0"/>
                  </a:moveTo>
                  <a:lnTo>
                    <a:pt x="501828" y="158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1255712" y="1677988"/>
              <a:ext cx="586105" cy="605155"/>
            </a:xfrm>
            <a:custGeom>
              <a:avLst/>
              <a:gdLst/>
              <a:ahLst/>
              <a:cxnLst/>
              <a:rect l="l" t="t" r="r" b="b"/>
              <a:pathLst>
                <a:path w="586105" h="605155">
                  <a:moveTo>
                    <a:pt x="585996" y="0"/>
                  </a:moveTo>
                  <a:lnTo>
                    <a:pt x="0" y="0"/>
                  </a:lnTo>
                  <a:lnTo>
                    <a:pt x="0" y="604837"/>
                  </a:lnTo>
                  <a:lnTo>
                    <a:pt x="585996" y="604837"/>
                  </a:lnTo>
                  <a:lnTo>
                    <a:pt x="585996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1255712" y="1677989"/>
              <a:ext cx="586105" cy="605155"/>
            </a:xfrm>
            <a:custGeom>
              <a:avLst/>
              <a:gdLst/>
              <a:ahLst/>
              <a:cxnLst/>
              <a:rect l="l" t="t" r="r" b="b"/>
              <a:pathLst>
                <a:path w="586105" h="605155">
                  <a:moveTo>
                    <a:pt x="0" y="0"/>
                  </a:moveTo>
                  <a:lnTo>
                    <a:pt x="585996" y="0"/>
                  </a:lnTo>
                  <a:lnTo>
                    <a:pt x="585996" y="604837"/>
                  </a:lnTo>
                  <a:lnTo>
                    <a:pt x="0" y="604837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436538" y="1815968"/>
            <a:ext cx="390790" cy="207008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defTabSz="888980">
              <a:spcBef>
                <a:spcPts val="97"/>
              </a:spcBef>
            </a:pPr>
            <a:r>
              <a:rPr sz="1264" b="1" dirty="0">
                <a:solidFill>
                  <a:srgbClr val="FFFFFF"/>
                </a:solidFill>
                <a:latin typeface="Arial"/>
                <a:cs typeface="Arial"/>
              </a:rPr>
              <a:t>Mem</a:t>
            </a:r>
            <a:endParaRPr sz="1264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936777" y="1625205"/>
            <a:ext cx="2865790" cy="600692"/>
            <a:chOff x="1835359" y="1671639"/>
            <a:chExt cx="2947670" cy="617855"/>
          </a:xfrm>
        </p:grpSpPr>
        <p:sp>
          <p:nvSpPr>
            <p:cNvPr id="18" name="object 18"/>
            <p:cNvSpPr/>
            <p:nvPr/>
          </p:nvSpPr>
          <p:spPr>
            <a:xfrm>
              <a:off x="1841709" y="1936751"/>
              <a:ext cx="419734" cy="1905"/>
            </a:xfrm>
            <a:custGeom>
              <a:avLst/>
              <a:gdLst/>
              <a:ahLst/>
              <a:cxnLst/>
              <a:rect l="l" t="t" r="r" b="b"/>
              <a:pathLst>
                <a:path w="419735" h="1905">
                  <a:moveTo>
                    <a:pt x="0" y="0"/>
                  </a:moveTo>
                  <a:lnTo>
                    <a:pt x="419249" y="158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2092624" y="1763714"/>
              <a:ext cx="168910" cy="173355"/>
            </a:xfrm>
            <a:custGeom>
              <a:avLst/>
              <a:gdLst/>
              <a:ahLst/>
              <a:cxnLst/>
              <a:rect l="l" t="t" r="r" b="b"/>
              <a:pathLst>
                <a:path w="168910" h="173355">
                  <a:moveTo>
                    <a:pt x="0" y="173037"/>
                  </a:moveTo>
                  <a:lnTo>
                    <a:pt x="0" y="0"/>
                  </a:lnTo>
                  <a:lnTo>
                    <a:pt x="168334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4188873" y="1677988"/>
              <a:ext cx="588010" cy="605155"/>
            </a:xfrm>
            <a:custGeom>
              <a:avLst/>
              <a:gdLst/>
              <a:ahLst/>
              <a:cxnLst/>
              <a:rect l="l" t="t" r="r" b="b"/>
              <a:pathLst>
                <a:path w="588010" h="605155">
                  <a:moveTo>
                    <a:pt x="587584" y="0"/>
                  </a:moveTo>
                  <a:lnTo>
                    <a:pt x="0" y="0"/>
                  </a:lnTo>
                  <a:lnTo>
                    <a:pt x="0" y="604837"/>
                  </a:lnTo>
                  <a:lnTo>
                    <a:pt x="587584" y="604837"/>
                  </a:lnTo>
                  <a:lnTo>
                    <a:pt x="587584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4188873" y="1677989"/>
              <a:ext cx="588010" cy="605155"/>
            </a:xfrm>
            <a:custGeom>
              <a:avLst/>
              <a:gdLst/>
              <a:ahLst/>
              <a:cxnLst/>
              <a:rect l="l" t="t" r="r" b="b"/>
              <a:pathLst>
                <a:path w="588010" h="605155">
                  <a:moveTo>
                    <a:pt x="0" y="0"/>
                  </a:moveTo>
                  <a:lnTo>
                    <a:pt x="587585" y="0"/>
                  </a:lnTo>
                  <a:lnTo>
                    <a:pt x="587585" y="604837"/>
                  </a:lnTo>
                  <a:lnTo>
                    <a:pt x="0" y="604837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354997" y="1823377"/>
            <a:ext cx="255588" cy="192069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defTabSz="888980">
              <a:spcBef>
                <a:spcPts val="97"/>
              </a:spcBef>
            </a:pPr>
            <a:r>
              <a:rPr sz="1167" b="1" dirty="0">
                <a:solidFill>
                  <a:srgbClr val="FFFFFF"/>
                </a:solidFill>
                <a:latin typeface="Arial"/>
                <a:cs typeface="Arial"/>
              </a:rPr>
              <a:t>DM</a:t>
            </a:r>
            <a:endParaRPr sz="1167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729308" y="1625205"/>
            <a:ext cx="1968764" cy="600692"/>
            <a:chOff x="3679106" y="1671639"/>
            <a:chExt cx="2025014" cy="617855"/>
          </a:xfrm>
        </p:grpSpPr>
        <p:sp>
          <p:nvSpPr>
            <p:cNvPr id="24" name="object 24"/>
            <p:cNvSpPr/>
            <p:nvPr/>
          </p:nvSpPr>
          <p:spPr>
            <a:xfrm>
              <a:off x="3685456" y="1936751"/>
              <a:ext cx="503555" cy="1905"/>
            </a:xfrm>
            <a:custGeom>
              <a:avLst/>
              <a:gdLst/>
              <a:ahLst/>
              <a:cxnLst/>
              <a:rect l="l" t="t" r="r" b="b"/>
              <a:pathLst>
                <a:path w="503554" h="1905">
                  <a:moveTo>
                    <a:pt x="0" y="0"/>
                  </a:moveTo>
                  <a:lnTo>
                    <a:pt x="503416" y="158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5111540" y="1677988"/>
              <a:ext cx="586105" cy="605155"/>
            </a:xfrm>
            <a:custGeom>
              <a:avLst/>
              <a:gdLst/>
              <a:ahLst/>
              <a:cxnLst/>
              <a:rect l="l" t="t" r="r" b="b"/>
              <a:pathLst>
                <a:path w="586104" h="605155">
                  <a:moveTo>
                    <a:pt x="585997" y="0"/>
                  </a:moveTo>
                  <a:lnTo>
                    <a:pt x="0" y="0"/>
                  </a:lnTo>
                  <a:lnTo>
                    <a:pt x="0" y="604837"/>
                  </a:lnTo>
                  <a:lnTo>
                    <a:pt x="585997" y="604837"/>
                  </a:lnTo>
                  <a:lnTo>
                    <a:pt x="585997" y="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5111540" y="1677989"/>
              <a:ext cx="586105" cy="605155"/>
            </a:xfrm>
            <a:custGeom>
              <a:avLst/>
              <a:gdLst/>
              <a:ahLst/>
              <a:cxnLst/>
              <a:rect l="l" t="t" r="r" b="b"/>
              <a:pathLst>
                <a:path w="586104" h="605155">
                  <a:moveTo>
                    <a:pt x="0" y="0"/>
                  </a:moveTo>
                  <a:lnTo>
                    <a:pt x="585996" y="0"/>
                  </a:lnTo>
                  <a:lnTo>
                    <a:pt x="585996" y="604837"/>
                  </a:lnTo>
                  <a:lnTo>
                    <a:pt x="0" y="604837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228490" y="1823377"/>
            <a:ext cx="304976" cy="192069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defTabSz="888980">
              <a:spcBef>
                <a:spcPts val="97"/>
              </a:spcBef>
            </a:pPr>
            <a:r>
              <a:rPr sz="1167" b="1" dirty="0">
                <a:solidFill>
                  <a:prstClr val="black"/>
                </a:solidFill>
                <a:latin typeface="Arial"/>
                <a:cs typeface="Arial"/>
              </a:rPr>
              <a:t>Reg</a:t>
            </a:r>
            <a:endParaRPr sz="1167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101717" y="1541860"/>
            <a:ext cx="5556250" cy="4715404"/>
            <a:chOff x="2005012" y="1585913"/>
            <a:chExt cx="5715000" cy="4850130"/>
          </a:xfrm>
        </p:grpSpPr>
        <p:sp>
          <p:nvSpPr>
            <p:cNvPr id="29" name="object 29"/>
            <p:cNvSpPr/>
            <p:nvPr/>
          </p:nvSpPr>
          <p:spPr>
            <a:xfrm>
              <a:off x="4776458" y="1936751"/>
              <a:ext cx="335280" cy="1905"/>
            </a:xfrm>
            <a:custGeom>
              <a:avLst/>
              <a:gdLst/>
              <a:ahLst/>
              <a:cxnLst/>
              <a:rect l="l" t="t" r="r" b="b"/>
              <a:pathLst>
                <a:path w="335279" h="1905">
                  <a:moveTo>
                    <a:pt x="0" y="0"/>
                  </a:moveTo>
                  <a:lnTo>
                    <a:pt x="335081" y="158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4104704" y="1936751"/>
              <a:ext cx="923290" cy="433705"/>
            </a:xfrm>
            <a:custGeom>
              <a:avLst/>
              <a:gdLst/>
              <a:ahLst/>
              <a:cxnLst/>
              <a:rect l="l" t="t" r="r" b="b"/>
              <a:pathLst>
                <a:path w="923289" h="433705">
                  <a:moveTo>
                    <a:pt x="0" y="0"/>
                  </a:moveTo>
                  <a:lnTo>
                    <a:pt x="0" y="433387"/>
                  </a:lnTo>
                  <a:lnTo>
                    <a:pt x="754920" y="433387"/>
                  </a:lnTo>
                  <a:lnTo>
                    <a:pt x="754920" y="173355"/>
                  </a:lnTo>
                  <a:lnTo>
                    <a:pt x="922666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3267795" y="1936751"/>
              <a:ext cx="670560" cy="433705"/>
            </a:xfrm>
            <a:custGeom>
              <a:avLst/>
              <a:gdLst/>
              <a:ahLst/>
              <a:cxnLst/>
              <a:rect l="l" t="t" r="r" b="b"/>
              <a:pathLst>
                <a:path w="670560" h="433705">
                  <a:moveTo>
                    <a:pt x="0" y="260032"/>
                  </a:moveTo>
                  <a:lnTo>
                    <a:pt x="0" y="433387"/>
                  </a:lnTo>
                  <a:lnTo>
                    <a:pt x="502623" y="433387"/>
                  </a:lnTo>
                  <a:lnTo>
                    <a:pt x="502623" y="173355"/>
                  </a:lnTo>
                  <a:lnTo>
                    <a:pt x="670164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2011362" y="1592263"/>
              <a:ext cx="0" cy="4837430"/>
            </a:xfrm>
            <a:custGeom>
              <a:avLst/>
              <a:gdLst/>
              <a:ahLst/>
              <a:cxnLst/>
              <a:rect l="l" t="t" r="r" b="b"/>
              <a:pathLst>
                <a:path h="4837430">
                  <a:moveTo>
                    <a:pt x="0" y="0"/>
                  </a:moveTo>
                  <a:lnTo>
                    <a:pt x="0" y="4837110"/>
                  </a:lnTo>
                </a:path>
              </a:pathLst>
            </a:custGeom>
            <a:ln w="12699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3017837" y="1592263"/>
              <a:ext cx="0" cy="4837430"/>
            </a:xfrm>
            <a:custGeom>
              <a:avLst/>
              <a:gdLst/>
              <a:ahLst/>
              <a:cxnLst/>
              <a:rect l="l" t="t" r="r" b="b"/>
              <a:pathLst>
                <a:path h="4837430">
                  <a:moveTo>
                    <a:pt x="0" y="0"/>
                  </a:moveTo>
                  <a:lnTo>
                    <a:pt x="0" y="4837110"/>
                  </a:lnTo>
                </a:path>
              </a:pathLst>
            </a:custGeom>
            <a:ln w="12699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3940173" y="1592263"/>
              <a:ext cx="0" cy="4837430"/>
            </a:xfrm>
            <a:custGeom>
              <a:avLst/>
              <a:gdLst/>
              <a:ahLst/>
              <a:cxnLst/>
              <a:rect l="l" t="t" r="r" b="b"/>
              <a:pathLst>
                <a:path h="4837430">
                  <a:moveTo>
                    <a:pt x="0" y="0"/>
                  </a:moveTo>
                  <a:lnTo>
                    <a:pt x="1" y="4837110"/>
                  </a:lnTo>
                </a:path>
              </a:pathLst>
            </a:custGeom>
            <a:ln w="12699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4945062" y="1592263"/>
              <a:ext cx="0" cy="4837430"/>
            </a:xfrm>
            <a:custGeom>
              <a:avLst/>
              <a:gdLst/>
              <a:ahLst/>
              <a:cxnLst/>
              <a:rect l="l" t="t" r="r" b="b"/>
              <a:pathLst>
                <a:path h="4837430">
                  <a:moveTo>
                    <a:pt x="0" y="0"/>
                  </a:moveTo>
                  <a:lnTo>
                    <a:pt x="1" y="4837110"/>
                  </a:lnTo>
                </a:path>
              </a:pathLst>
            </a:custGeom>
            <a:ln w="12699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4316412" y="2455863"/>
              <a:ext cx="335280" cy="777875"/>
            </a:xfrm>
            <a:custGeom>
              <a:avLst/>
              <a:gdLst/>
              <a:ahLst/>
              <a:cxnLst/>
              <a:rect l="l" t="t" r="r" b="b"/>
              <a:pathLst>
                <a:path w="335279" h="777875">
                  <a:moveTo>
                    <a:pt x="0" y="0"/>
                  </a:moveTo>
                  <a:lnTo>
                    <a:pt x="0" y="277801"/>
                  </a:lnTo>
                  <a:lnTo>
                    <a:pt x="125610" y="388937"/>
                  </a:lnTo>
                  <a:lnTo>
                    <a:pt x="0" y="500072"/>
                  </a:lnTo>
                  <a:lnTo>
                    <a:pt x="0" y="777873"/>
                  </a:lnTo>
                  <a:lnTo>
                    <a:pt x="334962" y="500072"/>
                  </a:lnTo>
                  <a:lnTo>
                    <a:pt x="334962" y="222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B00"/>
            </a:solidFill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4316412" y="2455863"/>
              <a:ext cx="335280" cy="777875"/>
            </a:xfrm>
            <a:custGeom>
              <a:avLst/>
              <a:gdLst/>
              <a:ahLst/>
              <a:cxnLst/>
              <a:rect l="l" t="t" r="r" b="b"/>
              <a:pathLst>
                <a:path w="335279" h="777875">
                  <a:moveTo>
                    <a:pt x="0" y="0"/>
                  </a:moveTo>
                  <a:lnTo>
                    <a:pt x="0" y="277801"/>
                  </a:lnTo>
                  <a:lnTo>
                    <a:pt x="125610" y="388937"/>
                  </a:lnTo>
                  <a:lnTo>
                    <a:pt x="0" y="500072"/>
                  </a:lnTo>
                  <a:lnTo>
                    <a:pt x="0" y="777874"/>
                  </a:lnTo>
                  <a:lnTo>
                    <a:pt x="334962" y="500072"/>
                  </a:lnTo>
                  <a:lnTo>
                    <a:pt x="334962" y="222234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5867398" y="1592263"/>
              <a:ext cx="0" cy="4837430"/>
            </a:xfrm>
            <a:custGeom>
              <a:avLst/>
              <a:gdLst/>
              <a:ahLst/>
              <a:cxnLst/>
              <a:rect l="l" t="t" r="r" b="b"/>
              <a:pathLst>
                <a:path h="4837430">
                  <a:moveTo>
                    <a:pt x="0" y="0"/>
                  </a:moveTo>
                  <a:lnTo>
                    <a:pt x="1" y="4837110"/>
                  </a:lnTo>
                </a:path>
              </a:pathLst>
            </a:custGeom>
            <a:ln w="12699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6789737" y="1592263"/>
              <a:ext cx="1905" cy="4837430"/>
            </a:xfrm>
            <a:custGeom>
              <a:avLst/>
              <a:gdLst/>
              <a:ahLst/>
              <a:cxnLst/>
              <a:rect l="l" t="t" r="r" b="b"/>
              <a:pathLst>
                <a:path w="1904" h="4837430">
                  <a:moveTo>
                    <a:pt x="0" y="0"/>
                  </a:moveTo>
                  <a:lnTo>
                    <a:pt x="1586" y="4837110"/>
                  </a:lnTo>
                </a:path>
              </a:pathLst>
            </a:custGeom>
            <a:ln w="12699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7712073" y="1592263"/>
              <a:ext cx="1905" cy="4837430"/>
            </a:xfrm>
            <a:custGeom>
              <a:avLst/>
              <a:gdLst/>
              <a:ahLst/>
              <a:cxnLst/>
              <a:rect l="l" t="t" r="r" b="b"/>
              <a:pathLst>
                <a:path w="1904" h="4837430">
                  <a:moveTo>
                    <a:pt x="0" y="0"/>
                  </a:moveTo>
                  <a:lnTo>
                    <a:pt x="1588" y="4837110"/>
                  </a:lnTo>
                </a:path>
              </a:pathLst>
            </a:custGeom>
            <a:ln w="12699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4423888" y="2580327"/>
            <a:ext cx="153888" cy="329671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347" defTabSz="888980">
              <a:lnSpc>
                <a:spcPts val="1230"/>
              </a:lnSpc>
            </a:pPr>
            <a:r>
              <a:rPr sz="1167" b="1" dirty="0">
                <a:solidFill>
                  <a:prstClr val="black"/>
                </a:solidFill>
                <a:latin typeface="Arial"/>
                <a:cs typeface="Arial"/>
              </a:rPr>
              <a:t>ALU</a:t>
            </a:r>
            <a:endParaRPr sz="1167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3282421" y="2464815"/>
            <a:ext cx="583406" cy="600692"/>
            <a:chOff x="3219450" y="2535238"/>
            <a:chExt cx="600075" cy="617855"/>
          </a:xfrm>
        </p:grpSpPr>
        <p:sp>
          <p:nvSpPr>
            <p:cNvPr id="43" name="object 43"/>
            <p:cNvSpPr/>
            <p:nvPr/>
          </p:nvSpPr>
          <p:spPr>
            <a:xfrm>
              <a:off x="3225800" y="2541588"/>
              <a:ext cx="587375" cy="605155"/>
            </a:xfrm>
            <a:custGeom>
              <a:avLst/>
              <a:gdLst/>
              <a:ahLst/>
              <a:cxnLst/>
              <a:rect l="l" t="t" r="r" b="b"/>
              <a:pathLst>
                <a:path w="587375" h="605155">
                  <a:moveTo>
                    <a:pt x="587373" y="0"/>
                  </a:moveTo>
                  <a:lnTo>
                    <a:pt x="0" y="0"/>
                  </a:lnTo>
                  <a:lnTo>
                    <a:pt x="0" y="604837"/>
                  </a:lnTo>
                  <a:lnTo>
                    <a:pt x="587373" y="604837"/>
                  </a:lnTo>
                  <a:lnTo>
                    <a:pt x="587373" y="0"/>
                  </a:lnTo>
                  <a:close/>
                </a:path>
              </a:pathLst>
            </a:custGeom>
            <a:solidFill>
              <a:srgbClr val="00A500"/>
            </a:solidFill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3225800" y="2541588"/>
              <a:ext cx="587375" cy="605155"/>
            </a:xfrm>
            <a:custGeom>
              <a:avLst/>
              <a:gdLst/>
              <a:ahLst/>
              <a:cxnLst/>
              <a:rect l="l" t="t" r="r" b="b"/>
              <a:pathLst>
                <a:path w="587375" h="605155">
                  <a:moveTo>
                    <a:pt x="0" y="0"/>
                  </a:moveTo>
                  <a:lnTo>
                    <a:pt x="587374" y="0"/>
                  </a:lnTo>
                  <a:lnTo>
                    <a:pt x="587374" y="604837"/>
                  </a:lnTo>
                  <a:lnTo>
                    <a:pt x="0" y="604837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3395411" y="2662988"/>
            <a:ext cx="304976" cy="192069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defTabSz="888980">
              <a:spcBef>
                <a:spcPts val="97"/>
              </a:spcBef>
            </a:pPr>
            <a:r>
              <a:rPr sz="1167" b="1" dirty="0">
                <a:solidFill>
                  <a:srgbClr val="FFFFFF"/>
                </a:solidFill>
                <a:latin typeface="Arial"/>
                <a:cs typeface="Arial"/>
              </a:rPr>
              <a:t>Reg</a:t>
            </a:r>
            <a:endParaRPr sz="1167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2305446" y="2464815"/>
            <a:ext cx="2049639" cy="600692"/>
            <a:chOff x="2214562" y="2535238"/>
            <a:chExt cx="2108200" cy="617855"/>
          </a:xfrm>
        </p:grpSpPr>
        <p:sp>
          <p:nvSpPr>
            <p:cNvPr id="47" name="object 47"/>
            <p:cNvSpPr/>
            <p:nvPr/>
          </p:nvSpPr>
          <p:spPr>
            <a:xfrm>
              <a:off x="3813174" y="2627313"/>
              <a:ext cx="503555" cy="1905"/>
            </a:xfrm>
            <a:custGeom>
              <a:avLst/>
              <a:gdLst/>
              <a:ahLst/>
              <a:cxnLst/>
              <a:rect l="l" t="t" r="r" b="b"/>
              <a:pathLst>
                <a:path w="503554" h="1905">
                  <a:moveTo>
                    <a:pt x="0" y="0"/>
                  </a:moveTo>
                  <a:lnTo>
                    <a:pt x="503236" y="158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3813174" y="3060701"/>
              <a:ext cx="503555" cy="1905"/>
            </a:xfrm>
            <a:custGeom>
              <a:avLst/>
              <a:gdLst/>
              <a:ahLst/>
              <a:cxnLst/>
              <a:rect l="l" t="t" r="r" b="b"/>
              <a:pathLst>
                <a:path w="503554" h="1905">
                  <a:moveTo>
                    <a:pt x="0" y="0"/>
                  </a:moveTo>
                  <a:lnTo>
                    <a:pt x="503236" y="158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9" name="object 49"/>
            <p:cNvSpPr/>
            <p:nvPr/>
          </p:nvSpPr>
          <p:spPr>
            <a:xfrm>
              <a:off x="2220912" y="2541588"/>
              <a:ext cx="586105" cy="605155"/>
            </a:xfrm>
            <a:custGeom>
              <a:avLst/>
              <a:gdLst/>
              <a:ahLst/>
              <a:cxnLst/>
              <a:rect l="l" t="t" r="r" b="b"/>
              <a:pathLst>
                <a:path w="586105" h="605155">
                  <a:moveTo>
                    <a:pt x="585787" y="0"/>
                  </a:moveTo>
                  <a:lnTo>
                    <a:pt x="0" y="0"/>
                  </a:lnTo>
                  <a:lnTo>
                    <a:pt x="0" y="604837"/>
                  </a:lnTo>
                  <a:lnTo>
                    <a:pt x="585787" y="604837"/>
                  </a:lnTo>
                  <a:lnTo>
                    <a:pt x="585787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2220912" y="2541588"/>
              <a:ext cx="586105" cy="605155"/>
            </a:xfrm>
            <a:custGeom>
              <a:avLst/>
              <a:gdLst/>
              <a:ahLst/>
              <a:cxnLst/>
              <a:rect l="l" t="t" r="r" b="b"/>
              <a:pathLst>
                <a:path w="586105" h="605155">
                  <a:moveTo>
                    <a:pt x="0" y="0"/>
                  </a:moveTo>
                  <a:lnTo>
                    <a:pt x="585786" y="0"/>
                  </a:lnTo>
                  <a:lnTo>
                    <a:pt x="585786" y="604837"/>
                  </a:lnTo>
                  <a:lnTo>
                    <a:pt x="0" y="604837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2374900" y="2655579"/>
            <a:ext cx="390790" cy="207008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defTabSz="888980">
              <a:spcBef>
                <a:spcPts val="97"/>
              </a:spcBef>
            </a:pPr>
            <a:r>
              <a:rPr sz="1264" b="1" dirty="0">
                <a:solidFill>
                  <a:srgbClr val="FFFFFF"/>
                </a:solidFill>
                <a:latin typeface="Arial"/>
                <a:cs typeface="Arial"/>
              </a:rPr>
              <a:t>Mem</a:t>
            </a:r>
            <a:endParaRPr sz="1264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2874963" y="2464815"/>
            <a:ext cx="2866408" cy="600692"/>
            <a:chOff x="2800350" y="2535238"/>
            <a:chExt cx="2948305" cy="617855"/>
          </a:xfrm>
        </p:grpSpPr>
        <p:sp>
          <p:nvSpPr>
            <p:cNvPr id="53" name="object 53"/>
            <p:cNvSpPr/>
            <p:nvPr/>
          </p:nvSpPr>
          <p:spPr>
            <a:xfrm>
              <a:off x="2806700" y="2800351"/>
              <a:ext cx="419100" cy="1905"/>
            </a:xfrm>
            <a:custGeom>
              <a:avLst/>
              <a:gdLst/>
              <a:ahLst/>
              <a:cxnLst/>
              <a:rect l="l" t="t" r="r" b="b"/>
              <a:pathLst>
                <a:path w="419100" h="1905">
                  <a:moveTo>
                    <a:pt x="0" y="0"/>
                  </a:moveTo>
                  <a:lnTo>
                    <a:pt x="419099" y="158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3059112" y="2627313"/>
              <a:ext cx="167005" cy="173355"/>
            </a:xfrm>
            <a:custGeom>
              <a:avLst/>
              <a:gdLst/>
              <a:ahLst/>
              <a:cxnLst/>
              <a:rect l="l" t="t" r="r" b="b"/>
              <a:pathLst>
                <a:path w="167005" h="173355">
                  <a:moveTo>
                    <a:pt x="0" y="173037"/>
                  </a:moveTo>
                  <a:lnTo>
                    <a:pt x="0" y="0"/>
                  </a:lnTo>
                  <a:lnTo>
                    <a:pt x="166686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5154612" y="2541588"/>
              <a:ext cx="587375" cy="605155"/>
            </a:xfrm>
            <a:custGeom>
              <a:avLst/>
              <a:gdLst/>
              <a:ahLst/>
              <a:cxnLst/>
              <a:rect l="l" t="t" r="r" b="b"/>
              <a:pathLst>
                <a:path w="587375" h="605155">
                  <a:moveTo>
                    <a:pt x="587375" y="0"/>
                  </a:moveTo>
                  <a:lnTo>
                    <a:pt x="0" y="0"/>
                  </a:lnTo>
                  <a:lnTo>
                    <a:pt x="0" y="604837"/>
                  </a:lnTo>
                  <a:lnTo>
                    <a:pt x="587375" y="604837"/>
                  </a:lnTo>
                  <a:lnTo>
                    <a:pt x="587375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6" name="object 56"/>
            <p:cNvSpPr/>
            <p:nvPr/>
          </p:nvSpPr>
          <p:spPr>
            <a:xfrm>
              <a:off x="5154612" y="2541588"/>
              <a:ext cx="587375" cy="605155"/>
            </a:xfrm>
            <a:custGeom>
              <a:avLst/>
              <a:gdLst/>
              <a:ahLst/>
              <a:cxnLst/>
              <a:rect l="l" t="t" r="r" b="b"/>
              <a:pathLst>
                <a:path w="587375" h="605155">
                  <a:moveTo>
                    <a:pt x="0" y="0"/>
                  </a:moveTo>
                  <a:lnTo>
                    <a:pt x="587374" y="0"/>
                  </a:lnTo>
                  <a:lnTo>
                    <a:pt x="587374" y="604837"/>
                  </a:lnTo>
                  <a:lnTo>
                    <a:pt x="0" y="604837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5293859" y="2662988"/>
            <a:ext cx="255588" cy="192069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defTabSz="888980">
              <a:spcBef>
                <a:spcPts val="97"/>
              </a:spcBef>
            </a:pPr>
            <a:r>
              <a:rPr sz="1167" b="1" dirty="0">
                <a:solidFill>
                  <a:srgbClr val="FFFFFF"/>
                </a:solidFill>
                <a:latin typeface="Arial"/>
                <a:cs typeface="Arial"/>
              </a:rPr>
              <a:t>DM</a:t>
            </a:r>
            <a:endParaRPr sz="1167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4668395" y="2464815"/>
            <a:ext cx="1969382" cy="600692"/>
            <a:chOff x="4645023" y="2535238"/>
            <a:chExt cx="2025650" cy="617855"/>
          </a:xfrm>
        </p:grpSpPr>
        <p:sp>
          <p:nvSpPr>
            <p:cNvPr id="59" name="object 59"/>
            <p:cNvSpPr/>
            <p:nvPr/>
          </p:nvSpPr>
          <p:spPr>
            <a:xfrm>
              <a:off x="4651373" y="2800351"/>
              <a:ext cx="503555" cy="1905"/>
            </a:xfrm>
            <a:custGeom>
              <a:avLst/>
              <a:gdLst/>
              <a:ahLst/>
              <a:cxnLst/>
              <a:rect l="l" t="t" r="r" b="b"/>
              <a:pathLst>
                <a:path w="503554" h="1905">
                  <a:moveTo>
                    <a:pt x="0" y="0"/>
                  </a:moveTo>
                  <a:lnTo>
                    <a:pt x="503236" y="158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0" name="object 60"/>
            <p:cNvSpPr/>
            <p:nvPr/>
          </p:nvSpPr>
          <p:spPr>
            <a:xfrm>
              <a:off x="6076948" y="2541588"/>
              <a:ext cx="587375" cy="605155"/>
            </a:xfrm>
            <a:custGeom>
              <a:avLst/>
              <a:gdLst/>
              <a:ahLst/>
              <a:cxnLst/>
              <a:rect l="l" t="t" r="r" b="b"/>
              <a:pathLst>
                <a:path w="587375" h="605155">
                  <a:moveTo>
                    <a:pt x="587375" y="0"/>
                  </a:moveTo>
                  <a:lnTo>
                    <a:pt x="0" y="0"/>
                  </a:lnTo>
                  <a:lnTo>
                    <a:pt x="0" y="604837"/>
                  </a:lnTo>
                  <a:lnTo>
                    <a:pt x="587375" y="604837"/>
                  </a:lnTo>
                  <a:lnTo>
                    <a:pt x="587375" y="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1" name="object 61"/>
            <p:cNvSpPr/>
            <p:nvPr/>
          </p:nvSpPr>
          <p:spPr>
            <a:xfrm>
              <a:off x="6076948" y="2541588"/>
              <a:ext cx="587375" cy="605155"/>
            </a:xfrm>
            <a:custGeom>
              <a:avLst/>
              <a:gdLst/>
              <a:ahLst/>
              <a:cxnLst/>
              <a:rect l="l" t="t" r="r" b="b"/>
              <a:pathLst>
                <a:path w="587375" h="605155">
                  <a:moveTo>
                    <a:pt x="0" y="0"/>
                  </a:moveTo>
                  <a:lnTo>
                    <a:pt x="587374" y="0"/>
                  </a:lnTo>
                  <a:lnTo>
                    <a:pt x="587374" y="604837"/>
                  </a:lnTo>
                  <a:lnTo>
                    <a:pt x="0" y="604837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6167361" y="2662988"/>
            <a:ext cx="304976" cy="192069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defTabSz="888980">
              <a:spcBef>
                <a:spcPts val="97"/>
              </a:spcBef>
            </a:pPr>
            <a:r>
              <a:rPr sz="1167" b="1" dirty="0">
                <a:solidFill>
                  <a:prstClr val="black"/>
                </a:solidFill>
                <a:latin typeface="Arial"/>
                <a:cs typeface="Arial"/>
              </a:rPr>
              <a:t>Reg</a:t>
            </a:r>
            <a:endParaRPr sz="1167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4260938" y="2716390"/>
            <a:ext cx="1805781" cy="1273616"/>
            <a:chOff x="4225924" y="2794001"/>
            <a:chExt cx="1857375" cy="1310005"/>
          </a:xfrm>
        </p:grpSpPr>
        <p:sp>
          <p:nvSpPr>
            <p:cNvPr id="64" name="object 64"/>
            <p:cNvSpPr/>
            <p:nvPr/>
          </p:nvSpPr>
          <p:spPr>
            <a:xfrm>
              <a:off x="5741987" y="2800351"/>
              <a:ext cx="335280" cy="1905"/>
            </a:xfrm>
            <a:custGeom>
              <a:avLst/>
              <a:gdLst/>
              <a:ahLst/>
              <a:cxnLst/>
              <a:rect l="l" t="t" r="r" b="b"/>
              <a:pathLst>
                <a:path w="335279" h="1905">
                  <a:moveTo>
                    <a:pt x="0" y="0"/>
                  </a:moveTo>
                  <a:lnTo>
                    <a:pt x="334962" y="158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5" name="object 65"/>
            <p:cNvSpPr/>
            <p:nvPr/>
          </p:nvSpPr>
          <p:spPr>
            <a:xfrm>
              <a:off x="5070473" y="2800351"/>
              <a:ext cx="922655" cy="433705"/>
            </a:xfrm>
            <a:custGeom>
              <a:avLst/>
              <a:gdLst/>
              <a:ahLst/>
              <a:cxnLst/>
              <a:rect l="l" t="t" r="r" b="b"/>
              <a:pathLst>
                <a:path w="922654" h="433705">
                  <a:moveTo>
                    <a:pt x="0" y="0"/>
                  </a:moveTo>
                  <a:lnTo>
                    <a:pt x="0" y="433387"/>
                  </a:lnTo>
                  <a:lnTo>
                    <a:pt x="754650" y="433387"/>
                  </a:lnTo>
                  <a:lnTo>
                    <a:pt x="754650" y="173355"/>
                  </a:lnTo>
                  <a:lnTo>
                    <a:pt x="922336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6" name="object 66"/>
            <p:cNvSpPr/>
            <p:nvPr/>
          </p:nvSpPr>
          <p:spPr>
            <a:xfrm>
              <a:off x="4232274" y="2800351"/>
              <a:ext cx="669925" cy="433705"/>
            </a:xfrm>
            <a:custGeom>
              <a:avLst/>
              <a:gdLst/>
              <a:ahLst/>
              <a:cxnLst/>
              <a:rect l="l" t="t" r="r" b="b"/>
              <a:pathLst>
                <a:path w="669925" h="433705">
                  <a:moveTo>
                    <a:pt x="0" y="260032"/>
                  </a:moveTo>
                  <a:lnTo>
                    <a:pt x="0" y="433387"/>
                  </a:lnTo>
                  <a:lnTo>
                    <a:pt x="502443" y="433387"/>
                  </a:lnTo>
                  <a:lnTo>
                    <a:pt x="502443" y="173355"/>
                  </a:lnTo>
                  <a:lnTo>
                    <a:pt x="669924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7" name="object 67"/>
            <p:cNvSpPr/>
            <p:nvPr/>
          </p:nvSpPr>
          <p:spPr>
            <a:xfrm>
              <a:off x="5280023" y="3319463"/>
              <a:ext cx="335280" cy="777875"/>
            </a:xfrm>
            <a:custGeom>
              <a:avLst/>
              <a:gdLst/>
              <a:ahLst/>
              <a:cxnLst/>
              <a:rect l="l" t="t" r="r" b="b"/>
              <a:pathLst>
                <a:path w="335279" h="777875">
                  <a:moveTo>
                    <a:pt x="0" y="0"/>
                  </a:moveTo>
                  <a:lnTo>
                    <a:pt x="0" y="277801"/>
                  </a:lnTo>
                  <a:lnTo>
                    <a:pt x="125611" y="388937"/>
                  </a:lnTo>
                  <a:lnTo>
                    <a:pt x="0" y="500072"/>
                  </a:lnTo>
                  <a:lnTo>
                    <a:pt x="0" y="777873"/>
                  </a:lnTo>
                  <a:lnTo>
                    <a:pt x="334963" y="500072"/>
                  </a:lnTo>
                  <a:lnTo>
                    <a:pt x="334963" y="222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B00"/>
            </a:solidFill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8" name="object 68"/>
            <p:cNvSpPr/>
            <p:nvPr/>
          </p:nvSpPr>
          <p:spPr>
            <a:xfrm>
              <a:off x="5280023" y="3319463"/>
              <a:ext cx="335280" cy="777875"/>
            </a:xfrm>
            <a:custGeom>
              <a:avLst/>
              <a:gdLst/>
              <a:ahLst/>
              <a:cxnLst/>
              <a:rect l="l" t="t" r="r" b="b"/>
              <a:pathLst>
                <a:path w="335279" h="777875">
                  <a:moveTo>
                    <a:pt x="0" y="0"/>
                  </a:moveTo>
                  <a:lnTo>
                    <a:pt x="0" y="277802"/>
                  </a:lnTo>
                  <a:lnTo>
                    <a:pt x="125610" y="388937"/>
                  </a:lnTo>
                  <a:lnTo>
                    <a:pt x="0" y="500072"/>
                  </a:lnTo>
                  <a:lnTo>
                    <a:pt x="0" y="777874"/>
                  </a:lnTo>
                  <a:lnTo>
                    <a:pt x="334962" y="500072"/>
                  </a:lnTo>
                  <a:lnTo>
                    <a:pt x="334962" y="222234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5360733" y="3419938"/>
            <a:ext cx="153888" cy="329671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347" defTabSz="888980">
              <a:lnSpc>
                <a:spcPts val="1230"/>
              </a:lnSpc>
            </a:pPr>
            <a:r>
              <a:rPr sz="1167" b="1" dirty="0">
                <a:solidFill>
                  <a:prstClr val="black"/>
                </a:solidFill>
                <a:latin typeface="Arial"/>
                <a:cs typeface="Arial"/>
              </a:rPr>
              <a:t>ALU</a:t>
            </a:r>
            <a:endParaRPr sz="1167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4219266" y="3304427"/>
            <a:ext cx="583406" cy="600692"/>
            <a:chOff x="4183062" y="3398839"/>
            <a:chExt cx="600075" cy="617855"/>
          </a:xfrm>
        </p:grpSpPr>
        <p:sp>
          <p:nvSpPr>
            <p:cNvPr id="71" name="object 71"/>
            <p:cNvSpPr/>
            <p:nvPr/>
          </p:nvSpPr>
          <p:spPr>
            <a:xfrm>
              <a:off x="4189412" y="3405188"/>
              <a:ext cx="587375" cy="605155"/>
            </a:xfrm>
            <a:custGeom>
              <a:avLst/>
              <a:gdLst/>
              <a:ahLst/>
              <a:cxnLst/>
              <a:rect l="l" t="t" r="r" b="b"/>
              <a:pathLst>
                <a:path w="587375" h="605154">
                  <a:moveTo>
                    <a:pt x="587375" y="0"/>
                  </a:moveTo>
                  <a:lnTo>
                    <a:pt x="0" y="0"/>
                  </a:lnTo>
                  <a:lnTo>
                    <a:pt x="0" y="604837"/>
                  </a:lnTo>
                  <a:lnTo>
                    <a:pt x="587375" y="604837"/>
                  </a:lnTo>
                  <a:lnTo>
                    <a:pt x="587375" y="0"/>
                  </a:lnTo>
                  <a:close/>
                </a:path>
              </a:pathLst>
            </a:custGeom>
            <a:solidFill>
              <a:srgbClr val="00A500"/>
            </a:solidFill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2" name="object 72"/>
            <p:cNvSpPr/>
            <p:nvPr/>
          </p:nvSpPr>
          <p:spPr>
            <a:xfrm>
              <a:off x="4189412" y="3405189"/>
              <a:ext cx="587375" cy="605155"/>
            </a:xfrm>
            <a:custGeom>
              <a:avLst/>
              <a:gdLst/>
              <a:ahLst/>
              <a:cxnLst/>
              <a:rect l="l" t="t" r="r" b="b"/>
              <a:pathLst>
                <a:path w="587375" h="605154">
                  <a:moveTo>
                    <a:pt x="0" y="0"/>
                  </a:moveTo>
                  <a:lnTo>
                    <a:pt x="587374" y="0"/>
                  </a:lnTo>
                  <a:lnTo>
                    <a:pt x="587374" y="604837"/>
                  </a:lnTo>
                  <a:lnTo>
                    <a:pt x="0" y="604837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4332257" y="3502598"/>
            <a:ext cx="304976" cy="192069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defTabSz="888980">
              <a:spcBef>
                <a:spcPts val="97"/>
              </a:spcBef>
            </a:pPr>
            <a:r>
              <a:rPr sz="1167" b="1" dirty="0">
                <a:solidFill>
                  <a:srgbClr val="FFFFFF"/>
                </a:solidFill>
                <a:latin typeface="Arial"/>
                <a:cs typeface="Arial"/>
              </a:rPr>
              <a:t>Reg</a:t>
            </a:r>
            <a:endParaRPr sz="1167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3242291" y="3304427"/>
            <a:ext cx="2049639" cy="600692"/>
            <a:chOff x="3178174" y="3398839"/>
            <a:chExt cx="2108200" cy="617855"/>
          </a:xfrm>
        </p:grpSpPr>
        <p:sp>
          <p:nvSpPr>
            <p:cNvPr id="75" name="object 75"/>
            <p:cNvSpPr/>
            <p:nvPr/>
          </p:nvSpPr>
          <p:spPr>
            <a:xfrm>
              <a:off x="4776787" y="3490914"/>
              <a:ext cx="503555" cy="1905"/>
            </a:xfrm>
            <a:custGeom>
              <a:avLst/>
              <a:gdLst/>
              <a:ahLst/>
              <a:cxnLst/>
              <a:rect l="l" t="t" r="r" b="b"/>
              <a:pathLst>
                <a:path w="503554" h="1904">
                  <a:moveTo>
                    <a:pt x="0" y="0"/>
                  </a:moveTo>
                  <a:lnTo>
                    <a:pt x="503237" y="158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6" name="object 76"/>
            <p:cNvSpPr/>
            <p:nvPr/>
          </p:nvSpPr>
          <p:spPr>
            <a:xfrm>
              <a:off x="4776787" y="3924301"/>
              <a:ext cx="503555" cy="1905"/>
            </a:xfrm>
            <a:custGeom>
              <a:avLst/>
              <a:gdLst/>
              <a:ahLst/>
              <a:cxnLst/>
              <a:rect l="l" t="t" r="r" b="b"/>
              <a:pathLst>
                <a:path w="503554" h="1904">
                  <a:moveTo>
                    <a:pt x="0" y="0"/>
                  </a:moveTo>
                  <a:lnTo>
                    <a:pt x="503237" y="158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7" name="object 77"/>
            <p:cNvSpPr/>
            <p:nvPr/>
          </p:nvSpPr>
          <p:spPr>
            <a:xfrm>
              <a:off x="3184524" y="3405188"/>
              <a:ext cx="586105" cy="605155"/>
            </a:xfrm>
            <a:custGeom>
              <a:avLst/>
              <a:gdLst/>
              <a:ahLst/>
              <a:cxnLst/>
              <a:rect l="l" t="t" r="r" b="b"/>
              <a:pathLst>
                <a:path w="586104" h="605154">
                  <a:moveTo>
                    <a:pt x="585787" y="0"/>
                  </a:moveTo>
                  <a:lnTo>
                    <a:pt x="0" y="0"/>
                  </a:lnTo>
                  <a:lnTo>
                    <a:pt x="0" y="604837"/>
                  </a:lnTo>
                  <a:lnTo>
                    <a:pt x="585787" y="604837"/>
                  </a:lnTo>
                  <a:lnTo>
                    <a:pt x="585787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8" name="object 78"/>
            <p:cNvSpPr/>
            <p:nvPr/>
          </p:nvSpPr>
          <p:spPr>
            <a:xfrm>
              <a:off x="3184524" y="3405189"/>
              <a:ext cx="586105" cy="605155"/>
            </a:xfrm>
            <a:custGeom>
              <a:avLst/>
              <a:gdLst/>
              <a:ahLst/>
              <a:cxnLst/>
              <a:rect l="l" t="t" r="r" b="b"/>
              <a:pathLst>
                <a:path w="586104" h="605154">
                  <a:moveTo>
                    <a:pt x="0" y="0"/>
                  </a:moveTo>
                  <a:lnTo>
                    <a:pt x="585787" y="0"/>
                  </a:lnTo>
                  <a:lnTo>
                    <a:pt x="585787" y="604837"/>
                  </a:lnTo>
                  <a:lnTo>
                    <a:pt x="0" y="604837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3311745" y="3495190"/>
            <a:ext cx="390790" cy="207008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defTabSz="888980">
              <a:spcBef>
                <a:spcPts val="97"/>
              </a:spcBef>
            </a:pPr>
            <a:r>
              <a:rPr sz="1264" b="1" dirty="0">
                <a:solidFill>
                  <a:srgbClr val="FFFFFF"/>
                </a:solidFill>
                <a:latin typeface="Arial"/>
                <a:cs typeface="Arial"/>
              </a:rPr>
              <a:t>Mem</a:t>
            </a:r>
            <a:endParaRPr sz="1264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3811808" y="3304427"/>
            <a:ext cx="2866408" cy="600692"/>
            <a:chOff x="3763962" y="3398839"/>
            <a:chExt cx="2948305" cy="617855"/>
          </a:xfrm>
        </p:grpSpPr>
        <p:sp>
          <p:nvSpPr>
            <p:cNvPr id="81" name="object 81"/>
            <p:cNvSpPr/>
            <p:nvPr/>
          </p:nvSpPr>
          <p:spPr>
            <a:xfrm>
              <a:off x="3770312" y="3663951"/>
              <a:ext cx="419100" cy="1905"/>
            </a:xfrm>
            <a:custGeom>
              <a:avLst/>
              <a:gdLst/>
              <a:ahLst/>
              <a:cxnLst/>
              <a:rect l="l" t="t" r="r" b="b"/>
              <a:pathLst>
                <a:path w="419100" h="1904">
                  <a:moveTo>
                    <a:pt x="0" y="0"/>
                  </a:moveTo>
                  <a:lnTo>
                    <a:pt x="419099" y="158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2" name="object 82"/>
            <p:cNvSpPr/>
            <p:nvPr/>
          </p:nvSpPr>
          <p:spPr>
            <a:xfrm>
              <a:off x="4022725" y="3490914"/>
              <a:ext cx="167005" cy="173355"/>
            </a:xfrm>
            <a:custGeom>
              <a:avLst/>
              <a:gdLst/>
              <a:ahLst/>
              <a:cxnLst/>
              <a:rect l="l" t="t" r="r" b="b"/>
              <a:pathLst>
                <a:path w="167004" h="173354">
                  <a:moveTo>
                    <a:pt x="0" y="173037"/>
                  </a:moveTo>
                  <a:lnTo>
                    <a:pt x="0" y="0"/>
                  </a:lnTo>
                  <a:lnTo>
                    <a:pt x="166687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3" name="object 83"/>
            <p:cNvSpPr/>
            <p:nvPr/>
          </p:nvSpPr>
          <p:spPr>
            <a:xfrm>
              <a:off x="6118223" y="3405188"/>
              <a:ext cx="587375" cy="605155"/>
            </a:xfrm>
            <a:custGeom>
              <a:avLst/>
              <a:gdLst/>
              <a:ahLst/>
              <a:cxnLst/>
              <a:rect l="l" t="t" r="r" b="b"/>
              <a:pathLst>
                <a:path w="587375" h="605154">
                  <a:moveTo>
                    <a:pt x="587375" y="0"/>
                  </a:moveTo>
                  <a:lnTo>
                    <a:pt x="0" y="0"/>
                  </a:lnTo>
                  <a:lnTo>
                    <a:pt x="0" y="604837"/>
                  </a:lnTo>
                  <a:lnTo>
                    <a:pt x="587375" y="604837"/>
                  </a:lnTo>
                  <a:lnTo>
                    <a:pt x="587375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4" name="object 84"/>
            <p:cNvSpPr/>
            <p:nvPr/>
          </p:nvSpPr>
          <p:spPr>
            <a:xfrm>
              <a:off x="6118223" y="3405189"/>
              <a:ext cx="587375" cy="605155"/>
            </a:xfrm>
            <a:custGeom>
              <a:avLst/>
              <a:gdLst/>
              <a:ahLst/>
              <a:cxnLst/>
              <a:rect l="l" t="t" r="r" b="b"/>
              <a:pathLst>
                <a:path w="587375" h="605154">
                  <a:moveTo>
                    <a:pt x="0" y="0"/>
                  </a:moveTo>
                  <a:lnTo>
                    <a:pt x="587374" y="0"/>
                  </a:lnTo>
                  <a:lnTo>
                    <a:pt x="587374" y="604837"/>
                  </a:lnTo>
                  <a:lnTo>
                    <a:pt x="0" y="604837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85" name="object 85"/>
          <p:cNvSpPr txBox="1"/>
          <p:nvPr/>
        </p:nvSpPr>
        <p:spPr>
          <a:xfrm>
            <a:off x="6230703" y="3502598"/>
            <a:ext cx="255588" cy="192069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defTabSz="888980">
              <a:spcBef>
                <a:spcPts val="97"/>
              </a:spcBef>
            </a:pPr>
            <a:r>
              <a:rPr sz="1167" b="1" dirty="0">
                <a:solidFill>
                  <a:srgbClr val="FFFFFF"/>
                </a:solidFill>
                <a:latin typeface="Arial"/>
                <a:cs typeface="Arial"/>
              </a:rPr>
              <a:t>DM</a:t>
            </a:r>
            <a:endParaRPr sz="1167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86" name="object 86"/>
          <p:cNvGrpSpPr/>
          <p:nvPr/>
        </p:nvGrpSpPr>
        <p:grpSpPr>
          <a:xfrm>
            <a:off x="5605242" y="3304427"/>
            <a:ext cx="1968147" cy="600692"/>
            <a:chOff x="5608637" y="3398839"/>
            <a:chExt cx="2024380" cy="617855"/>
          </a:xfrm>
        </p:grpSpPr>
        <p:sp>
          <p:nvSpPr>
            <p:cNvPr id="87" name="object 87"/>
            <p:cNvSpPr/>
            <p:nvPr/>
          </p:nvSpPr>
          <p:spPr>
            <a:xfrm>
              <a:off x="5614987" y="3663951"/>
              <a:ext cx="503555" cy="1905"/>
            </a:xfrm>
            <a:custGeom>
              <a:avLst/>
              <a:gdLst/>
              <a:ahLst/>
              <a:cxnLst/>
              <a:rect l="l" t="t" r="r" b="b"/>
              <a:pathLst>
                <a:path w="503554" h="1904">
                  <a:moveTo>
                    <a:pt x="0" y="0"/>
                  </a:moveTo>
                  <a:lnTo>
                    <a:pt x="503237" y="158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8" name="object 88"/>
            <p:cNvSpPr/>
            <p:nvPr/>
          </p:nvSpPr>
          <p:spPr>
            <a:xfrm>
              <a:off x="7040561" y="3405188"/>
              <a:ext cx="586105" cy="605155"/>
            </a:xfrm>
            <a:custGeom>
              <a:avLst/>
              <a:gdLst/>
              <a:ahLst/>
              <a:cxnLst/>
              <a:rect l="l" t="t" r="r" b="b"/>
              <a:pathLst>
                <a:path w="586104" h="605154">
                  <a:moveTo>
                    <a:pt x="585788" y="0"/>
                  </a:moveTo>
                  <a:lnTo>
                    <a:pt x="0" y="0"/>
                  </a:lnTo>
                  <a:lnTo>
                    <a:pt x="0" y="604837"/>
                  </a:lnTo>
                  <a:lnTo>
                    <a:pt x="585788" y="604837"/>
                  </a:lnTo>
                  <a:lnTo>
                    <a:pt x="585788" y="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9" name="object 89"/>
            <p:cNvSpPr/>
            <p:nvPr/>
          </p:nvSpPr>
          <p:spPr>
            <a:xfrm>
              <a:off x="7040561" y="3405189"/>
              <a:ext cx="586105" cy="605155"/>
            </a:xfrm>
            <a:custGeom>
              <a:avLst/>
              <a:gdLst/>
              <a:ahLst/>
              <a:cxnLst/>
              <a:rect l="l" t="t" r="r" b="b"/>
              <a:pathLst>
                <a:path w="586104" h="605154">
                  <a:moveTo>
                    <a:pt x="0" y="0"/>
                  </a:moveTo>
                  <a:lnTo>
                    <a:pt x="585788" y="0"/>
                  </a:lnTo>
                  <a:lnTo>
                    <a:pt x="585788" y="604837"/>
                  </a:lnTo>
                  <a:lnTo>
                    <a:pt x="0" y="604837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90" name="object 90"/>
          <p:cNvSpPr txBox="1"/>
          <p:nvPr/>
        </p:nvSpPr>
        <p:spPr>
          <a:xfrm>
            <a:off x="7103886" y="3502598"/>
            <a:ext cx="304976" cy="192069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defTabSz="888980">
              <a:spcBef>
                <a:spcPts val="97"/>
              </a:spcBef>
            </a:pPr>
            <a:r>
              <a:rPr sz="1167" b="1" dirty="0">
                <a:solidFill>
                  <a:prstClr val="black"/>
                </a:solidFill>
                <a:latin typeface="Arial"/>
                <a:cs typeface="Arial"/>
              </a:rPr>
              <a:t>Reg</a:t>
            </a:r>
            <a:endParaRPr sz="1167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91" name="object 91"/>
          <p:cNvGrpSpPr/>
          <p:nvPr/>
        </p:nvGrpSpPr>
        <p:grpSpPr>
          <a:xfrm>
            <a:off x="5197784" y="3556001"/>
            <a:ext cx="1805781" cy="1273616"/>
            <a:chOff x="5189537" y="3657601"/>
            <a:chExt cx="1857375" cy="1310005"/>
          </a:xfrm>
        </p:grpSpPr>
        <p:sp>
          <p:nvSpPr>
            <p:cNvPr id="92" name="object 92"/>
            <p:cNvSpPr/>
            <p:nvPr/>
          </p:nvSpPr>
          <p:spPr>
            <a:xfrm>
              <a:off x="6705598" y="3663951"/>
              <a:ext cx="335280" cy="1905"/>
            </a:xfrm>
            <a:custGeom>
              <a:avLst/>
              <a:gdLst/>
              <a:ahLst/>
              <a:cxnLst/>
              <a:rect l="l" t="t" r="r" b="b"/>
              <a:pathLst>
                <a:path w="335279" h="1904">
                  <a:moveTo>
                    <a:pt x="0" y="0"/>
                  </a:moveTo>
                  <a:lnTo>
                    <a:pt x="334963" y="158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3" name="object 93"/>
            <p:cNvSpPr/>
            <p:nvPr/>
          </p:nvSpPr>
          <p:spPr>
            <a:xfrm>
              <a:off x="6034087" y="3663951"/>
              <a:ext cx="922655" cy="433705"/>
            </a:xfrm>
            <a:custGeom>
              <a:avLst/>
              <a:gdLst/>
              <a:ahLst/>
              <a:cxnLst/>
              <a:rect l="l" t="t" r="r" b="b"/>
              <a:pathLst>
                <a:path w="922654" h="433704">
                  <a:moveTo>
                    <a:pt x="0" y="0"/>
                  </a:moveTo>
                  <a:lnTo>
                    <a:pt x="0" y="433387"/>
                  </a:lnTo>
                  <a:lnTo>
                    <a:pt x="754651" y="433387"/>
                  </a:lnTo>
                  <a:lnTo>
                    <a:pt x="754651" y="173355"/>
                  </a:lnTo>
                  <a:lnTo>
                    <a:pt x="922337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4" name="object 94"/>
            <p:cNvSpPr/>
            <p:nvPr/>
          </p:nvSpPr>
          <p:spPr>
            <a:xfrm>
              <a:off x="5195887" y="3663951"/>
              <a:ext cx="669925" cy="433705"/>
            </a:xfrm>
            <a:custGeom>
              <a:avLst/>
              <a:gdLst/>
              <a:ahLst/>
              <a:cxnLst/>
              <a:rect l="l" t="t" r="r" b="b"/>
              <a:pathLst>
                <a:path w="669925" h="433704">
                  <a:moveTo>
                    <a:pt x="0" y="260032"/>
                  </a:moveTo>
                  <a:lnTo>
                    <a:pt x="0" y="433387"/>
                  </a:lnTo>
                  <a:lnTo>
                    <a:pt x="502443" y="433387"/>
                  </a:lnTo>
                  <a:lnTo>
                    <a:pt x="502443" y="173355"/>
                  </a:lnTo>
                  <a:lnTo>
                    <a:pt x="669924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5" name="object 95"/>
            <p:cNvSpPr/>
            <p:nvPr/>
          </p:nvSpPr>
          <p:spPr>
            <a:xfrm>
              <a:off x="6203111" y="4183063"/>
              <a:ext cx="335280" cy="777875"/>
            </a:xfrm>
            <a:custGeom>
              <a:avLst/>
              <a:gdLst/>
              <a:ahLst/>
              <a:cxnLst/>
              <a:rect l="l" t="t" r="r" b="b"/>
              <a:pathLst>
                <a:path w="335279" h="777875">
                  <a:moveTo>
                    <a:pt x="0" y="0"/>
                  </a:moveTo>
                  <a:lnTo>
                    <a:pt x="0" y="277801"/>
                  </a:lnTo>
                  <a:lnTo>
                    <a:pt x="125655" y="388936"/>
                  </a:lnTo>
                  <a:lnTo>
                    <a:pt x="0" y="500072"/>
                  </a:lnTo>
                  <a:lnTo>
                    <a:pt x="0" y="777873"/>
                  </a:lnTo>
                  <a:lnTo>
                    <a:pt x="335081" y="500072"/>
                  </a:lnTo>
                  <a:lnTo>
                    <a:pt x="335081" y="222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B00"/>
            </a:solidFill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6" name="object 96"/>
            <p:cNvSpPr/>
            <p:nvPr/>
          </p:nvSpPr>
          <p:spPr>
            <a:xfrm>
              <a:off x="6203111" y="4183063"/>
              <a:ext cx="335280" cy="777875"/>
            </a:xfrm>
            <a:custGeom>
              <a:avLst/>
              <a:gdLst/>
              <a:ahLst/>
              <a:cxnLst/>
              <a:rect l="l" t="t" r="r" b="b"/>
              <a:pathLst>
                <a:path w="335279" h="777875">
                  <a:moveTo>
                    <a:pt x="0" y="0"/>
                  </a:moveTo>
                  <a:lnTo>
                    <a:pt x="0" y="277802"/>
                  </a:lnTo>
                  <a:lnTo>
                    <a:pt x="125655" y="388937"/>
                  </a:lnTo>
                  <a:lnTo>
                    <a:pt x="0" y="500072"/>
                  </a:lnTo>
                  <a:lnTo>
                    <a:pt x="0" y="777874"/>
                  </a:lnTo>
                  <a:lnTo>
                    <a:pt x="335081" y="500072"/>
                  </a:lnTo>
                  <a:lnTo>
                    <a:pt x="335081" y="222234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97" name="object 97"/>
          <p:cNvSpPr txBox="1"/>
          <p:nvPr/>
        </p:nvSpPr>
        <p:spPr>
          <a:xfrm>
            <a:off x="6258197" y="4259550"/>
            <a:ext cx="153888" cy="329671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347" defTabSz="888980">
              <a:lnSpc>
                <a:spcPts val="1230"/>
              </a:lnSpc>
            </a:pPr>
            <a:r>
              <a:rPr sz="1167" b="1" dirty="0">
                <a:solidFill>
                  <a:prstClr val="black"/>
                </a:solidFill>
                <a:latin typeface="Arial"/>
                <a:cs typeface="Arial"/>
              </a:rPr>
              <a:t>ALU</a:t>
            </a:r>
            <a:endParaRPr sz="1167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98" name="object 98"/>
          <p:cNvGrpSpPr/>
          <p:nvPr/>
        </p:nvGrpSpPr>
        <p:grpSpPr>
          <a:xfrm>
            <a:off x="5116332" y="4144038"/>
            <a:ext cx="584024" cy="600692"/>
            <a:chOff x="5105759" y="4262438"/>
            <a:chExt cx="600710" cy="617855"/>
          </a:xfrm>
        </p:grpSpPr>
        <p:sp>
          <p:nvSpPr>
            <p:cNvPr id="99" name="object 99"/>
            <p:cNvSpPr/>
            <p:nvPr/>
          </p:nvSpPr>
          <p:spPr>
            <a:xfrm>
              <a:off x="5112109" y="4268788"/>
              <a:ext cx="588010" cy="605155"/>
            </a:xfrm>
            <a:custGeom>
              <a:avLst/>
              <a:gdLst/>
              <a:ahLst/>
              <a:cxnLst/>
              <a:rect l="l" t="t" r="r" b="b"/>
              <a:pathLst>
                <a:path w="588010" h="605154">
                  <a:moveTo>
                    <a:pt x="587584" y="0"/>
                  </a:moveTo>
                  <a:lnTo>
                    <a:pt x="0" y="0"/>
                  </a:lnTo>
                  <a:lnTo>
                    <a:pt x="0" y="604837"/>
                  </a:lnTo>
                  <a:lnTo>
                    <a:pt x="587584" y="604837"/>
                  </a:lnTo>
                  <a:lnTo>
                    <a:pt x="587584" y="0"/>
                  </a:lnTo>
                  <a:close/>
                </a:path>
              </a:pathLst>
            </a:custGeom>
            <a:solidFill>
              <a:srgbClr val="00A500"/>
            </a:solidFill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0" name="object 100"/>
            <p:cNvSpPr/>
            <p:nvPr/>
          </p:nvSpPr>
          <p:spPr>
            <a:xfrm>
              <a:off x="5112109" y="4268788"/>
              <a:ext cx="588010" cy="605155"/>
            </a:xfrm>
            <a:custGeom>
              <a:avLst/>
              <a:gdLst/>
              <a:ahLst/>
              <a:cxnLst/>
              <a:rect l="l" t="t" r="r" b="b"/>
              <a:pathLst>
                <a:path w="588010" h="605154">
                  <a:moveTo>
                    <a:pt x="0" y="0"/>
                  </a:moveTo>
                  <a:lnTo>
                    <a:pt x="587584" y="0"/>
                  </a:lnTo>
                  <a:lnTo>
                    <a:pt x="587584" y="604837"/>
                  </a:lnTo>
                  <a:lnTo>
                    <a:pt x="0" y="604837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01" name="object 101"/>
          <p:cNvSpPr txBox="1"/>
          <p:nvPr/>
        </p:nvSpPr>
        <p:spPr>
          <a:xfrm>
            <a:off x="5229366" y="4342209"/>
            <a:ext cx="304976" cy="192069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defTabSz="888980">
              <a:spcBef>
                <a:spcPts val="97"/>
              </a:spcBef>
            </a:pPr>
            <a:r>
              <a:rPr sz="1167" b="1" dirty="0">
                <a:solidFill>
                  <a:srgbClr val="FFFFFF"/>
                </a:solidFill>
                <a:latin typeface="Arial"/>
                <a:cs typeface="Arial"/>
              </a:rPr>
              <a:t>Reg</a:t>
            </a:r>
            <a:endParaRPr sz="1167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102" name="object 102"/>
          <p:cNvGrpSpPr/>
          <p:nvPr/>
        </p:nvGrpSpPr>
        <p:grpSpPr>
          <a:xfrm>
            <a:off x="4139009" y="4144038"/>
            <a:ext cx="2050874" cy="600692"/>
            <a:chOff x="4100512" y="4262438"/>
            <a:chExt cx="2109470" cy="617855"/>
          </a:xfrm>
        </p:grpSpPr>
        <p:sp>
          <p:nvSpPr>
            <p:cNvPr id="103" name="object 103"/>
            <p:cNvSpPr/>
            <p:nvPr/>
          </p:nvSpPr>
          <p:spPr>
            <a:xfrm>
              <a:off x="5699694" y="4354513"/>
              <a:ext cx="503555" cy="1905"/>
            </a:xfrm>
            <a:custGeom>
              <a:avLst/>
              <a:gdLst/>
              <a:ahLst/>
              <a:cxnLst/>
              <a:rect l="l" t="t" r="r" b="b"/>
              <a:pathLst>
                <a:path w="503554" h="1904">
                  <a:moveTo>
                    <a:pt x="0" y="0"/>
                  </a:moveTo>
                  <a:lnTo>
                    <a:pt x="503416" y="158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4" name="object 104"/>
            <p:cNvSpPr/>
            <p:nvPr/>
          </p:nvSpPr>
          <p:spPr>
            <a:xfrm>
              <a:off x="5699694" y="4787901"/>
              <a:ext cx="503555" cy="1905"/>
            </a:xfrm>
            <a:custGeom>
              <a:avLst/>
              <a:gdLst/>
              <a:ahLst/>
              <a:cxnLst/>
              <a:rect l="l" t="t" r="r" b="b"/>
              <a:pathLst>
                <a:path w="503554" h="1904">
                  <a:moveTo>
                    <a:pt x="0" y="0"/>
                  </a:moveTo>
                  <a:lnTo>
                    <a:pt x="503416" y="1588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5" name="object 105"/>
            <p:cNvSpPr/>
            <p:nvPr/>
          </p:nvSpPr>
          <p:spPr>
            <a:xfrm>
              <a:off x="4106862" y="4268788"/>
              <a:ext cx="586105" cy="605155"/>
            </a:xfrm>
            <a:custGeom>
              <a:avLst/>
              <a:gdLst/>
              <a:ahLst/>
              <a:cxnLst/>
              <a:rect l="l" t="t" r="r" b="b"/>
              <a:pathLst>
                <a:path w="586104" h="605154">
                  <a:moveTo>
                    <a:pt x="585997" y="0"/>
                  </a:moveTo>
                  <a:lnTo>
                    <a:pt x="0" y="0"/>
                  </a:lnTo>
                  <a:lnTo>
                    <a:pt x="0" y="604837"/>
                  </a:lnTo>
                  <a:lnTo>
                    <a:pt x="585997" y="604837"/>
                  </a:lnTo>
                  <a:lnTo>
                    <a:pt x="585997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6" name="object 106"/>
            <p:cNvSpPr/>
            <p:nvPr/>
          </p:nvSpPr>
          <p:spPr>
            <a:xfrm>
              <a:off x="4106862" y="4268788"/>
              <a:ext cx="586105" cy="605155"/>
            </a:xfrm>
            <a:custGeom>
              <a:avLst/>
              <a:gdLst/>
              <a:ahLst/>
              <a:cxnLst/>
              <a:rect l="l" t="t" r="r" b="b"/>
              <a:pathLst>
                <a:path w="586104" h="605154">
                  <a:moveTo>
                    <a:pt x="0" y="0"/>
                  </a:moveTo>
                  <a:lnTo>
                    <a:pt x="585996" y="0"/>
                  </a:lnTo>
                  <a:lnTo>
                    <a:pt x="585996" y="604837"/>
                  </a:lnTo>
                  <a:lnTo>
                    <a:pt x="0" y="604837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07" name="object 107"/>
          <p:cNvSpPr txBox="1"/>
          <p:nvPr/>
        </p:nvSpPr>
        <p:spPr>
          <a:xfrm>
            <a:off x="4208489" y="4334801"/>
            <a:ext cx="390790" cy="207008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defTabSz="888980">
              <a:spcBef>
                <a:spcPts val="97"/>
              </a:spcBef>
            </a:pPr>
            <a:r>
              <a:rPr sz="1264" b="1" dirty="0">
                <a:solidFill>
                  <a:srgbClr val="FFFFFF"/>
                </a:solidFill>
                <a:latin typeface="Arial"/>
                <a:cs typeface="Arial"/>
              </a:rPr>
              <a:t>Mem</a:t>
            </a:r>
            <a:endParaRPr sz="1264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108" name="object 108"/>
          <p:cNvGrpSpPr/>
          <p:nvPr/>
        </p:nvGrpSpPr>
        <p:grpSpPr>
          <a:xfrm>
            <a:off x="4708729" y="4144038"/>
            <a:ext cx="2867642" cy="600692"/>
            <a:chOff x="4686509" y="4262438"/>
            <a:chExt cx="2949575" cy="617855"/>
          </a:xfrm>
        </p:grpSpPr>
        <p:sp>
          <p:nvSpPr>
            <p:cNvPr id="109" name="object 109"/>
            <p:cNvSpPr/>
            <p:nvPr/>
          </p:nvSpPr>
          <p:spPr>
            <a:xfrm>
              <a:off x="4692859" y="4527551"/>
              <a:ext cx="419734" cy="1905"/>
            </a:xfrm>
            <a:custGeom>
              <a:avLst/>
              <a:gdLst/>
              <a:ahLst/>
              <a:cxnLst/>
              <a:rect l="l" t="t" r="r" b="b"/>
              <a:pathLst>
                <a:path w="419735" h="1904">
                  <a:moveTo>
                    <a:pt x="0" y="0"/>
                  </a:moveTo>
                  <a:lnTo>
                    <a:pt x="419249" y="1588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0" name="object 110"/>
            <p:cNvSpPr/>
            <p:nvPr/>
          </p:nvSpPr>
          <p:spPr>
            <a:xfrm>
              <a:off x="4945361" y="4354513"/>
              <a:ext cx="167005" cy="173355"/>
            </a:xfrm>
            <a:custGeom>
              <a:avLst/>
              <a:gdLst/>
              <a:ahLst/>
              <a:cxnLst/>
              <a:rect l="l" t="t" r="r" b="b"/>
              <a:pathLst>
                <a:path w="167004" h="173354">
                  <a:moveTo>
                    <a:pt x="0" y="173037"/>
                  </a:moveTo>
                  <a:lnTo>
                    <a:pt x="0" y="0"/>
                  </a:lnTo>
                  <a:lnTo>
                    <a:pt x="166746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1" name="object 111"/>
            <p:cNvSpPr/>
            <p:nvPr/>
          </p:nvSpPr>
          <p:spPr>
            <a:xfrm>
              <a:off x="7041610" y="4268788"/>
              <a:ext cx="588010" cy="605155"/>
            </a:xfrm>
            <a:custGeom>
              <a:avLst/>
              <a:gdLst/>
              <a:ahLst/>
              <a:cxnLst/>
              <a:rect l="l" t="t" r="r" b="b"/>
              <a:pathLst>
                <a:path w="588009" h="605154">
                  <a:moveTo>
                    <a:pt x="587585" y="0"/>
                  </a:moveTo>
                  <a:lnTo>
                    <a:pt x="0" y="0"/>
                  </a:lnTo>
                  <a:lnTo>
                    <a:pt x="0" y="604837"/>
                  </a:lnTo>
                  <a:lnTo>
                    <a:pt x="587585" y="604837"/>
                  </a:lnTo>
                  <a:lnTo>
                    <a:pt x="587585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2" name="object 112"/>
            <p:cNvSpPr/>
            <p:nvPr/>
          </p:nvSpPr>
          <p:spPr>
            <a:xfrm>
              <a:off x="7041610" y="4268788"/>
              <a:ext cx="588010" cy="605155"/>
            </a:xfrm>
            <a:custGeom>
              <a:avLst/>
              <a:gdLst/>
              <a:ahLst/>
              <a:cxnLst/>
              <a:rect l="l" t="t" r="r" b="b"/>
              <a:pathLst>
                <a:path w="588009" h="605154">
                  <a:moveTo>
                    <a:pt x="0" y="0"/>
                  </a:moveTo>
                  <a:lnTo>
                    <a:pt x="587584" y="0"/>
                  </a:lnTo>
                  <a:lnTo>
                    <a:pt x="587584" y="604837"/>
                  </a:lnTo>
                  <a:lnTo>
                    <a:pt x="0" y="604837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13" name="object 113"/>
          <p:cNvSpPr txBox="1"/>
          <p:nvPr/>
        </p:nvSpPr>
        <p:spPr>
          <a:xfrm>
            <a:off x="7128491" y="4342209"/>
            <a:ext cx="255588" cy="192069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defTabSz="888980">
              <a:spcBef>
                <a:spcPts val="97"/>
              </a:spcBef>
            </a:pPr>
            <a:r>
              <a:rPr sz="1167" b="1" dirty="0">
                <a:solidFill>
                  <a:srgbClr val="FFFFFF"/>
                </a:solidFill>
                <a:latin typeface="Arial"/>
                <a:cs typeface="Arial"/>
              </a:rPr>
              <a:t>DM</a:t>
            </a:r>
            <a:endParaRPr sz="1167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114" name="object 114"/>
          <p:cNvGrpSpPr/>
          <p:nvPr/>
        </p:nvGrpSpPr>
        <p:grpSpPr>
          <a:xfrm>
            <a:off x="6502803" y="4144038"/>
            <a:ext cx="1968764" cy="600692"/>
            <a:chOff x="6531843" y="4262438"/>
            <a:chExt cx="2025014" cy="617855"/>
          </a:xfrm>
        </p:grpSpPr>
        <p:sp>
          <p:nvSpPr>
            <p:cNvPr id="115" name="object 115"/>
            <p:cNvSpPr/>
            <p:nvPr/>
          </p:nvSpPr>
          <p:spPr>
            <a:xfrm>
              <a:off x="6538193" y="4527551"/>
              <a:ext cx="503555" cy="1905"/>
            </a:xfrm>
            <a:custGeom>
              <a:avLst/>
              <a:gdLst/>
              <a:ahLst/>
              <a:cxnLst/>
              <a:rect l="l" t="t" r="r" b="b"/>
              <a:pathLst>
                <a:path w="503554" h="1904">
                  <a:moveTo>
                    <a:pt x="0" y="0"/>
                  </a:moveTo>
                  <a:lnTo>
                    <a:pt x="503416" y="1588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6" name="object 116"/>
            <p:cNvSpPr/>
            <p:nvPr/>
          </p:nvSpPr>
          <p:spPr>
            <a:xfrm>
              <a:off x="7964277" y="4268788"/>
              <a:ext cx="586105" cy="605155"/>
            </a:xfrm>
            <a:custGeom>
              <a:avLst/>
              <a:gdLst/>
              <a:ahLst/>
              <a:cxnLst/>
              <a:rect l="l" t="t" r="r" b="b"/>
              <a:pathLst>
                <a:path w="586104" h="605154">
                  <a:moveTo>
                    <a:pt x="585995" y="0"/>
                  </a:moveTo>
                  <a:lnTo>
                    <a:pt x="0" y="0"/>
                  </a:lnTo>
                  <a:lnTo>
                    <a:pt x="0" y="604837"/>
                  </a:lnTo>
                  <a:lnTo>
                    <a:pt x="585995" y="604837"/>
                  </a:lnTo>
                  <a:lnTo>
                    <a:pt x="585995" y="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7" name="object 117"/>
            <p:cNvSpPr/>
            <p:nvPr/>
          </p:nvSpPr>
          <p:spPr>
            <a:xfrm>
              <a:off x="7964277" y="4268788"/>
              <a:ext cx="586105" cy="605155"/>
            </a:xfrm>
            <a:custGeom>
              <a:avLst/>
              <a:gdLst/>
              <a:ahLst/>
              <a:cxnLst/>
              <a:rect l="l" t="t" r="r" b="b"/>
              <a:pathLst>
                <a:path w="586104" h="605154">
                  <a:moveTo>
                    <a:pt x="0" y="0"/>
                  </a:moveTo>
                  <a:lnTo>
                    <a:pt x="585996" y="0"/>
                  </a:lnTo>
                  <a:lnTo>
                    <a:pt x="585996" y="604837"/>
                  </a:lnTo>
                  <a:lnTo>
                    <a:pt x="0" y="604837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18" name="object 118"/>
          <p:cNvSpPr txBox="1"/>
          <p:nvPr/>
        </p:nvSpPr>
        <p:spPr>
          <a:xfrm>
            <a:off x="8001984" y="4342209"/>
            <a:ext cx="304976" cy="192069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defTabSz="888980">
              <a:spcBef>
                <a:spcPts val="97"/>
              </a:spcBef>
            </a:pPr>
            <a:r>
              <a:rPr sz="1167" b="1" dirty="0">
                <a:solidFill>
                  <a:prstClr val="black"/>
                </a:solidFill>
                <a:latin typeface="Arial"/>
                <a:cs typeface="Arial"/>
              </a:rPr>
              <a:t>Reg</a:t>
            </a:r>
            <a:endParaRPr sz="1167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119" name="object 119"/>
          <p:cNvGrpSpPr/>
          <p:nvPr/>
        </p:nvGrpSpPr>
        <p:grpSpPr>
          <a:xfrm>
            <a:off x="6095198" y="1541860"/>
            <a:ext cx="2458332" cy="4715404"/>
            <a:chOff x="6112592" y="1585913"/>
            <a:chExt cx="2528570" cy="4850130"/>
          </a:xfrm>
        </p:grpSpPr>
        <p:sp>
          <p:nvSpPr>
            <p:cNvPr id="120" name="object 120"/>
            <p:cNvSpPr/>
            <p:nvPr/>
          </p:nvSpPr>
          <p:spPr>
            <a:xfrm>
              <a:off x="7629195" y="4527551"/>
              <a:ext cx="335280" cy="1905"/>
            </a:xfrm>
            <a:custGeom>
              <a:avLst/>
              <a:gdLst/>
              <a:ahLst/>
              <a:cxnLst/>
              <a:rect l="l" t="t" r="r" b="b"/>
              <a:pathLst>
                <a:path w="335279" h="1904">
                  <a:moveTo>
                    <a:pt x="0" y="0"/>
                  </a:moveTo>
                  <a:lnTo>
                    <a:pt x="335081" y="1588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1" name="object 121"/>
            <p:cNvSpPr/>
            <p:nvPr/>
          </p:nvSpPr>
          <p:spPr>
            <a:xfrm>
              <a:off x="6957443" y="4527551"/>
              <a:ext cx="923290" cy="433705"/>
            </a:xfrm>
            <a:custGeom>
              <a:avLst/>
              <a:gdLst/>
              <a:ahLst/>
              <a:cxnLst/>
              <a:rect l="l" t="t" r="r" b="b"/>
              <a:pathLst>
                <a:path w="923290" h="433704">
                  <a:moveTo>
                    <a:pt x="0" y="0"/>
                  </a:moveTo>
                  <a:lnTo>
                    <a:pt x="0" y="433387"/>
                  </a:lnTo>
                  <a:lnTo>
                    <a:pt x="754920" y="433387"/>
                  </a:lnTo>
                  <a:lnTo>
                    <a:pt x="754920" y="173355"/>
                  </a:lnTo>
                  <a:lnTo>
                    <a:pt x="922666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2" name="object 122"/>
            <p:cNvSpPr/>
            <p:nvPr/>
          </p:nvSpPr>
          <p:spPr>
            <a:xfrm>
              <a:off x="6118942" y="4527551"/>
              <a:ext cx="670560" cy="433705"/>
            </a:xfrm>
            <a:custGeom>
              <a:avLst/>
              <a:gdLst/>
              <a:ahLst/>
              <a:cxnLst/>
              <a:rect l="l" t="t" r="r" b="b"/>
              <a:pathLst>
                <a:path w="670559" h="433704">
                  <a:moveTo>
                    <a:pt x="0" y="260032"/>
                  </a:moveTo>
                  <a:lnTo>
                    <a:pt x="0" y="433387"/>
                  </a:lnTo>
                  <a:lnTo>
                    <a:pt x="502623" y="433387"/>
                  </a:lnTo>
                  <a:lnTo>
                    <a:pt x="502623" y="173355"/>
                  </a:lnTo>
                  <a:lnTo>
                    <a:pt x="670164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3" name="object 123"/>
            <p:cNvSpPr/>
            <p:nvPr/>
          </p:nvSpPr>
          <p:spPr>
            <a:xfrm>
              <a:off x="7122273" y="5046663"/>
              <a:ext cx="336550" cy="777875"/>
            </a:xfrm>
            <a:custGeom>
              <a:avLst/>
              <a:gdLst/>
              <a:ahLst/>
              <a:cxnLst/>
              <a:rect l="l" t="t" r="r" b="b"/>
              <a:pathLst>
                <a:path w="336550" h="777875">
                  <a:moveTo>
                    <a:pt x="0" y="0"/>
                  </a:moveTo>
                  <a:lnTo>
                    <a:pt x="0" y="277802"/>
                  </a:lnTo>
                  <a:lnTo>
                    <a:pt x="126204" y="388936"/>
                  </a:lnTo>
                  <a:lnTo>
                    <a:pt x="0" y="500072"/>
                  </a:lnTo>
                  <a:lnTo>
                    <a:pt x="0" y="777873"/>
                  </a:lnTo>
                  <a:lnTo>
                    <a:pt x="336544" y="500072"/>
                  </a:lnTo>
                  <a:lnTo>
                    <a:pt x="336544" y="222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B00"/>
            </a:solidFill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4" name="object 124"/>
            <p:cNvSpPr/>
            <p:nvPr/>
          </p:nvSpPr>
          <p:spPr>
            <a:xfrm>
              <a:off x="7122273" y="5046663"/>
              <a:ext cx="336550" cy="777875"/>
            </a:xfrm>
            <a:custGeom>
              <a:avLst/>
              <a:gdLst/>
              <a:ahLst/>
              <a:cxnLst/>
              <a:rect l="l" t="t" r="r" b="b"/>
              <a:pathLst>
                <a:path w="336550" h="777875">
                  <a:moveTo>
                    <a:pt x="0" y="0"/>
                  </a:moveTo>
                  <a:lnTo>
                    <a:pt x="0" y="277802"/>
                  </a:lnTo>
                  <a:lnTo>
                    <a:pt x="126204" y="388937"/>
                  </a:lnTo>
                  <a:lnTo>
                    <a:pt x="0" y="500072"/>
                  </a:lnTo>
                  <a:lnTo>
                    <a:pt x="0" y="777874"/>
                  </a:lnTo>
                  <a:lnTo>
                    <a:pt x="336544" y="500072"/>
                  </a:lnTo>
                  <a:lnTo>
                    <a:pt x="336544" y="222234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5" name="object 125"/>
            <p:cNvSpPr/>
            <p:nvPr/>
          </p:nvSpPr>
          <p:spPr>
            <a:xfrm>
              <a:off x="8632823" y="1592263"/>
              <a:ext cx="1905" cy="4837430"/>
            </a:xfrm>
            <a:custGeom>
              <a:avLst/>
              <a:gdLst/>
              <a:ahLst/>
              <a:cxnLst/>
              <a:rect l="l" t="t" r="r" b="b"/>
              <a:pathLst>
                <a:path w="1904" h="4837430">
                  <a:moveTo>
                    <a:pt x="0" y="0"/>
                  </a:moveTo>
                  <a:lnTo>
                    <a:pt x="1588" y="4837110"/>
                  </a:lnTo>
                </a:path>
              </a:pathLst>
            </a:custGeom>
            <a:ln w="12699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26" name="object 126"/>
          <p:cNvSpPr txBox="1"/>
          <p:nvPr/>
        </p:nvSpPr>
        <p:spPr>
          <a:xfrm>
            <a:off x="378549" y="6266216"/>
            <a:ext cx="540191" cy="281772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defTabSz="888980">
              <a:spcBef>
                <a:spcPts val="97"/>
              </a:spcBef>
            </a:pPr>
            <a:r>
              <a:rPr sz="1750" b="1" spc="-34" dirty="0">
                <a:solidFill>
                  <a:prstClr val="black"/>
                </a:solidFill>
                <a:latin typeface="Arial"/>
                <a:cs typeface="Arial"/>
              </a:rPr>
              <a:t>T</a:t>
            </a:r>
            <a:r>
              <a:rPr sz="1750" b="1" dirty="0">
                <a:solidFill>
                  <a:prstClr val="black"/>
                </a:solidFill>
                <a:latin typeface="Arial"/>
                <a:cs typeface="Arial"/>
              </a:rPr>
              <a:t>ime</a:t>
            </a:r>
            <a:endParaRPr sz="1750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127" name="object 127"/>
          <p:cNvGrpSpPr/>
          <p:nvPr/>
        </p:nvGrpSpPr>
        <p:grpSpPr>
          <a:xfrm>
            <a:off x="399345" y="6634912"/>
            <a:ext cx="657490" cy="74083"/>
            <a:chOff x="254000" y="6824481"/>
            <a:chExt cx="676275" cy="76200"/>
          </a:xfrm>
        </p:grpSpPr>
        <p:sp>
          <p:nvSpPr>
            <p:cNvPr id="128" name="object 128"/>
            <p:cNvSpPr/>
            <p:nvPr/>
          </p:nvSpPr>
          <p:spPr>
            <a:xfrm>
              <a:off x="260349" y="6861174"/>
              <a:ext cx="644525" cy="1905"/>
            </a:xfrm>
            <a:custGeom>
              <a:avLst/>
              <a:gdLst/>
              <a:ahLst/>
              <a:cxnLst/>
              <a:rect l="l" t="t" r="r" b="b"/>
              <a:pathLst>
                <a:path w="644525" h="1904">
                  <a:moveTo>
                    <a:pt x="0" y="0"/>
                  </a:moveTo>
                  <a:lnTo>
                    <a:pt x="644525" y="152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9" name="object 129"/>
            <p:cNvSpPr/>
            <p:nvPr/>
          </p:nvSpPr>
          <p:spPr>
            <a:xfrm>
              <a:off x="853984" y="6824481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4" h="76200">
                  <a:moveTo>
                    <a:pt x="180" y="0"/>
                  </a:moveTo>
                  <a:lnTo>
                    <a:pt x="0" y="76199"/>
                  </a:lnTo>
                  <a:lnTo>
                    <a:pt x="76290" y="38280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30" name="object 130"/>
          <p:cNvSpPr txBox="1"/>
          <p:nvPr/>
        </p:nvSpPr>
        <p:spPr>
          <a:xfrm>
            <a:off x="7155159" y="5099161"/>
            <a:ext cx="153888" cy="329671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347" defTabSz="888980">
              <a:lnSpc>
                <a:spcPts val="1230"/>
              </a:lnSpc>
            </a:pPr>
            <a:r>
              <a:rPr sz="1167" b="1" dirty="0">
                <a:solidFill>
                  <a:prstClr val="black"/>
                </a:solidFill>
                <a:latin typeface="Arial"/>
                <a:cs typeface="Arial"/>
              </a:rPr>
              <a:t>ALU</a:t>
            </a:r>
            <a:endParaRPr sz="1167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131" name="object 131"/>
          <p:cNvGrpSpPr/>
          <p:nvPr/>
        </p:nvGrpSpPr>
        <p:grpSpPr>
          <a:xfrm>
            <a:off x="6011506" y="4983650"/>
            <a:ext cx="584024" cy="600692"/>
            <a:chOff x="6026509" y="5126039"/>
            <a:chExt cx="600710" cy="617855"/>
          </a:xfrm>
        </p:grpSpPr>
        <p:sp>
          <p:nvSpPr>
            <p:cNvPr id="132" name="object 132"/>
            <p:cNvSpPr/>
            <p:nvPr/>
          </p:nvSpPr>
          <p:spPr>
            <a:xfrm>
              <a:off x="6032859" y="5132388"/>
              <a:ext cx="588010" cy="605155"/>
            </a:xfrm>
            <a:custGeom>
              <a:avLst/>
              <a:gdLst/>
              <a:ahLst/>
              <a:cxnLst/>
              <a:rect l="l" t="t" r="r" b="b"/>
              <a:pathLst>
                <a:path w="588009" h="605154">
                  <a:moveTo>
                    <a:pt x="587584" y="0"/>
                  </a:moveTo>
                  <a:lnTo>
                    <a:pt x="0" y="0"/>
                  </a:lnTo>
                  <a:lnTo>
                    <a:pt x="0" y="604837"/>
                  </a:lnTo>
                  <a:lnTo>
                    <a:pt x="587584" y="604837"/>
                  </a:lnTo>
                  <a:lnTo>
                    <a:pt x="587584" y="0"/>
                  </a:lnTo>
                  <a:close/>
                </a:path>
              </a:pathLst>
            </a:custGeom>
            <a:solidFill>
              <a:srgbClr val="00A500"/>
            </a:solidFill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3" name="object 133"/>
            <p:cNvSpPr/>
            <p:nvPr/>
          </p:nvSpPr>
          <p:spPr>
            <a:xfrm>
              <a:off x="6032859" y="5132389"/>
              <a:ext cx="588010" cy="605155"/>
            </a:xfrm>
            <a:custGeom>
              <a:avLst/>
              <a:gdLst/>
              <a:ahLst/>
              <a:cxnLst/>
              <a:rect l="l" t="t" r="r" b="b"/>
              <a:pathLst>
                <a:path w="588009" h="605154">
                  <a:moveTo>
                    <a:pt x="0" y="0"/>
                  </a:moveTo>
                  <a:lnTo>
                    <a:pt x="587585" y="0"/>
                  </a:lnTo>
                  <a:lnTo>
                    <a:pt x="587585" y="604837"/>
                  </a:lnTo>
                  <a:lnTo>
                    <a:pt x="0" y="604837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34" name="object 134"/>
          <p:cNvSpPr txBox="1"/>
          <p:nvPr/>
        </p:nvSpPr>
        <p:spPr>
          <a:xfrm>
            <a:off x="6124540" y="5181821"/>
            <a:ext cx="304976" cy="192069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defTabSz="888980">
              <a:spcBef>
                <a:spcPts val="97"/>
              </a:spcBef>
            </a:pPr>
            <a:r>
              <a:rPr sz="1167" b="1" dirty="0">
                <a:solidFill>
                  <a:srgbClr val="FFFFFF"/>
                </a:solidFill>
                <a:latin typeface="Arial"/>
                <a:cs typeface="Arial"/>
              </a:rPr>
              <a:t>Reg</a:t>
            </a:r>
            <a:endParaRPr sz="1167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135" name="object 135"/>
          <p:cNvGrpSpPr/>
          <p:nvPr/>
        </p:nvGrpSpPr>
        <p:grpSpPr>
          <a:xfrm>
            <a:off x="5034183" y="4983650"/>
            <a:ext cx="2049022" cy="600692"/>
            <a:chOff x="5021262" y="5126039"/>
            <a:chExt cx="2107565" cy="617855"/>
          </a:xfrm>
        </p:grpSpPr>
        <p:sp>
          <p:nvSpPr>
            <p:cNvPr id="136" name="object 136"/>
            <p:cNvSpPr/>
            <p:nvPr/>
          </p:nvSpPr>
          <p:spPr>
            <a:xfrm>
              <a:off x="6620442" y="5218114"/>
              <a:ext cx="502284" cy="1905"/>
            </a:xfrm>
            <a:custGeom>
              <a:avLst/>
              <a:gdLst/>
              <a:ahLst/>
              <a:cxnLst/>
              <a:rect l="l" t="t" r="r" b="b"/>
              <a:pathLst>
                <a:path w="502284" h="1904">
                  <a:moveTo>
                    <a:pt x="0" y="0"/>
                  </a:moveTo>
                  <a:lnTo>
                    <a:pt x="501828" y="1588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7" name="object 137"/>
            <p:cNvSpPr/>
            <p:nvPr/>
          </p:nvSpPr>
          <p:spPr>
            <a:xfrm>
              <a:off x="6620442" y="5651501"/>
              <a:ext cx="502284" cy="1905"/>
            </a:xfrm>
            <a:custGeom>
              <a:avLst/>
              <a:gdLst/>
              <a:ahLst/>
              <a:cxnLst/>
              <a:rect l="l" t="t" r="r" b="b"/>
              <a:pathLst>
                <a:path w="502284" h="1904">
                  <a:moveTo>
                    <a:pt x="0" y="0"/>
                  </a:moveTo>
                  <a:lnTo>
                    <a:pt x="501828" y="1588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8" name="object 138"/>
            <p:cNvSpPr/>
            <p:nvPr/>
          </p:nvSpPr>
          <p:spPr>
            <a:xfrm>
              <a:off x="5027612" y="5132388"/>
              <a:ext cx="586105" cy="605155"/>
            </a:xfrm>
            <a:custGeom>
              <a:avLst/>
              <a:gdLst/>
              <a:ahLst/>
              <a:cxnLst/>
              <a:rect l="l" t="t" r="r" b="b"/>
              <a:pathLst>
                <a:path w="586104" h="605154">
                  <a:moveTo>
                    <a:pt x="585995" y="0"/>
                  </a:moveTo>
                  <a:lnTo>
                    <a:pt x="0" y="0"/>
                  </a:lnTo>
                  <a:lnTo>
                    <a:pt x="0" y="604837"/>
                  </a:lnTo>
                  <a:lnTo>
                    <a:pt x="585995" y="604837"/>
                  </a:lnTo>
                  <a:lnTo>
                    <a:pt x="585995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9" name="object 139"/>
            <p:cNvSpPr/>
            <p:nvPr/>
          </p:nvSpPr>
          <p:spPr>
            <a:xfrm>
              <a:off x="5027612" y="5132389"/>
              <a:ext cx="586105" cy="605155"/>
            </a:xfrm>
            <a:custGeom>
              <a:avLst/>
              <a:gdLst/>
              <a:ahLst/>
              <a:cxnLst/>
              <a:rect l="l" t="t" r="r" b="b"/>
              <a:pathLst>
                <a:path w="586104" h="605154">
                  <a:moveTo>
                    <a:pt x="0" y="0"/>
                  </a:moveTo>
                  <a:lnTo>
                    <a:pt x="585996" y="0"/>
                  </a:lnTo>
                  <a:lnTo>
                    <a:pt x="585996" y="604837"/>
                  </a:lnTo>
                  <a:lnTo>
                    <a:pt x="0" y="604837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40" name="object 140"/>
          <p:cNvSpPr txBox="1"/>
          <p:nvPr/>
        </p:nvSpPr>
        <p:spPr>
          <a:xfrm>
            <a:off x="5103663" y="5174413"/>
            <a:ext cx="390790" cy="207008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defTabSz="888980">
              <a:spcBef>
                <a:spcPts val="97"/>
              </a:spcBef>
            </a:pPr>
            <a:r>
              <a:rPr sz="1264" b="1" dirty="0">
                <a:solidFill>
                  <a:srgbClr val="FFFFFF"/>
                </a:solidFill>
                <a:latin typeface="Arial"/>
                <a:cs typeface="Arial"/>
              </a:rPr>
              <a:t>Mem</a:t>
            </a:r>
            <a:endParaRPr sz="1264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141" name="object 141"/>
          <p:cNvGrpSpPr/>
          <p:nvPr/>
        </p:nvGrpSpPr>
        <p:grpSpPr>
          <a:xfrm>
            <a:off x="5603902" y="4983650"/>
            <a:ext cx="2865790" cy="600692"/>
            <a:chOff x="5607259" y="5126039"/>
            <a:chExt cx="2947670" cy="617855"/>
          </a:xfrm>
        </p:grpSpPr>
        <p:sp>
          <p:nvSpPr>
            <p:cNvPr id="142" name="object 142"/>
            <p:cNvSpPr/>
            <p:nvPr/>
          </p:nvSpPr>
          <p:spPr>
            <a:xfrm>
              <a:off x="5613609" y="5391151"/>
              <a:ext cx="419734" cy="1905"/>
            </a:xfrm>
            <a:custGeom>
              <a:avLst/>
              <a:gdLst/>
              <a:ahLst/>
              <a:cxnLst/>
              <a:rect l="l" t="t" r="r" b="b"/>
              <a:pathLst>
                <a:path w="419735" h="1904">
                  <a:moveTo>
                    <a:pt x="0" y="0"/>
                  </a:moveTo>
                  <a:lnTo>
                    <a:pt x="419249" y="1588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3" name="object 143"/>
            <p:cNvSpPr/>
            <p:nvPr/>
          </p:nvSpPr>
          <p:spPr>
            <a:xfrm>
              <a:off x="5864523" y="5218114"/>
              <a:ext cx="168910" cy="173355"/>
            </a:xfrm>
            <a:custGeom>
              <a:avLst/>
              <a:gdLst/>
              <a:ahLst/>
              <a:cxnLst/>
              <a:rect l="l" t="t" r="r" b="b"/>
              <a:pathLst>
                <a:path w="168910" h="173354">
                  <a:moveTo>
                    <a:pt x="0" y="173037"/>
                  </a:moveTo>
                  <a:lnTo>
                    <a:pt x="0" y="0"/>
                  </a:lnTo>
                  <a:lnTo>
                    <a:pt x="168335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4" name="object 144"/>
            <p:cNvSpPr/>
            <p:nvPr/>
          </p:nvSpPr>
          <p:spPr>
            <a:xfrm>
              <a:off x="7960771" y="5132388"/>
              <a:ext cx="588010" cy="605155"/>
            </a:xfrm>
            <a:custGeom>
              <a:avLst/>
              <a:gdLst/>
              <a:ahLst/>
              <a:cxnLst/>
              <a:rect l="l" t="t" r="r" b="b"/>
              <a:pathLst>
                <a:path w="588009" h="605154">
                  <a:moveTo>
                    <a:pt x="587584" y="0"/>
                  </a:moveTo>
                  <a:lnTo>
                    <a:pt x="0" y="0"/>
                  </a:lnTo>
                  <a:lnTo>
                    <a:pt x="0" y="604837"/>
                  </a:lnTo>
                  <a:lnTo>
                    <a:pt x="587584" y="604837"/>
                  </a:lnTo>
                  <a:lnTo>
                    <a:pt x="587584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5" name="object 145"/>
            <p:cNvSpPr/>
            <p:nvPr/>
          </p:nvSpPr>
          <p:spPr>
            <a:xfrm>
              <a:off x="7960771" y="5132389"/>
              <a:ext cx="588010" cy="605155"/>
            </a:xfrm>
            <a:custGeom>
              <a:avLst/>
              <a:gdLst/>
              <a:ahLst/>
              <a:cxnLst/>
              <a:rect l="l" t="t" r="r" b="b"/>
              <a:pathLst>
                <a:path w="588009" h="605154">
                  <a:moveTo>
                    <a:pt x="0" y="0"/>
                  </a:moveTo>
                  <a:lnTo>
                    <a:pt x="587584" y="0"/>
                  </a:lnTo>
                  <a:lnTo>
                    <a:pt x="587584" y="604837"/>
                  </a:lnTo>
                  <a:lnTo>
                    <a:pt x="0" y="604837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46" name="object 146"/>
          <p:cNvSpPr txBox="1"/>
          <p:nvPr/>
        </p:nvSpPr>
        <p:spPr>
          <a:xfrm>
            <a:off x="8022120" y="5181821"/>
            <a:ext cx="255588" cy="192069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defTabSz="888980">
              <a:spcBef>
                <a:spcPts val="97"/>
              </a:spcBef>
            </a:pPr>
            <a:r>
              <a:rPr sz="1167" b="1" dirty="0">
                <a:solidFill>
                  <a:srgbClr val="FFFFFF"/>
                </a:solidFill>
                <a:latin typeface="Arial"/>
                <a:cs typeface="Arial"/>
              </a:rPr>
              <a:t>DM</a:t>
            </a:r>
            <a:endParaRPr sz="1167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147" name="object 147"/>
          <p:cNvGrpSpPr/>
          <p:nvPr/>
        </p:nvGrpSpPr>
        <p:grpSpPr>
          <a:xfrm>
            <a:off x="7396432" y="4983650"/>
            <a:ext cx="1970617" cy="600692"/>
            <a:chOff x="7451004" y="5126039"/>
            <a:chExt cx="2026920" cy="617855"/>
          </a:xfrm>
        </p:grpSpPr>
        <p:sp>
          <p:nvSpPr>
            <p:cNvPr id="148" name="object 148"/>
            <p:cNvSpPr/>
            <p:nvPr/>
          </p:nvSpPr>
          <p:spPr>
            <a:xfrm>
              <a:off x="7457354" y="5391151"/>
              <a:ext cx="503555" cy="1905"/>
            </a:xfrm>
            <a:custGeom>
              <a:avLst/>
              <a:gdLst/>
              <a:ahLst/>
              <a:cxnLst/>
              <a:rect l="l" t="t" r="r" b="b"/>
              <a:pathLst>
                <a:path w="503554" h="1904">
                  <a:moveTo>
                    <a:pt x="0" y="0"/>
                  </a:moveTo>
                  <a:lnTo>
                    <a:pt x="503416" y="1588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9" name="object 149"/>
            <p:cNvSpPr/>
            <p:nvPr/>
          </p:nvSpPr>
          <p:spPr>
            <a:xfrm>
              <a:off x="8883437" y="5132388"/>
              <a:ext cx="588010" cy="605155"/>
            </a:xfrm>
            <a:custGeom>
              <a:avLst/>
              <a:gdLst/>
              <a:ahLst/>
              <a:cxnLst/>
              <a:rect l="l" t="t" r="r" b="b"/>
              <a:pathLst>
                <a:path w="588009" h="605154">
                  <a:moveTo>
                    <a:pt x="587585" y="0"/>
                  </a:moveTo>
                  <a:lnTo>
                    <a:pt x="0" y="0"/>
                  </a:lnTo>
                  <a:lnTo>
                    <a:pt x="0" y="604837"/>
                  </a:lnTo>
                  <a:lnTo>
                    <a:pt x="587585" y="604837"/>
                  </a:lnTo>
                  <a:lnTo>
                    <a:pt x="587585" y="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0" name="object 150"/>
            <p:cNvSpPr/>
            <p:nvPr/>
          </p:nvSpPr>
          <p:spPr>
            <a:xfrm>
              <a:off x="8883437" y="5132389"/>
              <a:ext cx="588010" cy="605155"/>
            </a:xfrm>
            <a:custGeom>
              <a:avLst/>
              <a:gdLst/>
              <a:ahLst/>
              <a:cxnLst/>
              <a:rect l="l" t="t" r="r" b="b"/>
              <a:pathLst>
                <a:path w="588009" h="605154">
                  <a:moveTo>
                    <a:pt x="0" y="0"/>
                  </a:moveTo>
                  <a:lnTo>
                    <a:pt x="587584" y="0"/>
                  </a:lnTo>
                  <a:lnTo>
                    <a:pt x="587584" y="604837"/>
                  </a:lnTo>
                  <a:lnTo>
                    <a:pt x="0" y="604837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51" name="object 151"/>
          <p:cNvSpPr txBox="1"/>
          <p:nvPr/>
        </p:nvSpPr>
        <p:spPr>
          <a:xfrm>
            <a:off x="8895936" y="5181821"/>
            <a:ext cx="304976" cy="192069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defTabSz="888980">
              <a:spcBef>
                <a:spcPts val="97"/>
              </a:spcBef>
            </a:pPr>
            <a:r>
              <a:rPr sz="1167" b="1" dirty="0">
                <a:solidFill>
                  <a:prstClr val="black"/>
                </a:solidFill>
                <a:latin typeface="Arial"/>
                <a:cs typeface="Arial"/>
              </a:rPr>
              <a:t>Reg</a:t>
            </a:r>
            <a:endParaRPr sz="1167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152" name="object 152"/>
          <p:cNvGrpSpPr/>
          <p:nvPr/>
        </p:nvGrpSpPr>
        <p:grpSpPr>
          <a:xfrm>
            <a:off x="2584803" y="1327326"/>
            <a:ext cx="6210653" cy="4767880"/>
            <a:chOff x="2501900" y="1365249"/>
            <a:chExt cx="6388100" cy="4904105"/>
          </a:xfrm>
        </p:grpSpPr>
        <p:sp>
          <p:nvSpPr>
            <p:cNvPr id="153" name="object 153"/>
            <p:cNvSpPr/>
            <p:nvPr/>
          </p:nvSpPr>
          <p:spPr>
            <a:xfrm>
              <a:off x="8548356" y="5391151"/>
              <a:ext cx="335280" cy="1905"/>
            </a:xfrm>
            <a:custGeom>
              <a:avLst/>
              <a:gdLst/>
              <a:ahLst/>
              <a:cxnLst/>
              <a:rect l="l" t="t" r="r" b="b"/>
              <a:pathLst>
                <a:path w="335279" h="1904">
                  <a:moveTo>
                    <a:pt x="0" y="0"/>
                  </a:moveTo>
                  <a:lnTo>
                    <a:pt x="335081" y="1588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4" name="object 154"/>
            <p:cNvSpPr/>
            <p:nvPr/>
          </p:nvSpPr>
          <p:spPr>
            <a:xfrm>
              <a:off x="7876604" y="5391151"/>
              <a:ext cx="923290" cy="433705"/>
            </a:xfrm>
            <a:custGeom>
              <a:avLst/>
              <a:gdLst/>
              <a:ahLst/>
              <a:cxnLst/>
              <a:rect l="l" t="t" r="r" b="b"/>
              <a:pathLst>
                <a:path w="923290" h="433704">
                  <a:moveTo>
                    <a:pt x="0" y="0"/>
                  </a:moveTo>
                  <a:lnTo>
                    <a:pt x="0" y="433387"/>
                  </a:lnTo>
                  <a:lnTo>
                    <a:pt x="754920" y="433387"/>
                  </a:lnTo>
                  <a:lnTo>
                    <a:pt x="754920" y="173355"/>
                  </a:lnTo>
                  <a:lnTo>
                    <a:pt x="922666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5" name="object 155"/>
            <p:cNvSpPr/>
            <p:nvPr/>
          </p:nvSpPr>
          <p:spPr>
            <a:xfrm>
              <a:off x="7039692" y="5391151"/>
              <a:ext cx="670560" cy="433705"/>
            </a:xfrm>
            <a:custGeom>
              <a:avLst/>
              <a:gdLst/>
              <a:ahLst/>
              <a:cxnLst/>
              <a:rect l="l" t="t" r="r" b="b"/>
              <a:pathLst>
                <a:path w="670559" h="433704">
                  <a:moveTo>
                    <a:pt x="0" y="260032"/>
                  </a:moveTo>
                  <a:lnTo>
                    <a:pt x="0" y="433387"/>
                  </a:lnTo>
                  <a:lnTo>
                    <a:pt x="502622" y="433387"/>
                  </a:lnTo>
                  <a:lnTo>
                    <a:pt x="502622" y="173355"/>
                  </a:lnTo>
                  <a:lnTo>
                    <a:pt x="670163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6" name="object 156"/>
            <p:cNvSpPr/>
            <p:nvPr/>
          </p:nvSpPr>
          <p:spPr>
            <a:xfrm>
              <a:off x="3902075" y="1377949"/>
              <a:ext cx="1089025" cy="3973829"/>
            </a:xfrm>
            <a:custGeom>
              <a:avLst/>
              <a:gdLst/>
              <a:ahLst/>
              <a:cxnLst/>
              <a:rect l="l" t="t" r="r" b="b"/>
              <a:pathLst>
                <a:path w="1089025" h="3973829">
                  <a:moveTo>
                    <a:pt x="0" y="1986756"/>
                  </a:moveTo>
                  <a:lnTo>
                    <a:pt x="343" y="1915497"/>
                  </a:lnTo>
                  <a:lnTo>
                    <a:pt x="1367" y="1844870"/>
                  </a:lnTo>
                  <a:lnTo>
                    <a:pt x="3058" y="1774916"/>
                  </a:lnTo>
                  <a:lnTo>
                    <a:pt x="5407" y="1705677"/>
                  </a:lnTo>
                  <a:lnTo>
                    <a:pt x="8400" y="1637195"/>
                  </a:lnTo>
                  <a:lnTo>
                    <a:pt x="12028" y="1569512"/>
                  </a:lnTo>
                  <a:lnTo>
                    <a:pt x="16277" y="1502670"/>
                  </a:lnTo>
                  <a:lnTo>
                    <a:pt x="21137" y="1436712"/>
                  </a:lnTo>
                  <a:lnTo>
                    <a:pt x="26596" y="1371679"/>
                  </a:lnTo>
                  <a:lnTo>
                    <a:pt x="32643" y="1307613"/>
                  </a:lnTo>
                  <a:lnTo>
                    <a:pt x="39266" y="1244557"/>
                  </a:lnTo>
                  <a:lnTo>
                    <a:pt x="46454" y="1182552"/>
                  </a:lnTo>
                  <a:lnTo>
                    <a:pt x="54194" y="1121641"/>
                  </a:lnTo>
                  <a:lnTo>
                    <a:pt x="62476" y="1061865"/>
                  </a:lnTo>
                  <a:lnTo>
                    <a:pt x="71288" y="1003266"/>
                  </a:lnTo>
                  <a:lnTo>
                    <a:pt x="80619" y="945887"/>
                  </a:lnTo>
                  <a:lnTo>
                    <a:pt x="90456" y="889769"/>
                  </a:lnTo>
                  <a:lnTo>
                    <a:pt x="100790" y="834955"/>
                  </a:lnTo>
                  <a:lnTo>
                    <a:pt x="111607" y="781486"/>
                  </a:lnTo>
                  <a:lnTo>
                    <a:pt x="122896" y="729405"/>
                  </a:lnTo>
                  <a:lnTo>
                    <a:pt x="134646" y="678753"/>
                  </a:lnTo>
                  <a:lnTo>
                    <a:pt x="146846" y="629573"/>
                  </a:lnTo>
                  <a:lnTo>
                    <a:pt x="159484" y="581907"/>
                  </a:lnTo>
                  <a:lnTo>
                    <a:pt x="172548" y="535796"/>
                  </a:lnTo>
                  <a:lnTo>
                    <a:pt x="186026" y="491283"/>
                  </a:lnTo>
                  <a:lnTo>
                    <a:pt x="199909" y="448410"/>
                  </a:lnTo>
                  <a:lnTo>
                    <a:pt x="214182" y="407218"/>
                  </a:lnTo>
                  <a:lnTo>
                    <a:pt x="228837" y="367751"/>
                  </a:lnTo>
                  <a:lnTo>
                    <a:pt x="243860" y="330049"/>
                  </a:lnTo>
                  <a:lnTo>
                    <a:pt x="259240" y="294154"/>
                  </a:lnTo>
                  <a:lnTo>
                    <a:pt x="291026" y="227957"/>
                  </a:lnTo>
                  <a:lnTo>
                    <a:pt x="324103" y="169496"/>
                  </a:lnTo>
                  <a:lnTo>
                    <a:pt x="358379" y="119106"/>
                  </a:lnTo>
                  <a:lnTo>
                    <a:pt x="393761" y="77124"/>
                  </a:lnTo>
                  <a:lnTo>
                    <a:pt x="430158" y="43886"/>
                  </a:lnTo>
                  <a:lnTo>
                    <a:pt x="467476" y="19729"/>
                  </a:lnTo>
                  <a:lnTo>
                    <a:pt x="505625" y="4988"/>
                  </a:lnTo>
                  <a:lnTo>
                    <a:pt x="544512" y="0"/>
                  </a:lnTo>
                  <a:lnTo>
                    <a:pt x="564042" y="1254"/>
                  </a:lnTo>
                  <a:lnTo>
                    <a:pt x="602572" y="11160"/>
                  </a:lnTo>
                  <a:lnTo>
                    <a:pt x="640317" y="30652"/>
                  </a:lnTo>
                  <a:lnTo>
                    <a:pt x="677186" y="59391"/>
                  </a:lnTo>
                  <a:lnTo>
                    <a:pt x="713087" y="97043"/>
                  </a:lnTo>
                  <a:lnTo>
                    <a:pt x="747928" y="143271"/>
                  </a:lnTo>
                  <a:lnTo>
                    <a:pt x="781616" y="197739"/>
                  </a:lnTo>
                  <a:lnTo>
                    <a:pt x="814059" y="260110"/>
                  </a:lnTo>
                  <a:lnTo>
                    <a:pt x="845165" y="330049"/>
                  </a:lnTo>
                  <a:lnTo>
                    <a:pt x="860188" y="367751"/>
                  </a:lnTo>
                  <a:lnTo>
                    <a:pt x="874842" y="407218"/>
                  </a:lnTo>
                  <a:lnTo>
                    <a:pt x="889116" y="448410"/>
                  </a:lnTo>
                  <a:lnTo>
                    <a:pt x="902998" y="491283"/>
                  </a:lnTo>
                  <a:lnTo>
                    <a:pt x="916477" y="535796"/>
                  </a:lnTo>
                  <a:lnTo>
                    <a:pt x="929541" y="581907"/>
                  </a:lnTo>
                  <a:lnTo>
                    <a:pt x="942179" y="629573"/>
                  </a:lnTo>
                  <a:lnTo>
                    <a:pt x="954378" y="678753"/>
                  </a:lnTo>
                  <a:lnTo>
                    <a:pt x="966129" y="729405"/>
                  </a:lnTo>
                  <a:lnTo>
                    <a:pt x="977418" y="781486"/>
                  </a:lnTo>
                  <a:lnTo>
                    <a:pt x="988235" y="834955"/>
                  </a:lnTo>
                  <a:lnTo>
                    <a:pt x="998568" y="889769"/>
                  </a:lnTo>
                  <a:lnTo>
                    <a:pt x="1008406" y="945887"/>
                  </a:lnTo>
                  <a:lnTo>
                    <a:pt x="1017736" y="1003266"/>
                  </a:lnTo>
                  <a:lnTo>
                    <a:pt x="1026549" y="1061865"/>
                  </a:lnTo>
                  <a:lnTo>
                    <a:pt x="1034831" y="1121641"/>
                  </a:lnTo>
                  <a:lnTo>
                    <a:pt x="1042571" y="1182552"/>
                  </a:lnTo>
                  <a:lnTo>
                    <a:pt x="1049759" y="1244557"/>
                  </a:lnTo>
                  <a:lnTo>
                    <a:pt x="1056382" y="1307613"/>
                  </a:lnTo>
                  <a:lnTo>
                    <a:pt x="1062428" y="1371679"/>
                  </a:lnTo>
                  <a:lnTo>
                    <a:pt x="1067888" y="1436712"/>
                  </a:lnTo>
                  <a:lnTo>
                    <a:pt x="1072748" y="1502670"/>
                  </a:lnTo>
                  <a:lnTo>
                    <a:pt x="1076997" y="1569512"/>
                  </a:lnTo>
                  <a:lnTo>
                    <a:pt x="1080624" y="1637195"/>
                  </a:lnTo>
                  <a:lnTo>
                    <a:pt x="1083618" y="1705677"/>
                  </a:lnTo>
                  <a:lnTo>
                    <a:pt x="1085966" y="1774916"/>
                  </a:lnTo>
                  <a:lnTo>
                    <a:pt x="1087658" y="1844870"/>
                  </a:lnTo>
                  <a:lnTo>
                    <a:pt x="1088682" y="1915497"/>
                  </a:lnTo>
                  <a:lnTo>
                    <a:pt x="1089025" y="1986756"/>
                  </a:lnTo>
                  <a:lnTo>
                    <a:pt x="1088682" y="2058015"/>
                  </a:lnTo>
                  <a:lnTo>
                    <a:pt x="1087658" y="2128642"/>
                  </a:lnTo>
                  <a:lnTo>
                    <a:pt x="1085966" y="2198596"/>
                  </a:lnTo>
                  <a:lnTo>
                    <a:pt x="1083618" y="2267835"/>
                  </a:lnTo>
                  <a:lnTo>
                    <a:pt x="1080624" y="2336317"/>
                  </a:lnTo>
                  <a:lnTo>
                    <a:pt x="1076997" y="2404000"/>
                  </a:lnTo>
                  <a:lnTo>
                    <a:pt x="1072748" y="2470842"/>
                  </a:lnTo>
                  <a:lnTo>
                    <a:pt x="1067888" y="2536800"/>
                  </a:lnTo>
                  <a:lnTo>
                    <a:pt x="1062428" y="2601833"/>
                  </a:lnTo>
                  <a:lnTo>
                    <a:pt x="1056382" y="2665898"/>
                  </a:lnTo>
                  <a:lnTo>
                    <a:pt x="1049759" y="2728955"/>
                  </a:lnTo>
                  <a:lnTo>
                    <a:pt x="1042571" y="2790960"/>
                  </a:lnTo>
                  <a:lnTo>
                    <a:pt x="1034831" y="2851871"/>
                  </a:lnTo>
                  <a:lnTo>
                    <a:pt x="1026549" y="2911647"/>
                  </a:lnTo>
                  <a:lnTo>
                    <a:pt x="1017736" y="2970246"/>
                  </a:lnTo>
                  <a:lnTo>
                    <a:pt x="1008406" y="3027625"/>
                  </a:lnTo>
                  <a:lnTo>
                    <a:pt x="998568" y="3083743"/>
                  </a:lnTo>
                  <a:lnTo>
                    <a:pt x="988235" y="3138557"/>
                  </a:lnTo>
                  <a:lnTo>
                    <a:pt x="977418" y="3192026"/>
                  </a:lnTo>
                  <a:lnTo>
                    <a:pt x="966129" y="3244107"/>
                  </a:lnTo>
                  <a:lnTo>
                    <a:pt x="954378" y="3294759"/>
                  </a:lnTo>
                  <a:lnTo>
                    <a:pt x="942179" y="3343938"/>
                  </a:lnTo>
                  <a:lnTo>
                    <a:pt x="929541" y="3391605"/>
                  </a:lnTo>
                  <a:lnTo>
                    <a:pt x="916477" y="3437716"/>
                  </a:lnTo>
                  <a:lnTo>
                    <a:pt x="902998" y="3482229"/>
                  </a:lnTo>
                  <a:lnTo>
                    <a:pt x="889116" y="3525102"/>
                  </a:lnTo>
                  <a:lnTo>
                    <a:pt x="874842" y="3566293"/>
                  </a:lnTo>
                  <a:lnTo>
                    <a:pt x="860188" y="3605761"/>
                  </a:lnTo>
                  <a:lnTo>
                    <a:pt x="845165" y="3643463"/>
                  </a:lnTo>
                  <a:lnTo>
                    <a:pt x="829785" y="3679358"/>
                  </a:lnTo>
                  <a:lnTo>
                    <a:pt x="797998" y="3745555"/>
                  </a:lnTo>
                  <a:lnTo>
                    <a:pt x="764921" y="3804016"/>
                  </a:lnTo>
                  <a:lnTo>
                    <a:pt x="730646" y="3854406"/>
                  </a:lnTo>
                  <a:lnTo>
                    <a:pt x="695264" y="3896388"/>
                  </a:lnTo>
                  <a:lnTo>
                    <a:pt x="658867" y="3929626"/>
                  </a:lnTo>
                  <a:lnTo>
                    <a:pt x="621548" y="3953783"/>
                  </a:lnTo>
                  <a:lnTo>
                    <a:pt x="583399" y="3968524"/>
                  </a:lnTo>
                  <a:lnTo>
                    <a:pt x="544512" y="3973513"/>
                  </a:lnTo>
                  <a:lnTo>
                    <a:pt x="524982" y="3972258"/>
                  </a:lnTo>
                  <a:lnTo>
                    <a:pt x="486453" y="3962352"/>
                  </a:lnTo>
                  <a:lnTo>
                    <a:pt x="448708" y="3942860"/>
                  </a:lnTo>
                  <a:lnTo>
                    <a:pt x="411838" y="3914121"/>
                  </a:lnTo>
                  <a:lnTo>
                    <a:pt x="375937" y="3876469"/>
                  </a:lnTo>
                  <a:lnTo>
                    <a:pt x="341097" y="3830241"/>
                  </a:lnTo>
                  <a:lnTo>
                    <a:pt x="307409" y="3775773"/>
                  </a:lnTo>
                  <a:lnTo>
                    <a:pt x="274966" y="3713402"/>
                  </a:lnTo>
                  <a:lnTo>
                    <a:pt x="243860" y="3643463"/>
                  </a:lnTo>
                  <a:lnTo>
                    <a:pt x="228837" y="3605761"/>
                  </a:lnTo>
                  <a:lnTo>
                    <a:pt x="214182" y="3566293"/>
                  </a:lnTo>
                  <a:lnTo>
                    <a:pt x="199909" y="3525102"/>
                  </a:lnTo>
                  <a:lnTo>
                    <a:pt x="186026" y="3482229"/>
                  </a:lnTo>
                  <a:lnTo>
                    <a:pt x="172548" y="3437716"/>
                  </a:lnTo>
                  <a:lnTo>
                    <a:pt x="159484" y="3391605"/>
                  </a:lnTo>
                  <a:lnTo>
                    <a:pt x="146846" y="3343938"/>
                  </a:lnTo>
                  <a:lnTo>
                    <a:pt x="134646" y="3294759"/>
                  </a:lnTo>
                  <a:lnTo>
                    <a:pt x="122896" y="3244107"/>
                  </a:lnTo>
                  <a:lnTo>
                    <a:pt x="111607" y="3192026"/>
                  </a:lnTo>
                  <a:lnTo>
                    <a:pt x="100790" y="3138557"/>
                  </a:lnTo>
                  <a:lnTo>
                    <a:pt x="90456" y="3083743"/>
                  </a:lnTo>
                  <a:lnTo>
                    <a:pt x="80619" y="3027625"/>
                  </a:lnTo>
                  <a:lnTo>
                    <a:pt x="71288" y="2970246"/>
                  </a:lnTo>
                  <a:lnTo>
                    <a:pt x="62476" y="2911647"/>
                  </a:lnTo>
                  <a:lnTo>
                    <a:pt x="54194" y="2851871"/>
                  </a:lnTo>
                  <a:lnTo>
                    <a:pt x="46454" y="2790960"/>
                  </a:lnTo>
                  <a:lnTo>
                    <a:pt x="39266" y="2728955"/>
                  </a:lnTo>
                  <a:lnTo>
                    <a:pt x="32643" y="2665898"/>
                  </a:lnTo>
                  <a:lnTo>
                    <a:pt x="26596" y="2601833"/>
                  </a:lnTo>
                  <a:lnTo>
                    <a:pt x="21137" y="2536800"/>
                  </a:lnTo>
                  <a:lnTo>
                    <a:pt x="16277" y="2470842"/>
                  </a:lnTo>
                  <a:lnTo>
                    <a:pt x="12028" y="2404000"/>
                  </a:lnTo>
                  <a:lnTo>
                    <a:pt x="8400" y="2336317"/>
                  </a:lnTo>
                  <a:lnTo>
                    <a:pt x="5407" y="2267835"/>
                  </a:lnTo>
                  <a:lnTo>
                    <a:pt x="3058" y="2198596"/>
                  </a:lnTo>
                  <a:lnTo>
                    <a:pt x="1367" y="2128642"/>
                  </a:lnTo>
                  <a:lnTo>
                    <a:pt x="343" y="2058015"/>
                  </a:lnTo>
                  <a:lnTo>
                    <a:pt x="0" y="1986756"/>
                  </a:lnTo>
                  <a:close/>
                </a:path>
              </a:pathLst>
            </a:custGeom>
            <a:ln w="25399">
              <a:solidFill>
                <a:srgbClr val="021EAA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7" name="object 157"/>
            <p:cNvSpPr/>
            <p:nvPr/>
          </p:nvSpPr>
          <p:spPr>
            <a:xfrm>
              <a:off x="2514599" y="4976967"/>
              <a:ext cx="1572895" cy="1279525"/>
            </a:xfrm>
            <a:custGeom>
              <a:avLst/>
              <a:gdLst/>
              <a:ahLst/>
              <a:cxnLst/>
              <a:rect l="l" t="t" r="r" b="b"/>
              <a:pathLst>
                <a:path w="1572895" h="1279525">
                  <a:moveTo>
                    <a:pt x="0" y="1279369"/>
                  </a:moveTo>
                  <a:lnTo>
                    <a:pt x="1572559" y="0"/>
                  </a:lnTo>
                </a:path>
              </a:pathLst>
            </a:custGeom>
            <a:ln w="25399">
              <a:solidFill>
                <a:srgbClr val="021EAA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8" name="object 158"/>
            <p:cNvSpPr/>
            <p:nvPr/>
          </p:nvSpPr>
          <p:spPr>
            <a:xfrm>
              <a:off x="4023709" y="4960937"/>
              <a:ext cx="83185" cy="78105"/>
            </a:xfrm>
            <a:custGeom>
              <a:avLst/>
              <a:gdLst/>
              <a:ahLst/>
              <a:cxnLst/>
              <a:rect l="l" t="t" r="r" b="b"/>
              <a:pathLst>
                <a:path w="83185" h="78104">
                  <a:moveTo>
                    <a:pt x="83153" y="0"/>
                  </a:moveTo>
                  <a:lnTo>
                    <a:pt x="0" y="18534"/>
                  </a:lnTo>
                  <a:lnTo>
                    <a:pt x="48088" y="77643"/>
                  </a:lnTo>
                  <a:lnTo>
                    <a:pt x="83153" y="0"/>
                  </a:lnTo>
                  <a:close/>
                </a:path>
              </a:pathLst>
            </a:custGeom>
            <a:solidFill>
              <a:srgbClr val="021EAA"/>
            </a:solidFill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59" name="object 159"/>
          <p:cNvSpPr txBox="1"/>
          <p:nvPr/>
        </p:nvSpPr>
        <p:spPr>
          <a:xfrm>
            <a:off x="340695" y="1707004"/>
            <a:ext cx="614892" cy="311652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defTabSz="888980">
              <a:spcBef>
                <a:spcPts val="97"/>
              </a:spcBef>
            </a:pPr>
            <a:r>
              <a:rPr sz="1944" b="1" spc="-5" dirty="0">
                <a:solidFill>
                  <a:prstClr val="black"/>
                </a:solidFill>
                <a:latin typeface="Arial"/>
                <a:cs typeface="Arial"/>
              </a:rPr>
              <a:t>Load</a:t>
            </a:r>
            <a:endParaRPr sz="1944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5" name="object 1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041" defTabSz="888980">
              <a:lnSpc>
                <a:spcPts val="1604"/>
              </a:lnSpc>
            </a:pPr>
            <a:fld id="{81D60167-4931-47E6-BA6A-407CBD079E47}" type="slidenum">
              <a:rPr dirty="0"/>
              <a:pPr marL="37041" defTabSz="888980">
                <a:lnSpc>
                  <a:spcPts val="1604"/>
                </a:lnSpc>
              </a:pPr>
              <a:t>30</a:t>
            </a:fld>
            <a:endParaRPr dirty="0"/>
          </a:p>
        </p:txBody>
      </p:sp>
      <p:sp>
        <p:nvSpPr>
          <p:cNvPr id="160" name="object 160"/>
          <p:cNvSpPr txBox="1"/>
          <p:nvPr/>
        </p:nvSpPr>
        <p:spPr>
          <a:xfrm>
            <a:off x="340696" y="2546615"/>
            <a:ext cx="1506978" cy="311652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defTabSz="888980">
              <a:spcBef>
                <a:spcPts val="97"/>
              </a:spcBef>
            </a:pPr>
            <a:r>
              <a:rPr sz="1944" b="1" spc="-5" dirty="0">
                <a:solidFill>
                  <a:prstClr val="black"/>
                </a:solidFill>
                <a:latin typeface="Arial"/>
                <a:cs typeface="Arial"/>
              </a:rPr>
              <a:t>Instruction</a:t>
            </a:r>
            <a:r>
              <a:rPr sz="1944" b="1" spc="-6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944" b="1" dirty="0">
                <a:solidFill>
                  <a:prstClr val="black"/>
                </a:solidFill>
                <a:latin typeface="Arial"/>
                <a:cs typeface="Arial"/>
              </a:rPr>
              <a:t>1</a:t>
            </a:r>
            <a:endParaRPr sz="1944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340696" y="3386226"/>
            <a:ext cx="1506978" cy="311652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defTabSz="888980">
              <a:spcBef>
                <a:spcPts val="97"/>
              </a:spcBef>
            </a:pPr>
            <a:r>
              <a:rPr sz="1944" b="1" spc="-5" dirty="0">
                <a:solidFill>
                  <a:prstClr val="black"/>
                </a:solidFill>
                <a:latin typeface="Arial"/>
                <a:cs typeface="Arial"/>
              </a:rPr>
              <a:t>Instruction</a:t>
            </a:r>
            <a:r>
              <a:rPr sz="1944" b="1" spc="-6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944" b="1" dirty="0">
                <a:solidFill>
                  <a:prstClr val="black"/>
                </a:solidFill>
                <a:latin typeface="Arial"/>
                <a:cs typeface="Arial"/>
              </a:rPr>
              <a:t>2</a:t>
            </a:r>
            <a:endParaRPr sz="1944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340696" y="4225837"/>
            <a:ext cx="1506978" cy="311652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defTabSz="888980">
              <a:spcBef>
                <a:spcPts val="97"/>
              </a:spcBef>
            </a:pPr>
            <a:r>
              <a:rPr sz="1944" b="1" spc="-5" dirty="0">
                <a:solidFill>
                  <a:prstClr val="black"/>
                </a:solidFill>
                <a:latin typeface="Arial"/>
                <a:cs typeface="Arial"/>
              </a:rPr>
              <a:t>Instruction</a:t>
            </a:r>
            <a:r>
              <a:rPr sz="1944" b="1" spc="-6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944" b="1" dirty="0">
                <a:solidFill>
                  <a:prstClr val="black"/>
                </a:solidFill>
                <a:latin typeface="Arial"/>
                <a:cs typeface="Arial"/>
              </a:rPr>
              <a:t>3</a:t>
            </a:r>
            <a:endParaRPr sz="1944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340696" y="5065448"/>
            <a:ext cx="1506978" cy="311652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defTabSz="888980">
              <a:spcBef>
                <a:spcPts val="97"/>
              </a:spcBef>
            </a:pPr>
            <a:r>
              <a:rPr sz="1944" b="1" spc="-5" dirty="0">
                <a:solidFill>
                  <a:prstClr val="black"/>
                </a:solidFill>
                <a:latin typeface="Arial"/>
                <a:cs typeface="Arial"/>
              </a:rPr>
              <a:t>Instruction</a:t>
            </a:r>
            <a:r>
              <a:rPr sz="1944" b="1" spc="-6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944" b="1" dirty="0">
                <a:solidFill>
                  <a:prstClr val="black"/>
                </a:solidFill>
                <a:latin typeface="Arial"/>
                <a:cs typeface="Arial"/>
              </a:rPr>
              <a:t>4</a:t>
            </a:r>
            <a:endParaRPr sz="1944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4" name="object 164"/>
          <p:cNvSpPr txBox="1"/>
          <p:nvPr/>
        </p:nvSpPr>
        <p:spPr>
          <a:xfrm>
            <a:off x="1860127" y="6158177"/>
            <a:ext cx="3836282" cy="416424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defTabSz="888980">
              <a:spcBef>
                <a:spcPts val="97"/>
              </a:spcBef>
            </a:pPr>
            <a:r>
              <a:rPr sz="2625" spc="-10" dirty="0">
                <a:solidFill>
                  <a:srgbClr val="000099"/>
                </a:solidFill>
                <a:latin typeface="Arial MT"/>
                <a:cs typeface="Arial MT"/>
              </a:rPr>
              <a:t>What’s</a:t>
            </a:r>
            <a:r>
              <a:rPr sz="2625" spc="-34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2625" spc="-5" dirty="0">
                <a:solidFill>
                  <a:srgbClr val="000099"/>
                </a:solidFill>
                <a:latin typeface="Arial MT"/>
                <a:cs typeface="Arial MT"/>
              </a:rPr>
              <a:t>the</a:t>
            </a:r>
            <a:r>
              <a:rPr sz="2625" spc="-29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2625" dirty="0">
                <a:solidFill>
                  <a:srgbClr val="000099"/>
                </a:solidFill>
                <a:latin typeface="Arial MT"/>
                <a:cs typeface="Arial MT"/>
              </a:rPr>
              <a:t>problem</a:t>
            </a:r>
            <a:r>
              <a:rPr sz="2625" spc="-34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2625" dirty="0">
                <a:solidFill>
                  <a:srgbClr val="000099"/>
                </a:solidFill>
                <a:latin typeface="Arial MT"/>
                <a:cs typeface="Arial MT"/>
              </a:rPr>
              <a:t>here?</a:t>
            </a:r>
            <a:endParaRPr sz="2625">
              <a:solidFill>
                <a:prstClr val="black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915" y="172862"/>
            <a:ext cx="4525874" cy="617361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>
              <a:spcBef>
                <a:spcPts val="97"/>
              </a:spcBef>
              <a:tabLst>
                <a:tab pos="1740919" algn="l"/>
              </a:tabLst>
            </a:pPr>
            <a:r>
              <a:rPr spc="-5" dirty="0"/>
              <a:t>How</a:t>
            </a:r>
            <a:r>
              <a:rPr dirty="0"/>
              <a:t> </a:t>
            </a:r>
            <a:r>
              <a:rPr spc="-5" dirty="0"/>
              <a:t>is	it</a:t>
            </a:r>
            <a:r>
              <a:rPr spc="-63" dirty="0"/>
              <a:t> </a:t>
            </a:r>
            <a:r>
              <a:rPr spc="-5" dirty="0"/>
              <a:t>resolved?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299273" y="1294916"/>
            <a:ext cx="6451424" cy="4715404"/>
            <a:chOff x="2208212" y="1331913"/>
            <a:chExt cx="6635750" cy="4850130"/>
          </a:xfrm>
        </p:grpSpPr>
        <p:sp>
          <p:nvSpPr>
            <p:cNvPr id="4" name="object 4"/>
            <p:cNvSpPr/>
            <p:nvPr/>
          </p:nvSpPr>
          <p:spPr>
            <a:xfrm>
              <a:off x="2214562" y="1338263"/>
              <a:ext cx="0" cy="4837430"/>
            </a:xfrm>
            <a:custGeom>
              <a:avLst/>
              <a:gdLst/>
              <a:ahLst/>
              <a:cxnLst/>
              <a:rect l="l" t="t" r="r" b="b"/>
              <a:pathLst>
                <a:path h="4837430">
                  <a:moveTo>
                    <a:pt x="0" y="0"/>
                  </a:moveTo>
                  <a:lnTo>
                    <a:pt x="0" y="4837110"/>
                  </a:lnTo>
                </a:path>
              </a:pathLst>
            </a:custGeom>
            <a:ln w="12699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3221037" y="1338263"/>
              <a:ext cx="0" cy="4837430"/>
            </a:xfrm>
            <a:custGeom>
              <a:avLst/>
              <a:gdLst/>
              <a:ahLst/>
              <a:cxnLst/>
              <a:rect l="l" t="t" r="r" b="b"/>
              <a:pathLst>
                <a:path h="4837430">
                  <a:moveTo>
                    <a:pt x="0" y="0"/>
                  </a:moveTo>
                  <a:lnTo>
                    <a:pt x="0" y="4837110"/>
                  </a:lnTo>
                </a:path>
              </a:pathLst>
            </a:custGeom>
            <a:ln w="12699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4143375" y="1338263"/>
              <a:ext cx="0" cy="4837430"/>
            </a:xfrm>
            <a:custGeom>
              <a:avLst/>
              <a:gdLst/>
              <a:ahLst/>
              <a:cxnLst/>
              <a:rect l="l" t="t" r="r" b="b"/>
              <a:pathLst>
                <a:path h="4837430">
                  <a:moveTo>
                    <a:pt x="0" y="0"/>
                  </a:moveTo>
                  <a:lnTo>
                    <a:pt x="1" y="4837110"/>
                  </a:lnTo>
                </a:path>
              </a:pathLst>
            </a:custGeom>
            <a:ln w="12699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5148262" y="1338263"/>
              <a:ext cx="0" cy="4837430"/>
            </a:xfrm>
            <a:custGeom>
              <a:avLst/>
              <a:gdLst/>
              <a:ahLst/>
              <a:cxnLst/>
              <a:rect l="l" t="t" r="r" b="b"/>
              <a:pathLst>
                <a:path h="4837430">
                  <a:moveTo>
                    <a:pt x="0" y="0"/>
                  </a:moveTo>
                  <a:lnTo>
                    <a:pt x="1" y="4837110"/>
                  </a:lnTo>
                </a:path>
              </a:pathLst>
            </a:custGeom>
            <a:ln w="12699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6070598" y="1338263"/>
              <a:ext cx="0" cy="4837430"/>
            </a:xfrm>
            <a:custGeom>
              <a:avLst/>
              <a:gdLst/>
              <a:ahLst/>
              <a:cxnLst/>
              <a:rect l="l" t="t" r="r" b="b"/>
              <a:pathLst>
                <a:path h="4837430">
                  <a:moveTo>
                    <a:pt x="0" y="0"/>
                  </a:moveTo>
                  <a:lnTo>
                    <a:pt x="1" y="4837110"/>
                  </a:lnTo>
                </a:path>
              </a:pathLst>
            </a:custGeom>
            <a:ln w="12699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6992937" y="1338263"/>
              <a:ext cx="1905" cy="4837430"/>
            </a:xfrm>
            <a:custGeom>
              <a:avLst/>
              <a:gdLst/>
              <a:ahLst/>
              <a:cxnLst/>
              <a:rect l="l" t="t" r="r" b="b"/>
              <a:pathLst>
                <a:path w="1904" h="4837430">
                  <a:moveTo>
                    <a:pt x="0" y="0"/>
                  </a:moveTo>
                  <a:lnTo>
                    <a:pt x="1586" y="4837110"/>
                  </a:lnTo>
                </a:path>
              </a:pathLst>
            </a:custGeom>
            <a:ln w="12699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7325473" y="4792663"/>
              <a:ext cx="336550" cy="777875"/>
            </a:xfrm>
            <a:custGeom>
              <a:avLst/>
              <a:gdLst/>
              <a:ahLst/>
              <a:cxnLst/>
              <a:rect l="l" t="t" r="r" b="b"/>
              <a:pathLst>
                <a:path w="336550" h="777875">
                  <a:moveTo>
                    <a:pt x="0" y="0"/>
                  </a:moveTo>
                  <a:lnTo>
                    <a:pt x="0" y="277802"/>
                  </a:lnTo>
                  <a:lnTo>
                    <a:pt x="126204" y="388936"/>
                  </a:lnTo>
                  <a:lnTo>
                    <a:pt x="0" y="500072"/>
                  </a:lnTo>
                  <a:lnTo>
                    <a:pt x="0" y="777873"/>
                  </a:lnTo>
                  <a:lnTo>
                    <a:pt x="336544" y="500072"/>
                  </a:lnTo>
                  <a:lnTo>
                    <a:pt x="336544" y="222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B00"/>
            </a:solidFill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7325472" y="4792663"/>
              <a:ext cx="336550" cy="777875"/>
            </a:xfrm>
            <a:custGeom>
              <a:avLst/>
              <a:gdLst/>
              <a:ahLst/>
              <a:cxnLst/>
              <a:rect l="l" t="t" r="r" b="b"/>
              <a:pathLst>
                <a:path w="336550" h="777875">
                  <a:moveTo>
                    <a:pt x="0" y="0"/>
                  </a:moveTo>
                  <a:lnTo>
                    <a:pt x="0" y="277802"/>
                  </a:lnTo>
                  <a:lnTo>
                    <a:pt x="126204" y="388937"/>
                  </a:lnTo>
                  <a:lnTo>
                    <a:pt x="0" y="500072"/>
                  </a:lnTo>
                  <a:lnTo>
                    <a:pt x="0" y="777874"/>
                  </a:lnTo>
                  <a:lnTo>
                    <a:pt x="336544" y="500072"/>
                  </a:lnTo>
                  <a:lnTo>
                    <a:pt x="336544" y="222234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7915273" y="1338263"/>
              <a:ext cx="1905" cy="4837430"/>
            </a:xfrm>
            <a:custGeom>
              <a:avLst/>
              <a:gdLst/>
              <a:ahLst/>
              <a:cxnLst/>
              <a:rect l="l" t="t" r="r" b="b"/>
              <a:pathLst>
                <a:path w="1904" h="4837430">
                  <a:moveTo>
                    <a:pt x="0" y="0"/>
                  </a:moveTo>
                  <a:lnTo>
                    <a:pt x="1588" y="4837110"/>
                  </a:lnTo>
                </a:path>
              </a:pathLst>
            </a:custGeom>
            <a:ln w="12699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8836023" y="1338263"/>
              <a:ext cx="1905" cy="4837430"/>
            </a:xfrm>
            <a:custGeom>
              <a:avLst/>
              <a:gdLst/>
              <a:ahLst/>
              <a:cxnLst/>
              <a:rect l="l" t="t" r="r" b="b"/>
              <a:pathLst>
                <a:path w="1904" h="4837430">
                  <a:moveTo>
                    <a:pt x="0" y="0"/>
                  </a:moveTo>
                  <a:lnTo>
                    <a:pt x="1588" y="4837110"/>
                  </a:lnTo>
                </a:path>
              </a:pathLst>
            </a:custGeom>
            <a:ln w="12699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76105" y="6019271"/>
            <a:ext cx="540191" cy="281772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defTabSz="888980">
              <a:spcBef>
                <a:spcPts val="97"/>
              </a:spcBef>
            </a:pPr>
            <a:r>
              <a:rPr sz="1750" b="1" spc="-34" dirty="0">
                <a:solidFill>
                  <a:prstClr val="black"/>
                </a:solidFill>
                <a:latin typeface="Arial"/>
                <a:cs typeface="Arial"/>
              </a:rPr>
              <a:t>T</a:t>
            </a:r>
            <a:r>
              <a:rPr sz="1750" b="1" dirty="0">
                <a:solidFill>
                  <a:prstClr val="black"/>
                </a:solidFill>
                <a:latin typeface="Arial"/>
                <a:cs typeface="Arial"/>
              </a:rPr>
              <a:t>ime</a:t>
            </a:r>
            <a:endParaRPr sz="1750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96900" y="6387968"/>
            <a:ext cx="657490" cy="74083"/>
            <a:chOff x="457200" y="6570481"/>
            <a:chExt cx="676275" cy="76200"/>
          </a:xfrm>
        </p:grpSpPr>
        <p:sp>
          <p:nvSpPr>
            <p:cNvPr id="16" name="object 16"/>
            <p:cNvSpPr/>
            <p:nvPr/>
          </p:nvSpPr>
          <p:spPr>
            <a:xfrm>
              <a:off x="463549" y="6607174"/>
              <a:ext cx="644525" cy="1905"/>
            </a:xfrm>
            <a:custGeom>
              <a:avLst/>
              <a:gdLst/>
              <a:ahLst/>
              <a:cxnLst/>
              <a:rect l="l" t="t" r="r" b="b"/>
              <a:pathLst>
                <a:path w="644525" h="1904">
                  <a:moveTo>
                    <a:pt x="0" y="0"/>
                  </a:moveTo>
                  <a:lnTo>
                    <a:pt x="644524" y="152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1057184" y="6570481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4" h="76200">
                  <a:moveTo>
                    <a:pt x="180" y="0"/>
                  </a:moveTo>
                  <a:lnTo>
                    <a:pt x="0" y="76199"/>
                  </a:lnTo>
                  <a:lnTo>
                    <a:pt x="76290" y="38280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352715" y="4852216"/>
            <a:ext cx="153888" cy="329671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347" defTabSz="888980">
              <a:lnSpc>
                <a:spcPts val="1230"/>
              </a:lnSpc>
            </a:pPr>
            <a:r>
              <a:rPr sz="1167" b="1" dirty="0">
                <a:solidFill>
                  <a:prstClr val="black"/>
                </a:solidFill>
                <a:latin typeface="Arial"/>
                <a:cs typeface="Arial"/>
              </a:rPr>
              <a:t>ALU</a:t>
            </a:r>
            <a:endParaRPr sz="1167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209061" y="4736704"/>
            <a:ext cx="584024" cy="600692"/>
            <a:chOff x="6229709" y="4872038"/>
            <a:chExt cx="600710" cy="617855"/>
          </a:xfrm>
        </p:grpSpPr>
        <p:sp>
          <p:nvSpPr>
            <p:cNvPr id="20" name="object 20"/>
            <p:cNvSpPr/>
            <p:nvPr/>
          </p:nvSpPr>
          <p:spPr>
            <a:xfrm>
              <a:off x="6236059" y="4878388"/>
              <a:ext cx="588010" cy="605155"/>
            </a:xfrm>
            <a:custGeom>
              <a:avLst/>
              <a:gdLst/>
              <a:ahLst/>
              <a:cxnLst/>
              <a:rect l="l" t="t" r="r" b="b"/>
              <a:pathLst>
                <a:path w="588009" h="605154">
                  <a:moveTo>
                    <a:pt x="587584" y="0"/>
                  </a:moveTo>
                  <a:lnTo>
                    <a:pt x="0" y="0"/>
                  </a:lnTo>
                  <a:lnTo>
                    <a:pt x="0" y="604837"/>
                  </a:lnTo>
                  <a:lnTo>
                    <a:pt x="587584" y="604837"/>
                  </a:lnTo>
                  <a:lnTo>
                    <a:pt x="587584" y="0"/>
                  </a:lnTo>
                  <a:close/>
                </a:path>
              </a:pathLst>
            </a:custGeom>
            <a:solidFill>
              <a:srgbClr val="00A500"/>
            </a:solidFill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6236059" y="4878388"/>
              <a:ext cx="588010" cy="605155"/>
            </a:xfrm>
            <a:custGeom>
              <a:avLst/>
              <a:gdLst/>
              <a:ahLst/>
              <a:cxnLst/>
              <a:rect l="l" t="t" r="r" b="b"/>
              <a:pathLst>
                <a:path w="588009" h="605154">
                  <a:moveTo>
                    <a:pt x="0" y="0"/>
                  </a:moveTo>
                  <a:lnTo>
                    <a:pt x="587584" y="0"/>
                  </a:lnTo>
                  <a:lnTo>
                    <a:pt x="587584" y="604837"/>
                  </a:lnTo>
                  <a:lnTo>
                    <a:pt x="0" y="604837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322095" y="4934876"/>
            <a:ext cx="304976" cy="192069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defTabSz="888980">
              <a:spcBef>
                <a:spcPts val="97"/>
              </a:spcBef>
            </a:pPr>
            <a:r>
              <a:rPr sz="1167" b="1" dirty="0">
                <a:solidFill>
                  <a:srgbClr val="FFFFFF"/>
                </a:solidFill>
                <a:latin typeface="Arial"/>
                <a:cs typeface="Arial"/>
              </a:rPr>
              <a:t>Reg</a:t>
            </a:r>
            <a:endParaRPr sz="1167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231738" y="4736704"/>
            <a:ext cx="2049022" cy="600692"/>
            <a:chOff x="5224462" y="4872038"/>
            <a:chExt cx="2107565" cy="617855"/>
          </a:xfrm>
        </p:grpSpPr>
        <p:sp>
          <p:nvSpPr>
            <p:cNvPr id="24" name="object 24"/>
            <p:cNvSpPr/>
            <p:nvPr/>
          </p:nvSpPr>
          <p:spPr>
            <a:xfrm>
              <a:off x="6823642" y="4964113"/>
              <a:ext cx="502284" cy="1905"/>
            </a:xfrm>
            <a:custGeom>
              <a:avLst/>
              <a:gdLst/>
              <a:ahLst/>
              <a:cxnLst/>
              <a:rect l="l" t="t" r="r" b="b"/>
              <a:pathLst>
                <a:path w="502284" h="1904">
                  <a:moveTo>
                    <a:pt x="0" y="0"/>
                  </a:moveTo>
                  <a:lnTo>
                    <a:pt x="501829" y="1588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6823642" y="5397501"/>
              <a:ext cx="502284" cy="1905"/>
            </a:xfrm>
            <a:custGeom>
              <a:avLst/>
              <a:gdLst/>
              <a:ahLst/>
              <a:cxnLst/>
              <a:rect l="l" t="t" r="r" b="b"/>
              <a:pathLst>
                <a:path w="502284" h="1904">
                  <a:moveTo>
                    <a:pt x="0" y="0"/>
                  </a:moveTo>
                  <a:lnTo>
                    <a:pt x="501829" y="1588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5230812" y="4878388"/>
              <a:ext cx="586105" cy="605155"/>
            </a:xfrm>
            <a:custGeom>
              <a:avLst/>
              <a:gdLst/>
              <a:ahLst/>
              <a:cxnLst/>
              <a:rect l="l" t="t" r="r" b="b"/>
              <a:pathLst>
                <a:path w="586104" h="605154">
                  <a:moveTo>
                    <a:pt x="585997" y="0"/>
                  </a:moveTo>
                  <a:lnTo>
                    <a:pt x="0" y="0"/>
                  </a:lnTo>
                  <a:lnTo>
                    <a:pt x="0" y="604837"/>
                  </a:lnTo>
                  <a:lnTo>
                    <a:pt x="585997" y="604837"/>
                  </a:lnTo>
                  <a:lnTo>
                    <a:pt x="585997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5230812" y="4878388"/>
              <a:ext cx="586105" cy="605155"/>
            </a:xfrm>
            <a:custGeom>
              <a:avLst/>
              <a:gdLst/>
              <a:ahLst/>
              <a:cxnLst/>
              <a:rect l="l" t="t" r="r" b="b"/>
              <a:pathLst>
                <a:path w="586104" h="605154">
                  <a:moveTo>
                    <a:pt x="0" y="0"/>
                  </a:moveTo>
                  <a:lnTo>
                    <a:pt x="585996" y="0"/>
                  </a:lnTo>
                  <a:lnTo>
                    <a:pt x="585996" y="604837"/>
                  </a:lnTo>
                  <a:lnTo>
                    <a:pt x="0" y="604837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301218" y="4927468"/>
            <a:ext cx="390790" cy="207008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defTabSz="888980">
              <a:spcBef>
                <a:spcPts val="97"/>
              </a:spcBef>
            </a:pPr>
            <a:r>
              <a:rPr sz="1264" b="1" dirty="0">
                <a:solidFill>
                  <a:srgbClr val="FFFFFF"/>
                </a:solidFill>
                <a:latin typeface="Arial"/>
                <a:cs typeface="Arial"/>
              </a:rPr>
              <a:t>Mem</a:t>
            </a:r>
            <a:endParaRPr sz="1264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5801457" y="4742878"/>
            <a:ext cx="2859617" cy="588345"/>
            <a:chOff x="5810459" y="4878388"/>
            <a:chExt cx="2941320" cy="605155"/>
          </a:xfrm>
        </p:grpSpPr>
        <p:sp>
          <p:nvSpPr>
            <p:cNvPr id="30" name="object 30"/>
            <p:cNvSpPr/>
            <p:nvPr/>
          </p:nvSpPr>
          <p:spPr>
            <a:xfrm>
              <a:off x="5816809" y="5137151"/>
              <a:ext cx="419734" cy="1905"/>
            </a:xfrm>
            <a:custGeom>
              <a:avLst/>
              <a:gdLst/>
              <a:ahLst/>
              <a:cxnLst/>
              <a:rect l="l" t="t" r="r" b="b"/>
              <a:pathLst>
                <a:path w="419735" h="1904">
                  <a:moveTo>
                    <a:pt x="0" y="0"/>
                  </a:moveTo>
                  <a:lnTo>
                    <a:pt x="419250" y="1588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6067723" y="4964113"/>
              <a:ext cx="168910" cy="173355"/>
            </a:xfrm>
            <a:custGeom>
              <a:avLst/>
              <a:gdLst/>
              <a:ahLst/>
              <a:cxnLst/>
              <a:rect l="l" t="t" r="r" b="b"/>
              <a:pathLst>
                <a:path w="168910" h="173354">
                  <a:moveTo>
                    <a:pt x="0" y="173037"/>
                  </a:moveTo>
                  <a:lnTo>
                    <a:pt x="0" y="0"/>
                  </a:lnTo>
                  <a:lnTo>
                    <a:pt x="168335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8163971" y="4878388"/>
              <a:ext cx="588010" cy="605155"/>
            </a:xfrm>
            <a:custGeom>
              <a:avLst/>
              <a:gdLst/>
              <a:ahLst/>
              <a:cxnLst/>
              <a:rect l="l" t="t" r="r" b="b"/>
              <a:pathLst>
                <a:path w="588009" h="605154">
                  <a:moveTo>
                    <a:pt x="587584" y="0"/>
                  </a:moveTo>
                  <a:lnTo>
                    <a:pt x="0" y="0"/>
                  </a:lnTo>
                  <a:lnTo>
                    <a:pt x="0" y="604837"/>
                  </a:lnTo>
                  <a:lnTo>
                    <a:pt x="587584" y="604837"/>
                  </a:lnTo>
                  <a:lnTo>
                    <a:pt x="587584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089594" y="4742877"/>
            <a:ext cx="571676" cy="394628"/>
          </a:xfrm>
          <a:prstGeom prst="rect">
            <a:avLst/>
          </a:prstGeom>
          <a:ln w="12699">
            <a:solidFill>
              <a:srgbClr val="000000"/>
            </a:solidFill>
          </a:ln>
        </p:spPr>
        <p:txBody>
          <a:bodyPr vert="horz" wrap="square" lIns="0" tIns="5556" rIns="0" bIns="0" rtlCol="0">
            <a:spAutoFit/>
          </a:bodyPr>
          <a:lstStyle/>
          <a:p>
            <a:pPr defTabSz="888980">
              <a:spcBef>
                <a:spcPts val="44"/>
              </a:spcBef>
            </a:pPr>
            <a:endParaRPr sz="1361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41990" defTabSz="888980"/>
            <a:r>
              <a:rPr sz="1167" b="1" dirty="0">
                <a:solidFill>
                  <a:srgbClr val="FFFFFF"/>
                </a:solidFill>
                <a:latin typeface="Arial"/>
                <a:cs typeface="Arial"/>
              </a:rPr>
              <a:t>DM</a:t>
            </a:r>
            <a:endParaRPr sz="1167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600162" y="4994453"/>
            <a:ext cx="489567" cy="1852"/>
          </a:xfrm>
          <a:custGeom>
            <a:avLst/>
            <a:gdLst/>
            <a:ahLst/>
            <a:cxnLst/>
            <a:rect l="l" t="t" r="r" b="b"/>
            <a:pathLst>
              <a:path w="503554" h="1904">
                <a:moveTo>
                  <a:pt x="0" y="0"/>
                </a:moveTo>
                <a:lnTo>
                  <a:pt x="503416" y="1588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88980"/>
            <a:endParaRPr sz="17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986631" y="4742877"/>
            <a:ext cx="571676" cy="394628"/>
          </a:xfrm>
          <a:prstGeom prst="rect">
            <a:avLst/>
          </a:prstGeom>
          <a:solidFill>
            <a:srgbClr val="FFA900"/>
          </a:solidFill>
          <a:ln w="12699">
            <a:solidFill>
              <a:srgbClr val="000000"/>
            </a:solidFill>
          </a:ln>
        </p:spPr>
        <p:txBody>
          <a:bodyPr vert="horz" wrap="square" lIns="0" tIns="5556" rIns="0" bIns="0" rtlCol="0">
            <a:spAutoFit/>
          </a:bodyPr>
          <a:lstStyle/>
          <a:p>
            <a:pPr defTabSz="888980">
              <a:spcBef>
                <a:spcPts val="44"/>
              </a:spcBef>
            </a:pPr>
            <a:endParaRPr sz="1361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9148" defTabSz="888980"/>
            <a:r>
              <a:rPr sz="1167" b="1" dirty="0">
                <a:solidFill>
                  <a:prstClr val="black"/>
                </a:solidFill>
                <a:latin typeface="Arial"/>
                <a:cs typeface="Arial"/>
              </a:rPr>
              <a:t>Reg</a:t>
            </a:r>
            <a:endParaRPr sz="1167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5239467" y="3981980"/>
            <a:ext cx="3753556" cy="1440303"/>
            <a:chOff x="5232412" y="4095750"/>
            <a:chExt cx="3860800" cy="1481455"/>
          </a:xfrm>
        </p:grpSpPr>
        <p:sp>
          <p:nvSpPr>
            <p:cNvPr id="37" name="object 37"/>
            <p:cNvSpPr/>
            <p:nvPr/>
          </p:nvSpPr>
          <p:spPr>
            <a:xfrm>
              <a:off x="8751556" y="5137151"/>
              <a:ext cx="335280" cy="1905"/>
            </a:xfrm>
            <a:custGeom>
              <a:avLst/>
              <a:gdLst/>
              <a:ahLst/>
              <a:cxnLst/>
              <a:rect l="l" t="t" r="r" b="b"/>
              <a:pathLst>
                <a:path w="335279" h="1904">
                  <a:moveTo>
                    <a:pt x="0" y="0"/>
                  </a:moveTo>
                  <a:lnTo>
                    <a:pt x="335081" y="1588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8079804" y="5137151"/>
              <a:ext cx="923290" cy="433705"/>
            </a:xfrm>
            <a:custGeom>
              <a:avLst/>
              <a:gdLst/>
              <a:ahLst/>
              <a:cxnLst/>
              <a:rect l="l" t="t" r="r" b="b"/>
              <a:pathLst>
                <a:path w="923290" h="433704">
                  <a:moveTo>
                    <a:pt x="0" y="0"/>
                  </a:moveTo>
                  <a:lnTo>
                    <a:pt x="0" y="433387"/>
                  </a:lnTo>
                  <a:lnTo>
                    <a:pt x="754920" y="433387"/>
                  </a:lnTo>
                  <a:lnTo>
                    <a:pt x="754920" y="173355"/>
                  </a:lnTo>
                  <a:lnTo>
                    <a:pt x="922666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7242892" y="5137151"/>
              <a:ext cx="670560" cy="433705"/>
            </a:xfrm>
            <a:custGeom>
              <a:avLst/>
              <a:gdLst/>
              <a:ahLst/>
              <a:cxnLst/>
              <a:rect l="l" t="t" r="r" b="b"/>
              <a:pathLst>
                <a:path w="670559" h="433704">
                  <a:moveTo>
                    <a:pt x="0" y="260032"/>
                  </a:moveTo>
                  <a:lnTo>
                    <a:pt x="0" y="433387"/>
                  </a:lnTo>
                  <a:lnTo>
                    <a:pt x="502622" y="433387"/>
                  </a:lnTo>
                  <a:lnTo>
                    <a:pt x="502622" y="173355"/>
                  </a:lnTo>
                  <a:lnTo>
                    <a:pt x="670163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5238762" y="4102099"/>
              <a:ext cx="762000" cy="480059"/>
            </a:xfrm>
            <a:custGeom>
              <a:avLst/>
              <a:gdLst/>
              <a:ahLst/>
              <a:cxnLst/>
              <a:rect l="l" t="t" r="r" b="b"/>
              <a:pathLst>
                <a:path w="762000" h="480060">
                  <a:moveTo>
                    <a:pt x="467790" y="0"/>
                  </a:moveTo>
                  <a:lnTo>
                    <a:pt x="449053" y="9364"/>
                  </a:lnTo>
                  <a:lnTo>
                    <a:pt x="442198" y="29965"/>
                  </a:lnTo>
                  <a:lnTo>
                    <a:pt x="433520" y="50567"/>
                  </a:lnTo>
                  <a:lnTo>
                    <a:pt x="409315" y="59931"/>
                  </a:lnTo>
                  <a:lnTo>
                    <a:pt x="371883" y="53698"/>
                  </a:lnTo>
                  <a:lnTo>
                    <a:pt x="322764" y="38835"/>
                  </a:lnTo>
                  <a:lnTo>
                    <a:pt x="268971" y="21095"/>
                  </a:lnTo>
                  <a:lnTo>
                    <a:pt x="217519" y="6232"/>
                  </a:lnTo>
                  <a:lnTo>
                    <a:pt x="175421" y="0"/>
                  </a:lnTo>
                  <a:lnTo>
                    <a:pt x="136590" y="3746"/>
                  </a:lnTo>
                  <a:lnTo>
                    <a:pt x="105983" y="14985"/>
                  </a:lnTo>
                  <a:lnTo>
                    <a:pt x="58473" y="59931"/>
                  </a:lnTo>
                  <a:lnTo>
                    <a:pt x="35630" y="96448"/>
                  </a:lnTo>
                  <a:lnTo>
                    <a:pt x="14613" y="142333"/>
                  </a:lnTo>
                  <a:lnTo>
                    <a:pt x="908" y="191965"/>
                  </a:lnTo>
                  <a:lnTo>
                    <a:pt x="0" y="239723"/>
                  </a:lnTo>
                  <a:lnTo>
                    <a:pt x="16890" y="287469"/>
                  </a:lnTo>
                  <a:lnTo>
                    <a:pt x="47495" y="337095"/>
                  </a:lnTo>
                  <a:lnTo>
                    <a:pt x="83590" y="382977"/>
                  </a:lnTo>
                  <a:lnTo>
                    <a:pt x="116946" y="419494"/>
                  </a:lnTo>
                  <a:lnTo>
                    <a:pt x="146171" y="447125"/>
                  </a:lnTo>
                  <a:lnTo>
                    <a:pt x="204649" y="479896"/>
                  </a:lnTo>
                  <a:lnTo>
                    <a:pt x="233894" y="479425"/>
                  </a:lnTo>
                  <a:lnTo>
                    <a:pt x="263119" y="459291"/>
                  </a:lnTo>
                  <a:lnTo>
                    <a:pt x="292354" y="423241"/>
                  </a:lnTo>
                  <a:lnTo>
                    <a:pt x="321596" y="385317"/>
                  </a:lnTo>
                  <a:lnTo>
                    <a:pt x="350842" y="359563"/>
                  </a:lnTo>
                  <a:lnTo>
                    <a:pt x="380067" y="348335"/>
                  </a:lnTo>
                  <a:lnTo>
                    <a:pt x="409302" y="344592"/>
                  </a:lnTo>
                  <a:lnTo>
                    <a:pt x="438544" y="348335"/>
                  </a:lnTo>
                  <a:lnTo>
                    <a:pt x="467790" y="359563"/>
                  </a:lnTo>
                  <a:lnTo>
                    <a:pt x="495642" y="386723"/>
                  </a:lnTo>
                  <a:lnTo>
                    <a:pt x="522591" y="426988"/>
                  </a:lnTo>
                  <a:lnTo>
                    <a:pt x="551376" y="463507"/>
                  </a:lnTo>
                  <a:lnTo>
                    <a:pt x="584738" y="479425"/>
                  </a:lnTo>
                  <a:lnTo>
                    <a:pt x="629955" y="466317"/>
                  </a:lnTo>
                  <a:lnTo>
                    <a:pt x="683398" y="434482"/>
                  </a:lnTo>
                  <a:lnTo>
                    <a:pt x="731366" y="395154"/>
                  </a:lnTo>
                  <a:lnTo>
                    <a:pt x="760158" y="359563"/>
                  </a:lnTo>
                  <a:lnTo>
                    <a:pt x="761979" y="331008"/>
                  </a:lnTo>
                  <a:lnTo>
                    <a:pt x="745531" y="303390"/>
                  </a:lnTo>
                  <a:lnTo>
                    <a:pt x="721778" y="273899"/>
                  </a:lnTo>
                  <a:lnTo>
                    <a:pt x="701685" y="239723"/>
                  </a:lnTo>
                  <a:lnTo>
                    <a:pt x="689793" y="196180"/>
                  </a:lnTo>
                  <a:lnTo>
                    <a:pt x="679738" y="146080"/>
                  </a:lnTo>
                  <a:lnTo>
                    <a:pt x="666038" y="97853"/>
                  </a:lnTo>
                  <a:lnTo>
                    <a:pt x="643211" y="59931"/>
                  </a:lnTo>
                  <a:lnTo>
                    <a:pt x="604829" y="33714"/>
                  </a:lnTo>
                  <a:lnTo>
                    <a:pt x="555486" y="14985"/>
                  </a:lnTo>
                  <a:lnTo>
                    <a:pt x="506151" y="3746"/>
                  </a:lnTo>
                  <a:lnTo>
                    <a:pt x="467790" y="0"/>
                  </a:lnTo>
                  <a:close/>
                </a:path>
              </a:pathLst>
            </a:custGeom>
            <a:solidFill>
              <a:srgbClr val="D6D7FF"/>
            </a:solidFill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5238762" y="4102100"/>
              <a:ext cx="762000" cy="480059"/>
            </a:xfrm>
            <a:custGeom>
              <a:avLst/>
              <a:gdLst/>
              <a:ahLst/>
              <a:cxnLst/>
              <a:rect l="l" t="t" r="r" b="b"/>
              <a:pathLst>
                <a:path w="762000" h="480060">
                  <a:moveTo>
                    <a:pt x="409316" y="59930"/>
                  </a:moveTo>
                  <a:lnTo>
                    <a:pt x="371883" y="53698"/>
                  </a:lnTo>
                  <a:lnTo>
                    <a:pt x="322764" y="38835"/>
                  </a:lnTo>
                  <a:lnTo>
                    <a:pt x="268972" y="21095"/>
                  </a:lnTo>
                  <a:lnTo>
                    <a:pt x="217520" y="6232"/>
                  </a:lnTo>
                  <a:lnTo>
                    <a:pt x="175421" y="0"/>
                  </a:lnTo>
                  <a:lnTo>
                    <a:pt x="136591" y="3746"/>
                  </a:lnTo>
                  <a:lnTo>
                    <a:pt x="105983" y="14985"/>
                  </a:lnTo>
                  <a:lnTo>
                    <a:pt x="58473" y="59930"/>
                  </a:lnTo>
                  <a:lnTo>
                    <a:pt x="35630" y="96448"/>
                  </a:lnTo>
                  <a:lnTo>
                    <a:pt x="14613" y="142333"/>
                  </a:lnTo>
                  <a:lnTo>
                    <a:pt x="908" y="191965"/>
                  </a:lnTo>
                  <a:lnTo>
                    <a:pt x="0" y="239723"/>
                  </a:lnTo>
                  <a:lnTo>
                    <a:pt x="16890" y="287469"/>
                  </a:lnTo>
                  <a:lnTo>
                    <a:pt x="47496" y="337094"/>
                  </a:lnTo>
                  <a:lnTo>
                    <a:pt x="83590" y="382976"/>
                  </a:lnTo>
                  <a:lnTo>
                    <a:pt x="116947" y="419493"/>
                  </a:lnTo>
                  <a:lnTo>
                    <a:pt x="146172" y="447125"/>
                  </a:lnTo>
                  <a:lnTo>
                    <a:pt x="204649" y="479896"/>
                  </a:lnTo>
                  <a:lnTo>
                    <a:pt x="233895" y="479425"/>
                  </a:lnTo>
                  <a:lnTo>
                    <a:pt x="263120" y="459291"/>
                  </a:lnTo>
                  <a:lnTo>
                    <a:pt x="292355" y="423240"/>
                  </a:lnTo>
                  <a:lnTo>
                    <a:pt x="321597" y="385317"/>
                  </a:lnTo>
                  <a:lnTo>
                    <a:pt x="350842" y="359562"/>
                  </a:lnTo>
                  <a:lnTo>
                    <a:pt x="380067" y="348334"/>
                  </a:lnTo>
                  <a:lnTo>
                    <a:pt x="409302" y="344591"/>
                  </a:lnTo>
                  <a:lnTo>
                    <a:pt x="438545" y="348334"/>
                  </a:lnTo>
                  <a:lnTo>
                    <a:pt x="467790" y="359562"/>
                  </a:lnTo>
                  <a:lnTo>
                    <a:pt x="495643" y="386722"/>
                  </a:lnTo>
                  <a:lnTo>
                    <a:pt x="522591" y="426988"/>
                  </a:lnTo>
                  <a:lnTo>
                    <a:pt x="551376" y="463506"/>
                  </a:lnTo>
                  <a:lnTo>
                    <a:pt x="584738" y="479425"/>
                  </a:lnTo>
                  <a:lnTo>
                    <a:pt x="629955" y="466317"/>
                  </a:lnTo>
                  <a:lnTo>
                    <a:pt x="683398" y="434482"/>
                  </a:lnTo>
                  <a:lnTo>
                    <a:pt x="731367" y="395153"/>
                  </a:lnTo>
                  <a:lnTo>
                    <a:pt x="760159" y="359562"/>
                  </a:lnTo>
                  <a:lnTo>
                    <a:pt x="761979" y="331008"/>
                  </a:lnTo>
                  <a:lnTo>
                    <a:pt x="745531" y="303390"/>
                  </a:lnTo>
                  <a:lnTo>
                    <a:pt x="721779" y="273899"/>
                  </a:lnTo>
                  <a:lnTo>
                    <a:pt x="701685" y="239723"/>
                  </a:lnTo>
                  <a:lnTo>
                    <a:pt x="689794" y="196180"/>
                  </a:lnTo>
                  <a:lnTo>
                    <a:pt x="679739" y="146080"/>
                  </a:lnTo>
                  <a:lnTo>
                    <a:pt x="666039" y="97853"/>
                  </a:lnTo>
                  <a:lnTo>
                    <a:pt x="643211" y="59930"/>
                  </a:lnTo>
                  <a:lnTo>
                    <a:pt x="604829" y="33714"/>
                  </a:lnTo>
                  <a:lnTo>
                    <a:pt x="555487" y="14985"/>
                  </a:lnTo>
                  <a:lnTo>
                    <a:pt x="506151" y="3746"/>
                  </a:lnTo>
                  <a:lnTo>
                    <a:pt x="467790" y="0"/>
                  </a:lnTo>
                  <a:lnTo>
                    <a:pt x="449053" y="9364"/>
                  </a:lnTo>
                  <a:lnTo>
                    <a:pt x="442198" y="29965"/>
                  </a:lnTo>
                  <a:lnTo>
                    <a:pt x="433521" y="50566"/>
                  </a:lnTo>
                  <a:lnTo>
                    <a:pt x="409316" y="5993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538251" y="1460059"/>
            <a:ext cx="614892" cy="311652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defTabSz="888980">
              <a:spcBef>
                <a:spcPts val="97"/>
              </a:spcBef>
            </a:pPr>
            <a:r>
              <a:rPr sz="1944" b="1" spc="-5" dirty="0">
                <a:solidFill>
                  <a:prstClr val="black"/>
                </a:solidFill>
                <a:latin typeface="Arial"/>
                <a:cs typeface="Arial"/>
              </a:rPr>
              <a:t>Load</a:t>
            </a:r>
            <a:endParaRPr sz="1944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38251" y="2299670"/>
            <a:ext cx="1506978" cy="311652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defTabSz="888980">
              <a:spcBef>
                <a:spcPts val="97"/>
              </a:spcBef>
            </a:pPr>
            <a:r>
              <a:rPr sz="1944" b="1" spc="-5" dirty="0">
                <a:solidFill>
                  <a:prstClr val="black"/>
                </a:solidFill>
                <a:latin typeface="Arial"/>
                <a:cs typeface="Arial"/>
              </a:rPr>
              <a:t>Instruction</a:t>
            </a:r>
            <a:r>
              <a:rPr sz="1944" b="1" spc="-6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944" b="1" dirty="0">
                <a:solidFill>
                  <a:prstClr val="black"/>
                </a:solidFill>
                <a:latin typeface="Arial"/>
                <a:cs typeface="Arial"/>
              </a:rPr>
              <a:t>1</a:t>
            </a:r>
            <a:endParaRPr sz="1944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38251" y="3139281"/>
            <a:ext cx="1506978" cy="311652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defTabSz="888980">
              <a:spcBef>
                <a:spcPts val="97"/>
              </a:spcBef>
            </a:pPr>
            <a:r>
              <a:rPr sz="1944" b="1" spc="-5" dirty="0">
                <a:solidFill>
                  <a:prstClr val="black"/>
                </a:solidFill>
                <a:latin typeface="Arial"/>
                <a:cs typeface="Arial"/>
              </a:rPr>
              <a:t>Instruction</a:t>
            </a:r>
            <a:r>
              <a:rPr sz="1944" b="1" spc="-6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944" b="1" dirty="0">
                <a:solidFill>
                  <a:prstClr val="black"/>
                </a:solidFill>
                <a:latin typeface="Arial"/>
                <a:cs typeface="Arial"/>
              </a:rPr>
              <a:t>2</a:t>
            </a:r>
            <a:endParaRPr sz="1944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38251" y="3978892"/>
            <a:ext cx="546365" cy="311652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defTabSz="888980">
              <a:spcBef>
                <a:spcPts val="97"/>
              </a:spcBef>
            </a:pPr>
            <a:r>
              <a:rPr sz="1944" b="1" dirty="0">
                <a:solidFill>
                  <a:prstClr val="black"/>
                </a:solidFill>
                <a:latin typeface="Arial"/>
                <a:cs typeface="Arial"/>
              </a:rPr>
              <a:t>Sta</a:t>
            </a:r>
            <a:r>
              <a:rPr sz="1944" b="1" spc="-5" dirty="0">
                <a:solidFill>
                  <a:prstClr val="black"/>
                </a:solidFill>
                <a:latin typeface="Arial"/>
                <a:cs typeface="Arial"/>
              </a:rPr>
              <a:t>l</a:t>
            </a:r>
            <a:r>
              <a:rPr sz="1944" b="1" dirty="0">
                <a:solidFill>
                  <a:prstClr val="black"/>
                </a:solidFill>
                <a:latin typeface="Arial"/>
                <a:cs typeface="Arial"/>
              </a:rPr>
              <a:t>l</a:t>
            </a:r>
            <a:endParaRPr sz="1944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8251" y="4818504"/>
            <a:ext cx="1506978" cy="311652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defTabSz="888980">
              <a:spcBef>
                <a:spcPts val="97"/>
              </a:spcBef>
            </a:pPr>
            <a:r>
              <a:rPr sz="1944" b="1" spc="-5" dirty="0">
                <a:solidFill>
                  <a:prstClr val="black"/>
                </a:solidFill>
                <a:latin typeface="Arial"/>
                <a:cs typeface="Arial"/>
              </a:rPr>
              <a:t>Instruction</a:t>
            </a:r>
            <a:r>
              <a:rPr sz="1944" b="1" spc="-6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944" b="1" dirty="0">
                <a:solidFill>
                  <a:prstClr val="black"/>
                </a:solidFill>
                <a:latin typeface="Arial"/>
                <a:cs typeface="Arial"/>
              </a:rPr>
              <a:t>3</a:t>
            </a:r>
            <a:endParaRPr sz="1944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4342750" y="3981980"/>
            <a:ext cx="753181" cy="479071"/>
            <a:chOff x="4310075" y="4095750"/>
            <a:chExt cx="774700" cy="492759"/>
          </a:xfrm>
        </p:grpSpPr>
        <p:sp>
          <p:nvSpPr>
            <p:cNvPr id="48" name="object 48"/>
            <p:cNvSpPr/>
            <p:nvPr/>
          </p:nvSpPr>
          <p:spPr>
            <a:xfrm>
              <a:off x="4316425" y="4102099"/>
              <a:ext cx="762000" cy="480059"/>
            </a:xfrm>
            <a:custGeom>
              <a:avLst/>
              <a:gdLst/>
              <a:ahLst/>
              <a:cxnLst/>
              <a:rect l="l" t="t" r="r" b="b"/>
              <a:pathLst>
                <a:path w="762000" h="480060">
                  <a:moveTo>
                    <a:pt x="467790" y="0"/>
                  </a:moveTo>
                  <a:lnTo>
                    <a:pt x="449054" y="9364"/>
                  </a:lnTo>
                  <a:lnTo>
                    <a:pt x="442199" y="29965"/>
                  </a:lnTo>
                  <a:lnTo>
                    <a:pt x="433522" y="50567"/>
                  </a:lnTo>
                  <a:lnTo>
                    <a:pt x="409317" y="59931"/>
                  </a:lnTo>
                  <a:lnTo>
                    <a:pt x="371884" y="53698"/>
                  </a:lnTo>
                  <a:lnTo>
                    <a:pt x="322765" y="38835"/>
                  </a:lnTo>
                  <a:lnTo>
                    <a:pt x="268972" y="21095"/>
                  </a:lnTo>
                  <a:lnTo>
                    <a:pt x="217520" y="6232"/>
                  </a:lnTo>
                  <a:lnTo>
                    <a:pt x="175421" y="0"/>
                  </a:lnTo>
                  <a:lnTo>
                    <a:pt x="136591" y="3746"/>
                  </a:lnTo>
                  <a:lnTo>
                    <a:pt x="105983" y="14985"/>
                  </a:lnTo>
                  <a:lnTo>
                    <a:pt x="58474" y="59931"/>
                  </a:lnTo>
                  <a:lnTo>
                    <a:pt x="35631" y="96448"/>
                  </a:lnTo>
                  <a:lnTo>
                    <a:pt x="14614" y="142333"/>
                  </a:lnTo>
                  <a:lnTo>
                    <a:pt x="908" y="191965"/>
                  </a:lnTo>
                  <a:lnTo>
                    <a:pt x="0" y="239723"/>
                  </a:lnTo>
                  <a:lnTo>
                    <a:pt x="16890" y="287469"/>
                  </a:lnTo>
                  <a:lnTo>
                    <a:pt x="47495" y="337095"/>
                  </a:lnTo>
                  <a:lnTo>
                    <a:pt x="83590" y="382977"/>
                  </a:lnTo>
                  <a:lnTo>
                    <a:pt x="116947" y="419494"/>
                  </a:lnTo>
                  <a:lnTo>
                    <a:pt x="146172" y="447125"/>
                  </a:lnTo>
                  <a:lnTo>
                    <a:pt x="204650" y="479896"/>
                  </a:lnTo>
                  <a:lnTo>
                    <a:pt x="233895" y="479425"/>
                  </a:lnTo>
                  <a:lnTo>
                    <a:pt x="263120" y="459291"/>
                  </a:lnTo>
                  <a:lnTo>
                    <a:pt x="292355" y="423241"/>
                  </a:lnTo>
                  <a:lnTo>
                    <a:pt x="321597" y="385317"/>
                  </a:lnTo>
                  <a:lnTo>
                    <a:pt x="350842" y="359563"/>
                  </a:lnTo>
                  <a:lnTo>
                    <a:pt x="380067" y="348335"/>
                  </a:lnTo>
                  <a:lnTo>
                    <a:pt x="409303" y="344592"/>
                  </a:lnTo>
                  <a:lnTo>
                    <a:pt x="438545" y="348335"/>
                  </a:lnTo>
                  <a:lnTo>
                    <a:pt x="467790" y="359563"/>
                  </a:lnTo>
                  <a:lnTo>
                    <a:pt x="495643" y="386723"/>
                  </a:lnTo>
                  <a:lnTo>
                    <a:pt x="522591" y="426988"/>
                  </a:lnTo>
                  <a:lnTo>
                    <a:pt x="551376" y="463507"/>
                  </a:lnTo>
                  <a:lnTo>
                    <a:pt x="584738" y="479425"/>
                  </a:lnTo>
                  <a:lnTo>
                    <a:pt x="629955" y="466317"/>
                  </a:lnTo>
                  <a:lnTo>
                    <a:pt x="683399" y="434482"/>
                  </a:lnTo>
                  <a:lnTo>
                    <a:pt x="731367" y="395154"/>
                  </a:lnTo>
                  <a:lnTo>
                    <a:pt x="760159" y="359563"/>
                  </a:lnTo>
                  <a:lnTo>
                    <a:pt x="761980" y="331008"/>
                  </a:lnTo>
                  <a:lnTo>
                    <a:pt x="745532" y="303390"/>
                  </a:lnTo>
                  <a:lnTo>
                    <a:pt x="721779" y="273899"/>
                  </a:lnTo>
                  <a:lnTo>
                    <a:pt x="701686" y="239723"/>
                  </a:lnTo>
                  <a:lnTo>
                    <a:pt x="689794" y="196180"/>
                  </a:lnTo>
                  <a:lnTo>
                    <a:pt x="679740" y="146080"/>
                  </a:lnTo>
                  <a:lnTo>
                    <a:pt x="666039" y="97853"/>
                  </a:lnTo>
                  <a:lnTo>
                    <a:pt x="643211" y="59931"/>
                  </a:lnTo>
                  <a:lnTo>
                    <a:pt x="604830" y="33714"/>
                  </a:lnTo>
                  <a:lnTo>
                    <a:pt x="555487" y="14985"/>
                  </a:lnTo>
                  <a:lnTo>
                    <a:pt x="506152" y="3746"/>
                  </a:lnTo>
                  <a:lnTo>
                    <a:pt x="467790" y="0"/>
                  </a:lnTo>
                  <a:close/>
                </a:path>
              </a:pathLst>
            </a:custGeom>
            <a:solidFill>
              <a:srgbClr val="D6D7FF"/>
            </a:solidFill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9" name="object 49"/>
            <p:cNvSpPr/>
            <p:nvPr/>
          </p:nvSpPr>
          <p:spPr>
            <a:xfrm>
              <a:off x="4316425" y="4102099"/>
              <a:ext cx="762000" cy="480059"/>
            </a:xfrm>
            <a:custGeom>
              <a:avLst/>
              <a:gdLst/>
              <a:ahLst/>
              <a:cxnLst/>
              <a:rect l="l" t="t" r="r" b="b"/>
              <a:pathLst>
                <a:path w="762000" h="480060">
                  <a:moveTo>
                    <a:pt x="409316" y="59930"/>
                  </a:moveTo>
                  <a:lnTo>
                    <a:pt x="371883" y="53698"/>
                  </a:lnTo>
                  <a:lnTo>
                    <a:pt x="322764" y="38835"/>
                  </a:lnTo>
                  <a:lnTo>
                    <a:pt x="268972" y="21095"/>
                  </a:lnTo>
                  <a:lnTo>
                    <a:pt x="217520" y="6232"/>
                  </a:lnTo>
                  <a:lnTo>
                    <a:pt x="175421" y="0"/>
                  </a:lnTo>
                  <a:lnTo>
                    <a:pt x="136591" y="3746"/>
                  </a:lnTo>
                  <a:lnTo>
                    <a:pt x="105983" y="14985"/>
                  </a:lnTo>
                  <a:lnTo>
                    <a:pt x="58473" y="59930"/>
                  </a:lnTo>
                  <a:lnTo>
                    <a:pt x="35630" y="96448"/>
                  </a:lnTo>
                  <a:lnTo>
                    <a:pt x="14613" y="142333"/>
                  </a:lnTo>
                  <a:lnTo>
                    <a:pt x="908" y="191965"/>
                  </a:lnTo>
                  <a:lnTo>
                    <a:pt x="0" y="239723"/>
                  </a:lnTo>
                  <a:lnTo>
                    <a:pt x="16890" y="287469"/>
                  </a:lnTo>
                  <a:lnTo>
                    <a:pt x="47496" y="337094"/>
                  </a:lnTo>
                  <a:lnTo>
                    <a:pt x="83590" y="382976"/>
                  </a:lnTo>
                  <a:lnTo>
                    <a:pt x="116947" y="419493"/>
                  </a:lnTo>
                  <a:lnTo>
                    <a:pt x="146172" y="447125"/>
                  </a:lnTo>
                  <a:lnTo>
                    <a:pt x="204649" y="479896"/>
                  </a:lnTo>
                  <a:lnTo>
                    <a:pt x="233895" y="479425"/>
                  </a:lnTo>
                  <a:lnTo>
                    <a:pt x="263120" y="459291"/>
                  </a:lnTo>
                  <a:lnTo>
                    <a:pt x="292355" y="423240"/>
                  </a:lnTo>
                  <a:lnTo>
                    <a:pt x="321597" y="385317"/>
                  </a:lnTo>
                  <a:lnTo>
                    <a:pt x="350842" y="359562"/>
                  </a:lnTo>
                  <a:lnTo>
                    <a:pt x="380067" y="348334"/>
                  </a:lnTo>
                  <a:lnTo>
                    <a:pt x="409302" y="344591"/>
                  </a:lnTo>
                  <a:lnTo>
                    <a:pt x="438545" y="348334"/>
                  </a:lnTo>
                  <a:lnTo>
                    <a:pt x="467790" y="359562"/>
                  </a:lnTo>
                  <a:lnTo>
                    <a:pt x="495643" y="386722"/>
                  </a:lnTo>
                  <a:lnTo>
                    <a:pt x="522591" y="426988"/>
                  </a:lnTo>
                  <a:lnTo>
                    <a:pt x="551376" y="463506"/>
                  </a:lnTo>
                  <a:lnTo>
                    <a:pt x="584738" y="479425"/>
                  </a:lnTo>
                  <a:lnTo>
                    <a:pt x="629955" y="466317"/>
                  </a:lnTo>
                  <a:lnTo>
                    <a:pt x="683398" y="434482"/>
                  </a:lnTo>
                  <a:lnTo>
                    <a:pt x="731367" y="395153"/>
                  </a:lnTo>
                  <a:lnTo>
                    <a:pt x="760159" y="359562"/>
                  </a:lnTo>
                  <a:lnTo>
                    <a:pt x="761979" y="331008"/>
                  </a:lnTo>
                  <a:lnTo>
                    <a:pt x="745531" y="303390"/>
                  </a:lnTo>
                  <a:lnTo>
                    <a:pt x="721779" y="273899"/>
                  </a:lnTo>
                  <a:lnTo>
                    <a:pt x="701685" y="239723"/>
                  </a:lnTo>
                  <a:lnTo>
                    <a:pt x="689794" y="196180"/>
                  </a:lnTo>
                  <a:lnTo>
                    <a:pt x="679739" y="146080"/>
                  </a:lnTo>
                  <a:lnTo>
                    <a:pt x="666039" y="97853"/>
                  </a:lnTo>
                  <a:lnTo>
                    <a:pt x="643211" y="59930"/>
                  </a:lnTo>
                  <a:lnTo>
                    <a:pt x="604829" y="33714"/>
                  </a:lnTo>
                  <a:lnTo>
                    <a:pt x="555487" y="14985"/>
                  </a:lnTo>
                  <a:lnTo>
                    <a:pt x="506151" y="3746"/>
                  </a:lnTo>
                  <a:lnTo>
                    <a:pt x="467790" y="0"/>
                  </a:lnTo>
                  <a:lnTo>
                    <a:pt x="449053" y="9364"/>
                  </a:lnTo>
                  <a:lnTo>
                    <a:pt x="442198" y="29965"/>
                  </a:lnTo>
                  <a:lnTo>
                    <a:pt x="433521" y="50566"/>
                  </a:lnTo>
                  <a:lnTo>
                    <a:pt x="409316" y="5993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4387616" y="4060693"/>
            <a:ext cx="524757" cy="207008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defTabSz="888980">
              <a:spcBef>
                <a:spcPts val="97"/>
              </a:spcBef>
            </a:pPr>
            <a:r>
              <a:rPr sz="1264" dirty="0">
                <a:solidFill>
                  <a:prstClr val="black"/>
                </a:solidFill>
                <a:latin typeface="Arial MT"/>
                <a:cs typeface="Arial MT"/>
              </a:rPr>
              <a:t>Bubble</a:t>
            </a:r>
            <a:endParaRPr sz="1264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284331" y="4060693"/>
            <a:ext cx="524757" cy="207008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defTabSz="888980">
              <a:spcBef>
                <a:spcPts val="97"/>
              </a:spcBef>
            </a:pPr>
            <a:r>
              <a:rPr sz="1264" dirty="0">
                <a:solidFill>
                  <a:prstClr val="black"/>
                </a:solidFill>
                <a:latin typeface="Arial MT"/>
                <a:cs typeface="Arial MT"/>
              </a:rPr>
              <a:t>Bubble</a:t>
            </a:r>
            <a:endParaRPr sz="1264">
              <a:solidFill>
                <a:prstClr val="black"/>
              </a:solidFill>
              <a:latin typeface="Arial MT"/>
              <a:cs typeface="Arial MT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6136184" y="3981980"/>
            <a:ext cx="753181" cy="479071"/>
            <a:chOff x="6154749" y="4095750"/>
            <a:chExt cx="774700" cy="492759"/>
          </a:xfrm>
        </p:grpSpPr>
        <p:sp>
          <p:nvSpPr>
            <p:cNvPr id="53" name="object 53"/>
            <p:cNvSpPr/>
            <p:nvPr/>
          </p:nvSpPr>
          <p:spPr>
            <a:xfrm>
              <a:off x="6161100" y="4102099"/>
              <a:ext cx="762000" cy="480059"/>
            </a:xfrm>
            <a:custGeom>
              <a:avLst/>
              <a:gdLst/>
              <a:ahLst/>
              <a:cxnLst/>
              <a:rect l="l" t="t" r="r" b="b"/>
              <a:pathLst>
                <a:path w="762000" h="480060">
                  <a:moveTo>
                    <a:pt x="467790" y="0"/>
                  </a:moveTo>
                  <a:lnTo>
                    <a:pt x="449053" y="9364"/>
                  </a:lnTo>
                  <a:lnTo>
                    <a:pt x="442198" y="29965"/>
                  </a:lnTo>
                  <a:lnTo>
                    <a:pt x="433521" y="50567"/>
                  </a:lnTo>
                  <a:lnTo>
                    <a:pt x="409317" y="59931"/>
                  </a:lnTo>
                  <a:lnTo>
                    <a:pt x="371883" y="53698"/>
                  </a:lnTo>
                  <a:lnTo>
                    <a:pt x="322764" y="38835"/>
                  </a:lnTo>
                  <a:lnTo>
                    <a:pt x="268971" y="21095"/>
                  </a:lnTo>
                  <a:lnTo>
                    <a:pt x="217519" y="6232"/>
                  </a:lnTo>
                  <a:lnTo>
                    <a:pt x="175421" y="0"/>
                  </a:lnTo>
                  <a:lnTo>
                    <a:pt x="136590" y="3746"/>
                  </a:lnTo>
                  <a:lnTo>
                    <a:pt x="105983" y="14985"/>
                  </a:lnTo>
                  <a:lnTo>
                    <a:pt x="58473" y="59931"/>
                  </a:lnTo>
                  <a:lnTo>
                    <a:pt x="35630" y="96448"/>
                  </a:lnTo>
                  <a:lnTo>
                    <a:pt x="14613" y="142333"/>
                  </a:lnTo>
                  <a:lnTo>
                    <a:pt x="908" y="191965"/>
                  </a:lnTo>
                  <a:lnTo>
                    <a:pt x="0" y="239723"/>
                  </a:lnTo>
                  <a:lnTo>
                    <a:pt x="16890" y="287469"/>
                  </a:lnTo>
                  <a:lnTo>
                    <a:pt x="47495" y="337095"/>
                  </a:lnTo>
                  <a:lnTo>
                    <a:pt x="83590" y="382977"/>
                  </a:lnTo>
                  <a:lnTo>
                    <a:pt x="116946" y="419494"/>
                  </a:lnTo>
                  <a:lnTo>
                    <a:pt x="146171" y="447125"/>
                  </a:lnTo>
                  <a:lnTo>
                    <a:pt x="204649" y="479896"/>
                  </a:lnTo>
                  <a:lnTo>
                    <a:pt x="233894" y="479425"/>
                  </a:lnTo>
                  <a:lnTo>
                    <a:pt x="263119" y="459291"/>
                  </a:lnTo>
                  <a:lnTo>
                    <a:pt x="292354" y="423241"/>
                  </a:lnTo>
                  <a:lnTo>
                    <a:pt x="321596" y="385317"/>
                  </a:lnTo>
                  <a:lnTo>
                    <a:pt x="350842" y="359563"/>
                  </a:lnTo>
                  <a:lnTo>
                    <a:pt x="380067" y="348335"/>
                  </a:lnTo>
                  <a:lnTo>
                    <a:pt x="409302" y="344592"/>
                  </a:lnTo>
                  <a:lnTo>
                    <a:pt x="438544" y="348335"/>
                  </a:lnTo>
                  <a:lnTo>
                    <a:pt x="467790" y="359563"/>
                  </a:lnTo>
                  <a:lnTo>
                    <a:pt x="495643" y="386723"/>
                  </a:lnTo>
                  <a:lnTo>
                    <a:pt x="522591" y="426988"/>
                  </a:lnTo>
                  <a:lnTo>
                    <a:pt x="551375" y="463507"/>
                  </a:lnTo>
                  <a:lnTo>
                    <a:pt x="584737" y="479425"/>
                  </a:lnTo>
                  <a:lnTo>
                    <a:pt x="629955" y="466317"/>
                  </a:lnTo>
                  <a:lnTo>
                    <a:pt x="683398" y="434482"/>
                  </a:lnTo>
                  <a:lnTo>
                    <a:pt x="731367" y="395154"/>
                  </a:lnTo>
                  <a:lnTo>
                    <a:pt x="760159" y="359563"/>
                  </a:lnTo>
                  <a:lnTo>
                    <a:pt x="761979" y="331008"/>
                  </a:lnTo>
                  <a:lnTo>
                    <a:pt x="745531" y="303390"/>
                  </a:lnTo>
                  <a:lnTo>
                    <a:pt x="721778" y="273899"/>
                  </a:lnTo>
                  <a:lnTo>
                    <a:pt x="701685" y="239723"/>
                  </a:lnTo>
                  <a:lnTo>
                    <a:pt x="689793" y="196180"/>
                  </a:lnTo>
                  <a:lnTo>
                    <a:pt x="679738" y="146080"/>
                  </a:lnTo>
                  <a:lnTo>
                    <a:pt x="666038" y="97853"/>
                  </a:lnTo>
                  <a:lnTo>
                    <a:pt x="643211" y="59931"/>
                  </a:lnTo>
                  <a:lnTo>
                    <a:pt x="604829" y="33714"/>
                  </a:lnTo>
                  <a:lnTo>
                    <a:pt x="555487" y="14985"/>
                  </a:lnTo>
                  <a:lnTo>
                    <a:pt x="506152" y="3746"/>
                  </a:lnTo>
                  <a:lnTo>
                    <a:pt x="467790" y="0"/>
                  </a:lnTo>
                  <a:close/>
                </a:path>
              </a:pathLst>
            </a:custGeom>
            <a:solidFill>
              <a:srgbClr val="D6D7FF"/>
            </a:solidFill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6161099" y="4102100"/>
              <a:ext cx="762000" cy="480059"/>
            </a:xfrm>
            <a:custGeom>
              <a:avLst/>
              <a:gdLst/>
              <a:ahLst/>
              <a:cxnLst/>
              <a:rect l="l" t="t" r="r" b="b"/>
              <a:pathLst>
                <a:path w="762000" h="480060">
                  <a:moveTo>
                    <a:pt x="409316" y="59930"/>
                  </a:moveTo>
                  <a:lnTo>
                    <a:pt x="371884" y="53698"/>
                  </a:lnTo>
                  <a:lnTo>
                    <a:pt x="322764" y="38835"/>
                  </a:lnTo>
                  <a:lnTo>
                    <a:pt x="268972" y="21095"/>
                  </a:lnTo>
                  <a:lnTo>
                    <a:pt x="217520" y="6232"/>
                  </a:lnTo>
                  <a:lnTo>
                    <a:pt x="175421" y="0"/>
                  </a:lnTo>
                  <a:lnTo>
                    <a:pt x="136591" y="3746"/>
                  </a:lnTo>
                  <a:lnTo>
                    <a:pt x="105983" y="14985"/>
                  </a:lnTo>
                  <a:lnTo>
                    <a:pt x="58473" y="59930"/>
                  </a:lnTo>
                  <a:lnTo>
                    <a:pt x="35630" y="96448"/>
                  </a:lnTo>
                  <a:lnTo>
                    <a:pt x="14613" y="142333"/>
                  </a:lnTo>
                  <a:lnTo>
                    <a:pt x="908" y="191965"/>
                  </a:lnTo>
                  <a:lnTo>
                    <a:pt x="0" y="239723"/>
                  </a:lnTo>
                  <a:lnTo>
                    <a:pt x="16890" y="287469"/>
                  </a:lnTo>
                  <a:lnTo>
                    <a:pt x="47496" y="337094"/>
                  </a:lnTo>
                  <a:lnTo>
                    <a:pt x="83590" y="382976"/>
                  </a:lnTo>
                  <a:lnTo>
                    <a:pt x="116947" y="419493"/>
                  </a:lnTo>
                  <a:lnTo>
                    <a:pt x="146172" y="447125"/>
                  </a:lnTo>
                  <a:lnTo>
                    <a:pt x="204649" y="479896"/>
                  </a:lnTo>
                  <a:lnTo>
                    <a:pt x="233895" y="479425"/>
                  </a:lnTo>
                  <a:lnTo>
                    <a:pt x="263120" y="459291"/>
                  </a:lnTo>
                  <a:lnTo>
                    <a:pt x="292355" y="423240"/>
                  </a:lnTo>
                  <a:lnTo>
                    <a:pt x="321597" y="385317"/>
                  </a:lnTo>
                  <a:lnTo>
                    <a:pt x="350842" y="359562"/>
                  </a:lnTo>
                  <a:lnTo>
                    <a:pt x="380067" y="348334"/>
                  </a:lnTo>
                  <a:lnTo>
                    <a:pt x="409302" y="344591"/>
                  </a:lnTo>
                  <a:lnTo>
                    <a:pt x="438545" y="348334"/>
                  </a:lnTo>
                  <a:lnTo>
                    <a:pt x="467790" y="359562"/>
                  </a:lnTo>
                  <a:lnTo>
                    <a:pt x="495643" y="386722"/>
                  </a:lnTo>
                  <a:lnTo>
                    <a:pt x="522591" y="426988"/>
                  </a:lnTo>
                  <a:lnTo>
                    <a:pt x="551376" y="463506"/>
                  </a:lnTo>
                  <a:lnTo>
                    <a:pt x="584737" y="479425"/>
                  </a:lnTo>
                  <a:lnTo>
                    <a:pt x="629955" y="466317"/>
                  </a:lnTo>
                  <a:lnTo>
                    <a:pt x="683399" y="434482"/>
                  </a:lnTo>
                  <a:lnTo>
                    <a:pt x="731367" y="395153"/>
                  </a:lnTo>
                  <a:lnTo>
                    <a:pt x="760159" y="359562"/>
                  </a:lnTo>
                  <a:lnTo>
                    <a:pt x="761979" y="331008"/>
                  </a:lnTo>
                  <a:lnTo>
                    <a:pt x="745531" y="303390"/>
                  </a:lnTo>
                  <a:lnTo>
                    <a:pt x="721779" y="273899"/>
                  </a:lnTo>
                  <a:lnTo>
                    <a:pt x="701685" y="239723"/>
                  </a:lnTo>
                  <a:lnTo>
                    <a:pt x="689794" y="196180"/>
                  </a:lnTo>
                  <a:lnTo>
                    <a:pt x="679739" y="146080"/>
                  </a:lnTo>
                  <a:lnTo>
                    <a:pt x="666039" y="97853"/>
                  </a:lnTo>
                  <a:lnTo>
                    <a:pt x="643211" y="59930"/>
                  </a:lnTo>
                  <a:lnTo>
                    <a:pt x="604829" y="33714"/>
                  </a:lnTo>
                  <a:lnTo>
                    <a:pt x="555487" y="14985"/>
                  </a:lnTo>
                  <a:lnTo>
                    <a:pt x="506152" y="3746"/>
                  </a:lnTo>
                  <a:lnTo>
                    <a:pt x="467790" y="0"/>
                  </a:lnTo>
                  <a:lnTo>
                    <a:pt x="449053" y="9364"/>
                  </a:lnTo>
                  <a:lnTo>
                    <a:pt x="442198" y="29965"/>
                  </a:lnTo>
                  <a:lnTo>
                    <a:pt x="433521" y="50566"/>
                  </a:lnTo>
                  <a:lnTo>
                    <a:pt x="409316" y="5993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6181050" y="4060693"/>
            <a:ext cx="524757" cy="207008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defTabSz="888980">
              <a:spcBef>
                <a:spcPts val="97"/>
              </a:spcBef>
            </a:pPr>
            <a:r>
              <a:rPr sz="1264" dirty="0">
                <a:solidFill>
                  <a:prstClr val="black"/>
                </a:solidFill>
                <a:latin typeface="Arial MT"/>
                <a:cs typeface="Arial MT"/>
              </a:rPr>
              <a:t>Bubble</a:t>
            </a:r>
            <a:endParaRPr sz="1264">
              <a:solidFill>
                <a:prstClr val="black"/>
              </a:solidFill>
              <a:latin typeface="Arial MT"/>
              <a:cs typeface="Arial MT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7032901" y="3981980"/>
            <a:ext cx="753181" cy="479071"/>
            <a:chOff x="7077087" y="4095750"/>
            <a:chExt cx="774700" cy="492759"/>
          </a:xfrm>
        </p:grpSpPr>
        <p:sp>
          <p:nvSpPr>
            <p:cNvPr id="57" name="object 57"/>
            <p:cNvSpPr/>
            <p:nvPr/>
          </p:nvSpPr>
          <p:spPr>
            <a:xfrm>
              <a:off x="7083437" y="4102099"/>
              <a:ext cx="762000" cy="480059"/>
            </a:xfrm>
            <a:custGeom>
              <a:avLst/>
              <a:gdLst/>
              <a:ahLst/>
              <a:cxnLst/>
              <a:rect l="l" t="t" r="r" b="b"/>
              <a:pathLst>
                <a:path w="762000" h="480060">
                  <a:moveTo>
                    <a:pt x="467790" y="0"/>
                  </a:moveTo>
                  <a:lnTo>
                    <a:pt x="449053" y="9364"/>
                  </a:lnTo>
                  <a:lnTo>
                    <a:pt x="442198" y="29965"/>
                  </a:lnTo>
                  <a:lnTo>
                    <a:pt x="433521" y="50567"/>
                  </a:lnTo>
                  <a:lnTo>
                    <a:pt x="409317" y="59931"/>
                  </a:lnTo>
                  <a:lnTo>
                    <a:pt x="371883" y="53698"/>
                  </a:lnTo>
                  <a:lnTo>
                    <a:pt x="322764" y="38835"/>
                  </a:lnTo>
                  <a:lnTo>
                    <a:pt x="268971" y="21095"/>
                  </a:lnTo>
                  <a:lnTo>
                    <a:pt x="217519" y="6232"/>
                  </a:lnTo>
                  <a:lnTo>
                    <a:pt x="175421" y="0"/>
                  </a:lnTo>
                  <a:lnTo>
                    <a:pt x="136591" y="3746"/>
                  </a:lnTo>
                  <a:lnTo>
                    <a:pt x="105983" y="14985"/>
                  </a:lnTo>
                  <a:lnTo>
                    <a:pt x="58473" y="59931"/>
                  </a:lnTo>
                  <a:lnTo>
                    <a:pt x="35630" y="96448"/>
                  </a:lnTo>
                  <a:lnTo>
                    <a:pt x="14613" y="142333"/>
                  </a:lnTo>
                  <a:lnTo>
                    <a:pt x="908" y="191965"/>
                  </a:lnTo>
                  <a:lnTo>
                    <a:pt x="0" y="239723"/>
                  </a:lnTo>
                  <a:lnTo>
                    <a:pt x="16890" y="287469"/>
                  </a:lnTo>
                  <a:lnTo>
                    <a:pt x="47495" y="337095"/>
                  </a:lnTo>
                  <a:lnTo>
                    <a:pt x="83590" y="382977"/>
                  </a:lnTo>
                  <a:lnTo>
                    <a:pt x="116947" y="419494"/>
                  </a:lnTo>
                  <a:lnTo>
                    <a:pt x="146172" y="447125"/>
                  </a:lnTo>
                  <a:lnTo>
                    <a:pt x="204649" y="479896"/>
                  </a:lnTo>
                  <a:lnTo>
                    <a:pt x="233894" y="479425"/>
                  </a:lnTo>
                  <a:lnTo>
                    <a:pt x="263119" y="459291"/>
                  </a:lnTo>
                  <a:lnTo>
                    <a:pt x="292355" y="423241"/>
                  </a:lnTo>
                  <a:lnTo>
                    <a:pt x="321597" y="385317"/>
                  </a:lnTo>
                  <a:lnTo>
                    <a:pt x="350842" y="359563"/>
                  </a:lnTo>
                  <a:lnTo>
                    <a:pt x="380067" y="348335"/>
                  </a:lnTo>
                  <a:lnTo>
                    <a:pt x="409302" y="344592"/>
                  </a:lnTo>
                  <a:lnTo>
                    <a:pt x="438544" y="348335"/>
                  </a:lnTo>
                  <a:lnTo>
                    <a:pt x="467790" y="359563"/>
                  </a:lnTo>
                  <a:lnTo>
                    <a:pt x="495643" y="386723"/>
                  </a:lnTo>
                  <a:lnTo>
                    <a:pt x="522591" y="426988"/>
                  </a:lnTo>
                  <a:lnTo>
                    <a:pt x="551375" y="463507"/>
                  </a:lnTo>
                  <a:lnTo>
                    <a:pt x="584737" y="479425"/>
                  </a:lnTo>
                  <a:lnTo>
                    <a:pt x="629955" y="466317"/>
                  </a:lnTo>
                  <a:lnTo>
                    <a:pt x="683398" y="434482"/>
                  </a:lnTo>
                  <a:lnTo>
                    <a:pt x="731367" y="395154"/>
                  </a:lnTo>
                  <a:lnTo>
                    <a:pt x="760159" y="359563"/>
                  </a:lnTo>
                  <a:lnTo>
                    <a:pt x="761979" y="331008"/>
                  </a:lnTo>
                  <a:lnTo>
                    <a:pt x="745531" y="303390"/>
                  </a:lnTo>
                  <a:lnTo>
                    <a:pt x="721778" y="273899"/>
                  </a:lnTo>
                  <a:lnTo>
                    <a:pt x="701685" y="239723"/>
                  </a:lnTo>
                  <a:lnTo>
                    <a:pt x="689793" y="196180"/>
                  </a:lnTo>
                  <a:lnTo>
                    <a:pt x="679738" y="146080"/>
                  </a:lnTo>
                  <a:lnTo>
                    <a:pt x="666038" y="97853"/>
                  </a:lnTo>
                  <a:lnTo>
                    <a:pt x="643211" y="59931"/>
                  </a:lnTo>
                  <a:lnTo>
                    <a:pt x="604829" y="33714"/>
                  </a:lnTo>
                  <a:lnTo>
                    <a:pt x="555487" y="14985"/>
                  </a:lnTo>
                  <a:lnTo>
                    <a:pt x="506152" y="3746"/>
                  </a:lnTo>
                  <a:lnTo>
                    <a:pt x="467790" y="0"/>
                  </a:lnTo>
                  <a:close/>
                </a:path>
              </a:pathLst>
            </a:custGeom>
            <a:solidFill>
              <a:srgbClr val="D6D7FF"/>
            </a:solidFill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7083437" y="4102100"/>
              <a:ext cx="762000" cy="480059"/>
            </a:xfrm>
            <a:custGeom>
              <a:avLst/>
              <a:gdLst/>
              <a:ahLst/>
              <a:cxnLst/>
              <a:rect l="l" t="t" r="r" b="b"/>
              <a:pathLst>
                <a:path w="762000" h="480060">
                  <a:moveTo>
                    <a:pt x="409316" y="59930"/>
                  </a:moveTo>
                  <a:lnTo>
                    <a:pt x="371884" y="53698"/>
                  </a:lnTo>
                  <a:lnTo>
                    <a:pt x="322764" y="38835"/>
                  </a:lnTo>
                  <a:lnTo>
                    <a:pt x="268972" y="21095"/>
                  </a:lnTo>
                  <a:lnTo>
                    <a:pt x="217519" y="6232"/>
                  </a:lnTo>
                  <a:lnTo>
                    <a:pt x="175421" y="0"/>
                  </a:lnTo>
                  <a:lnTo>
                    <a:pt x="136591" y="3746"/>
                  </a:lnTo>
                  <a:lnTo>
                    <a:pt x="105983" y="14985"/>
                  </a:lnTo>
                  <a:lnTo>
                    <a:pt x="58473" y="59930"/>
                  </a:lnTo>
                  <a:lnTo>
                    <a:pt x="35630" y="96448"/>
                  </a:lnTo>
                  <a:lnTo>
                    <a:pt x="14614" y="142333"/>
                  </a:lnTo>
                  <a:lnTo>
                    <a:pt x="908" y="191965"/>
                  </a:lnTo>
                  <a:lnTo>
                    <a:pt x="0" y="239723"/>
                  </a:lnTo>
                  <a:lnTo>
                    <a:pt x="16890" y="287469"/>
                  </a:lnTo>
                  <a:lnTo>
                    <a:pt x="47496" y="337094"/>
                  </a:lnTo>
                  <a:lnTo>
                    <a:pt x="83590" y="382976"/>
                  </a:lnTo>
                  <a:lnTo>
                    <a:pt x="116947" y="419493"/>
                  </a:lnTo>
                  <a:lnTo>
                    <a:pt x="146172" y="447125"/>
                  </a:lnTo>
                  <a:lnTo>
                    <a:pt x="204649" y="479896"/>
                  </a:lnTo>
                  <a:lnTo>
                    <a:pt x="233894" y="479425"/>
                  </a:lnTo>
                  <a:lnTo>
                    <a:pt x="263119" y="459291"/>
                  </a:lnTo>
                  <a:lnTo>
                    <a:pt x="292355" y="423240"/>
                  </a:lnTo>
                  <a:lnTo>
                    <a:pt x="321597" y="385317"/>
                  </a:lnTo>
                  <a:lnTo>
                    <a:pt x="350842" y="359562"/>
                  </a:lnTo>
                  <a:lnTo>
                    <a:pt x="380067" y="348334"/>
                  </a:lnTo>
                  <a:lnTo>
                    <a:pt x="409302" y="344591"/>
                  </a:lnTo>
                  <a:lnTo>
                    <a:pt x="438545" y="348334"/>
                  </a:lnTo>
                  <a:lnTo>
                    <a:pt x="467790" y="359562"/>
                  </a:lnTo>
                  <a:lnTo>
                    <a:pt x="495643" y="386722"/>
                  </a:lnTo>
                  <a:lnTo>
                    <a:pt x="522591" y="426988"/>
                  </a:lnTo>
                  <a:lnTo>
                    <a:pt x="551376" y="463506"/>
                  </a:lnTo>
                  <a:lnTo>
                    <a:pt x="584737" y="479425"/>
                  </a:lnTo>
                  <a:lnTo>
                    <a:pt x="629955" y="466317"/>
                  </a:lnTo>
                  <a:lnTo>
                    <a:pt x="683399" y="434482"/>
                  </a:lnTo>
                  <a:lnTo>
                    <a:pt x="731367" y="395153"/>
                  </a:lnTo>
                  <a:lnTo>
                    <a:pt x="760159" y="359562"/>
                  </a:lnTo>
                  <a:lnTo>
                    <a:pt x="761979" y="331008"/>
                  </a:lnTo>
                  <a:lnTo>
                    <a:pt x="745531" y="303390"/>
                  </a:lnTo>
                  <a:lnTo>
                    <a:pt x="721779" y="273899"/>
                  </a:lnTo>
                  <a:lnTo>
                    <a:pt x="701685" y="239723"/>
                  </a:lnTo>
                  <a:lnTo>
                    <a:pt x="689794" y="196180"/>
                  </a:lnTo>
                  <a:lnTo>
                    <a:pt x="679739" y="146080"/>
                  </a:lnTo>
                  <a:lnTo>
                    <a:pt x="666039" y="97853"/>
                  </a:lnTo>
                  <a:lnTo>
                    <a:pt x="643211" y="59930"/>
                  </a:lnTo>
                  <a:lnTo>
                    <a:pt x="604829" y="33714"/>
                  </a:lnTo>
                  <a:lnTo>
                    <a:pt x="555487" y="14985"/>
                  </a:lnTo>
                  <a:lnTo>
                    <a:pt x="506152" y="3746"/>
                  </a:lnTo>
                  <a:lnTo>
                    <a:pt x="467790" y="0"/>
                  </a:lnTo>
                  <a:lnTo>
                    <a:pt x="449053" y="9364"/>
                  </a:lnTo>
                  <a:lnTo>
                    <a:pt x="442198" y="29965"/>
                  </a:lnTo>
                  <a:lnTo>
                    <a:pt x="433521" y="50566"/>
                  </a:lnTo>
                  <a:lnTo>
                    <a:pt x="409316" y="5993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7077765" y="4060693"/>
            <a:ext cx="524757" cy="207008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defTabSz="888980">
              <a:spcBef>
                <a:spcPts val="97"/>
              </a:spcBef>
            </a:pPr>
            <a:r>
              <a:rPr sz="1264" dirty="0">
                <a:solidFill>
                  <a:prstClr val="black"/>
                </a:solidFill>
                <a:latin typeface="Arial MT"/>
                <a:cs typeface="Arial MT"/>
              </a:rPr>
              <a:t>Bubble</a:t>
            </a:r>
            <a:endParaRPr sz="1264">
              <a:solidFill>
                <a:prstClr val="black"/>
              </a:solidFill>
              <a:latin typeface="Arial MT"/>
              <a:cs typeface="Arial MT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7928074" y="3981980"/>
            <a:ext cx="753181" cy="479071"/>
            <a:chOff x="7997836" y="4095750"/>
            <a:chExt cx="774700" cy="492759"/>
          </a:xfrm>
        </p:grpSpPr>
        <p:sp>
          <p:nvSpPr>
            <p:cNvPr id="61" name="object 61"/>
            <p:cNvSpPr/>
            <p:nvPr/>
          </p:nvSpPr>
          <p:spPr>
            <a:xfrm>
              <a:off x="8004186" y="4102099"/>
              <a:ext cx="762000" cy="480059"/>
            </a:xfrm>
            <a:custGeom>
              <a:avLst/>
              <a:gdLst/>
              <a:ahLst/>
              <a:cxnLst/>
              <a:rect l="l" t="t" r="r" b="b"/>
              <a:pathLst>
                <a:path w="762000" h="480060">
                  <a:moveTo>
                    <a:pt x="467790" y="0"/>
                  </a:moveTo>
                  <a:lnTo>
                    <a:pt x="449053" y="9364"/>
                  </a:lnTo>
                  <a:lnTo>
                    <a:pt x="442199" y="29965"/>
                  </a:lnTo>
                  <a:lnTo>
                    <a:pt x="433521" y="50567"/>
                  </a:lnTo>
                  <a:lnTo>
                    <a:pt x="409317" y="59931"/>
                  </a:lnTo>
                  <a:lnTo>
                    <a:pt x="371884" y="53698"/>
                  </a:lnTo>
                  <a:lnTo>
                    <a:pt x="322764" y="38835"/>
                  </a:lnTo>
                  <a:lnTo>
                    <a:pt x="268972" y="21095"/>
                  </a:lnTo>
                  <a:lnTo>
                    <a:pt x="217519" y="6232"/>
                  </a:lnTo>
                  <a:lnTo>
                    <a:pt x="175421" y="0"/>
                  </a:lnTo>
                  <a:lnTo>
                    <a:pt x="136591" y="3746"/>
                  </a:lnTo>
                  <a:lnTo>
                    <a:pt x="105984" y="14985"/>
                  </a:lnTo>
                  <a:lnTo>
                    <a:pt x="58474" y="59931"/>
                  </a:lnTo>
                  <a:lnTo>
                    <a:pt x="35631" y="96448"/>
                  </a:lnTo>
                  <a:lnTo>
                    <a:pt x="14614" y="142333"/>
                  </a:lnTo>
                  <a:lnTo>
                    <a:pt x="908" y="191965"/>
                  </a:lnTo>
                  <a:lnTo>
                    <a:pt x="0" y="239723"/>
                  </a:lnTo>
                  <a:lnTo>
                    <a:pt x="16890" y="287469"/>
                  </a:lnTo>
                  <a:lnTo>
                    <a:pt x="47496" y="337095"/>
                  </a:lnTo>
                  <a:lnTo>
                    <a:pt x="83590" y="382977"/>
                  </a:lnTo>
                  <a:lnTo>
                    <a:pt x="116947" y="419494"/>
                  </a:lnTo>
                  <a:lnTo>
                    <a:pt x="146172" y="447125"/>
                  </a:lnTo>
                  <a:lnTo>
                    <a:pt x="204649" y="479896"/>
                  </a:lnTo>
                  <a:lnTo>
                    <a:pt x="233894" y="479425"/>
                  </a:lnTo>
                  <a:lnTo>
                    <a:pt x="263119" y="459291"/>
                  </a:lnTo>
                  <a:lnTo>
                    <a:pt x="292355" y="423241"/>
                  </a:lnTo>
                  <a:lnTo>
                    <a:pt x="321597" y="385317"/>
                  </a:lnTo>
                  <a:lnTo>
                    <a:pt x="350842" y="359563"/>
                  </a:lnTo>
                  <a:lnTo>
                    <a:pt x="380067" y="348335"/>
                  </a:lnTo>
                  <a:lnTo>
                    <a:pt x="409302" y="344592"/>
                  </a:lnTo>
                  <a:lnTo>
                    <a:pt x="438544" y="348335"/>
                  </a:lnTo>
                  <a:lnTo>
                    <a:pt x="467790" y="359563"/>
                  </a:lnTo>
                  <a:lnTo>
                    <a:pt x="495643" y="386723"/>
                  </a:lnTo>
                  <a:lnTo>
                    <a:pt x="522591" y="426988"/>
                  </a:lnTo>
                  <a:lnTo>
                    <a:pt x="551376" y="463507"/>
                  </a:lnTo>
                  <a:lnTo>
                    <a:pt x="584738" y="479425"/>
                  </a:lnTo>
                  <a:lnTo>
                    <a:pt x="629955" y="466317"/>
                  </a:lnTo>
                  <a:lnTo>
                    <a:pt x="683399" y="434482"/>
                  </a:lnTo>
                  <a:lnTo>
                    <a:pt x="731367" y="395154"/>
                  </a:lnTo>
                  <a:lnTo>
                    <a:pt x="760159" y="359563"/>
                  </a:lnTo>
                  <a:lnTo>
                    <a:pt x="761980" y="331008"/>
                  </a:lnTo>
                  <a:lnTo>
                    <a:pt x="745532" y="303390"/>
                  </a:lnTo>
                  <a:lnTo>
                    <a:pt x="721779" y="273899"/>
                  </a:lnTo>
                  <a:lnTo>
                    <a:pt x="701686" y="239723"/>
                  </a:lnTo>
                  <a:lnTo>
                    <a:pt x="689794" y="196180"/>
                  </a:lnTo>
                  <a:lnTo>
                    <a:pt x="679740" y="146080"/>
                  </a:lnTo>
                  <a:lnTo>
                    <a:pt x="666039" y="97853"/>
                  </a:lnTo>
                  <a:lnTo>
                    <a:pt x="643211" y="59931"/>
                  </a:lnTo>
                  <a:lnTo>
                    <a:pt x="604830" y="33714"/>
                  </a:lnTo>
                  <a:lnTo>
                    <a:pt x="555487" y="14985"/>
                  </a:lnTo>
                  <a:lnTo>
                    <a:pt x="506152" y="3746"/>
                  </a:lnTo>
                  <a:lnTo>
                    <a:pt x="467790" y="0"/>
                  </a:lnTo>
                  <a:close/>
                </a:path>
              </a:pathLst>
            </a:custGeom>
            <a:solidFill>
              <a:srgbClr val="D6D7FF"/>
            </a:solidFill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2" name="object 62"/>
            <p:cNvSpPr/>
            <p:nvPr/>
          </p:nvSpPr>
          <p:spPr>
            <a:xfrm>
              <a:off x="8004186" y="4102100"/>
              <a:ext cx="762000" cy="480059"/>
            </a:xfrm>
            <a:custGeom>
              <a:avLst/>
              <a:gdLst/>
              <a:ahLst/>
              <a:cxnLst/>
              <a:rect l="l" t="t" r="r" b="b"/>
              <a:pathLst>
                <a:path w="762000" h="480060">
                  <a:moveTo>
                    <a:pt x="409316" y="59930"/>
                  </a:moveTo>
                  <a:lnTo>
                    <a:pt x="371884" y="53698"/>
                  </a:lnTo>
                  <a:lnTo>
                    <a:pt x="322764" y="38835"/>
                  </a:lnTo>
                  <a:lnTo>
                    <a:pt x="268972" y="21095"/>
                  </a:lnTo>
                  <a:lnTo>
                    <a:pt x="217519" y="6232"/>
                  </a:lnTo>
                  <a:lnTo>
                    <a:pt x="175421" y="0"/>
                  </a:lnTo>
                  <a:lnTo>
                    <a:pt x="136591" y="3746"/>
                  </a:lnTo>
                  <a:lnTo>
                    <a:pt x="105983" y="14985"/>
                  </a:lnTo>
                  <a:lnTo>
                    <a:pt x="58473" y="59930"/>
                  </a:lnTo>
                  <a:lnTo>
                    <a:pt x="35630" y="96448"/>
                  </a:lnTo>
                  <a:lnTo>
                    <a:pt x="14614" y="142333"/>
                  </a:lnTo>
                  <a:lnTo>
                    <a:pt x="908" y="191965"/>
                  </a:lnTo>
                  <a:lnTo>
                    <a:pt x="0" y="239723"/>
                  </a:lnTo>
                  <a:lnTo>
                    <a:pt x="16890" y="287469"/>
                  </a:lnTo>
                  <a:lnTo>
                    <a:pt x="47496" y="337094"/>
                  </a:lnTo>
                  <a:lnTo>
                    <a:pt x="83590" y="382976"/>
                  </a:lnTo>
                  <a:lnTo>
                    <a:pt x="116947" y="419493"/>
                  </a:lnTo>
                  <a:lnTo>
                    <a:pt x="146172" y="447125"/>
                  </a:lnTo>
                  <a:lnTo>
                    <a:pt x="204649" y="479896"/>
                  </a:lnTo>
                  <a:lnTo>
                    <a:pt x="233894" y="479425"/>
                  </a:lnTo>
                  <a:lnTo>
                    <a:pt x="263119" y="459291"/>
                  </a:lnTo>
                  <a:lnTo>
                    <a:pt x="292355" y="423240"/>
                  </a:lnTo>
                  <a:lnTo>
                    <a:pt x="321597" y="385317"/>
                  </a:lnTo>
                  <a:lnTo>
                    <a:pt x="350842" y="359562"/>
                  </a:lnTo>
                  <a:lnTo>
                    <a:pt x="380067" y="348334"/>
                  </a:lnTo>
                  <a:lnTo>
                    <a:pt x="409302" y="344591"/>
                  </a:lnTo>
                  <a:lnTo>
                    <a:pt x="438545" y="348334"/>
                  </a:lnTo>
                  <a:lnTo>
                    <a:pt x="467790" y="359562"/>
                  </a:lnTo>
                  <a:lnTo>
                    <a:pt x="495643" y="386722"/>
                  </a:lnTo>
                  <a:lnTo>
                    <a:pt x="522591" y="426988"/>
                  </a:lnTo>
                  <a:lnTo>
                    <a:pt x="551376" y="463506"/>
                  </a:lnTo>
                  <a:lnTo>
                    <a:pt x="584737" y="479425"/>
                  </a:lnTo>
                  <a:lnTo>
                    <a:pt x="629955" y="466317"/>
                  </a:lnTo>
                  <a:lnTo>
                    <a:pt x="683398" y="434482"/>
                  </a:lnTo>
                  <a:lnTo>
                    <a:pt x="731367" y="395153"/>
                  </a:lnTo>
                  <a:lnTo>
                    <a:pt x="760159" y="359562"/>
                  </a:lnTo>
                  <a:lnTo>
                    <a:pt x="761979" y="331008"/>
                  </a:lnTo>
                  <a:lnTo>
                    <a:pt x="745531" y="303390"/>
                  </a:lnTo>
                  <a:lnTo>
                    <a:pt x="721779" y="273899"/>
                  </a:lnTo>
                  <a:lnTo>
                    <a:pt x="701685" y="239723"/>
                  </a:lnTo>
                  <a:lnTo>
                    <a:pt x="689794" y="196180"/>
                  </a:lnTo>
                  <a:lnTo>
                    <a:pt x="679739" y="146080"/>
                  </a:lnTo>
                  <a:lnTo>
                    <a:pt x="666039" y="97853"/>
                  </a:lnTo>
                  <a:lnTo>
                    <a:pt x="643211" y="59930"/>
                  </a:lnTo>
                  <a:lnTo>
                    <a:pt x="604829" y="33714"/>
                  </a:lnTo>
                  <a:lnTo>
                    <a:pt x="555487" y="14985"/>
                  </a:lnTo>
                  <a:lnTo>
                    <a:pt x="506152" y="3746"/>
                  </a:lnTo>
                  <a:lnTo>
                    <a:pt x="467790" y="0"/>
                  </a:lnTo>
                  <a:lnTo>
                    <a:pt x="449053" y="9364"/>
                  </a:lnTo>
                  <a:lnTo>
                    <a:pt x="442198" y="29965"/>
                  </a:lnTo>
                  <a:lnTo>
                    <a:pt x="433521" y="50566"/>
                  </a:lnTo>
                  <a:lnTo>
                    <a:pt x="409316" y="5993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7972939" y="4060693"/>
            <a:ext cx="524757" cy="207008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defTabSz="888980">
              <a:spcBef>
                <a:spcPts val="97"/>
              </a:spcBef>
            </a:pPr>
            <a:r>
              <a:rPr sz="1264" dirty="0">
                <a:solidFill>
                  <a:prstClr val="black"/>
                </a:solidFill>
                <a:latin typeface="Arial MT"/>
                <a:cs typeface="Arial MT"/>
              </a:rPr>
              <a:t>Bubble</a:t>
            </a:r>
            <a:endParaRPr sz="1264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930401" y="5818629"/>
            <a:ext cx="4157927" cy="416424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defTabSz="888980">
              <a:spcBef>
                <a:spcPts val="97"/>
              </a:spcBef>
            </a:pPr>
            <a:r>
              <a:rPr sz="2625" dirty="0">
                <a:solidFill>
                  <a:prstClr val="black"/>
                </a:solidFill>
                <a:latin typeface="Arial MT"/>
                <a:cs typeface="Arial MT"/>
              </a:rPr>
              <a:t>Pipeline</a:t>
            </a:r>
            <a:r>
              <a:rPr sz="2625" spc="-2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625" dirty="0">
                <a:solidFill>
                  <a:prstClr val="black"/>
                </a:solidFill>
                <a:latin typeface="Arial MT"/>
                <a:cs typeface="Arial MT"/>
              </a:rPr>
              <a:t>generally</a:t>
            </a:r>
            <a:r>
              <a:rPr sz="2625" spc="-2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625" spc="-5" dirty="0">
                <a:solidFill>
                  <a:prstClr val="black"/>
                </a:solidFill>
                <a:latin typeface="Arial MT"/>
                <a:cs typeface="Arial MT"/>
              </a:rPr>
              <a:t>stalled</a:t>
            </a:r>
            <a:r>
              <a:rPr sz="2625" spc="-2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625" dirty="0">
                <a:solidFill>
                  <a:prstClr val="black"/>
                </a:solidFill>
                <a:latin typeface="Arial MT"/>
                <a:cs typeface="Arial MT"/>
              </a:rPr>
              <a:t>by</a:t>
            </a:r>
            <a:endParaRPr sz="2625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930400" y="6213740"/>
            <a:ext cx="4083226" cy="416424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defTabSz="888980">
              <a:spcBef>
                <a:spcPts val="97"/>
              </a:spcBef>
            </a:pPr>
            <a:r>
              <a:rPr sz="2625" spc="-5" dirty="0">
                <a:solidFill>
                  <a:prstClr val="black"/>
                </a:solidFill>
                <a:latin typeface="Arial MT"/>
                <a:cs typeface="Arial MT"/>
              </a:rPr>
              <a:t>inserting</a:t>
            </a:r>
            <a:r>
              <a:rPr sz="2625" spc="-1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625" dirty="0">
                <a:solidFill>
                  <a:prstClr val="black"/>
                </a:solidFill>
                <a:latin typeface="Arial MT"/>
                <a:cs typeface="Arial MT"/>
              </a:rPr>
              <a:t>a</a:t>
            </a:r>
            <a:r>
              <a:rPr sz="2625" spc="-10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625" dirty="0">
                <a:solidFill>
                  <a:prstClr val="black"/>
                </a:solidFill>
                <a:latin typeface="Arial MT"/>
                <a:cs typeface="Arial MT"/>
              </a:rPr>
              <a:t>“bubble”</a:t>
            </a:r>
            <a:r>
              <a:rPr sz="2625" spc="-1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625" dirty="0">
                <a:solidFill>
                  <a:prstClr val="black"/>
                </a:solidFill>
                <a:latin typeface="Arial MT"/>
                <a:cs typeface="Arial MT"/>
              </a:rPr>
              <a:t>or</a:t>
            </a:r>
            <a:r>
              <a:rPr sz="2625" spc="-1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625" spc="-5" dirty="0">
                <a:solidFill>
                  <a:prstClr val="black"/>
                </a:solidFill>
                <a:latin typeface="Arial MT"/>
                <a:cs typeface="Arial MT"/>
              </a:rPr>
              <a:t>NOP</a:t>
            </a:r>
            <a:endParaRPr sz="2625">
              <a:solidFill>
                <a:prstClr val="black"/>
              </a:solidFill>
              <a:latin typeface="Arial MT"/>
              <a:cs typeface="Arial MT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3564047" y="1319610"/>
            <a:ext cx="339549" cy="768615"/>
            <a:chOff x="3509123" y="1357313"/>
            <a:chExt cx="349250" cy="790575"/>
          </a:xfrm>
        </p:grpSpPr>
        <p:sp>
          <p:nvSpPr>
            <p:cNvPr id="67" name="object 67"/>
            <p:cNvSpPr/>
            <p:nvPr/>
          </p:nvSpPr>
          <p:spPr>
            <a:xfrm>
              <a:off x="3515473" y="1363663"/>
              <a:ext cx="336550" cy="777875"/>
            </a:xfrm>
            <a:custGeom>
              <a:avLst/>
              <a:gdLst/>
              <a:ahLst/>
              <a:cxnLst/>
              <a:rect l="l" t="t" r="r" b="b"/>
              <a:pathLst>
                <a:path w="336550" h="777875">
                  <a:moveTo>
                    <a:pt x="0" y="0"/>
                  </a:moveTo>
                  <a:lnTo>
                    <a:pt x="0" y="277802"/>
                  </a:lnTo>
                  <a:lnTo>
                    <a:pt x="126204" y="388937"/>
                  </a:lnTo>
                  <a:lnTo>
                    <a:pt x="0" y="500072"/>
                  </a:lnTo>
                  <a:lnTo>
                    <a:pt x="0" y="777875"/>
                  </a:lnTo>
                  <a:lnTo>
                    <a:pt x="336546" y="500072"/>
                  </a:lnTo>
                  <a:lnTo>
                    <a:pt x="336546" y="2222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B00"/>
            </a:solidFill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8" name="object 68"/>
            <p:cNvSpPr/>
            <p:nvPr/>
          </p:nvSpPr>
          <p:spPr>
            <a:xfrm>
              <a:off x="3515473" y="1363663"/>
              <a:ext cx="336550" cy="777875"/>
            </a:xfrm>
            <a:custGeom>
              <a:avLst/>
              <a:gdLst/>
              <a:ahLst/>
              <a:cxnLst/>
              <a:rect l="l" t="t" r="r" b="b"/>
              <a:pathLst>
                <a:path w="336550" h="777875">
                  <a:moveTo>
                    <a:pt x="0" y="0"/>
                  </a:moveTo>
                  <a:lnTo>
                    <a:pt x="0" y="277801"/>
                  </a:lnTo>
                  <a:lnTo>
                    <a:pt x="126204" y="388937"/>
                  </a:lnTo>
                  <a:lnTo>
                    <a:pt x="0" y="500072"/>
                  </a:lnTo>
                  <a:lnTo>
                    <a:pt x="0" y="777874"/>
                  </a:lnTo>
                  <a:lnTo>
                    <a:pt x="336546" y="500072"/>
                  </a:lnTo>
                  <a:lnTo>
                    <a:pt x="336546" y="222234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3648550" y="1518467"/>
            <a:ext cx="153888" cy="329671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347" defTabSz="888980">
              <a:lnSpc>
                <a:spcPts val="1230"/>
              </a:lnSpc>
            </a:pPr>
            <a:r>
              <a:rPr sz="1167" b="1" dirty="0">
                <a:solidFill>
                  <a:prstClr val="black"/>
                </a:solidFill>
                <a:latin typeface="Arial"/>
                <a:cs typeface="Arial"/>
              </a:rPr>
              <a:t>ALU</a:t>
            </a:r>
            <a:endParaRPr sz="1167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2504895" y="1402954"/>
            <a:ext cx="584024" cy="600692"/>
            <a:chOff x="2419709" y="1443038"/>
            <a:chExt cx="600710" cy="617855"/>
          </a:xfrm>
        </p:grpSpPr>
        <p:sp>
          <p:nvSpPr>
            <p:cNvPr id="71" name="object 71"/>
            <p:cNvSpPr/>
            <p:nvPr/>
          </p:nvSpPr>
          <p:spPr>
            <a:xfrm>
              <a:off x="2426059" y="1449388"/>
              <a:ext cx="588010" cy="605155"/>
            </a:xfrm>
            <a:custGeom>
              <a:avLst/>
              <a:gdLst/>
              <a:ahLst/>
              <a:cxnLst/>
              <a:rect l="l" t="t" r="r" b="b"/>
              <a:pathLst>
                <a:path w="588010" h="605155">
                  <a:moveTo>
                    <a:pt x="587585" y="0"/>
                  </a:moveTo>
                  <a:lnTo>
                    <a:pt x="0" y="0"/>
                  </a:lnTo>
                  <a:lnTo>
                    <a:pt x="0" y="604837"/>
                  </a:lnTo>
                  <a:lnTo>
                    <a:pt x="587585" y="604837"/>
                  </a:lnTo>
                  <a:lnTo>
                    <a:pt x="587585" y="0"/>
                  </a:lnTo>
                  <a:close/>
                </a:path>
              </a:pathLst>
            </a:custGeom>
            <a:solidFill>
              <a:srgbClr val="00A500"/>
            </a:solidFill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2" name="object 72"/>
            <p:cNvSpPr/>
            <p:nvPr/>
          </p:nvSpPr>
          <p:spPr>
            <a:xfrm>
              <a:off x="2426059" y="1449388"/>
              <a:ext cx="588010" cy="605155"/>
            </a:xfrm>
            <a:custGeom>
              <a:avLst/>
              <a:gdLst/>
              <a:ahLst/>
              <a:cxnLst/>
              <a:rect l="l" t="t" r="r" b="b"/>
              <a:pathLst>
                <a:path w="588010" h="605155">
                  <a:moveTo>
                    <a:pt x="0" y="0"/>
                  </a:moveTo>
                  <a:lnTo>
                    <a:pt x="587584" y="0"/>
                  </a:lnTo>
                  <a:lnTo>
                    <a:pt x="587584" y="604837"/>
                  </a:lnTo>
                  <a:lnTo>
                    <a:pt x="0" y="604837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2630314" y="1609307"/>
            <a:ext cx="281517" cy="177000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defTabSz="888980">
              <a:spcBef>
                <a:spcPts val="97"/>
              </a:spcBef>
            </a:pPr>
            <a:r>
              <a:rPr sz="1069" b="1" dirty="0">
                <a:solidFill>
                  <a:srgbClr val="FFFFFF"/>
                </a:solidFill>
                <a:latin typeface="Arial"/>
                <a:cs typeface="Arial"/>
              </a:rPr>
              <a:t>Reg</a:t>
            </a:r>
            <a:endParaRPr sz="1069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1527572" y="1402954"/>
            <a:ext cx="2049022" cy="600692"/>
            <a:chOff x="1414462" y="1443038"/>
            <a:chExt cx="2107565" cy="617855"/>
          </a:xfrm>
        </p:grpSpPr>
        <p:sp>
          <p:nvSpPr>
            <p:cNvPr id="75" name="object 75"/>
            <p:cNvSpPr/>
            <p:nvPr/>
          </p:nvSpPr>
          <p:spPr>
            <a:xfrm>
              <a:off x="3013643" y="1535113"/>
              <a:ext cx="502284" cy="1905"/>
            </a:xfrm>
            <a:custGeom>
              <a:avLst/>
              <a:gdLst/>
              <a:ahLst/>
              <a:cxnLst/>
              <a:rect l="l" t="t" r="r" b="b"/>
              <a:pathLst>
                <a:path w="502285" h="1905">
                  <a:moveTo>
                    <a:pt x="0" y="0"/>
                  </a:moveTo>
                  <a:lnTo>
                    <a:pt x="501828" y="158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6" name="object 76"/>
            <p:cNvSpPr/>
            <p:nvPr/>
          </p:nvSpPr>
          <p:spPr>
            <a:xfrm>
              <a:off x="3013643" y="1968501"/>
              <a:ext cx="502284" cy="1905"/>
            </a:xfrm>
            <a:custGeom>
              <a:avLst/>
              <a:gdLst/>
              <a:ahLst/>
              <a:cxnLst/>
              <a:rect l="l" t="t" r="r" b="b"/>
              <a:pathLst>
                <a:path w="502285" h="1905">
                  <a:moveTo>
                    <a:pt x="0" y="0"/>
                  </a:moveTo>
                  <a:lnTo>
                    <a:pt x="501828" y="158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7" name="object 77"/>
            <p:cNvSpPr/>
            <p:nvPr/>
          </p:nvSpPr>
          <p:spPr>
            <a:xfrm>
              <a:off x="1420812" y="1449388"/>
              <a:ext cx="586105" cy="605155"/>
            </a:xfrm>
            <a:custGeom>
              <a:avLst/>
              <a:gdLst/>
              <a:ahLst/>
              <a:cxnLst/>
              <a:rect l="l" t="t" r="r" b="b"/>
              <a:pathLst>
                <a:path w="586105" h="605155">
                  <a:moveTo>
                    <a:pt x="585997" y="0"/>
                  </a:moveTo>
                  <a:lnTo>
                    <a:pt x="0" y="0"/>
                  </a:lnTo>
                  <a:lnTo>
                    <a:pt x="0" y="604837"/>
                  </a:lnTo>
                  <a:lnTo>
                    <a:pt x="585997" y="604837"/>
                  </a:lnTo>
                  <a:lnTo>
                    <a:pt x="585997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8" name="object 78"/>
            <p:cNvSpPr/>
            <p:nvPr/>
          </p:nvSpPr>
          <p:spPr>
            <a:xfrm>
              <a:off x="1420812" y="1449388"/>
              <a:ext cx="586105" cy="605155"/>
            </a:xfrm>
            <a:custGeom>
              <a:avLst/>
              <a:gdLst/>
              <a:ahLst/>
              <a:cxnLst/>
              <a:rect l="l" t="t" r="r" b="b"/>
              <a:pathLst>
                <a:path w="586105" h="605155">
                  <a:moveTo>
                    <a:pt x="0" y="0"/>
                  </a:moveTo>
                  <a:lnTo>
                    <a:pt x="585996" y="0"/>
                  </a:lnTo>
                  <a:lnTo>
                    <a:pt x="585996" y="604837"/>
                  </a:lnTo>
                  <a:lnTo>
                    <a:pt x="0" y="604837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1597052" y="1593718"/>
            <a:ext cx="390790" cy="207008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defTabSz="888980">
              <a:spcBef>
                <a:spcPts val="97"/>
              </a:spcBef>
            </a:pPr>
            <a:r>
              <a:rPr sz="1264" b="1" dirty="0">
                <a:solidFill>
                  <a:srgbClr val="FFFFFF"/>
                </a:solidFill>
                <a:latin typeface="Arial"/>
                <a:cs typeface="Arial"/>
              </a:rPr>
              <a:t>Mem</a:t>
            </a:r>
            <a:endParaRPr sz="1264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2097291" y="1402954"/>
            <a:ext cx="2865790" cy="600692"/>
            <a:chOff x="2000459" y="1443038"/>
            <a:chExt cx="2947670" cy="617855"/>
          </a:xfrm>
        </p:grpSpPr>
        <p:sp>
          <p:nvSpPr>
            <p:cNvPr id="81" name="object 81"/>
            <p:cNvSpPr/>
            <p:nvPr/>
          </p:nvSpPr>
          <p:spPr>
            <a:xfrm>
              <a:off x="2006809" y="1708151"/>
              <a:ext cx="419734" cy="1905"/>
            </a:xfrm>
            <a:custGeom>
              <a:avLst/>
              <a:gdLst/>
              <a:ahLst/>
              <a:cxnLst/>
              <a:rect l="l" t="t" r="r" b="b"/>
              <a:pathLst>
                <a:path w="419735" h="1905">
                  <a:moveTo>
                    <a:pt x="0" y="0"/>
                  </a:moveTo>
                  <a:lnTo>
                    <a:pt x="419249" y="158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2" name="object 82"/>
            <p:cNvSpPr/>
            <p:nvPr/>
          </p:nvSpPr>
          <p:spPr>
            <a:xfrm>
              <a:off x="2257724" y="1535113"/>
              <a:ext cx="168910" cy="173355"/>
            </a:xfrm>
            <a:custGeom>
              <a:avLst/>
              <a:gdLst/>
              <a:ahLst/>
              <a:cxnLst/>
              <a:rect l="l" t="t" r="r" b="b"/>
              <a:pathLst>
                <a:path w="168910" h="173355">
                  <a:moveTo>
                    <a:pt x="0" y="173037"/>
                  </a:moveTo>
                  <a:lnTo>
                    <a:pt x="0" y="0"/>
                  </a:lnTo>
                  <a:lnTo>
                    <a:pt x="168334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3" name="object 83"/>
            <p:cNvSpPr/>
            <p:nvPr/>
          </p:nvSpPr>
          <p:spPr>
            <a:xfrm>
              <a:off x="4353973" y="1449388"/>
              <a:ext cx="588010" cy="605155"/>
            </a:xfrm>
            <a:custGeom>
              <a:avLst/>
              <a:gdLst/>
              <a:ahLst/>
              <a:cxnLst/>
              <a:rect l="l" t="t" r="r" b="b"/>
              <a:pathLst>
                <a:path w="588010" h="605155">
                  <a:moveTo>
                    <a:pt x="587584" y="0"/>
                  </a:moveTo>
                  <a:lnTo>
                    <a:pt x="0" y="0"/>
                  </a:lnTo>
                  <a:lnTo>
                    <a:pt x="0" y="604837"/>
                  </a:lnTo>
                  <a:lnTo>
                    <a:pt x="587584" y="604837"/>
                  </a:lnTo>
                  <a:lnTo>
                    <a:pt x="587584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4" name="object 84"/>
            <p:cNvSpPr/>
            <p:nvPr/>
          </p:nvSpPr>
          <p:spPr>
            <a:xfrm>
              <a:off x="4353973" y="1449388"/>
              <a:ext cx="588010" cy="605155"/>
            </a:xfrm>
            <a:custGeom>
              <a:avLst/>
              <a:gdLst/>
              <a:ahLst/>
              <a:cxnLst/>
              <a:rect l="l" t="t" r="r" b="b"/>
              <a:pathLst>
                <a:path w="588010" h="605155">
                  <a:moveTo>
                    <a:pt x="0" y="0"/>
                  </a:moveTo>
                  <a:lnTo>
                    <a:pt x="587584" y="0"/>
                  </a:lnTo>
                  <a:lnTo>
                    <a:pt x="587584" y="604837"/>
                  </a:lnTo>
                  <a:lnTo>
                    <a:pt x="0" y="604837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85" name="object 85"/>
          <p:cNvSpPr txBox="1"/>
          <p:nvPr/>
        </p:nvSpPr>
        <p:spPr>
          <a:xfrm>
            <a:off x="4515510" y="1601127"/>
            <a:ext cx="255588" cy="192069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defTabSz="888980">
              <a:spcBef>
                <a:spcPts val="97"/>
              </a:spcBef>
            </a:pPr>
            <a:r>
              <a:rPr sz="1167" b="1" dirty="0">
                <a:solidFill>
                  <a:srgbClr val="FFFFFF"/>
                </a:solidFill>
                <a:latin typeface="Arial"/>
                <a:cs typeface="Arial"/>
              </a:rPr>
              <a:t>DM</a:t>
            </a:r>
            <a:endParaRPr sz="1167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86" name="object 86"/>
          <p:cNvGrpSpPr/>
          <p:nvPr/>
        </p:nvGrpSpPr>
        <p:grpSpPr>
          <a:xfrm>
            <a:off x="3889822" y="1402954"/>
            <a:ext cx="1968764" cy="600692"/>
            <a:chOff x="3844206" y="1443038"/>
            <a:chExt cx="2025014" cy="617855"/>
          </a:xfrm>
        </p:grpSpPr>
        <p:sp>
          <p:nvSpPr>
            <p:cNvPr id="87" name="object 87"/>
            <p:cNvSpPr/>
            <p:nvPr/>
          </p:nvSpPr>
          <p:spPr>
            <a:xfrm>
              <a:off x="3850556" y="1708151"/>
              <a:ext cx="503555" cy="1905"/>
            </a:xfrm>
            <a:custGeom>
              <a:avLst/>
              <a:gdLst/>
              <a:ahLst/>
              <a:cxnLst/>
              <a:rect l="l" t="t" r="r" b="b"/>
              <a:pathLst>
                <a:path w="503554" h="1905">
                  <a:moveTo>
                    <a:pt x="0" y="0"/>
                  </a:moveTo>
                  <a:lnTo>
                    <a:pt x="503416" y="158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8" name="object 88"/>
            <p:cNvSpPr/>
            <p:nvPr/>
          </p:nvSpPr>
          <p:spPr>
            <a:xfrm>
              <a:off x="5276640" y="1449388"/>
              <a:ext cx="586105" cy="605155"/>
            </a:xfrm>
            <a:custGeom>
              <a:avLst/>
              <a:gdLst/>
              <a:ahLst/>
              <a:cxnLst/>
              <a:rect l="l" t="t" r="r" b="b"/>
              <a:pathLst>
                <a:path w="586104" h="605155">
                  <a:moveTo>
                    <a:pt x="585997" y="0"/>
                  </a:moveTo>
                  <a:lnTo>
                    <a:pt x="0" y="0"/>
                  </a:lnTo>
                  <a:lnTo>
                    <a:pt x="0" y="604837"/>
                  </a:lnTo>
                  <a:lnTo>
                    <a:pt x="585997" y="604837"/>
                  </a:lnTo>
                  <a:lnTo>
                    <a:pt x="585997" y="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9" name="object 89"/>
            <p:cNvSpPr/>
            <p:nvPr/>
          </p:nvSpPr>
          <p:spPr>
            <a:xfrm>
              <a:off x="5276640" y="1449388"/>
              <a:ext cx="586105" cy="605155"/>
            </a:xfrm>
            <a:custGeom>
              <a:avLst/>
              <a:gdLst/>
              <a:ahLst/>
              <a:cxnLst/>
              <a:rect l="l" t="t" r="r" b="b"/>
              <a:pathLst>
                <a:path w="586104" h="605155">
                  <a:moveTo>
                    <a:pt x="0" y="0"/>
                  </a:moveTo>
                  <a:lnTo>
                    <a:pt x="585996" y="0"/>
                  </a:lnTo>
                  <a:lnTo>
                    <a:pt x="585996" y="604837"/>
                  </a:lnTo>
                  <a:lnTo>
                    <a:pt x="0" y="604837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90" name="object 90"/>
          <p:cNvSpPr txBox="1"/>
          <p:nvPr/>
        </p:nvSpPr>
        <p:spPr>
          <a:xfrm>
            <a:off x="5399812" y="1609307"/>
            <a:ext cx="281517" cy="177000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defTabSz="888980">
              <a:spcBef>
                <a:spcPts val="97"/>
              </a:spcBef>
            </a:pPr>
            <a:r>
              <a:rPr sz="1069" b="1" dirty="0">
                <a:solidFill>
                  <a:prstClr val="black"/>
                </a:solidFill>
                <a:latin typeface="Arial"/>
                <a:cs typeface="Arial"/>
              </a:rPr>
              <a:t>Reg</a:t>
            </a:r>
            <a:endParaRPr sz="1069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91" name="object 91"/>
          <p:cNvGrpSpPr/>
          <p:nvPr/>
        </p:nvGrpSpPr>
        <p:grpSpPr>
          <a:xfrm>
            <a:off x="3483764" y="1654529"/>
            <a:ext cx="1805163" cy="1261269"/>
            <a:chOff x="3426545" y="1701801"/>
            <a:chExt cx="1856739" cy="1297305"/>
          </a:xfrm>
        </p:grpSpPr>
        <p:sp>
          <p:nvSpPr>
            <p:cNvPr id="92" name="object 92"/>
            <p:cNvSpPr/>
            <p:nvPr/>
          </p:nvSpPr>
          <p:spPr>
            <a:xfrm>
              <a:off x="4941558" y="1708151"/>
              <a:ext cx="335280" cy="1905"/>
            </a:xfrm>
            <a:custGeom>
              <a:avLst/>
              <a:gdLst/>
              <a:ahLst/>
              <a:cxnLst/>
              <a:rect l="l" t="t" r="r" b="b"/>
              <a:pathLst>
                <a:path w="335279" h="1905">
                  <a:moveTo>
                    <a:pt x="0" y="0"/>
                  </a:moveTo>
                  <a:lnTo>
                    <a:pt x="335081" y="158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3" name="object 93"/>
            <p:cNvSpPr/>
            <p:nvPr/>
          </p:nvSpPr>
          <p:spPr>
            <a:xfrm>
              <a:off x="4269805" y="1708151"/>
              <a:ext cx="923290" cy="433705"/>
            </a:xfrm>
            <a:custGeom>
              <a:avLst/>
              <a:gdLst/>
              <a:ahLst/>
              <a:cxnLst/>
              <a:rect l="l" t="t" r="r" b="b"/>
              <a:pathLst>
                <a:path w="923289" h="433705">
                  <a:moveTo>
                    <a:pt x="0" y="0"/>
                  </a:moveTo>
                  <a:lnTo>
                    <a:pt x="0" y="433387"/>
                  </a:lnTo>
                  <a:lnTo>
                    <a:pt x="754920" y="433387"/>
                  </a:lnTo>
                  <a:lnTo>
                    <a:pt x="754920" y="173355"/>
                  </a:lnTo>
                  <a:lnTo>
                    <a:pt x="922666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4" name="object 94"/>
            <p:cNvSpPr/>
            <p:nvPr/>
          </p:nvSpPr>
          <p:spPr>
            <a:xfrm>
              <a:off x="3432895" y="1708151"/>
              <a:ext cx="670560" cy="433705"/>
            </a:xfrm>
            <a:custGeom>
              <a:avLst/>
              <a:gdLst/>
              <a:ahLst/>
              <a:cxnLst/>
              <a:rect l="l" t="t" r="r" b="b"/>
              <a:pathLst>
                <a:path w="670560" h="433705">
                  <a:moveTo>
                    <a:pt x="0" y="260032"/>
                  </a:moveTo>
                  <a:lnTo>
                    <a:pt x="0" y="433387"/>
                  </a:lnTo>
                  <a:lnTo>
                    <a:pt x="502623" y="433387"/>
                  </a:lnTo>
                  <a:lnTo>
                    <a:pt x="502623" y="173355"/>
                  </a:lnTo>
                  <a:lnTo>
                    <a:pt x="670164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5" name="object 95"/>
            <p:cNvSpPr/>
            <p:nvPr/>
          </p:nvSpPr>
          <p:spPr>
            <a:xfrm>
              <a:off x="4480673" y="2214563"/>
              <a:ext cx="336550" cy="777875"/>
            </a:xfrm>
            <a:custGeom>
              <a:avLst/>
              <a:gdLst/>
              <a:ahLst/>
              <a:cxnLst/>
              <a:rect l="l" t="t" r="r" b="b"/>
              <a:pathLst>
                <a:path w="336550" h="777875">
                  <a:moveTo>
                    <a:pt x="0" y="0"/>
                  </a:moveTo>
                  <a:lnTo>
                    <a:pt x="0" y="277802"/>
                  </a:lnTo>
                  <a:lnTo>
                    <a:pt x="126204" y="388937"/>
                  </a:lnTo>
                  <a:lnTo>
                    <a:pt x="0" y="500072"/>
                  </a:lnTo>
                  <a:lnTo>
                    <a:pt x="0" y="777875"/>
                  </a:lnTo>
                  <a:lnTo>
                    <a:pt x="336546" y="500072"/>
                  </a:lnTo>
                  <a:lnTo>
                    <a:pt x="336546" y="2222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B00"/>
            </a:solidFill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6" name="object 96"/>
            <p:cNvSpPr/>
            <p:nvPr/>
          </p:nvSpPr>
          <p:spPr>
            <a:xfrm>
              <a:off x="4480673" y="2214564"/>
              <a:ext cx="336550" cy="777875"/>
            </a:xfrm>
            <a:custGeom>
              <a:avLst/>
              <a:gdLst/>
              <a:ahLst/>
              <a:cxnLst/>
              <a:rect l="l" t="t" r="r" b="b"/>
              <a:pathLst>
                <a:path w="336550" h="777875">
                  <a:moveTo>
                    <a:pt x="0" y="0"/>
                  </a:moveTo>
                  <a:lnTo>
                    <a:pt x="0" y="277802"/>
                  </a:lnTo>
                  <a:lnTo>
                    <a:pt x="126204" y="388937"/>
                  </a:lnTo>
                  <a:lnTo>
                    <a:pt x="0" y="500072"/>
                  </a:lnTo>
                  <a:lnTo>
                    <a:pt x="0" y="777874"/>
                  </a:lnTo>
                  <a:lnTo>
                    <a:pt x="336546" y="500072"/>
                  </a:lnTo>
                  <a:lnTo>
                    <a:pt x="336546" y="222234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97" name="object 97"/>
          <p:cNvSpPr txBox="1"/>
          <p:nvPr/>
        </p:nvSpPr>
        <p:spPr>
          <a:xfrm>
            <a:off x="4586939" y="2345730"/>
            <a:ext cx="153888" cy="329671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347" defTabSz="888980">
              <a:lnSpc>
                <a:spcPts val="1230"/>
              </a:lnSpc>
            </a:pPr>
            <a:r>
              <a:rPr sz="1167" b="1" dirty="0">
                <a:solidFill>
                  <a:prstClr val="black"/>
                </a:solidFill>
                <a:latin typeface="Arial"/>
                <a:cs typeface="Arial"/>
              </a:rPr>
              <a:t>ALU</a:t>
            </a:r>
            <a:endParaRPr sz="1167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98" name="object 98"/>
          <p:cNvGrpSpPr/>
          <p:nvPr/>
        </p:nvGrpSpPr>
        <p:grpSpPr>
          <a:xfrm>
            <a:off x="3443284" y="2230219"/>
            <a:ext cx="584024" cy="600692"/>
            <a:chOff x="3384909" y="2293939"/>
            <a:chExt cx="600710" cy="617855"/>
          </a:xfrm>
        </p:grpSpPr>
        <p:sp>
          <p:nvSpPr>
            <p:cNvPr id="99" name="object 99"/>
            <p:cNvSpPr/>
            <p:nvPr/>
          </p:nvSpPr>
          <p:spPr>
            <a:xfrm>
              <a:off x="3391259" y="2300288"/>
              <a:ext cx="588010" cy="605155"/>
            </a:xfrm>
            <a:custGeom>
              <a:avLst/>
              <a:gdLst/>
              <a:ahLst/>
              <a:cxnLst/>
              <a:rect l="l" t="t" r="r" b="b"/>
              <a:pathLst>
                <a:path w="588010" h="605155">
                  <a:moveTo>
                    <a:pt x="587584" y="0"/>
                  </a:moveTo>
                  <a:lnTo>
                    <a:pt x="0" y="0"/>
                  </a:lnTo>
                  <a:lnTo>
                    <a:pt x="0" y="604837"/>
                  </a:lnTo>
                  <a:lnTo>
                    <a:pt x="587584" y="604837"/>
                  </a:lnTo>
                  <a:lnTo>
                    <a:pt x="587584" y="0"/>
                  </a:lnTo>
                  <a:close/>
                </a:path>
              </a:pathLst>
            </a:custGeom>
            <a:solidFill>
              <a:srgbClr val="00A500"/>
            </a:solidFill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0" name="object 100"/>
            <p:cNvSpPr/>
            <p:nvPr/>
          </p:nvSpPr>
          <p:spPr>
            <a:xfrm>
              <a:off x="3391259" y="2300289"/>
              <a:ext cx="588010" cy="605155"/>
            </a:xfrm>
            <a:custGeom>
              <a:avLst/>
              <a:gdLst/>
              <a:ahLst/>
              <a:cxnLst/>
              <a:rect l="l" t="t" r="r" b="b"/>
              <a:pathLst>
                <a:path w="588010" h="605155">
                  <a:moveTo>
                    <a:pt x="0" y="0"/>
                  </a:moveTo>
                  <a:lnTo>
                    <a:pt x="587584" y="0"/>
                  </a:lnTo>
                  <a:lnTo>
                    <a:pt x="587584" y="604837"/>
                  </a:lnTo>
                  <a:lnTo>
                    <a:pt x="0" y="604837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01" name="object 101"/>
          <p:cNvSpPr txBox="1"/>
          <p:nvPr/>
        </p:nvSpPr>
        <p:spPr>
          <a:xfrm>
            <a:off x="3568702" y="2436571"/>
            <a:ext cx="281517" cy="177000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defTabSz="888980">
              <a:spcBef>
                <a:spcPts val="97"/>
              </a:spcBef>
            </a:pPr>
            <a:r>
              <a:rPr sz="1069" b="1" dirty="0">
                <a:solidFill>
                  <a:srgbClr val="FFFFFF"/>
                </a:solidFill>
                <a:latin typeface="Arial"/>
                <a:cs typeface="Arial"/>
              </a:rPr>
              <a:t>Reg</a:t>
            </a:r>
            <a:endParaRPr sz="1069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102" name="object 102"/>
          <p:cNvGrpSpPr/>
          <p:nvPr/>
        </p:nvGrpSpPr>
        <p:grpSpPr>
          <a:xfrm>
            <a:off x="2465961" y="2230219"/>
            <a:ext cx="2049022" cy="600692"/>
            <a:chOff x="2379662" y="2293939"/>
            <a:chExt cx="2107565" cy="617855"/>
          </a:xfrm>
        </p:grpSpPr>
        <p:sp>
          <p:nvSpPr>
            <p:cNvPr id="103" name="object 103"/>
            <p:cNvSpPr/>
            <p:nvPr/>
          </p:nvSpPr>
          <p:spPr>
            <a:xfrm>
              <a:off x="3978843" y="2386013"/>
              <a:ext cx="502284" cy="1905"/>
            </a:xfrm>
            <a:custGeom>
              <a:avLst/>
              <a:gdLst/>
              <a:ahLst/>
              <a:cxnLst/>
              <a:rect l="l" t="t" r="r" b="b"/>
              <a:pathLst>
                <a:path w="502285" h="1905">
                  <a:moveTo>
                    <a:pt x="0" y="0"/>
                  </a:moveTo>
                  <a:lnTo>
                    <a:pt x="501829" y="158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4" name="object 104"/>
            <p:cNvSpPr/>
            <p:nvPr/>
          </p:nvSpPr>
          <p:spPr>
            <a:xfrm>
              <a:off x="3978843" y="2819401"/>
              <a:ext cx="502284" cy="1905"/>
            </a:xfrm>
            <a:custGeom>
              <a:avLst/>
              <a:gdLst/>
              <a:ahLst/>
              <a:cxnLst/>
              <a:rect l="l" t="t" r="r" b="b"/>
              <a:pathLst>
                <a:path w="502285" h="1905">
                  <a:moveTo>
                    <a:pt x="0" y="0"/>
                  </a:moveTo>
                  <a:lnTo>
                    <a:pt x="501829" y="158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5" name="object 105"/>
            <p:cNvSpPr/>
            <p:nvPr/>
          </p:nvSpPr>
          <p:spPr>
            <a:xfrm>
              <a:off x="2386012" y="2300288"/>
              <a:ext cx="586105" cy="605155"/>
            </a:xfrm>
            <a:custGeom>
              <a:avLst/>
              <a:gdLst/>
              <a:ahLst/>
              <a:cxnLst/>
              <a:rect l="l" t="t" r="r" b="b"/>
              <a:pathLst>
                <a:path w="586105" h="605155">
                  <a:moveTo>
                    <a:pt x="585997" y="0"/>
                  </a:moveTo>
                  <a:lnTo>
                    <a:pt x="0" y="0"/>
                  </a:lnTo>
                  <a:lnTo>
                    <a:pt x="0" y="604837"/>
                  </a:lnTo>
                  <a:lnTo>
                    <a:pt x="585997" y="604837"/>
                  </a:lnTo>
                  <a:lnTo>
                    <a:pt x="585997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6" name="object 106"/>
            <p:cNvSpPr/>
            <p:nvPr/>
          </p:nvSpPr>
          <p:spPr>
            <a:xfrm>
              <a:off x="2386012" y="2300289"/>
              <a:ext cx="586105" cy="605155"/>
            </a:xfrm>
            <a:custGeom>
              <a:avLst/>
              <a:gdLst/>
              <a:ahLst/>
              <a:cxnLst/>
              <a:rect l="l" t="t" r="r" b="b"/>
              <a:pathLst>
                <a:path w="586105" h="605155">
                  <a:moveTo>
                    <a:pt x="0" y="0"/>
                  </a:moveTo>
                  <a:lnTo>
                    <a:pt x="585996" y="0"/>
                  </a:lnTo>
                  <a:lnTo>
                    <a:pt x="585996" y="604837"/>
                  </a:lnTo>
                  <a:lnTo>
                    <a:pt x="0" y="604837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07" name="object 107"/>
          <p:cNvSpPr txBox="1"/>
          <p:nvPr/>
        </p:nvSpPr>
        <p:spPr>
          <a:xfrm>
            <a:off x="2535440" y="2420982"/>
            <a:ext cx="390790" cy="207008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defTabSz="888980">
              <a:spcBef>
                <a:spcPts val="97"/>
              </a:spcBef>
            </a:pPr>
            <a:r>
              <a:rPr sz="1264" b="1" dirty="0">
                <a:solidFill>
                  <a:srgbClr val="FFFFFF"/>
                </a:solidFill>
                <a:latin typeface="Arial"/>
                <a:cs typeface="Arial"/>
              </a:rPr>
              <a:t>Mem</a:t>
            </a:r>
            <a:endParaRPr sz="1264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108" name="object 108"/>
          <p:cNvGrpSpPr/>
          <p:nvPr/>
        </p:nvGrpSpPr>
        <p:grpSpPr>
          <a:xfrm>
            <a:off x="3035680" y="2230219"/>
            <a:ext cx="2865790" cy="600692"/>
            <a:chOff x="2965659" y="2293939"/>
            <a:chExt cx="2947670" cy="617855"/>
          </a:xfrm>
        </p:grpSpPr>
        <p:sp>
          <p:nvSpPr>
            <p:cNvPr id="109" name="object 109"/>
            <p:cNvSpPr/>
            <p:nvPr/>
          </p:nvSpPr>
          <p:spPr>
            <a:xfrm>
              <a:off x="2972009" y="2559051"/>
              <a:ext cx="419734" cy="1905"/>
            </a:xfrm>
            <a:custGeom>
              <a:avLst/>
              <a:gdLst/>
              <a:ahLst/>
              <a:cxnLst/>
              <a:rect l="l" t="t" r="r" b="b"/>
              <a:pathLst>
                <a:path w="419735" h="1905">
                  <a:moveTo>
                    <a:pt x="0" y="0"/>
                  </a:moveTo>
                  <a:lnTo>
                    <a:pt x="419249" y="158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0" name="object 110"/>
            <p:cNvSpPr/>
            <p:nvPr/>
          </p:nvSpPr>
          <p:spPr>
            <a:xfrm>
              <a:off x="3222924" y="2386013"/>
              <a:ext cx="168910" cy="173355"/>
            </a:xfrm>
            <a:custGeom>
              <a:avLst/>
              <a:gdLst/>
              <a:ahLst/>
              <a:cxnLst/>
              <a:rect l="l" t="t" r="r" b="b"/>
              <a:pathLst>
                <a:path w="168910" h="173355">
                  <a:moveTo>
                    <a:pt x="0" y="173037"/>
                  </a:moveTo>
                  <a:lnTo>
                    <a:pt x="0" y="0"/>
                  </a:lnTo>
                  <a:lnTo>
                    <a:pt x="168334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1" name="object 111"/>
            <p:cNvSpPr/>
            <p:nvPr/>
          </p:nvSpPr>
          <p:spPr>
            <a:xfrm>
              <a:off x="5319172" y="2300288"/>
              <a:ext cx="588010" cy="605155"/>
            </a:xfrm>
            <a:custGeom>
              <a:avLst/>
              <a:gdLst/>
              <a:ahLst/>
              <a:cxnLst/>
              <a:rect l="l" t="t" r="r" b="b"/>
              <a:pathLst>
                <a:path w="588010" h="605155">
                  <a:moveTo>
                    <a:pt x="587585" y="0"/>
                  </a:moveTo>
                  <a:lnTo>
                    <a:pt x="0" y="0"/>
                  </a:lnTo>
                  <a:lnTo>
                    <a:pt x="0" y="604837"/>
                  </a:lnTo>
                  <a:lnTo>
                    <a:pt x="587585" y="604837"/>
                  </a:lnTo>
                  <a:lnTo>
                    <a:pt x="587585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2" name="object 112"/>
            <p:cNvSpPr/>
            <p:nvPr/>
          </p:nvSpPr>
          <p:spPr>
            <a:xfrm>
              <a:off x="5319172" y="2300289"/>
              <a:ext cx="588010" cy="605155"/>
            </a:xfrm>
            <a:custGeom>
              <a:avLst/>
              <a:gdLst/>
              <a:ahLst/>
              <a:cxnLst/>
              <a:rect l="l" t="t" r="r" b="b"/>
              <a:pathLst>
                <a:path w="588010" h="605155">
                  <a:moveTo>
                    <a:pt x="0" y="0"/>
                  </a:moveTo>
                  <a:lnTo>
                    <a:pt x="587585" y="0"/>
                  </a:lnTo>
                  <a:lnTo>
                    <a:pt x="587585" y="604837"/>
                  </a:lnTo>
                  <a:lnTo>
                    <a:pt x="0" y="604837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13" name="object 113"/>
          <p:cNvSpPr txBox="1"/>
          <p:nvPr/>
        </p:nvSpPr>
        <p:spPr>
          <a:xfrm>
            <a:off x="5453899" y="2428391"/>
            <a:ext cx="255588" cy="192069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defTabSz="888980">
              <a:spcBef>
                <a:spcPts val="97"/>
              </a:spcBef>
            </a:pPr>
            <a:r>
              <a:rPr sz="1167" b="1" dirty="0">
                <a:solidFill>
                  <a:srgbClr val="FFFFFF"/>
                </a:solidFill>
                <a:latin typeface="Arial"/>
                <a:cs typeface="Arial"/>
              </a:rPr>
              <a:t>DM</a:t>
            </a:r>
            <a:endParaRPr sz="1167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114" name="object 114"/>
          <p:cNvGrpSpPr/>
          <p:nvPr/>
        </p:nvGrpSpPr>
        <p:grpSpPr>
          <a:xfrm>
            <a:off x="4828211" y="2230219"/>
            <a:ext cx="1968764" cy="600692"/>
            <a:chOff x="4809406" y="2293939"/>
            <a:chExt cx="2025014" cy="617855"/>
          </a:xfrm>
        </p:grpSpPr>
        <p:sp>
          <p:nvSpPr>
            <p:cNvPr id="115" name="object 115"/>
            <p:cNvSpPr/>
            <p:nvPr/>
          </p:nvSpPr>
          <p:spPr>
            <a:xfrm>
              <a:off x="4815756" y="2559051"/>
              <a:ext cx="503555" cy="1905"/>
            </a:xfrm>
            <a:custGeom>
              <a:avLst/>
              <a:gdLst/>
              <a:ahLst/>
              <a:cxnLst/>
              <a:rect l="l" t="t" r="r" b="b"/>
              <a:pathLst>
                <a:path w="503554" h="1905">
                  <a:moveTo>
                    <a:pt x="0" y="0"/>
                  </a:moveTo>
                  <a:lnTo>
                    <a:pt x="503416" y="158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6" name="object 116"/>
            <p:cNvSpPr/>
            <p:nvPr/>
          </p:nvSpPr>
          <p:spPr>
            <a:xfrm>
              <a:off x="6241840" y="2300288"/>
              <a:ext cx="586105" cy="605155"/>
            </a:xfrm>
            <a:custGeom>
              <a:avLst/>
              <a:gdLst/>
              <a:ahLst/>
              <a:cxnLst/>
              <a:rect l="l" t="t" r="r" b="b"/>
              <a:pathLst>
                <a:path w="586104" h="605155">
                  <a:moveTo>
                    <a:pt x="585995" y="0"/>
                  </a:moveTo>
                  <a:lnTo>
                    <a:pt x="0" y="0"/>
                  </a:lnTo>
                  <a:lnTo>
                    <a:pt x="0" y="604837"/>
                  </a:lnTo>
                  <a:lnTo>
                    <a:pt x="585995" y="604837"/>
                  </a:lnTo>
                  <a:lnTo>
                    <a:pt x="585995" y="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7" name="object 117"/>
            <p:cNvSpPr/>
            <p:nvPr/>
          </p:nvSpPr>
          <p:spPr>
            <a:xfrm>
              <a:off x="6241840" y="2300289"/>
              <a:ext cx="586105" cy="605155"/>
            </a:xfrm>
            <a:custGeom>
              <a:avLst/>
              <a:gdLst/>
              <a:ahLst/>
              <a:cxnLst/>
              <a:rect l="l" t="t" r="r" b="b"/>
              <a:pathLst>
                <a:path w="586104" h="605155">
                  <a:moveTo>
                    <a:pt x="0" y="0"/>
                  </a:moveTo>
                  <a:lnTo>
                    <a:pt x="585996" y="0"/>
                  </a:lnTo>
                  <a:lnTo>
                    <a:pt x="585996" y="604837"/>
                  </a:lnTo>
                  <a:lnTo>
                    <a:pt x="0" y="604837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18" name="object 118"/>
          <p:cNvSpPr txBox="1"/>
          <p:nvPr/>
        </p:nvSpPr>
        <p:spPr>
          <a:xfrm>
            <a:off x="6338200" y="2436571"/>
            <a:ext cx="281517" cy="177000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defTabSz="888980">
              <a:spcBef>
                <a:spcPts val="97"/>
              </a:spcBef>
            </a:pPr>
            <a:r>
              <a:rPr sz="1069" b="1" dirty="0">
                <a:solidFill>
                  <a:prstClr val="black"/>
                </a:solidFill>
                <a:latin typeface="Arial"/>
                <a:cs typeface="Arial"/>
              </a:rPr>
              <a:t>Reg</a:t>
            </a:r>
            <a:endParaRPr sz="1069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119" name="object 119"/>
          <p:cNvGrpSpPr/>
          <p:nvPr/>
        </p:nvGrpSpPr>
        <p:grpSpPr>
          <a:xfrm>
            <a:off x="4422151" y="2481793"/>
            <a:ext cx="1805163" cy="1261269"/>
            <a:chOff x="4391743" y="2552701"/>
            <a:chExt cx="1856739" cy="1297305"/>
          </a:xfrm>
        </p:grpSpPr>
        <p:sp>
          <p:nvSpPr>
            <p:cNvPr id="120" name="object 120"/>
            <p:cNvSpPr/>
            <p:nvPr/>
          </p:nvSpPr>
          <p:spPr>
            <a:xfrm>
              <a:off x="5906758" y="2559051"/>
              <a:ext cx="335280" cy="1905"/>
            </a:xfrm>
            <a:custGeom>
              <a:avLst/>
              <a:gdLst/>
              <a:ahLst/>
              <a:cxnLst/>
              <a:rect l="l" t="t" r="r" b="b"/>
              <a:pathLst>
                <a:path w="335279" h="1905">
                  <a:moveTo>
                    <a:pt x="0" y="0"/>
                  </a:moveTo>
                  <a:lnTo>
                    <a:pt x="335081" y="158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1" name="object 121"/>
            <p:cNvSpPr/>
            <p:nvPr/>
          </p:nvSpPr>
          <p:spPr>
            <a:xfrm>
              <a:off x="5235004" y="2559051"/>
              <a:ext cx="923290" cy="433705"/>
            </a:xfrm>
            <a:custGeom>
              <a:avLst/>
              <a:gdLst/>
              <a:ahLst/>
              <a:cxnLst/>
              <a:rect l="l" t="t" r="r" b="b"/>
              <a:pathLst>
                <a:path w="923289" h="433705">
                  <a:moveTo>
                    <a:pt x="0" y="0"/>
                  </a:moveTo>
                  <a:lnTo>
                    <a:pt x="0" y="433387"/>
                  </a:lnTo>
                  <a:lnTo>
                    <a:pt x="754920" y="433387"/>
                  </a:lnTo>
                  <a:lnTo>
                    <a:pt x="754920" y="173355"/>
                  </a:lnTo>
                  <a:lnTo>
                    <a:pt x="922666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2" name="object 122"/>
            <p:cNvSpPr/>
            <p:nvPr/>
          </p:nvSpPr>
          <p:spPr>
            <a:xfrm>
              <a:off x="4398093" y="2559051"/>
              <a:ext cx="670560" cy="433705"/>
            </a:xfrm>
            <a:custGeom>
              <a:avLst/>
              <a:gdLst/>
              <a:ahLst/>
              <a:cxnLst/>
              <a:rect l="l" t="t" r="r" b="b"/>
              <a:pathLst>
                <a:path w="670560" h="433705">
                  <a:moveTo>
                    <a:pt x="0" y="260032"/>
                  </a:moveTo>
                  <a:lnTo>
                    <a:pt x="0" y="433387"/>
                  </a:lnTo>
                  <a:lnTo>
                    <a:pt x="502623" y="433387"/>
                  </a:lnTo>
                  <a:lnTo>
                    <a:pt x="502623" y="173355"/>
                  </a:lnTo>
                  <a:lnTo>
                    <a:pt x="670164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3" name="object 123"/>
            <p:cNvSpPr/>
            <p:nvPr/>
          </p:nvSpPr>
          <p:spPr>
            <a:xfrm>
              <a:off x="5447460" y="3065463"/>
              <a:ext cx="336550" cy="777875"/>
            </a:xfrm>
            <a:custGeom>
              <a:avLst/>
              <a:gdLst/>
              <a:ahLst/>
              <a:cxnLst/>
              <a:rect l="l" t="t" r="r" b="b"/>
              <a:pathLst>
                <a:path w="336550" h="777875">
                  <a:moveTo>
                    <a:pt x="0" y="0"/>
                  </a:moveTo>
                  <a:lnTo>
                    <a:pt x="0" y="277801"/>
                  </a:lnTo>
                  <a:lnTo>
                    <a:pt x="126203" y="388937"/>
                  </a:lnTo>
                  <a:lnTo>
                    <a:pt x="0" y="500072"/>
                  </a:lnTo>
                  <a:lnTo>
                    <a:pt x="0" y="777873"/>
                  </a:lnTo>
                  <a:lnTo>
                    <a:pt x="336546" y="500072"/>
                  </a:lnTo>
                  <a:lnTo>
                    <a:pt x="336546" y="222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B00"/>
            </a:solidFill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4" name="object 124"/>
            <p:cNvSpPr/>
            <p:nvPr/>
          </p:nvSpPr>
          <p:spPr>
            <a:xfrm>
              <a:off x="5447460" y="3065463"/>
              <a:ext cx="336550" cy="777875"/>
            </a:xfrm>
            <a:custGeom>
              <a:avLst/>
              <a:gdLst/>
              <a:ahLst/>
              <a:cxnLst/>
              <a:rect l="l" t="t" r="r" b="b"/>
              <a:pathLst>
                <a:path w="336550" h="777875">
                  <a:moveTo>
                    <a:pt x="0" y="0"/>
                  </a:moveTo>
                  <a:lnTo>
                    <a:pt x="0" y="277801"/>
                  </a:lnTo>
                  <a:lnTo>
                    <a:pt x="126204" y="388937"/>
                  </a:lnTo>
                  <a:lnTo>
                    <a:pt x="0" y="500072"/>
                  </a:lnTo>
                  <a:lnTo>
                    <a:pt x="0" y="777874"/>
                  </a:lnTo>
                  <a:lnTo>
                    <a:pt x="336546" y="500072"/>
                  </a:lnTo>
                  <a:lnTo>
                    <a:pt x="336546" y="222234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25" name="object 125"/>
          <p:cNvSpPr txBox="1"/>
          <p:nvPr/>
        </p:nvSpPr>
        <p:spPr>
          <a:xfrm>
            <a:off x="5526871" y="3172994"/>
            <a:ext cx="153888" cy="329671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347" defTabSz="888980">
              <a:lnSpc>
                <a:spcPts val="1230"/>
              </a:lnSpc>
            </a:pPr>
            <a:r>
              <a:rPr sz="1167" b="1" dirty="0">
                <a:solidFill>
                  <a:prstClr val="black"/>
                </a:solidFill>
                <a:latin typeface="Arial"/>
                <a:cs typeface="Arial"/>
              </a:rPr>
              <a:t>ALU</a:t>
            </a:r>
            <a:endParaRPr sz="1167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126" name="object 126"/>
          <p:cNvGrpSpPr/>
          <p:nvPr/>
        </p:nvGrpSpPr>
        <p:grpSpPr>
          <a:xfrm>
            <a:off x="4383215" y="3057482"/>
            <a:ext cx="584024" cy="600692"/>
            <a:chOff x="4351696" y="3144838"/>
            <a:chExt cx="600710" cy="617855"/>
          </a:xfrm>
        </p:grpSpPr>
        <p:sp>
          <p:nvSpPr>
            <p:cNvPr id="127" name="object 127"/>
            <p:cNvSpPr/>
            <p:nvPr/>
          </p:nvSpPr>
          <p:spPr>
            <a:xfrm>
              <a:off x="4358046" y="3151188"/>
              <a:ext cx="588010" cy="605155"/>
            </a:xfrm>
            <a:custGeom>
              <a:avLst/>
              <a:gdLst/>
              <a:ahLst/>
              <a:cxnLst/>
              <a:rect l="l" t="t" r="r" b="b"/>
              <a:pathLst>
                <a:path w="588010" h="605154">
                  <a:moveTo>
                    <a:pt x="587584" y="0"/>
                  </a:moveTo>
                  <a:lnTo>
                    <a:pt x="0" y="0"/>
                  </a:lnTo>
                  <a:lnTo>
                    <a:pt x="0" y="604837"/>
                  </a:lnTo>
                  <a:lnTo>
                    <a:pt x="587584" y="604837"/>
                  </a:lnTo>
                  <a:lnTo>
                    <a:pt x="587584" y="0"/>
                  </a:lnTo>
                  <a:close/>
                </a:path>
              </a:pathLst>
            </a:custGeom>
            <a:solidFill>
              <a:srgbClr val="00A500"/>
            </a:solidFill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8" name="object 128"/>
            <p:cNvSpPr/>
            <p:nvPr/>
          </p:nvSpPr>
          <p:spPr>
            <a:xfrm>
              <a:off x="4358046" y="3151188"/>
              <a:ext cx="588010" cy="605155"/>
            </a:xfrm>
            <a:custGeom>
              <a:avLst/>
              <a:gdLst/>
              <a:ahLst/>
              <a:cxnLst/>
              <a:rect l="l" t="t" r="r" b="b"/>
              <a:pathLst>
                <a:path w="588010" h="605154">
                  <a:moveTo>
                    <a:pt x="0" y="0"/>
                  </a:moveTo>
                  <a:lnTo>
                    <a:pt x="587584" y="0"/>
                  </a:lnTo>
                  <a:lnTo>
                    <a:pt x="587584" y="604837"/>
                  </a:lnTo>
                  <a:lnTo>
                    <a:pt x="0" y="604837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29" name="object 129"/>
          <p:cNvSpPr txBox="1"/>
          <p:nvPr/>
        </p:nvSpPr>
        <p:spPr>
          <a:xfrm>
            <a:off x="4508634" y="3263835"/>
            <a:ext cx="281517" cy="177000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defTabSz="888980">
              <a:spcBef>
                <a:spcPts val="97"/>
              </a:spcBef>
            </a:pPr>
            <a:r>
              <a:rPr sz="1069" b="1" dirty="0">
                <a:solidFill>
                  <a:srgbClr val="FFFFFF"/>
                </a:solidFill>
                <a:latin typeface="Arial"/>
                <a:cs typeface="Arial"/>
              </a:rPr>
              <a:t>Reg</a:t>
            </a:r>
            <a:endParaRPr sz="1069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130" name="object 130"/>
          <p:cNvGrpSpPr/>
          <p:nvPr/>
        </p:nvGrpSpPr>
        <p:grpSpPr>
          <a:xfrm>
            <a:off x="3405893" y="3057482"/>
            <a:ext cx="2049022" cy="600692"/>
            <a:chOff x="3346450" y="3144838"/>
            <a:chExt cx="2107565" cy="617855"/>
          </a:xfrm>
        </p:grpSpPr>
        <p:sp>
          <p:nvSpPr>
            <p:cNvPr id="131" name="object 131"/>
            <p:cNvSpPr/>
            <p:nvPr/>
          </p:nvSpPr>
          <p:spPr>
            <a:xfrm>
              <a:off x="4945631" y="3236913"/>
              <a:ext cx="502284" cy="1905"/>
            </a:xfrm>
            <a:custGeom>
              <a:avLst/>
              <a:gdLst/>
              <a:ahLst/>
              <a:cxnLst/>
              <a:rect l="l" t="t" r="r" b="b"/>
              <a:pathLst>
                <a:path w="502285" h="1905">
                  <a:moveTo>
                    <a:pt x="0" y="0"/>
                  </a:moveTo>
                  <a:lnTo>
                    <a:pt x="501829" y="158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2" name="object 132"/>
            <p:cNvSpPr/>
            <p:nvPr/>
          </p:nvSpPr>
          <p:spPr>
            <a:xfrm>
              <a:off x="4945631" y="3670301"/>
              <a:ext cx="502284" cy="1905"/>
            </a:xfrm>
            <a:custGeom>
              <a:avLst/>
              <a:gdLst/>
              <a:ahLst/>
              <a:cxnLst/>
              <a:rect l="l" t="t" r="r" b="b"/>
              <a:pathLst>
                <a:path w="502285" h="1904">
                  <a:moveTo>
                    <a:pt x="0" y="0"/>
                  </a:moveTo>
                  <a:lnTo>
                    <a:pt x="501829" y="158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3" name="object 133"/>
            <p:cNvSpPr/>
            <p:nvPr/>
          </p:nvSpPr>
          <p:spPr>
            <a:xfrm>
              <a:off x="3352800" y="3151188"/>
              <a:ext cx="586105" cy="605155"/>
            </a:xfrm>
            <a:custGeom>
              <a:avLst/>
              <a:gdLst/>
              <a:ahLst/>
              <a:cxnLst/>
              <a:rect l="l" t="t" r="r" b="b"/>
              <a:pathLst>
                <a:path w="586104" h="605154">
                  <a:moveTo>
                    <a:pt x="585995" y="0"/>
                  </a:moveTo>
                  <a:lnTo>
                    <a:pt x="0" y="0"/>
                  </a:lnTo>
                  <a:lnTo>
                    <a:pt x="0" y="604837"/>
                  </a:lnTo>
                  <a:lnTo>
                    <a:pt x="585995" y="604837"/>
                  </a:lnTo>
                  <a:lnTo>
                    <a:pt x="585995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4" name="object 134"/>
            <p:cNvSpPr/>
            <p:nvPr/>
          </p:nvSpPr>
          <p:spPr>
            <a:xfrm>
              <a:off x="3352800" y="3151188"/>
              <a:ext cx="586105" cy="605155"/>
            </a:xfrm>
            <a:custGeom>
              <a:avLst/>
              <a:gdLst/>
              <a:ahLst/>
              <a:cxnLst/>
              <a:rect l="l" t="t" r="r" b="b"/>
              <a:pathLst>
                <a:path w="586104" h="605154">
                  <a:moveTo>
                    <a:pt x="0" y="0"/>
                  </a:moveTo>
                  <a:lnTo>
                    <a:pt x="585996" y="0"/>
                  </a:lnTo>
                  <a:lnTo>
                    <a:pt x="585996" y="604837"/>
                  </a:lnTo>
                  <a:lnTo>
                    <a:pt x="0" y="604837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35" name="object 135"/>
          <p:cNvSpPr txBox="1"/>
          <p:nvPr/>
        </p:nvSpPr>
        <p:spPr>
          <a:xfrm>
            <a:off x="3475372" y="3248246"/>
            <a:ext cx="390790" cy="207008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defTabSz="888980">
              <a:spcBef>
                <a:spcPts val="97"/>
              </a:spcBef>
            </a:pPr>
            <a:r>
              <a:rPr sz="1264" b="1" dirty="0">
                <a:solidFill>
                  <a:srgbClr val="FFFFFF"/>
                </a:solidFill>
                <a:latin typeface="Arial"/>
                <a:cs typeface="Arial"/>
              </a:rPr>
              <a:t>Mem</a:t>
            </a:r>
            <a:endParaRPr sz="1264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136" name="object 136"/>
          <p:cNvGrpSpPr/>
          <p:nvPr/>
        </p:nvGrpSpPr>
        <p:grpSpPr>
          <a:xfrm>
            <a:off x="3975611" y="3057482"/>
            <a:ext cx="2865790" cy="600692"/>
            <a:chOff x="3932445" y="3144838"/>
            <a:chExt cx="2947670" cy="617855"/>
          </a:xfrm>
        </p:grpSpPr>
        <p:sp>
          <p:nvSpPr>
            <p:cNvPr id="137" name="object 137"/>
            <p:cNvSpPr/>
            <p:nvPr/>
          </p:nvSpPr>
          <p:spPr>
            <a:xfrm>
              <a:off x="3938795" y="3409951"/>
              <a:ext cx="419734" cy="1905"/>
            </a:xfrm>
            <a:custGeom>
              <a:avLst/>
              <a:gdLst/>
              <a:ahLst/>
              <a:cxnLst/>
              <a:rect l="l" t="t" r="r" b="b"/>
              <a:pathLst>
                <a:path w="419735" h="1904">
                  <a:moveTo>
                    <a:pt x="0" y="0"/>
                  </a:moveTo>
                  <a:lnTo>
                    <a:pt x="419249" y="158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8" name="object 138"/>
            <p:cNvSpPr/>
            <p:nvPr/>
          </p:nvSpPr>
          <p:spPr>
            <a:xfrm>
              <a:off x="4189710" y="3236913"/>
              <a:ext cx="168910" cy="173355"/>
            </a:xfrm>
            <a:custGeom>
              <a:avLst/>
              <a:gdLst/>
              <a:ahLst/>
              <a:cxnLst/>
              <a:rect l="l" t="t" r="r" b="b"/>
              <a:pathLst>
                <a:path w="168910" h="173354">
                  <a:moveTo>
                    <a:pt x="0" y="173037"/>
                  </a:moveTo>
                  <a:lnTo>
                    <a:pt x="0" y="0"/>
                  </a:lnTo>
                  <a:lnTo>
                    <a:pt x="168335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9" name="object 139"/>
            <p:cNvSpPr/>
            <p:nvPr/>
          </p:nvSpPr>
          <p:spPr>
            <a:xfrm>
              <a:off x="6285960" y="3151188"/>
              <a:ext cx="588010" cy="605155"/>
            </a:xfrm>
            <a:custGeom>
              <a:avLst/>
              <a:gdLst/>
              <a:ahLst/>
              <a:cxnLst/>
              <a:rect l="l" t="t" r="r" b="b"/>
              <a:pathLst>
                <a:path w="588009" h="605154">
                  <a:moveTo>
                    <a:pt x="587585" y="0"/>
                  </a:moveTo>
                  <a:lnTo>
                    <a:pt x="0" y="0"/>
                  </a:lnTo>
                  <a:lnTo>
                    <a:pt x="0" y="604837"/>
                  </a:lnTo>
                  <a:lnTo>
                    <a:pt x="587585" y="604837"/>
                  </a:lnTo>
                  <a:lnTo>
                    <a:pt x="587585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0" name="object 140"/>
            <p:cNvSpPr/>
            <p:nvPr/>
          </p:nvSpPr>
          <p:spPr>
            <a:xfrm>
              <a:off x="6285960" y="3151188"/>
              <a:ext cx="588010" cy="605155"/>
            </a:xfrm>
            <a:custGeom>
              <a:avLst/>
              <a:gdLst/>
              <a:ahLst/>
              <a:cxnLst/>
              <a:rect l="l" t="t" r="r" b="b"/>
              <a:pathLst>
                <a:path w="588009" h="605154">
                  <a:moveTo>
                    <a:pt x="0" y="0"/>
                  </a:moveTo>
                  <a:lnTo>
                    <a:pt x="587584" y="0"/>
                  </a:lnTo>
                  <a:lnTo>
                    <a:pt x="587584" y="604837"/>
                  </a:lnTo>
                  <a:lnTo>
                    <a:pt x="0" y="604837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41" name="object 141"/>
          <p:cNvSpPr txBox="1"/>
          <p:nvPr/>
        </p:nvSpPr>
        <p:spPr>
          <a:xfrm>
            <a:off x="6393830" y="3255655"/>
            <a:ext cx="255588" cy="192069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defTabSz="888980">
              <a:spcBef>
                <a:spcPts val="97"/>
              </a:spcBef>
            </a:pPr>
            <a:r>
              <a:rPr sz="1167" b="1" dirty="0">
                <a:solidFill>
                  <a:srgbClr val="FFFFFF"/>
                </a:solidFill>
                <a:latin typeface="Arial"/>
                <a:cs typeface="Arial"/>
              </a:rPr>
              <a:t>DM</a:t>
            </a:r>
            <a:endParaRPr sz="1167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142" name="object 142"/>
          <p:cNvGrpSpPr/>
          <p:nvPr/>
        </p:nvGrpSpPr>
        <p:grpSpPr>
          <a:xfrm>
            <a:off x="5768142" y="3057482"/>
            <a:ext cx="1968764" cy="600692"/>
            <a:chOff x="5776192" y="3144838"/>
            <a:chExt cx="2025014" cy="617855"/>
          </a:xfrm>
        </p:grpSpPr>
        <p:sp>
          <p:nvSpPr>
            <p:cNvPr id="143" name="object 143"/>
            <p:cNvSpPr/>
            <p:nvPr/>
          </p:nvSpPr>
          <p:spPr>
            <a:xfrm>
              <a:off x="5782542" y="3409951"/>
              <a:ext cx="503555" cy="1905"/>
            </a:xfrm>
            <a:custGeom>
              <a:avLst/>
              <a:gdLst/>
              <a:ahLst/>
              <a:cxnLst/>
              <a:rect l="l" t="t" r="r" b="b"/>
              <a:pathLst>
                <a:path w="503554" h="1904">
                  <a:moveTo>
                    <a:pt x="0" y="0"/>
                  </a:moveTo>
                  <a:lnTo>
                    <a:pt x="503416" y="158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4" name="object 144"/>
            <p:cNvSpPr/>
            <p:nvPr/>
          </p:nvSpPr>
          <p:spPr>
            <a:xfrm>
              <a:off x="7208628" y="3151188"/>
              <a:ext cx="586105" cy="605155"/>
            </a:xfrm>
            <a:custGeom>
              <a:avLst/>
              <a:gdLst/>
              <a:ahLst/>
              <a:cxnLst/>
              <a:rect l="l" t="t" r="r" b="b"/>
              <a:pathLst>
                <a:path w="586104" h="605154">
                  <a:moveTo>
                    <a:pt x="585995" y="0"/>
                  </a:moveTo>
                  <a:lnTo>
                    <a:pt x="0" y="0"/>
                  </a:lnTo>
                  <a:lnTo>
                    <a:pt x="0" y="604837"/>
                  </a:lnTo>
                  <a:lnTo>
                    <a:pt x="585995" y="604837"/>
                  </a:lnTo>
                  <a:lnTo>
                    <a:pt x="585995" y="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5" name="object 145"/>
            <p:cNvSpPr/>
            <p:nvPr/>
          </p:nvSpPr>
          <p:spPr>
            <a:xfrm>
              <a:off x="7208628" y="3151188"/>
              <a:ext cx="586105" cy="605155"/>
            </a:xfrm>
            <a:custGeom>
              <a:avLst/>
              <a:gdLst/>
              <a:ahLst/>
              <a:cxnLst/>
              <a:rect l="l" t="t" r="r" b="b"/>
              <a:pathLst>
                <a:path w="586104" h="605154">
                  <a:moveTo>
                    <a:pt x="0" y="0"/>
                  </a:moveTo>
                  <a:lnTo>
                    <a:pt x="585996" y="0"/>
                  </a:lnTo>
                  <a:lnTo>
                    <a:pt x="585996" y="604837"/>
                  </a:lnTo>
                  <a:lnTo>
                    <a:pt x="0" y="604837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46" name="object 146"/>
          <p:cNvSpPr txBox="1"/>
          <p:nvPr/>
        </p:nvSpPr>
        <p:spPr>
          <a:xfrm>
            <a:off x="7278132" y="3263835"/>
            <a:ext cx="281517" cy="177000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defTabSz="888980">
              <a:spcBef>
                <a:spcPts val="97"/>
              </a:spcBef>
            </a:pPr>
            <a:r>
              <a:rPr sz="1069" b="1" dirty="0">
                <a:solidFill>
                  <a:prstClr val="black"/>
                </a:solidFill>
                <a:latin typeface="Arial"/>
                <a:cs typeface="Arial"/>
              </a:rPr>
              <a:t>Reg</a:t>
            </a:r>
            <a:endParaRPr sz="1069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147" name="object 147"/>
          <p:cNvGrpSpPr/>
          <p:nvPr/>
        </p:nvGrpSpPr>
        <p:grpSpPr>
          <a:xfrm>
            <a:off x="5362083" y="3309057"/>
            <a:ext cx="1805163" cy="434005"/>
            <a:chOff x="5358531" y="3403601"/>
            <a:chExt cx="1856739" cy="446405"/>
          </a:xfrm>
        </p:grpSpPr>
        <p:sp>
          <p:nvSpPr>
            <p:cNvPr id="148" name="object 148"/>
            <p:cNvSpPr/>
            <p:nvPr/>
          </p:nvSpPr>
          <p:spPr>
            <a:xfrm>
              <a:off x="6873544" y="3409951"/>
              <a:ext cx="335280" cy="1905"/>
            </a:xfrm>
            <a:custGeom>
              <a:avLst/>
              <a:gdLst/>
              <a:ahLst/>
              <a:cxnLst/>
              <a:rect l="l" t="t" r="r" b="b"/>
              <a:pathLst>
                <a:path w="335279" h="1904">
                  <a:moveTo>
                    <a:pt x="0" y="0"/>
                  </a:moveTo>
                  <a:lnTo>
                    <a:pt x="335081" y="158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9" name="object 149"/>
            <p:cNvSpPr/>
            <p:nvPr/>
          </p:nvSpPr>
          <p:spPr>
            <a:xfrm>
              <a:off x="6201792" y="3409951"/>
              <a:ext cx="923290" cy="433705"/>
            </a:xfrm>
            <a:custGeom>
              <a:avLst/>
              <a:gdLst/>
              <a:ahLst/>
              <a:cxnLst/>
              <a:rect l="l" t="t" r="r" b="b"/>
              <a:pathLst>
                <a:path w="923290" h="433704">
                  <a:moveTo>
                    <a:pt x="0" y="0"/>
                  </a:moveTo>
                  <a:lnTo>
                    <a:pt x="0" y="433387"/>
                  </a:lnTo>
                  <a:lnTo>
                    <a:pt x="754920" y="433387"/>
                  </a:lnTo>
                  <a:lnTo>
                    <a:pt x="754920" y="173355"/>
                  </a:lnTo>
                  <a:lnTo>
                    <a:pt x="922666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0" name="object 150"/>
            <p:cNvSpPr/>
            <p:nvPr/>
          </p:nvSpPr>
          <p:spPr>
            <a:xfrm>
              <a:off x="5364881" y="3409951"/>
              <a:ext cx="670560" cy="433705"/>
            </a:xfrm>
            <a:custGeom>
              <a:avLst/>
              <a:gdLst/>
              <a:ahLst/>
              <a:cxnLst/>
              <a:rect l="l" t="t" r="r" b="b"/>
              <a:pathLst>
                <a:path w="670560" h="433704">
                  <a:moveTo>
                    <a:pt x="0" y="260032"/>
                  </a:moveTo>
                  <a:lnTo>
                    <a:pt x="0" y="433387"/>
                  </a:lnTo>
                  <a:lnTo>
                    <a:pt x="502623" y="433387"/>
                  </a:lnTo>
                  <a:lnTo>
                    <a:pt x="502623" y="173355"/>
                  </a:lnTo>
                  <a:lnTo>
                    <a:pt x="670164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51" name="object 15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041" defTabSz="888980">
              <a:lnSpc>
                <a:spcPts val="1604"/>
              </a:lnSpc>
            </a:pPr>
            <a:fld id="{81D60167-4931-47E6-BA6A-407CBD079E47}" type="slidenum">
              <a:rPr dirty="0"/>
              <a:pPr marL="37041" defTabSz="888980">
                <a:lnSpc>
                  <a:spcPts val="1604"/>
                </a:lnSpc>
              </a:pPr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914" y="172862"/>
            <a:ext cx="4115329" cy="617361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>
              <a:spcBef>
                <a:spcPts val="97"/>
              </a:spcBef>
              <a:tabLst>
                <a:tab pos="725383" algn="l"/>
              </a:tabLst>
            </a:pPr>
            <a:r>
              <a:rPr spc="-5" dirty="0"/>
              <a:t>Or	alternatively…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48412" y="1628290"/>
          <a:ext cx="9215969" cy="29787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8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2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4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49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49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49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491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491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491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491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1491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8133">
                <a:tc>
                  <a:txBody>
                    <a:bodyPr/>
                    <a:lstStyle/>
                    <a:p>
                      <a:pPr marL="31813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500" b="1" spc="-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Inst.</a:t>
                      </a:r>
                      <a:r>
                        <a:rPr sz="1500" b="1" spc="-4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#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938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305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500" b="1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93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500" b="1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93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500" b="1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93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500" b="1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93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500" b="1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93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500" b="1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93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500" b="1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93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500" b="1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93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500" b="1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93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500" b="1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93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500" b="1" spc="-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LOAD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938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130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500" b="1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IF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93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500" b="1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ID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93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004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500" b="1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EX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93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542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500" b="1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MEM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93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500" b="1" spc="-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WB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93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416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500" b="1" spc="-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Inst.</a:t>
                      </a:r>
                      <a:r>
                        <a:rPr sz="1500" b="1" spc="-4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i+1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938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500" b="1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IF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93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179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500" b="1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ID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93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004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500" b="1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EX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93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500" b="1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MEM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93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500" b="1" spc="-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WB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93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416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500" b="1" spc="-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Inst.</a:t>
                      </a:r>
                      <a:r>
                        <a:rPr sz="1500" b="1" spc="-4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i+2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938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25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500" b="1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IF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93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500" b="1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ID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93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500" b="1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EX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93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500" b="1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MEM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93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500" b="1" spc="-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WB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93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416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5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Inst.</a:t>
                      </a:r>
                      <a:r>
                        <a:rPr sz="1500" b="1" spc="-4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i+3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938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654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5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stall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93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5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IF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93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5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ID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93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004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5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EX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93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5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MEM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93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5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WB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93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416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500" b="1" spc="-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Inst.</a:t>
                      </a:r>
                      <a:r>
                        <a:rPr sz="1500" b="1" spc="-4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i+4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938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500" b="1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IF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93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179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500" b="1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ID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93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500" b="1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EX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93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500" b="1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MEM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93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500" b="1" spc="-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WB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93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416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500" b="1" spc="-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Inst.</a:t>
                      </a:r>
                      <a:r>
                        <a:rPr sz="1500" b="1" spc="-4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i+5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938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25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500" b="1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IF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93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500" b="1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ID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93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500" b="1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EX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93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500" b="1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MEM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93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8133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500" b="1" spc="-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Inst.</a:t>
                      </a:r>
                      <a:r>
                        <a:rPr sz="1500" b="1" spc="-4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i+6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938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500" b="1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IF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93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500" b="1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ID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93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500" b="1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EX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93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265652" y="1265592"/>
            <a:ext cx="1364368" cy="251892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defTabSz="888980">
              <a:spcBef>
                <a:spcPts val="97"/>
              </a:spcBef>
            </a:pPr>
            <a:r>
              <a:rPr sz="1556" b="1" spc="-5" dirty="0">
                <a:solidFill>
                  <a:prstClr val="black"/>
                </a:solidFill>
                <a:latin typeface="Arial"/>
                <a:cs typeface="Arial"/>
              </a:rPr>
              <a:t>Clock</a:t>
            </a:r>
            <a:r>
              <a:rPr sz="1556" b="1" spc="-7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556" b="1" dirty="0">
                <a:solidFill>
                  <a:prstClr val="black"/>
                </a:solidFill>
                <a:latin typeface="Arial"/>
                <a:cs typeface="Arial"/>
              </a:rPr>
              <a:t>Number</a:t>
            </a:r>
            <a:endParaRPr sz="1556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473553" y="1436949"/>
            <a:ext cx="2776890" cy="74083"/>
            <a:chOff x="1358900" y="1478005"/>
            <a:chExt cx="2856230" cy="76200"/>
          </a:xfrm>
        </p:grpSpPr>
        <p:sp>
          <p:nvSpPr>
            <p:cNvPr id="6" name="object 6"/>
            <p:cNvSpPr/>
            <p:nvPr/>
          </p:nvSpPr>
          <p:spPr>
            <a:xfrm>
              <a:off x="1384299" y="1516078"/>
              <a:ext cx="2824480" cy="1905"/>
            </a:xfrm>
            <a:custGeom>
              <a:avLst/>
              <a:gdLst/>
              <a:ahLst/>
              <a:cxnLst/>
              <a:rect l="l" t="t" r="r" b="b"/>
              <a:pathLst>
                <a:path w="2824479" h="1905">
                  <a:moveTo>
                    <a:pt x="0" y="0"/>
                  </a:moveTo>
                  <a:lnTo>
                    <a:pt x="2824162" y="1573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1358900" y="1478005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4" h="76200">
                  <a:moveTo>
                    <a:pt x="76221" y="0"/>
                  </a:moveTo>
                  <a:lnTo>
                    <a:pt x="0" y="38058"/>
                  </a:lnTo>
                  <a:lnTo>
                    <a:pt x="76178" y="76200"/>
                  </a:lnTo>
                  <a:lnTo>
                    <a:pt x="762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33300" y="4971300"/>
            <a:ext cx="8975813" cy="1558219"/>
          </a:xfrm>
          <a:prstGeom prst="rect">
            <a:avLst/>
          </a:prstGeom>
        </p:spPr>
        <p:txBody>
          <a:bodyPr vert="horz" wrap="square" lIns="0" tIns="27163" rIns="0" bIns="0" rtlCol="0">
            <a:spAutoFit/>
          </a:bodyPr>
          <a:lstStyle/>
          <a:p>
            <a:pPr marL="345097" marR="4939" indent="-333367" defTabSz="888980">
              <a:lnSpc>
                <a:spcPts val="3014"/>
              </a:lnSpc>
              <a:spcBef>
                <a:spcPts val="213"/>
              </a:spcBef>
              <a:buFont typeface="Comic Sans MS"/>
              <a:buChar char="•"/>
              <a:tabLst>
                <a:tab pos="345097" algn="l"/>
                <a:tab pos="345714" algn="l"/>
              </a:tabLst>
            </a:pPr>
            <a:r>
              <a:rPr sz="2528" spc="-5" dirty="0">
                <a:solidFill>
                  <a:srgbClr val="CC3300"/>
                </a:solidFill>
                <a:latin typeface="Arial MT"/>
                <a:cs typeface="Arial MT"/>
              </a:rPr>
              <a:t>LOAD</a:t>
            </a:r>
            <a:r>
              <a:rPr sz="2528" spc="5" dirty="0">
                <a:solidFill>
                  <a:srgbClr val="CC3300"/>
                </a:solidFill>
                <a:latin typeface="Arial MT"/>
                <a:cs typeface="Arial MT"/>
              </a:rPr>
              <a:t> </a:t>
            </a:r>
            <a:r>
              <a:rPr sz="2528" spc="-5" dirty="0">
                <a:solidFill>
                  <a:srgbClr val="CC3300"/>
                </a:solidFill>
                <a:latin typeface="Arial MT"/>
                <a:cs typeface="Arial MT"/>
              </a:rPr>
              <a:t>instruction</a:t>
            </a:r>
            <a:r>
              <a:rPr sz="2528" spc="5" dirty="0">
                <a:solidFill>
                  <a:srgbClr val="CC3300"/>
                </a:solidFill>
                <a:latin typeface="Arial MT"/>
                <a:cs typeface="Arial MT"/>
              </a:rPr>
              <a:t> </a:t>
            </a:r>
            <a:r>
              <a:rPr sz="2528" spc="-5" dirty="0">
                <a:solidFill>
                  <a:srgbClr val="CC3300"/>
                </a:solidFill>
                <a:latin typeface="Arial MT"/>
                <a:cs typeface="Arial MT"/>
              </a:rPr>
              <a:t>“steals”</a:t>
            </a:r>
            <a:r>
              <a:rPr sz="2528" spc="5" dirty="0">
                <a:solidFill>
                  <a:srgbClr val="CC3300"/>
                </a:solidFill>
                <a:latin typeface="Arial MT"/>
                <a:cs typeface="Arial MT"/>
              </a:rPr>
              <a:t> </a:t>
            </a:r>
            <a:r>
              <a:rPr sz="2528" dirty="0">
                <a:solidFill>
                  <a:srgbClr val="CC3300"/>
                </a:solidFill>
                <a:latin typeface="Arial MT"/>
                <a:cs typeface="Arial MT"/>
              </a:rPr>
              <a:t>an</a:t>
            </a:r>
            <a:r>
              <a:rPr sz="2528" spc="5" dirty="0">
                <a:solidFill>
                  <a:srgbClr val="CC3300"/>
                </a:solidFill>
                <a:latin typeface="Arial MT"/>
                <a:cs typeface="Arial MT"/>
              </a:rPr>
              <a:t> </a:t>
            </a:r>
            <a:r>
              <a:rPr sz="2528" spc="-5" dirty="0">
                <a:solidFill>
                  <a:srgbClr val="CC3300"/>
                </a:solidFill>
                <a:latin typeface="Arial MT"/>
                <a:cs typeface="Arial MT"/>
              </a:rPr>
              <a:t>instruction</a:t>
            </a:r>
            <a:r>
              <a:rPr sz="2528" spc="5" dirty="0">
                <a:solidFill>
                  <a:srgbClr val="CC3300"/>
                </a:solidFill>
                <a:latin typeface="Arial MT"/>
                <a:cs typeface="Arial MT"/>
              </a:rPr>
              <a:t> </a:t>
            </a:r>
            <a:r>
              <a:rPr sz="2528" spc="-5" dirty="0">
                <a:solidFill>
                  <a:srgbClr val="CC3300"/>
                </a:solidFill>
                <a:latin typeface="Arial MT"/>
                <a:cs typeface="Arial MT"/>
              </a:rPr>
              <a:t>fetch</a:t>
            </a:r>
            <a:r>
              <a:rPr sz="2528" spc="10" dirty="0">
                <a:solidFill>
                  <a:srgbClr val="CC3300"/>
                </a:solidFill>
                <a:latin typeface="Arial MT"/>
                <a:cs typeface="Arial MT"/>
              </a:rPr>
              <a:t> </a:t>
            </a:r>
            <a:r>
              <a:rPr sz="2528" dirty="0">
                <a:solidFill>
                  <a:srgbClr val="CC3300"/>
                </a:solidFill>
                <a:latin typeface="Arial MT"/>
                <a:cs typeface="Arial MT"/>
              </a:rPr>
              <a:t>cycle</a:t>
            </a:r>
            <a:r>
              <a:rPr sz="2528" spc="5" dirty="0">
                <a:solidFill>
                  <a:srgbClr val="CC3300"/>
                </a:solidFill>
                <a:latin typeface="Arial MT"/>
                <a:cs typeface="Arial MT"/>
              </a:rPr>
              <a:t> </a:t>
            </a:r>
            <a:r>
              <a:rPr sz="2528" dirty="0">
                <a:solidFill>
                  <a:srgbClr val="CC3300"/>
                </a:solidFill>
                <a:latin typeface="Arial MT"/>
                <a:cs typeface="Arial MT"/>
              </a:rPr>
              <a:t>which</a:t>
            </a:r>
            <a:r>
              <a:rPr sz="2528" spc="5" dirty="0">
                <a:solidFill>
                  <a:srgbClr val="CC3300"/>
                </a:solidFill>
                <a:latin typeface="Arial MT"/>
                <a:cs typeface="Arial MT"/>
              </a:rPr>
              <a:t> </a:t>
            </a:r>
            <a:r>
              <a:rPr sz="2528" dirty="0">
                <a:solidFill>
                  <a:srgbClr val="CC3300"/>
                </a:solidFill>
                <a:latin typeface="Arial MT"/>
                <a:cs typeface="Arial MT"/>
              </a:rPr>
              <a:t>will </a:t>
            </a:r>
            <a:r>
              <a:rPr sz="2528" spc="-685" dirty="0">
                <a:solidFill>
                  <a:srgbClr val="CC3300"/>
                </a:solidFill>
                <a:latin typeface="Arial MT"/>
                <a:cs typeface="Arial MT"/>
              </a:rPr>
              <a:t> </a:t>
            </a:r>
            <a:r>
              <a:rPr sz="2528" dirty="0">
                <a:solidFill>
                  <a:srgbClr val="CC3300"/>
                </a:solidFill>
                <a:latin typeface="Arial MT"/>
                <a:cs typeface="Arial MT"/>
              </a:rPr>
              <a:t>cause</a:t>
            </a:r>
            <a:r>
              <a:rPr sz="2528" spc="-5" dirty="0">
                <a:solidFill>
                  <a:srgbClr val="CC3300"/>
                </a:solidFill>
                <a:latin typeface="Arial MT"/>
                <a:cs typeface="Arial MT"/>
              </a:rPr>
              <a:t> the</a:t>
            </a:r>
            <a:r>
              <a:rPr sz="2528" dirty="0">
                <a:solidFill>
                  <a:srgbClr val="CC3300"/>
                </a:solidFill>
                <a:latin typeface="Arial MT"/>
                <a:cs typeface="Arial MT"/>
              </a:rPr>
              <a:t> pipeline </a:t>
            </a:r>
            <a:r>
              <a:rPr sz="2528" spc="-5" dirty="0">
                <a:solidFill>
                  <a:srgbClr val="CC3300"/>
                </a:solidFill>
                <a:latin typeface="Arial MT"/>
                <a:cs typeface="Arial MT"/>
              </a:rPr>
              <a:t>to</a:t>
            </a:r>
            <a:r>
              <a:rPr sz="2528" dirty="0">
                <a:solidFill>
                  <a:srgbClr val="CC3300"/>
                </a:solidFill>
                <a:latin typeface="Arial MT"/>
                <a:cs typeface="Arial MT"/>
              </a:rPr>
              <a:t> </a:t>
            </a:r>
            <a:r>
              <a:rPr sz="2528" spc="-5" dirty="0">
                <a:solidFill>
                  <a:srgbClr val="CC3300"/>
                </a:solidFill>
                <a:latin typeface="Arial MT"/>
                <a:cs typeface="Arial MT"/>
              </a:rPr>
              <a:t>stall.</a:t>
            </a:r>
            <a:endParaRPr sz="2528">
              <a:solidFill>
                <a:prstClr val="black"/>
              </a:solidFill>
              <a:latin typeface="Arial MT"/>
              <a:cs typeface="Arial MT"/>
            </a:endParaRPr>
          </a:p>
          <a:p>
            <a:pPr defTabSz="888980">
              <a:spcBef>
                <a:spcPts val="44"/>
              </a:spcBef>
              <a:buClr>
                <a:srgbClr val="CC3300"/>
              </a:buClr>
              <a:buFont typeface="Comic Sans MS"/>
              <a:buChar char="•"/>
            </a:pPr>
            <a:endParaRPr sz="2479">
              <a:solidFill>
                <a:prstClr val="black"/>
              </a:solidFill>
              <a:latin typeface="Arial MT"/>
              <a:cs typeface="Arial MT"/>
            </a:endParaRPr>
          </a:p>
          <a:p>
            <a:pPr marL="345714" indent="-333367" defTabSz="888980">
              <a:buFont typeface="Comic Sans MS"/>
              <a:buChar char="•"/>
              <a:tabLst>
                <a:tab pos="345097" algn="l"/>
                <a:tab pos="345714" algn="l"/>
              </a:tabLst>
            </a:pPr>
            <a:r>
              <a:rPr sz="2528" spc="-5" dirty="0">
                <a:solidFill>
                  <a:srgbClr val="CC3300"/>
                </a:solidFill>
                <a:latin typeface="Arial MT"/>
                <a:cs typeface="Arial MT"/>
              </a:rPr>
              <a:t>Thus, </a:t>
            </a:r>
            <a:r>
              <a:rPr sz="2528" dirty="0">
                <a:solidFill>
                  <a:srgbClr val="CC3300"/>
                </a:solidFill>
                <a:latin typeface="Arial MT"/>
                <a:cs typeface="Arial MT"/>
              </a:rPr>
              <a:t>no </a:t>
            </a:r>
            <a:r>
              <a:rPr sz="2528" spc="-5" dirty="0">
                <a:solidFill>
                  <a:srgbClr val="CC3300"/>
                </a:solidFill>
                <a:latin typeface="Arial MT"/>
                <a:cs typeface="Arial MT"/>
              </a:rPr>
              <a:t>instruction</a:t>
            </a:r>
            <a:r>
              <a:rPr sz="2528" dirty="0">
                <a:solidFill>
                  <a:srgbClr val="CC3300"/>
                </a:solidFill>
                <a:latin typeface="Arial MT"/>
                <a:cs typeface="Arial MT"/>
              </a:rPr>
              <a:t> </a:t>
            </a:r>
            <a:r>
              <a:rPr sz="2528" spc="-5" dirty="0">
                <a:solidFill>
                  <a:srgbClr val="CC3300"/>
                </a:solidFill>
                <a:latin typeface="Arial MT"/>
                <a:cs typeface="Arial MT"/>
              </a:rPr>
              <a:t>completes </a:t>
            </a:r>
            <a:r>
              <a:rPr sz="2528" dirty="0">
                <a:solidFill>
                  <a:srgbClr val="CC3300"/>
                </a:solidFill>
                <a:latin typeface="Arial MT"/>
                <a:cs typeface="Arial MT"/>
              </a:rPr>
              <a:t>on clock</a:t>
            </a:r>
            <a:r>
              <a:rPr sz="2528" spc="-5" dirty="0">
                <a:solidFill>
                  <a:srgbClr val="CC3300"/>
                </a:solidFill>
                <a:latin typeface="Arial MT"/>
                <a:cs typeface="Arial MT"/>
              </a:rPr>
              <a:t> </a:t>
            </a:r>
            <a:r>
              <a:rPr sz="2528" dirty="0">
                <a:solidFill>
                  <a:srgbClr val="CC3300"/>
                </a:solidFill>
                <a:latin typeface="Arial MT"/>
                <a:cs typeface="Arial MT"/>
              </a:rPr>
              <a:t>cycle 8</a:t>
            </a:r>
            <a:endParaRPr sz="2528">
              <a:solidFill>
                <a:prstClr val="black"/>
              </a:solidFill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734888" y="1430704"/>
            <a:ext cx="3739973" cy="74083"/>
            <a:chOff x="5741987" y="1471581"/>
            <a:chExt cx="3846829" cy="76200"/>
          </a:xfrm>
        </p:grpSpPr>
        <p:sp>
          <p:nvSpPr>
            <p:cNvPr id="10" name="object 10"/>
            <p:cNvSpPr/>
            <p:nvPr/>
          </p:nvSpPr>
          <p:spPr>
            <a:xfrm>
              <a:off x="5748337" y="1508126"/>
              <a:ext cx="3815079" cy="1905"/>
            </a:xfrm>
            <a:custGeom>
              <a:avLst/>
              <a:gdLst/>
              <a:ahLst/>
              <a:cxnLst/>
              <a:rect l="l" t="t" r="r" b="b"/>
              <a:pathLst>
                <a:path w="3815079" h="1905">
                  <a:moveTo>
                    <a:pt x="3814760" y="1577"/>
                  </a:moveTo>
                  <a:lnTo>
                    <a:pt x="0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9512283" y="1471581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4" h="76200">
                  <a:moveTo>
                    <a:pt x="30" y="0"/>
                  </a:moveTo>
                  <a:lnTo>
                    <a:pt x="0" y="76200"/>
                  </a:lnTo>
                  <a:lnTo>
                    <a:pt x="76215" y="38131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041" defTabSz="888980">
              <a:lnSpc>
                <a:spcPts val="1604"/>
              </a:lnSpc>
            </a:pPr>
            <a:fld id="{81D60167-4931-47E6-BA6A-407CBD079E47}" type="slidenum">
              <a:rPr dirty="0"/>
              <a:pPr marL="37041" defTabSz="888980">
                <a:lnSpc>
                  <a:spcPts val="1604"/>
                </a:lnSpc>
              </a:pPr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041" defTabSz="888980">
              <a:lnSpc>
                <a:spcPts val="1604"/>
              </a:lnSpc>
            </a:pPr>
            <a:fld id="{81D60167-4931-47E6-BA6A-407CBD079E47}" type="slidenum">
              <a:rPr dirty="0"/>
              <a:pPr marL="37041" defTabSz="888980">
                <a:lnSpc>
                  <a:spcPts val="1604"/>
                </a:lnSpc>
              </a:pPr>
              <a:t>33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914" y="172862"/>
            <a:ext cx="6884811" cy="617361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>
              <a:spcBef>
                <a:spcPts val="97"/>
              </a:spcBef>
              <a:tabLst>
                <a:tab pos="1768081" algn="l"/>
                <a:tab pos="2645949" algn="l"/>
                <a:tab pos="4649858" algn="l"/>
              </a:tabLst>
            </a:pPr>
            <a:r>
              <a:rPr spc="-5" dirty="0"/>
              <a:t>What’s	the	realistic	solution?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2689" y="1015662"/>
            <a:ext cx="8709113" cy="1995311"/>
          </a:xfrm>
          <a:prstGeom prst="rect">
            <a:avLst/>
          </a:prstGeom>
        </p:spPr>
        <p:txBody>
          <a:bodyPr vert="horz" wrap="square" lIns="0" tIns="103099" rIns="0" bIns="0" rtlCol="0">
            <a:spAutoFit/>
          </a:bodyPr>
          <a:lstStyle/>
          <a:p>
            <a:pPr marL="383990" indent="-372260" defTabSz="888980">
              <a:spcBef>
                <a:spcPts val="812"/>
              </a:spcBef>
              <a:buFont typeface="Arial MT"/>
              <a:buChar char="•"/>
              <a:tabLst>
                <a:tab pos="383990" algn="l"/>
                <a:tab pos="384607" algn="l"/>
                <a:tab pos="1828582" algn="l"/>
              </a:tabLst>
            </a:pP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Answer:	Add</a:t>
            </a:r>
            <a:r>
              <a:rPr sz="2528" b="1" spc="-19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more</a:t>
            </a:r>
            <a:r>
              <a:rPr sz="2528" b="1" spc="-15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hardware.</a:t>
            </a:r>
            <a:endParaRPr sz="2528">
              <a:solidFill>
                <a:prstClr val="black"/>
              </a:solidFill>
              <a:latin typeface="Arial"/>
              <a:cs typeface="Arial"/>
            </a:endParaRPr>
          </a:p>
          <a:p>
            <a:pPr marL="814281" marR="523510" lvl="1" indent="-308674" defTabSz="888980">
              <a:lnSpc>
                <a:spcPct val="100699"/>
              </a:lnSpc>
              <a:spcBef>
                <a:spcPts val="642"/>
              </a:spcBef>
              <a:buFont typeface="Arial MT"/>
              <a:buChar char="–"/>
              <a:tabLst>
                <a:tab pos="814281" algn="l"/>
                <a:tab pos="814898" algn="l"/>
              </a:tabLst>
            </a:pP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(especially</a:t>
            </a:r>
            <a:r>
              <a:rPr sz="2333" b="1" dirty="0">
                <a:solidFill>
                  <a:srgbClr val="550E07"/>
                </a:solidFill>
                <a:latin typeface="Arial"/>
                <a:cs typeface="Arial"/>
              </a:rPr>
              <a:t> </a:t>
            </a: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for</a:t>
            </a:r>
            <a:r>
              <a:rPr sz="2333" b="1" spc="5" dirty="0">
                <a:solidFill>
                  <a:srgbClr val="550E07"/>
                </a:solidFill>
                <a:latin typeface="Arial"/>
                <a:cs typeface="Arial"/>
              </a:rPr>
              <a:t> </a:t>
            </a: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the</a:t>
            </a:r>
            <a:r>
              <a:rPr sz="2333" b="1" dirty="0">
                <a:solidFill>
                  <a:srgbClr val="550E07"/>
                </a:solidFill>
                <a:latin typeface="Arial"/>
                <a:cs typeface="Arial"/>
              </a:rPr>
              <a:t> </a:t>
            </a: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memory</a:t>
            </a:r>
            <a:r>
              <a:rPr sz="2333" b="1" spc="5" dirty="0">
                <a:solidFill>
                  <a:srgbClr val="550E07"/>
                </a:solidFill>
                <a:latin typeface="Arial"/>
                <a:cs typeface="Arial"/>
              </a:rPr>
              <a:t> </a:t>
            </a:r>
            <a:r>
              <a:rPr sz="2333" b="1" dirty="0">
                <a:solidFill>
                  <a:srgbClr val="550E07"/>
                </a:solidFill>
                <a:latin typeface="Arial"/>
                <a:cs typeface="Arial"/>
              </a:rPr>
              <a:t>access</a:t>
            </a:r>
            <a:r>
              <a:rPr sz="2333" b="1" spc="5" dirty="0">
                <a:solidFill>
                  <a:srgbClr val="550E07"/>
                </a:solidFill>
                <a:latin typeface="Arial"/>
                <a:cs typeface="Arial"/>
              </a:rPr>
              <a:t> </a:t>
            </a: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example</a:t>
            </a:r>
            <a:r>
              <a:rPr sz="2333" b="1" dirty="0">
                <a:solidFill>
                  <a:srgbClr val="550E07"/>
                </a:solidFill>
                <a:latin typeface="Arial"/>
                <a:cs typeface="Arial"/>
              </a:rPr>
              <a:t> –</a:t>
            </a:r>
            <a:r>
              <a:rPr sz="2333" b="1" spc="5" dirty="0">
                <a:solidFill>
                  <a:srgbClr val="550E07"/>
                </a:solidFill>
                <a:latin typeface="Arial"/>
                <a:cs typeface="Arial"/>
              </a:rPr>
              <a:t> </a:t>
            </a: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i.e. the </a:t>
            </a:r>
            <a:r>
              <a:rPr sz="2333" b="1" spc="-632" dirty="0">
                <a:solidFill>
                  <a:srgbClr val="550E07"/>
                </a:solidFill>
                <a:latin typeface="Arial"/>
                <a:cs typeface="Arial"/>
              </a:rPr>
              <a:t> </a:t>
            </a: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common</a:t>
            </a:r>
            <a:r>
              <a:rPr sz="2333" b="1" spc="-10" dirty="0">
                <a:solidFill>
                  <a:srgbClr val="550E07"/>
                </a:solidFill>
                <a:latin typeface="Arial"/>
                <a:cs typeface="Arial"/>
              </a:rPr>
              <a:t> </a:t>
            </a:r>
            <a:r>
              <a:rPr sz="2333" b="1" dirty="0">
                <a:solidFill>
                  <a:srgbClr val="550E07"/>
                </a:solidFill>
                <a:latin typeface="Arial"/>
                <a:cs typeface="Arial"/>
              </a:rPr>
              <a:t>case)</a:t>
            </a:r>
            <a:endParaRPr sz="2333">
              <a:solidFill>
                <a:prstClr val="black"/>
              </a:solidFill>
              <a:latin typeface="Arial"/>
              <a:cs typeface="Arial"/>
            </a:endParaRPr>
          </a:p>
          <a:p>
            <a:pPr marL="1247041" marR="4939" lvl="2" indent="-246939" defTabSz="888980">
              <a:lnSpc>
                <a:spcPct val="103200"/>
              </a:lnSpc>
              <a:spcBef>
                <a:spcPts val="428"/>
              </a:spcBef>
              <a:buFont typeface="Arial MT"/>
              <a:buChar char="•"/>
              <a:tabLst>
                <a:tab pos="1246424" algn="l"/>
                <a:tab pos="1247041" algn="l"/>
              </a:tabLst>
            </a:pPr>
            <a:r>
              <a:rPr sz="2042" b="1" dirty="0">
                <a:solidFill>
                  <a:srgbClr val="224A0F"/>
                </a:solidFill>
                <a:latin typeface="Arial"/>
                <a:cs typeface="Arial"/>
              </a:rPr>
              <a:t>CPI</a:t>
            </a:r>
            <a:r>
              <a:rPr sz="2042" b="1" spc="-5" dirty="0">
                <a:solidFill>
                  <a:srgbClr val="224A0F"/>
                </a:solidFill>
                <a:latin typeface="Arial"/>
                <a:cs typeface="Arial"/>
              </a:rPr>
              <a:t> degrades</a:t>
            </a:r>
            <a:r>
              <a:rPr sz="2042" b="1" spc="5" dirty="0">
                <a:solidFill>
                  <a:srgbClr val="224A0F"/>
                </a:solidFill>
                <a:latin typeface="Arial"/>
                <a:cs typeface="Arial"/>
              </a:rPr>
              <a:t> </a:t>
            </a:r>
            <a:r>
              <a:rPr sz="2042" b="1" spc="-5" dirty="0">
                <a:solidFill>
                  <a:srgbClr val="224A0F"/>
                </a:solidFill>
                <a:latin typeface="Arial"/>
                <a:cs typeface="Arial"/>
              </a:rPr>
              <a:t>quickly</a:t>
            </a:r>
            <a:r>
              <a:rPr sz="2042" b="1" dirty="0">
                <a:solidFill>
                  <a:srgbClr val="224A0F"/>
                </a:solidFill>
                <a:latin typeface="Arial"/>
                <a:cs typeface="Arial"/>
              </a:rPr>
              <a:t> </a:t>
            </a:r>
            <a:r>
              <a:rPr sz="2042" b="1" spc="-5" dirty="0">
                <a:solidFill>
                  <a:srgbClr val="224A0F"/>
                </a:solidFill>
                <a:latin typeface="Arial"/>
                <a:cs typeface="Arial"/>
              </a:rPr>
              <a:t>from</a:t>
            </a:r>
            <a:r>
              <a:rPr sz="2042" b="1" spc="5" dirty="0">
                <a:solidFill>
                  <a:srgbClr val="224A0F"/>
                </a:solidFill>
                <a:latin typeface="Arial"/>
                <a:cs typeface="Arial"/>
              </a:rPr>
              <a:t> </a:t>
            </a:r>
            <a:r>
              <a:rPr sz="2042" b="1" spc="-5" dirty="0">
                <a:solidFill>
                  <a:srgbClr val="224A0F"/>
                </a:solidFill>
                <a:latin typeface="Arial"/>
                <a:cs typeface="Arial"/>
              </a:rPr>
              <a:t>our</a:t>
            </a:r>
            <a:r>
              <a:rPr sz="2042" b="1" dirty="0">
                <a:solidFill>
                  <a:srgbClr val="224A0F"/>
                </a:solidFill>
                <a:latin typeface="Arial"/>
                <a:cs typeface="Arial"/>
              </a:rPr>
              <a:t> </a:t>
            </a:r>
            <a:r>
              <a:rPr sz="2042" b="1" spc="-5" dirty="0">
                <a:solidFill>
                  <a:srgbClr val="224A0F"/>
                </a:solidFill>
                <a:latin typeface="Arial"/>
                <a:cs typeface="Arial"/>
              </a:rPr>
              <a:t>ideal</a:t>
            </a:r>
            <a:r>
              <a:rPr sz="2042" b="1" dirty="0">
                <a:solidFill>
                  <a:srgbClr val="224A0F"/>
                </a:solidFill>
                <a:latin typeface="Arial"/>
                <a:cs typeface="Arial"/>
              </a:rPr>
              <a:t> </a:t>
            </a:r>
            <a:r>
              <a:rPr sz="2042" b="1" spc="-5" dirty="0">
                <a:solidFill>
                  <a:srgbClr val="224A0F"/>
                </a:solidFill>
                <a:latin typeface="Arial"/>
                <a:cs typeface="Arial"/>
              </a:rPr>
              <a:t>‘1’</a:t>
            </a:r>
            <a:r>
              <a:rPr sz="2042" b="1" dirty="0">
                <a:solidFill>
                  <a:srgbClr val="224A0F"/>
                </a:solidFill>
                <a:latin typeface="Arial"/>
                <a:cs typeface="Arial"/>
              </a:rPr>
              <a:t> </a:t>
            </a:r>
            <a:r>
              <a:rPr sz="2042" b="1" spc="-5" dirty="0">
                <a:solidFill>
                  <a:srgbClr val="224A0F"/>
                </a:solidFill>
                <a:latin typeface="Arial"/>
                <a:cs typeface="Arial"/>
              </a:rPr>
              <a:t>for</a:t>
            </a:r>
            <a:r>
              <a:rPr sz="2042" b="1" dirty="0">
                <a:solidFill>
                  <a:srgbClr val="224A0F"/>
                </a:solidFill>
                <a:latin typeface="Arial"/>
                <a:cs typeface="Arial"/>
              </a:rPr>
              <a:t> even </a:t>
            </a:r>
            <a:r>
              <a:rPr sz="2042" b="1" spc="-5" dirty="0">
                <a:solidFill>
                  <a:srgbClr val="224A0F"/>
                </a:solidFill>
                <a:latin typeface="Arial"/>
                <a:cs typeface="Arial"/>
              </a:rPr>
              <a:t>the</a:t>
            </a:r>
            <a:r>
              <a:rPr sz="2042" b="1" dirty="0">
                <a:solidFill>
                  <a:srgbClr val="224A0F"/>
                </a:solidFill>
                <a:latin typeface="Arial"/>
                <a:cs typeface="Arial"/>
              </a:rPr>
              <a:t> </a:t>
            </a:r>
            <a:r>
              <a:rPr sz="2042" b="1" spc="-5" dirty="0">
                <a:solidFill>
                  <a:srgbClr val="224A0F"/>
                </a:solidFill>
                <a:latin typeface="Arial"/>
                <a:cs typeface="Arial"/>
              </a:rPr>
              <a:t>simplest </a:t>
            </a:r>
            <a:r>
              <a:rPr sz="2042" b="1" spc="-549" dirty="0">
                <a:solidFill>
                  <a:srgbClr val="224A0F"/>
                </a:solidFill>
                <a:latin typeface="Arial"/>
                <a:cs typeface="Arial"/>
              </a:rPr>
              <a:t> </a:t>
            </a:r>
            <a:r>
              <a:rPr sz="2042" b="1" spc="-5" dirty="0">
                <a:solidFill>
                  <a:srgbClr val="224A0F"/>
                </a:solidFill>
                <a:latin typeface="Arial"/>
                <a:cs typeface="Arial"/>
              </a:rPr>
              <a:t>of</a:t>
            </a:r>
            <a:r>
              <a:rPr sz="2042" b="1" spc="-10" dirty="0">
                <a:solidFill>
                  <a:srgbClr val="224A0F"/>
                </a:solidFill>
                <a:latin typeface="Arial"/>
                <a:cs typeface="Arial"/>
              </a:rPr>
              <a:t> </a:t>
            </a:r>
            <a:r>
              <a:rPr sz="2042" b="1" dirty="0">
                <a:solidFill>
                  <a:srgbClr val="224A0F"/>
                </a:solidFill>
                <a:latin typeface="Arial"/>
                <a:cs typeface="Arial"/>
              </a:rPr>
              <a:t>cases…</a:t>
            </a:r>
            <a:endParaRPr sz="2042"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041" defTabSz="888980">
              <a:lnSpc>
                <a:spcPts val="1604"/>
              </a:lnSpc>
            </a:pPr>
            <a:fld id="{81D60167-4931-47E6-BA6A-407CBD079E47}" type="slidenum">
              <a:rPr dirty="0"/>
              <a:pPr marL="37041" defTabSz="888980">
                <a:lnSpc>
                  <a:spcPts val="1604"/>
                </a:lnSpc>
              </a:pPr>
              <a:t>34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2686" y="4892587"/>
            <a:ext cx="3948642" cy="617361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>
              <a:spcBef>
                <a:spcPts val="97"/>
              </a:spcBef>
              <a:tabLst>
                <a:tab pos="1521143" algn="l"/>
              </a:tabLst>
            </a:pPr>
            <a:r>
              <a:rPr spc="-5" dirty="0"/>
              <a:t>DATA	HAZARDS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914" y="172862"/>
            <a:ext cx="3099770" cy="617361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>
              <a:spcBef>
                <a:spcPts val="97"/>
              </a:spcBef>
            </a:pPr>
            <a:r>
              <a:rPr dirty="0"/>
              <a:t>Data</a:t>
            </a:r>
            <a:r>
              <a:rPr spc="-68" dirty="0"/>
              <a:t> </a:t>
            </a:r>
            <a:r>
              <a:rPr spc="-5" dirty="0"/>
              <a:t>hazards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2688" y="1074518"/>
            <a:ext cx="8766528" cy="2433002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345714" indent="-333367" defTabSz="888980">
              <a:spcBef>
                <a:spcPts val="97"/>
              </a:spcBef>
              <a:buFont typeface="Arial MT"/>
              <a:buChar char="•"/>
              <a:tabLst>
                <a:tab pos="345097" algn="l"/>
                <a:tab pos="345714" algn="l"/>
              </a:tabLst>
            </a:pPr>
            <a:r>
              <a:rPr sz="2528" b="1" spc="-5" dirty="0">
                <a:solidFill>
                  <a:srgbClr val="FF9900"/>
                </a:solidFill>
                <a:latin typeface="Arial"/>
                <a:cs typeface="Arial"/>
              </a:rPr>
              <a:t>These exist</a:t>
            </a:r>
            <a:r>
              <a:rPr sz="2528" b="1" spc="-10" dirty="0">
                <a:solidFill>
                  <a:srgbClr val="FF9900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FF9900"/>
                </a:solidFill>
                <a:latin typeface="Arial"/>
                <a:cs typeface="Arial"/>
              </a:rPr>
              <a:t>because of</a:t>
            </a:r>
            <a:r>
              <a:rPr sz="2528" b="1" spc="-10" dirty="0">
                <a:solidFill>
                  <a:srgbClr val="FF9900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FF9900"/>
                </a:solidFill>
                <a:latin typeface="Arial"/>
                <a:cs typeface="Arial"/>
              </a:rPr>
              <a:t>pipelining</a:t>
            </a:r>
            <a:endParaRPr sz="2528">
              <a:solidFill>
                <a:prstClr val="black"/>
              </a:solidFill>
              <a:latin typeface="Arial"/>
              <a:cs typeface="Arial"/>
            </a:endParaRPr>
          </a:p>
          <a:p>
            <a:pPr defTabSz="888980">
              <a:spcBef>
                <a:spcPts val="24"/>
              </a:spcBef>
              <a:buFontTx/>
              <a:buChar char="•"/>
            </a:pPr>
            <a:endParaRPr sz="3257">
              <a:solidFill>
                <a:prstClr val="black"/>
              </a:solidFill>
              <a:latin typeface="Arial"/>
              <a:cs typeface="Arial"/>
            </a:endParaRPr>
          </a:p>
          <a:p>
            <a:pPr marL="345714" indent="-333367" defTabSz="888980">
              <a:buClr>
                <a:srgbClr val="000099"/>
              </a:buClr>
              <a:buFont typeface="Arial MT"/>
              <a:buChar char="•"/>
              <a:tabLst>
                <a:tab pos="345097" algn="l"/>
                <a:tab pos="345714" algn="l"/>
              </a:tabLst>
            </a:pP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Why</a:t>
            </a:r>
            <a:r>
              <a:rPr sz="2528" b="1" spc="-15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do</a:t>
            </a:r>
            <a:r>
              <a:rPr sz="2528" b="1" spc="-15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they</a:t>
            </a:r>
            <a:r>
              <a:rPr sz="2528" b="1" spc="-15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exist???</a:t>
            </a:r>
            <a:endParaRPr sz="2528">
              <a:solidFill>
                <a:prstClr val="black"/>
              </a:solidFill>
              <a:latin typeface="Arial"/>
              <a:cs typeface="Arial"/>
            </a:endParaRPr>
          </a:p>
          <a:p>
            <a:pPr marL="734643" lvl="1" indent="-278423" defTabSz="888980">
              <a:spcBef>
                <a:spcPts val="389"/>
              </a:spcBef>
              <a:buFont typeface="Arial MT"/>
              <a:buChar char="–"/>
              <a:tabLst>
                <a:tab pos="734643" algn="l"/>
              </a:tabLst>
            </a:pPr>
            <a:r>
              <a:rPr sz="2333" b="1" spc="-5" dirty="0">
                <a:solidFill>
                  <a:srgbClr val="0000FF"/>
                </a:solidFill>
                <a:latin typeface="Arial"/>
                <a:cs typeface="Arial"/>
              </a:rPr>
              <a:t>Pipelining changes</a:t>
            </a:r>
            <a:r>
              <a:rPr sz="2333" b="1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33" b="1" spc="-5" dirty="0">
                <a:solidFill>
                  <a:srgbClr val="0000FF"/>
                </a:solidFill>
                <a:latin typeface="Arial"/>
                <a:cs typeface="Arial"/>
              </a:rPr>
              <a:t>when</a:t>
            </a:r>
            <a:r>
              <a:rPr sz="2333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33" b="1" spc="-5" dirty="0">
                <a:solidFill>
                  <a:srgbClr val="0000FF"/>
                </a:solidFill>
                <a:latin typeface="Arial"/>
                <a:cs typeface="Arial"/>
              </a:rPr>
              <a:t>data</a:t>
            </a:r>
            <a:r>
              <a:rPr sz="2333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33" b="1" spc="-5" dirty="0">
                <a:solidFill>
                  <a:srgbClr val="0000FF"/>
                </a:solidFill>
                <a:latin typeface="Arial"/>
                <a:cs typeface="Arial"/>
              </a:rPr>
              <a:t>operands</a:t>
            </a:r>
            <a:r>
              <a:rPr sz="2333" b="1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33" b="1" dirty="0">
                <a:solidFill>
                  <a:srgbClr val="0000FF"/>
                </a:solidFill>
                <a:latin typeface="Arial"/>
                <a:cs typeface="Arial"/>
              </a:rPr>
              <a:t>are</a:t>
            </a:r>
            <a:r>
              <a:rPr sz="2333" b="1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33" b="1" spc="-5" dirty="0">
                <a:solidFill>
                  <a:srgbClr val="0000FF"/>
                </a:solidFill>
                <a:latin typeface="Arial"/>
                <a:cs typeface="Arial"/>
              </a:rPr>
              <a:t>read, written</a:t>
            </a:r>
            <a:endParaRPr sz="2333">
              <a:solidFill>
                <a:prstClr val="black"/>
              </a:solidFill>
              <a:latin typeface="Arial"/>
              <a:cs typeface="Arial"/>
            </a:endParaRPr>
          </a:p>
          <a:p>
            <a:pPr marL="727852" marR="201872" lvl="1" indent="-271633" defTabSz="888980">
              <a:lnSpc>
                <a:spcPts val="2528"/>
              </a:lnSpc>
              <a:spcBef>
                <a:spcPts val="719"/>
              </a:spcBef>
              <a:buFont typeface="Arial MT"/>
              <a:buChar char="–"/>
              <a:tabLst>
                <a:tab pos="734643" algn="l"/>
              </a:tabLst>
            </a:pPr>
            <a:r>
              <a:rPr sz="2333" b="1" spc="-5" dirty="0">
                <a:solidFill>
                  <a:srgbClr val="0000FF"/>
                </a:solidFill>
                <a:latin typeface="Arial"/>
                <a:cs typeface="Arial"/>
              </a:rPr>
              <a:t>Order</a:t>
            </a:r>
            <a:r>
              <a:rPr sz="2333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33" b="1" spc="-5" dirty="0">
                <a:solidFill>
                  <a:srgbClr val="0000FF"/>
                </a:solidFill>
                <a:latin typeface="Arial"/>
                <a:cs typeface="Arial"/>
              </a:rPr>
              <a:t>differs</a:t>
            </a:r>
            <a:r>
              <a:rPr sz="2333" b="1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33" b="1" spc="-5" dirty="0">
                <a:solidFill>
                  <a:srgbClr val="0000FF"/>
                </a:solidFill>
                <a:latin typeface="Arial"/>
                <a:cs typeface="Arial"/>
              </a:rPr>
              <a:t>from</a:t>
            </a:r>
            <a:r>
              <a:rPr sz="2333" b="1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33" b="1" spc="-5" dirty="0">
                <a:solidFill>
                  <a:srgbClr val="0000FF"/>
                </a:solidFill>
                <a:latin typeface="Arial"/>
                <a:cs typeface="Arial"/>
              </a:rPr>
              <a:t>order</a:t>
            </a:r>
            <a:r>
              <a:rPr sz="2333" b="1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33" b="1" dirty="0">
                <a:solidFill>
                  <a:srgbClr val="0000FF"/>
                </a:solidFill>
                <a:latin typeface="Arial"/>
                <a:cs typeface="Arial"/>
              </a:rPr>
              <a:t>seen </a:t>
            </a:r>
            <a:r>
              <a:rPr sz="2333" b="1" spc="-5" dirty="0">
                <a:solidFill>
                  <a:srgbClr val="0000FF"/>
                </a:solidFill>
                <a:latin typeface="Arial"/>
                <a:cs typeface="Arial"/>
              </a:rPr>
              <a:t>by</a:t>
            </a:r>
            <a:r>
              <a:rPr sz="2333" b="1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33" b="1" spc="-5" dirty="0">
                <a:solidFill>
                  <a:srgbClr val="0000FF"/>
                </a:solidFill>
                <a:latin typeface="Arial"/>
                <a:cs typeface="Arial"/>
              </a:rPr>
              <a:t>sequentially</a:t>
            </a:r>
            <a:r>
              <a:rPr sz="2333" b="1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33" b="1" spc="-5" dirty="0">
                <a:solidFill>
                  <a:srgbClr val="0000FF"/>
                </a:solidFill>
                <a:latin typeface="Arial"/>
                <a:cs typeface="Arial"/>
              </a:rPr>
              <a:t>executing </a:t>
            </a:r>
            <a:r>
              <a:rPr sz="2333" b="1" spc="-632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33" b="1" spc="-5" dirty="0">
                <a:solidFill>
                  <a:srgbClr val="0000FF"/>
                </a:solidFill>
                <a:latin typeface="Arial"/>
                <a:cs typeface="Arial"/>
              </a:rPr>
              <a:t>instructions on un-pipelined machine</a:t>
            </a:r>
            <a:endParaRPr sz="2333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2688" y="3885570"/>
            <a:ext cx="3890610" cy="2486113"/>
          </a:xfrm>
          <a:prstGeom prst="rect">
            <a:avLst/>
          </a:prstGeom>
        </p:spPr>
        <p:txBody>
          <a:bodyPr vert="horz" wrap="square" lIns="0" tIns="65440" rIns="0" bIns="0" rtlCol="0">
            <a:spAutoFit/>
          </a:bodyPr>
          <a:lstStyle/>
          <a:p>
            <a:pPr marL="345714" indent="-333367" defTabSz="888980">
              <a:spcBef>
                <a:spcPts val="515"/>
              </a:spcBef>
              <a:buClr>
                <a:srgbClr val="000099"/>
              </a:buClr>
              <a:buFont typeface="Arial MT"/>
              <a:buChar char="•"/>
              <a:tabLst>
                <a:tab pos="345097" algn="l"/>
                <a:tab pos="345714" algn="l"/>
              </a:tabLst>
            </a:pP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Consider</a:t>
            </a:r>
            <a:r>
              <a:rPr sz="2528" b="1" spc="-19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this</a:t>
            </a:r>
            <a:r>
              <a:rPr sz="2528" b="1" spc="-19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example:</a:t>
            </a:r>
            <a:endParaRPr sz="2528">
              <a:solidFill>
                <a:prstClr val="black"/>
              </a:solidFill>
              <a:latin typeface="Arial"/>
              <a:cs typeface="Arial"/>
            </a:endParaRPr>
          </a:p>
          <a:p>
            <a:pPr marL="734643" lvl="1" indent="-278423" defTabSz="888980">
              <a:spcBef>
                <a:spcPts val="389"/>
              </a:spcBef>
              <a:buClr>
                <a:srgbClr val="800040"/>
              </a:buClr>
              <a:buFont typeface="Arial MT"/>
              <a:buChar char="–"/>
              <a:tabLst>
                <a:tab pos="734643" algn="l"/>
              </a:tabLst>
            </a:pP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ADD</a:t>
            </a:r>
            <a:r>
              <a:rPr sz="2333" b="1" spc="-29" dirty="0">
                <a:solidFill>
                  <a:srgbClr val="550E07"/>
                </a:solidFill>
                <a:latin typeface="Arial"/>
                <a:cs typeface="Arial"/>
              </a:rPr>
              <a:t> </a:t>
            </a:r>
            <a:r>
              <a:rPr sz="2333" b="1" spc="-5" dirty="0">
                <a:solidFill>
                  <a:srgbClr val="000099"/>
                </a:solidFill>
                <a:latin typeface="Arial"/>
                <a:cs typeface="Arial"/>
              </a:rPr>
              <a:t>R1</a:t>
            </a: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,</a:t>
            </a:r>
            <a:r>
              <a:rPr sz="2333" b="1" spc="-24" dirty="0">
                <a:solidFill>
                  <a:srgbClr val="550E07"/>
                </a:solidFill>
                <a:latin typeface="Arial"/>
                <a:cs typeface="Arial"/>
              </a:rPr>
              <a:t> </a:t>
            </a: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R2,</a:t>
            </a:r>
            <a:r>
              <a:rPr sz="2333" b="1" spc="-29" dirty="0">
                <a:solidFill>
                  <a:srgbClr val="550E07"/>
                </a:solidFill>
                <a:latin typeface="Arial"/>
                <a:cs typeface="Arial"/>
              </a:rPr>
              <a:t> </a:t>
            </a: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R3</a:t>
            </a:r>
            <a:endParaRPr sz="2333">
              <a:solidFill>
                <a:prstClr val="black"/>
              </a:solidFill>
              <a:latin typeface="Arial"/>
              <a:cs typeface="Arial"/>
            </a:endParaRPr>
          </a:p>
          <a:p>
            <a:pPr marL="734643" lvl="1" indent="-278423" defTabSz="888980">
              <a:spcBef>
                <a:spcPts val="408"/>
              </a:spcBef>
              <a:buClr>
                <a:srgbClr val="800040"/>
              </a:buClr>
              <a:buFont typeface="Arial MT"/>
              <a:buChar char="–"/>
              <a:tabLst>
                <a:tab pos="734643" algn="l"/>
              </a:tabLst>
            </a:pPr>
            <a:r>
              <a:rPr sz="2333" b="1" dirty="0">
                <a:solidFill>
                  <a:srgbClr val="550E07"/>
                </a:solidFill>
                <a:latin typeface="Arial"/>
                <a:cs typeface="Arial"/>
              </a:rPr>
              <a:t>SUB</a:t>
            </a:r>
            <a:r>
              <a:rPr sz="2333" b="1" spc="-34" dirty="0">
                <a:solidFill>
                  <a:srgbClr val="550E07"/>
                </a:solidFill>
                <a:latin typeface="Arial"/>
                <a:cs typeface="Arial"/>
              </a:rPr>
              <a:t> </a:t>
            </a:r>
            <a:r>
              <a:rPr sz="2333" b="1" dirty="0">
                <a:solidFill>
                  <a:srgbClr val="550E07"/>
                </a:solidFill>
                <a:latin typeface="Arial"/>
                <a:cs typeface="Arial"/>
              </a:rPr>
              <a:t>R4,</a:t>
            </a:r>
            <a:r>
              <a:rPr sz="2333" b="1" spc="-29" dirty="0">
                <a:solidFill>
                  <a:srgbClr val="550E07"/>
                </a:solidFill>
                <a:latin typeface="Arial"/>
                <a:cs typeface="Arial"/>
              </a:rPr>
              <a:t> </a:t>
            </a:r>
            <a:r>
              <a:rPr sz="2333" b="1" spc="-5" dirty="0">
                <a:solidFill>
                  <a:srgbClr val="000099"/>
                </a:solidFill>
                <a:latin typeface="Arial"/>
                <a:cs typeface="Arial"/>
              </a:rPr>
              <a:t>R1</a:t>
            </a: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,</a:t>
            </a:r>
            <a:r>
              <a:rPr sz="2333" b="1" spc="-29" dirty="0">
                <a:solidFill>
                  <a:srgbClr val="550E07"/>
                </a:solidFill>
                <a:latin typeface="Arial"/>
                <a:cs typeface="Arial"/>
              </a:rPr>
              <a:t> </a:t>
            </a: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R5</a:t>
            </a:r>
            <a:endParaRPr sz="2333">
              <a:solidFill>
                <a:prstClr val="black"/>
              </a:solidFill>
              <a:latin typeface="Arial"/>
              <a:cs typeface="Arial"/>
            </a:endParaRPr>
          </a:p>
          <a:p>
            <a:pPr marL="734643" lvl="1" indent="-278423" defTabSz="888980">
              <a:spcBef>
                <a:spcPts val="408"/>
              </a:spcBef>
              <a:buClr>
                <a:srgbClr val="800040"/>
              </a:buClr>
              <a:buFont typeface="Arial MT"/>
              <a:buChar char="–"/>
              <a:tabLst>
                <a:tab pos="734643" algn="l"/>
              </a:tabLst>
            </a:pP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AND</a:t>
            </a:r>
            <a:r>
              <a:rPr sz="2333" b="1" spc="-29" dirty="0">
                <a:solidFill>
                  <a:srgbClr val="550E07"/>
                </a:solidFill>
                <a:latin typeface="Arial"/>
                <a:cs typeface="Arial"/>
              </a:rPr>
              <a:t> </a:t>
            </a: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R6,</a:t>
            </a:r>
            <a:r>
              <a:rPr sz="2333" b="1" spc="-24" dirty="0">
                <a:solidFill>
                  <a:srgbClr val="550E07"/>
                </a:solidFill>
                <a:latin typeface="Arial"/>
                <a:cs typeface="Arial"/>
              </a:rPr>
              <a:t> </a:t>
            </a:r>
            <a:r>
              <a:rPr sz="2333" b="1" spc="-5" dirty="0">
                <a:solidFill>
                  <a:srgbClr val="000099"/>
                </a:solidFill>
                <a:latin typeface="Arial"/>
                <a:cs typeface="Arial"/>
              </a:rPr>
              <a:t>R1</a:t>
            </a: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,</a:t>
            </a:r>
            <a:r>
              <a:rPr sz="2333" b="1" spc="-24" dirty="0">
                <a:solidFill>
                  <a:srgbClr val="550E07"/>
                </a:solidFill>
                <a:latin typeface="Arial"/>
                <a:cs typeface="Arial"/>
              </a:rPr>
              <a:t> </a:t>
            </a: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R7</a:t>
            </a:r>
            <a:endParaRPr sz="2333">
              <a:solidFill>
                <a:prstClr val="black"/>
              </a:solidFill>
              <a:latin typeface="Arial"/>
              <a:cs typeface="Arial"/>
            </a:endParaRPr>
          </a:p>
          <a:p>
            <a:pPr marL="734643" lvl="1" indent="-278423" defTabSz="888980">
              <a:spcBef>
                <a:spcPts val="311"/>
              </a:spcBef>
              <a:buClr>
                <a:srgbClr val="800040"/>
              </a:buClr>
              <a:buFont typeface="Arial MT"/>
              <a:buChar char="–"/>
              <a:tabLst>
                <a:tab pos="734643" algn="l"/>
              </a:tabLst>
            </a:pPr>
            <a:r>
              <a:rPr sz="2333" b="1" dirty="0">
                <a:solidFill>
                  <a:srgbClr val="550E07"/>
                </a:solidFill>
                <a:latin typeface="Arial"/>
                <a:cs typeface="Arial"/>
              </a:rPr>
              <a:t>OR</a:t>
            </a:r>
            <a:r>
              <a:rPr sz="2333" b="1" spc="-24" dirty="0">
                <a:solidFill>
                  <a:srgbClr val="550E07"/>
                </a:solidFill>
                <a:latin typeface="Arial"/>
                <a:cs typeface="Arial"/>
              </a:rPr>
              <a:t> </a:t>
            </a: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R8,</a:t>
            </a:r>
            <a:r>
              <a:rPr sz="2333" b="1" spc="-19" dirty="0">
                <a:solidFill>
                  <a:srgbClr val="550E07"/>
                </a:solidFill>
                <a:latin typeface="Arial"/>
                <a:cs typeface="Arial"/>
              </a:rPr>
              <a:t> </a:t>
            </a:r>
            <a:r>
              <a:rPr sz="2333" b="1" spc="-5" dirty="0">
                <a:solidFill>
                  <a:srgbClr val="000099"/>
                </a:solidFill>
                <a:latin typeface="Arial"/>
                <a:cs typeface="Arial"/>
              </a:rPr>
              <a:t>R1</a:t>
            </a: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,</a:t>
            </a:r>
            <a:r>
              <a:rPr sz="2333" b="1" spc="-19" dirty="0">
                <a:solidFill>
                  <a:srgbClr val="550E07"/>
                </a:solidFill>
                <a:latin typeface="Arial"/>
                <a:cs typeface="Arial"/>
              </a:rPr>
              <a:t> </a:t>
            </a: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R9</a:t>
            </a:r>
            <a:endParaRPr sz="2333">
              <a:solidFill>
                <a:prstClr val="black"/>
              </a:solidFill>
              <a:latin typeface="Arial"/>
              <a:cs typeface="Arial"/>
            </a:endParaRPr>
          </a:p>
          <a:p>
            <a:pPr marL="456219" defTabSz="888980">
              <a:spcBef>
                <a:spcPts val="408"/>
              </a:spcBef>
            </a:pPr>
            <a:r>
              <a:rPr sz="2333" dirty="0">
                <a:solidFill>
                  <a:srgbClr val="800040"/>
                </a:solidFill>
                <a:latin typeface="Arial MT"/>
                <a:cs typeface="Arial MT"/>
              </a:rPr>
              <a:t>–</a:t>
            </a:r>
            <a:r>
              <a:rPr sz="2333" spc="219" dirty="0">
                <a:solidFill>
                  <a:srgbClr val="800040"/>
                </a:solidFill>
                <a:latin typeface="Arial MT"/>
                <a:cs typeface="Arial MT"/>
              </a:rPr>
              <a:t> </a:t>
            </a: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XOR</a:t>
            </a:r>
            <a:r>
              <a:rPr sz="2333" b="1" spc="-15" dirty="0">
                <a:solidFill>
                  <a:srgbClr val="550E07"/>
                </a:solidFill>
                <a:latin typeface="Arial"/>
                <a:cs typeface="Arial"/>
              </a:rPr>
              <a:t> </a:t>
            </a:r>
            <a:r>
              <a:rPr sz="2333" b="1" dirty="0">
                <a:solidFill>
                  <a:srgbClr val="550E07"/>
                </a:solidFill>
                <a:latin typeface="Arial"/>
                <a:cs typeface="Arial"/>
              </a:rPr>
              <a:t>R10,</a:t>
            </a:r>
            <a:r>
              <a:rPr sz="2333" b="1" spc="-15" dirty="0">
                <a:solidFill>
                  <a:srgbClr val="550E07"/>
                </a:solidFill>
                <a:latin typeface="Arial"/>
                <a:cs typeface="Arial"/>
              </a:rPr>
              <a:t> </a:t>
            </a:r>
            <a:r>
              <a:rPr sz="2333" b="1" spc="-5" dirty="0">
                <a:solidFill>
                  <a:srgbClr val="000099"/>
                </a:solidFill>
                <a:latin typeface="Arial"/>
                <a:cs typeface="Arial"/>
              </a:rPr>
              <a:t>R1</a:t>
            </a: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,</a:t>
            </a:r>
            <a:r>
              <a:rPr sz="2333" b="1" spc="-15" dirty="0">
                <a:solidFill>
                  <a:srgbClr val="550E07"/>
                </a:solidFill>
                <a:latin typeface="Arial"/>
                <a:cs typeface="Arial"/>
              </a:rPr>
              <a:t> </a:t>
            </a: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R11</a:t>
            </a:r>
            <a:endParaRPr sz="2333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40677" y="3914069"/>
            <a:ext cx="3862828" cy="726017"/>
          </a:xfrm>
          <a:prstGeom prst="rect">
            <a:avLst/>
          </a:prstGeom>
        </p:spPr>
        <p:txBody>
          <a:bodyPr vert="horz" wrap="square" lIns="0" tIns="32103" rIns="0" bIns="0" rtlCol="0">
            <a:spAutoFit/>
          </a:bodyPr>
          <a:lstStyle/>
          <a:p>
            <a:pPr marL="12347" marR="4939" defTabSz="888980">
              <a:lnSpc>
                <a:spcPts val="2722"/>
              </a:lnSpc>
              <a:spcBef>
                <a:spcPts val="253"/>
              </a:spcBef>
            </a:pPr>
            <a:r>
              <a:rPr sz="2333" dirty="0">
                <a:solidFill>
                  <a:srgbClr val="CC3300"/>
                </a:solidFill>
                <a:latin typeface="Arial MT"/>
                <a:cs typeface="Arial MT"/>
              </a:rPr>
              <a:t>All</a:t>
            </a:r>
            <a:r>
              <a:rPr sz="2333" spc="-10" dirty="0">
                <a:solidFill>
                  <a:srgbClr val="CC3300"/>
                </a:solidFill>
                <a:latin typeface="Arial MT"/>
                <a:cs typeface="Arial MT"/>
              </a:rPr>
              <a:t> </a:t>
            </a:r>
            <a:r>
              <a:rPr sz="2333" spc="-5" dirty="0">
                <a:solidFill>
                  <a:srgbClr val="CC3300"/>
                </a:solidFill>
                <a:latin typeface="Arial MT"/>
                <a:cs typeface="Arial MT"/>
              </a:rPr>
              <a:t>instructions</a:t>
            </a:r>
            <a:r>
              <a:rPr sz="2333" spc="-15" dirty="0">
                <a:solidFill>
                  <a:srgbClr val="CC3300"/>
                </a:solidFill>
                <a:latin typeface="Arial MT"/>
                <a:cs typeface="Arial MT"/>
              </a:rPr>
              <a:t> </a:t>
            </a:r>
            <a:r>
              <a:rPr sz="2333" spc="-5" dirty="0">
                <a:solidFill>
                  <a:srgbClr val="CC3300"/>
                </a:solidFill>
                <a:latin typeface="Arial MT"/>
                <a:cs typeface="Arial MT"/>
              </a:rPr>
              <a:t>after</a:t>
            </a:r>
            <a:r>
              <a:rPr sz="2333" spc="-141" dirty="0">
                <a:solidFill>
                  <a:srgbClr val="CC3300"/>
                </a:solidFill>
                <a:latin typeface="Arial MT"/>
                <a:cs typeface="Arial MT"/>
              </a:rPr>
              <a:t> </a:t>
            </a:r>
            <a:r>
              <a:rPr sz="2333" dirty="0">
                <a:solidFill>
                  <a:srgbClr val="CC3300"/>
                </a:solidFill>
                <a:latin typeface="Arial MT"/>
                <a:cs typeface="Arial MT"/>
              </a:rPr>
              <a:t>ADD</a:t>
            </a:r>
            <a:r>
              <a:rPr sz="2333" spc="-5" dirty="0">
                <a:solidFill>
                  <a:srgbClr val="CC3300"/>
                </a:solidFill>
                <a:latin typeface="Arial MT"/>
                <a:cs typeface="Arial MT"/>
              </a:rPr>
              <a:t> </a:t>
            </a:r>
            <a:r>
              <a:rPr sz="2333" dirty="0">
                <a:solidFill>
                  <a:srgbClr val="CC3300"/>
                </a:solidFill>
                <a:latin typeface="Arial MT"/>
                <a:cs typeface="Arial MT"/>
              </a:rPr>
              <a:t>use </a:t>
            </a:r>
            <a:r>
              <a:rPr sz="2333" spc="-637" dirty="0">
                <a:solidFill>
                  <a:srgbClr val="CC3300"/>
                </a:solidFill>
                <a:latin typeface="Arial MT"/>
                <a:cs typeface="Arial MT"/>
              </a:rPr>
              <a:t> </a:t>
            </a:r>
            <a:r>
              <a:rPr sz="2333" dirty="0">
                <a:solidFill>
                  <a:srgbClr val="CC3300"/>
                </a:solidFill>
                <a:latin typeface="Arial MT"/>
                <a:cs typeface="Arial MT"/>
              </a:rPr>
              <a:t>result</a:t>
            </a:r>
            <a:r>
              <a:rPr sz="2333" spc="-10" dirty="0">
                <a:solidFill>
                  <a:srgbClr val="CC3300"/>
                </a:solidFill>
                <a:latin typeface="Arial MT"/>
                <a:cs typeface="Arial MT"/>
              </a:rPr>
              <a:t> </a:t>
            </a:r>
            <a:r>
              <a:rPr sz="2333" dirty="0">
                <a:solidFill>
                  <a:srgbClr val="CC3300"/>
                </a:solidFill>
                <a:latin typeface="Arial MT"/>
                <a:cs typeface="Arial MT"/>
              </a:rPr>
              <a:t>of</a:t>
            </a:r>
            <a:r>
              <a:rPr sz="2333" spc="-136" dirty="0">
                <a:solidFill>
                  <a:srgbClr val="CC3300"/>
                </a:solidFill>
                <a:latin typeface="Arial MT"/>
                <a:cs typeface="Arial MT"/>
              </a:rPr>
              <a:t> </a:t>
            </a:r>
            <a:r>
              <a:rPr sz="2333" dirty="0">
                <a:solidFill>
                  <a:srgbClr val="CC3300"/>
                </a:solidFill>
                <a:latin typeface="Arial MT"/>
                <a:cs typeface="Arial MT"/>
              </a:rPr>
              <a:t>ADD</a:t>
            </a:r>
            <a:endParaRPr sz="2333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40676" y="4975930"/>
            <a:ext cx="3944320" cy="712667"/>
          </a:xfrm>
          <a:prstGeom prst="rect">
            <a:avLst/>
          </a:prstGeom>
        </p:spPr>
        <p:txBody>
          <a:bodyPr vert="horz" wrap="square" lIns="0" tIns="9878" rIns="0" bIns="0" rtlCol="0">
            <a:spAutoFit/>
          </a:bodyPr>
          <a:lstStyle/>
          <a:p>
            <a:pPr marL="12347" marR="4939" defTabSz="888980">
              <a:lnSpc>
                <a:spcPct val="100699"/>
              </a:lnSpc>
              <a:spcBef>
                <a:spcPts val="78"/>
              </a:spcBef>
            </a:pPr>
            <a:r>
              <a:rPr sz="2333" dirty="0">
                <a:solidFill>
                  <a:srgbClr val="CC3300"/>
                </a:solidFill>
                <a:latin typeface="Arial MT"/>
                <a:cs typeface="Arial MT"/>
              </a:rPr>
              <a:t>ADD </a:t>
            </a:r>
            <a:r>
              <a:rPr sz="2333" spc="-5" dirty="0">
                <a:solidFill>
                  <a:srgbClr val="CC3300"/>
                </a:solidFill>
                <a:latin typeface="Arial MT"/>
                <a:cs typeface="Arial MT"/>
              </a:rPr>
              <a:t>writes the register </a:t>
            </a:r>
            <a:r>
              <a:rPr sz="2333" dirty="0">
                <a:solidFill>
                  <a:srgbClr val="CC3300"/>
                </a:solidFill>
                <a:latin typeface="Arial MT"/>
                <a:cs typeface="Arial MT"/>
              </a:rPr>
              <a:t>in </a:t>
            </a:r>
            <a:r>
              <a:rPr sz="2333" spc="-5" dirty="0">
                <a:solidFill>
                  <a:srgbClr val="CC3300"/>
                </a:solidFill>
                <a:latin typeface="Arial MT"/>
                <a:cs typeface="Arial MT"/>
              </a:rPr>
              <a:t>WB </a:t>
            </a:r>
            <a:r>
              <a:rPr sz="2333" spc="-637" dirty="0">
                <a:solidFill>
                  <a:srgbClr val="CC3300"/>
                </a:solidFill>
                <a:latin typeface="Arial MT"/>
                <a:cs typeface="Arial MT"/>
              </a:rPr>
              <a:t> </a:t>
            </a:r>
            <a:r>
              <a:rPr sz="2333" dirty="0">
                <a:solidFill>
                  <a:srgbClr val="CC3300"/>
                </a:solidFill>
                <a:latin typeface="Arial MT"/>
                <a:cs typeface="Arial MT"/>
              </a:rPr>
              <a:t>but</a:t>
            </a:r>
            <a:r>
              <a:rPr sz="2333" spc="-15" dirty="0">
                <a:solidFill>
                  <a:srgbClr val="CC3300"/>
                </a:solidFill>
                <a:latin typeface="Arial MT"/>
                <a:cs typeface="Arial MT"/>
              </a:rPr>
              <a:t> </a:t>
            </a:r>
            <a:r>
              <a:rPr sz="2333" dirty="0">
                <a:solidFill>
                  <a:srgbClr val="CC3300"/>
                </a:solidFill>
                <a:latin typeface="Arial MT"/>
                <a:cs typeface="Arial MT"/>
              </a:rPr>
              <a:t>SUB</a:t>
            </a:r>
            <a:r>
              <a:rPr sz="2333" spc="-5" dirty="0">
                <a:solidFill>
                  <a:srgbClr val="CC3300"/>
                </a:solidFill>
                <a:latin typeface="Arial MT"/>
                <a:cs typeface="Arial MT"/>
              </a:rPr>
              <a:t> </a:t>
            </a:r>
            <a:r>
              <a:rPr sz="2333" dirty="0">
                <a:solidFill>
                  <a:srgbClr val="CC3300"/>
                </a:solidFill>
                <a:latin typeface="Arial MT"/>
                <a:cs typeface="Arial MT"/>
              </a:rPr>
              <a:t>needs</a:t>
            </a:r>
            <a:r>
              <a:rPr sz="2333" spc="-10" dirty="0">
                <a:solidFill>
                  <a:srgbClr val="CC3300"/>
                </a:solidFill>
                <a:latin typeface="Arial MT"/>
                <a:cs typeface="Arial MT"/>
              </a:rPr>
              <a:t> </a:t>
            </a:r>
            <a:r>
              <a:rPr sz="2333" dirty="0">
                <a:solidFill>
                  <a:srgbClr val="CC3300"/>
                </a:solidFill>
                <a:latin typeface="Arial MT"/>
                <a:cs typeface="Arial MT"/>
              </a:rPr>
              <a:t>it</a:t>
            </a:r>
            <a:r>
              <a:rPr sz="2333" spc="-10" dirty="0">
                <a:solidFill>
                  <a:srgbClr val="CC3300"/>
                </a:solidFill>
                <a:latin typeface="Arial MT"/>
                <a:cs typeface="Arial MT"/>
              </a:rPr>
              <a:t> </a:t>
            </a:r>
            <a:r>
              <a:rPr sz="2333" dirty="0">
                <a:solidFill>
                  <a:srgbClr val="CC3300"/>
                </a:solidFill>
                <a:latin typeface="Arial MT"/>
                <a:cs typeface="Arial MT"/>
              </a:rPr>
              <a:t>in</a:t>
            </a:r>
            <a:r>
              <a:rPr sz="2333" spc="-5" dirty="0">
                <a:solidFill>
                  <a:srgbClr val="CC3300"/>
                </a:solidFill>
                <a:latin typeface="Arial MT"/>
                <a:cs typeface="Arial MT"/>
              </a:rPr>
              <a:t> ID.</a:t>
            </a:r>
            <a:endParaRPr sz="2333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40676" y="6037792"/>
            <a:ext cx="2939874" cy="371477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defTabSz="888980">
              <a:spcBef>
                <a:spcPts val="97"/>
              </a:spcBef>
            </a:pPr>
            <a:r>
              <a:rPr sz="2333" b="1" u="heavy" spc="-5" dirty="0">
                <a:solidFill>
                  <a:srgbClr val="FF0000"/>
                </a:solidFill>
                <a:uFill>
                  <a:solidFill>
                    <a:srgbClr val="FF2600"/>
                  </a:solidFill>
                </a:uFill>
                <a:latin typeface="Arial"/>
                <a:cs typeface="Arial"/>
              </a:rPr>
              <a:t>This</a:t>
            </a:r>
            <a:r>
              <a:rPr sz="2333" b="1" u="heavy" spc="-15" dirty="0">
                <a:solidFill>
                  <a:srgbClr val="FF0000"/>
                </a:solidFill>
                <a:uFill>
                  <a:solidFill>
                    <a:srgbClr val="FF2600"/>
                  </a:solidFill>
                </a:uFill>
                <a:latin typeface="Arial"/>
                <a:cs typeface="Arial"/>
              </a:rPr>
              <a:t> </a:t>
            </a:r>
            <a:r>
              <a:rPr sz="2333" b="1" u="heavy" spc="-5" dirty="0">
                <a:solidFill>
                  <a:srgbClr val="FF0000"/>
                </a:solidFill>
                <a:uFill>
                  <a:solidFill>
                    <a:srgbClr val="FF2600"/>
                  </a:solidFill>
                </a:uFill>
                <a:latin typeface="Arial"/>
                <a:cs typeface="Arial"/>
              </a:rPr>
              <a:t>is</a:t>
            </a:r>
            <a:r>
              <a:rPr sz="2333" b="1" u="heavy" spc="-10" dirty="0">
                <a:solidFill>
                  <a:srgbClr val="FF0000"/>
                </a:solidFill>
                <a:uFill>
                  <a:solidFill>
                    <a:srgbClr val="FF2600"/>
                  </a:solidFill>
                </a:uFill>
                <a:latin typeface="Arial"/>
                <a:cs typeface="Arial"/>
              </a:rPr>
              <a:t> </a:t>
            </a:r>
            <a:r>
              <a:rPr sz="2333" b="1" u="heavy" dirty="0">
                <a:solidFill>
                  <a:srgbClr val="FF0000"/>
                </a:solidFill>
                <a:uFill>
                  <a:solidFill>
                    <a:srgbClr val="FF2600"/>
                  </a:solidFill>
                </a:uFill>
                <a:latin typeface="Arial"/>
                <a:cs typeface="Arial"/>
              </a:rPr>
              <a:t>a</a:t>
            </a:r>
            <a:r>
              <a:rPr sz="2333" b="1" u="heavy" spc="-15" dirty="0">
                <a:solidFill>
                  <a:srgbClr val="FF0000"/>
                </a:solidFill>
                <a:uFill>
                  <a:solidFill>
                    <a:srgbClr val="FF2600"/>
                  </a:solidFill>
                </a:uFill>
                <a:latin typeface="Arial"/>
                <a:cs typeface="Arial"/>
              </a:rPr>
              <a:t> </a:t>
            </a:r>
            <a:r>
              <a:rPr sz="2333" b="1" u="heavy" spc="-5" dirty="0">
                <a:solidFill>
                  <a:srgbClr val="FF0000"/>
                </a:solidFill>
                <a:uFill>
                  <a:solidFill>
                    <a:srgbClr val="FF2600"/>
                  </a:solidFill>
                </a:uFill>
                <a:latin typeface="Arial"/>
                <a:cs typeface="Arial"/>
              </a:rPr>
              <a:t>data</a:t>
            </a:r>
            <a:r>
              <a:rPr sz="2333" b="1" u="heavy" spc="-10" dirty="0">
                <a:solidFill>
                  <a:srgbClr val="FF0000"/>
                </a:solidFill>
                <a:uFill>
                  <a:solidFill>
                    <a:srgbClr val="FF2600"/>
                  </a:solidFill>
                </a:uFill>
                <a:latin typeface="Arial"/>
                <a:cs typeface="Arial"/>
              </a:rPr>
              <a:t> </a:t>
            </a:r>
            <a:r>
              <a:rPr sz="2333" b="1" u="heavy" spc="-5" dirty="0">
                <a:solidFill>
                  <a:srgbClr val="FF0000"/>
                </a:solidFill>
                <a:uFill>
                  <a:solidFill>
                    <a:srgbClr val="FF2600"/>
                  </a:solidFill>
                </a:uFill>
                <a:latin typeface="Arial"/>
                <a:cs typeface="Arial"/>
              </a:rPr>
              <a:t>hazard</a:t>
            </a:r>
            <a:endParaRPr sz="2333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078817" y="4445000"/>
            <a:ext cx="296333" cy="1852083"/>
          </a:xfrm>
          <a:custGeom>
            <a:avLst/>
            <a:gdLst/>
            <a:ahLst/>
            <a:cxnLst/>
            <a:rect l="l" t="t" r="r" b="b"/>
            <a:pathLst>
              <a:path w="304800" h="1905000">
                <a:moveTo>
                  <a:pt x="0" y="0"/>
                </a:moveTo>
                <a:lnTo>
                  <a:pt x="48171" y="8094"/>
                </a:lnTo>
                <a:lnTo>
                  <a:pt x="90007" y="30632"/>
                </a:lnTo>
                <a:lnTo>
                  <a:pt x="122996" y="64998"/>
                </a:lnTo>
                <a:lnTo>
                  <a:pt x="144630" y="108576"/>
                </a:lnTo>
                <a:lnTo>
                  <a:pt x="152399" y="158750"/>
                </a:lnTo>
                <a:lnTo>
                  <a:pt x="152399" y="793749"/>
                </a:lnTo>
                <a:lnTo>
                  <a:pt x="160168" y="843923"/>
                </a:lnTo>
                <a:lnTo>
                  <a:pt x="181803" y="887501"/>
                </a:lnTo>
                <a:lnTo>
                  <a:pt x="214792" y="921867"/>
                </a:lnTo>
                <a:lnTo>
                  <a:pt x="256627" y="944405"/>
                </a:lnTo>
                <a:lnTo>
                  <a:pt x="304799" y="952499"/>
                </a:lnTo>
                <a:lnTo>
                  <a:pt x="256627" y="960593"/>
                </a:lnTo>
                <a:lnTo>
                  <a:pt x="214792" y="983131"/>
                </a:lnTo>
                <a:lnTo>
                  <a:pt x="181803" y="1017498"/>
                </a:lnTo>
                <a:lnTo>
                  <a:pt x="160168" y="1061076"/>
                </a:lnTo>
                <a:lnTo>
                  <a:pt x="152399" y="1111249"/>
                </a:lnTo>
                <a:lnTo>
                  <a:pt x="152399" y="1746249"/>
                </a:lnTo>
                <a:lnTo>
                  <a:pt x="144630" y="1796422"/>
                </a:lnTo>
                <a:lnTo>
                  <a:pt x="122996" y="1840000"/>
                </a:lnTo>
                <a:lnTo>
                  <a:pt x="90007" y="1874367"/>
                </a:lnTo>
                <a:lnTo>
                  <a:pt x="48171" y="1896905"/>
                </a:lnTo>
                <a:lnTo>
                  <a:pt x="0" y="1904999"/>
                </a:lnTo>
              </a:path>
            </a:pathLst>
          </a:custGeom>
          <a:ln w="25399">
            <a:solidFill>
              <a:srgbClr val="D84800"/>
            </a:solidFill>
          </a:ln>
        </p:spPr>
        <p:txBody>
          <a:bodyPr wrap="square" lIns="0" tIns="0" rIns="0" bIns="0" rtlCol="0"/>
          <a:lstStyle/>
          <a:p>
            <a:pPr defTabSz="888980"/>
            <a:endParaRPr sz="175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449234" y="5304505"/>
            <a:ext cx="682184" cy="123472"/>
            <a:chOff x="4419600" y="5456062"/>
            <a:chExt cx="701675" cy="127000"/>
          </a:xfrm>
        </p:grpSpPr>
        <p:sp>
          <p:nvSpPr>
            <p:cNvPr id="10" name="object 10"/>
            <p:cNvSpPr/>
            <p:nvPr/>
          </p:nvSpPr>
          <p:spPr>
            <a:xfrm>
              <a:off x="4434839" y="5518150"/>
              <a:ext cx="673735" cy="1905"/>
            </a:xfrm>
            <a:custGeom>
              <a:avLst/>
              <a:gdLst/>
              <a:ahLst/>
              <a:cxnLst/>
              <a:rect l="l" t="t" r="r" b="b"/>
              <a:pathLst>
                <a:path w="673735" h="1904">
                  <a:moveTo>
                    <a:pt x="673734" y="0"/>
                  </a:moveTo>
                  <a:lnTo>
                    <a:pt x="0" y="1552"/>
                  </a:lnTo>
                </a:path>
              </a:pathLst>
            </a:custGeom>
            <a:ln w="25399">
              <a:solidFill>
                <a:srgbClr val="D848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4419600" y="5456062"/>
              <a:ext cx="76835" cy="127000"/>
            </a:xfrm>
            <a:custGeom>
              <a:avLst/>
              <a:gdLst/>
              <a:ahLst/>
              <a:cxnLst/>
              <a:rect l="l" t="t" r="r" b="b"/>
              <a:pathLst>
                <a:path w="76835" h="127000">
                  <a:moveTo>
                    <a:pt x="76052" y="0"/>
                  </a:moveTo>
                  <a:lnTo>
                    <a:pt x="0" y="63675"/>
                  </a:lnTo>
                  <a:lnTo>
                    <a:pt x="76346" y="127000"/>
                  </a:lnTo>
                  <a:lnTo>
                    <a:pt x="76052" y="0"/>
                  </a:lnTo>
                  <a:close/>
                </a:path>
              </a:pathLst>
            </a:custGeom>
            <a:solidFill>
              <a:srgbClr val="D84800"/>
            </a:solidFill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041" defTabSz="888980">
              <a:lnSpc>
                <a:spcPts val="1604"/>
              </a:lnSpc>
            </a:pPr>
            <a:fld id="{81D60167-4931-47E6-BA6A-407CBD079E47}" type="slidenum">
              <a:rPr dirty="0"/>
              <a:pPr marL="37041" defTabSz="888980">
                <a:lnSpc>
                  <a:spcPts val="1604"/>
                </a:lnSpc>
              </a:pPr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914" y="172862"/>
            <a:ext cx="5843323" cy="617361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>
              <a:spcBef>
                <a:spcPts val="97"/>
              </a:spcBef>
              <a:tabLst>
                <a:tab pos="3085500" algn="l"/>
              </a:tabLst>
            </a:pPr>
            <a:r>
              <a:rPr spc="-5" dirty="0"/>
              <a:t>Illustrating</a:t>
            </a:r>
            <a:r>
              <a:rPr spc="5" dirty="0"/>
              <a:t> </a:t>
            </a:r>
            <a:r>
              <a:rPr dirty="0"/>
              <a:t>a	</a:t>
            </a:r>
            <a:r>
              <a:rPr spc="-5" dirty="0"/>
              <a:t>data</a:t>
            </a:r>
            <a:r>
              <a:rPr spc="-49" dirty="0"/>
              <a:t> </a:t>
            </a:r>
            <a:r>
              <a:rPr spc="-5" dirty="0"/>
              <a:t>hazard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650603" y="1475492"/>
            <a:ext cx="338314" cy="768615"/>
            <a:chOff x="4626723" y="1517649"/>
            <a:chExt cx="347980" cy="790575"/>
          </a:xfrm>
        </p:grpSpPr>
        <p:sp>
          <p:nvSpPr>
            <p:cNvPr id="4" name="object 4"/>
            <p:cNvSpPr/>
            <p:nvPr/>
          </p:nvSpPr>
          <p:spPr>
            <a:xfrm>
              <a:off x="4633072" y="1523999"/>
              <a:ext cx="335280" cy="777875"/>
            </a:xfrm>
            <a:custGeom>
              <a:avLst/>
              <a:gdLst/>
              <a:ahLst/>
              <a:cxnLst/>
              <a:rect l="l" t="t" r="r" b="b"/>
              <a:pathLst>
                <a:path w="335279" h="777875">
                  <a:moveTo>
                    <a:pt x="0" y="0"/>
                  </a:moveTo>
                  <a:lnTo>
                    <a:pt x="0" y="277802"/>
                  </a:lnTo>
                  <a:lnTo>
                    <a:pt x="125656" y="388937"/>
                  </a:lnTo>
                  <a:lnTo>
                    <a:pt x="0" y="500072"/>
                  </a:lnTo>
                  <a:lnTo>
                    <a:pt x="0" y="777875"/>
                  </a:lnTo>
                  <a:lnTo>
                    <a:pt x="335081" y="500072"/>
                  </a:lnTo>
                  <a:lnTo>
                    <a:pt x="335081" y="2222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B00"/>
            </a:solidFill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4633073" y="1523999"/>
              <a:ext cx="335280" cy="777875"/>
            </a:xfrm>
            <a:custGeom>
              <a:avLst/>
              <a:gdLst/>
              <a:ahLst/>
              <a:cxnLst/>
              <a:rect l="l" t="t" r="r" b="b"/>
              <a:pathLst>
                <a:path w="335279" h="777875">
                  <a:moveTo>
                    <a:pt x="0" y="0"/>
                  </a:moveTo>
                  <a:lnTo>
                    <a:pt x="0" y="277802"/>
                  </a:lnTo>
                  <a:lnTo>
                    <a:pt x="125655" y="388937"/>
                  </a:lnTo>
                  <a:lnTo>
                    <a:pt x="0" y="500072"/>
                  </a:lnTo>
                  <a:lnTo>
                    <a:pt x="0" y="777874"/>
                  </a:lnTo>
                  <a:lnTo>
                    <a:pt x="335081" y="500072"/>
                  </a:lnTo>
                  <a:lnTo>
                    <a:pt x="335081" y="222234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731771" y="1674349"/>
            <a:ext cx="153888" cy="329671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347" defTabSz="888980">
              <a:lnSpc>
                <a:spcPts val="1230"/>
              </a:lnSpc>
            </a:pPr>
            <a:r>
              <a:rPr sz="1167" b="1" dirty="0">
                <a:solidFill>
                  <a:prstClr val="black"/>
                </a:solidFill>
                <a:latin typeface="Arial"/>
                <a:cs typeface="Arial"/>
              </a:rPr>
              <a:t>ALU</a:t>
            </a:r>
            <a:endParaRPr sz="1167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589906" y="1558837"/>
            <a:ext cx="584024" cy="600692"/>
            <a:chOff x="3535721" y="1603374"/>
            <a:chExt cx="600710" cy="617855"/>
          </a:xfrm>
        </p:grpSpPr>
        <p:sp>
          <p:nvSpPr>
            <p:cNvPr id="8" name="object 8"/>
            <p:cNvSpPr/>
            <p:nvPr/>
          </p:nvSpPr>
          <p:spPr>
            <a:xfrm>
              <a:off x="3542071" y="1609724"/>
              <a:ext cx="588010" cy="605155"/>
            </a:xfrm>
            <a:custGeom>
              <a:avLst/>
              <a:gdLst/>
              <a:ahLst/>
              <a:cxnLst/>
              <a:rect l="l" t="t" r="r" b="b"/>
              <a:pathLst>
                <a:path w="588010" h="605155">
                  <a:moveTo>
                    <a:pt x="587584" y="0"/>
                  </a:moveTo>
                  <a:lnTo>
                    <a:pt x="0" y="0"/>
                  </a:lnTo>
                  <a:lnTo>
                    <a:pt x="0" y="604838"/>
                  </a:lnTo>
                  <a:lnTo>
                    <a:pt x="587584" y="604838"/>
                  </a:lnTo>
                  <a:lnTo>
                    <a:pt x="587584" y="0"/>
                  </a:lnTo>
                  <a:close/>
                </a:path>
              </a:pathLst>
            </a:custGeom>
            <a:solidFill>
              <a:srgbClr val="00A500"/>
            </a:solidFill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3542071" y="1609724"/>
              <a:ext cx="588010" cy="605155"/>
            </a:xfrm>
            <a:custGeom>
              <a:avLst/>
              <a:gdLst/>
              <a:ahLst/>
              <a:cxnLst/>
              <a:rect l="l" t="t" r="r" b="b"/>
              <a:pathLst>
                <a:path w="588010" h="605155">
                  <a:moveTo>
                    <a:pt x="0" y="0"/>
                  </a:moveTo>
                  <a:lnTo>
                    <a:pt x="587585" y="0"/>
                  </a:lnTo>
                  <a:lnTo>
                    <a:pt x="587585" y="604837"/>
                  </a:lnTo>
                  <a:lnTo>
                    <a:pt x="0" y="604837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692103" y="1749602"/>
            <a:ext cx="328436" cy="207008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defTabSz="888980">
              <a:spcBef>
                <a:spcPts val="97"/>
              </a:spcBef>
            </a:pPr>
            <a:r>
              <a:rPr sz="1264" b="1" dirty="0">
                <a:solidFill>
                  <a:srgbClr val="FFFFFF"/>
                </a:solidFill>
                <a:latin typeface="Arial"/>
                <a:cs typeface="Arial"/>
              </a:rPr>
              <a:t>Reg</a:t>
            </a:r>
            <a:endParaRPr sz="1264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612584" y="1558837"/>
            <a:ext cx="2050874" cy="600692"/>
            <a:chOff x="2530475" y="1603374"/>
            <a:chExt cx="2109470" cy="617855"/>
          </a:xfrm>
        </p:grpSpPr>
        <p:sp>
          <p:nvSpPr>
            <p:cNvPr id="12" name="object 12"/>
            <p:cNvSpPr/>
            <p:nvPr/>
          </p:nvSpPr>
          <p:spPr>
            <a:xfrm>
              <a:off x="4129656" y="1695449"/>
              <a:ext cx="503555" cy="1905"/>
            </a:xfrm>
            <a:custGeom>
              <a:avLst/>
              <a:gdLst/>
              <a:ahLst/>
              <a:cxnLst/>
              <a:rect l="l" t="t" r="r" b="b"/>
              <a:pathLst>
                <a:path w="503554" h="1905">
                  <a:moveTo>
                    <a:pt x="0" y="0"/>
                  </a:moveTo>
                  <a:lnTo>
                    <a:pt x="503416" y="158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4129656" y="2128839"/>
              <a:ext cx="503555" cy="1905"/>
            </a:xfrm>
            <a:custGeom>
              <a:avLst/>
              <a:gdLst/>
              <a:ahLst/>
              <a:cxnLst/>
              <a:rect l="l" t="t" r="r" b="b"/>
              <a:pathLst>
                <a:path w="503554" h="1905">
                  <a:moveTo>
                    <a:pt x="0" y="0"/>
                  </a:moveTo>
                  <a:lnTo>
                    <a:pt x="503416" y="158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2536824" y="1609724"/>
              <a:ext cx="586105" cy="605155"/>
            </a:xfrm>
            <a:custGeom>
              <a:avLst/>
              <a:gdLst/>
              <a:ahLst/>
              <a:cxnLst/>
              <a:rect l="l" t="t" r="r" b="b"/>
              <a:pathLst>
                <a:path w="586105" h="605155">
                  <a:moveTo>
                    <a:pt x="585997" y="0"/>
                  </a:moveTo>
                  <a:lnTo>
                    <a:pt x="0" y="0"/>
                  </a:lnTo>
                  <a:lnTo>
                    <a:pt x="0" y="604838"/>
                  </a:lnTo>
                  <a:lnTo>
                    <a:pt x="585997" y="604838"/>
                  </a:lnTo>
                  <a:lnTo>
                    <a:pt x="585997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2536825" y="1609724"/>
              <a:ext cx="586105" cy="605155"/>
            </a:xfrm>
            <a:custGeom>
              <a:avLst/>
              <a:gdLst/>
              <a:ahLst/>
              <a:cxnLst/>
              <a:rect l="l" t="t" r="r" b="b"/>
              <a:pathLst>
                <a:path w="586105" h="605155">
                  <a:moveTo>
                    <a:pt x="0" y="0"/>
                  </a:moveTo>
                  <a:lnTo>
                    <a:pt x="585996" y="0"/>
                  </a:lnTo>
                  <a:lnTo>
                    <a:pt x="585996" y="604837"/>
                  </a:lnTo>
                  <a:lnTo>
                    <a:pt x="0" y="604837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682063" y="1749602"/>
            <a:ext cx="390790" cy="207008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defTabSz="888980">
              <a:spcBef>
                <a:spcPts val="97"/>
              </a:spcBef>
            </a:pPr>
            <a:r>
              <a:rPr sz="1264" b="1" dirty="0">
                <a:solidFill>
                  <a:srgbClr val="FFFFFF"/>
                </a:solidFill>
                <a:latin typeface="Arial"/>
                <a:cs typeface="Arial"/>
              </a:rPr>
              <a:t>Mem</a:t>
            </a:r>
            <a:endParaRPr sz="1264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182303" y="1558837"/>
            <a:ext cx="2867642" cy="600692"/>
            <a:chOff x="3116471" y="1603374"/>
            <a:chExt cx="2949575" cy="617855"/>
          </a:xfrm>
        </p:grpSpPr>
        <p:sp>
          <p:nvSpPr>
            <p:cNvPr id="18" name="object 18"/>
            <p:cNvSpPr/>
            <p:nvPr/>
          </p:nvSpPr>
          <p:spPr>
            <a:xfrm>
              <a:off x="3122821" y="1868488"/>
              <a:ext cx="419734" cy="1905"/>
            </a:xfrm>
            <a:custGeom>
              <a:avLst/>
              <a:gdLst/>
              <a:ahLst/>
              <a:cxnLst/>
              <a:rect l="l" t="t" r="r" b="b"/>
              <a:pathLst>
                <a:path w="419735" h="1905">
                  <a:moveTo>
                    <a:pt x="0" y="0"/>
                  </a:moveTo>
                  <a:lnTo>
                    <a:pt x="419249" y="158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3375324" y="1695449"/>
              <a:ext cx="167005" cy="173355"/>
            </a:xfrm>
            <a:custGeom>
              <a:avLst/>
              <a:gdLst/>
              <a:ahLst/>
              <a:cxnLst/>
              <a:rect l="l" t="t" r="r" b="b"/>
              <a:pathLst>
                <a:path w="167004" h="173355">
                  <a:moveTo>
                    <a:pt x="0" y="173037"/>
                  </a:moveTo>
                  <a:lnTo>
                    <a:pt x="0" y="0"/>
                  </a:lnTo>
                  <a:lnTo>
                    <a:pt x="166746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5471573" y="1609724"/>
              <a:ext cx="588010" cy="605155"/>
            </a:xfrm>
            <a:custGeom>
              <a:avLst/>
              <a:gdLst/>
              <a:ahLst/>
              <a:cxnLst/>
              <a:rect l="l" t="t" r="r" b="b"/>
              <a:pathLst>
                <a:path w="588010" h="605155">
                  <a:moveTo>
                    <a:pt x="587584" y="0"/>
                  </a:moveTo>
                  <a:lnTo>
                    <a:pt x="0" y="0"/>
                  </a:lnTo>
                  <a:lnTo>
                    <a:pt x="0" y="604838"/>
                  </a:lnTo>
                  <a:lnTo>
                    <a:pt x="587584" y="604838"/>
                  </a:lnTo>
                  <a:lnTo>
                    <a:pt x="587584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5471573" y="1609724"/>
              <a:ext cx="588010" cy="605155"/>
            </a:xfrm>
            <a:custGeom>
              <a:avLst/>
              <a:gdLst/>
              <a:ahLst/>
              <a:cxnLst/>
              <a:rect l="l" t="t" r="r" b="b"/>
              <a:pathLst>
                <a:path w="588010" h="605155">
                  <a:moveTo>
                    <a:pt x="0" y="0"/>
                  </a:moveTo>
                  <a:lnTo>
                    <a:pt x="587585" y="0"/>
                  </a:lnTo>
                  <a:lnTo>
                    <a:pt x="587585" y="604837"/>
                  </a:lnTo>
                  <a:lnTo>
                    <a:pt x="0" y="604837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594326" y="1749602"/>
            <a:ext cx="274726" cy="207008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defTabSz="888980">
              <a:spcBef>
                <a:spcPts val="97"/>
              </a:spcBef>
            </a:pPr>
            <a:r>
              <a:rPr sz="1264" b="1" dirty="0">
                <a:solidFill>
                  <a:srgbClr val="FFFFFF"/>
                </a:solidFill>
                <a:latin typeface="Arial"/>
                <a:cs typeface="Arial"/>
              </a:rPr>
              <a:t>DM</a:t>
            </a:r>
            <a:endParaRPr sz="1264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976376" y="1558837"/>
            <a:ext cx="1968764" cy="600692"/>
            <a:chOff x="4961804" y="1603374"/>
            <a:chExt cx="2025014" cy="617855"/>
          </a:xfrm>
        </p:grpSpPr>
        <p:sp>
          <p:nvSpPr>
            <p:cNvPr id="24" name="object 24"/>
            <p:cNvSpPr/>
            <p:nvPr/>
          </p:nvSpPr>
          <p:spPr>
            <a:xfrm>
              <a:off x="4968154" y="1868488"/>
              <a:ext cx="503555" cy="1905"/>
            </a:xfrm>
            <a:custGeom>
              <a:avLst/>
              <a:gdLst/>
              <a:ahLst/>
              <a:cxnLst/>
              <a:rect l="l" t="t" r="r" b="b"/>
              <a:pathLst>
                <a:path w="503554" h="1905">
                  <a:moveTo>
                    <a:pt x="0" y="0"/>
                  </a:moveTo>
                  <a:lnTo>
                    <a:pt x="503416" y="158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6394240" y="1609724"/>
              <a:ext cx="586105" cy="605155"/>
            </a:xfrm>
            <a:custGeom>
              <a:avLst/>
              <a:gdLst/>
              <a:ahLst/>
              <a:cxnLst/>
              <a:rect l="l" t="t" r="r" b="b"/>
              <a:pathLst>
                <a:path w="586104" h="605155">
                  <a:moveTo>
                    <a:pt x="585997" y="0"/>
                  </a:moveTo>
                  <a:lnTo>
                    <a:pt x="0" y="0"/>
                  </a:lnTo>
                  <a:lnTo>
                    <a:pt x="0" y="604838"/>
                  </a:lnTo>
                  <a:lnTo>
                    <a:pt x="585997" y="604838"/>
                  </a:lnTo>
                  <a:lnTo>
                    <a:pt x="585997" y="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6394240" y="1609724"/>
              <a:ext cx="586105" cy="605155"/>
            </a:xfrm>
            <a:custGeom>
              <a:avLst/>
              <a:gdLst/>
              <a:ahLst/>
              <a:cxnLst/>
              <a:rect l="l" t="t" r="r" b="b"/>
              <a:pathLst>
                <a:path w="586104" h="605155">
                  <a:moveTo>
                    <a:pt x="0" y="0"/>
                  </a:moveTo>
                  <a:lnTo>
                    <a:pt x="585997" y="0"/>
                  </a:lnTo>
                  <a:lnTo>
                    <a:pt x="585997" y="604837"/>
                  </a:lnTo>
                  <a:lnTo>
                    <a:pt x="0" y="604837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464751" y="1749602"/>
            <a:ext cx="328436" cy="207008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defTabSz="888980">
              <a:spcBef>
                <a:spcPts val="97"/>
              </a:spcBef>
            </a:pPr>
            <a:r>
              <a:rPr sz="1264" b="1" dirty="0">
                <a:solidFill>
                  <a:prstClr val="black"/>
                </a:solidFill>
                <a:latin typeface="Arial"/>
                <a:cs typeface="Arial"/>
              </a:rPr>
              <a:t>Reg</a:t>
            </a:r>
            <a:endParaRPr sz="1264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347244" y="1475492"/>
            <a:ext cx="4657990" cy="4715404"/>
            <a:chOff x="3286125" y="1517649"/>
            <a:chExt cx="4791075" cy="4850130"/>
          </a:xfrm>
        </p:grpSpPr>
        <p:sp>
          <p:nvSpPr>
            <p:cNvPr id="29" name="object 29"/>
            <p:cNvSpPr/>
            <p:nvPr/>
          </p:nvSpPr>
          <p:spPr>
            <a:xfrm>
              <a:off x="6059158" y="1868489"/>
              <a:ext cx="335280" cy="1905"/>
            </a:xfrm>
            <a:custGeom>
              <a:avLst/>
              <a:gdLst/>
              <a:ahLst/>
              <a:cxnLst/>
              <a:rect l="l" t="t" r="r" b="b"/>
              <a:pathLst>
                <a:path w="335279" h="1905">
                  <a:moveTo>
                    <a:pt x="0" y="0"/>
                  </a:moveTo>
                  <a:lnTo>
                    <a:pt x="335081" y="158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5387405" y="1868489"/>
              <a:ext cx="923290" cy="433705"/>
            </a:xfrm>
            <a:custGeom>
              <a:avLst/>
              <a:gdLst/>
              <a:ahLst/>
              <a:cxnLst/>
              <a:rect l="l" t="t" r="r" b="b"/>
              <a:pathLst>
                <a:path w="923289" h="433705">
                  <a:moveTo>
                    <a:pt x="0" y="0"/>
                  </a:moveTo>
                  <a:lnTo>
                    <a:pt x="0" y="433387"/>
                  </a:lnTo>
                  <a:lnTo>
                    <a:pt x="754920" y="433387"/>
                  </a:lnTo>
                  <a:lnTo>
                    <a:pt x="754920" y="173355"/>
                  </a:lnTo>
                  <a:lnTo>
                    <a:pt x="922666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4548906" y="1868489"/>
              <a:ext cx="670560" cy="433705"/>
            </a:xfrm>
            <a:custGeom>
              <a:avLst/>
              <a:gdLst/>
              <a:ahLst/>
              <a:cxnLst/>
              <a:rect l="l" t="t" r="r" b="b"/>
              <a:pathLst>
                <a:path w="670560" h="433705">
                  <a:moveTo>
                    <a:pt x="0" y="260032"/>
                  </a:moveTo>
                  <a:lnTo>
                    <a:pt x="0" y="433387"/>
                  </a:lnTo>
                  <a:lnTo>
                    <a:pt x="502623" y="433387"/>
                  </a:lnTo>
                  <a:lnTo>
                    <a:pt x="502623" y="173355"/>
                  </a:lnTo>
                  <a:lnTo>
                    <a:pt x="670164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3292475" y="1523999"/>
              <a:ext cx="0" cy="4837430"/>
            </a:xfrm>
            <a:custGeom>
              <a:avLst/>
              <a:gdLst/>
              <a:ahLst/>
              <a:cxnLst/>
              <a:rect l="l" t="t" r="r" b="b"/>
              <a:pathLst>
                <a:path h="4837430">
                  <a:moveTo>
                    <a:pt x="0" y="0"/>
                  </a:moveTo>
                  <a:lnTo>
                    <a:pt x="1" y="4837110"/>
                  </a:lnTo>
                </a:path>
              </a:pathLst>
            </a:custGeom>
            <a:ln w="12699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4297362" y="1523999"/>
              <a:ext cx="0" cy="4837430"/>
            </a:xfrm>
            <a:custGeom>
              <a:avLst/>
              <a:gdLst/>
              <a:ahLst/>
              <a:cxnLst/>
              <a:rect l="l" t="t" r="r" b="b"/>
              <a:pathLst>
                <a:path h="4837430">
                  <a:moveTo>
                    <a:pt x="0" y="0"/>
                  </a:moveTo>
                  <a:lnTo>
                    <a:pt x="1" y="4837110"/>
                  </a:lnTo>
                </a:path>
              </a:pathLst>
            </a:custGeom>
            <a:ln w="12699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5219700" y="1523999"/>
              <a:ext cx="0" cy="4837430"/>
            </a:xfrm>
            <a:custGeom>
              <a:avLst/>
              <a:gdLst/>
              <a:ahLst/>
              <a:cxnLst/>
              <a:rect l="l" t="t" r="r" b="b"/>
              <a:pathLst>
                <a:path h="4837430">
                  <a:moveTo>
                    <a:pt x="0" y="0"/>
                  </a:moveTo>
                  <a:lnTo>
                    <a:pt x="1" y="4837110"/>
                  </a:lnTo>
                </a:path>
              </a:pathLst>
            </a:custGeom>
            <a:ln w="12699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6226173" y="1523999"/>
              <a:ext cx="0" cy="4837430"/>
            </a:xfrm>
            <a:custGeom>
              <a:avLst/>
              <a:gdLst/>
              <a:ahLst/>
              <a:cxnLst/>
              <a:rect l="l" t="t" r="r" b="b"/>
              <a:pathLst>
                <a:path h="4837430">
                  <a:moveTo>
                    <a:pt x="0" y="0"/>
                  </a:moveTo>
                  <a:lnTo>
                    <a:pt x="1" y="4837110"/>
                  </a:lnTo>
                </a:path>
              </a:pathLst>
            </a:custGeom>
            <a:ln w="12699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5595098" y="2387600"/>
              <a:ext cx="336550" cy="777875"/>
            </a:xfrm>
            <a:custGeom>
              <a:avLst/>
              <a:gdLst/>
              <a:ahLst/>
              <a:cxnLst/>
              <a:rect l="l" t="t" r="r" b="b"/>
              <a:pathLst>
                <a:path w="336550" h="777875">
                  <a:moveTo>
                    <a:pt x="0" y="0"/>
                  </a:moveTo>
                  <a:lnTo>
                    <a:pt x="0" y="277802"/>
                  </a:lnTo>
                  <a:lnTo>
                    <a:pt x="126204" y="388937"/>
                  </a:lnTo>
                  <a:lnTo>
                    <a:pt x="0" y="500072"/>
                  </a:lnTo>
                  <a:lnTo>
                    <a:pt x="0" y="777875"/>
                  </a:lnTo>
                  <a:lnTo>
                    <a:pt x="336544" y="500072"/>
                  </a:lnTo>
                  <a:lnTo>
                    <a:pt x="336544" y="2222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B00"/>
            </a:solidFill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5595098" y="2387600"/>
              <a:ext cx="336550" cy="777875"/>
            </a:xfrm>
            <a:custGeom>
              <a:avLst/>
              <a:gdLst/>
              <a:ahLst/>
              <a:cxnLst/>
              <a:rect l="l" t="t" r="r" b="b"/>
              <a:pathLst>
                <a:path w="336550" h="777875">
                  <a:moveTo>
                    <a:pt x="0" y="0"/>
                  </a:moveTo>
                  <a:lnTo>
                    <a:pt x="0" y="277801"/>
                  </a:lnTo>
                  <a:lnTo>
                    <a:pt x="126204" y="388937"/>
                  </a:lnTo>
                  <a:lnTo>
                    <a:pt x="0" y="500072"/>
                  </a:lnTo>
                  <a:lnTo>
                    <a:pt x="0" y="777874"/>
                  </a:lnTo>
                  <a:lnTo>
                    <a:pt x="336544" y="500072"/>
                  </a:lnTo>
                  <a:lnTo>
                    <a:pt x="336544" y="222234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7146923" y="1523999"/>
              <a:ext cx="1905" cy="4837430"/>
            </a:xfrm>
            <a:custGeom>
              <a:avLst/>
              <a:gdLst/>
              <a:ahLst/>
              <a:cxnLst/>
              <a:rect l="l" t="t" r="r" b="b"/>
              <a:pathLst>
                <a:path w="1904" h="4837430">
                  <a:moveTo>
                    <a:pt x="0" y="0"/>
                  </a:moveTo>
                  <a:lnTo>
                    <a:pt x="1588" y="4837110"/>
                  </a:lnTo>
                </a:path>
              </a:pathLst>
            </a:custGeom>
            <a:ln w="12699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8069261" y="1523999"/>
              <a:ext cx="1905" cy="4837430"/>
            </a:xfrm>
            <a:custGeom>
              <a:avLst/>
              <a:gdLst/>
              <a:ahLst/>
              <a:cxnLst/>
              <a:rect l="l" t="t" r="r" b="b"/>
              <a:pathLst>
                <a:path w="1904" h="4837430">
                  <a:moveTo>
                    <a:pt x="0" y="0"/>
                  </a:moveTo>
                  <a:lnTo>
                    <a:pt x="1586" y="4837110"/>
                  </a:lnTo>
                </a:path>
              </a:pathLst>
            </a:custGeom>
            <a:ln w="12699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5670408" y="2513960"/>
            <a:ext cx="153888" cy="329671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347" defTabSz="888980">
              <a:lnSpc>
                <a:spcPts val="1230"/>
              </a:lnSpc>
            </a:pPr>
            <a:r>
              <a:rPr sz="1167" b="1" dirty="0">
                <a:solidFill>
                  <a:prstClr val="black"/>
                </a:solidFill>
                <a:latin typeface="Arial"/>
                <a:cs typeface="Arial"/>
              </a:rPr>
              <a:t>ALU</a:t>
            </a:r>
            <a:endParaRPr sz="1167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4526752" y="2398449"/>
            <a:ext cx="584024" cy="600692"/>
            <a:chOff x="4499334" y="2466975"/>
            <a:chExt cx="600710" cy="617855"/>
          </a:xfrm>
        </p:grpSpPr>
        <p:sp>
          <p:nvSpPr>
            <p:cNvPr id="42" name="object 42"/>
            <p:cNvSpPr/>
            <p:nvPr/>
          </p:nvSpPr>
          <p:spPr>
            <a:xfrm>
              <a:off x="4505684" y="2473324"/>
              <a:ext cx="588010" cy="605155"/>
            </a:xfrm>
            <a:custGeom>
              <a:avLst/>
              <a:gdLst/>
              <a:ahLst/>
              <a:cxnLst/>
              <a:rect l="l" t="t" r="r" b="b"/>
              <a:pathLst>
                <a:path w="588010" h="605155">
                  <a:moveTo>
                    <a:pt x="587584" y="0"/>
                  </a:moveTo>
                  <a:lnTo>
                    <a:pt x="0" y="0"/>
                  </a:lnTo>
                  <a:lnTo>
                    <a:pt x="0" y="604838"/>
                  </a:lnTo>
                  <a:lnTo>
                    <a:pt x="587584" y="604838"/>
                  </a:lnTo>
                  <a:lnTo>
                    <a:pt x="587584" y="0"/>
                  </a:lnTo>
                  <a:close/>
                </a:path>
              </a:pathLst>
            </a:custGeom>
            <a:solidFill>
              <a:srgbClr val="00A500"/>
            </a:solidFill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4505684" y="2473325"/>
              <a:ext cx="588010" cy="605155"/>
            </a:xfrm>
            <a:custGeom>
              <a:avLst/>
              <a:gdLst/>
              <a:ahLst/>
              <a:cxnLst/>
              <a:rect l="l" t="t" r="r" b="b"/>
              <a:pathLst>
                <a:path w="588010" h="605155">
                  <a:moveTo>
                    <a:pt x="0" y="0"/>
                  </a:moveTo>
                  <a:lnTo>
                    <a:pt x="587584" y="0"/>
                  </a:lnTo>
                  <a:lnTo>
                    <a:pt x="587584" y="604837"/>
                  </a:lnTo>
                  <a:lnTo>
                    <a:pt x="0" y="604837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4628950" y="2589213"/>
            <a:ext cx="328436" cy="207008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defTabSz="888980">
              <a:spcBef>
                <a:spcPts val="97"/>
              </a:spcBef>
            </a:pPr>
            <a:r>
              <a:rPr sz="1264" b="1" dirty="0">
                <a:solidFill>
                  <a:srgbClr val="FFFFFF"/>
                </a:solidFill>
                <a:latin typeface="Arial"/>
                <a:cs typeface="Arial"/>
              </a:rPr>
              <a:t>Reg</a:t>
            </a:r>
            <a:endParaRPr sz="1264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3549429" y="2398449"/>
            <a:ext cx="2049022" cy="600692"/>
            <a:chOff x="3494087" y="2466975"/>
            <a:chExt cx="2107565" cy="617855"/>
          </a:xfrm>
        </p:grpSpPr>
        <p:sp>
          <p:nvSpPr>
            <p:cNvPr id="46" name="object 46"/>
            <p:cNvSpPr/>
            <p:nvPr/>
          </p:nvSpPr>
          <p:spPr>
            <a:xfrm>
              <a:off x="5093267" y="2559050"/>
              <a:ext cx="502284" cy="1905"/>
            </a:xfrm>
            <a:custGeom>
              <a:avLst/>
              <a:gdLst/>
              <a:ahLst/>
              <a:cxnLst/>
              <a:rect l="l" t="t" r="r" b="b"/>
              <a:pathLst>
                <a:path w="502285" h="1905">
                  <a:moveTo>
                    <a:pt x="0" y="0"/>
                  </a:moveTo>
                  <a:lnTo>
                    <a:pt x="501829" y="158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5093267" y="2992438"/>
              <a:ext cx="502284" cy="1905"/>
            </a:xfrm>
            <a:custGeom>
              <a:avLst/>
              <a:gdLst/>
              <a:ahLst/>
              <a:cxnLst/>
              <a:rect l="l" t="t" r="r" b="b"/>
              <a:pathLst>
                <a:path w="502285" h="1905">
                  <a:moveTo>
                    <a:pt x="0" y="0"/>
                  </a:moveTo>
                  <a:lnTo>
                    <a:pt x="501829" y="158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3500437" y="2473324"/>
              <a:ext cx="586105" cy="605155"/>
            </a:xfrm>
            <a:custGeom>
              <a:avLst/>
              <a:gdLst/>
              <a:ahLst/>
              <a:cxnLst/>
              <a:rect l="l" t="t" r="r" b="b"/>
              <a:pathLst>
                <a:path w="586104" h="605155">
                  <a:moveTo>
                    <a:pt x="585997" y="0"/>
                  </a:moveTo>
                  <a:lnTo>
                    <a:pt x="0" y="0"/>
                  </a:lnTo>
                  <a:lnTo>
                    <a:pt x="0" y="604838"/>
                  </a:lnTo>
                  <a:lnTo>
                    <a:pt x="585997" y="604838"/>
                  </a:lnTo>
                  <a:lnTo>
                    <a:pt x="585997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9" name="object 49"/>
            <p:cNvSpPr/>
            <p:nvPr/>
          </p:nvSpPr>
          <p:spPr>
            <a:xfrm>
              <a:off x="3500437" y="2473325"/>
              <a:ext cx="586105" cy="605155"/>
            </a:xfrm>
            <a:custGeom>
              <a:avLst/>
              <a:gdLst/>
              <a:ahLst/>
              <a:cxnLst/>
              <a:rect l="l" t="t" r="r" b="b"/>
              <a:pathLst>
                <a:path w="586104" h="605155">
                  <a:moveTo>
                    <a:pt x="0" y="0"/>
                  </a:moveTo>
                  <a:lnTo>
                    <a:pt x="585996" y="0"/>
                  </a:lnTo>
                  <a:lnTo>
                    <a:pt x="585996" y="604837"/>
                  </a:lnTo>
                  <a:lnTo>
                    <a:pt x="0" y="604837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3618909" y="2589213"/>
            <a:ext cx="390790" cy="207008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defTabSz="888980">
              <a:spcBef>
                <a:spcPts val="97"/>
              </a:spcBef>
            </a:pPr>
            <a:r>
              <a:rPr sz="1264" b="1" dirty="0">
                <a:solidFill>
                  <a:srgbClr val="FFFFFF"/>
                </a:solidFill>
                <a:latin typeface="Arial"/>
                <a:cs typeface="Arial"/>
              </a:rPr>
              <a:t>Mem</a:t>
            </a:r>
            <a:endParaRPr sz="1264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4119148" y="2398449"/>
            <a:ext cx="2865790" cy="600692"/>
            <a:chOff x="4080084" y="2466975"/>
            <a:chExt cx="2947670" cy="617855"/>
          </a:xfrm>
        </p:grpSpPr>
        <p:sp>
          <p:nvSpPr>
            <p:cNvPr id="52" name="object 52"/>
            <p:cNvSpPr/>
            <p:nvPr/>
          </p:nvSpPr>
          <p:spPr>
            <a:xfrm>
              <a:off x="4086434" y="2732088"/>
              <a:ext cx="419734" cy="1905"/>
            </a:xfrm>
            <a:custGeom>
              <a:avLst/>
              <a:gdLst/>
              <a:ahLst/>
              <a:cxnLst/>
              <a:rect l="l" t="t" r="r" b="b"/>
              <a:pathLst>
                <a:path w="419735" h="1905">
                  <a:moveTo>
                    <a:pt x="0" y="0"/>
                  </a:moveTo>
                  <a:lnTo>
                    <a:pt x="419249" y="158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4337348" y="2559050"/>
              <a:ext cx="168910" cy="173355"/>
            </a:xfrm>
            <a:custGeom>
              <a:avLst/>
              <a:gdLst/>
              <a:ahLst/>
              <a:cxnLst/>
              <a:rect l="l" t="t" r="r" b="b"/>
              <a:pathLst>
                <a:path w="168910" h="173355">
                  <a:moveTo>
                    <a:pt x="0" y="173037"/>
                  </a:moveTo>
                  <a:lnTo>
                    <a:pt x="0" y="0"/>
                  </a:lnTo>
                  <a:lnTo>
                    <a:pt x="168335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6433596" y="2473324"/>
              <a:ext cx="588010" cy="605155"/>
            </a:xfrm>
            <a:custGeom>
              <a:avLst/>
              <a:gdLst/>
              <a:ahLst/>
              <a:cxnLst/>
              <a:rect l="l" t="t" r="r" b="b"/>
              <a:pathLst>
                <a:path w="588009" h="605155">
                  <a:moveTo>
                    <a:pt x="587584" y="0"/>
                  </a:moveTo>
                  <a:lnTo>
                    <a:pt x="0" y="0"/>
                  </a:lnTo>
                  <a:lnTo>
                    <a:pt x="0" y="604838"/>
                  </a:lnTo>
                  <a:lnTo>
                    <a:pt x="587584" y="604838"/>
                  </a:lnTo>
                  <a:lnTo>
                    <a:pt x="587584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6433596" y="2473325"/>
              <a:ext cx="588010" cy="605155"/>
            </a:xfrm>
            <a:custGeom>
              <a:avLst/>
              <a:gdLst/>
              <a:ahLst/>
              <a:cxnLst/>
              <a:rect l="l" t="t" r="r" b="b"/>
              <a:pathLst>
                <a:path w="588009" h="605155">
                  <a:moveTo>
                    <a:pt x="0" y="0"/>
                  </a:moveTo>
                  <a:lnTo>
                    <a:pt x="587584" y="0"/>
                  </a:lnTo>
                  <a:lnTo>
                    <a:pt x="587584" y="604837"/>
                  </a:lnTo>
                  <a:lnTo>
                    <a:pt x="0" y="604837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6529626" y="2589213"/>
            <a:ext cx="274726" cy="207008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defTabSz="888980">
              <a:spcBef>
                <a:spcPts val="97"/>
              </a:spcBef>
            </a:pPr>
            <a:r>
              <a:rPr sz="1264" b="1" dirty="0">
                <a:solidFill>
                  <a:srgbClr val="FFFFFF"/>
                </a:solidFill>
                <a:latin typeface="Arial"/>
                <a:cs typeface="Arial"/>
              </a:rPr>
              <a:t>DM</a:t>
            </a:r>
            <a:endParaRPr sz="1264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5911678" y="2398449"/>
            <a:ext cx="1970617" cy="600692"/>
            <a:chOff x="5923829" y="2466975"/>
            <a:chExt cx="2026920" cy="617855"/>
          </a:xfrm>
        </p:grpSpPr>
        <p:sp>
          <p:nvSpPr>
            <p:cNvPr id="58" name="object 58"/>
            <p:cNvSpPr/>
            <p:nvPr/>
          </p:nvSpPr>
          <p:spPr>
            <a:xfrm>
              <a:off x="5930179" y="2732088"/>
              <a:ext cx="503555" cy="1905"/>
            </a:xfrm>
            <a:custGeom>
              <a:avLst/>
              <a:gdLst/>
              <a:ahLst/>
              <a:cxnLst/>
              <a:rect l="l" t="t" r="r" b="b"/>
              <a:pathLst>
                <a:path w="503554" h="1905">
                  <a:moveTo>
                    <a:pt x="0" y="0"/>
                  </a:moveTo>
                  <a:lnTo>
                    <a:pt x="503416" y="158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9" name="object 59"/>
            <p:cNvSpPr/>
            <p:nvPr/>
          </p:nvSpPr>
          <p:spPr>
            <a:xfrm>
              <a:off x="7356264" y="2473324"/>
              <a:ext cx="588010" cy="605155"/>
            </a:xfrm>
            <a:custGeom>
              <a:avLst/>
              <a:gdLst/>
              <a:ahLst/>
              <a:cxnLst/>
              <a:rect l="l" t="t" r="r" b="b"/>
              <a:pathLst>
                <a:path w="588009" h="605155">
                  <a:moveTo>
                    <a:pt x="587584" y="0"/>
                  </a:moveTo>
                  <a:lnTo>
                    <a:pt x="0" y="0"/>
                  </a:lnTo>
                  <a:lnTo>
                    <a:pt x="0" y="604838"/>
                  </a:lnTo>
                  <a:lnTo>
                    <a:pt x="587584" y="604838"/>
                  </a:lnTo>
                  <a:lnTo>
                    <a:pt x="587584" y="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0" name="object 60"/>
            <p:cNvSpPr/>
            <p:nvPr/>
          </p:nvSpPr>
          <p:spPr>
            <a:xfrm>
              <a:off x="7356263" y="2473325"/>
              <a:ext cx="588010" cy="605155"/>
            </a:xfrm>
            <a:custGeom>
              <a:avLst/>
              <a:gdLst/>
              <a:ahLst/>
              <a:cxnLst/>
              <a:rect l="l" t="t" r="r" b="b"/>
              <a:pathLst>
                <a:path w="588009" h="605155">
                  <a:moveTo>
                    <a:pt x="0" y="0"/>
                  </a:moveTo>
                  <a:lnTo>
                    <a:pt x="587584" y="0"/>
                  </a:lnTo>
                  <a:lnTo>
                    <a:pt x="587584" y="604837"/>
                  </a:lnTo>
                  <a:lnTo>
                    <a:pt x="0" y="604837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7400346" y="2589213"/>
            <a:ext cx="328436" cy="207008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defTabSz="888980">
              <a:spcBef>
                <a:spcPts val="97"/>
              </a:spcBef>
            </a:pPr>
            <a:r>
              <a:rPr sz="1264" b="1" dirty="0">
                <a:solidFill>
                  <a:prstClr val="black"/>
                </a:solidFill>
                <a:latin typeface="Arial"/>
                <a:cs typeface="Arial"/>
              </a:rPr>
              <a:t>Reg</a:t>
            </a:r>
            <a:endParaRPr sz="1264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5505618" y="2650024"/>
            <a:ext cx="1805163" cy="1273616"/>
            <a:chOff x="5506167" y="2725738"/>
            <a:chExt cx="1856739" cy="1310005"/>
          </a:xfrm>
        </p:grpSpPr>
        <p:sp>
          <p:nvSpPr>
            <p:cNvPr id="63" name="object 63"/>
            <p:cNvSpPr/>
            <p:nvPr/>
          </p:nvSpPr>
          <p:spPr>
            <a:xfrm>
              <a:off x="7021181" y="2732088"/>
              <a:ext cx="335280" cy="1905"/>
            </a:xfrm>
            <a:custGeom>
              <a:avLst/>
              <a:gdLst/>
              <a:ahLst/>
              <a:cxnLst/>
              <a:rect l="l" t="t" r="r" b="b"/>
              <a:pathLst>
                <a:path w="335279" h="1905">
                  <a:moveTo>
                    <a:pt x="0" y="0"/>
                  </a:moveTo>
                  <a:lnTo>
                    <a:pt x="335081" y="158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4" name="object 64"/>
            <p:cNvSpPr/>
            <p:nvPr/>
          </p:nvSpPr>
          <p:spPr>
            <a:xfrm>
              <a:off x="6349429" y="2732088"/>
              <a:ext cx="923290" cy="433705"/>
            </a:xfrm>
            <a:custGeom>
              <a:avLst/>
              <a:gdLst/>
              <a:ahLst/>
              <a:cxnLst/>
              <a:rect l="l" t="t" r="r" b="b"/>
              <a:pathLst>
                <a:path w="923290" h="433705">
                  <a:moveTo>
                    <a:pt x="0" y="0"/>
                  </a:moveTo>
                  <a:lnTo>
                    <a:pt x="0" y="433387"/>
                  </a:lnTo>
                  <a:lnTo>
                    <a:pt x="754920" y="433387"/>
                  </a:lnTo>
                  <a:lnTo>
                    <a:pt x="754920" y="173355"/>
                  </a:lnTo>
                  <a:lnTo>
                    <a:pt x="922666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5" name="object 65"/>
            <p:cNvSpPr/>
            <p:nvPr/>
          </p:nvSpPr>
          <p:spPr>
            <a:xfrm>
              <a:off x="5512517" y="2732088"/>
              <a:ext cx="670560" cy="433705"/>
            </a:xfrm>
            <a:custGeom>
              <a:avLst/>
              <a:gdLst/>
              <a:ahLst/>
              <a:cxnLst/>
              <a:rect l="l" t="t" r="r" b="b"/>
              <a:pathLst>
                <a:path w="670560" h="433705">
                  <a:moveTo>
                    <a:pt x="0" y="260032"/>
                  </a:moveTo>
                  <a:lnTo>
                    <a:pt x="0" y="433387"/>
                  </a:lnTo>
                  <a:lnTo>
                    <a:pt x="502622" y="433387"/>
                  </a:lnTo>
                  <a:lnTo>
                    <a:pt x="502622" y="173355"/>
                  </a:lnTo>
                  <a:lnTo>
                    <a:pt x="670163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6" name="object 66"/>
            <p:cNvSpPr/>
            <p:nvPr/>
          </p:nvSpPr>
          <p:spPr>
            <a:xfrm>
              <a:off x="6561137" y="3251200"/>
              <a:ext cx="335280" cy="777875"/>
            </a:xfrm>
            <a:custGeom>
              <a:avLst/>
              <a:gdLst/>
              <a:ahLst/>
              <a:cxnLst/>
              <a:rect l="l" t="t" r="r" b="b"/>
              <a:pathLst>
                <a:path w="335279" h="777875">
                  <a:moveTo>
                    <a:pt x="0" y="0"/>
                  </a:moveTo>
                  <a:lnTo>
                    <a:pt x="0" y="277802"/>
                  </a:lnTo>
                  <a:lnTo>
                    <a:pt x="125610" y="388937"/>
                  </a:lnTo>
                  <a:lnTo>
                    <a:pt x="0" y="500072"/>
                  </a:lnTo>
                  <a:lnTo>
                    <a:pt x="0" y="777875"/>
                  </a:lnTo>
                  <a:lnTo>
                    <a:pt x="334961" y="500072"/>
                  </a:lnTo>
                  <a:lnTo>
                    <a:pt x="334961" y="2222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B00"/>
            </a:solidFill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7" name="object 67"/>
            <p:cNvSpPr/>
            <p:nvPr/>
          </p:nvSpPr>
          <p:spPr>
            <a:xfrm>
              <a:off x="6561137" y="3251200"/>
              <a:ext cx="335280" cy="777875"/>
            </a:xfrm>
            <a:custGeom>
              <a:avLst/>
              <a:gdLst/>
              <a:ahLst/>
              <a:cxnLst/>
              <a:rect l="l" t="t" r="r" b="b"/>
              <a:pathLst>
                <a:path w="335279" h="777875">
                  <a:moveTo>
                    <a:pt x="0" y="0"/>
                  </a:moveTo>
                  <a:lnTo>
                    <a:pt x="0" y="277802"/>
                  </a:lnTo>
                  <a:lnTo>
                    <a:pt x="125610" y="388937"/>
                  </a:lnTo>
                  <a:lnTo>
                    <a:pt x="0" y="500072"/>
                  </a:lnTo>
                  <a:lnTo>
                    <a:pt x="0" y="777874"/>
                  </a:lnTo>
                  <a:lnTo>
                    <a:pt x="334961" y="500072"/>
                  </a:lnTo>
                  <a:lnTo>
                    <a:pt x="334961" y="222234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6609344" y="3353571"/>
            <a:ext cx="153888" cy="329671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347" defTabSz="888980">
              <a:lnSpc>
                <a:spcPts val="1230"/>
              </a:lnSpc>
            </a:pPr>
            <a:r>
              <a:rPr sz="1167" b="1" dirty="0">
                <a:solidFill>
                  <a:prstClr val="black"/>
                </a:solidFill>
                <a:latin typeface="Arial"/>
                <a:cs typeface="Arial"/>
              </a:rPr>
              <a:t>ALU</a:t>
            </a:r>
            <a:endParaRPr sz="1167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5464791" y="3239602"/>
            <a:ext cx="583406" cy="598840"/>
            <a:chOff x="5464173" y="3332162"/>
            <a:chExt cx="600075" cy="615950"/>
          </a:xfrm>
        </p:grpSpPr>
        <p:sp>
          <p:nvSpPr>
            <p:cNvPr id="70" name="object 70"/>
            <p:cNvSpPr/>
            <p:nvPr/>
          </p:nvSpPr>
          <p:spPr>
            <a:xfrm>
              <a:off x="5470523" y="3338512"/>
              <a:ext cx="587375" cy="603250"/>
            </a:xfrm>
            <a:custGeom>
              <a:avLst/>
              <a:gdLst/>
              <a:ahLst/>
              <a:cxnLst/>
              <a:rect l="l" t="t" r="r" b="b"/>
              <a:pathLst>
                <a:path w="587375" h="603250">
                  <a:moveTo>
                    <a:pt x="587375" y="0"/>
                  </a:moveTo>
                  <a:lnTo>
                    <a:pt x="0" y="0"/>
                  </a:lnTo>
                  <a:lnTo>
                    <a:pt x="0" y="603250"/>
                  </a:lnTo>
                  <a:lnTo>
                    <a:pt x="587375" y="603250"/>
                  </a:lnTo>
                  <a:lnTo>
                    <a:pt x="587375" y="0"/>
                  </a:lnTo>
                  <a:close/>
                </a:path>
              </a:pathLst>
            </a:custGeom>
            <a:solidFill>
              <a:srgbClr val="00A500"/>
            </a:solidFill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1" name="object 71"/>
            <p:cNvSpPr/>
            <p:nvPr/>
          </p:nvSpPr>
          <p:spPr>
            <a:xfrm>
              <a:off x="5470523" y="3338512"/>
              <a:ext cx="587375" cy="603250"/>
            </a:xfrm>
            <a:custGeom>
              <a:avLst/>
              <a:gdLst/>
              <a:ahLst/>
              <a:cxnLst/>
              <a:rect l="l" t="t" r="r" b="b"/>
              <a:pathLst>
                <a:path w="587375" h="603250">
                  <a:moveTo>
                    <a:pt x="0" y="0"/>
                  </a:moveTo>
                  <a:lnTo>
                    <a:pt x="587374" y="0"/>
                  </a:lnTo>
                  <a:lnTo>
                    <a:pt x="587374" y="603249"/>
                  </a:lnTo>
                  <a:lnTo>
                    <a:pt x="0" y="603249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5565113" y="3430366"/>
            <a:ext cx="328436" cy="207008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defTabSz="888980">
              <a:spcBef>
                <a:spcPts val="97"/>
              </a:spcBef>
            </a:pPr>
            <a:r>
              <a:rPr sz="1264" b="1" dirty="0">
                <a:solidFill>
                  <a:srgbClr val="FFFFFF"/>
                </a:solidFill>
                <a:latin typeface="Arial"/>
                <a:cs typeface="Arial"/>
              </a:rPr>
              <a:t>Reg</a:t>
            </a:r>
            <a:endParaRPr sz="1264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4487818" y="3239602"/>
            <a:ext cx="2049639" cy="598840"/>
            <a:chOff x="4459287" y="3332162"/>
            <a:chExt cx="2108200" cy="615950"/>
          </a:xfrm>
        </p:grpSpPr>
        <p:sp>
          <p:nvSpPr>
            <p:cNvPr id="74" name="object 74"/>
            <p:cNvSpPr/>
            <p:nvPr/>
          </p:nvSpPr>
          <p:spPr>
            <a:xfrm>
              <a:off x="6057898" y="3424237"/>
              <a:ext cx="503555" cy="1905"/>
            </a:xfrm>
            <a:custGeom>
              <a:avLst/>
              <a:gdLst/>
              <a:ahLst/>
              <a:cxnLst/>
              <a:rect l="l" t="t" r="r" b="b"/>
              <a:pathLst>
                <a:path w="503554" h="1904">
                  <a:moveTo>
                    <a:pt x="0" y="0"/>
                  </a:moveTo>
                  <a:lnTo>
                    <a:pt x="503238" y="158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5" name="object 75"/>
            <p:cNvSpPr/>
            <p:nvPr/>
          </p:nvSpPr>
          <p:spPr>
            <a:xfrm>
              <a:off x="6057898" y="3856037"/>
              <a:ext cx="503555" cy="1905"/>
            </a:xfrm>
            <a:custGeom>
              <a:avLst/>
              <a:gdLst/>
              <a:ahLst/>
              <a:cxnLst/>
              <a:rect l="l" t="t" r="r" b="b"/>
              <a:pathLst>
                <a:path w="503554" h="1904">
                  <a:moveTo>
                    <a:pt x="0" y="0"/>
                  </a:moveTo>
                  <a:lnTo>
                    <a:pt x="503238" y="158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6" name="object 76"/>
            <p:cNvSpPr/>
            <p:nvPr/>
          </p:nvSpPr>
          <p:spPr>
            <a:xfrm>
              <a:off x="4465637" y="3338512"/>
              <a:ext cx="586105" cy="603250"/>
            </a:xfrm>
            <a:custGeom>
              <a:avLst/>
              <a:gdLst/>
              <a:ahLst/>
              <a:cxnLst/>
              <a:rect l="l" t="t" r="r" b="b"/>
              <a:pathLst>
                <a:path w="586104" h="603250">
                  <a:moveTo>
                    <a:pt x="585786" y="0"/>
                  </a:moveTo>
                  <a:lnTo>
                    <a:pt x="0" y="0"/>
                  </a:lnTo>
                  <a:lnTo>
                    <a:pt x="0" y="603250"/>
                  </a:lnTo>
                  <a:lnTo>
                    <a:pt x="585786" y="603250"/>
                  </a:lnTo>
                  <a:lnTo>
                    <a:pt x="585786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7" name="object 77"/>
            <p:cNvSpPr/>
            <p:nvPr/>
          </p:nvSpPr>
          <p:spPr>
            <a:xfrm>
              <a:off x="4465637" y="3338512"/>
              <a:ext cx="586105" cy="603250"/>
            </a:xfrm>
            <a:custGeom>
              <a:avLst/>
              <a:gdLst/>
              <a:ahLst/>
              <a:cxnLst/>
              <a:rect l="l" t="t" r="r" b="b"/>
              <a:pathLst>
                <a:path w="586104" h="603250">
                  <a:moveTo>
                    <a:pt x="0" y="0"/>
                  </a:moveTo>
                  <a:lnTo>
                    <a:pt x="585786" y="0"/>
                  </a:lnTo>
                  <a:lnTo>
                    <a:pt x="585786" y="603249"/>
                  </a:lnTo>
                  <a:lnTo>
                    <a:pt x="0" y="603249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4557270" y="3430366"/>
            <a:ext cx="390790" cy="207008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defTabSz="888980">
              <a:spcBef>
                <a:spcPts val="97"/>
              </a:spcBef>
            </a:pPr>
            <a:r>
              <a:rPr sz="1264" b="1" dirty="0">
                <a:solidFill>
                  <a:srgbClr val="FFFFFF"/>
                </a:solidFill>
                <a:latin typeface="Arial"/>
                <a:cs typeface="Arial"/>
              </a:rPr>
              <a:t>Mem</a:t>
            </a:r>
            <a:endParaRPr sz="1264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5057332" y="3239602"/>
            <a:ext cx="2864556" cy="598840"/>
            <a:chOff x="5045073" y="3332162"/>
            <a:chExt cx="2946400" cy="615950"/>
          </a:xfrm>
        </p:grpSpPr>
        <p:sp>
          <p:nvSpPr>
            <p:cNvPr id="80" name="object 80"/>
            <p:cNvSpPr/>
            <p:nvPr/>
          </p:nvSpPr>
          <p:spPr>
            <a:xfrm>
              <a:off x="5051423" y="3597275"/>
              <a:ext cx="419100" cy="1905"/>
            </a:xfrm>
            <a:custGeom>
              <a:avLst/>
              <a:gdLst/>
              <a:ahLst/>
              <a:cxnLst/>
              <a:rect l="l" t="t" r="r" b="b"/>
              <a:pathLst>
                <a:path w="419100" h="1904">
                  <a:moveTo>
                    <a:pt x="0" y="0"/>
                  </a:moveTo>
                  <a:lnTo>
                    <a:pt x="419099" y="158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1" name="object 81"/>
            <p:cNvSpPr/>
            <p:nvPr/>
          </p:nvSpPr>
          <p:spPr>
            <a:xfrm>
              <a:off x="5303837" y="3424237"/>
              <a:ext cx="167005" cy="173355"/>
            </a:xfrm>
            <a:custGeom>
              <a:avLst/>
              <a:gdLst/>
              <a:ahLst/>
              <a:cxnLst/>
              <a:rect l="l" t="t" r="r" b="b"/>
              <a:pathLst>
                <a:path w="167004" h="173354">
                  <a:moveTo>
                    <a:pt x="0" y="173037"/>
                  </a:moveTo>
                  <a:lnTo>
                    <a:pt x="0" y="0"/>
                  </a:lnTo>
                  <a:lnTo>
                    <a:pt x="166687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2" name="object 82"/>
            <p:cNvSpPr/>
            <p:nvPr/>
          </p:nvSpPr>
          <p:spPr>
            <a:xfrm>
              <a:off x="7399336" y="3338512"/>
              <a:ext cx="586105" cy="603250"/>
            </a:xfrm>
            <a:custGeom>
              <a:avLst/>
              <a:gdLst/>
              <a:ahLst/>
              <a:cxnLst/>
              <a:rect l="l" t="t" r="r" b="b"/>
              <a:pathLst>
                <a:path w="586104" h="603250">
                  <a:moveTo>
                    <a:pt x="585787" y="0"/>
                  </a:moveTo>
                  <a:lnTo>
                    <a:pt x="0" y="0"/>
                  </a:lnTo>
                  <a:lnTo>
                    <a:pt x="0" y="603250"/>
                  </a:lnTo>
                  <a:lnTo>
                    <a:pt x="585787" y="603250"/>
                  </a:lnTo>
                  <a:lnTo>
                    <a:pt x="585787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3" name="object 83"/>
            <p:cNvSpPr/>
            <p:nvPr/>
          </p:nvSpPr>
          <p:spPr>
            <a:xfrm>
              <a:off x="7399336" y="3338512"/>
              <a:ext cx="586105" cy="603250"/>
            </a:xfrm>
            <a:custGeom>
              <a:avLst/>
              <a:gdLst/>
              <a:ahLst/>
              <a:cxnLst/>
              <a:rect l="l" t="t" r="r" b="b"/>
              <a:pathLst>
                <a:path w="586104" h="603250">
                  <a:moveTo>
                    <a:pt x="0" y="0"/>
                  </a:moveTo>
                  <a:lnTo>
                    <a:pt x="585786" y="0"/>
                  </a:lnTo>
                  <a:lnTo>
                    <a:pt x="585786" y="603249"/>
                  </a:lnTo>
                  <a:lnTo>
                    <a:pt x="0" y="603249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7468128" y="3430366"/>
            <a:ext cx="274726" cy="207008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defTabSz="888980">
              <a:spcBef>
                <a:spcPts val="97"/>
              </a:spcBef>
            </a:pPr>
            <a:r>
              <a:rPr sz="1264" b="1" dirty="0">
                <a:solidFill>
                  <a:srgbClr val="FFFFFF"/>
                </a:solidFill>
                <a:latin typeface="Arial"/>
                <a:cs typeface="Arial"/>
              </a:rPr>
              <a:t>DM</a:t>
            </a:r>
            <a:endParaRPr sz="1264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6443308" y="3491177"/>
            <a:ext cx="1398323" cy="2026797"/>
            <a:chOff x="6470648" y="3590925"/>
            <a:chExt cx="1438275" cy="2084705"/>
          </a:xfrm>
        </p:grpSpPr>
        <p:sp>
          <p:nvSpPr>
            <p:cNvPr id="86" name="object 86"/>
            <p:cNvSpPr/>
            <p:nvPr/>
          </p:nvSpPr>
          <p:spPr>
            <a:xfrm>
              <a:off x="6896098" y="3597275"/>
              <a:ext cx="503555" cy="1905"/>
            </a:xfrm>
            <a:custGeom>
              <a:avLst/>
              <a:gdLst/>
              <a:ahLst/>
              <a:cxnLst/>
              <a:rect l="l" t="t" r="r" b="b"/>
              <a:pathLst>
                <a:path w="503554" h="1904">
                  <a:moveTo>
                    <a:pt x="0" y="0"/>
                  </a:moveTo>
                  <a:lnTo>
                    <a:pt x="503238" y="158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7" name="object 87"/>
            <p:cNvSpPr/>
            <p:nvPr/>
          </p:nvSpPr>
          <p:spPr>
            <a:xfrm>
              <a:off x="6476998" y="3597275"/>
              <a:ext cx="669925" cy="431800"/>
            </a:xfrm>
            <a:custGeom>
              <a:avLst/>
              <a:gdLst/>
              <a:ahLst/>
              <a:cxnLst/>
              <a:rect l="l" t="t" r="r" b="b"/>
              <a:pathLst>
                <a:path w="669925" h="431800">
                  <a:moveTo>
                    <a:pt x="0" y="259079"/>
                  </a:moveTo>
                  <a:lnTo>
                    <a:pt x="0" y="431799"/>
                  </a:lnTo>
                  <a:lnTo>
                    <a:pt x="502443" y="431799"/>
                  </a:lnTo>
                  <a:lnTo>
                    <a:pt x="502443" y="172720"/>
                  </a:lnTo>
                  <a:lnTo>
                    <a:pt x="669924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8" name="object 88"/>
            <p:cNvSpPr/>
            <p:nvPr/>
          </p:nvSpPr>
          <p:spPr>
            <a:xfrm>
              <a:off x="7315198" y="5065712"/>
              <a:ext cx="587375" cy="603250"/>
            </a:xfrm>
            <a:custGeom>
              <a:avLst/>
              <a:gdLst/>
              <a:ahLst/>
              <a:cxnLst/>
              <a:rect l="l" t="t" r="r" b="b"/>
              <a:pathLst>
                <a:path w="587375" h="603250">
                  <a:moveTo>
                    <a:pt x="587375" y="0"/>
                  </a:moveTo>
                  <a:lnTo>
                    <a:pt x="0" y="0"/>
                  </a:lnTo>
                  <a:lnTo>
                    <a:pt x="0" y="603248"/>
                  </a:lnTo>
                  <a:lnTo>
                    <a:pt x="587375" y="603248"/>
                  </a:lnTo>
                  <a:lnTo>
                    <a:pt x="587375" y="0"/>
                  </a:lnTo>
                  <a:close/>
                </a:path>
              </a:pathLst>
            </a:custGeom>
            <a:solidFill>
              <a:srgbClr val="00A500"/>
            </a:solidFill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9" name="object 89"/>
            <p:cNvSpPr/>
            <p:nvPr/>
          </p:nvSpPr>
          <p:spPr>
            <a:xfrm>
              <a:off x="7315198" y="5065712"/>
              <a:ext cx="587375" cy="603250"/>
            </a:xfrm>
            <a:custGeom>
              <a:avLst/>
              <a:gdLst/>
              <a:ahLst/>
              <a:cxnLst/>
              <a:rect l="l" t="t" r="r" b="b"/>
              <a:pathLst>
                <a:path w="587375" h="603250">
                  <a:moveTo>
                    <a:pt x="0" y="0"/>
                  </a:moveTo>
                  <a:lnTo>
                    <a:pt x="587374" y="0"/>
                  </a:lnTo>
                  <a:lnTo>
                    <a:pt x="587374" y="603249"/>
                  </a:lnTo>
                  <a:lnTo>
                    <a:pt x="0" y="603249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90" name="object 90"/>
          <p:cNvSpPr txBox="1"/>
          <p:nvPr/>
        </p:nvSpPr>
        <p:spPr>
          <a:xfrm>
            <a:off x="7358545" y="5109589"/>
            <a:ext cx="328436" cy="207008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defTabSz="888980">
              <a:spcBef>
                <a:spcPts val="97"/>
              </a:spcBef>
            </a:pPr>
            <a:r>
              <a:rPr sz="1264" b="1" dirty="0">
                <a:solidFill>
                  <a:srgbClr val="FFFFFF"/>
                </a:solidFill>
                <a:latin typeface="Arial"/>
                <a:cs typeface="Arial"/>
              </a:rPr>
              <a:t>Reg</a:t>
            </a:r>
            <a:endParaRPr sz="1264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91" name="object 91"/>
          <p:cNvGrpSpPr/>
          <p:nvPr/>
        </p:nvGrpSpPr>
        <p:grpSpPr>
          <a:xfrm>
            <a:off x="6279708" y="4918824"/>
            <a:ext cx="583406" cy="598840"/>
            <a:chOff x="6302373" y="5059362"/>
            <a:chExt cx="600075" cy="615950"/>
          </a:xfrm>
        </p:grpSpPr>
        <p:sp>
          <p:nvSpPr>
            <p:cNvPr id="92" name="object 92"/>
            <p:cNvSpPr/>
            <p:nvPr/>
          </p:nvSpPr>
          <p:spPr>
            <a:xfrm>
              <a:off x="6308723" y="5065712"/>
              <a:ext cx="587375" cy="603250"/>
            </a:xfrm>
            <a:custGeom>
              <a:avLst/>
              <a:gdLst/>
              <a:ahLst/>
              <a:cxnLst/>
              <a:rect l="l" t="t" r="r" b="b"/>
              <a:pathLst>
                <a:path w="587375" h="603250">
                  <a:moveTo>
                    <a:pt x="587375" y="0"/>
                  </a:moveTo>
                  <a:lnTo>
                    <a:pt x="0" y="0"/>
                  </a:lnTo>
                  <a:lnTo>
                    <a:pt x="0" y="603248"/>
                  </a:lnTo>
                  <a:lnTo>
                    <a:pt x="587375" y="603248"/>
                  </a:lnTo>
                  <a:lnTo>
                    <a:pt x="587375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3" name="object 93"/>
            <p:cNvSpPr/>
            <p:nvPr/>
          </p:nvSpPr>
          <p:spPr>
            <a:xfrm>
              <a:off x="6308723" y="5065712"/>
              <a:ext cx="587375" cy="603250"/>
            </a:xfrm>
            <a:custGeom>
              <a:avLst/>
              <a:gdLst/>
              <a:ahLst/>
              <a:cxnLst/>
              <a:rect l="l" t="t" r="r" b="b"/>
              <a:pathLst>
                <a:path w="587375" h="603250">
                  <a:moveTo>
                    <a:pt x="0" y="0"/>
                  </a:moveTo>
                  <a:lnTo>
                    <a:pt x="587374" y="0"/>
                  </a:lnTo>
                  <a:lnTo>
                    <a:pt x="587374" y="603249"/>
                  </a:lnTo>
                  <a:lnTo>
                    <a:pt x="0" y="603249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94" name="object 94"/>
          <p:cNvSpPr txBox="1"/>
          <p:nvPr/>
        </p:nvSpPr>
        <p:spPr>
          <a:xfrm>
            <a:off x="6349162" y="5109589"/>
            <a:ext cx="390790" cy="207008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defTabSz="888980">
              <a:spcBef>
                <a:spcPts val="97"/>
              </a:spcBef>
            </a:pPr>
            <a:r>
              <a:rPr sz="1264" b="1" dirty="0">
                <a:solidFill>
                  <a:srgbClr val="FFFFFF"/>
                </a:solidFill>
                <a:latin typeface="Arial"/>
                <a:cs typeface="Arial"/>
              </a:rPr>
              <a:t>Mem</a:t>
            </a:r>
            <a:endParaRPr sz="1264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95" name="object 95"/>
          <p:cNvGrpSpPr/>
          <p:nvPr/>
        </p:nvGrpSpPr>
        <p:grpSpPr>
          <a:xfrm>
            <a:off x="1050660" y="5954271"/>
            <a:ext cx="657490" cy="74083"/>
            <a:chOff x="923924" y="6124393"/>
            <a:chExt cx="676275" cy="76200"/>
          </a:xfrm>
        </p:grpSpPr>
        <p:sp>
          <p:nvSpPr>
            <p:cNvPr id="96" name="object 96"/>
            <p:cNvSpPr/>
            <p:nvPr/>
          </p:nvSpPr>
          <p:spPr>
            <a:xfrm>
              <a:off x="930274" y="6161087"/>
              <a:ext cx="644525" cy="1905"/>
            </a:xfrm>
            <a:custGeom>
              <a:avLst/>
              <a:gdLst/>
              <a:ahLst/>
              <a:cxnLst/>
              <a:rect l="l" t="t" r="r" b="b"/>
              <a:pathLst>
                <a:path w="644525" h="1904">
                  <a:moveTo>
                    <a:pt x="0" y="0"/>
                  </a:moveTo>
                  <a:lnTo>
                    <a:pt x="644525" y="152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7" name="object 97"/>
            <p:cNvSpPr/>
            <p:nvPr/>
          </p:nvSpPr>
          <p:spPr>
            <a:xfrm>
              <a:off x="1523909" y="6124393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4" h="76200">
                  <a:moveTo>
                    <a:pt x="180" y="0"/>
                  </a:moveTo>
                  <a:lnTo>
                    <a:pt x="0" y="76199"/>
                  </a:lnTo>
                  <a:lnTo>
                    <a:pt x="76290" y="38281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98" name="object 98"/>
          <p:cNvGrpSpPr/>
          <p:nvPr/>
        </p:nvGrpSpPr>
        <p:grpSpPr>
          <a:xfrm>
            <a:off x="3347244" y="1475492"/>
            <a:ext cx="4412897" cy="4715404"/>
            <a:chOff x="3286125" y="1517649"/>
            <a:chExt cx="4538980" cy="4850130"/>
          </a:xfrm>
        </p:grpSpPr>
        <p:sp>
          <p:nvSpPr>
            <p:cNvPr id="99" name="object 99"/>
            <p:cNvSpPr/>
            <p:nvPr/>
          </p:nvSpPr>
          <p:spPr>
            <a:xfrm>
              <a:off x="6896098" y="5324474"/>
              <a:ext cx="419100" cy="1905"/>
            </a:xfrm>
            <a:custGeom>
              <a:avLst/>
              <a:gdLst/>
              <a:ahLst/>
              <a:cxnLst/>
              <a:rect l="l" t="t" r="r" b="b"/>
              <a:pathLst>
                <a:path w="419100" h="1904">
                  <a:moveTo>
                    <a:pt x="0" y="0"/>
                  </a:moveTo>
                  <a:lnTo>
                    <a:pt x="419099" y="1586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0" name="object 100"/>
            <p:cNvSpPr/>
            <p:nvPr/>
          </p:nvSpPr>
          <p:spPr>
            <a:xfrm>
              <a:off x="7146923" y="5151437"/>
              <a:ext cx="168275" cy="173355"/>
            </a:xfrm>
            <a:custGeom>
              <a:avLst/>
              <a:gdLst/>
              <a:ahLst/>
              <a:cxnLst/>
              <a:rect l="l" t="t" r="r" b="b"/>
              <a:pathLst>
                <a:path w="168275" h="173354">
                  <a:moveTo>
                    <a:pt x="0" y="173037"/>
                  </a:moveTo>
                  <a:lnTo>
                    <a:pt x="0" y="0"/>
                  </a:lnTo>
                  <a:lnTo>
                    <a:pt x="168274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1" name="object 101"/>
            <p:cNvSpPr/>
            <p:nvPr/>
          </p:nvSpPr>
          <p:spPr>
            <a:xfrm>
              <a:off x="3292475" y="1523999"/>
              <a:ext cx="0" cy="4837430"/>
            </a:xfrm>
            <a:custGeom>
              <a:avLst/>
              <a:gdLst/>
              <a:ahLst/>
              <a:cxnLst/>
              <a:rect l="l" t="t" r="r" b="b"/>
              <a:pathLst>
                <a:path h="4837430">
                  <a:moveTo>
                    <a:pt x="0" y="0"/>
                  </a:moveTo>
                  <a:lnTo>
                    <a:pt x="1" y="4837110"/>
                  </a:lnTo>
                </a:path>
              </a:pathLst>
            </a:custGeom>
            <a:ln w="12699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2" name="object 102"/>
            <p:cNvSpPr/>
            <p:nvPr/>
          </p:nvSpPr>
          <p:spPr>
            <a:xfrm>
              <a:off x="7483473" y="4114799"/>
              <a:ext cx="335280" cy="777875"/>
            </a:xfrm>
            <a:custGeom>
              <a:avLst/>
              <a:gdLst/>
              <a:ahLst/>
              <a:cxnLst/>
              <a:rect l="l" t="t" r="r" b="b"/>
              <a:pathLst>
                <a:path w="335279" h="777875">
                  <a:moveTo>
                    <a:pt x="0" y="0"/>
                  </a:moveTo>
                  <a:lnTo>
                    <a:pt x="0" y="277802"/>
                  </a:lnTo>
                  <a:lnTo>
                    <a:pt x="125611" y="388937"/>
                  </a:lnTo>
                  <a:lnTo>
                    <a:pt x="0" y="500072"/>
                  </a:lnTo>
                  <a:lnTo>
                    <a:pt x="0" y="777875"/>
                  </a:lnTo>
                  <a:lnTo>
                    <a:pt x="334963" y="500072"/>
                  </a:lnTo>
                  <a:lnTo>
                    <a:pt x="334963" y="2222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B00"/>
            </a:solidFill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3" name="object 103"/>
            <p:cNvSpPr/>
            <p:nvPr/>
          </p:nvSpPr>
          <p:spPr>
            <a:xfrm>
              <a:off x="7483473" y="4114800"/>
              <a:ext cx="335280" cy="777875"/>
            </a:xfrm>
            <a:custGeom>
              <a:avLst/>
              <a:gdLst/>
              <a:ahLst/>
              <a:cxnLst/>
              <a:rect l="l" t="t" r="r" b="b"/>
              <a:pathLst>
                <a:path w="335279" h="777875">
                  <a:moveTo>
                    <a:pt x="0" y="0"/>
                  </a:moveTo>
                  <a:lnTo>
                    <a:pt x="0" y="277802"/>
                  </a:lnTo>
                  <a:lnTo>
                    <a:pt x="125610" y="388937"/>
                  </a:lnTo>
                  <a:lnTo>
                    <a:pt x="0" y="500072"/>
                  </a:lnTo>
                  <a:lnTo>
                    <a:pt x="0" y="777874"/>
                  </a:lnTo>
                  <a:lnTo>
                    <a:pt x="334963" y="500072"/>
                  </a:lnTo>
                  <a:lnTo>
                    <a:pt x="334963" y="222234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04" name="object 104"/>
          <p:cNvSpPr txBox="1"/>
          <p:nvPr/>
        </p:nvSpPr>
        <p:spPr>
          <a:xfrm>
            <a:off x="340696" y="1686939"/>
            <a:ext cx="1850231" cy="311652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defTabSz="888980">
              <a:spcBef>
                <a:spcPts val="97"/>
              </a:spcBef>
            </a:pPr>
            <a:r>
              <a:rPr sz="1944" b="1" spc="-5" dirty="0">
                <a:solidFill>
                  <a:prstClr val="black"/>
                </a:solidFill>
                <a:latin typeface="Arial"/>
                <a:cs typeface="Arial"/>
              </a:rPr>
              <a:t>ADD</a:t>
            </a:r>
            <a:r>
              <a:rPr sz="1944" b="1" spc="-2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944" b="1" spc="-5" dirty="0">
                <a:solidFill>
                  <a:prstClr val="black"/>
                </a:solidFill>
                <a:latin typeface="Arial"/>
                <a:cs typeface="Arial"/>
              </a:rPr>
              <a:t>R1,</a:t>
            </a:r>
            <a:r>
              <a:rPr sz="1944" b="1" spc="-2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944" b="1" spc="-5" dirty="0">
                <a:solidFill>
                  <a:prstClr val="black"/>
                </a:solidFill>
                <a:latin typeface="Arial"/>
                <a:cs typeface="Arial"/>
              </a:rPr>
              <a:t>R2,</a:t>
            </a:r>
            <a:r>
              <a:rPr sz="1944" b="1" spc="-2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944" b="1" dirty="0">
                <a:solidFill>
                  <a:prstClr val="black"/>
                </a:solidFill>
                <a:latin typeface="Arial"/>
                <a:cs typeface="Arial"/>
              </a:rPr>
              <a:t>R3</a:t>
            </a:r>
            <a:endParaRPr sz="1944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340696" y="2526550"/>
            <a:ext cx="1836649" cy="311652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defTabSz="888980">
              <a:spcBef>
                <a:spcPts val="97"/>
              </a:spcBef>
            </a:pPr>
            <a:r>
              <a:rPr sz="1944" b="1" dirty="0">
                <a:solidFill>
                  <a:prstClr val="black"/>
                </a:solidFill>
                <a:latin typeface="Arial"/>
                <a:cs typeface="Arial"/>
              </a:rPr>
              <a:t>SUB</a:t>
            </a:r>
            <a:r>
              <a:rPr sz="1944" b="1" spc="-3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944" b="1" dirty="0">
                <a:solidFill>
                  <a:prstClr val="black"/>
                </a:solidFill>
                <a:latin typeface="Arial"/>
                <a:cs typeface="Arial"/>
              </a:rPr>
              <a:t>R4,</a:t>
            </a:r>
            <a:r>
              <a:rPr sz="1944" b="1" spc="-3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944" b="1" dirty="0">
                <a:solidFill>
                  <a:prstClr val="black"/>
                </a:solidFill>
                <a:latin typeface="Arial"/>
                <a:cs typeface="Arial"/>
              </a:rPr>
              <a:t>R1,</a:t>
            </a:r>
            <a:r>
              <a:rPr sz="1944" b="1" spc="-3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944" b="1" dirty="0">
                <a:solidFill>
                  <a:prstClr val="black"/>
                </a:solidFill>
                <a:latin typeface="Arial"/>
                <a:cs typeface="Arial"/>
              </a:rPr>
              <a:t>R5</a:t>
            </a:r>
            <a:endParaRPr sz="1944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340696" y="3366161"/>
            <a:ext cx="1850231" cy="311652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defTabSz="888980">
              <a:spcBef>
                <a:spcPts val="97"/>
              </a:spcBef>
            </a:pPr>
            <a:r>
              <a:rPr sz="1944" b="1" spc="-5" dirty="0">
                <a:solidFill>
                  <a:prstClr val="black"/>
                </a:solidFill>
                <a:latin typeface="Arial"/>
                <a:cs typeface="Arial"/>
              </a:rPr>
              <a:t>AND</a:t>
            </a:r>
            <a:r>
              <a:rPr sz="1944" b="1" spc="-2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944" b="1" spc="-5" dirty="0">
                <a:solidFill>
                  <a:prstClr val="black"/>
                </a:solidFill>
                <a:latin typeface="Arial"/>
                <a:cs typeface="Arial"/>
              </a:rPr>
              <a:t>R6,</a:t>
            </a:r>
            <a:r>
              <a:rPr sz="1944" b="1" spc="-2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944" b="1" spc="-5" dirty="0">
                <a:solidFill>
                  <a:prstClr val="black"/>
                </a:solidFill>
                <a:latin typeface="Arial"/>
                <a:cs typeface="Arial"/>
              </a:rPr>
              <a:t>R1,</a:t>
            </a:r>
            <a:r>
              <a:rPr sz="1944" b="1" spc="-2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944" b="1" dirty="0">
                <a:solidFill>
                  <a:prstClr val="black"/>
                </a:solidFill>
                <a:latin typeface="Arial"/>
                <a:cs typeface="Arial"/>
              </a:rPr>
              <a:t>R7</a:t>
            </a:r>
            <a:endParaRPr sz="1944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340695" y="4205772"/>
            <a:ext cx="1684778" cy="311652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defTabSz="888980">
              <a:spcBef>
                <a:spcPts val="97"/>
              </a:spcBef>
            </a:pPr>
            <a:r>
              <a:rPr sz="1944" b="1" dirty="0">
                <a:solidFill>
                  <a:prstClr val="black"/>
                </a:solidFill>
                <a:latin typeface="Arial"/>
                <a:cs typeface="Arial"/>
              </a:rPr>
              <a:t>OR</a:t>
            </a:r>
            <a:r>
              <a:rPr sz="1944" b="1" spc="-2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944" b="1" spc="-5" dirty="0">
                <a:solidFill>
                  <a:prstClr val="black"/>
                </a:solidFill>
                <a:latin typeface="Arial"/>
                <a:cs typeface="Arial"/>
              </a:rPr>
              <a:t>R8,</a:t>
            </a:r>
            <a:r>
              <a:rPr sz="1944" b="1" spc="-3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944" b="1" spc="-5" dirty="0">
                <a:solidFill>
                  <a:prstClr val="black"/>
                </a:solidFill>
                <a:latin typeface="Arial"/>
                <a:cs typeface="Arial"/>
              </a:rPr>
              <a:t>R1,</a:t>
            </a:r>
            <a:r>
              <a:rPr sz="1944" b="1" spc="-2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944" b="1" spc="-5" dirty="0">
                <a:solidFill>
                  <a:prstClr val="black"/>
                </a:solidFill>
                <a:latin typeface="Arial"/>
                <a:cs typeface="Arial"/>
              </a:rPr>
              <a:t>R9</a:t>
            </a:r>
            <a:endParaRPr sz="1944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340695" y="5045383"/>
            <a:ext cx="2111375" cy="311652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defTabSz="888980">
              <a:spcBef>
                <a:spcPts val="97"/>
              </a:spcBef>
            </a:pPr>
            <a:r>
              <a:rPr sz="1944" b="1" spc="-5" dirty="0">
                <a:solidFill>
                  <a:prstClr val="black"/>
                </a:solidFill>
                <a:latin typeface="Arial"/>
                <a:cs typeface="Arial"/>
              </a:rPr>
              <a:t>XOR</a:t>
            </a:r>
            <a:r>
              <a:rPr sz="1944" b="1" spc="-2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944" b="1" dirty="0">
                <a:solidFill>
                  <a:prstClr val="black"/>
                </a:solidFill>
                <a:latin typeface="Arial"/>
                <a:cs typeface="Arial"/>
              </a:rPr>
              <a:t>R10,</a:t>
            </a:r>
            <a:r>
              <a:rPr sz="1944" b="1" spc="-2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944" b="1" dirty="0">
                <a:solidFill>
                  <a:prstClr val="black"/>
                </a:solidFill>
                <a:latin typeface="Arial"/>
                <a:cs typeface="Arial"/>
              </a:rPr>
              <a:t>R1,</a:t>
            </a:r>
            <a:r>
              <a:rPr sz="1944" b="1" spc="-2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944" b="1" spc="-39" dirty="0">
                <a:solidFill>
                  <a:prstClr val="black"/>
                </a:solidFill>
                <a:latin typeface="Arial"/>
                <a:cs typeface="Arial"/>
              </a:rPr>
              <a:t>R11</a:t>
            </a:r>
            <a:endParaRPr sz="1944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7506063" y="4193182"/>
            <a:ext cx="153888" cy="329671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347" defTabSz="888980">
              <a:lnSpc>
                <a:spcPts val="1230"/>
              </a:lnSpc>
            </a:pPr>
            <a:r>
              <a:rPr sz="1167" b="1" dirty="0">
                <a:solidFill>
                  <a:prstClr val="black"/>
                </a:solidFill>
                <a:latin typeface="Arial"/>
                <a:cs typeface="Arial"/>
              </a:rPr>
              <a:t>ALU</a:t>
            </a:r>
            <a:endParaRPr sz="1167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110" name="object 110"/>
          <p:cNvGrpSpPr/>
          <p:nvPr/>
        </p:nvGrpSpPr>
        <p:grpSpPr>
          <a:xfrm>
            <a:off x="6361510" y="4079213"/>
            <a:ext cx="583406" cy="598840"/>
            <a:chOff x="6386512" y="4195762"/>
            <a:chExt cx="600075" cy="615950"/>
          </a:xfrm>
        </p:grpSpPr>
        <p:sp>
          <p:nvSpPr>
            <p:cNvPr id="111" name="object 111"/>
            <p:cNvSpPr/>
            <p:nvPr/>
          </p:nvSpPr>
          <p:spPr>
            <a:xfrm>
              <a:off x="6392862" y="4202112"/>
              <a:ext cx="587375" cy="603250"/>
            </a:xfrm>
            <a:custGeom>
              <a:avLst/>
              <a:gdLst/>
              <a:ahLst/>
              <a:cxnLst/>
              <a:rect l="l" t="t" r="r" b="b"/>
              <a:pathLst>
                <a:path w="587375" h="603250">
                  <a:moveTo>
                    <a:pt x="587375" y="0"/>
                  </a:moveTo>
                  <a:lnTo>
                    <a:pt x="0" y="0"/>
                  </a:lnTo>
                  <a:lnTo>
                    <a:pt x="0" y="603250"/>
                  </a:lnTo>
                  <a:lnTo>
                    <a:pt x="587375" y="603250"/>
                  </a:lnTo>
                  <a:lnTo>
                    <a:pt x="587375" y="0"/>
                  </a:lnTo>
                  <a:close/>
                </a:path>
              </a:pathLst>
            </a:custGeom>
            <a:solidFill>
              <a:srgbClr val="00A500"/>
            </a:solidFill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2" name="object 112"/>
            <p:cNvSpPr/>
            <p:nvPr/>
          </p:nvSpPr>
          <p:spPr>
            <a:xfrm>
              <a:off x="6392862" y="4202112"/>
              <a:ext cx="587375" cy="603250"/>
            </a:xfrm>
            <a:custGeom>
              <a:avLst/>
              <a:gdLst/>
              <a:ahLst/>
              <a:cxnLst/>
              <a:rect l="l" t="t" r="r" b="b"/>
              <a:pathLst>
                <a:path w="587375" h="603250">
                  <a:moveTo>
                    <a:pt x="0" y="0"/>
                  </a:moveTo>
                  <a:lnTo>
                    <a:pt x="587374" y="0"/>
                  </a:lnTo>
                  <a:lnTo>
                    <a:pt x="587374" y="603249"/>
                  </a:lnTo>
                  <a:lnTo>
                    <a:pt x="0" y="603249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13" name="object 113"/>
          <p:cNvSpPr txBox="1"/>
          <p:nvPr/>
        </p:nvSpPr>
        <p:spPr>
          <a:xfrm>
            <a:off x="6461831" y="4269978"/>
            <a:ext cx="328436" cy="207008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defTabSz="888980">
              <a:spcBef>
                <a:spcPts val="97"/>
              </a:spcBef>
            </a:pPr>
            <a:r>
              <a:rPr sz="1264" b="1" dirty="0">
                <a:solidFill>
                  <a:srgbClr val="FFFFFF"/>
                </a:solidFill>
                <a:latin typeface="Arial"/>
                <a:cs typeface="Arial"/>
              </a:rPr>
              <a:t>Reg</a:t>
            </a:r>
            <a:endParaRPr sz="1264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114" name="object 114"/>
          <p:cNvGrpSpPr/>
          <p:nvPr/>
        </p:nvGrpSpPr>
        <p:grpSpPr>
          <a:xfrm>
            <a:off x="5384533" y="4079213"/>
            <a:ext cx="2049639" cy="598840"/>
            <a:chOff x="5381623" y="4195762"/>
            <a:chExt cx="2108200" cy="615950"/>
          </a:xfrm>
        </p:grpSpPr>
        <p:sp>
          <p:nvSpPr>
            <p:cNvPr id="115" name="object 115"/>
            <p:cNvSpPr/>
            <p:nvPr/>
          </p:nvSpPr>
          <p:spPr>
            <a:xfrm>
              <a:off x="6980236" y="4287837"/>
              <a:ext cx="503555" cy="1905"/>
            </a:xfrm>
            <a:custGeom>
              <a:avLst/>
              <a:gdLst/>
              <a:ahLst/>
              <a:cxnLst/>
              <a:rect l="l" t="t" r="r" b="b"/>
              <a:pathLst>
                <a:path w="503554" h="1904">
                  <a:moveTo>
                    <a:pt x="0" y="0"/>
                  </a:moveTo>
                  <a:lnTo>
                    <a:pt x="503236" y="158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6" name="object 116"/>
            <p:cNvSpPr/>
            <p:nvPr/>
          </p:nvSpPr>
          <p:spPr>
            <a:xfrm>
              <a:off x="6980236" y="4719637"/>
              <a:ext cx="503555" cy="1905"/>
            </a:xfrm>
            <a:custGeom>
              <a:avLst/>
              <a:gdLst/>
              <a:ahLst/>
              <a:cxnLst/>
              <a:rect l="l" t="t" r="r" b="b"/>
              <a:pathLst>
                <a:path w="503554" h="1904">
                  <a:moveTo>
                    <a:pt x="0" y="0"/>
                  </a:moveTo>
                  <a:lnTo>
                    <a:pt x="503236" y="1588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7" name="object 117"/>
            <p:cNvSpPr/>
            <p:nvPr/>
          </p:nvSpPr>
          <p:spPr>
            <a:xfrm>
              <a:off x="5387973" y="4202112"/>
              <a:ext cx="586105" cy="603250"/>
            </a:xfrm>
            <a:custGeom>
              <a:avLst/>
              <a:gdLst/>
              <a:ahLst/>
              <a:cxnLst/>
              <a:rect l="l" t="t" r="r" b="b"/>
              <a:pathLst>
                <a:path w="586104" h="603250">
                  <a:moveTo>
                    <a:pt x="585788" y="0"/>
                  </a:moveTo>
                  <a:lnTo>
                    <a:pt x="0" y="0"/>
                  </a:lnTo>
                  <a:lnTo>
                    <a:pt x="0" y="603250"/>
                  </a:lnTo>
                  <a:lnTo>
                    <a:pt x="585788" y="603250"/>
                  </a:lnTo>
                  <a:lnTo>
                    <a:pt x="585788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8" name="object 118"/>
            <p:cNvSpPr/>
            <p:nvPr/>
          </p:nvSpPr>
          <p:spPr>
            <a:xfrm>
              <a:off x="5387973" y="4202112"/>
              <a:ext cx="586105" cy="603250"/>
            </a:xfrm>
            <a:custGeom>
              <a:avLst/>
              <a:gdLst/>
              <a:ahLst/>
              <a:cxnLst/>
              <a:rect l="l" t="t" r="r" b="b"/>
              <a:pathLst>
                <a:path w="586104" h="603250">
                  <a:moveTo>
                    <a:pt x="0" y="0"/>
                  </a:moveTo>
                  <a:lnTo>
                    <a:pt x="585787" y="0"/>
                  </a:lnTo>
                  <a:lnTo>
                    <a:pt x="585787" y="603249"/>
                  </a:lnTo>
                  <a:lnTo>
                    <a:pt x="0" y="603249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19" name="object 119"/>
          <p:cNvSpPr txBox="1"/>
          <p:nvPr/>
        </p:nvSpPr>
        <p:spPr>
          <a:xfrm>
            <a:off x="5453988" y="4269978"/>
            <a:ext cx="390790" cy="207008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defTabSz="888980">
              <a:spcBef>
                <a:spcPts val="97"/>
              </a:spcBef>
            </a:pPr>
            <a:r>
              <a:rPr sz="1264" b="1" dirty="0">
                <a:solidFill>
                  <a:srgbClr val="FFFFFF"/>
                </a:solidFill>
                <a:latin typeface="Arial"/>
                <a:cs typeface="Arial"/>
              </a:rPr>
              <a:t>Mem</a:t>
            </a:r>
            <a:endParaRPr sz="1264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120" name="object 120"/>
          <p:cNvGrpSpPr/>
          <p:nvPr/>
        </p:nvGrpSpPr>
        <p:grpSpPr>
          <a:xfrm>
            <a:off x="4719328" y="1967838"/>
            <a:ext cx="3284361" cy="3142368"/>
            <a:chOff x="4697412" y="2024062"/>
            <a:chExt cx="3378200" cy="3232150"/>
          </a:xfrm>
        </p:grpSpPr>
        <p:sp>
          <p:nvSpPr>
            <p:cNvPr id="121" name="object 121"/>
            <p:cNvSpPr/>
            <p:nvPr/>
          </p:nvSpPr>
          <p:spPr>
            <a:xfrm>
              <a:off x="5973762" y="4460875"/>
              <a:ext cx="419100" cy="1905"/>
            </a:xfrm>
            <a:custGeom>
              <a:avLst/>
              <a:gdLst/>
              <a:ahLst/>
              <a:cxnLst/>
              <a:rect l="l" t="t" r="r" b="b"/>
              <a:pathLst>
                <a:path w="419100" h="1904">
                  <a:moveTo>
                    <a:pt x="0" y="0"/>
                  </a:moveTo>
                  <a:lnTo>
                    <a:pt x="419099" y="158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2" name="object 122"/>
            <p:cNvSpPr/>
            <p:nvPr/>
          </p:nvSpPr>
          <p:spPr>
            <a:xfrm>
              <a:off x="6226173" y="4287837"/>
              <a:ext cx="167005" cy="173355"/>
            </a:xfrm>
            <a:custGeom>
              <a:avLst/>
              <a:gdLst/>
              <a:ahLst/>
              <a:cxnLst/>
              <a:rect l="l" t="t" r="r" b="b"/>
              <a:pathLst>
                <a:path w="167004" h="173354">
                  <a:moveTo>
                    <a:pt x="0" y="173037"/>
                  </a:moveTo>
                  <a:lnTo>
                    <a:pt x="0" y="0"/>
                  </a:lnTo>
                  <a:lnTo>
                    <a:pt x="166687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3" name="object 123"/>
            <p:cNvSpPr/>
            <p:nvPr/>
          </p:nvSpPr>
          <p:spPr>
            <a:xfrm>
              <a:off x="7399335" y="4460875"/>
              <a:ext cx="669925" cy="431800"/>
            </a:xfrm>
            <a:custGeom>
              <a:avLst/>
              <a:gdLst/>
              <a:ahLst/>
              <a:cxnLst/>
              <a:rect l="l" t="t" r="r" b="b"/>
              <a:pathLst>
                <a:path w="669925" h="431800">
                  <a:moveTo>
                    <a:pt x="0" y="259079"/>
                  </a:moveTo>
                  <a:lnTo>
                    <a:pt x="0" y="431799"/>
                  </a:lnTo>
                  <a:lnTo>
                    <a:pt x="502443" y="431799"/>
                  </a:lnTo>
                  <a:lnTo>
                    <a:pt x="502443" y="172719"/>
                  </a:lnTo>
                  <a:lnTo>
                    <a:pt x="669924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4" name="object 124"/>
            <p:cNvSpPr/>
            <p:nvPr/>
          </p:nvSpPr>
          <p:spPr>
            <a:xfrm>
              <a:off x="4716462" y="2043112"/>
              <a:ext cx="1760855" cy="3194050"/>
            </a:xfrm>
            <a:custGeom>
              <a:avLst/>
              <a:gdLst/>
              <a:ahLst/>
              <a:cxnLst/>
              <a:rect l="l" t="t" r="r" b="b"/>
              <a:pathLst>
                <a:path w="1760854" h="3194050">
                  <a:moveTo>
                    <a:pt x="1760536" y="0"/>
                  </a:moveTo>
                  <a:lnTo>
                    <a:pt x="0" y="690562"/>
                  </a:lnTo>
                </a:path>
                <a:path w="1760854" h="3194050">
                  <a:moveTo>
                    <a:pt x="1760536" y="0"/>
                  </a:moveTo>
                  <a:lnTo>
                    <a:pt x="922336" y="1639887"/>
                  </a:lnTo>
                </a:path>
                <a:path w="1760854" h="3194050">
                  <a:moveTo>
                    <a:pt x="1760536" y="0"/>
                  </a:moveTo>
                  <a:lnTo>
                    <a:pt x="1758948" y="2330449"/>
                  </a:lnTo>
                </a:path>
                <a:path w="1760854" h="3194050">
                  <a:moveTo>
                    <a:pt x="1760536" y="0"/>
                  </a:moveTo>
                  <a:lnTo>
                    <a:pt x="671511" y="3194049"/>
                  </a:lnTo>
                </a:path>
              </a:pathLst>
            </a:custGeom>
            <a:ln w="38099">
              <a:solidFill>
                <a:srgbClr val="D848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25" name="object 125"/>
          <p:cNvSpPr txBox="1"/>
          <p:nvPr/>
        </p:nvSpPr>
        <p:spPr>
          <a:xfrm>
            <a:off x="1029864" y="5585575"/>
            <a:ext cx="8081257" cy="1358862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defTabSz="888980">
              <a:spcBef>
                <a:spcPts val="97"/>
              </a:spcBef>
            </a:pPr>
            <a:r>
              <a:rPr sz="1750" b="1" spc="-10" dirty="0">
                <a:solidFill>
                  <a:prstClr val="black"/>
                </a:solidFill>
                <a:latin typeface="Arial"/>
                <a:cs typeface="Arial"/>
              </a:rPr>
              <a:t>Time</a:t>
            </a:r>
            <a:endParaRPr sz="1750">
              <a:solidFill>
                <a:prstClr val="black"/>
              </a:solidFill>
              <a:latin typeface="Arial"/>
              <a:cs typeface="Arial"/>
            </a:endParaRPr>
          </a:p>
          <a:p>
            <a:pPr defTabSz="888980"/>
            <a:endParaRPr sz="1750">
              <a:solidFill>
                <a:prstClr val="black"/>
              </a:solidFill>
              <a:latin typeface="Arial"/>
              <a:cs typeface="Arial"/>
            </a:endParaRPr>
          </a:p>
          <a:p>
            <a:pPr defTabSz="888980">
              <a:spcBef>
                <a:spcPts val="19"/>
              </a:spcBef>
            </a:pPr>
            <a:endParaRPr sz="1361">
              <a:solidFill>
                <a:prstClr val="black"/>
              </a:solidFill>
              <a:latin typeface="Arial"/>
              <a:cs typeface="Arial"/>
            </a:endParaRPr>
          </a:p>
          <a:p>
            <a:pPr marL="2031072" marR="4939" indent="-371026" defTabSz="888980"/>
            <a:r>
              <a:rPr sz="1944" b="1" dirty="0">
                <a:solidFill>
                  <a:srgbClr val="CC3300"/>
                </a:solidFill>
                <a:latin typeface="Arial"/>
                <a:cs typeface="Arial"/>
              </a:rPr>
              <a:t>ADD </a:t>
            </a:r>
            <a:r>
              <a:rPr sz="1944" b="1" spc="-5" dirty="0">
                <a:solidFill>
                  <a:srgbClr val="CC3300"/>
                </a:solidFill>
                <a:latin typeface="Arial"/>
                <a:cs typeface="Arial"/>
              </a:rPr>
              <a:t>instruction</a:t>
            </a:r>
            <a:r>
              <a:rPr sz="1944" b="1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1944" b="1" spc="-5" dirty="0">
                <a:solidFill>
                  <a:srgbClr val="CC3300"/>
                </a:solidFill>
                <a:latin typeface="Arial"/>
                <a:cs typeface="Arial"/>
              </a:rPr>
              <a:t>causes</a:t>
            </a:r>
            <a:r>
              <a:rPr sz="1944" b="1" spc="5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1944" b="1" dirty="0">
                <a:solidFill>
                  <a:srgbClr val="CC3300"/>
                </a:solidFill>
                <a:latin typeface="Arial"/>
                <a:cs typeface="Arial"/>
              </a:rPr>
              <a:t>a </a:t>
            </a:r>
            <a:r>
              <a:rPr sz="1944" b="1" spc="-5" dirty="0">
                <a:solidFill>
                  <a:srgbClr val="CC3300"/>
                </a:solidFill>
                <a:latin typeface="Arial"/>
                <a:cs typeface="Arial"/>
              </a:rPr>
              <a:t>hazard</a:t>
            </a:r>
            <a:r>
              <a:rPr sz="1944" b="1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1944" b="1" spc="-5" dirty="0">
                <a:solidFill>
                  <a:srgbClr val="CC3300"/>
                </a:solidFill>
                <a:latin typeface="Arial"/>
                <a:cs typeface="Arial"/>
              </a:rPr>
              <a:t>in</a:t>
            </a:r>
            <a:r>
              <a:rPr sz="1944" b="1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1944" b="1" spc="-5" dirty="0">
                <a:solidFill>
                  <a:srgbClr val="CC3300"/>
                </a:solidFill>
                <a:latin typeface="Arial"/>
                <a:cs typeface="Arial"/>
              </a:rPr>
              <a:t>next</a:t>
            </a:r>
            <a:r>
              <a:rPr sz="1944" b="1" dirty="0">
                <a:solidFill>
                  <a:srgbClr val="CC3300"/>
                </a:solidFill>
                <a:latin typeface="Arial"/>
                <a:cs typeface="Arial"/>
              </a:rPr>
              <a:t> 3 </a:t>
            </a:r>
            <a:r>
              <a:rPr sz="1944" b="1" spc="-5" dirty="0">
                <a:solidFill>
                  <a:srgbClr val="CC3300"/>
                </a:solidFill>
                <a:latin typeface="Arial"/>
                <a:cs typeface="Arial"/>
              </a:rPr>
              <a:t>instructions </a:t>
            </a:r>
            <a:r>
              <a:rPr sz="1944" b="1" spc="-525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1944" b="1" spc="-5" dirty="0">
                <a:solidFill>
                  <a:srgbClr val="CC3300"/>
                </a:solidFill>
                <a:latin typeface="Arial"/>
                <a:cs typeface="Arial"/>
              </a:rPr>
              <a:t>b/c</a:t>
            </a:r>
            <a:r>
              <a:rPr sz="1944" b="1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1944" b="1" spc="-5" dirty="0">
                <a:solidFill>
                  <a:srgbClr val="CC3300"/>
                </a:solidFill>
                <a:latin typeface="Arial"/>
                <a:cs typeface="Arial"/>
              </a:rPr>
              <a:t>register</a:t>
            </a:r>
            <a:r>
              <a:rPr sz="1944" b="1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1944" b="1" spc="-5" dirty="0">
                <a:solidFill>
                  <a:srgbClr val="CC3300"/>
                </a:solidFill>
                <a:latin typeface="Arial"/>
                <a:cs typeface="Arial"/>
              </a:rPr>
              <a:t>not written until </a:t>
            </a:r>
            <a:r>
              <a:rPr sz="1944" b="1" dirty="0">
                <a:solidFill>
                  <a:srgbClr val="CC3300"/>
                </a:solidFill>
                <a:latin typeface="Arial"/>
                <a:cs typeface="Arial"/>
              </a:rPr>
              <a:t>after </a:t>
            </a:r>
            <a:r>
              <a:rPr sz="1944" b="1" spc="-5" dirty="0">
                <a:solidFill>
                  <a:srgbClr val="CC3300"/>
                </a:solidFill>
                <a:latin typeface="Arial"/>
                <a:cs typeface="Arial"/>
              </a:rPr>
              <a:t>those</a:t>
            </a:r>
            <a:r>
              <a:rPr sz="1944" b="1" dirty="0">
                <a:solidFill>
                  <a:srgbClr val="CC3300"/>
                </a:solidFill>
                <a:latin typeface="Arial"/>
                <a:cs typeface="Arial"/>
              </a:rPr>
              <a:t> 3 read</a:t>
            </a:r>
            <a:r>
              <a:rPr sz="1944" b="1" spc="-5" dirty="0">
                <a:solidFill>
                  <a:srgbClr val="CC3300"/>
                </a:solidFill>
                <a:latin typeface="Arial"/>
                <a:cs typeface="Arial"/>
              </a:rPr>
              <a:t> it.</a:t>
            </a:r>
            <a:endParaRPr sz="1944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8" name="object 1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041" defTabSz="888980">
              <a:lnSpc>
                <a:spcPts val="1604"/>
              </a:lnSpc>
            </a:pPr>
            <a:fld id="{81D60167-4931-47E6-BA6A-407CBD079E47}" type="slidenum">
              <a:rPr dirty="0"/>
              <a:pPr marL="37041" defTabSz="888980">
                <a:lnSpc>
                  <a:spcPts val="1604"/>
                </a:lnSpc>
              </a:pPr>
              <a:t>36</a:t>
            </a:fld>
            <a:endParaRPr dirty="0"/>
          </a:p>
        </p:txBody>
      </p:sp>
      <p:sp>
        <p:nvSpPr>
          <p:cNvPr id="126" name="object 126"/>
          <p:cNvSpPr txBox="1"/>
          <p:nvPr/>
        </p:nvSpPr>
        <p:spPr>
          <a:xfrm>
            <a:off x="2621845" y="1024820"/>
            <a:ext cx="3452283" cy="311652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defTabSz="888980">
              <a:spcBef>
                <a:spcPts val="97"/>
              </a:spcBef>
              <a:tabLst>
                <a:tab pos="974791" algn="l"/>
                <a:tab pos="1937851" algn="l"/>
                <a:tab pos="2876837" algn="l"/>
              </a:tabLst>
            </a:pPr>
            <a:r>
              <a:rPr sz="1944" b="1" spc="-5" dirty="0">
                <a:solidFill>
                  <a:prstClr val="black"/>
                </a:solidFill>
                <a:latin typeface="Arial"/>
                <a:cs typeface="Arial"/>
              </a:rPr>
              <a:t>CC</a:t>
            </a:r>
            <a:r>
              <a:rPr sz="1944" b="1" dirty="0">
                <a:solidFill>
                  <a:prstClr val="black"/>
                </a:solidFill>
                <a:latin typeface="Arial"/>
                <a:cs typeface="Arial"/>
              </a:rPr>
              <a:t> 1	</a:t>
            </a:r>
            <a:r>
              <a:rPr sz="1944" b="1" spc="-5" dirty="0">
                <a:solidFill>
                  <a:prstClr val="black"/>
                </a:solidFill>
                <a:latin typeface="Arial"/>
                <a:cs typeface="Arial"/>
              </a:rPr>
              <a:t>CC</a:t>
            </a:r>
            <a:r>
              <a:rPr sz="1944" b="1" dirty="0">
                <a:solidFill>
                  <a:prstClr val="black"/>
                </a:solidFill>
                <a:latin typeface="Arial"/>
                <a:cs typeface="Arial"/>
              </a:rPr>
              <a:t> 2	</a:t>
            </a:r>
            <a:r>
              <a:rPr sz="1944" b="1" spc="-5" dirty="0">
                <a:solidFill>
                  <a:prstClr val="black"/>
                </a:solidFill>
                <a:latin typeface="Arial"/>
                <a:cs typeface="Arial"/>
              </a:rPr>
              <a:t>CC</a:t>
            </a:r>
            <a:r>
              <a:rPr sz="1944" b="1" dirty="0">
                <a:solidFill>
                  <a:prstClr val="black"/>
                </a:solidFill>
                <a:latin typeface="Arial"/>
                <a:cs typeface="Arial"/>
              </a:rPr>
              <a:t> 3	</a:t>
            </a:r>
            <a:r>
              <a:rPr sz="1944" b="1" spc="-5" dirty="0">
                <a:solidFill>
                  <a:prstClr val="black"/>
                </a:solidFill>
                <a:latin typeface="Arial"/>
                <a:cs typeface="Arial"/>
              </a:rPr>
              <a:t>CC</a:t>
            </a:r>
            <a:r>
              <a:rPr sz="1944" b="1" spc="-7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944" b="1" dirty="0">
                <a:solidFill>
                  <a:prstClr val="black"/>
                </a:solidFill>
                <a:latin typeface="Arial"/>
                <a:cs typeface="Arial"/>
              </a:rPr>
              <a:t>4</a:t>
            </a:r>
            <a:endParaRPr sz="1944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6400092" y="1024820"/>
            <a:ext cx="1476728" cy="311652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defTabSz="888980">
              <a:spcBef>
                <a:spcPts val="97"/>
              </a:spcBef>
              <a:tabLst>
                <a:tab pos="900709" algn="l"/>
              </a:tabLst>
            </a:pPr>
            <a:r>
              <a:rPr sz="1944" b="1" spc="-5" dirty="0">
                <a:solidFill>
                  <a:prstClr val="black"/>
                </a:solidFill>
                <a:latin typeface="Arial"/>
                <a:cs typeface="Arial"/>
              </a:rPr>
              <a:t>CC</a:t>
            </a:r>
            <a:r>
              <a:rPr sz="1944" b="1" dirty="0">
                <a:solidFill>
                  <a:prstClr val="black"/>
                </a:solidFill>
                <a:latin typeface="Arial"/>
                <a:cs typeface="Arial"/>
              </a:rPr>
              <a:t> 5	</a:t>
            </a:r>
            <a:r>
              <a:rPr sz="1944" b="1" spc="-5" dirty="0">
                <a:solidFill>
                  <a:prstClr val="black"/>
                </a:solidFill>
                <a:latin typeface="Arial"/>
                <a:cs typeface="Arial"/>
              </a:rPr>
              <a:t>CC</a:t>
            </a:r>
            <a:r>
              <a:rPr sz="1944" b="1" spc="-78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944" b="1" dirty="0">
                <a:solidFill>
                  <a:prstClr val="black"/>
                </a:solidFill>
                <a:latin typeface="Arial"/>
                <a:cs typeface="Arial"/>
              </a:rPr>
              <a:t>6</a:t>
            </a:r>
            <a:endParaRPr sz="1944"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041" defTabSz="888980">
              <a:lnSpc>
                <a:spcPts val="1604"/>
              </a:lnSpc>
            </a:pPr>
            <a:fld id="{81D60167-4931-47E6-BA6A-407CBD079E47}" type="slidenum">
              <a:rPr dirty="0"/>
              <a:pPr marL="37041" defTabSz="888980">
                <a:lnSpc>
                  <a:spcPts val="1604"/>
                </a:lnSpc>
              </a:pPr>
              <a:t>37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914" y="172862"/>
            <a:ext cx="2713919" cy="617361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>
              <a:spcBef>
                <a:spcPts val="97"/>
              </a:spcBef>
            </a:pPr>
            <a:r>
              <a:rPr spc="-5" dirty="0"/>
              <a:t>Forwarding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2689" y="1300162"/>
            <a:ext cx="8828881" cy="3780719"/>
          </a:xfrm>
          <a:prstGeom prst="rect">
            <a:avLst/>
          </a:prstGeom>
        </p:spPr>
        <p:txBody>
          <a:bodyPr vert="horz" wrap="square" lIns="0" tIns="56796" rIns="0" bIns="0" rtlCol="0">
            <a:spAutoFit/>
          </a:bodyPr>
          <a:lstStyle/>
          <a:p>
            <a:pPr marL="345714" marR="746373" indent="-333367" defTabSz="888980">
              <a:lnSpc>
                <a:spcPts val="2236"/>
              </a:lnSpc>
              <a:spcBef>
                <a:spcPts val="446"/>
              </a:spcBef>
              <a:buClr>
                <a:srgbClr val="000099"/>
              </a:buClr>
              <a:buFont typeface="Arial MT"/>
              <a:buChar char="•"/>
              <a:tabLst>
                <a:tab pos="345097" algn="l"/>
                <a:tab pos="345714" algn="l"/>
              </a:tabLst>
            </a:pPr>
            <a:r>
              <a:rPr sz="2139" b="1" spc="-5" dirty="0">
                <a:solidFill>
                  <a:srgbClr val="000A4D"/>
                </a:solidFill>
                <a:latin typeface="Arial"/>
                <a:cs typeface="Arial"/>
              </a:rPr>
              <a:t>Problem</a:t>
            </a:r>
            <a:r>
              <a:rPr sz="2139" b="1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139" b="1" spc="-5" dirty="0">
                <a:solidFill>
                  <a:srgbClr val="000A4D"/>
                </a:solidFill>
                <a:latin typeface="Arial"/>
                <a:cs typeface="Arial"/>
              </a:rPr>
              <a:t>illustrated</a:t>
            </a:r>
            <a:r>
              <a:rPr sz="2139" b="1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139" b="1" spc="-5" dirty="0">
                <a:solidFill>
                  <a:srgbClr val="000A4D"/>
                </a:solidFill>
                <a:latin typeface="Arial"/>
                <a:cs typeface="Arial"/>
              </a:rPr>
              <a:t>on</a:t>
            </a:r>
            <a:r>
              <a:rPr sz="2139" b="1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139" b="1" spc="-5" dirty="0">
                <a:solidFill>
                  <a:srgbClr val="000A4D"/>
                </a:solidFill>
                <a:latin typeface="Arial"/>
                <a:cs typeface="Arial"/>
              </a:rPr>
              <a:t>previous</a:t>
            </a:r>
            <a:r>
              <a:rPr sz="2139" b="1" spc="5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139" b="1" spc="-5" dirty="0">
                <a:solidFill>
                  <a:srgbClr val="000A4D"/>
                </a:solidFill>
                <a:latin typeface="Arial"/>
                <a:cs typeface="Arial"/>
              </a:rPr>
              <a:t>slide</a:t>
            </a:r>
            <a:r>
              <a:rPr sz="2139" b="1" spc="5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139" b="1" dirty="0">
                <a:solidFill>
                  <a:srgbClr val="000A4D"/>
                </a:solidFill>
                <a:latin typeface="Arial"/>
                <a:cs typeface="Arial"/>
              </a:rPr>
              <a:t>can </a:t>
            </a:r>
            <a:r>
              <a:rPr sz="2139" b="1" spc="-5" dirty="0">
                <a:solidFill>
                  <a:srgbClr val="000A4D"/>
                </a:solidFill>
                <a:latin typeface="Arial"/>
                <a:cs typeface="Arial"/>
              </a:rPr>
              <a:t>actually</a:t>
            </a:r>
            <a:r>
              <a:rPr sz="2139" b="1" spc="5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139" b="1" spc="-5" dirty="0">
                <a:solidFill>
                  <a:srgbClr val="000A4D"/>
                </a:solidFill>
                <a:latin typeface="Arial"/>
                <a:cs typeface="Arial"/>
              </a:rPr>
              <a:t>be</a:t>
            </a:r>
            <a:r>
              <a:rPr sz="2139" b="1" spc="5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139" b="1" spc="-5" dirty="0">
                <a:solidFill>
                  <a:srgbClr val="000A4D"/>
                </a:solidFill>
                <a:latin typeface="Arial"/>
                <a:cs typeface="Arial"/>
              </a:rPr>
              <a:t>solved </a:t>
            </a:r>
            <a:r>
              <a:rPr sz="2139" b="1" spc="-578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139" b="1" spc="-5" dirty="0">
                <a:solidFill>
                  <a:srgbClr val="000A4D"/>
                </a:solidFill>
                <a:latin typeface="Arial"/>
                <a:cs typeface="Arial"/>
              </a:rPr>
              <a:t>relatively easily</a:t>
            </a:r>
            <a:r>
              <a:rPr sz="2139" b="1" dirty="0">
                <a:solidFill>
                  <a:srgbClr val="000A4D"/>
                </a:solidFill>
                <a:latin typeface="Arial"/>
                <a:cs typeface="Arial"/>
              </a:rPr>
              <a:t> –</a:t>
            </a:r>
            <a:r>
              <a:rPr sz="2139" b="1" spc="-5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139" b="1" spc="-5" dirty="0">
                <a:solidFill>
                  <a:srgbClr val="FF9900"/>
                </a:solidFill>
                <a:latin typeface="Arial"/>
                <a:cs typeface="Arial"/>
              </a:rPr>
              <a:t>with</a:t>
            </a:r>
            <a:r>
              <a:rPr sz="2139" b="1" dirty="0">
                <a:solidFill>
                  <a:srgbClr val="FF9900"/>
                </a:solidFill>
                <a:latin typeface="Arial"/>
                <a:cs typeface="Arial"/>
              </a:rPr>
              <a:t> </a:t>
            </a:r>
            <a:r>
              <a:rPr sz="2139" b="1" u="sng" spc="-5" dirty="0">
                <a:solidFill>
                  <a:srgbClr val="FF9900"/>
                </a:solidFill>
                <a:uFill>
                  <a:solidFill>
                    <a:srgbClr val="FFA900"/>
                  </a:solidFill>
                </a:uFill>
                <a:latin typeface="Arial"/>
                <a:cs typeface="Arial"/>
              </a:rPr>
              <a:t>forwarding</a:t>
            </a:r>
            <a:endParaRPr sz="2139">
              <a:solidFill>
                <a:prstClr val="black"/>
              </a:solidFill>
              <a:latin typeface="Arial"/>
              <a:cs typeface="Arial"/>
            </a:endParaRPr>
          </a:p>
          <a:p>
            <a:pPr defTabSz="888980">
              <a:buClr>
                <a:srgbClr val="000099"/>
              </a:buClr>
              <a:buFont typeface="Arial MT"/>
              <a:buChar char="•"/>
            </a:pPr>
            <a:endParaRPr sz="2139">
              <a:solidFill>
                <a:prstClr val="black"/>
              </a:solidFill>
              <a:latin typeface="Arial"/>
              <a:cs typeface="Arial"/>
            </a:endParaRPr>
          </a:p>
          <a:p>
            <a:pPr marL="345714" marR="23459" indent="-333367" defTabSz="888980">
              <a:lnSpc>
                <a:spcPts val="2333"/>
              </a:lnSpc>
              <a:spcBef>
                <a:spcPts val="1254"/>
              </a:spcBef>
              <a:buClr>
                <a:srgbClr val="000099"/>
              </a:buClr>
              <a:buFont typeface="Arial MT"/>
              <a:buChar char="•"/>
              <a:tabLst>
                <a:tab pos="345097" algn="l"/>
                <a:tab pos="345714" algn="l"/>
              </a:tabLst>
            </a:pPr>
            <a:r>
              <a:rPr sz="2139" b="1" dirty="0">
                <a:solidFill>
                  <a:srgbClr val="000A4D"/>
                </a:solidFill>
                <a:latin typeface="Arial"/>
                <a:cs typeface="Arial"/>
              </a:rPr>
              <a:t>Can</a:t>
            </a:r>
            <a:r>
              <a:rPr sz="2139" b="1" spc="-5" dirty="0">
                <a:solidFill>
                  <a:srgbClr val="000A4D"/>
                </a:solidFill>
                <a:latin typeface="Arial"/>
                <a:cs typeface="Arial"/>
              </a:rPr>
              <a:t> we</a:t>
            </a:r>
            <a:r>
              <a:rPr sz="2139" b="1" spc="5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139" b="1" spc="-5" dirty="0">
                <a:solidFill>
                  <a:srgbClr val="000A4D"/>
                </a:solidFill>
                <a:latin typeface="Arial"/>
                <a:cs typeface="Arial"/>
              </a:rPr>
              <a:t>move</a:t>
            </a:r>
            <a:r>
              <a:rPr sz="2139" b="1" spc="5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139" b="1" spc="-5" dirty="0">
                <a:solidFill>
                  <a:srgbClr val="000A4D"/>
                </a:solidFill>
                <a:latin typeface="Arial"/>
                <a:cs typeface="Arial"/>
              </a:rPr>
              <a:t>the</a:t>
            </a:r>
            <a:r>
              <a:rPr sz="2139" b="1" spc="5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139" b="1" spc="-5" dirty="0">
                <a:solidFill>
                  <a:srgbClr val="000A4D"/>
                </a:solidFill>
                <a:latin typeface="Arial"/>
                <a:cs typeface="Arial"/>
              </a:rPr>
              <a:t>result</a:t>
            </a:r>
            <a:r>
              <a:rPr sz="2139" b="1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139" b="1" spc="-5" dirty="0">
                <a:solidFill>
                  <a:srgbClr val="000A4D"/>
                </a:solidFill>
                <a:latin typeface="Arial"/>
                <a:cs typeface="Arial"/>
              </a:rPr>
              <a:t>from</a:t>
            </a:r>
            <a:r>
              <a:rPr sz="2139" b="1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139" b="1" spc="-5" dirty="0">
                <a:solidFill>
                  <a:srgbClr val="000A4D"/>
                </a:solidFill>
                <a:latin typeface="Arial"/>
                <a:cs typeface="Arial"/>
              </a:rPr>
              <a:t>EX/MEM</a:t>
            </a:r>
            <a:r>
              <a:rPr sz="2139" b="1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139" b="1" spc="-5" dirty="0">
                <a:solidFill>
                  <a:srgbClr val="000A4D"/>
                </a:solidFill>
                <a:latin typeface="Arial"/>
                <a:cs typeface="Arial"/>
              </a:rPr>
              <a:t>register</a:t>
            </a:r>
            <a:r>
              <a:rPr sz="2139" b="1" spc="5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139" b="1" dirty="0">
                <a:solidFill>
                  <a:srgbClr val="000A4D"/>
                </a:solidFill>
                <a:latin typeface="Arial"/>
                <a:cs typeface="Arial"/>
              </a:rPr>
              <a:t>to </a:t>
            </a:r>
            <a:r>
              <a:rPr sz="2139" b="1" spc="-5" dirty="0">
                <a:solidFill>
                  <a:srgbClr val="000A4D"/>
                </a:solidFill>
                <a:latin typeface="Arial"/>
                <a:cs typeface="Arial"/>
              </a:rPr>
              <a:t>the</a:t>
            </a:r>
            <a:r>
              <a:rPr sz="2139" b="1" spc="5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139" b="1" spc="-5" dirty="0">
                <a:solidFill>
                  <a:srgbClr val="000A4D"/>
                </a:solidFill>
                <a:latin typeface="Arial"/>
                <a:cs typeface="Arial"/>
              </a:rPr>
              <a:t>beginning of </a:t>
            </a:r>
            <a:r>
              <a:rPr sz="2139" b="1" spc="-578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139" b="1" spc="-5" dirty="0">
                <a:solidFill>
                  <a:srgbClr val="000A4D"/>
                </a:solidFill>
                <a:latin typeface="Arial"/>
                <a:cs typeface="Arial"/>
              </a:rPr>
              <a:t>ALU (where</a:t>
            </a:r>
            <a:r>
              <a:rPr sz="2139" b="1" dirty="0">
                <a:solidFill>
                  <a:srgbClr val="000A4D"/>
                </a:solidFill>
                <a:latin typeface="Arial"/>
                <a:cs typeface="Arial"/>
              </a:rPr>
              <a:t> SUB </a:t>
            </a:r>
            <a:r>
              <a:rPr sz="2139" b="1" spc="-5" dirty="0">
                <a:solidFill>
                  <a:srgbClr val="000A4D"/>
                </a:solidFill>
                <a:latin typeface="Arial"/>
                <a:cs typeface="Arial"/>
              </a:rPr>
              <a:t>needs</a:t>
            </a:r>
            <a:r>
              <a:rPr sz="2139" b="1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139" b="1" spc="-5" dirty="0">
                <a:solidFill>
                  <a:srgbClr val="000A4D"/>
                </a:solidFill>
                <a:latin typeface="Arial"/>
                <a:cs typeface="Arial"/>
              </a:rPr>
              <a:t>it)?</a:t>
            </a:r>
            <a:endParaRPr sz="2139">
              <a:solidFill>
                <a:prstClr val="black"/>
              </a:solidFill>
              <a:latin typeface="Arial"/>
              <a:cs typeface="Arial"/>
            </a:endParaRPr>
          </a:p>
          <a:p>
            <a:pPr marL="734643" lvl="1" indent="-278423" defTabSz="888980">
              <a:spcBef>
                <a:spcPts val="331"/>
              </a:spcBef>
              <a:buClr>
                <a:srgbClr val="800040"/>
              </a:buClr>
              <a:buFont typeface="Arial MT"/>
              <a:buChar char="–"/>
              <a:tabLst>
                <a:tab pos="734026" algn="l"/>
                <a:tab pos="734643" algn="l"/>
              </a:tabLst>
            </a:pPr>
            <a:r>
              <a:rPr sz="1944" b="1" dirty="0">
                <a:solidFill>
                  <a:srgbClr val="550E07"/>
                </a:solidFill>
                <a:latin typeface="Arial"/>
                <a:cs typeface="Arial"/>
              </a:rPr>
              <a:t>Yes!</a:t>
            </a:r>
            <a:endParaRPr sz="1944">
              <a:solidFill>
                <a:prstClr val="black"/>
              </a:solidFill>
              <a:latin typeface="Arial"/>
              <a:cs typeface="Arial"/>
            </a:endParaRPr>
          </a:p>
          <a:p>
            <a:pPr marL="444490" lvl="1" defTabSz="888980">
              <a:buFontTx/>
              <a:buChar char="–"/>
            </a:pPr>
            <a:endParaRPr sz="1944">
              <a:solidFill>
                <a:prstClr val="black"/>
              </a:solidFill>
              <a:latin typeface="Arial"/>
              <a:cs typeface="Arial"/>
            </a:endParaRPr>
          </a:p>
          <a:p>
            <a:pPr marL="345714" indent="-333367" defTabSz="888980">
              <a:spcBef>
                <a:spcPts val="1244"/>
              </a:spcBef>
              <a:buClr>
                <a:srgbClr val="000099"/>
              </a:buClr>
              <a:buFont typeface="Arial MT"/>
              <a:buChar char="•"/>
              <a:tabLst>
                <a:tab pos="345097" algn="l"/>
                <a:tab pos="345714" algn="l"/>
              </a:tabLst>
            </a:pPr>
            <a:r>
              <a:rPr sz="2139" b="1" spc="-5" dirty="0">
                <a:solidFill>
                  <a:srgbClr val="000A4D"/>
                </a:solidFill>
                <a:latin typeface="Arial"/>
                <a:cs typeface="Arial"/>
              </a:rPr>
              <a:t>Generally</a:t>
            </a:r>
            <a:r>
              <a:rPr sz="2139" b="1" spc="-24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139" b="1" spc="-5" dirty="0">
                <a:solidFill>
                  <a:srgbClr val="000A4D"/>
                </a:solidFill>
                <a:latin typeface="Arial"/>
                <a:cs typeface="Arial"/>
              </a:rPr>
              <a:t>speaking:</a:t>
            </a:r>
            <a:endParaRPr sz="2139">
              <a:solidFill>
                <a:prstClr val="black"/>
              </a:solidFill>
              <a:latin typeface="Arial"/>
              <a:cs typeface="Arial"/>
            </a:endParaRPr>
          </a:p>
          <a:p>
            <a:pPr marL="727852" marR="4939" lvl="1" indent="-271633" defTabSz="888980">
              <a:lnSpc>
                <a:spcPts val="2139"/>
              </a:lnSpc>
              <a:spcBef>
                <a:spcPts val="603"/>
              </a:spcBef>
              <a:buFont typeface="Arial MT"/>
              <a:buChar char="–"/>
              <a:tabLst>
                <a:tab pos="734026" algn="l"/>
                <a:tab pos="734643" algn="l"/>
              </a:tabLst>
            </a:pPr>
            <a:r>
              <a:rPr sz="1944" b="1" spc="-5" dirty="0">
                <a:solidFill>
                  <a:srgbClr val="FF0000"/>
                </a:solidFill>
                <a:latin typeface="Arial"/>
                <a:cs typeface="Arial"/>
              </a:rPr>
              <a:t>Forwarding</a:t>
            </a:r>
            <a:r>
              <a:rPr sz="1944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944" b="1" spc="-5" dirty="0">
                <a:solidFill>
                  <a:srgbClr val="FF0000"/>
                </a:solidFill>
                <a:latin typeface="Arial"/>
                <a:cs typeface="Arial"/>
              </a:rPr>
              <a:t>occurs</a:t>
            </a:r>
            <a:r>
              <a:rPr sz="1944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944" b="1" spc="-5" dirty="0">
                <a:solidFill>
                  <a:srgbClr val="FF0000"/>
                </a:solidFill>
                <a:latin typeface="Arial"/>
                <a:cs typeface="Arial"/>
              </a:rPr>
              <a:t>when</a:t>
            </a:r>
            <a:r>
              <a:rPr sz="1944" b="1" dirty="0">
                <a:solidFill>
                  <a:srgbClr val="FF0000"/>
                </a:solidFill>
                <a:latin typeface="Arial"/>
                <a:cs typeface="Arial"/>
              </a:rPr>
              <a:t> a</a:t>
            </a:r>
            <a:r>
              <a:rPr sz="1944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944" b="1" spc="-5" dirty="0">
                <a:solidFill>
                  <a:srgbClr val="FF0000"/>
                </a:solidFill>
                <a:latin typeface="Arial"/>
                <a:cs typeface="Arial"/>
              </a:rPr>
              <a:t>result</a:t>
            </a:r>
            <a:r>
              <a:rPr sz="1944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944" b="1" spc="-5" dirty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sz="1944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944" b="1" spc="-5" dirty="0">
                <a:solidFill>
                  <a:srgbClr val="FF0000"/>
                </a:solidFill>
                <a:latin typeface="Arial"/>
                <a:cs typeface="Arial"/>
              </a:rPr>
              <a:t>passed</a:t>
            </a:r>
            <a:r>
              <a:rPr sz="1944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944" b="1" spc="-5" dirty="0">
                <a:solidFill>
                  <a:srgbClr val="FF0000"/>
                </a:solidFill>
                <a:latin typeface="Arial"/>
                <a:cs typeface="Arial"/>
              </a:rPr>
              <a:t>directly</a:t>
            </a:r>
            <a:r>
              <a:rPr sz="1944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944" b="1" dirty="0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sz="1944" b="1" spc="-5" dirty="0">
                <a:solidFill>
                  <a:srgbClr val="FF0000"/>
                </a:solidFill>
                <a:latin typeface="Arial"/>
                <a:cs typeface="Arial"/>
              </a:rPr>
              <a:t>functional</a:t>
            </a:r>
            <a:r>
              <a:rPr sz="1944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944" b="1" spc="-5" dirty="0">
                <a:solidFill>
                  <a:srgbClr val="FF0000"/>
                </a:solidFill>
                <a:latin typeface="Arial"/>
                <a:cs typeface="Arial"/>
              </a:rPr>
              <a:t>unit </a:t>
            </a:r>
            <a:r>
              <a:rPr sz="1944" b="1" spc="-5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944" b="1" spc="-5" dirty="0">
                <a:solidFill>
                  <a:srgbClr val="FF0000"/>
                </a:solidFill>
                <a:latin typeface="Arial"/>
                <a:cs typeface="Arial"/>
              </a:rPr>
              <a:t>that</a:t>
            </a:r>
            <a:r>
              <a:rPr sz="1944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944" b="1" spc="-5" dirty="0">
                <a:solidFill>
                  <a:srgbClr val="FF0000"/>
                </a:solidFill>
                <a:latin typeface="Arial"/>
                <a:cs typeface="Arial"/>
              </a:rPr>
              <a:t>requires</a:t>
            </a:r>
            <a:r>
              <a:rPr sz="1944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944" b="1" spc="-5" dirty="0">
                <a:solidFill>
                  <a:srgbClr val="FF0000"/>
                </a:solidFill>
                <a:latin typeface="Arial"/>
                <a:cs typeface="Arial"/>
              </a:rPr>
              <a:t>it.</a:t>
            </a:r>
            <a:endParaRPr sz="1944">
              <a:solidFill>
                <a:prstClr val="black"/>
              </a:solidFill>
              <a:latin typeface="Arial"/>
              <a:cs typeface="Arial"/>
            </a:endParaRPr>
          </a:p>
          <a:p>
            <a:pPr marL="734643" lvl="1" indent="-278423" defTabSz="888980">
              <a:spcBef>
                <a:spcPts val="446"/>
              </a:spcBef>
              <a:buFont typeface="Arial MT"/>
              <a:buChar char="–"/>
              <a:tabLst>
                <a:tab pos="734026" algn="l"/>
                <a:tab pos="734643" algn="l"/>
              </a:tabLst>
            </a:pPr>
            <a:r>
              <a:rPr sz="1944" b="1" spc="-5" dirty="0">
                <a:solidFill>
                  <a:srgbClr val="FF0000"/>
                </a:solidFill>
                <a:latin typeface="Arial"/>
                <a:cs typeface="Arial"/>
              </a:rPr>
              <a:t>Result goes</a:t>
            </a:r>
            <a:r>
              <a:rPr sz="1944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944" b="1" spc="-5" dirty="0">
                <a:solidFill>
                  <a:srgbClr val="FF0000"/>
                </a:solidFill>
                <a:latin typeface="Arial"/>
                <a:cs typeface="Arial"/>
              </a:rPr>
              <a:t>from</a:t>
            </a:r>
            <a:r>
              <a:rPr sz="1944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944" b="1" spc="-5" dirty="0">
                <a:solidFill>
                  <a:srgbClr val="FF0000"/>
                </a:solidFill>
                <a:latin typeface="Arial"/>
                <a:cs typeface="Arial"/>
              </a:rPr>
              <a:t>output of one</a:t>
            </a:r>
            <a:r>
              <a:rPr sz="1944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944" b="1" spc="-5" dirty="0">
                <a:solidFill>
                  <a:srgbClr val="FF0000"/>
                </a:solidFill>
                <a:latin typeface="Arial"/>
                <a:cs typeface="Arial"/>
              </a:rPr>
              <a:t>unit </a:t>
            </a:r>
            <a:r>
              <a:rPr sz="1944" b="1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1944" b="1" spc="-5" dirty="0">
                <a:solidFill>
                  <a:srgbClr val="FF0000"/>
                </a:solidFill>
                <a:latin typeface="Arial"/>
                <a:cs typeface="Arial"/>
              </a:rPr>
              <a:t> input of another</a:t>
            </a:r>
            <a:endParaRPr sz="1944"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914" y="172862"/>
            <a:ext cx="5403144" cy="617361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>
              <a:spcBef>
                <a:spcPts val="97"/>
              </a:spcBef>
              <a:tabLst>
                <a:tab pos="3277495" algn="l"/>
              </a:tabLst>
            </a:pPr>
            <a:r>
              <a:rPr spc="-5" dirty="0"/>
              <a:t>When</a:t>
            </a:r>
            <a:r>
              <a:rPr dirty="0"/>
              <a:t> can </a:t>
            </a:r>
            <a:r>
              <a:rPr spc="-5" dirty="0"/>
              <a:t>we	forward?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262480" y="1291828"/>
            <a:ext cx="338314" cy="768615"/>
            <a:chOff x="4227511" y="1328737"/>
            <a:chExt cx="347980" cy="790575"/>
          </a:xfrm>
        </p:grpSpPr>
        <p:sp>
          <p:nvSpPr>
            <p:cNvPr id="4" name="object 4"/>
            <p:cNvSpPr/>
            <p:nvPr/>
          </p:nvSpPr>
          <p:spPr>
            <a:xfrm>
              <a:off x="4233861" y="1335087"/>
              <a:ext cx="335280" cy="777875"/>
            </a:xfrm>
            <a:custGeom>
              <a:avLst/>
              <a:gdLst/>
              <a:ahLst/>
              <a:cxnLst/>
              <a:rect l="l" t="t" r="r" b="b"/>
              <a:pathLst>
                <a:path w="335279" h="777875">
                  <a:moveTo>
                    <a:pt x="0" y="0"/>
                  </a:moveTo>
                  <a:lnTo>
                    <a:pt x="0" y="277802"/>
                  </a:lnTo>
                  <a:lnTo>
                    <a:pt x="125610" y="388937"/>
                  </a:lnTo>
                  <a:lnTo>
                    <a:pt x="0" y="500072"/>
                  </a:lnTo>
                  <a:lnTo>
                    <a:pt x="0" y="777875"/>
                  </a:lnTo>
                  <a:lnTo>
                    <a:pt x="334962" y="500072"/>
                  </a:lnTo>
                  <a:lnTo>
                    <a:pt x="334962" y="2222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B00"/>
            </a:solidFill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4233861" y="1335087"/>
              <a:ext cx="335280" cy="777875"/>
            </a:xfrm>
            <a:custGeom>
              <a:avLst/>
              <a:gdLst/>
              <a:ahLst/>
              <a:cxnLst/>
              <a:rect l="l" t="t" r="r" b="b"/>
              <a:pathLst>
                <a:path w="335279" h="777875">
                  <a:moveTo>
                    <a:pt x="0" y="0"/>
                  </a:moveTo>
                  <a:lnTo>
                    <a:pt x="0" y="277802"/>
                  </a:lnTo>
                  <a:lnTo>
                    <a:pt x="125610" y="388937"/>
                  </a:lnTo>
                  <a:lnTo>
                    <a:pt x="0" y="500072"/>
                  </a:lnTo>
                  <a:lnTo>
                    <a:pt x="0" y="777874"/>
                  </a:lnTo>
                  <a:lnTo>
                    <a:pt x="334962" y="500072"/>
                  </a:lnTo>
                  <a:lnTo>
                    <a:pt x="334962" y="222234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343631" y="1490684"/>
            <a:ext cx="153888" cy="329671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347" defTabSz="888980">
              <a:lnSpc>
                <a:spcPts val="1230"/>
              </a:lnSpc>
            </a:pPr>
            <a:r>
              <a:rPr sz="1167" b="1" dirty="0">
                <a:solidFill>
                  <a:prstClr val="black"/>
                </a:solidFill>
                <a:latin typeface="Arial"/>
                <a:cs typeface="Arial"/>
              </a:rPr>
              <a:t>ALU</a:t>
            </a:r>
            <a:endParaRPr sz="1167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202164" y="1375172"/>
            <a:ext cx="583406" cy="600692"/>
            <a:chOff x="3136899" y="1414462"/>
            <a:chExt cx="600075" cy="617855"/>
          </a:xfrm>
        </p:grpSpPr>
        <p:sp>
          <p:nvSpPr>
            <p:cNvPr id="8" name="object 8"/>
            <p:cNvSpPr/>
            <p:nvPr/>
          </p:nvSpPr>
          <p:spPr>
            <a:xfrm>
              <a:off x="3143249" y="1420812"/>
              <a:ext cx="587375" cy="605155"/>
            </a:xfrm>
            <a:custGeom>
              <a:avLst/>
              <a:gdLst/>
              <a:ahLst/>
              <a:cxnLst/>
              <a:rect l="l" t="t" r="r" b="b"/>
              <a:pathLst>
                <a:path w="587375" h="605155">
                  <a:moveTo>
                    <a:pt x="587375" y="0"/>
                  </a:moveTo>
                  <a:lnTo>
                    <a:pt x="0" y="0"/>
                  </a:lnTo>
                  <a:lnTo>
                    <a:pt x="0" y="604837"/>
                  </a:lnTo>
                  <a:lnTo>
                    <a:pt x="587375" y="604837"/>
                  </a:lnTo>
                  <a:lnTo>
                    <a:pt x="587375" y="0"/>
                  </a:lnTo>
                  <a:close/>
                </a:path>
              </a:pathLst>
            </a:custGeom>
            <a:solidFill>
              <a:srgbClr val="00A500"/>
            </a:solidFill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3143249" y="1420812"/>
              <a:ext cx="587375" cy="605155"/>
            </a:xfrm>
            <a:custGeom>
              <a:avLst/>
              <a:gdLst/>
              <a:ahLst/>
              <a:cxnLst/>
              <a:rect l="l" t="t" r="r" b="b"/>
              <a:pathLst>
                <a:path w="587375" h="605155">
                  <a:moveTo>
                    <a:pt x="0" y="0"/>
                  </a:moveTo>
                  <a:lnTo>
                    <a:pt x="587374" y="0"/>
                  </a:lnTo>
                  <a:lnTo>
                    <a:pt x="587374" y="604837"/>
                  </a:lnTo>
                  <a:lnTo>
                    <a:pt x="0" y="604837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304320" y="1565936"/>
            <a:ext cx="328436" cy="207008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defTabSz="888980">
              <a:spcBef>
                <a:spcPts val="97"/>
              </a:spcBef>
            </a:pPr>
            <a:r>
              <a:rPr sz="1264" b="1" dirty="0">
                <a:solidFill>
                  <a:srgbClr val="FFFFFF"/>
                </a:solidFill>
                <a:latin typeface="Arial"/>
                <a:cs typeface="Arial"/>
              </a:rPr>
              <a:t>Reg</a:t>
            </a:r>
            <a:endParaRPr sz="1264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225188" y="1375172"/>
            <a:ext cx="2049639" cy="600692"/>
            <a:chOff x="2132011" y="1414462"/>
            <a:chExt cx="2108200" cy="617855"/>
          </a:xfrm>
        </p:grpSpPr>
        <p:sp>
          <p:nvSpPr>
            <p:cNvPr id="12" name="object 12"/>
            <p:cNvSpPr/>
            <p:nvPr/>
          </p:nvSpPr>
          <p:spPr>
            <a:xfrm>
              <a:off x="3730625" y="1506537"/>
              <a:ext cx="503555" cy="1905"/>
            </a:xfrm>
            <a:custGeom>
              <a:avLst/>
              <a:gdLst/>
              <a:ahLst/>
              <a:cxnLst/>
              <a:rect l="l" t="t" r="r" b="b"/>
              <a:pathLst>
                <a:path w="503554" h="1905">
                  <a:moveTo>
                    <a:pt x="0" y="0"/>
                  </a:moveTo>
                  <a:lnTo>
                    <a:pt x="503237" y="158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730625" y="1939924"/>
              <a:ext cx="503555" cy="1905"/>
            </a:xfrm>
            <a:custGeom>
              <a:avLst/>
              <a:gdLst/>
              <a:ahLst/>
              <a:cxnLst/>
              <a:rect l="l" t="t" r="r" b="b"/>
              <a:pathLst>
                <a:path w="503554" h="1905">
                  <a:moveTo>
                    <a:pt x="0" y="0"/>
                  </a:moveTo>
                  <a:lnTo>
                    <a:pt x="503237" y="158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2138361" y="1420812"/>
              <a:ext cx="586105" cy="605155"/>
            </a:xfrm>
            <a:custGeom>
              <a:avLst/>
              <a:gdLst/>
              <a:ahLst/>
              <a:cxnLst/>
              <a:rect l="l" t="t" r="r" b="b"/>
              <a:pathLst>
                <a:path w="586105" h="605155">
                  <a:moveTo>
                    <a:pt x="585788" y="0"/>
                  </a:moveTo>
                  <a:lnTo>
                    <a:pt x="0" y="0"/>
                  </a:lnTo>
                  <a:lnTo>
                    <a:pt x="0" y="604837"/>
                  </a:lnTo>
                  <a:lnTo>
                    <a:pt x="585788" y="604837"/>
                  </a:lnTo>
                  <a:lnTo>
                    <a:pt x="585788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2138361" y="1420812"/>
              <a:ext cx="586105" cy="605155"/>
            </a:xfrm>
            <a:custGeom>
              <a:avLst/>
              <a:gdLst/>
              <a:ahLst/>
              <a:cxnLst/>
              <a:rect l="l" t="t" r="r" b="b"/>
              <a:pathLst>
                <a:path w="586105" h="605155">
                  <a:moveTo>
                    <a:pt x="0" y="0"/>
                  </a:moveTo>
                  <a:lnTo>
                    <a:pt x="585787" y="0"/>
                  </a:lnTo>
                  <a:lnTo>
                    <a:pt x="585787" y="604837"/>
                  </a:lnTo>
                  <a:lnTo>
                    <a:pt x="0" y="604837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294643" y="1565936"/>
            <a:ext cx="390790" cy="207008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defTabSz="888980">
              <a:spcBef>
                <a:spcPts val="97"/>
              </a:spcBef>
            </a:pPr>
            <a:r>
              <a:rPr sz="1264" b="1" dirty="0">
                <a:solidFill>
                  <a:srgbClr val="FFFFFF"/>
                </a:solidFill>
                <a:latin typeface="Arial"/>
                <a:cs typeface="Arial"/>
              </a:rPr>
              <a:t>Mem</a:t>
            </a:r>
            <a:endParaRPr sz="1264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794706" y="1375172"/>
            <a:ext cx="2866408" cy="600692"/>
            <a:chOff x="2717800" y="1414462"/>
            <a:chExt cx="2948305" cy="617855"/>
          </a:xfrm>
        </p:grpSpPr>
        <p:sp>
          <p:nvSpPr>
            <p:cNvPr id="18" name="object 18"/>
            <p:cNvSpPr/>
            <p:nvPr/>
          </p:nvSpPr>
          <p:spPr>
            <a:xfrm>
              <a:off x="2724150" y="1679574"/>
              <a:ext cx="419100" cy="1905"/>
            </a:xfrm>
            <a:custGeom>
              <a:avLst/>
              <a:gdLst/>
              <a:ahLst/>
              <a:cxnLst/>
              <a:rect l="l" t="t" r="r" b="b"/>
              <a:pathLst>
                <a:path w="419100" h="1905">
                  <a:moveTo>
                    <a:pt x="0" y="0"/>
                  </a:moveTo>
                  <a:lnTo>
                    <a:pt x="419099" y="158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2976561" y="1506537"/>
              <a:ext cx="167005" cy="173355"/>
            </a:xfrm>
            <a:custGeom>
              <a:avLst/>
              <a:gdLst/>
              <a:ahLst/>
              <a:cxnLst/>
              <a:rect l="l" t="t" r="r" b="b"/>
              <a:pathLst>
                <a:path w="167005" h="173355">
                  <a:moveTo>
                    <a:pt x="0" y="173037"/>
                  </a:moveTo>
                  <a:lnTo>
                    <a:pt x="0" y="0"/>
                  </a:lnTo>
                  <a:lnTo>
                    <a:pt x="166687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5072061" y="1420812"/>
              <a:ext cx="587375" cy="605155"/>
            </a:xfrm>
            <a:custGeom>
              <a:avLst/>
              <a:gdLst/>
              <a:ahLst/>
              <a:cxnLst/>
              <a:rect l="l" t="t" r="r" b="b"/>
              <a:pathLst>
                <a:path w="587375" h="605155">
                  <a:moveTo>
                    <a:pt x="587375" y="0"/>
                  </a:moveTo>
                  <a:lnTo>
                    <a:pt x="0" y="0"/>
                  </a:lnTo>
                  <a:lnTo>
                    <a:pt x="0" y="604837"/>
                  </a:lnTo>
                  <a:lnTo>
                    <a:pt x="587375" y="604837"/>
                  </a:lnTo>
                  <a:lnTo>
                    <a:pt x="587375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5072061" y="1420812"/>
              <a:ext cx="587375" cy="605155"/>
            </a:xfrm>
            <a:custGeom>
              <a:avLst/>
              <a:gdLst/>
              <a:ahLst/>
              <a:cxnLst/>
              <a:rect l="l" t="t" r="r" b="b"/>
              <a:pathLst>
                <a:path w="587375" h="605155">
                  <a:moveTo>
                    <a:pt x="0" y="0"/>
                  </a:moveTo>
                  <a:lnTo>
                    <a:pt x="587374" y="0"/>
                  </a:lnTo>
                  <a:lnTo>
                    <a:pt x="587374" y="604837"/>
                  </a:lnTo>
                  <a:lnTo>
                    <a:pt x="0" y="604837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205864" y="1565936"/>
            <a:ext cx="274726" cy="207008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defTabSz="888980">
              <a:spcBef>
                <a:spcPts val="97"/>
              </a:spcBef>
            </a:pPr>
            <a:r>
              <a:rPr sz="1264" b="1" dirty="0">
                <a:solidFill>
                  <a:srgbClr val="FFFFFF"/>
                </a:solidFill>
                <a:latin typeface="Arial"/>
                <a:cs typeface="Arial"/>
              </a:rPr>
              <a:t>DM</a:t>
            </a:r>
            <a:endParaRPr sz="1264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588138" y="1375172"/>
            <a:ext cx="1969382" cy="600692"/>
            <a:chOff x="4562473" y="1414462"/>
            <a:chExt cx="2025650" cy="617855"/>
          </a:xfrm>
        </p:grpSpPr>
        <p:sp>
          <p:nvSpPr>
            <p:cNvPr id="24" name="object 24"/>
            <p:cNvSpPr/>
            <p:nvPr/>
          </p:nvSpPr>
          <p:spPr>
            <a:xfrm>
              <a:off x="4568823" y="1679574"/>
              <a:ext cx="503555" cy="1905"/>
            </a:xfrm>
            <a:custGeom>
              <a:avLst/>
              <a:gdLst/>
              <a:ahLst/>
              <a:cxnLst/>
              <a:rect l="l" t="t" r="r" b="b"/>
              <a:pathLst>
                <a:path w="503554" h="1905">
                  <a:moveTo>
                    <a:pt x="0" y="0"/>
                  </a:moveTo>
                  <a:lnTo>
                    <a:pt x="503237" y="158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5994398" y="1420812"/>
              <a:ext cx="587375" cy="605155"/>
            </a:xfrm>
            <a:custGeom>
              <a:avLst/>
              <a:gdLst/>
              <a:ahLst/>
              <a:cxnLst/>
              <a:rect l="l" t="t" r="r" b="b"/>
              <a:pathLst>
                <a:path w="587375" h="605155">
                  <a:moveTo>
                    <a:pt x="587375" y="0"/>
                  </a:moveTo>
                  <a:lnTo>
                    <a:pt x="0" y="0"/>
                  </a:lnTo>
                  <a:lnTo>
                    <a:pt x="0" y="604837"/>
                  </a:lnTo>
                  <a:lnTo>
                    <a:pt x="587375" y="604837"/>
                  </a:lnTo>
                  <a:lnTo>
                    <a:pt x="587375" y="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5994398" y="1420812"/>
              <a:ext cx="587375" cy="605155"/>
            </a:xfrm>
            <a:custGeom>
              <a:avLst/>
              <a:gdLst/>
              <a:ahLst/>
              <a:cxnLst/>
              <a:rect l="l" t="t" r="r" b="b"/>
              <a:pathLst>
                <a:path w="587375" h="605155">
                  <a:moveTo>
                    <a:pt x="0" y="0"/>
                  </a:moveTo>
                  <a:lnTo>
                    <a:pt x="587374" y="0"/>
                  </a:lnTo>
                  <a:lnTo>
                    <a:pt x="587374" y="604837"/>
                  </a:lnTo>
                  <a:lnTo>
                    <a:pt x="0" y="604837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076273" y="1565936"/>
            <a:ext cx="328436" cy="207008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defTabSz="888980">
              <a:spcBef>
                <a:spcPts val="97"/>
              </a:spcBef>
            </a:pPr>
            <a:r>
              <a:rPr sz="1264" b="1" dirty="0">
                <a:solidFill>
                  <a:prstClr val="black"/>
                </a:solidFill>
                <a:latin typeface="Arial"/>
                <a:cs typeface="Arial"/>
              </a:rPr>
              <a:t>Reg</a:t>
            </a:r>
            <a:endParaRPr sz="1264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959848" y="1291828"/>
            <a:ext cx="4657990" cy="4715404"/>
            <a:chOff x="2887661" y="1328737"/>
            <a:chExt cx="4791075" cy="4850130"/>
          </a:xfrm>
        </p:grpSpPr>
        <p:sp>
          <p:nvSpPr>
            <p:cNvPr id="29" name="object 29"/>
            <p:cNvSpPr/>
            <p:nvPr/>
          </p:nvSpPr>
          <p:spPr>
            <a:xfrm>
              <a:off x="5659435" y="1679574"/>
              <a:ext cx="335280" cy="1905"/>
            </a:xfrm>
            <a:custGeom>
              <a:avLst/>
              <a:gdLst/>
              <a:ahLst/>
              <a:cxnLst/>
              <a:rect l="l" t="t" r="r" b="b"/>
              <a:pathLst>
                <a:path w="335279" h="1905">
                  <a:moveTo>
                    <a:pt x="0" y="0"/>
                  </a:moveTo>
                  <a:lnTo>
                    <a:pt x="334962" y="158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4987923" y="1679574"/>
              <a:ext cx="922655" cy="433705"/>
            </a:xfrm>
            <a:custGeom>
              <a:avLst/>
              <a:gdLst/>
              <a:ahLst/>
              <a:cxnLst/>
              <a:rect l="l" t="t" r="r" b="b"/>
              <a:pathLst>
                <a:path w="922654" h="433705">
                  <a:moveTo>
                    <a:pt x="0" y="0"/>
                  </a:moveTo>
                  <a:lnTo>
                    <a:pt x="0" y="433387"/>
                  </a:lnTo>
                  <a:lnTo>
                    <a:pt x="754651" y="433387"/>
                  </a:lnTo>
                  <a:lnTo>
                    <a:pt x="754651" y="173355"/>
                  </a:lnTo>
                  <a:lnTo>
                    <a:pt x="922337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4149725" y="1679574"/>
              <a:ext cx="669925" cy="433705"/>
            </a:xfrm>
            <a:custGeom>
              <a:avLst/>
              <a:gdLst/>
              <a:ahLst/>
              <a:cxnLst/>
              <a:rect l="l" t="t" r="r" b="b"/>
              <a:pathLst>
                <a:path w="669925" h="433705">
                  <a:moveTo>
                    <a:pt x="0" y="260032"/>
                  </a:moveTo>
                  <a:lnTo>
                    <a:pt x="0" y="433387"/>
                  </a:lnTo>
                  <a:lnTo>
                    <a:pt x="502443" y="433387"/>
                  </a:lnTo>
                  <a:lnTo>
                    <a:pt x="502443" y="173355"/>
                  </a:lnTo>
                  <a:lnTo>
                    <a:pt x="669924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2894011" y="1335087"/>
              <a:ext cx="0" cy="4837430"/>
            </a:xfrm>
            <a:custGeom>
              <a:avLst/>
              <a:gdLst/>
              <a:ahLst/>
              <a:cxnLst/>
              <a:rect l="l" t="t" r="r" b="b"/>
              <a:pathLst>
                <a:path h="4837430">
                  <a:moveTo>
                    <a:pt x="0" y="0"/>
                  </a:moveTo>
                  <a:lnTo>
                    <a:pt x="0" y="4837111"/>
                  </a:lnTo>
                </a:path>
              </a:pathLst>
            </a:custGeom>
            <a:ln w="12699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3898900" y="1335087"/>
              <a:ext cx="0" cy="4837430"/>
            </a:xfrm>
            <a:custGeom>
              <a:avLst/>
              <a:gdLst/>
              <a:ahLst/>
              <a:cxnLst/>
              <a:rect l="l" t="t" r="r" b="b"/>
              <a:pathLst>
                <a:path h="4837430">
                  <a:moveTo>
                    <a:pt x="0" y="0"/>
                  </a:moveTo>
                  <a:lnTo>
                    <a:pt x="1" y="4837111"/>
                  </a:lnTo>
                </a:path>
              </a:pathLst>
            </a:custGeom>
            <a:ln w="12699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4821236" y="1335087"/>
              <a:ext cx="0" cy="4837430"/>
            </a:xfrm>
            <a:custGeom>
              <a:avLst/>
              <a:gdLst/>
              <a:ahLst/>
              <a:cxnLst/>
              <a:rect l="l" t="t" r="r" b="b"/>
              <a:pathLst>
                <a:path h="4837430">
                  <a:moveTo>
                    <a:pt x="0" y="0"/>
                  </a:moveTo>
                  <a:lnTo>
                    <a:pt x="1" y="4837111"/>
                  </a:lnTo>
                </a:path>
              </a:pathLst>
            </a:custGeom>
            <a:ln w="12699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5827710" y="1335087"/>
              <a:ext cx="0" cy="4837430"/>
            </a:xfrm>
            <a:custGeom>
              <a:avLst/>
              <a:gdLst/>
              <a:ahLst/>
              <a:cxnLst/>
              <a:rect l="l" t="t" r="r" b="b"/>
              <a:pathLst>
                <a:path h="4837430">
                  <a:moveTo>
                    <a:pt x="0" y="0"/>
                  </a:moveTo>
                  <a:lnTo>
                    <a:pt x="1" y="4837111"/>
                  </a:lnTo>
                </a:path>
              </a:pathLst>
            </a:custGeom>
            <a:ln w="12699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5196635" y="2198687"/>
              <a:ext cx="336550" cy="777875"/>
            </a:xfrm>
            <a:custGeom>
              <a:avLst/>
              <a:gdLst/>
              <a:ahLst/>
              <a:cxnLst/>
              <a:rect l="l" t="t" r="r" b="b"/>
              <a:pathLst>
                <a:path w="336550" h="777875">
                  <a:moveTo>
                    <a:pt x="0" y="0"/>
                  </a:moveTo>
                  <a:lnTo>
                    <a:pt x="0" y="277802"/>
                  </a:lnTo>
                  <a:lnTo>
                    <a:pt x="126203" y="388937"/>
                  </a:lnTo>
                  <a:lnTo>
                    <a:pt x="0" y="500072"/>
                  </a:lnTo>
                  <a:lnTo>
                    <a:pt x="0" y="777875"/>
                  </a:lnTo>
                  <a:lnTo>
                    <a:pt x="336544" y="500072"/>
                  </a:lnTo>
                  <a:lnTo>
                    <a:pt x="336544" y="2222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B00"/>
            </a:solidFill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5196635" y="2198687"/>
              <a:ext cx="336550" cy="777875"/>
            </a:xfrm>
            <a:custGeom>
              <a:avLst/>
              <a:gdLst/>
              <a:ahLst/>
              <a:cxnLst/>
              <a:rect l="l" t="t" r="r" b="b"/>
              <a:pathLst>
                <a:path w="336550" h="777875">
                  <a:moveTo>
                    <a:pt x="0" y="0"/>
                  </a:moveTo>
                  <a:lnTo>
                    <a:pt x="0" y="277801"/>
                  </a:lnTo>
                  <a:lnTo>
                    <a:pt x="126204" y="388937"/>
                  </a:lnTo>
                  <a:lnTo>
                    <a:pt x="0" y="500072"/>
                  </a:lnTo>
                  <a:lnTo>
                    <a:pt x="0" y="777874"/>
                  </a:lnTo>
                  <a:lnTo>
                    <a:pt x="336544" y="500072"/>
                  </a:lnTo>
                  <a:lnTo>
                    <a:pt x="336544" y="222234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6748461" y="1335087"/>
              <a:ext cx="1905" cy="4837430"/>
            </a:xfrm>
            <a:custGeom>
              <a:avLst/>
              <a:gdLst/>
              <a:ahLst/>
              <a:cxnLst/>
              <a:rect l="l" t="t" r="r" b="b"/>
              <a:pathLst>
                <a:path w="1904" h="4837430">
                  <a:moveTo>
                    <a:pt x="0" y="0"/>
                  </a:moveTo>
                  <a:lnTo>
                    <a:pt x="1588" y="4837111"/>
                  </a:lnTo>
                </a:path>
              </a:pathLst>
            </a:custGeom>
            <a:ln w="12699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7670798" y="1335087"/>
              <a:ext cx="1905" cy="4837430"/>
            </a:xfrm>
            <a:custGeom>
              <a:avLst/>
              <a:gdLst/>
              <a:ahLst/>
              <a:cxnLst/>
              <a:rect l="l" t="t" r="r" b="b"/>
              <a:pathLst>
                <a:path w="1904" h="4837430">
                  <a:moveTo>
                    <a:pt x="0" y="0"/>
                  </a:moveTo>
                  <a:lnTo>
                    <a:pt x="1586" y="4837111"/>
                  </a:lnTo>
                </a:path>
              </a:pathLst>
            </a:custGeom>
            <a:ln w="12699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5283012" y="2330295"/>
            <a:ext cx="153888" cy="329671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347" defTabSz="888980">
              <a:lnSpc>
                <a:spcPts val="1230"/>
              </a:lnSpc>
            </a:pPr>
            <a:r>
              <a:rPr sz="1167" b="1" dirty="0">
                <a:solidFill>
                  <a:prstClr val="black"/>
                </a:solidFill>
                <a:latin typeface="Arial"/>
                <a:cs typeface="Arial"/>
              </a:rPr>
              <a:t>ALU</a:t>
            </a:r>
            <a:endParaRPr sz="1167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4139358" y="2214783"/>
            <a:ext cx="584024" cy="600692"/>
            <a:chOff x="4100871" y="2278062"/>
            <a:chExt cx="600710" cy="617855"/>
          </a:xfrm>
        </p:grpSpPr>
        <p:sp>
          <p:nvSpPr>
            <p:cNvPr id="42" name="object 42"/>
            <p:cNvSpPr/>
            <p:nvPr/>
          </p:nvSpPr>
          <p:spPr>
            <a:xfrm>
              <a:off x="4107221" y="2284412"/>
              <a:ext cx="588010" cy="605155"/>
            </a:xfrm>
            <a:custGeom>
              <a:avLst/>
              <a:gdLst/>
              <a:ahLst/>
              <a:cxnLst/>
              <a:rect l="l" t="t" r="r" b="b"/>
              <a:pathLst>
                <a:path w="588010" h="605155">
                  <a:moveTo>
                    <a:pt x="587584" y="0"/>
                  </a:moveTo>
                  <a:lnTo>
                    <a:pt x="0" y="0"/>
                  </a:lnTo>
                  <a:lnTo>
                    <a:pt x="0" y="604837"/>
                  </a:lnTo>
                  <a:lnTo>
                    <a:pt x="587584" y="604837"/>
                  </a:lnTo>
                  <a:lnTo>
                    <a:pt x="587584" y="0"/>
                  </a:lnTo>
                  <a:close/>
                </a:path>
              </a:pathLst>
            </a:custGeom>
            <a:solidFill>
              <a:srgbClr val="00A500"/>
            </a:solidFill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4107221" y="2284412"/>
              <a:ext cx="588010" cy="605155"/>
            </a:xfrm>
            <a:custGeom>
              <a:avLst/>
              <a:gdLst/>
              <a:ahLst/>
              <a:cxnLst/>
              <a:rect l="l" t="t" r="r" b="b"/>
              <a:pathLst>
                <a:path w="588010" h="605155">
                  <a:moveTo>
                    <a:pt x="0" y="0"/>
                  </a:moveTo>
                  <a:lnTo>
                    <a:pt x="587585" y="0"/>
                  </a:lnTo>
                  <a:lnTo>
                    <a:pt x="587585" y="604837"/>
                  </a:lnTo>
                  <a:lnTo>
                    <a:pt x="0" y="604837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4241554" y="2405547"/>
            <a:ext cx="328436" cy="207008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defTabSz="888980">
              <a:spcBef>
                <a:spcPts val="97"/>
              </a:spcBef>
            </a:pPr>
            <a:r>
              <a:rPr sz="1264" b="1" dirty="0">
                <a:solidFill>
                  <a:srgbClr val="FFFFFF"/>
                </a:solidFill>
                <a:latin typeface="Arial"/>
                <a:cs typeface="Arial"/>
              </a:rPr>
              <a:t>Reg</a:t>
            </a:r>
            <a:endParaRPr sz="1264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3162035" y="2214783"/>
            <a:ext cx="2049022" cy="600692"/>
            <a:chOff x="3095624" y="2278062"/>
            <a:chExt cx="2107565" cy="617855"/>
          </a:xfrm>
        </p:grpSpPr>
        <p:sp>
          <p:nvSpPr>
            <p:cNvPr id="46" name="object 46"/>
            <p:cNvSpPr/>
            <p:nvPr/>
          </p:nvSpPr>
          <p:spPr>
            <a:xfrm>
              <a:off x="4694805" y="2370137"/>
              <a:ext cx="502284" cy="1905"/>
            </a:xfrm>
            <a:custGeom>
              <a:avLst/>
              <a:gdLst/>
              <a:ahLst/>
              <a:cxnLst/>
              <a:rect l="l" t="t" r="r" b="b"/>
              <a:pathLst>
                <a:path w="502285" h="1905">
                  <a:moveTo>
                    <a:pt x="0" y="0"/>
                  </a:moveTo>
                  <a:lnTo>
                    <a:pt x="501829" y="158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4694805" y="2803525"/>
              <a:ext cx="502284" cy="1905"/>
            </a:xfrm>
            <a:custGeom>
              <a:avLst/>
              <a:gdLst/>
              <a:ahLst/>
              <a:cxnLst/>
              <a:rect l="l" t="t" r="r" b="b"/>
              <a:pathLst>
                <a:path w="502285" h="1905">
                  <a:moveTo>
                    <a:pt x="0" y="0"/>
                  </a:moveTo>
                  <a:lnTo>
                    <a:pt x="501829" y="158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3101974" y="2284412"/>
              <a:ext cx="586105" cy="605155"/>
            </a:xfrm>
            <a:custGeom>
              <a:avLst/>
              <a:gdLst/>
              <a:ahLst/>
              <a:cxnLst/>
              <a:rect l="l" t="t" r="r" b="b"/>
              <a:pathLst>
                <a:path w="586104" h="605155">
                  <a:moveTo>
                    <a:pt x="585995" y="0"/>
                  </a:moveTo>
                  <a:lnTo>
                    <a:pt x="0" y="0"/>
                  </a:lnTo>
                  <a:lnTo>
                    <a:pt x="0" y="604837"/>
                  </a:lnTo>
                  <a:lnTo>
                    <a:pt x="585995" y="604837"/>
                  </a:lnTo>
                  <a:lnTo>
                    <a:pt x="585995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9" name="object 49"/>
            <p:cNvSpPr/>
            <p:nvPr/>
          </p:nvSpPr>
          <p:spPr>
            <a:xfrm>
              <a:off x="3101974" y="2284412"/>
              <a:ext cx="586105" cy="605155"/>
            </a:xfrm>
            <a:custGeom>
              <a:avLst/>
              <a:gdLst/>
              <a:ahLst/>
              <a:cxnLst/>
              <a:rect l="l" t="t" r="r" b="b"/>
              <a:pathLst>
                <a:path w="586104" h="605155">
                  <a:moveTo>
                    <a:pt x="0" y="0"/>
                  </a:moveTo>
                  <a:lnTo>
                    <a:pt x="585996" y="0"/>
                  </a:lnTo>
                  <a:lnTo>
                    <a:pt x="585996" y="604837"/>
                  </a:lnTo>
                  <a:lnTo>
                    <a:pt x="0" y="604837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3231515" y="2405547"/>
            <a:ext cx="390790" cy="207008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defTabSz="888980">
              <a:spcBef>
                <a:spcPts val="97"/>
              </a:spcBef>
            </a:pPr>
            <a:r>
              <a:rPr sz="1264" b="1" dirty="0">
                <a:solidFill>
                  <a:srgbClr val="FFFFFF"/>
                </a:solidFill>
                <a:latin typeface="Arial"/>
                <a:cs typeface="Arial"/>
              </a:rPr>
              <a:t>Mem</a:t>
            </a:r>
            <a:endParaRPr sz="1264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3731754" y="2214783"/>
            <a:ext cx="2865790" cy="600692"/>
            <a:chOff x="3681621" y="2278062"/>
            <a:chExt cx="2947670" cy="617855"/>
          </a:xfrm>
        </p:grpSpPr>
        <p:sp>
          <p:nvSpPr>
            <p:cNvPr id="52" name="object 52"/>
            <p:cNvSpPr/>
            <p:nvPr/>
          </p:nvSpPr>
          <p:spPr>
            <a:xfrm>
              <a:off x="3687971" y="2543175"/>
              <a:ext cx="419734" cy="1905"/>
            </a:xfrm>
            <a:custGeom>
              <a:avLst/>
              <a:gdLst/>
              <a:ahLst/>
              <a:cxnLst/>
              <a:rect l="l" t="t" r="r" b="b"/>
              <a:pathLst>
                <a:path w="419735" h="1905">
                  <a:moveTo>
                    <a:pt x="0" y="0"/>
                  </a:moveTo>
                  <a:lnTo>
                    <a:pt x="419249" y="158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3938885" y="2370137"/>
              <a:ext cx="168910" cy="173355"/>
            </a:xfrm>
            <a:custGeom>
              <a:avLst/>
              <a:gdLst/>
              <a:ahLst/>
              <a:cxnLst/>
              <a:rect l="l" t="t" r="r" b="b"/>
              <a:pathLst>
                <a:path w="168910" h="173355">
                  <a:moveTo>
                    <a:pt x="0" y="173037"/>
                  </a:moveTo>
                  <a:lnTo>
                    <a:pt x="0" y="0"/>
                  </a:lnTo>
                  <a:lnTo>
                    <a:pt x="168335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6035133" y="2284412"/>
              <a:ext cx="588010" cy="605155"/>
            </a:xfrm>
            <a:custGeom>
              <a:avLst/>
              <a:gdLst/>
              <a:ahLst/>
              <a:cxnLst/>
              <a:rect l="l" t="t" r="r" b="b"/>
              <a:pathLst>
                <a:path w="588009" h="605155">
                  <a:moveTo>
                    <a:pt x="587584" y="0"/>
                  </a:moveTo>
                  <a:lnTo>
                    <a:pt x="0" y="0"/>
                  </a:lnTo>
                  <a:lnTo>
                    <a:pt x="0" y="604837"/>
                  </a:lnTo>
                  <a:lnTo>
                    <a:pt x="587584" y="604837"/>
                  </a:lnTo>
                  <a:lnTo>
                    <a:pt x="587584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6035133" y="2284412"/>
              <a:ext cx="588010" cy="605155"/>
            </a:xfrm>
            <a:custGeom>
              <a:avLst/>
              <a:gdLst/>
              <a:ahLst/>
              <a:cxnLst/>
              <a:rect l="l" t="t" r="r" b="b"/>
              <a:pathLst>
                <a:path w="588009" h="605155">
                  <a:moveTo>
                    <a:pt x="0" y="0"/>
                  </a:moveTo>
                  <a:lnTo>
                    <a:pt x="587584" y="0"/>
                  </a:lnTo>
                  <a:lnTo>
                    <a:pt x="587584" y="604837"/>
                  </a:lnTo>
                  <a:lnTo>
                    <a:pt x="0" y="604837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6142232" y="2405547"/>
            <a:ext cx="274726" cy="207008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defTabSz="888980">
              <a:spcBef>
                <a:spcPts val="97"/>
              </a:spcBef>
            </a:pPr>
            <a:r>
              <a:rPr sz="1264" b="1" dirty="0">
                <a:solidFill>
                  <a:srgbClr val="FFFFFF"/>
                </a:solidFill>
                <a:latin typeface="Arial"/>
                <a:cs typeface="Arial"/>
              </a:rPr>
              <a:t>DM</a:t>
            </a:r>
            <a:endParaRPr sz="1264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5524284" y="2214783"/>
            <a:ext cx="1970617" cy="600692"/>
            <a:chOff x="5525367" y="2278062"/>
            <a:chExt cx="2026920" cy="617855"/>
          </a:xfrm>
        </p:grpSpPr>
        <p:sp>
          <p:nvSpPr>
            <p:cNvPr id="58" name="object 58"/>
            <p:cNvSpPr/>
            <p:nvPr/>
          </p:nvSpPr>
          <p:spPr>
            <a:xfrm>
              <a:off x="5531717" y="2543175"/>
              <a:ext cx="503555" cy="1905"/>
            </a:xfrm>
            <a:custGeom>
              <a:avLst/>
              <a:gdLst/>
              <a:ahLst/>
              <a:cxnLst/>
              <a:rect l="l" t="t" r="r" b="b"/>
              <a:pathLst>
                <a:path w="503554" h="1905">
                  <a:moveTo>
                    <a:pt x="0" y="0"/>
                  </a:moveTo>
                  <a:lnTo>
                    <a:pt x="503416" y="158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9" name="object 59"/>
            <p:cNvSpPr/>
            <p:nvPr/>
          </p:nvSpPr>
          <p:spPr>
            <a:xfrm>
              <a:off x="6957800" y="2284412"/>
              <a:ext cx="588010" cy="605155"/>
            </a:xfrm>
            <a:custGeom>
              <a:avLst/>
              <a:gdLst/>
              <a:ahLst/>
              <a:cxnLst/>
              <a:rect l="l" t="t" r="r" b="b"/>
              <a:pathLst>
                <a:path w="588009" h="605155">
                  <a:moveTo>
                    <a:pt x="587585" y="0"/>
                  </a:moveTo>
                  <a:lnTo>
                    <a:pt x="0" y="0"/>
                  </a:lnTo>
                  <a:lnTo>
                    <a:pt x="0" y="604837"/>
                  </a:lnTo>
                  <a:lnTo>
                    <a:pt x="587585" y="604837"/>
                  </a:lnTo>
                  <a:lnTo>
                    <a:pt x="587585" y="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0" name="object 60"/>
            <p:cNvSpPr/>
            <p:nvPr/>
          </p:nvSpPr>
          <p:spPr>
            <a:xfrm>
              <a:off x="6957800" y="2284412"/>
              <a:ext cx="588010" cy="605155"/>
            </a:xfrm>
            <a:custGeom>
              <a:avLst/>
              <a:gdLst/>
              <a:ahLst/>
              <a:cxnLst/>
              <a:rect l="l" t="t" r="r" b="b"/>
              <a:pathLst>
                <a:path w="588009" h="605155">
                  <a:moveTo>
                    <a:pt x="0" y="0"/>
                  </a:moveTo>
                  <a:lnTo>
                    <a:pt x="587584" y="0"/>
                  </a:lnTo>
                  <a:lnTo>
                    <a:pt x="587584" y="604837"/>
                  </a:lnTo>
                  <a:lnTo>
                    <a:pt x="0" y="604837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7012950" y="2405547"/>
            <a:ext cx="328436" cy="207008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defTabSz="888980">
              <a:spcBef>
                <a:spcPts val="97"/>
              </a:spcBef>
            </a:pPr>
            <a:r>
              <a:rPr sz="1264" b="1" dirty="0">
                <a:solidFill>
                  <a:prstClr val="black"/>
                </a:solidFill>
                <a:latin typeface="Arial"/>
                <a:cs typeface="Arial"/>
              </a:rPr>
              <a:t>Reg</a:t>
            </a:r>
            <a:endParaRPr sz="1264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5118225" y="2466358"/>
            <a:ext cx="1805163" cy="1273616"/>
            <a:chOff x="5107705" y="2536825"/>
            <a:chExt cx="1856739" cy="1310005"/>
          </a:xfrm>
        </p:grpSpPr>
        <p:sp>
          <p:nvSpPr>
            <p:cNvPr id="63" name="object 63"/>
            <p:cNvSpPr/>
            <p:nvPr/>
          </p:nvSpPr>
          <p:spPr>
            <a:xfrm>
              <a:off x="6622718" y="2543175"/>
              <a:ext cx="335280" cy="1905"/>
            </a:xfrm>
            <a:custGeom>
              <a:avLst/>
              <a:gdLst/>
              <a:ahLst/>
              <a:cxnLst/>
              <a:rect l="l" t="t" r="r" b="b"/>
              <a:pathLst>
                <a:path w="335279" h="1905">
                  <a:moveTo>
                    <a:pt x="0" y="0"/>
                  </a:moveTo>
                  <a:lnTo>
                    <a:pt x="335081" y="158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4" name="object 64"/>
            <p:cNvSpPr/>
            <p:nvPr/>
          </p:nvSpPr>
          <p:spPr>
            <a:xfrm>
              <a:off x="5950967" y="2543175"/>
              <a:ext cx="923290" cy="433705"/>
            </a:xfrm>
            <a:custGeom>
              <a:avLst/>
              <a:gdLst/>
              <a:ahLst/>
              <a:cxnLst/>
              <a:rect l="l" t="t" r="r" b="b"/>
              <a:pathLst>
                <a:path w="923290" h="433705">
                  <a:moveTo>
                    <a:pt x="0" y="0"/>
                  </a:moveTo>
                  <a:lnTo>
                    <a:pt x="0" y="433387"/>
                  </a:lnTo>
                  <a:lnTo>
                    <a:pt x="754920" y="433387"/>
                  </a:lnTo>
                  <a:lnTo>
                    <a:pt x="754920" y="173355"/>
                  </a:lnTo>
                  <a:lnTo>
                    <a:pt x="922666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5" name="object 65"/>
            <p:cNvSpPr/>
            <p:nvPr/>
          </p:nvSpPr>
          <p:spPr>
            <a:xfrm>
              <a:off x="5114055" y="2543175"/>
              <a:ext cx="670560" cy="433705"/>
            </a:xfrm>
            <a:custGeom>
              <a:avLst/>
              <a:gdLst/>
              <a:ahLst/>
              <a:cxnLst/>
              <a:rect l="l" t="t" r="r" b="b"/>
              <a:pathLst>
                <a:path w="670560" h="433705">
                  <a:moveTo>
                    <a:pt x="0" y="260032"/>
                  </a:moveTo>
                  <a:lnTo>
                    <a:pt x="0" y="433387"/>
                  </a:lnTo>
                  <a:lnTo>
                    <a:pt x="502622" y="433387"/>
                  </a:lnTo>
                  <a:lnTo>
                    <a:pt x="502622" y="173355"/>
                  </a:lnTo>
                  <a:lnTo>
                    <a:pt x="670163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6" name="object 66"/>
            <p:cNvSpPr/>
            <p:nvPr/>
          </p:nvSpPr>
          <p:spPr>
            <a:xfrm>
              <a:off x="6162673" y="3062287"/>
              <a:ext cx="335280" cy="777875"/>
            </a:xfrm>
            <a:custGeom>
              <a:avLst/>
              <a:gdLst/>
              <a:ahLst/>
              <a:cxnLst/>
              <a:rect l="l" t="t" r="r" b="b"/>
              <a:pathLst>
                <a:path w="335279" h="777875">
                  <a:moveTo>
                    <a:pt x="0" y="0"/>
                  </a:moveTo>
                  <a:lnTo>
                    <a:pt x="0" y="277801"/>
                  </a:lnTo>
                  <a:lnTo>
                    <a:pt x="125610" y="388937"/>
                  </a:lnTo>
                  <a:lnTo>
                    <a:pt x="0" y="500072"/>
                  </a:lnTo>
                  <a:lnTo>
                    <a:pt x="0" y="777873"/>
                  </a:lnTo>
                  <a:lnTo>
                    <a:pt x="334962" y="500072"/>
                  </a:lnTo>
                  <a:lnTo>
                    <a:pt x="334962" y="222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B00"/>
            </a:solidFill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7" name="object 67"/>
            <p:cNvSpPr/>
            <p:nvPr/>
          </p:nvSpPr>
          <p:spPr>
            <a:xfrm>
              <a:off x="6162673" y="3062287"/>
              <a:ext cx="335280" cy="777875"/>
            </a:xfrm>
            <a:custGeom>
              <a:avLst/>
              <a:gdLst/>
              <a:ahLst/>
              <a:cxnLst/>
              <a:rect l="l" t="t" r="r" b="b"/>
              <a:pathLst>
                <a:path w="335279" h="777875">
                  <a:moveTo>
                    <a:pt x="0" y="0"/>
                  </a:moveTo>
                  <a:lnTo>
                    <a:pt x="0" y="277802"/>
                  </a:lnTo>
                  <a:lnTo>
                    <a:pt x="125610" y="388937"/>
                  </a:lnTo>
                  <a:lnTo>
                    <a:pt x="0" y="500072"/>
                  </a:lnTo>
                  <a:lnTo>
                    <a:pt x="0" y="777874"/>
                  </a:lnTo>
                  <a:lnTo>
                    <a:pt x="334962" y="500072"/>
                  </a:lnTo>
                  <a:lnTo>
                    <a:pt x="334962" y="222234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6221950" y="3169906"/>
            <a:ext cx="153888" cy="329671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347" defTabSz="888980">
              <a:lnSpc>
                <a:spcPts val="1230"/>
              </a:lnSpc>
            </a:pPr>
            <a:r>
              <a:rPr sz="1167" b="1" dirty="0">
                <a:solidFill>
                  <a:prstClr val="black"/>
                </a:solidFill>
                <a:latin typeface="Arial"/>
                <a:cs typeface="Arial"/>
              </a:rPr>
              <a:t>ALU</a:t>
            </a:r>
            <a:endParaRPr sz="1167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5077397" y="3055938"/>
            <a:ext cx="583406" cy="598840"/>
            <a:chOff x="5065711" y="3143250"/>
            <a:chExt cx="600075" cy="615950"/>
          </a:xfrm>
        </p:grpSpPr>
        <p:sp>
          <p:nvSpPr>
            <p:cNvPr id="70" name="object 70"/>
            <p:cNvSpPr/>
            <p:nvPr/>
          </p:nvSpPr>
          <p:spPr>
            <a:xfrm>
              <a:off x="5072061" y="3149600"/>
              <a:ext cx="587375" cy="603250"/>
            </a:xfrm>
            <a:custGeom>
              <a:avLst/>
              <a:gdLst/>
              <a:ahLst/>
              <a:cxnLst/>
              <a:rect l="l" t="t" r="r" b="b"/>
              <a:pathLst>
                <a:path w="587375" h="603250">
                  <a:moveTo>
                    <a:pt x="587375" y="0"/>
                  </a:moveTo>
                  <a:lnTo>
                    <a:pt x="0" y="0"/>
                  </a:lnTo>
                  <a:lnTo>
                    <a:pt x="0" y="603250"/>
                  </a:lnTo>
                  <a:lnTo>
                    <a:pt x="587375" y="603250"/>
                  </a:lnTo>
                  <a:lnTo>
                    <a:pt x="587375" y="0"/>
                  </a:lnTo>
                  <a:close/>
                </a:path>
              </a:pathLst>
            </a:custGeom>
            <a:solidFill>
              <a:srgbClr val="00A500"/>
            </a:solidFill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1" name="object 71"/>
            <p:cNvSpPr/>
            <p:nvPr/>
          </p:nvSpPr>
          <p:spPr>
            <a:xfrm>
              <a:off x="5072061" y="3149600"/>
              <a:ext cx="587375" cy="603250"/>
            </a:xfrm>
            <a:custGeom>
              <a:avLst/>
              <a:gdLst/>
              <a:ahLst/>
              <a:cxnLst/>
              <a:rect l="l" t="t" r="r" b="b"/>
              <a:pathLst>
                <a:path w="587375" h="603250">
                  <a:moveTo>
                    <a:pt x="0" y="0"/>
                  </a:moveTo>
                  <a:lnTo>
                    <a:pt x="587374" y="0"/>
                  </a:lnTo>
                  <a:lnTo>
                    <a:pt x="587374" y="603249"/>
                  </a:lnTo>
                  <a:lnTo>
                    <a:pt x="0" y="603249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5177718" y="3246703"/>
            <a:ext cx="328436" cy="207008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defTabSz="888980">
              <a:spcBef>
                <a:spcPts val="97"/>
              </a:spcBef>
            </a:pPr>
            <a:r>
              <a:rPr sz="1264" b="1" dirty="0">
                <a:solidFill>
                  <a:srgbClr val="FFFFFF"/>
                </a:solidFill>
                <a:latin typeface="Arial"/>
                <a:cs typeface="Arial"/>
              </a:rPr>
              <a:t>Reg</a:t>
            </a:r>
            <a:endParaRPr sz="1264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4100424" y="3055938"/>
            <a:ext cx="2049639" cy="598840"/>
            <a:chOff x="4060825" y="3143250"/>
            <a:chExt cx="2108200" cy="615950"/>
          </a:xfrm>
        </p:grpSpPr>
        <p:sp>
          <p:nvSpPr>
            <p:cNvPr id="74" name="object 74"/>
            <p:cNvSpPr/>
            <p:nvPr/>
          </p:nvSpPr>
          <p:spPr>
            <a:xfrm>
              <a:off x="5659435" y="3235325"/>
              <a:ext cx="503555" cy="1905"/>
            </a:xfrm>
            <a:custGeom>
              <a:avLst/>
              <a:gdLst/>
              <a:ahLst/>
              <a:cxnLst/>
              <a:rect l="l" t="t" r="r" b="b"/>
              <a:pathLst>
                <a:path w="503554" h="1905">
                  <a:moveTo>
                    <a:pt x="0" y="0"/>
                  </a:moveTo>
                  <a:lnTo>
                    <a:pt x="503237" y="158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5" name="object 75"/>
            <p:cNvSpPr/>
            <p:nvPr/>
          </p:nvSpPr>
          <p:spPr>
            <a:xfrm>
              <a:off x="5659435" y="3667125"/>
              <a:ext cx="503555" cy="1905"/>
            </a:xfrm>
            <a:custGeom>
              <a:avLst/>
              <a:gdLst/>
              <a:ahLst/>
              <a:cxnLst/>
              <a:rect l="l" t="t" r="r" b="b"/>
              <a:pathLst>
                <a:path w="503554" h="1904">
                  <a:moveTo>
                    <a:pt x="0" y="0"/>
                  </a:moveTo>
                  <a:lnTo>
                    <a:pt x="503237" y="158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6" name="object 76"/>
            <p:cNvSpPr/>
            <p:nvPr/>
          </p:nvSpPr>
          <p:spPr>
            <a:xfrm>
              <a:off x="4067175" y="3149600"/>
              <a:ext cx="586105" cy="603250"/>
            </a:xfrm>
            <a:custGeom>
              <a:avLst/>
              <a:gdLst/>
              <a:ahLst/>
              <a:cxnLst/>
              <a:rect l="l" t="t" r="r" b="b"/>
              <a:pathLst>
                <a:path w="586104" h="603250">
                  <a:moveTo>
                    <a:pt x="585786" y="0"/>
                  </a:moveTo>
                  <a:lnTo>
                    <a:pt x="0" y="0"/>
                  </a:lnTo>
                  <a:lnTo>
                    <a:pt x="0" y="603250"/>
                  </a:lnTo>
                  <a:lnTo>
                    <a:pt x="585786" y="603250"/>
                  </a:lnTo>
                  <a:lnTo>
                    <a:pt x="585786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7" name="object 77"/>
            <p:cNvSpPr/>
            <p:nvPr/>
          </p:nvSpPr>
          <p:spPr>
            <a:xfrm>
              <a:off x="4067175" y="3149600"/>
              <a:ext cx="586105" cy="603250"/>
            </a:xfrm>
            <a:custGeom>
              <a:avLst/>
              <a:gdLst/>
              <a:ahLst/>
              <a:cxnLst/>
              <a:rect l="l" t="t" r="r" b="b"/>
              <a:pathLst>
                <a:path w="586104" h="603250">
                  <a:moveTo>
                    <a:pt x="0" y="0"/>
                  </a:moveTo>
                  <a:lnTo>
                    <a:pt x="585786" y="0"/>
                  </a:lnTo>
                  <a:lnTo>
                    <a:pt x="585786" y="603249"/>
                  </a:lnTo>
                  <a:lnTo>
                    <a:pt x="0" y="603249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4169876" y="3246703"/>
            <a:ext cx="390790" cy="207008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defTabSz="888980">
              <a:spcBef>
                <a:spcPts val="97"/>
              </a:spcBef>
            </a:pPr>
            <a:r>
              <a:rPr sz="1264" b="1" dirty="0">
                <a:solidFill>
                  <a:srgbClr val="FFFFFF"/>
                </a:solidFill>
                <a:latin typeface="Arial"/>
                <a:cs typeface="Arial"/>
              </a:rPr>
              <a:t>Mem</a:t>
            </a:r>
            <a:endParaRPr sz="1264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4669938" y="3055938"/>
            <a:ext cx="2864556" cy="598840"/>
            <a:chOff x="4646611" y="3143250"/>
            <a:chExt cx="2946400" cy="615950"/>
          </a:xfrm>
        </p:grpSpPr>
        <p:sp>
          <p:nvSpPr>
            <p:cNvPr id="80" name="object 80"/>
            <p:cNvSpPr/>
            <p:nvPr/>
          </p:nvSpPr>
          <p:spPr>
            <a:xfrm>
              <a:off x="4652961" y="3408362"/>
              <a:ext cx="419100" cy="1905"/>
            </a:xfrm>
            <a:custGeom>
              <a:avLst/>
              <a:gdLst/>
              <a:ahLst/>
              <a:cxnLst/>
              <a:rect l="l" t="t" r="r" b="b"/>
              <a:pathLst>
                <a:path w="419100" h="1904">
                  <a:moveTo>
                    <a:pt x="0" y="0"/>
                  </a:moveTo>
                  <a:lnTo>
                    <a:pt x="419099" y="158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1" name="object 81"/>
            <p:cNvSpPr/>
            <p:nvPr/>
          </p:nvSpPr>
          <p:spPr>
            <a:xfrm>
              <a:off x="4905374" y="3235325"/>
              <a:ext cx="167005" cy="173355"/>
            </a:xfrm>
            <a:custGeom>
              <a:avLst/>
              <a:gdLst/>
              <a:ahLst/>
              <a:cxnLst/>
              <a:rect l="l" t="t" r="r" b="b"/>
              <a:pathLst>
                <a:path w="167004" h="173354">
                  <a:moveTo>
                    <a:pt x="0" y="173037"/>
                  </a:moveTo>
                  <a:lnTo>
                    <a:pt x="0" y="0"/>
                  </a:lnTo>
                  <a:lnTo>
                    <a:pt x="166687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2" name="object 82"/>
            <p:cNvSpPr/>
            <p:nvPr/>
          </p:nvSpPr>
          <p:spPr>
            <a:xfrm>
              <a:off x="7000873" y="3149600"/>
              <a:ext cx="586105" cy="603250"/>
            </a:xfrm>
            <a:custGeom>
              <a:avLst/>
              <a:gdLst/>
              <a:ahLst/>
              <a:cxnLst/>
              <a:rect l="l" t="t" r="r" b="b"/>
              <a:pathLst>
                <a:path w="586104" h="603250">
                  <a:moveTo>
                    <a:pt x="585787" y="0"/>
                  </a:moveTo>
                  <a:lnTo>
                    <a:pt x="0" y="0"/>
                  </a:lnTo>
                  <a:lnTo>
                    <a:pt x="0" y="603250"/>
                  </a:lnTo>
                  <a:lnTo>
                    <a:pt x="585787" y="603250"/>
                  </a:lnTo>
                  <a:lnTo>
                    <a:pt x="585787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3" name="object 83"/>
            <p:cNvSpPr/>
            <p:nvPr/>
          </p:nvSpPr>
          <p:spPr>
            <a:xfrm>
              <a:off x="7000873" y="3149600"/>
              <a:ext cx="586105" cy="603250"/>
            </a:xfrm>
            <a:custGeom>
              <a:avLst/>
              <a:gdLst/>
              <a:ahLst/>
              <a:cxnLst/>
              <a:rect l="l" t="t" r="r" b="b"/>
              <a:pathLst>
                <a:path w="586104" h="603250">
                  <a:moveTo>
                    <a:pt x="0" y="0"/>
                  </a:moveTo>
                  <a:lnTo>
                    <a:pt x="585786" y="0"/>
                  </a:lnTo>
                  <a:lnTo>
                    <a:pt x="585786" y="603249"/>
                  </a:lnTo>
                  <a:lnTo>
                    <a:pt x="0" y="603249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7080733" y="3246703"/>
            <a:ext cx="274726" cy="207008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defTabSz="888980">
              <a:spcBef>
                <a:spcPts val="97"/>
              </a:spcBef>
            </a:pPr>
            <a:r>
              <a:rPr sz="1264" b="1" dirty="0">
                <a:solidFill>
                  <a:srgbClr val="FFFFFF"/>
                </a:solidFill>
                <a:latin typeface="Arial"/>
                <a:cs typeface="Arial"/>
              </a:rPr>
              <a:t>DM</a:t>
            </a:r>
            <a:endParaRPr sz="1264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6055914" y="3307512"/>
            <a:ext cx="1398323" cy="2026797"/>
            <a:chOff x="6072185" y="3402012"/>
            <a:chExt cx="1438275" cy="2084705"/>
          </a:xfrm>
        </p:grpSpPr>
        <p:sp>
          <p:nvSpPr>
            <p:cNvPr id="86" name="object 86"/>
            <p:cNvSpPr/>
            <p:nvPr/>
          </p:nvSpPr>
          <p:spPr>
            <a:xfrm>
              <a:off x="6497636" y="3408362"/>
              <a:ext cx="503555" cy="1905"/>
            </a:xfrm>
            <a:custGeom>
              <a:avLst/>
              <a:gdLst/>
              <a:ahLst/>
              <a:cxnLst/>
              <a:rect l="l" t="t" r="r" b="b"/>
              <a:pathLst>
                <a:path w="503554" h="1904">
                  <a:moveTo>
                    <a:pt x="0" y="0"/>
                  </a:moveTo>
                  <a:lnTo>
                    <a:pt x="503238" y="158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7" name="object 87"/>
            <p:cNvSpPr/>
            <p:nvPr/>
          </p:nvSpPr>
          <p:spPr>
            <a:xfrm>
              <a:off x="6078535" y="3408362"/>
              <a:ext cx="669925" cy="431800"/>
            </a:xfrm>
            <a:custGeom>
              <a:avLst/>
              <a:gdLst/>
              <a:ahLst/>
              <a:cxnLst/>
              <a:rect l="l" t="t" r="r" b="b"/>
              <a:pathLst>
                <a:path w="669925" h="431800">
                  <a:moveTo>
                    <a:pt x="0" y="259079"/>
                  </a:moveTo>
                  <a:lnTo>
                    <a:pt x="0" y="431799"/>
                  </a:lnTo>
                  <a:lnTo>
                    <a:pt x="502443" y="431799"/>
                  </a:lnTo>
                  <a:lnTo>
                    <a:pt x="502443" y="172720"/>
                  </a:lnTo>
                  <a:lnTo>
                    <a:pt x="669924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8" name="object 88"/>
            <p:cNvSpPr/>
            <p:nvPr/>
          </p:nvSpPr>
          <p:spPr>
            <a:xfrm>
              <a:off x="6916736" y="4876800"/>
              <a:ext cx="587375" cy="603250"/>
            </a:xfrm>
            <a:custGeom>
              <a:avLst/>
              <a:gdLst/>
              <a:ahLst/>
              <a:cxnLst/>
              <a:rect l="l" t="t" r="r" b="b"/>
              <a:pathLst>
                <a:path w="587375" h="603250">
                  <a:moveTo>
                    <a:pt x="587375" y="0"/>
                  </a:moveTo>
                  <a:lnTo>
                    <a:pt x="0" y="0"/>
                  </a:lnTo>
                  <a:lnTo>
                    <a:pt x="0" y="603250"/>
                  </a:lnTo>
                  <a:lnTo>
                    <a:pt x="587375" y="603250"/>
                  </a:lnTo>
                  <a:lnTo>
                    <a:pt x="587375" y="0"/>
                  </a:lnTo>
                  <a:close/>
                </a:path>
              </a:pathLst>
            </a:custGeom>
            <a:solidFill>
              <a:srgbClr val="00A500"/>
            </a:solidFill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9" name="object 89"/>
            <p:cNvSpPr/>
            <p:nvPr/>
          </p:nvSpPr>
          <p:spPr>
            <a:xfrm>
              <a:off x="6916736" y="4876800"/>
              <a:ext cx="587375" cy="603250"/>
            </a:xfrm>
            <a:custGeom>
              <a:avLst/>
              <a:gdLst/>
              <a:ahLst/>
              <a:cxnLst/>
              <a:rect l="l" t="t" r="r" b="b"/>
              <a:pathLst>
                <a:path w="587375" h="603250">
                  <a:moveTo>
                    <a:pt x="0" y="0"/>
                  </a:moveTo>
                  <a:lnTo>
                    <a:pt x="587374" y="0"/>
                  </a:lnTo>
                  <a:lnTo>
                    <a:pt x="587374" y="603249"/>
                  </a:lnTo>
                  <a:lnTo>
                    <a:pt x="0" y="603249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90" name="object 90"/>
          <p:cNvSpPr txBox="1"/>
          <p:nvPr/>
        </p:nvSpPr>
        <p:spPr>
          <a:xfrm>
            <a:off x="6971152" y="4925925"/>
            <a:ext cx="328436" cy="207008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defTabSz="888980">
              <a:spcBef>
                <a:spcPts val="97"/>
              </a:spcBef>
            </a:pPr>
            <a:r>
              <a:rPr sz="1264" b="1" dirty="0">
                <a:solidFill>
                  <a:srgbClr val="FFFFFF"/>
                </a:solidFill>
                <a:latin typeface="Arial"/>
                <a:cs typeface="Arial"/>
              </a:rPr>
              <a:t>Reg</a:t>
            </a:r>
            <a:endParaRPr sz="1264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91" name="object 91"/>
          <p:cNvGrpSpPr/>
          <p:nvPr/>
        </p:nvGrpSpPr>
        <p:grpSpPr>
          <a:xfrm>
            <a:off x="5892313" y="4735160"/>
            <a:ext cx="583406" cy="598840"/>
            <a:chOff x="5903910" y="4870450"/>
            <a:chExt cx="600075" cy="615950"/>
          </a:xfrm>
        </p:grpSpPr>
        <p:sp>
          <p:nvSpPr>
            <p:cNvPr id="92" name="object 92"/>
            <p:cNvSpPr/>
            <p:nvPr/>
          </p:nvSpPr>
          <p:spPr>
            <a:xfrm>
              <a:off x="5910261" y="4876800"/>
              <a:ext cx="587375" cy="603250"/>
            </a:xfrm>
            <a:custGeom>
              <a:avLst/>
              <a:gdLst/>
              <a:ahLst/>
              <a:cxnLst/>
              <a:rect l="l" t="t" r="r" b="b"/>
              <a:pathLst>
                <a:path w="587375" h="603250">
                  <a:moveTo>
                    <a:pt x="587375" y="0"/>
                  </a:moveTo>
                  <a:lnTo>
                    <a:pt x="0" y="0"/>
                  </a:lnTo>
                  <a:lnTo>
                    <a:pt x="0" y="603250"/>
                  </a:lnTo>
                  <a:lnTo>
                    <a:pt x="587375" y="603250"/>
                  </a:lnTo>
                  <a:lnTo>
                    <a:pt x="587375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3" name="object 93"/>
            <p:cNvSpPr/>
            <p:nvPr/>
          </p:nvSpPr>
          <p:spPr>
            <a:xfrm>
              <a:off x="5910260" y="4876800"/>
              <a:ext cx="587375" cy="603250"/>
            </a:xfrm>
            <a:custGeom>
              <a:avLst/>
              <a:gdLst/>
              <a:ahLst/>
              <a:cxnLst/>
              <a:rect l="l" t="t" r="r" b="b"/>
              <a:pathLst>
                <a:path w="587375" h="603250">
                  <a:moveTo>
                    <a:pt x="0" y="0"/>
                  </a:moveTo>
                  <a:lnTo>
                    <a:pt x="587374" y="0"/>
                  </a:lnTo>
                  <a:lnTo>
                    <a:pt x="587374" y="603249"/>
                  </a:lnTo>
                  <a:lnTo>
                    <a:pt x="0" y="603249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94" name="object 94"/>
          <p:cNvSpPr txBox="1"/>
          <p:nvPr/>
        </p:nvSpPr>
        <p:spPr>
          <a:xfrm>
            <a:off x="5961766" y="4925925"/>
            <a:ext cx="390790" cy="207008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defTabSz="888980">
              <a:spcBef>
                <a:spcPts val="97"/>
              </a:spcBef>
            </a:pPr>
            <a:r>
              <a:rPr sz="1264" b="1" dirty="0">
                <a:solidFill>
                  <a:srgbClr val="FFFFFF"/>
                </a:solidFill>
                <a:latin typeface="Arial"/>
                <a:cs typeface="Arial"/>
              </a:rPr>
              <a:t>Mem</a:t>
            </a:r>
            <a:endParaRPr sz="1264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95" name="object 95"/>
          <p:cNvGrpSpPr/>
          <p:nvPr/>
        </p:nvGrpSpPr>
        <p:grpSpPr>
          <a:xfrm>
            <a:off x="2959848" y="1291828"/>
            <a:ext cx="4412897" cy="4715404"/>
            <a:chOff x="2887661" y="1328737"/>
            <a:chExt cx="4538980" cy="4850130"/>
          </a:xfrm>
        </p:grpSpPr>
        <p:sp>
          <p:nvSpPr>
            <p:cNvPr id="96" name="object 96"/>
            <p:cNvSpPr/>
            <p:nvPr/>
          </p:nvSpPr>
          <p:spPr>
            <a:xfrm>
              <a:off x="6497636" y="5135562"/>
              <a:ext cx="419100" cy="1905"/>
            </a:xfrm>
            <a:custGeom>
              <a:avLst/>
              <a:gdLst/>
              <a:ahLst/>
              <a:cxnLst/>
              <a:rect l="l" t="t" r="r" b="b"/>
              <a:pathLst>
                <a:path w="419100" h="1904">
                  <a:moveTo>
                    <a:pt x="0" y="0"/>
                  </a:moveTo>
                  <a:lnTo>
                    <a:pt x="419099" y="1588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7" name="object 97"/>
            <p:cNvSpPr/>
            <p:nvPr/>
          </p:nvSpPr>
          <p:spPr>
            <a:xfrm>
              <a:off x="6748461" y="4962525"/>
              <a:ext cx="168275" cy="173355"/>
            </a:xfrm>
            <a:custGeom>
              <a:avLst/>
              <a:gdLst/>
              <a:ahLst/>
              <a:cxnLst/>
              <a:rect l="l" t="t" r="r" b="b"/>
              <a:pathLst>
                <a:path w="168275" h="173354">
                  <a:moveTo>
                    <a:pt x="0" y="173036"/>
                  </a:moveTo>
                  <a:lnTo>
                    <a:pt x="0" y="0"/>
                  </a:lnTo>
                  <a:lnTo>
                    <a:pt x="168274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8" name="object 98"/>
            <p:cNvSpPr/>
            <p:nvPr/>
          </p:nvSpPr>
          <p:spPr>
            <a:xfrm>
              <a:off x="2894011" y="1335087"/>
              <a:ext cx="0" cy="4837430"/>
            </a:xfrm>
            <a:custGeom>
              <a:avLst/>
              <a:gdLst/>
              <a:ahLst/>
              <a:cxnLst/>
              <a:rect l="l" t="t" r="r" b="b"/>
              <a:pathLst>
                <a:path h="4837430">
                  <a:moveTo>
                    <a:pt x="0" y="0"/>
                  </a:moveTo>
                  <a:lnTo>
                    <a:pt x="0" y="4837111"/>
                  </a:lnTo>
                </a:path>
              </a:pathLst>
            </a:custGeom>
            <a:ln w="12699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9" name="object 99"/>
            <p:cNvSpPr/>
            <p:nvPr/>
          </p:nvSpPr>
          <p:spPr>
            <a:xfrm>
              <a:off x="7085011" y="3925887"/>
              <a:ext cx="335280" cy="777875"/>
            </a:xfrm>
            <a:custGeom>
              <a:avLst/>
              <a:gdLst/>
              <a:ahLst/>
              <a:cxnLst/>
              <a:rect l="l" t="t" r="r" b="b"/>
              <a:pathLst>
                <a:path w="335279" h="777875">
                  <a:moveTo>
                    <a:pt x="0" y="0"/>
                  </a:moveTo>
                  <a:lnTo>
                    <a:pt x="0" y="277801"/>
                  </a:lnTo>
                  <a:lnTo>
                    <a:pt x="125610" y="388937"/>
                  </a:lnTo>
                  <a:lnTo>
                    <a:pt x="0" y="500072"/>
                  </a:lnTo>
                  <a:lnTo>
                    <a:pt x="0" y="777875"/>
                  </a:lnTo>
                  <a:lnTo>
                    <a:pt x="334962" y="500072"/>
                  </a:lnTo>
                  <a:lnTo>
                    <a:pt x="334962" y="222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B00"/>
            </a:solidFill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0" name="object 100"/>
            <p:cNvSpPr/>
            <p:nvPr/>
          </p:nvSpPr>
          <p:spPr>
            <a:xfrm>
              <a:off x="7085011" y="3925887"/>
              <a:ext cx="335280" cy="777875"/>
            </a:xfrm>
            <a:custGeom>
              <a:avLst/>
              <a:gdLst/>
              <a:ahLst/>
              <a:cxnLst/>
              <a:rect l="l" t="t" r="r" b="b"/>
              <a:pathLst>
                <a:path w="335279" h="777875">
                  <a:moveTo>
                    <a:pt x="0" y="0"/>
                  </a:moveTo>
                  <a:lnTo>
                    <a:pt x="0" y="277802"/>
                  </a:lnTo>
                  <a:lnTo>
                    <a:pt x="125610" y="388937"/>
                  </a:lnTo>
                  <a:lnTo>
                    <a:pt x="0" y="500072"/>
                  </a:lnTo>
                  <a:lnTo>
                    <a:pt x="0" y="777874"/>
                  </a:lnTo>
                  <a:lnTo>
                    <a:pt x="334963" y="500072"/>
                  </a:lnTo>
                  <a:lnTo>
                    <a:pt x="334963" y="222234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01" name="object 101"/>
          <p:cNvSpPr txBox="1"/>
          <p:nvPr/>
        </p:nvSpPr>
        <p:spPr>
          <a:xfrm>
            <a:off x="531345" y="6372710"/>
            <a:ext cx="540191" cy="281772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defTabSz="888980">
              <a:spcBef>
                <a:spcPts val="97"/>
              </a:spcBef>
            </a:pPr>
            <a:r>
              <a:rPr sz="1750" b="1" spc="-34" dirty="0">
                <a:solidFill>
                  <a:prstClr val="black"/>
                </a:solidFill>
                <a:latin typeface="Arial"/>
                <a:cs typeface="Arial"/>
              </a:rPr>
              <a:t>T</a:t>
            </a:r>
            <a:r>
              <a:rPr sz="1750" b="1" dirty="0">
                <a:solidFill>
                  <a:prstClr val="black"/>
                </a:solidFill>
                <a:latin typeface="Arial"/>
                <a:cs typeface="Arial"/>
              </a:rPr>
              <a:t>ime</a:t>
            </a:r>
            <a:endParaRPr sz="1750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102" name="object 102"/>
          <p:cNvGrpSpPr/>
          <p:nvPr/>
        </p:nvGrpSpPr>
        <p:grpSpPr>
          <a:xfrm>
            <a:off x="552141" y="6741409"/>
            <a:ext cx="657490" cy="74083"/>
            <a:chOff x="411162" y="6934020"/>
            <a:chExt cx="676275" cy="76200"/>
          </a:xfrm>
        </p:grpSpPr>
        <p:sp>
          <p:nvSpPr>
            <p:cNvPr id="103" name="object 103"/>
            <p:cNvSpPr/>
            <p:nvPr/>
          </p:nvSpPr>
          <p:spPr>
            <a:xfrm>
              <a:off x="417512" y="6970713"/>
              <a:ext cx="644525" cy="1905"/>
            </a:xfrm>
            <a:custGeom>
              <a:avLst/>
              <a:gdLst/>
              <a:ahLst/>
              <a:cxnLst/>
              <a:rect l="l" t="t" r="r" b="b"/>
              <a:pathLst>
                <a:path w="644525" h="1904">
                  <a:moveTo>
                    <a:pt x="0" y="0"/>
                  </a:moveTo>
                  <a:lnTo>
                    <a:pt x="644524" y="152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4" name="object 104"/>
            <p:cNvSpPr/>
            <p:nvPr/>
          </p:nvSpPr>
          <p:spPr>
            <a:xfrm>
              <a:off x="1011146" y="6934020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4" h="76200">
                  <a:moveTo>
                    <a:pt x="180" y="0"/>
                  </a:moveTo>
                  <a:lnTo>
                    <a:pt x="0" y="76199"/>
                  </a:lnTo>
                  <a:lnTo>
                    <a:pt x="76289" y="38280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05" name="object 105"/>
          <p:cNvSpPr txBox="1"/>
          <p:nvPr/>
        </p:nvSpPr>
        <p:spPr>
          <a:xfrm>
            <a:off x="329891" y="1480123"/>
            <a:ext cx="1484753" cy="251892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defTabSz="888980">
              <a:spcBef>
                <a:spcPts val="97"/>
              </a:spcBef>
            </a:pPr>
            <a:r>
              <a:rPr sz="1556" b="1" spc="-5" dirty="0">
                <a:solidFill>
                  <a:prstClr val="black"/>
                </a:solidFill>
                <a:latin typeface="Arial"/>
                <a:cs typeface="Arial"/>
              </a:rPr>
              <a:t>ADD</a:t>
            </a:r>
            <a:r>
              <a:rPr sz="1556" b="1" spc="-2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556" b="1" spc="-5" dirty="0">
                <a:solidFill>
                  <a:prstClr val="black"/>
                </a:solidFill>
                <a:latin typeface="Arial"/>
                <a:cs typeface="Arial"/>
              </a:rPr>
              <a:t>R1,</a:t>
            </a:r>
            <a:r>
              <a:rPr sz="1556" b="1" spc="-2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556" b="1" spc="-5" dirty="0">
                <a:solidFill>
                  <a:prstClr val="black"/>
                </a:solidFill>
                <a:latin typeface="Arial"/>
                <a:cs typeface="Arial"/>
              </a:rPr>
              <a:t>R2,</a:t>
            </a:r>
            <a:r>
              <a:rPr sz="1556" b="1" spc="-2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556" b="1" dirty="0">
                <a:solidFill>
                  <a:prstClr val="black"/>
                </a:solidFill>
                <a:latin typeface="Arial"/>
                <a:cs typeface="Arial"/>
              </a:rPr>
              <a:t>R3</a:t>
            </a:r>
            <a:endParaRPr sz="1556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329890" y="2319734"/>
            <a:ext cx="1474258" cy="251892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defTabSz="888980">
              <a:spcBef>
                <a:spcPts val="97"/>
              </a:spcBef>
            </a:pPr>
            <a:r>
              <a:rPr sz="1556" b="1" dirty="0">
                <a:solidFill>
                  <a:prstClr val="black"/>
                </a:solidFill>
                <a:latin typeface="Arial"/>
                <a:cs typeface="Arial"/>
              </a:rPr>
              <a:t>SUB</a:t>
            </a:r>
            <a:r>
              <a:rPr sz="1556" b="1" spc="-3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556" b="1" dirty="0">
                <a:solidFill>
                  <a:prstClr val="black"/>
                </a:solidFill>
                <a:latin typeface="Arial"/>
                <a:cs typeface="Arial"/>
              </a:rPr>
              <a:t>R4,</a:t>
            </a:r>
            <a:r>
              <a:rPr sz="1556" b="1" spc="-3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556" b="1" dirty="0">
                <a:solidFill>
                  <a:prstClr val="black"/>
                </a:solidFill>
                <a:latin typeface="Arial"/>
                <a:cs typeface="Arial"/>
              </a:rPr>
              <a:t>R1,</a:t>
            </a:r>
            <a:r>
              <a:rPr sz="1556" b="1" spc="-3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556" b="1" dirty="0">
                <a:solidFill>
                  <a:prstClr val="black"/>
                </a:solidFill>
                <a:latin typeface="Arial"/>
                <a:cs typeface="Arial"/>
              </a:rPr>
              <a:t>R5</a:t>
            </a:r>
            <a:endParaRPr sz="1556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329891" y="3159346"/>
            <a:ext cx="1484753" cy="251892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defTabSz="888980">
              <a:spcBef>
                <a:spcPts val="97"/>
              </a:spcBef>
            </a:pPr>
            <a:r>
              <a:rPr sz="1556" b="1" spc="-5" dirty="0">
                <a:solidFill>
                  <a:prstClr val="black"/>
                </a:solidFill>
                <a:latin typeface="Arial"/>
                <a:cs typeface="Arial"/>
              </a:rPr>
              <a:t>AND</a:t>
            </a:r>
            <a:r>
              <a:rPr sz="1556" b="1" spc="-2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556" b="1" spc="-5" dirty="0">
                <a:solidFill>
                  <a:prstClr val="black"/>
                </a:solidFill>
                <a:latin typeface="Arial"/>
                <a:cs typeface="Arial"/>
              </a:rPr>
              <a:t>R6,</a:t>
            </a:r>
            <a:r>
              <a:rPr sz="1556" b="1" spc="-2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556" b="1" spc="-5" dirty="0">
                <a:solidFill>
                  <a:prstClr val="black"/>
                </a:solidFill>
                <a:latin typeface="Arial"/>
                <a:cs typeface="Arial"/>
              </a:rPr>
              <a:t>R1,</a:t>
            </a:r>
            <a:r>
              <a:rPr sz="1556" b="1" spc="-2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556" b="1" dirty="0">
                <a:solidFill>
                  <a:prstClr val="black"/>
                </a:solidFill>
                <a:latin typeface="Arial"/>
                <a:cs typeface="Arial"/>
              </a:rPr>
              <a:t>R7</a:t>
            </a:r>
            <a:endParaRPr sz="1556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329890" y="3998957"/>
            <a:ext cx="1352638" cy="251892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defTabSz="888980">
              <a:spcBef>
                <a:spcPts val="97"/>
              </a:spcBef>
            </a:pPr>
            <a:r>
              <a:rPr sz="1556" b="1" dirty="0">
                <a:solidFill>
                  <a:prstClr val="black"/>
                </a:solidFill>
                <a:latin typeface="Arial"/>
                <a:cs typeface="Arial"/>
              </a:rPr>
              <a:t>OR</a:t>
            </a:r>
            <a:r>
              <a:rPr sz="1556" b="1" spc="-2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556" b="1" spc="-5" dirty="0">
                <a:solidFill>
                  <a:prstClr val="black"/>
                </a:solidFill>
                <a:latin typeface="Arial"/>
                <a:cs typeface="Arial"/>
              </a:rPr>
              <a:t>R8,</a:t>
            </a:r>
            <a:r>
              <a:rPr sz="1556" b="1" spc="-2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556" b="1" spc="-5" dirty="0">
                <a:solidFill>
                  <a:prstClr val="black"/>
                </a:solidFill>
                <a:latin typeface="Arial"/>
                <a:cs typeface="Arial"/>
              </a:rPr>
              <a:t>R1,</a:t>
            </a:r>
            <a:r>
              <a:rPr sz="1556" b="1" spc="-3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556" b="1" spc="-5" dirty="0">
                <a:solidFill>
                  <a:prstClr val="black"/>
                </a:solidFill>
                <a:latin typeface="Arial"/>
                <a:cs typeface="Arial"/>
              </a:rPr>
              <a:t>R9</a:t>
            </a:r>
            <a:endParaRPr sz="1556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329890" y="4838568"/>
            <a:ext cx="1694038" cy="251892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defTabSz="888980">
              <a:spcBef>
                <a:spcPts val="97"/>
              </a:spcBef>
            </a:pPr>
            <a:r>
              <a:rPr sz="1556" b="1" spc="-5" dirty="0">
                <a:solidFill>
                  <a:prstClr val="black"/>
                </a:solidFill>
                <a:latin typeface="Arial"/>
                <a:cs typeface="Arial"/>
              </a:rPr>
              <a:t>XOR</a:t>
            </a:r>
            <a:r>
              <a:rPr sz="1556" b="1" spc="-2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556" b="1" dirty="0">
                <a:solidFill>
                  <a:prstClr val="black"/>
                </a:solidFill>
                <a:latin typeface="Arial"/>
                <a:cs typeface="Arial"/>
              </a:rPr>
              <a:t>R10,</a:t>
            </a:r>
            <a:r>
              <a:rPr sz="1556" b="1" spc="-3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556" b="1" dirty="0">
                <a:solidFill>
                  <a:prstClr val="black"/>
                </a:solidFill>
                <a:latin typeface="Arial"/>
                <a:cs typeface="Arial"/>
              </a:rPr>
              <a:t>R1,</a:t>
            </a:r>
            <a:r>
              <a:rPr sz="1556" b="1" spc="-29" dirty="0">
                <a:solidFill>
                  <a:prstClr val="black"/>
                </a:solidFill>
                <a:latin typeface="Arial"/>
                <a:cs typeface="Arial"/>
              </a:rPr>
              <a:t> R11</a:t>
            </a:r>
            <a:endParaRPr sz="1556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7118667" y="4009517"/>
            <a:ext cx="153888" cy="329671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347" defTabSz="888980">
              <a:lnSpc>
                <a:spcPts val="1230"/>
              </a:lnSpc>
            </a:pPr>
            <a:r>
              <a:rPr sz="1167" b="1" dirty="0">
                <a:solidFill>
                  <a:prstClr val="black"/>
                </a:solidFill>
                <a:latin typeface="Arial"/>
                <a:cs typeface="Arial"/>
              </a:rPr>
              <a:t>ALU</a:t>
            </a:r>
            <a:endParaRPr sz="1167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111" name="object 111"/>
          <p:cNvGrpSpPr/>
          <p:nvPr/>
        </p:nvGrpSpPr>
        <p:grpSpPr>
          <a:xfrm>
            <a:off x="5974114" y="3895549"/>
            <a:ext cx="583406" cy="598840"/>
            <a:chOff x="5988048" y="4006850"/>
            <a:chExt cx="600075" cy="615950"/>
          </a:xfrm>
        </p:grpSpPr>
        <p:sp>
          <p:nvSpPr>
            <p:cNvPr id="112" name="object 112"/>
            <p:cNvSpPr/>
            <p:nvPr/>
          </p:nvSpPr>
          <p:spPr>
            <a:xfrm>
              <a:off x="5994398" y="4013199"/>
              <a:ext cx="587375" cy="603250"/>
            </a:xfrm>
            <a:custGeom>
              <a:avLst/>
              <a:gdLst/>
              <a:ahLst/>
              <a:cxnLst/>
              <a:rect l="l" t="t" r="r" b="b"/>
              <a:pathLst>
                <a:path w="587375" h="603250">
                  <a:moveTo>
                    <a:pt x="587375" y="0"/>
                  </a:moveTo>
                  <a:lnTo>
                    <a:pt x="0" y="0"/>
                  </a:lnTo>
                  <a:lnTo>
                    <a:pt x="0" y="603250"/>
                  </a:lnTo>
                  <a:lnTo>
                    <a:pt x="587375" y="603250"/>
                  </a:lnTo>
                  <a:lnTo>
                    <a:pt x="587375" y="0"/>
                  </a:lnTo>
                  <a:close/>
                </a:path>
              </a:pathLst>
            </a:custGeom>
            <a:solidFill>
              <a:srgbClr val="00A500"/>
            </a:solidFill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3" name="object 113"/>
            <p:cNvSpPr/>
            <p:nvPr/>
          </p:nvSpPr>
          <p:spPr>
            <a:xfrm>
              <a:off x="5994398" y="4013200"/>
              <a:ext cx="587375" cy="603250"/>
            </a:xfrm>
            <a:custGeom>
              <a:avLst/>
              <a:gdLst/>
              <a:ahLst/>
              <a:cxnLst/>
              <a:rect l="l" t="t" r="r" b="b"/>
              <a:pathLst>
                <a:path w="587375" h="603250">
                  <a:moveTo>
                    <a:pt x="0" y="0"/>
                  </a:moveTo>
                  <a:lnTo>
                    <a:pt x="587374" y="0"/>
                  </a:lnTo>
                  <a:lnTo>
                    <a:pt x="587374" y="603249"/>
                  </a:lnTo>
                  <a:lnTo>
                    <a:pt x="0" y="603249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14" name="object 114"/>
          <p:cNvSpPr txBox="1"/>
          <p:nvPr/>
        </p:nvSpPr>
        <p:spPr>
          <a:xfrm>
            <a:off x="6074436" y="4086314"/>
            <a:ext cx="328436" cy="207008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defTabSz="888980">
              <a:spcBef>
                <a:spcPts val="97"/>
              </a:spcBef>
            </a:pPr>
            <a:r>
              <a:rPr sz="1264" b="1" dirty="0">
                <a:solidFill>
                  <a:srgbClr val="FFFFFF"/>
                </a:solidFill>
                <a:latin typeface="Arial"/>
                <a:cs typeface="Arial"/>
              </a:rPr>
              <a:t>Reg</a:t>
            </a:r>
            <a:endParaRPr sz="1264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115" name="object 115"/>
          <p:cNvGrpSpPr/>
          <p:nvPr/>
        </p:nvGrpSpPr>
        <p:grpSpPr>
          <a:xfrm>
            <a:off x="4997140" y="3895549"/>
            <a:ext cx="2049639" cy="598840"/>
            <a:chOff x="4983161" y="4006850"/>
            <a:chExt cx="2108200" cy="615950"/>
          </a:xfrm>
        </p:grpSpPr>
        <p:sp>
          <p:nvSpPr>
            <p:cNvPr id="116" name="object 116"/>
            <p:cNvSpPr/>
            <p:nvPr/>
          </p:nvSpPr>
          <p:spPr>
            <a:xfrm>
              <a:off x="6581773" y="4098924"/>
              <a:ext cx="503555" cy="1905"/>
            </a:xfrm>
            <a:custGeom>
              <a:avLst/>
              <a:gdLst/>
              <a:ahLst/>
              <a:cxnLst/>
              <a:rect l="l" t="t" r="r" b="b"/>
              <a:pathLst>
                <a:path w="503554" h="1904">
                  <a:moveTo>
                    <a:pt x="0" y="0"/>
                  </a:moveTo>
                  <a:lnTo>
                    <a:pt x="503236" y="158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7" name="object 117"/>
            <p:cNvSpPr/>
            <p:nvPr/>
          </p:nvSpPr>
          <p:spPr>
            <a:xfrm>
              <a:off x="6581773" y="4530724"/>
              <a:ext cx="503555" cy="1905"/>
            </a:xfrm>
            <a:custGeom>
              <a:avLst/>
              <a:gdLst/>
              <a:ahLst/>
              <a:cxnLst/>
              <a:rect l="l" t="t" r="r" b="b"/>
              <a:pathLst>
                <a:path w="503554" h="1904">
                  <a:moveTo>
                    <a:pt x="0" y="0"/>
                  </a:moveTo>
                  <a:lnTo>
                    <a:pt x="503236" y="1586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8" name="object 118"/>
            <p:cNvSpPr/>
            <p:nvPr/>
          </p:nvSpPr>
          <p:spPr>
            <a:xfrm>
              <a:off x="4989511" y="4013199"/>
              <a:ext cx="586105" cy="603250"/>
            </a:xfrm>
            <a:custGeom>
              <a:avLst/>
              <a:gdLst/>
              <a:ahLst/>
              <a:cxnLst/>
              <a:rect l="l" t="t" r="r" b="b"/>
              <a:pathLst>
                <a:path w="586104" h="603250">
                  <a:moveTo>
                    <a:pt x="585787" y="0"/>
                  </a:moveTo>
                  <a:lnTo>
                    <a:pt x="0" y="0"/>
                  </a:lnTo>
                  <a:lnTo>
                    <a:pt x="0" y="603250"/>
                  </a:lnTo>
                  <a:lnTo>
                    <a:pt x="585787" y="603250"/>
                  </a:lnTo>
                  <a:lnTo>
                    <a:pt x="585787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9" name="object 119"/>
            <p:cNvSpPr/>
            <p:nvPr/>
          </p:nvSpPr>
          <p:spPr>
            <a:xfrm>
              <a:off x="4989511" y="4013200"/>
              <a:ext cx="586105" cy="603250"/>
            </a:xfrm>
            <a:custGeom>
              <a:avLst/>
              <a:gdLst/>
              <a:ahLst/>
              <a:cxnLst/>
              <a:rect l="l" t="t" r="r" b="b"/>
              <a:pathLst>
                <a:path w="586104" h="603250">
                  <a:moveTo>
                    <a:pt x="0" y="0"/>
                  </a:moveTo>
                  <a:lnTo>
                    <a:pt x="585787" y="0"/>
                  </a:lnTo>
                  <a:lnTo>
                    <a:pt x="585787" y="603249"/>
                  </a:lnTo>
                  <a:lnTo>
                    <a:pt x="0" y="603249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20" name="object 120"/>
          <p:cNvSpPr txBox="1"/>
          <p:nvPr/>
        </p:nvSpPr>
        <p:spPr>
          <a:xfrm>
            <a:off x="5066593" y="4086314"/>
            <a:ext cx="390790" cy="207008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defTabSz="888980">
              <a:spcBef>
                <a:spcPts val="97"/>
              </a:spcBef>
            </a:pPr>
            <a:r>
              <a:rPr sz="1264" b="1" dirty="0">
                <a:solidFill>
                  <a:srgbClr val="FFFFFF"/>
                </a:solidFill>
                <a:latin typeface="Arial"/>
                <a:cs typeface="Arial"/>
              </a:rPr>
              <a:t>Mem</a:t>
            </a:r>
            <a:endParaRPr sz="1264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121" name="object 121"/>
          <p:cNvGrpSpPr/>
          <p:nvPr/>
        </p:nvGrpSpPr>
        <p:grpSpPr>
          <a:xfrm>
            <a:off x="4821192" y="1615942"/>
            <a:ext cx="2795411" cy="2963333"/>
            <a:chOff x="4802186" y="1662112"/>
            <a:chExt cx="2875280" cy="3048000"/>
          </a:xfrm>
        </p:grpSpPr>
        <p:sp>
          <p:nvSpPr>
            <p:cNvPr id="122" name="object 122"/>
            <p:cNvSpPr/>
            <p:nvPr/>
          </p:nvSpPr>
          <p:spPr>
            <a:xfrm>
              <a:off x="5575298" y="4271962"/>
              <a:ext cx="419100" cy="1905"/>
            </a:xfrm>
            <a:custGeom>
              <a:avLst/>
              <a:gdLst/>
              <a:ahLst/>
              <a:cxnLst/>
              <a:rect l="l" t="t" r="r" b="b"/>
              <a:pathLst>
                <a:path w="419100" h="1904">
                  <a:moveTo>
                    <a:pt x="0" y="0"/>
                  </a:moveTo>
                  <a:lnTo>
                    <a:pt x="419100" y="158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3" name="object 123"/>
            <p:cNvSpPr/>
            <p:nvPr/>
          </p:nvSpPr>
          <p:spPr>
            <a:xfrm>
              <a:off x="5827711" y="4098924"/>
              <a:ext cx="167005" cy="173355"/>
            </a:xfrm>
            <a:custGeom>
              <a:avLst/>
              <a:gdLst/>
              <a:ahLst/>
              <a:cxnLst/>
              <a:rect l="l" t="t" r="r" b="b"/>
              <a:pathLst>
                <a:path w="167004" h="173354">
                  <a:moveTo>
                    <a:pt x="0" y="173037"/>
                  </a:moveTo>
                  <a:lnTo>
                    <a:pt x="0" y="0"/>
                  </a:lnTo>
                  <a:lnTo>
                    <a:pt x="166687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4" name="object 124"/>
            <p:cNvSpPr/>
            <p:nvPr/>
          </p:nvSpPr>
          <p:spPr>
            <a:xfrm>
              <a:off x="7000873" y="4271962"/>
              <a:ext cx="669925" cy="431800"/>
            </a:xfrm>
            <a:custGeom>
              <a:avLst/>
              <a:gdLst/>
              <a:ahLst/>
              <a:cxnLst/>
              <a:rect l="l" t="t" r="r" b="b"/>
              <a:pathLst>
                <a:path w="669925" h="431800">
                  <a:moveTo>
                    <a:pt x="0" y="259079"/>
                  </a:moveTo>
                  <a:lnTo>
                    <a:pt x="0" y="431799"/>
                  </a:lnTo>
                  <a:lnTo>
                    <a:pt x="502443" y="431799"/>
                  </a:lnTo>
                  <a:lnTo>
                    <a:pt x="502443" y="172720"/>
                  </a:lnTo>
                  <a:lnTo>
                    <a:pt x="669924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5" name="object 125"/>
            <p:cNvSpPr/>
            <p:nvPr/>
          </p:nvSpPr>
          <p:spPr>
            <a:xfrm>
              <a:off x="4821236" y="1681162"/>
              <a:ext cx="168275" cy="1122680"/>
            </a:xfrm>
            <a:custGeom>
              <a:avLst/>
              <a:gdLst/>
              <a:ahLst/>
              <a:cxnLst/>
              <a:rect l="l" t="t" r="r" b="b"/>
              <a:pathLst>
                <a:path w="168275" h="1122680">
                  <a:moveTo>
                    <a:pt x="0" y="0"/>
                  </a:moveTo>
                  <a:lnTo>
                    <a:pt x="168274" y="1122362"/>
                  </a:lnTo>
                </a:path>
              </a:pathLst>
            </a:custGeom>
            <a:ln w="38099">
              <a:solidFill>
                <a:srgbClr val="D848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6" name="object 126"/>
            <p:cNvSpPr/>
            <p:nvPr/>
          </p:nvSpPr>
          <p:spPr>
            <a:xfrm>
              <a:off x="5827711" y="1681162"/>
              <a:ext cx="167005" cy="1554480"/>
            </a:xfrm>
            <a:custGeom>
              <a:avLst/>
              <a:gdLst/>
              <a:ahLst/>
              <a:cxnLst/>
              <a:rect l="l" t="t" r="r" b="b"/>
              <a:pathLst>
                <a:path w="167004" h="1554480">
                  <a:moveTo>
                    <a:pt x="0" y="0"/>
                  </a:moveTo>
                  <a:lnTo>
                    <a:pt x="166687" y="1554162"/>
                  </a:lnTo>
                </a:path>
              </a:pathLst>
            </a:custGeom>
            <a:ln w="38099">
              <a:solidFill>
                <a:srgbClr val="D848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7" name="object 127"/>
            <p:cNvSpPr/>
            <p:nvPr/>
          </p:nvSpPr>
          <p:spPr>
            <a:xfrm>
              <a:off x="6413498" y="2025649"/>
              <a:ext cx="1905" cy="2159000"/>
            </a:xfrm>
            <a:custGeom>
              <a:avLst/>
              <a:gdLst/>
              <a:ahLst/>
              <a:cxnLst/>
              <a:rect l="l" t="t" r="r" b="b"/>
              <a:pathLst>
                <a:path w="1904" h="2159000">
                  <a:moveTo>
                    <a:pt x="0" y="0"/>
                  </a:moveTo>
                  <a:lnTo>
                    <a:pt x="1587" y="2158999"/>
                  </a:lnTo>
                </a:path>
              </a:pathLst>
            </a:custGeom>
            <a:ln w="38099">
              <a:solidFill>
                <a:srgbClr val="D848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28" name="object 128"/>
          <p:cNvSpPr txBox="1"/>
          <p:nvPr/>
        </p:nvSpPr>
        <p:spPr>
          <a:xfrm>
            <a:off x="7812306" y="1483210"/>
            <a:ext cx="1712559" cy="913694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marR="4939" defTabSz="888980">
              <a:spcBef>
                <a:spcPts val="97"/>
              </a:spcBef>
            </a:pPr>
            <a:r>
              <a:rPr sz="1944" b="1" dirty="0">
                <a:solidFill>
                  <a:srgbClr val="CC3300"/>
                </a:solidFill>
                <a:latin typeface="Arial"/>
                <a:cs typeface="Arial"/>
              </a:rPr>
              <a:t>SUB</a:t>
            </a:r>
            <a:r>
              <a:rPr sz="1944" b="1" spc="-39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1944" b="1" spc="-5" dirty="0">
                <a:solidFill>
                  <a:srgbClr val="CC3300"/>
                </a:solidFill>
                <a:latin typeface="Arial"/>
                <a:cs typeface="Arial"/>
              </a:rPr>
              <a:t>gets</a:t>
            </a:r>
            <a:r>
              <a:rPr sz="1944" b="1" spc="-34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1944" b="1" spc="-5" dirty="0">
                <a:solidFill>
                  <a:srgbClr val="CC3300"/>
                </a:solidFill>
                <a:latin typeface="Arial"/>
                <a:cs typeface="Arial"/>
              </a:rPr>
              <a:t>info. </a:t>
            </a:r>
            <a:r>
              <a:rPr sz="1944" b="1" spc="-525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1944" b="1" spc="-5" dirty="0">
                <a:solidFill>
                  <a:srgbClr val="CC3300"/>
                </a:solidFill>
                <a:latin typeface="Arial"/>
                <a:cs typeface="Arial"/>
              </a:rPr>
              <a:t>from EX/MEM </a:t>
            </a:r>
            <a:r>
              <a:rPr sz="1944" b="1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1944" b="1" spc="-5" dirty="0">
                <a:solidFill>
                  <a:srgbClr val="CC3300"/>
                </a:solidFill>
                <a:latin typeface="Arial"/>
                <a:cs typeface="Arial"/>
              </a:rPr>
              <a:t>pipe</a:t>
            </a:r>
            <a:r>
              <a:rPr sz="1944" b="1" spc="-19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1944" b="1" spc="-5" dirty="0">
                <a:solidFill>
                  <a:srgbClr val="CC3300"/>
                </a:solidFill>
                <a:latin typeface="Arial"/>
                <a:cs typeface="Arial"/>
              </a:rPr>
              <a:t>register</a:t>
            </a:r>
            <a:endParaRPr sz="1944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3" name="object 1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041" defTabSz="888980">
              <a:lnSpc>
                <a:spcPts val="1604"/>
              </a:lnSpc>
            </a:pPr>
            <a:fld id="{81D60167-4931-47E6-BA6A-407CBD079E47}" type="slidenum">
              <a:rPr dirty="0"/>
              <a:pPr marL="37041" defTabSz="888980">
                <a:lnSpc>
                  <a:spcPts val="1604"/>
                </a:lnSpc>
              </a:pPr>
              <a:t>38</a:t>
            </a:fld>
            <a:endParaRPr dirty="0"/>
          </a:p>
        </p:txBody>
      </p:sp>
      <p:sp>
        <p:nvSpPr>
          <p:cNvPr id="129" name="object 129"/>
          <p:cNvSpPr txBox="1"/>
          <p:nvPr/>
        </p:nvSpPr>
        <p:spPr>
          <a:xfrm>
            <a:off x="7812305" y="2964876"/>
            <a:ext cx="1726142" cy="913694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marR="4939" algn="just" defTabSz="888980">
              <a:spcBef>
                <a:spcPts val="97"/>
              </a:spcBef>
            </a:pPr>
            <a:r>
              <a:rPr sz="1944" b="1" dirty="0">
                <a:solidFill>
                  <a:srgbClr val="CC3300"/>
                </a:solidFill>
                <a:latin typeface="Arial"/>
                <a:cs typeface="Arial"/>
              </a:rPr>
              <a:t>AND</a:t>
            </a:r>
            <a:r>
              <a:rPr sz="1944" b="1" spc="-39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1944" b="1" spc="-5" dirty="0">
                <a:solidFill>
                  <a:srgbClr val="CC3300"/>
                </a:solidFill>
                <a:latin typeface="Arial"/>
                <a:cs typeface="Arial"/>
              </a:rPr>
              <a:t>gets</a:t>
            </a:r>
            <a:r>
              <a:rPr sz="1944" b="1" spc="-34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1944" b="1" spc="-5" dirty="0">
                <a:solidFill>
                  <a:srgbClr val="CC3300"/>
                </a:solidFill>
                <a:latin typeface="Arial"/>
                <a:cs typeface="Arial"/>
              </a:rPr>
              <a:t>info. </a:t>
            </a:r>
            <a:r>
              <a:rPr sz="1944" b="1" spc="-530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1944" b="1" spc="-5" dirty="0">
                <a:solidFill>
                  <a:srgbClr val="CC3300"/>
                </a:solidFill>
                <a:latin typeface="Arial"/>
                <a:cs typeface="Arial"/>
              </a:rPr>
              <a:t>from MEM/WB </a:t>
            </a:r>
            <a:r>
              <a:rPr sz="1944" b="1" spc="-530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1944" b="1" spc="-5" dirty="0">
                <a:solidFill>
                  <a:srgbClr val="CC3300"/>
                </a:solidFill>
                <a:latin typeface="Arial"/>
                <a:cs typeface="Arial"/>
              </a:rPr>
              <a:t>pipe</a:t>
            </a:r>
            <a:r>
              <a:rPr sz="1944" b="1" spc="-19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1944" b="1" spc="-5" dirty="0">
                <a:solidFill>
                  <a:srgbClr val="CC3300"/>
                </a:solidFill>
                <a:latin typeface="Arial"/>
                <a:cs typeface="Arial"/>
              </a:rPr>
              <a:t>register</a:t>
            </a:r>
            <a:endParaRPr sz="1944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7812306" y="4446543"/>
            <a:ext cx="1918141" cy="913694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marR="4939" algn="just" defTabSz="888980">
              <a:spcBef>
                <a:spcPts val="97"/>
              </a:spcBef>
            </a:pPr>
            <a:r>
              <a:rPr sz="1944" b="1" spc="-5" dirty="0">
                <a:solidFill>
                  <a:srgbClr val="CC3300"/>
                </a:solidFill>
                <a:latin typeface="Arial"/>
                <a:cs typeface="Arial"/>
              </a:rPr>
              <a:t>OR</a:t>
            </a:r>
            <a:r>
              <a:rPr sz="1944" b="1" spc="-24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1944" b="1" spc="-5" dirty="0">
                <a:solidFill>
                  <a:srgbClr val="CC3300"/>
                </a:solidFill>
                <a:latin typeface="Arial"/>
                <a:cs typeface="Arial"/>
              </a:rPr>
              <a:t>gets</a:t>
            </a:r>
            <a:r>
              <a:rPr sz="1944" b="1" spc="-19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1944" b="1" spc="-5" dirty="0">
                <a:solidFill>
                  <a:srgbClr val="CC3300"/>
                </a:solidFill>
                <a:latin typeface="Arial"/>
                <a:cs typeface="Arial"/>
              </a:rPr>
              <a:t>info.</a:t>
            </a:r>
            <a:r>
              <a:rPr sz="1944" b="1" spc="-24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1944" b="1" spc="-5" dirty="0">
                <a:solidFill>
                  <a:srgbClr val="CC3300"/>
                </a:solidFill>
                <a:latin typeface="Arial"/>
                <a:cs typeface="Arial"/>
              </a:rPr>
              <a:t>by </a:t>
            </a:r>
            <a:r>
              <a:rPr sz="1944" b="1" spc="-530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1944" b="1" spc="-5" dirty="0">
                <a:solidFill>
                  <a:srgbClr val="CC3300"/>
                </a:solidFill>
                <a:latin typeface="Arial"/>
                <a:cs typeface="Arial"/>
              </a:rPr>
              <a:t>forwarding</a:t>
            </a:r>
            <a:r>
              <a:rPr sz="1944" b="1" spc="-63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1944" b="1" spc="-5" dirty="0">
                <a:solidFill>
                  <a:srgbClr val="CC3300"/>
                </a:solidFill>
                <a:latin typeface="Arial"/>
                <a:cs typeface="Arial"/>
              </a:rPr>
              <a:t>from </a:t>
            </a:r>
            <a:r>
              <a:rPr sz="1944" b="1" spc="-525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1944" b="1" spc="-5" dirty="0">
                <a:solidFill>
                  <a:srgbClr val="CC3300"/>
                </a:solidFill>
                <a:latin typeface="Arial"/>
                <a:cs typeface="Arial"/>
              </a:rPr>
              <a:t>register</a:t>
            </a:r>
            <a:r>
              <a:rPr sz="1944" b="1" spc="-10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1944" b="1" spc="-5" dirty="0">
                <a:solidFill>
                  <a:srgbClr val="CC3300"/>
                </a:solidFill>
                <a:latin typeface="Arial"/>
                <a:cs typeface="Arial"/>
              </a:rPr>
              <a:t>file</a:t>
            </a:r>
            <a:endParaRPr sz="1944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1541345" y="6329069"/>
            <a:ext cx="1766888" cy="311652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defTabSz="888980">
              <a:spcBef>
                <a:spcPts val="97"/>
              </a:spcBef>
            </a:pPr>
            <a:r>
              <a:rPr sz="1944" b="1" spc="-5" dirty="0">
                <a:solidFill>
                  <a:srgbClr val="FF0000"/>
                </a:solidFill>
                <a:latin typeface="Arial"/>
                <a:cs typeface="Arial"/>
              </a:rPr>
              <a:t>Rule</a:t>
            </a:r>
            <a:r>
              <a:rPr sz="1944" b="1" spc="-3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944" b="1" spc="-5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1944" b="1" spc="-3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944" b="1" spc="-5" dirty="0">
                <a:solidFill>
                  <a:srgbClr val="FF0000"/>
                </a:solidFill>
                <a:latin typeface="Arial"/>
                <a:cs typeface="Arial"/>
              </a:rPr>
              <a:t>thumb:</a:t>
            </a:r>
            <a:endParaRPr sz="1944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4160499" y="6329069"/>
            <a:ext cx="5711208" cy="617361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defTabSz="888980">
              <a:spcBef>
                <a:spcPts val="97"/>
              </a:spcBef>
            </a:pPr>
            <a:r>
              <a:rPr sz="1944" b="1" spc="-5" dirty="0">
                <a:solidFill>
                  <a:srgbClr val="FF0000"/>
                </a:solidFill>
                <a:latin typeface="Arial"/>
                <a:cs typeface="Arial"/>
              </a:rPr>
              <a:t>If</a:t>
            </a:r>
            <a:r>
              <a:rPr sz="1944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944" b="1" spc="-5" dirty="0">
                <a:solidFill>
                  <a:srgbClr val="FF0000"/>
                </a:solidFill>
                <a:latin typeface="Arial"/>
                <a:cs typeface="Arial"/>
              </a:rPr>
              <a:t>line</a:t>
            </a:r>
            <a:r>
              <a:rPr sz="1944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944" b="1" spc="-5" dirty="0">
                <a:solidFill>
                  <a:srgbClr val="FF0000"/>
                </a:solidFill>
                <a:latin typeface="Arial"/>
                <a:cs typeface="Arial"/>
              </a:rPr>
              <a:t>goes</a:t>
            </a:r>
            <a:r>
              <a:rPr sz="1944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944" b="1" spc="-5" dirty="0">
                <a:solidFill>
                  <a:srgbClr val="FF0000"/>
                </a:solidFill>
                <a:latin typeface="Arial"/>
                <a:cs typeface="Arial"/>
              </a:rPr>
              <a:t>“forward” you</a:t>
            </a:r>
            <a:r>
              <a:rPr sz="1944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944" b="1" dirty="0">
                <a:solidFill>
                  <a:srgbClr val="FF0000"/>
                </a:solidFill>
                <a:latin typeface="Arial"/>
                <a:cs typeface="Arial"/>
              </a:rPr>
              <a:t>can</a:t>
            </a:r>
            <a:r>
              <a:rPr sz="1944" b="1" spc="-5" dirty="0">
                <a:solidFill>
                  <a:srgbClr val="FF0000"/>
                </a:solidFill>
                <a:latin typeface="Arial"/>
                <a:cs typeface="Arial"/>
              </a:rPr>
              <a:t> do forwarding.</a:t>
            </a:r>
            <a:endParaRPr sz="1944">
              <a:solidFill>
                <a:prstClr val="black"/>
              </a:solidFill>
              <a:latin typeface="Arial"/>
              <a:cs typeface="Arial"/>
            </a:endParaRPr>
          </a:p>
          <a:p>
            <a:pPr marL="12347" defTabSz="888980"/>
            <a:r>
              <a:rPr sz="1944" b="1" spc="-5" dirty="0">
                <a:solidFill>
                  <a:srgbClr val="FF0000"/>
                </a:solidFill>
                <a:latin typeface="Arial"/>
                <a:cs typeface="Arial"/>
              </a:rPr>
              <a:t>If its</a:t>
            </a:r>
            <a:r>
              <a:rPr sz="1944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944" b="1" spc="-5" dirty="0">
                <a:solidFill>
                  <a:srgbClr val="FF0000"/>
                </a:solidFill>
                <a:latin typeface="Arial"/>
                <a:cs typeface="Arial"/>
              </a:rPr>
              <a:t>drawn backward,</a:t>
            </a:r>
            <a:r>
              <a:rPr sz="1944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944" b="1" spc="-19" dirty="0">
                <a:solidFill>
                  <a:srgbClr val="FF0000"/>
                </a:solidFill>
                <a:latin typeface="Arial"/>
                <a:cs typeface="Arial"/>
              </a:rPr>
              <a:t>it’s</a:t>
            </a:r>
            <a:r>
              <a:rPr sz="1944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944" b="1" spc="-5" dirty="0">
                <a:solidFill>
                  <a:srgbClr val="FF0000"/>
                </a:solidFill>
                <a:latin typeface="Arial"/>
                <a:cs typeface="Arial"/>
              </a:rPr>
              <a:t>physically</a:t>
            </a:r>
            <a:r>
              <a:rPr sz="1944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944" b="1" spc="-5" dirty="0">
                <a:solidFill>
                  <a:srgbClr val="FF0000"/>
                </a:solidFill>
                <a:latin typeface="Arial"/>
                <a:cs typeface="Arial"/>
              </a:rPr>
              <a:t>impossible.</a:t>
            </a:r>
            <a:endParaRPr sz="1944"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915" y="172862"/>
            <a:ext cx="7654660" cy="617361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>
              <a:spcBef>
                <a:spcPts val="97"/>
              </a:spcBef>
              <a:tabLst>
                <a:tab pos="6488317" algn="l"/>
              </a:tabLst>
            </a:pPr>
            <a:r>
              <a:rPr spc="-5" dirty="0"/>
              <a:t>Fo</a:t>
            </a:r>
            <a:r>
              <a:rPr dirty="0"/>
              <a:t>r</a:t>
            </a:r>
            <a:r>
              <a:rPr spc="-5" dirty="0"/>
              <a:t>w</a:t>
            </a:r>
            <a:r>
              <a:rPr dirty="0"/>
              <a:t>ar</a:t>
            </a:r>
            <a:r>
              <a:rPr spc="-5" dirty="0"/>
              <a:t>din</a:t>
            </a:r>
            <a:r>
              <a:rPr dirty="0"/>
              <a:t>g</a:t>
            </a:r>
            <a:r>
              <a:rPr spc="-5" dirty="0"/>
              <a:t> do</a:t>
            </a:r>
            <a:r>
              <a:rPr dirty="0"/>
              <a:t>es</a:t>
            </a:r>
            <a:r>
              <a:rPr spc="-5" dirty="0"/>
              <a:t>n’</a:t>
            </a:r>
            <a:r>
              <a:rPr dirty="0"/>
              <a:t>t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lw</a:t>
            </a:r>
            <a:r>
              <a:rPr dirty="0"/>
              <a:t>ays	</a:t>
            </a:r>
            <a:r>
              <a:rPr spc="-5" dirty="0"/>
              <a:t>wo</a:t>
            </a:r>
            <a:r>
              <a:rPr dirty="0"/>
              <a:t>rk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220808" y="1799608"/>
            <a:ext cx="338314" cy="768615"/>
            <a:chOff x="4184648" y="1851025"/>
            <a:chExt cx="347980" cy="790575"/>
          </a:xfrm>
        </p:grpSpPr>
        <p:sp>
          <p:nvSpPr>
            <p:cNvPr id="4" name="object 4"/>
            <p:cNvSpPr/>
            <p:nvPr/>
          </p:nvSpPr>
          <p:spPr>
            <a:xfrm>
              <a:off x="4190998" y="1857375"/>
              <a:ext cx="335280" cy="777875"/>
            </a:xfrm>
            <a:custGeom>
              <a:avLst/>
              <a:gdLst/>
              <a:ahLst/>
              <a:cxnLst/>
              <a:rect l="l" t="t" r="r" b="b"/>
              <a:pathLst>
                <a:path w="335279" h="777875">
                  <a:moveTo>
                    <a:pt x="0" y="0"/>
                  </a:moveTo>
                  <a:lnTo>
                    <a:pt x="0" y="277802"/>
                  </a:lnTo>
                  <a:lnTo>
                    <a:pt x="125611" y="388937"/>
                  </a:lnTo>
                  <a:lnTo>
                    <a:pt x="0" y="500072"/>
                  </a:lnTo>
                  <a:lnTo>
                    <a:pt x="0" y="777875"/>
                  </a:lnTo>
                  <a:lnTo>
                    <a:pt x="334963" y="500072"/>
                  </a:lnTo>
                  <a:lnTo>
                    <a:pt x="334963" y="2222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B00"/>
            </a:solidFill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4190998" y="1857375"/>
              <a:ext cx="335280" cy="777875"/>
            </a:xfrm>
            <a:custGeom>
              <a:avLst/>
              <a:gdLst/>
              <a:ahLst/>
              <a:cxnLst/>
              <a:rect l="l" t="t" r="r" b="b"/>
              <a:pathLst>
                <a:path w="335279" h="777875">
                  <a:moveTo>
                    <a:pt x="0" y="0"/>
                  </a:moveTo>
                  <a:lnTo>
                    <a:pt x="0" y="277802"/>
                  </a:lnTo>
                  <a:lnTo>
                    <a:pt x="125610" y="388937"/>
                  </a:lnTo>
                  <a:lnTo>
                    <a:pt x="0" y="500072"/>
                  </a:lnTo>
                  <a:lnTo>
                    <a:pt x="0" y="777874"/>
                  </a:lnTo>
                  <a:lnTo>
                    <a:pt x="334962" y="500072"/>
                  </a:lnTo>
                  <a:lnTo>
                    <a:pt x="334962" y="222234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301958" y="1998464"/>
            <a:ext cx="153888" cy="329671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347" defTabSz="888980">
              <a:lnSpc>
                <a:spcPts val="1230"/>
              </a:lnSpc>
            </a:pPr>
            <a:r>
              <a:rPr sz="1167" b="1" dirty="0">
                <a:solidFill>
                  <a:prstClr val="black"/>
                </a:solidFill>
                <a:latin typeface="Arial"/>
                <a:cs typeface="Arial"/>
              </a:rPr>
              <a:t>ALU</a:t>
            </a:r>
            <a:endParaRPr sz="1167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47372" y="1889125"/>
            <a:ext cx="570442" cy="401442"/>
          </a:xfrm>
          <a:prstGeom prst="rect">
            <a:avLst/>
          </a:prstGeom>
          <a:solidFill>
            <a:srgbClr val="00A500"/>
          </a:solidFill>
          <a:ln w="12699">
            <a:solidFill>
              <a:srgbClr val="000000"/>
            </a:solidFill>
          </a:ln>
        </p:spPr>
        <p:txBody>
          <a:bodyPr vert="horz" wrap="square" lIns="0" tIns="4939" rIns="0" bIns="0" rtlCol="0">
            <a:spAutoFit/>
          </a:bodyPr>
          <a:lstStyle/>
          <a:p>
            <a:pPr defTabSz="888980">
              <a:spcBef>
                <a:spcPts val="39"/>
              </a:spcBef>
            </a:pPr>
            <a:endParaRPr sz="1312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173" defTabSz="888980"/>
            <a:r>
              <a:rPr sz="1264" b="1" dirty="0">
                <a:solidFill>
                  <a:srgbClr val="FFFFFF"/>
                </a:solidFill>
                <a:latin typeface="Arial"/>
                <a:cs typeface="Arial"/>
              </a:rPr>
              <a:t>Reg</a:t>
            </a:r>
            <a:endParaRPr sz="1264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731550" y="1889126"/>
            <a:ext cx="1881717" cy="588345"/>
            <a:chOff x="3681412" y="1943100"/>
            <a:chExt cx="1935480" cy="605155"/>
          </a:xfrm>
        </p:grpSpPr>
        <p:sp>
          <p:nvSpPr>
            <p:cNvPr id="9" name="object 9"/>
            <p:cNvSpPr/>
            <p:nvPr/>
          </p:nvSpPr>
          <p:spPr>
            <a:xfrm>
              <a:off x="3687762" y="2028825"/>
              <a:ext cx="503555" cy="1905"/>
            </a:xfrm>
            <a:custGeom>
              <a:avLst/>
              <a:gdLst/>
              <a:ahLst/>
              <a:cxnLst/>
              <a:rect l="l" t="t" r="r" b="b"/>
              <a:pathLst>
                <a:path w="503554" h="1905">
                  <a:moveTo>
                    <a:pt x="0" y="0"/>
                  </a:moveTo>
                  <a:lnTo>
                    <a:pt x="503237" y="158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3687762" y="2462213"/>
              <a:ext cx="503555" cy="1905"/>
            </a:xfrm>
            <a:custGeom>
              <a:avLst/>
              <a:gdLst/>
              <a:ahLst/>
              <a:cxnLst/>
              <a:rect l="l" t="t" r="r" b="b"/>
              <a:pathLst>
                <a:path w="503554" h="1905">
                  <a:moveTo>
                    <a:pt x="0" y="0"/>
                  </a:moveTo>
                  <a:lnTo>
                    <a:pt x="503237" y="158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5029198" y="1943100"/>
              <a:ext cx="587375" cy="605155"/>
            </a:xfrm>
            <a:custGeom>
              <a:avLst/>
              <a:gdLst/>
              <a:ahLst/>
              <a:cxnLst/>
              <a:rect l="l" t="t" r="r" b="b"/>
              <a:pathLst>
                <a:path w="587375" h="605155">
                  <a:moveTo>
                    <a:pt x="587375" y="0"/>
                  </a:moveTo>
                  <a:lnTo>
                    <a:pt x="0" y="0"/>
                  </a:lnTo>
                  <a:lnTo>
                    <a:pt x="0" y="604838"/>
                  </a:lnTo>
                  <a:lnTo>
                    <a:pt x="587375" y="604838"/>
                  </a:lnTo>
                  <a:lnTo>
                    <a:pt x="587375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189692" y="1889125"/>
            <a:ext cx="569824" cy="401442"/>
          </a:xfrm>
          <a:prstGeom prst="rect">
            <a:avLst/>
          </a:prstGeom>
          <a:solidFill>
            <a:srgbClr val="0433FF"/>
          </a:solidFill>
          <a:ln w="12699">
            <a:solidFill>
              <a:srgbClr val="000000"/>
            </a:solidFill>
          </a:ln>
        </p:spPr>
        <p:txBody>
          <a:bodyPr vert="horz" wrap="square" lIns="0" tIns="4939" rIns="0" bIns="0" rtlCol="0">
            <a:spAutoFit/>
          </a:bodyPr>
          <a:lstStyle/>
          <a:p>
            <a:pPr defTabSz="888980">
              <a:spcBef>
                <a:spcPts val="39"/>
              </a:spcBef>
            </a:pPr>
            <a:endParaRPr sz="1312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69770" defTabSz="888980"/>
            <a:r>
              <a:rPr sz="1264" b="1" dirty="0">
                <a:solidFill>
                  <a:srgbClr val="FFFFFF"/>
                </a:solidFill>
                <a:latin typeface="Arial"/>
                <a:cs typeface="Arial"/>
              </a:rPr>
              <a:t>IM</a:t>
            </a:r>
            <a:endParaRPr sz="1264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753033" y="1631379"/>
            <a:ext cx="419806" cy="3707253"/>
            <a:chOff x="2674937" y="1677989"/>
            <a:chExt cx="431800" cy="3813175"/>
          </a:xfrm>
        </p:grpSpPr>
        <p:sp>
          <p:nvSpPr>
            <p:cNvPr id="14" name="object 14"/>
            <p:cNvSpPr/>
            <p:nvPr/>
          </p:nvSpPr>
          <p:spPr>
            <a:xfrm>
              <a:off x="2681287" y="2201864"/>
              <a:ext cx="419100" cy="1905"/>
            </a:xfrm>
            <a:custGeom>
              <a:avLst/>
              <a:gdLst/>
              <a:ahLst/>
              <a:cxnLst/>
              <a:rect l="l" t="t" r="r" b="b"/>
              <a:pathLst>
                <a:path w="419100" h="1905">
                  <a:moveTo>
                    <a:pt x="0" y="0"/>
                  </a:moveTo>
                  <a:lnTo>
                    <a:pt x="419099" y="158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2933700" y="2028825"/>
              <a:ext cx="167005" cy="173355"/>
            </a:xfrm>
            <a:custGeom>
              <a:avLst/>
              <a:gdLst/>
              <a:ahLst/>
              <a:cxnLst/>
              <a:rect l="l" t="t" r="r" b="b"/>
              <a:pathLst>
                <a:path w="167005" h="173355">
                  <a:moveTo>
                    <a:pt x="0" y="173037"/>
                  </a:moveTo>
                  <a:lnTo>
                    <a:pt x="0" y="0"/>
                  </a:lnTo>
                  <a:lnTo>
                    <a:pt x="166687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2851150" y="1684339"/>
              <a:ext cx="1905" cy="3713479"/>
            </a:xfrm>
            <a:custGeom>
              <a:avLst/>
              <a:gdLst/>
              <a:ahLst/>
              <a:cxnLst/>
              <a:rect l="l" t="t" r="r" b="b"/>
              <a:pathLst>
                <a:path w="1905" h="3713479">
                  <a:moveTo>
                    <a:pt x="0" y="0"/>
                  </a:moveTo>
                  <a:lnTo>
                    <a:pt x="1588" y="3713160"/>
                  </a:lnTo>
                </a:path>
              </a:pathLst>
            </a:custGeom>
            <a:ln w="12699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2851150" y="1857375"/>
              <a:ext cx="1905" cy="3627754"/>
            </a:xfrm>
            <a:custGeom>
              <a:avLst/>
              <a:gdLst/>
              <a:ahLst/>
              <a:cxnLst/>
              <a:rect l="l" t="t" r="r" b="b"/>
              <a:pathLst>
                <a:path w="1905" h="3627754">
                  <a:moveTo>
                    <a:pt x="0" y="0"/>
                  </a:moveTo>
                  <a:lnTo>
                    <a:pt x="1588" y="3627437"/>
                  </a:lnTo>
                </a:path>
              </a:pathLst>
            </a:custGeom>
            <a:ln w="12699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041899" y="1889125"/>
            <a:ext cx="571059" cy="401442"/>
          </a:xfrm>
          <a:prstGeom prst="rect">
            <a:avLst/>
          </a:prstGeom>
          <a:ln w="12699">
            <a:solidFill>
              <a:srgbClr val="000000"/>
            </a:solidFill>
          </a:ln>
        </p:spPr>
        <p:txBody>
          <a:bodyPr vert="horz" wrap="square" lIns="0" tIns="4939" rIns="0" bIns="0" rtlCol="0">
            <a:spAutoFit/>
          </a:bodyPr>
          <a:lstStyle/>
          <a:p>
            <a:pPr defTabSz="888980">
              <a:spcBef>
                <a:spcPts val="39"/>
              </a:spcBef>
            </a:pPr>
            <a:endParaRPr sz="1312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34582" defTabSz="888980"/>
            <a:r>
              <a:rPr sz="1264" b="1" dirty="0">
                <a:solidFill>
                  <a:srgbClr val="FFFFFF"/>
                </a:solidFill>
                <a:latin typeface="Arial"/>
                <a:cs typeface="Arial"/>
              </a:rPr>
              <a:t>DM</a:t>
            </a:r>
            <a:endParaRPr sz="1264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546467" y="1889126"/>
            <a:ext cx="1963208" cy="588345"/>
            <a:chOff x="4519612" y="1943100"/>
            <a:chExt cx="2019300" cy="605155"/>
          </a:xfrm>
        </p:grpSpPr>
        <p:sp>
          <p:nvSpPr>
            <p:cNvPr id="20" name="object 20"/>
            <p:cNvSpPr/>
            <p:nvPr/>
          </p:nvSpPr>
          <p:spPr>
            <a:xfrm>
              <a:off x="4525962" y="2201864"/>
              <a:ext cx="503555" cy="1905"/>
            </a:xfrm>
            <a:custGeom>
              <a:avLst/>
              <a:gdLst/>
              <a:ahLst/>
              <a:cxnLst/>
              <a:rect l="l" t="t" r="r" b="b"/>
              <a:pathLst>
                <a:path w="503554" h="1905">
                  <a:moveTo>
                    <a:pt x="0" y="0"/>
                  </a:moveTo>
                  <a:lnTo>
                    <a:pt x="503237" y="158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5951537" y="1943100"/>
              <a:ext cx="587375" cy="605155"/>
            </a:xfrm>
            <a:custGeom>
              <a:avLst/>
              <a:gdLst/>
              <a:ahLst/>
              <a:cxnLst/>
              <a:rect l="l" t="t" r="r" b="b"/>
              <a:pathLst>
                <a:path w="587375" h="605155">
                  <a:moveTo>
                    <a:pt x="587373" y="0"/>
                  </a:moveTo>
                  <a:lnTo>
                    <a:pt x="0" y="0"/>
                  </a:lnTo>
                  <a:lnTo>
                    <a:pt x="0" y="604838"/>
                  </a:lnTo>
                  <a:lnTo>
                    <a:pt x="587373" y="604838"/>
                  </a:lnTo>
                  <a:lnTo>
                    <a:pt x="587373" y="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952507" y="1889125"/>
            <a:ext cx="571059" cy="401442"/>
          </a:xfrm>
          <a:prstGeom prst="rect">
            <a:avLst/>
          </a:prstGeom>
          <a:ln w="12699">
            <a:solidFill>
              <a:srgbClr val="000000"/>
            </a:solidFill>
          </a:ln>
        </p:spPr>
        <p:txBody>
          <a:bodyPr vert="horz" wrap="square" lIns="0" tIns="4939" rIns="0" bIns="0" rtlCol="0">
            <a:spAutoFit/>
          </a:bodyPr>
          <a:lstStyle/>
          <a:p>
            <a:pPr defTabSz="888980">
              <a:spcBef>
                <a:spcPts val="39"/>
              </a:spcBef>
            </a:pPr>
            <a:endParaRPr sz="1312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93837" defTabSz="888980"/>
            <a:r>
              <a:rPr sz="1264" b="1" dirty="0">
                <a:solidFill>
                  <a:prstClr val="black"/>
                </a:solidFill>
                <a:latin typeface="Arial"/>
                <a:cs typeface="Arial"/>
              </a:rPr>
              <a:t>Reg</a:t>
            </a:r>
            <a:endParaRPr sz="1264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139010" y="2134528"/>
            <a:ext cx="1805781" cy="1273616"/>
            <a:chOff x="4100512" y="2195514"/>
            <a:chExt cx="1857375" cy="1310005"/>
          </a:xfrm>
        </p:grpSpPr>
        <p:sp>
          <p:nvSpPr>
            <p:cNvPr id="24" name="object 24"/>
            <p:cNvSpPr/>
            <p:nvPr/>
          </p:nvSpPr>
          <p:spPr>
            <a:xfrm>
              <a:off x="5616573" y="2201864"/>
              <a:ext cx="335280" cy="1905"/>
            </a:xfrm>
            <a:custGeom>
              <a:avLst/>
              <a:gdLst/>
              <a:ahLst/>
              <a:cxnLst/>
              <a:rect l="l" t="t" r="r" b="b"/>
              <a:pathLst>
                <a:path w="335279" h="1905">
                  <a:moveTo>
                    <a:pt x="0" y="0"/>
                  </a:moveTo>
                  <a:lnTo>
                    <a:pt x="334962" y="158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4945062" y="2201864"/>
              <a:ext cx="922655" cy="433705"/>
            </a:xfrm>
            <a:custGeom>
              <a:avLst/>
              <a:gdLst/>
              <a:ahLst/>
              <a:cxnLst/>
              <a:rect l="l" t="t" r="r" b="b"/>
              <a:pathLst>
                <a:path w="922654" h="433705">
                  <a:moveTo>
                    <a:pt x="0" y="0"/>
                  </a:moveTo>
                  <a:lnTo>
                    <a:pt x="0" y="433387"/>
                  </a:lnTo>
                  <a:lnTo>
                    <a:pt x="754651" y="433387"/>
                  </a:lnTo>
                  <a:lnTo>
                    <a:pt x="754651" y="173355"/>
                  </a:lnTo>
                  <a:lnTo>
                    <a:pt x="922337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4106862" y="2201864"/>
              <a:ext cx="669925" cy="433705"/>
            </a:xfrm>
            <a:custGeom>
              <a:avLst/>
              <a:gdLst/>
              <a:ahLst/>
              <a:cxnLst/>
              <a:rect l="l" t="t" r="r" b="b"/>
              <a:pathLst>
                <a:path w="669925" h="433705">
                  <a:moveTo>
                    <a:pt x="0" y="260032"/>
                  </a:moveTo>
                  <a:lnTo>
                    <a:pt x="0" y="433387"/>
                  </a:lnTo>
                  <a:lnTo>
                    <a:pt x="502443" y="433387"/>
                  </a:lnTo>
                  <a:lnTo>
                    <a:pt x="502443" y="173355"/>
                  </a:lnTo>
                  <a:lnTo>
                    <a:pt x="669924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5156198" y="2720974"/>
              <a:ext cx="335280" cy="777875"/>
            </a:xfrm>
            <a:custGeom>
              <a:avLst/>
              <a:gdLst/>
              <a:ahLst/>
              <a:cxnLst/>
              <a:rect l="l" t="t" r="r" b="b"/>
              <a:pathLst>
                <a:path w="335279" h="777875">
                  <a:moveTo>
                    <a:pt x="0" y="0"/>
                  </a:moveTo>
                  <a:lnTo>
                    <a:pt x="0" y="277802"/>
                  </a:lnTo>
                  <a:lnTo>
                    <a:pt x="125611" y="388937"/>
                  </a:lnTo>
                  <a:lnTo>
                    <a:pt x="0" y="500072"/>
                  </a:lnTo>
                  <a:lnTo>
                    <a:pt x="0" y="777875"/>
                  </a:lnTo>
                  <a:lnTo>
                    <a:pt x="334963" y="500072"/>
                  </a:lnTo>
                  <a:lnTo>
                    <a:pt x="334963" y="2222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B00"/>
            </a:solidFill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5156198" y="2720975"/>
              <a:ext cx="335280" cy="777875"/>
            </a:xfrm>
            <a:custGeom>
              <a:avLst/>
              <a:gdLst/>
              <a:ahLst/>
              <a:cxnLst/>
              <a:rect l="l" t="t" r="r" b="b"/>
              <a:pathLst>
                <a:path w="335279" h="777875">
                  <a:moveTo>
                    <a:pt x="0" y="0"/>
                  </a:moveTo>
                  <a:lnTo>
                    <a:pt x="0" y="277802"/>
                  </a:lnTo>
                  <a:lnTo>
                    <a:pt x="125610" y="388937"/>
                  </a:lnTo>
                  <a:lnTo>
                    <a:pt x="0" y="500072"/>
                  </a:lnTo>
                  <a:lnTo>
                    <a:pt x="0" y="777874"/>
                  </a:lnTo>
                  <a:lnTo>
                    <a:pt x="334962" y="500072"/>
                  </a:lnTo>
                  <a:lnTo>
                    <a:pt x="334962" y="222234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243434" y="2838074"/>
            <a:ext cx="153888" cy="329671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347" defTabSz="888980">
              <a:lnSpc>
                <a:spcPts val="1230"/>
              </a:lnSpc>
            </a:pPr>
            <a:r>
              <a:rPr sz="1167" b="1" dirty="0">
                <a:solidFill>
                  <a:prstClr val="black"/>
                </a:solidFill>
                <a:latin typeface="Arial"/>
                <a:cs typeface="Arial"/>
              </a:rPr>
              <a:t>ALU</a:t>
            </a:r>
            <a:endParaRPr sz="1167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084990" y="2728737"/>
            <a:ext cx="570442" cy="401442"/>
          </a:xfrm>
          <a:prstGeom prst="rect">
            <a:avLst/>
          </a:prstGeom>
          <a:solidFill>
            <a:srgbClr val="00A500"/>
          </a:solidFill>
          <a:ln w="12699">
            <a:solidFill>
              <a:srgbClr val="000000"/>
            </a:solidFill>
          </a:ln>
        </p:spPr>
        <p:txBody>
          <a:bodyPr vert="horz" wrap="square" lIns="0" tIns="4939" rIns="0" bIns="0" rtlCol="0">
            <a:spAutoFit/>
          </a:bodyPr>
          <a:lstStyle/>
          <a:p>
            <a:pPr defTabSz="888980">
              <a:spcBef>
                <a:spcPts val="39"/>
              </a:spcBef>
            </a:pPr>
            <a:endParaRPr sz="1312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6556" defTabSz="888980"/>
            <a:r>
              <a:rPr sz="1264" b="1" dirty="0">
                <a:solidFill>
                  <a:srgbClr val="FFFFFF"/>
                </a:solidFill>
                <a:latin typeface="Arial"/>
                <a:cs typeface="Arial"/>
              </a:rPr>
              <a:t>Reg</a:t>
            </a:r>
            <a:endParaRPr sz="1264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669940" y="2807451"/>
            <a:ext cx="501915" cy="434005"/>
            <a:chOff x="4646612" y="2887663"/>
            <a:chExt cx="516255" cy="446405"/>
          </a:xfrm>
        </p:grpSpPr>
        <p:sp>
          <p:nvSpPr>
            <p:cNvPr id="32" name="object 32"/>
            <p:cNvSpPr/>
            <p:nvPr/>
          </p:nvSpPr>
          <p:spPr>
            <a:xfrm>
              <a:off x="4652962" y="2894013"/>
              <a:ext cx="503555" cy="1905"/>
            </a:xfrm>
            <a:custGeom>
              <a:avLst/>
              <a:gdLst/>
              <a:ahLst/>
              <a:cxnLst/>
              <a:rect l="l" t="t" r="r" b="b"/>
              <a:pathLst>
                <a:path w="503554" h="1905">
                  <a:moveTo>
                    <a:pt x="0" y="0"/>
                  </a:moveTo>
                  <a:lnTo>
                    <a:pt x="503236" y="158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4652962" y="3325813"/>
              <a:ext cx="503555" cy="1905"/>
            </a:xfrm>
            <a:custGeom>
              <a:avLst/>
              <a:gdLst/>
              <a:ahLst/>
              <a:cxnLst/>
              <a:rect l="l" t="t" r="r" b="b"/>
              <a:pathLst>
                <a:path w="503554" h="1904">
                  <a:moveTo>
                    <a:pt x="0" y="0"/>
                  </a:moveTo>
                  <a:lnTo>
                    <a:pt x="503236" y="158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3147372" y="2728737"/>
            <a:ext cx="570442" cy="401442"/>
          </a:xfrm>
          <a:prstGeom prst="rect">
            <a:avLst/>
          </a:prstGeom>
          <a:solidFill>
            <a:srgbClr val="0433FF"/>
          </a:solidFill>
          <a:ln w="12699">
            <a:solidFill>
              <a:srgbClr val="000000"/>
            </a:solidFill>
          </a:ln>
        </p:spPr>
        <p:txBody>
          <a:bodyPr vert="horz" wrap="square" lIns="0" tIns="4939" rIns="0" bIns="0" rtlCol="0">
            <a:spAutoFit/>
          </a:bodyPr>
          <a:lstStyle/>
          <a:p>
            <a:pPr defTabSz="888980">
              <a:spcBef>
                <a:spcPts val="39"/>
              </a:spcBef>
            </a:pPr>
            <a:endParaRPr sz="1312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50015" defTabSz="888980"/>
            <a:r>
              <a:rPr sz="1264" b="1" dirty="0">
                <a:solidFill>
                  <a:srgbClr val="FFFFFF"/>
                </a:solidFill>
                <a:latin typeface="Arial"/>
                <a:cs typeface="Arial"/>
              </a:rPr>
              <a:t>IM</a:t>
            </a:r>
            <a:endParaRPr sz="1264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3691422" y="2728737"/>
            <a:ext cx="2858382" cy="588345"/>
            <a:chOff x="3640137" y="2806700"/>
            <a:chExt cx="2940050" cy="605155"/>
          </a:xfrm>
        </p:grpSpPr>
        <p:sp>
          <p:nvSpPr>
            <p:cNvPr id="36" name="object 36"/>
            <p:cNvSpPr/>
            <p:nvPr/>
          </p:nvSpPr>
          <p:spPr>
            <a:xfrm>
              <a:off x="3646487" y="3067050"/>
              <a:ext cx="419100" cy="1905"/>
            </a:xfrm>
            <a:custGeom>
              <a:avLst/>
              <a:gdLst/>
              <a:ahLst/>
              <a:cxnLst/>
              <a:rect l="l" t="t" r="r" b="b"/>
              <a:pathLst>
                <a:path w="419100" h="1905">
                  <a:moveTo>
                    <a:pt x="0" y="0"/>
                  </a:moveTo>
                  <a:lnTo>
                    <a:pt x="419099" y="158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3898899" y="2894013"/>
              <a:ext cx="167005" cy="173355"/>
            </a:xfrm>
            <a:custGeom>
              <a:avLst/>
              <a:gdLst/>
              <a:ahLst/>
              <a:cxnLst/>
              <a:rect l="l" t="t" r="r" b="b"/>
              <a:pathLst>
                <a:path w="167004" h="173355">
                  <a:moveTo>
                    <a:pt x="0" y="173037"/>
                  </a:moveTo>
                  <a:lnTo>
                    <a:pt x="0" y="0"/>
                  </a:lnTo>
                  <a:lnTo>
                    <a:pt x="166687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5994398" y="2806700"/>
              <a:ext cx="586105" cy="605155"/>
            </a:xfrm>
            <a:custGeom>
              <a:avLst/>
              <a:gdLst/>
              <a:ahLst/>
              <a:cxnLst/>
              <a:rect l="l" t="t" r="r" b="b"/>
              <a:pathLst>
                <a:path w="586104" h="605154">
                  <a:moveTo>
                    <a:pt x="585787" y="0"/>
                  </a:moveTo>
                  <a:lnTo>
                    <a:pt x="0" y="0"/>
                  </a:lnTo>
                  <a:lnTo>
                    <a:pt x="0" y="604838"/>
                  </a:lnTo>
                  <a:lnTo>
                    <a:pt x="585787" y="604838"/>
                  </a:lnTo>
                  <a:lnTo>
                    <a:pt x="585787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5952507" y="2728737"/>
            <a:ext cx="571059" cy="401442"/>
          </a:xfrm>
          <a:prstGeom prst="rect">
            <a:avLst/>
          </a:prstGeom>
          <a:ln w="12699">
            <a:solidFill>
              <a:srgbClr val="000000"/>
            </a:solidFill>
          </a:ln>
        </p:spPr>
        <p:txBody>
          <a:bodyPr vert="horz" wrap="square" lIns="0" tIns="4939" rIns="0" bIns="0" rtlCol="0">
            <a:spAutoFit/>
          </a:bodyPr>
          <a:lstStyle/>
          <a:p>
            <a:pPr defTabSz="888980">
              <a:spcBef>
                <a:spcPts val="39"/>
              </a:spcBef>
            </a:pPr>
            <a:endParaRPr sz="1312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61745" defTabSz="888980"/>
            <a:r>
              <a:rPr sz="1264" b="1" dirty="0">
                <a:solidFill>
                  <a:srgbClr val="FFFFFF"/>
                </a:solidFill>
                <a:latin typeface="Arial"/>
                <a:cs typeface="Arial"/>
              </a:rPr>
              <a:t>DM</a:t>
            </a:r>
            <a:endParaRPr sz="1264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5077398" y="2975681"/>
            <a:ext cx="1356960" cy="1271764"/>
            <a:chOff x="5065712" y="3060700"/>
            <a:chExt cx="1395730" cy="1308100"/>
          </a:xfrm>
        </p:grpSpPr>
        <p:sp>
          <p:nvSpPr>
            <p:cNvPr id="41" name="object 41"/>
            <p:cNvSpPr/>
            <p:nvPr/>
          </p:nvSpPr>
          <p:spPr>
            <a:xfrm>
              <a:off x="5491162" y="3067050"/>
              <a:ext cx="503555" cy="1905"/>
            </a:xfrm>
            <a:custGeom>
              <a:avLst/>
              <a:gdLst/>
              <a:ahLst/>
              <a:cxnLst/>
              <a:rect l="l" t="t" r="r" b="b"/>
              <a:pathLst>
                <a:path w="503554" h="1905">
                  <a:moveTo>
                    <a:pt x="0" y="0"/>
                  </a:moveTo>
                  <a:lnTo>
                    <a:pt x="503236" y="158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5072062" y="3067050"/>
              <a:ext cx="669925" cy="431800"/>
            </a:xfrm>
            <a:custGeom>
              <a:avLst/>
              <a:gdLst/>
              <a:ahLst/>
              <a:cxnLst/>
              <a:rect l="l" t="t" r="r" b="b"/>
              <a:pathLst>
                <a:path w="669925" h="431800">
                  <a:moveTo>
                    <a:pt x="0" y="259079"/>
                  </a:moveTo>
                  <a:lnTo>
                    <a:pt x="0" y="431799"/>
                  </a:lnTo>
                  <a:lnTo>
                    <a:pt x="502443" y="431799"/>
                  </a:lnTo>
                  <a:lnTo>
                    <a:pt x="502443" y="172720"/>
                  </a:lnTo>
                  <a:lnTo>
                    <a:pt x="669924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6119812" y="3584575"/>
              <a:ext cx="335280" cy="777875"/>
            </a:xfrm>
            <a:custGeom>
              <a:avLst/>
              <a:gdLst/>
              <a:ahLst/>
              <a:cxnLst/>
              <a:rect l="l" t="t" r="r" b="b"/>
              <a:pathLst>
                <a:path w="335279" h="777875">
                  <a:moveTo>
                    <a:pt x="0" y="0"/>
                  </a:moveTo>
                  <a:lnTo>
                    <a:pt x="0" y="277802"/>
                  </a:lnTo>
                  <a:lnTo>
                    <a:pt x="125610" y="388937"/>
                  </a:lnTo>
                  <a:lnTo>
                    <a:pt x="0" y="500072"/>
                  </a:lnTo>
                  <a:lnTo>
                    <a:pt x="0" y="777875"/>
                  </a:lnTo>
                  <a:lnTo>
                    <a:pt x="334962" y="500072"/>
                  </a:lnTo>
                  <a:lnTo>
                    <a:pt x="334962" y="2222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B00"/>
            </a:solidFill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6119812" y="3584575"/>
              <a:ext cx="335280" cy="777875"/>
            </a:xfrm>
            <a:custGeom>
              <a:avLst/>
              <a:gdLst/>
              <a:ahLst/>
              <a:cxnLst/>
              <a:rect l="l" t="t" r="r" b="b"/>
              <a:pathLst>
                <a:path w="335279" h="777875">
                  <a:moveTo>
                    <a:pt x="0" y="0"/>
                  </a:moveTo>
                  <a:lnTo>
                    <a:pt x="0" y="277802"/>
                  </a:lnTo>
                  <a:lnTo>
                    <a:pt x="125610" y="388937"/>
                  </a:lnTo>
                  <a:lnTo>
                    <a:pt x="0" y="500072"/>
                  </a:lnTo>
                  <a:lnTo>
                    <a:pt x="0" y="777874"/>
                  </a:lnTo>
                  <a:lnTo>
                    <a:pt x="334962" y="500072"/>
                  </a:lnTo>
                  <a:lnTo>
                    <a:pt x="334962" y="222234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6180280" y="3677685"/>
            <a:ext cx="153888" cy="329671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347" defTabSz="888980">
              <a:lnSpc>
                <a:spcPts val="1230"/>
              </a:lnSpc>
            </a:pPr>
            <a:r>
              <a:rPr sz="1167" b="1" dirty="0">
                <a:solidFill>
                  <a:prstClr val="black"/>
                </a:solidFill>
                <a:latin typeface="Arial"/>
                <a:cs typeface="Arial"/>
              </a:rPr>
              <a:t>ALU</a:t>
            </a:r>
            <a:endParaRPr sz="1167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041899" y="3568348"/>
            <a:ext cx="571059" cy="401442"/>
          </a:xfrm>
          <a:prstGeom prst="rect">
            <a:avLst/>
          </a:prstGeom>
          <a:solidFill>
            <a:srgbClr val="00A500"/>
          </a:solidFill>
          <a:ln w="12699">
            <a:solidFill>
              <a:srgbClr val="000000"/>
            </a:solidFill>
          </a:ln>
        </p:spPr>
        <p:txBody>
          <a:bodyPr vert="horz" wrap="square" lIns="0" tIns="4939" rIns="0" bIns="0" rtlCol="0">
            <a:spAutoFit/>
          </a:bodyPr>
          <a:lstStyle/>
          <a:p>
            <a:pPr defTabSz="888980">
              <a:spcBef>
                <a:spcPts val="39"/>
              </a:spcBef>
            </a:pPr>
            <a:endParaRPr sz="1312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06184" defTabSz="888980"/>
            <a:r>
              <a:rPr sz="1264" b="1" dirty="0">
                <a:solidFill>
                  <a:srgbClr val="FFFFFF"/>
                </a:solidFill>
                <a:latin typeface="Arial"/>
                <a:cs typeface="Arial"/>
              </a:rPr>
              <a:t>Reg</a:t>
            </a:r>
            <a:endParaRPr sz="1264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5606784" y="3647063"/>
            <a:ext cx="501915" cy="434005"/>
            <a:chOff x="5610223" y="3751264"/>
            <a:chExt cx="516255" cy="446405"/>
          </a:xfrm>
        </p:grpSpPr>
        <p:sp>
          <p:nvSpPr>
            <p:cNvPr id="48" name="object 48"/>
            <p:cNvSpPr/>
            <p:nvPr/>
          </p:nvSpPr>
          <p:spPr>
            <a:xfrm>
              <a:off x="5616573" y="3757614"/>
              <a:ext cx="503555" cy="1905"/>
            </a:xfrm>
            <a:custGeom>
              <a:avLst/>
              <a:gdLst/>
              <a:ahLst/>
              <a:cxnLst/>
              <a:rect l="l" t="t" r="r" b="b"/>
              <a:pathLst>
                <a:path w="503554" h="1904">
                  <a:moveTo>
                    <a:pt x="0" y="0"/>
                  </a:moveTo>
                  <a:lnTo>
                    <a:pt x="503237" y="158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9" name="object 49"/>
            <p:cNvSpPr/>
            <p:nvPr/>
          </p:nvSpPr>
          <p:spPr>
            <a:xfrm>
              <a:off x="5616573" y="4189413"/>
              <a:ext cx="503555" cy="1905"/>
            </a:xfrm>
            <a:custGeom>
              <a:avLst/>
              <a:gdLst/>
              <a:ahLst/>
              <a:cxnLst/>
              <a:rect l="l" t="t" r="r" b="b"/>
              <a:pathLst>
                <a:path w="503554" h="1904">
                  <a:moveTo>
                    <a:pt x="0" y="0"/>
                  </a:moveTo>
                  <a:lnTo>
                    <a:pt x="503237" y="158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4084990" y="3568348"/>
            <a:ext cx="570442" cy="401442"/>
          </a:xfrm>
          <a:prstGeom prst="rect">
            <a:avLst/>
          </a:prstGeom>
          <a:solidFill>
            <a:srgbClr val="0433FF"/>
          </a:solidFill>
          <a:ln w="12699">
            <a:solidFill>
              <a:srgbClr val="000000"/>
            </a:solidFill>
          </a:ln>
        </p:spPr>
        <p:txBody>
          <a:bodyPr vert="horz" wrap="square" lIns="0" tIns="4939" rIns="0" bIns="0" rtlCol="0">
            <a:spAutoFit/>
          </a:bodyPr>
          <a:lstStyle/>
          <a:p>
            <a:pPr defTabSz="888980">
              <a:spcBef>
                <a:spcPts val="39"/>
              </a:spcBef>
            </a:pPr>
            <a:endParaRPr sz="1312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49398" defTabSz="888980"/>
            <a:r>
              <a:rPr sz="1264" b="1" dirty="0">
                <a:solidFill>
                  <a:srgbClr val="FFFFFF"/>
                </a:solidFill>
                <a:latin typeface="Arial"/>
                <a:cs typeface="Arial"/>
              </a:rPr>
              <a:t>IM</a:t>
            </a:r>
            <a:endParaRPr sz="1264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3895151" y="1799608"/>
            <a:ext cx="2784299" cy="3539330"/>
            <a:chOff x="3849687" y="1851025"/>
            <a:chExt cx="2863850" cy="3640454"/>
          </a:xfrm>
        </p:grpSpPr>
        <p:sp>
          <p:nvSpPr>
            <p:cNvPr id="52" name="object 52"/>
            <p:cNvSpPr/>
            <p:nvPr/>
          </p:nvSpPr>
          <p:spPr>
            <a:xfrm>
              <a:off x="3856037" y="1857375"/>
              <a:ext cx="1905" cy="3627754"/>
            </a:xfrm>
            <a:custGeom>
              <a:avLst/>
              <a:gdLst/>
              <a:ahLst/>
              <a:cxnLst/>
              <a:rect l="l" t="t" r="r" b="b"/>
              <a:pathLst>
                <a:path w="1904" h="3627754">
                  <a:moveTo>
                    <a:pt x="0" y="0"/>
                  </a:moveTo>
                  <a:lnTo>
                    <a:pt x="1587" y="3627437"/>
                  </a:lnTo>
                </a:path>
              </a:pathLst>
            </a:custGeom>
            <a:ln w="12699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4610098" y="3930650"/>
              <a:ext cx="419100" cy="1905"/>
            </a:xfrm>
            <a:custGeom>
              <a:avLst/>
              <a:gdLst/>
              <a:ahLst/>
              <a:cxnLst/>
              <a:rect l="l" t="t" r="r" b="b"/>
              <a:pathLst>
                <a:path w="419100" h="1904">
                  <a:moveTo>
                    <a:pt x="0" y="0"/>
                  </a:moveTo>
                  <a:lnTo>
                    <a:pt x="419099" y="158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4862512" y="3757613"/>
              <a:ext cx="167005" cy="173355"/>
            </a:xfrm>
            <a:custGeom>
              <a:avLst/>
              <a:gdLst/>
              <a:ahLst/>
              <a:cxnLst/>
              <a:rect l="l" t="t" r="r" b="b"/>
              <a:pathLst>
                <a:path w="167004" h="173354">
                  <a:moveTo>
                    <a:pt x="0" y="173037"/>
                  </a:moveTo>
                  <a:lnTo>
                    <a:pt x="0" y="0"/>
                  </a:lnTo>
                  <a:lnTo>
                    <a:pt x="166687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4776787" y="1857375"/>
              <a:ext cx="3175" cy="3627754"/>
            </a:xfrm>
            <a:custGeom>
              <a:avLst/>
              <a:gdLst/>
              <a:ahLst/>
              <a:cxnLst/>
              <a:rect l="l" t="t" r="r" b="b"/>
              <a:pathLst>
                <a:path w="3175" h="3627754">
                  <a:moveTo>
                    <a:pt x="0" y="0"/>
                  </a:moveTo>
                  <a:lnTo>
                    <a:pt x="3174" y="3627437"/>
                  </a:lnTo>
                </a:path>
              </a:pathLst>
            </a:custGeom>
            <a:ln w="12699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6" name="object 56"/>
            <p:cNvSpPr/>
            <p:nvPr/>
          </p:nvSpPr>
          <p:spPr>
            <a:xfrm>
              <a:off x="6035675" y="3930650"/>
              <a:ext cx="669925" cy="431800"/>
            </a:xfrm>
            <a:custGeom>
              <a:avLst/>
              <a:gdLst/>
              <a:ahLst/>
              <a:cxnLst/>
              <a:rect l="l" t="t" r="r" b="b"/>
              <a:pathLst>
                <a:path w="669925" h="431800">
                  <a:moveTo>
                    <a:pt x="0" y="259079"/>
                  </a:moveTo>
                  <a:lnTo>
                    <a:pt x="0" y="431799"/>
                  </a:lnTo>
                  <a:lnTo>
                    <a:pt x="502443" y="431799"/>
                  </a:lnTo>
                  <a:lnTo>
                    <a:pt x="502443" y="172720"/>
                  </a:lnTo>
                  <a:lnTo>
                    <a:pt x="669924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7" name="object 57"/>
            <p:cNvSpPr/>
            <p:nvPr/>
          </p:nvSpPr>
          <p:spPr>
            <a:xfrm>
              <a:off x="5783262" y="1857375"/>
              <a:ext cx="1905" cy="3627754"/>
            </a:xfrm>
            <a:custGeom>
              <a:avLst/>
              <a:gdLst/>
              <a:ahLst/>
              <a:cxnLst/>
              <a:rect l="l" t="t" r="r" b="b"/>
              <a:pathLst>
                <a:path w="1904" h="3627754">
                  <a:moveTo>
                    <a:pt x="0" y="0"/>
                  </a:moveTo>
                  <a:lnTo>
                    <a:pt x="1587" y="3627437"/>
                  </a:lnTo>
                </a:path>
              </a:pathLst>
            </a:custGeom>
            <a:ln w="12699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6705598" y="1857375"/>
              <a:ext cx="1905" cy="3627754"/>
            </a:xfrm>
            <a:custGeom>
              <a:avLst/>
              <a:gdLst/>
              <a:ahLst/>
              <a:cxnLst/>
              <a:rect l="l" t="t" r="r" b="b"/>
              <a:pathLst>
                <a:path w="1904" h="3627754">
                  <a:moveTo>
                    <a:pt x="0" y="0"/>
                  </a:moveTo>
                  <a:lnTo>
                    <a:pt x="1588" y="3627437"/>
                  </a:lnTo>
                </a:path>
              </a:pathLst>
            </a:custGeom>
            <a:ln w="12699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816015" y="4951237"/>
            <a:ext cx="482776" cy="251892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defTabSz="888980">
              <a:spcBef>
                <a:spcPts val="97"/>
              </a:spcBef>
            </a:pPr>
            <a:r>
              <a:rPr sz="1556" b="1" spc="-29" dirty="0">
                <a:solidFill>
                  <a:prstClr val="black"/>
                </a:solidFill>
                <a:latin typeface="Arial"/>
                <a:cs typeface="Arial"/>
              </a:rPr>
              <a:t>T</a:t>
            </a:r>
            <a:r>
              <a:rPr sz="1556" b="1" dirty="0">
                <a:solidFill>
                  <a:prstClr val="black"/>
                </a:solidFill>
                <a:latin typeface="Arial"/>
                <a:cs typeface="Arial"/>
              </a:rPr>
              <a:t>ime</a:t>
            </a:r>
            <a:endParaRPr sz="1556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806803" y="5296783"/>
            <a:ext cx="657490" cy="74083"/>
            <a:chOff x="673100" y="5448119"/>
            <a:chExt cx="676275" cy="76200"/>
          </a:xfrm>
        </p:grpSpPr>
        <p:sp>
          <p:nvSpPr>
            <p:cNvPr id="61" name="object 61"/>
            <p:cNvSpPr/>
            <p:nvPr/>
          </p:nvSpPr>
          <p:spPr>
            <a:xfrm>
              <a:off x="679449" y="5484812"/>
              <a:ext cx="644525" cy="1905"/>
            </a:xfrm>
            <a:custGeom>
              <a:avLst/>
              <a:gdLst/>
              <a:ahLst/>
              <a:cxnLst/>
              <a:rect l="l" t="t" r="r" b="b"/>
              <a:pathLst>
                <a:path w="644525" h="1904">
                  <a:moveTo>
                    <a:pt x="0" y="0"/>
                  </a:moveTo>
                  <a:lnTo>
                    <a:pt x="644524" y="152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2" name="object 62"/>
            <p:cNvSpPr/>
            <p:nvPr/>
          </p:nvSpPr>
          <p:spPr>
            <a:xfrm>
              <a:off x="1273084" y="5448119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4" h="76200">
                  <a:moveTo>
                    <a:pt x="180" y="0"/>
                  </a:moveTo>
                  <a:lnTo>
                    <a:pt x="0" y="76199"/>
                  </a:lnTo>
                  <a:lnTo>
                    <a:pt x="76290" y="38280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340696" y="2011055"/>
            <a:ext cx="1232870" cy="251892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defTabSz="888980">
              <a:spcBef>
                <a:spcPts val="97"/>
              </a:spcBef>
            </a:pPr>
            <a:r>
              <a:rPr sz="1556" b="1" spc="-44" dirty="0">
                <a:solidFill>
                  <a:prstClr val="black"/>
                </a:solidFill>
                <a:latin typeface="Arial"/>
                <a:cs typeface="Arial"/>
              </a:rPr>
              <a:t>LW</a:t>
            </a:r>
            <a:r>
              <a:rPr sz="1556" b="1" spc="-4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556" b="1" dirty="0">
                <a:solidFill>
                  <a:prstClr val="black"/>
                </a:solidFill>
                <a:latin typeface="Arial"/>
                <a:cs typeface="Arial"/>
              </a:rPr>
              <a:t>R1,</a:t>
            </a:r>
            <a:r>
              <a:rPr sz="1556" b="1" spc="-4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556" b="1" dirty="0">
                <a:solidFill>
                  <a:prstClr val="black"/>
                </a:solidFill>
                <a:latin typeface="Arial"/>
                <a:cs typeface="Arial"/>
              </a:rPr>
              <a:t>0(R2)</a:t>
            </a:r>
            <a:endParaRPr sz="1556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40695" y="2850666"/>
            <a:ext cx="1474258" cy="251892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defTabSz="888980">
              <a:spcBef>
                <a:spcPts val="97"/>
              </a:spcBef>
            </a:pPr>
            <a:r>
              <a:rPr sz="1556" b="1" dirty="0">
                <a:solidFill>
                  <a:prstClr val="black"/>
                </a:solidFill>
                <a:latin typeface="Arial"/>
                <a:cs typeface="Arial"/>
              </a:rPr>
              <a:t>SUB</a:t>
            </a:r>
            <a:r>
              <a:rPr sz="1556" b="1" spc="-3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556" b="1" dirty="0">
                <a:solidFill>
                  <a:prstClr val="black"/>
                </a:solidFill>
                <a:latin typeface="Arial"/>
                <a:cs typeface="Arial"/>
              </a:rPr>
              <a:t>R4,</a:t>
            </a:r>
            <a:r>
              <a:rPr sz="1556" b="1" spc="-3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556" b="1" dirty="0">
                <a:solidFill>
                  <a:prstClr val="black"/>
                </a:solidFill>
                <a:latin typeface="Arial"/>
                <a:cs typeface="Arial"/>
              </a:rPr>
              <a:t>R1,</a:t>
            </a:r>
            <a:r>
              <a:rPr sz="1556" b="1" spc="-3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556" b="1" dirty="0">
                <a:solidFill>
                  <a:prstClr val="black"/>
                </a:solidFill>
                <a:latin typeface="Arial"/>
                <a:cs typeface="Arial"/>
              </a:rPr>
              <a:t>R5</a:t>
            </a:r>
            <a:endParaRPr sz="1556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40696" y="3690277"/>
            <a:ext cx="1484753" cy="251892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defTabSz="888980">
              <a:spcBef>
                <a:spcPts val="97"/>
              </a:spcBef>
            </a:pPr>
            <a:r>
              <a:rPr sz="1556" b="1" spc="-5" dirty="0">
                <a:solidFill>
                  <a:prstClr val="black"/>
                </a:solidFill>
                <a:latin typeface="Arial"/>
                <a:cs typeface="Arial"/>
              </a:rPr>
              <a:t>AND</a:t>
            </a:r>
            <a:r>
              <a:rPr sz="1556" b="1" spc="-2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556" b="1" spc="-5" dirty="0">
                <a:solidFill>
                  <a:prstClr val="black"/>
                </a:solidFill>
                <a:latin typeface="Arial"/>
                <a:cs typeface="Arial"/>
              </a:rPr>
              <a:t>R6,</a:t>
            </a:r>
            <a:r>
              <a:rPr sz="1556" b="1" spc="-2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556" b="1" spc="-5" dirty="0">
                <a:solidFill>
                  <a:prstClr val="black"/>
                </a:solidFill>
                <a:latin typeface="Arial"/>
                <a:cs typeface="Arial"/>
              </a:rPr>
              <a:t>R1,</a:t>
            </a:r>
            <a:r>
              <a:rPr sz="1556" b="1" spc="-2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556" b="1" dirty="0">
                <a:solidFill>
                  <a:prstClr val="black"/>
                </a:solidFill>
                <a:latin typeface="Arial"/>
                <a:cs typeface="Arial"/>
              </a:rPr>
              <a:t>R7</a:t>
            </a:r>
            <a:endParaRPr sz="1556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40696" y="4529887"/>
            <a:ext cx="1352638" cy="251892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defTabSz="888980">
              <a:spcBef>
                <a:spcPts val="97"/>
              </a:spcBef>
            </a:pPr>
            <a:r>
              <a:rPr sz="1556" b="1" dirty="0">
                <a:solidFill>
                  <a:prstClr val="black"/>
                </a:solidFill>
                <a:latin typeface="Arial"/>
                <a:cs typeface="Arial"/>
              </a:rPr>
              <a:t>OR</a:t>
            </a:r>
            <a:r>
              <a:rPr sz="1556" b="1" spc="-2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556" b="1" spc="-5" dirty="0">
                <a:solidFill>
                  <a:prstClr val="black"/>
                </a:solidFill>
                <a:latin typeface="Arial"/>
                <a:cs typeface="Arial"/>
              </a:rPr>
              <a:t>R8,</a:t>
            </a:r>
            <a:r>
              <a:rPr sz="1556" b="1" spc="-2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556" b="1" spc="-5" dirty="0">
                <a:solidFill>
                  <a:prstClr val="black"/>
                </a:solidFill>
                <a:latin typeface="Arial"/>
                <a:cs typeface="Arial"/>
              </a:rPr>
              <a:t>R1,</a:t>
            </a:r>
            <a:r>
              <a:rPr sz="1556" b="1" spc="-3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556" b="1" spc="-5" dirty="0">
                <a:solidFill>
                  <a:prstClr val="black"/>
                </a:solidFill>
                <a:latin typeface="Arial"/>
                <a:cs typeface="Arial"/>
              </a:rPr>
              <a:t>R9</a:t>
            </a:r>
            <a:endParaRPr sz="1556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5952507" y="4407959"/>
            <a:ext cx="571059" cy="401442"/>
          </a:xfrm>
          <a:prstGeom prst="rect">
            <a:avLst/>
          </a:prstGeom>
          <a:solidFill>
            <a:srgbClr val="00A500"/>
          </a:solidFill>
          <a:ln w="12699">
            <a:solidFill>
              <a:srgbClr val="000000"/>
            </a:solidFill>
          </a:ln>
        </p:spPr>
        <p:txBody>
          <a:bodyPr vert="horz" wrap="square" lIns="0" tIns="4939" rIns="0" bIns="0" rtlCol="0">
            <a:spAutoFit/>
          </a:bodyPr>
          <a:lstStyle/>
          <a:p>
            <a:pPr defTabSz="888980">
              <a:spcBef>
                <a:spcPts val="39"/>
              </a:spcBef>
            </a:pPr>
            <a:endParaRPr sz="1312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92602" defTabSz="888980"/>
            <a:r>
              <a:rPr sz="1264" b="1" dirty="0">
                <a:solidFill>
                  <a:srgbClr val="FFFFFF"/>
                </a:solidFill>
                <a:latin typeface="Arial"/>
                <a:cs typeface="Arial"/>
              </a:rPr>
              <a:t>Reg</a:t>
            </a:r>
            <a:endParaRPr sz="1264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961644" y="4407959"/>
            <a:ext cx="569824" cy="401442"/>
          </a:xfrm>
          <a:prstGeom prst="rect">
            <a:avLst/>
          </a:prstGeom>
          <a:solidFill>
            <a:srgbClr val="0433FF"/>
          </a:solidFill>
          <a:ln w="12699">
            <a:solidFill>
              <a:srgbClr val="000000"/>
            </a:solidFill>
          </a:ln>
        </p:spPr>
        <p:txBody>
          <a:bodyPr vert="horz" wrap="square" lIns="0" tIns="4939" rIns="0" bIns="0" rtlCol="0">
            <a:spAutoFit/>
          </a:bodyPr>
          <a:lstStyle/>
          <a:p>
            <a:pPr defTabSz="888980">
              <a:spcBef>
                <a:spcPts val="39"/>
              </a:spcBef>
            </a:pPr>
            <a:endParaRPr sz="1312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69770" defTabSz="888980"/>
            <a:r>
              <a:rPr sz="1264" b="1" dirty="0">
                <a:solidFill>
                  <a:srgbClr val="FFFFFF"/>
                </a:solidFill>
                <a:latin typeface="Arial"/>
                <a:cs typeface="Arial"/>
              </a:rPr>
              <a:t>IM</a:t>
            </a:r>
            <a:endParaRPr sz="1264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4779520" y="2123724"/>
            <a:ext cx="1423017" cy="2545380"/>
            <a:chOff x="4759323" y="2184401"/>
            <a:chExt cx="1463675" cy="2618105"/>
          </a:xfrm>
        </p:grpSpPr>
        <p:sp>
          <p:nvSpPr>
            <p:cNvPr id="70" name="object 70"/>
            <p:cNvSpPr/>
            <p:nvPr/>
          </p:nvSpPr>
          <p:spPr>
            <a:xfrm>
              <a:off x="5532437" y="4794250"/>
              <a:ext cx="419100" cy="1905"/>
            </a:xfrm>
            <a:custGeom>
              <a:avLst/>
              <a:gdLst/>
              <a:ahLst/>
              <a:cxnLst/>
              <a:rect l="l" t="t" r="r" b="b"/>
              <a:pathLst>
                <a:path w="419100" h="1904">
                  <a:moveTo>
                    <a:pt x="0" y="0"/>
                  </a:moveTo>
                  <a:lnTo>
                    <a:pt x="419099" y="1588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1" name="object 71"/>
            <p:cNvSpPr/>
            <p:nvPr/>
          </p:nvSpPr>
          <p:spPr>
            <a:xfrm>
              <a:off x="5784848" y="4621213"/>
              <a:ext cx="167005" cy="173355"/>
            </a:xfrm>
            <a:custGeom>
              <a:avLst/>
              <a:gdLst/>
              <a:ahLst/>
              <a:cxnLst/>
              <a:rect l="l" t="t" r="r" b="b"/>
              <a:pathLst>
                <a:path w="167004" h="173354">
                  <a:moveTo>
                    <a:pt x="0" y="173036"/>
                  </a:moveTo>
                  <a:lnTo>
                    <a:pt x="0" y="0"/>
                  </a:lnTo>
                  <a:lnTo>
                    <a:pt x="166687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2" name="object 72"/>
            <p:cNvSpPr/>
            <p:nvPr/>
          </p:nvSpPr>
          <p:spPr>
            <a:xfrm>
              <a:off x="4778373" y="2203451"/>
              <a:ext cx="1006475" cy="2330450"/>
            </a:xfrm>
            <a:custGeom>
              <a:avLst/>
              <a:gdLst/>
              <a:ahLst/>
              <a:cxnLst/>
              <a:rect l="l" t="t" r="r" b="b"/>
              <a:pathLst>
                <a:path w="1006475" h="2330450">
                  <a:moveTo>
                    <a:pt x="1006474" y="0"/>
                  </a:moveTo>
                  <a:lnTo>
                    <a:pt x="0" y="688974"/>
                  </a:lnTo>
                </a:path>
                <a:path w="1006475" h="2330450">
                  <a:moveTo>
                    <a:pt x="1006474" y="0"/>
                  </a:moveTo>
                  <a:lnTo>
                    <a:pt x="923924" y="1554162"/>
                  </a:lnTo>
                </a:path>
                <a:path w="1006475" h="2330450">
                  <a:moveTo>
                    <a:pt x="1006474" y="0"/>
                  </a:moveTo>
                  <a:lnTo>
                    <a:pt x="587374" y="2330449"/>
                  </a:lnTo>
                </a:path>
              </a:pathLst>
            </a:custGeom>
            <a:ln w="38099">
              <a:solidFill>
                <a:srgbClr val="D848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329695" y="6127309"/>
            <a:ext cx="9360429" cy="819856"/>
          </a:xfrm>
          <a:prstGeom prst="rect">
            <a:avLst/>
          </a:prstGeom>
        </p:spPr>
        <p:txBody>
          <a:bodyPr vert="horz" wrap="square" lIns="0" tIns="29633" rIns="0" bIns="0" rtlCol="0">
            <a:spAutoFit/>
          </a:bodyPr>
          <a:lstStyle/>
          <a:p>
            <a:pPr marL="1234077" marR="4939" indent="-1222347" defTabSz="888980">
              <a:lnSpc>
                <a:spcPts val="3111"/>
              </a:lnSpc>
              <a:spcBef>
                <a:spcPts val="233"/>
              </a:spcBef>
            </a:pPr>
            <a:r>
              <a:rPr sz="2625" b="1" spc="-5" dirty="0">
                <a:solidFill>
                  <a:srgbClr val="CC3300"/>
                </a:solidFill>
                <a:latin typeface="Arial"/>
                <a:cs typeface="Arial"/>
              </a:rPr>
              <a:t>Can’t get</a:t>
            </a:r>
            <a:r>
              <a:rPr sz="2625" b="1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625" b="1" spc="-5" dirty="0">
                <a:solidFill>
                  <a:srgbClr val="CC3300"/>
                </a:solidFill>
                <a:latin typeface="Arial"/>
                <a:cs typeface="Arial"/>
              </a:rPr>
              <a:t>data</a:t>
            </a:r>
            <a:r>
              <a:rPr sz="2625" b="1" dirty="0">
                <a:solidFill>
                  <a:srgbClr val="CC3300"/>
                </a:solidFill>
                <a:latin typeface="Arial"/>
                <a:cs typeface="Arial"/>
              </a:rPr>
              <a:t> to </a:t>
            </a:r>
            <a:r>
              <a:rPr sz="2625" b="1" spc="-5" dirty="0">
                <a:solidFill>
                  <a:srgbClr val="CC3300"/>
                </a:solidFill>
                <a:latin typeface="Arial"/>
                <a:cs typeface="Arial"/>
              </a:rPr>
              <a:t>subtract b/c</a:t>
            </a:r>
            <a:r>
              <a:rPr sz="2625" b="1" spc="5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625" b="1" spc="-5" dirty="0">
                <a:solidFill>
                  <a:srgbClr val="CC3300"/>
                </a:solidFill>
                <a:latin typeface="Arial"/>
                <a:cs typeface="Arial"/>
              </a:rPr>
              <a:t>result</a:t>
            </a:r>
            <a:r>
              <a:rPr sz="2625" b="1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625" b="1" spc="-5" dirty="0">
                <a:solidFill>
                  <a:srgbClr val="CC3300"/>
                </a:solidFill>
                <a:latin typeface="Arial"/>
                <a:cs typeface="Arial"/>
              </a:rPr>
              <a:t>needed </a:t>
            </a:r>
            <a:r>
              <a:rPr sz="2625" b="1" dirty="0">
                <a:solidFill>
                  <a:srgbClr val="CC3300"/>
                </a:solidFill>
                <a:latin typeface="Arial"/>
                <a:cs typeface="Arial"/>
              </a:rPr>
              <a:t>at </a:t>
            </a:r>
            <a:r>
              <a:rPr sz="2625" b="1" spc="-5" dirty="0">
                <a:solidFill>
                  <a:srgbClr val="CC3300"/>
                </a:solidFill>
                <a:latin typeface="Arial"/>
                <a:cs typeface="Arial"/>
              </a:rPr>
              <a:t>beginning of </a:t>
            </a:r>
            <a:r>
              <a:rPr sz="2625" b="1" spc="-715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625" b="1" dirty="0">
                <a:solidFill>
                  <a:srgbClr val="CC3300"/>
                </a:solidFill>
                <a:latin typeface="Arial"/>
                <a:cs typeface="Arial"/>
              </a:rPr>
              <a:t>CC</a:t>
            </a:r>
            <a:r>
              <a:rPr sz="2625" b="1" spc="-5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625" b="1" dirty="0">
                <a:solidFill>
                  <a:srgbClr val="CC3300"/>
                </a:solidFill>
                <a:latin typeface="Arial"/>
                <a:cs typeface="Arial"/>
              </a:rPr>
              <a:t>#4,</a:t>
            </a:r>
            <a:r>
              <a:rPr sz="2625" b="1" spc="-5" dirty="0">
                <a:solidFill>
                  <a:srgbClr val="CC3300"/>
                </a:solidFill>
                <a:latin typeface="Arial"/>
                <a:cs typeface="Arial"/>
              </a:rPr>
              <a:t> but</a:t>
            </a:r>
            <a:r>
              <a:rPr sz="2625" b="1" spc="-10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625" b="1" spc="-5" dirty="0">
                <a:solidFill>
                  <a:srgbClr val="CC3300"/>
                </a:solidFill>
                <a:latin typeface="Arial"/>
                <a:cs typeface="Arial"/>
              </a:rPr>
              <a:t>not produced until</a:t>
            </a:r>
            <a:r>
              <a:rPr sz="2625" b="1" spc="-10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625" b="1" spc="-5" dirty="0">
                <a:solidFill>
                  <a:srgbClr val="CC3300"/>
                </a:solidFill>
                <a:latin typeface="Arial"/>
                <a:cs typeface="Arial"/>
              </a:rPr>
              <a:t>end of</a:t>
            </a:r>
            <a:r>
              <a:rPr sz="2625" b="1" spc="-10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625" b="1" dirty="0">
                <a:solidFill>
                  <a:srgbClr val="CC3300"/>
                </a:solidFill>
                <a:latin typeface="Arial"/>
                <a:cs typeface="Arial"/>
              </a:rPr>
              <a:t>CC #4.</a:t>
            </a:r>
            <a:endParaRPr sz="2625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6" name="object 7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041" defTabSz="888980">
              <a:lnSpc>
                <a:spcPts val="1604"/>
              </a:lnSpc>
            </a:pPr>
            <a:fld id="{81D60167-4931-47E6-BA6A-407CBD079E47}" type="slidenum">
              <a:rPr dirty="0"/>
              <a:pPr marL="37041" defTabSz="888980">
                <a:lnSpc>
                  <a:spcPts val="1604"/>
                </a:lnSpc>
              </a:pPr>
              <a:t>39</a:t>
            </a:fld>
            <a:endParaRPr dirty="0"/>
          </a:p>
        </p:txBody>
      </p:sp>
      <p:sp>
        <p:nvSpPr>
          <p:cNvPr id="74" name="object 74"/>
          <p:cNvSpPr txBox="1"/>
          <p:nvPr/>
        </p:nvSpPr>
        <p:spPr>
          <a:xfrm>
            <a:off x="6992759" y="2450616"/>
            <a:ext cx="2483026" cy="540389"/>
          </a:xfrm>
          <a:prstGeom prst="rect">
            <a:avLst/>
          </a:prstGeom>
        </p:spPr>
        <p:txBody>
          <a:bodyPr vert="horz" wrap="square" lIns="0" tIns="27163" rIns="0" bIns="0" rtlCol="0">
            <a:spAutoFit/>
          </a:bodyPr>
          <a:lstStyle/>
          <a:p>
            <a:pPr marL="12347" marR="4939" defTabSz="888980">
              <a:lnSpc>
                <a:spcPts val="2042"/>
              </a:lnSpc>
              <a:spcBef>
                <a:spcPts val="213"/>
              </a:spcBef>
            </a:pPr>
            <a:r>
              <a:rPr sz="1750" b="1" spc="-5" dirty="0">
                <a:solidFill>
                  <a:srgbClr val="161645"/>
                </a:solidFill>
                <a:latin typeface="Arial"/>
                <a:cs typeface="Arial"/>
              </a:rPr>
              <a:t>Load has </a:t>
            </a:r>
            <a:r>
              <a:rPr sz="1750" b="1" dirty="0">
                <a:solidFill>
                  <a:srgbClr val="161645"/>
                </a:solidFill>
                <a:latin typeface="Arial"/>
                <a:cs typeface="Arial"/>
              </a:rPr>
              <a:t>a </a:t>
            </a:r>
            <a:r>
              <a:rPr sz="1750" b="1" spc="-5" dirty="0">
                <a:solidFill>
                  <a:srgbClr val="161645"/>
                </a:solidFill>
                <a:latin typeface="Arial"/>
                <a:cs typeface="Arial"/>
              </a:rPr>
              <a:t>latency that </a:t>
            </a:r>
            <a:r>
              <a:rPr sz="1750" b="1" spc="-476" dirty="0">
                <a:solidFill>
                  <a:srgbClr val="161645"/>
                </a:solidFill>
                <a:latin typeface="Arial"/>
                <a:cs typeface="Arial"/>
              </a:rPr>
              <a:t> </a:t>
            </a:r>
            <a:r>
              <a:rPr sz="1750" b="1" spc="-5" dirty="0">
                <a:solidFill>
                  <a:srgbClr val="161645"/>
                </a:solidFill>
                <a:latin typeface="Arial"/>
                <a:cs typeface="Arial"/>
              </a:rPr>
              <a:t>forwarding</a:t>
            </a:r>
            <a:r>
              <a:rPr sz="1750" b="1" spc="-19" dirty="0">
                <a:solidFill>
                  <a:srgbClr val="161645"/>
                </a:solidFill>
                <a:latin typeface="Arial"/>
                <a:cs typeface="Arial"/>
              </a:rPr>
              <a:t> </a:t>
            </a:r>
            <a:r>
              <a:rPr sz="1750" b="1" spc="-5" dirty="0">
                <a:solidFill>
                  <a:srgbClr val="161645"/>
                </a:solidFill>
                <a:latin typeface="Arial"/>
                <a:cs typeface="Arial"/>
              </a:rPr>
              <a:t>can’t</a:t>
            </a:r>
            <a:r>
              <a:rPr sz="1750" b="1" spc="-19" dirty="0">
                <a:solidFill>
                  <a:srgbClr val="161645"/>
                </a:solidFill>
                <a:latin typeface="Arial"/>
                <a:cs typeface="Arial"/>
              </a:rPr>
              <a:t> </a:t>
            </a:r>
            <a:r>
              <a:rPr sz="1750" b="1" spc="-5" dirty="0">
                <a:solidFill>
                  <a:srgbClr val="161645"/>
                </a:solidFill>
                <a:latin typeface="Arial"/>
                <a:cs typeface="Arial"/>
              </a:rPr>
              <a:t>solve.</a:t>
            </a:r>
            <a:endParaRPr sz="175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6992759" y="3240838"/>
            <a:ext cx="2532415" cy="1365603"/>
          </a:xfrm>
          <a:prstGeom prst="rect">
            <a:avLst/>
          </a:prstGeom>
        </p:spPr>
        <p:txBody>
          <a:bodyPr vert="horz" wrap="square" lIns="0" tIns="10495" rIns="0" bIns="0" rtlCol="0">
            <a:spAutoFit/>
          </a:bodyPr>
          <a:lstStyle/>
          <a:p>
            <a:pPr marL="12347" marR="4939" defTabSz="888980">
              <a:lnSpc>
                <a:spcPct val="100699"/>
              </a:lnSpc>
              <a:spcBef>
                <a:spcPts val="83"/>
              </a:spcBef>
            </a:pPr>
            <a:r>
              <a:rPr sz="1750" b="1" spc="-5" dirty="0">
                <a:solidFill>
                  <a:srgbClr val="161645"/>
                </a:solidFill>
                <a:latin typeface="Arial"/>
                <a:cs typeface="Arial"/>
              </a:rPr>
              <a:t>Pipeline must stall until </a:t>
            </a:r>
            <a:r>
              <a:rPr sz="1750" b="1" spc="-476" dirty="0">
                <a:solidFill>
                  <a:srgbClr val="161645"/>
                </a:solidFill>
                <a:latin typeface="Arial"/>
                <a:cs typeface="Arial"/>
              </a:rPr>
              <a:t> </a:t>
            </a:r>
            <a:r>
              <a:rPr sz="1750" b="1" spc="-5" dirty="0">
                <a:solidFill>
                  <a:srgbClr val="161645"/>
                </a:solidFill>
                <a:latin typeface="Arial"/>
                <a:cs typeface="Arial"/>
              </a:rPr>
              <a:t>hazard cleared (starting </a:t>
            </a:r>
            <a:r>
              <a:rPr sz="1750" b="1" spc="-476" dirty="0">
                <a:solidFill>
                  <a:srgbClr val="161645"/>
                </a:solidFill>
                <a:latin typeface="Arial"/>
                <a:cs typeface="Arial"/>
              </a:rPr>
              <a:t> </a:t>
            </a:r>
            <a:r>
              <a:rPr sz="1750" b="1" spc="-5" dirty="0">
                <a:solidFill>
                  <a:srgbClr val="161645"/>
                </a:solidFill>
                <a:latin typeface="Arial"/>
                <a:cs typeface="Arial"/>
              </a:rPr>
              <a:t>with instruction that </a:t>
            </a:r>
            <a:r>
              <a:rPr sz="1750" b="1" dirty="0">
                <a:solidFill>
                  <a:srgbClr val="161645"/>
                </a:solidFill>
                <a:latin typeface="Arial"/>
                <a:cs typeface="Arial"/>
              </a:rPr>
              <a:t> </a:t>
            </a:r>
            <a:r>
              <a:rPr sz="1750" b="1" spc="-5" dirty="0">
                <a:solidFill>
                  <a:srgbClr val="161645"/>
                </a:solidFill>
                <a:latin typeface="Arial"/>
                <a:cs typeface="Arial"/>
              </a:rPr>
              <a:t>wants </a:t>
            </a:r>
            <a:r>
              <a:rPr sz="1750" b="1" dirty="0">
                <a:solidFill>
                  <a:srgbClr val="161645"/>
                </a:solidFill>
                <a:latin typeface="Arial"/>
                <a:cs typeface="Arial"/>
              </a:rPr>
              <a:t>to </a:t>
            </a:r>
            <a:r>
              <a:rPr sz="1750" b="1" spc="-5" dirty="0">
                <a:solidFill>
                  <a:srgbClr val="161645"/>
                </a:solidFill>
                <a:latin typeface="Arial"/>
                <a:cs typeface="Arial"/>
              </a:rPr>
              <a:t>use data until </a:t>
            </a:r>
            <a:r>
              <a:rPr sz="1750" b="1" dirty="0">
                <a:solidFill>
                  <a:srgbClr val="161645"/>
                </a:solidFill>
                <a:latin typeface="Arial"/>
                <a:cs typeface="Arial"/>
              </a:rPr>
              <a:t> </a:t>
            </a:r>
            <a:r>
              <a:rPr sz="1750" b="1" spc="-5" dirty="0">
                <a:solidFill>
                  <a:srgbClr val="161645"/>
                </a:solidFill>
                <a:latin typeface="Arial"/>
                <a:cs typeface="Arial"/>
              </a:rPr>
              <a:t>source</a:t>
            </a:r>
            <a:r>
              <a:rPr sz="1750" b="1" spc="-10" dirty="0">
                <a:solidFill>
                  <a:srgbClr val="161645"/>
                </a:solidFill>
                <a:latin typeface="Arial"/>
                <a:cs typeface="Arial"/>
              </a:rPr>
              <a:t> </a:t>
            </a:r>
            <a:r>
              <a:rPr sz="1750" b="1" spc="-5" dirty="0">
                <a:solidFill>
                  <a:srgbClr val="161645"/>
                </a:solidFill>
                <a:latin typeface="Arial"/>
                <a:cs typeface="Arial"/>
              </a:rPr>
              <a:t>produces it).</a:t>
            </a:r>
            <a:endParaRPr sz="175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5060" y="554990"/>
            <a:ext cx="53028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</a:t>
            </a:r>
            <a:r>
              <a:rPr spc="-55" dirty="0"/>
              <a:t> </a:t>
            </a:r>
            <a:r>
              <a:rPr spc="-5" dirty="0"/>
              <a:t>Laundry</a:t>
            </a:r>
            <a:r>
              <a:rPr spc="-290" dirty="0"/>
              <a:t> </a:t>
            </a:r>
            <a:r>
              <a:rPr spc="-5" dirty="0"/>
              <a:t>Analogy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9930" y="1648459"/>
            <a:ext cx="158115" cy="225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spc="254" dirty="0">
                <a:latin typeface="Trebuchet MS"/>
                <a:cs typeface="Trebuchet MS"/>
              </a:rPr>
              <a:t>●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8380" y="1521460"/>
            <a:ext cx="4975225" cy="13081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3410"/>
              </a:lnSpc>
              <a:spcBef>
                <a:spcPts val="90"/>
              </a:spcBef>
            </a:pPr>
            <a:r>
              <a:rPr sz="2950" spc="-15" dirty="0">
                <a:latin typeface="Arial MT"/>
                <a:cs typeface="Arial MT"/>
              </a:rPr>
              <a:t>Ann,</a:t>
            </a:r>
            <a:r>
              <a:rPr sz="2950" spc="-20" dirty="0">
                <a:latin typeface="Arial MT"/>
                <a:cs typeface="Arial MT"/>
              </a:rPr>
              <a:t> </a:t>
            </a:r>
            <a:r>
              <a:rPr sz="2950" spc="-15" dirty="0">
                <a:latin typeface="Arial MT"/>
                <a:cs typeface="Arial MT"/>
              </a:rPr>
              <a:t>Brian,</a:t>
            </a:r>
            <a:r>
              <a:rPr sz="2950" spc="-10" dirty="0">
                <a:latin typeface="Arial MT"/>
                <a:cs typeface="Arial MT"/>
              </a:rPr>
              <a:t> </a:t>
            </a:r>
            <a:r>
              <a:rPr sz="2950" spc="-50" dirty="0">
                <a:latin typeface="Arial MT"/>
                <a:cs typeface="Arial MT"/>
              </a:rPr>
              <a:t>Cathy,</a:t>
            </a:r>
            <a:r>
              <a:rPr sz="2950" spc="-20" dirty="0">
                <a:latin typeface="Arial MT"/>
                <a:cs typeface="Arial MT"/>
              </a:rPr>
              <a:t> </a:t>
            </a:r>
            <a:r>
              <a:rPr sz="2950" spc="-10" dirty="0">
                <a:latin typeface="Arial MT"/>
                <a:cs typeface="Arial MT"/>
              </a:rPr>
              <a:t>Dave</a:t>
            </a:r>
            <a:endParaRPr sz="2950">
              <a:latin typeface="Arial MT"/>
              <a:cs typeface="Arial MT"/>
            </a:endParaRPr>
          </a:p>
          <a:p>
            <a:pPr marL="12700" marR="5080">
              <a:lnSpc>
                <a:spcPts val="3290"/>
              </a:lnSpc>
              <a:spcBef>
                <a:spcPts val="185"/>
              </a:spcBef>
            </a:pPr>
            <a:r>
              <a:rPr sz="2950" spc="-10" dirty="0">
                <a:latin typeface="Arial MT"/>
                <a:cs typeface="Arial MT"/>
              </a:rPr>
              <a:t>each have </a:t>
            </a:r>
            <a:r>
              <a:rPr sz="2950" spc="-15" dirty="0">
                <a:latin typeface="Arial MT"/>
                <a:cs typeface="Arial MT"/>
              </a:rPr>
              <a:t>one load </a:t>
            </a:r>
            <a:r>
              <a:rPr sz="2950" spc="-10" dirty="0">
                <a:latin typeface="Arial MT"/>
                <a:cs typeface="Arial MT"/>
              </a:rPr>
              <a:t>of clothes </a:t>
            </a:r>
            <a:r>
              <a:rPr sz="2950" spc="-805" dirty="0">
                <a:latin typeface="Arial MT"/>
                <a:cs typeface="Arial MT"/>
              </a:rPr>
              <a:t> </a:t>
            </a:r>
            <a:r>
              <a:rPr sz="2950" spc="-5" dirty="0">
                <a:latin typeface="Arial MT"/>
                <a:cs typeface="Arial MT"/>
              </a:rPr>
              <a:t>to</a:t>
            </a:r>
            <a:r>
              <a:rPr sz="2950" spc="-20" dirty="0">
                <a:latin typeface="Arial MT"/>
                <a:cs typeface="Arial MT"/>
              </a:rPr>
              <a:t> </a:t>
            </a:r>
            <a:r>
              <a:rPr sz="2950" spc="-10" dirty="0">
                <a:latin typeface="Arial MT"/>
                <a:cs typeface="Arial MT"/>
              </a:rPr>
              <a:t>wash,</a:t>
            </a:r>
            <a:r>
              <a:rPr sz="2950" spc="-15" dirty="0">
                <a:latin typeface="Arial MT"/>
                <a:cs typeface="Arial MT"/>
              </a:rPr>
              <a:t> </a:t>
            </a:r>
            <a:r>
              <a:rPr sz="2950" spc="-65" dirty="0">
                <a:latin typeface="Arial MT"/>
                <a:cs typeface="Arial MT"/>
              </a:rPr>
              <a:t>dry,</a:t>
            </a:r>
            <a:r>
              <a:rPr sz="2950" spc="-10" dirty="0">
                <a:latin typeface="Arial MT"/>
                <a:cs typeface="Arial MT"/>
              </a:rPr>
              <a:t> </a:t>
            </a:r>
            <a:r>
              <a:rPr sz="2950" spc="-15" dirty="0">
                <a:latin typeface="Arial MT"/>
                <a:cs typeface="Arial MT"/>
              </a:rPr>
              <a:t>and </a:t>
            </a:r>
            <a:r>
              <a:rPr sz="2950" spc="-10" dirty="0">
                <a:latin typeface="Arial MT"/>
                <a:cs typeface="Arial MT"/>
              </a:rPr>
              <a:t>fold</a:t>
            </a:r>
            <a:endParaRPr sz="29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9930" y="3163570"/>
            <a:ext cx="158115" cy="225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spc="254" dirty="0">
                <a:latin typeface="Trebuchet MS"/>
                <a:cs typeface="Trebuchet MS"/>
              </a:rPr>
              <a:t>●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8380" y="3036570"/>
            <a:ext cx="4217670" cy="4737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950" spc="-30" dirty="0">
                <a:latin typeface="Arial MT"/>
                <a:cs typeface="Arial MT"/>
              </a:rPr>
              <a:t>Washer </a:t>
            </a:r>
            <a:r>
              <a:rPr sz="2950" spc="-10" dirty="0">
                <a:latin typeface="Arial MT"/>
                <a:cs typeface="Arial MT"/>
              </a:rPr>
              <a:t>takes</a:t>
            </a:r>
            <a:r>
              <a:rPr sz="2950" spc="-30" dirty="0">
                <a:latin typeface="Arial MT"/>
                <a:cs typeface="Arial MT"/>
              </a:rPr>
              <a:t> </a:t>
            </a:r>
            <a:r>
              <a:rPr sz="2950" spc="-10" dirty="0">
                <a:latin typeface="Arial MT"/>
                <a:cs typeface="Arial MT"/>
              </a:rPr>
              <a:t>30</a:t>
            </a:r>
            <a:r>
              <a:rPr sz="2950" spc="-35" dirty="0">
                <a:latin typeface="Arial MT"/>
                <a:cs typeface="Arial MT"/>
              </a:rPr>
              <a:t> </a:t>
            </a:r>
            <a:r>
              <a:rPr sz="2950" spc="-10" dirty="0">
                <a:latin typeface="Arial MT"/>
                <a:cs typeface="Arial MT"/>
              </a:rPr>
              <a:t>minutes</a:t>
            </a:r>
            <a:endParaRPr sz="295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9930" y="4001770"/>
            <a:ext cx="158115" cy="225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spc="254" dirty="0">
                <a:latin typeface="Trebuchet MS"/>
                <a:cs typeface="Trebuchet MS"/>
              </a:rPr>
              <a:t>●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8380" y="3874770"/>
            <a:ext cx="3858895" cy="4737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950" spc="-10" dirty="0">
                <a:latin typeface="Arial MT"/>
                <a:cs typeface="Arial MT"/>
              </a:rPr>
              <a:t>Dryer</a:t>
            </a:r>
            <a:r>
              <a:rPr sz="2950" spc="-20" dirty="0">
                <a:latin typeface="Arial MT"/>
                <a:cs typeface="Arial MT"/>
              </a:rPr>
              <a:t> </a:t>
            </a:r>
            <a:r>
              <a:rPr sz="2950" spc="-10" dirty="0">
                <a:latin typeface="Arial MT"/>
                <a:cs typeface="Arial MT"/>
              </a:rPr>
              <a:t>takes</a:t>
            </a:r>
            <a:r>
              <a:rPr sz="2950" spc="-20" dirty="0">
                <a:latin typeface="Arial MT"/>
                <a:cs typeface="Arial MT"/>
              </a:rPr>
              <a:t> </a:t>
            </a:r>
            <a:r>
              <a:rPr sz="2950" spc="-10" dirty="0">
                <a:latin typeface="Arial MT"/>
                <a:cs typeface="Arial MT"/>
              </a:rPr>
              <a:t>30</a:t>
            </a:r>
            <a:r>
              <a:rPr sz="2950" spc="-25" dirty="0">
                <a:latin typeface="Arial MT"/>
                <a:cs typeface="Arial MT"/>
              </a:rPr>
              <a:t> </a:t>
            </a:r>
            <a:r>
              <a:rPr sz="2950" spc="-15" dirty="0">
                <a:latin typeface="Arial MT"/>
                <a:cs typeface="Arial MT"/>
              </a:rPr>
              <a:t>minutes</a:t>
            </a:r>
            <a:endParaRPr sz="295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9930" y="4839970"/>
            <a:ext cx="158115" cy="225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spc="254" dirty="0">
                <a:latin typeface="Trebuchet MS"/>
                <a:cs typeface="Trebuchet MS"/>
              </a:rPr>
              <a:t>●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8380" y="4711700"/>
            <a:ext cx="4253230" cy="4737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950" spc="-10" dirty="0">
                <a:latin typeface="Arial MT"/>
                <a:cs typeface="Arial MT"/>
              </a:rPr>
              <a:t>“Folder”</a:t>
            </a:r>
            <a:r>
              <a:rPr sz="2950" spc="-20" dirty="0">
                <a:latin typeface="Arial MT"/>
                <a:cs typeface="Arial MT"/>
              </a:rPr>
              <a:t> </a:t>
            </a:r>
            <a:r>
              <a:rPr sz="2950" spc="-10" dirty="0">
                <a:latin typeface="Arial MT"/>
                <a:cs typeface="Arial MT"/>
              </a:rPr>
              <a:t>takes</a:t>
            </a:r>
            <a:r>
              <a:rPr sz="2950" spc="-25" dirty="0">
                <a:latin typeface="Arial MT"/>
                <a:cs typeface="Arial MT"/>
              </a:rPr>
              <a:t> </a:t>
            </a:r>
            <a:r>
              <a:rPr sz="2950" spc="-15" dirty="0">
                <a:latin typeface="Arial MT"/>
                <a:cs typeface="Arial MT"/>
              </a:rPr>
              <a:t>30</a:t>
            </a:r>
            <a:r>
              <a:rPr sz="2950" spc="-30" dirty="0">
                <a:latin typeface="Arial MT"/>
                <a:cs typeface="Arial MT"/>
              </a:rPr>
              <a:t> </a:t>
            </a:r>
            <a:r>
              <a:rPr sz="2950" spc="-10" dirty="0">
                <a:latin typeface="Arial MT"/>
                <a:cs typeface="Arial MT"/>
              </a:rPr>
              <a:t>minutes</a:t>
            </a:r>
            <a:endParaRPr sz="295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9930" y="5678170"/>
            <a:ext cx="158115" cy="225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spc="254" dirty="0">
                <a:latin typeface="Trebuchet MS"/>
                <a:cs typeface="Trebuchet MS"/>
              </a:rPr>
              <a:t>●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8380" y="5549900"/>
            <a:ext cx="4481830" cy="89154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 marR="5080">
              <a:lnSpc>
                <a:spcPts val="3290"/>
              </a:lnSpc>
              <a:spcBef>
                <a:spcPts val="405"/>
              </a:spcBef>
            </a:pPr>
            <a:r>
              <a:rPr sz="2950" spc="-10" dirty="0">
                <a:latin typeface="Arial MT"/>
                <a:cs typeface="Arial MT"/>
              </a:rPr>
              <a:t>“Stasher” takes </a:t>
            </a:r>
            <a:r>
              <a:rPr sz="2950" spc="-15" dirty="0">
                <a:latin typeface="Arial MT"/>
                <a:cs typeface="Arial MT"/>
              </a:rPr>
              <a:t>30 </a:t>
            </a:r>
            <a:r>
              <a:rPr sz="2950" spc="-10" dirty="0">
                <a:latin typeface="Arial MT"/>
                <a:cs typeface="Arial MT"/>
              </a:rPr>
              <a:t>minutes </a:t>
            </a:r>
            <a:r>
              <a:rPr sz="2950" spc="-805" dirty="0">
                <a:latin typeface="Arial MT"/>
                <a:cs typeface="Arial MT"/>
              </a:rPr>
              <a:t> </a:t>
            </a:r>
            <a:r>
              <a:rPr sz="2950" spc="-5" dirty="0">
                <a:latin typeface="Arial MT"/>
                <a:cs typeface="Arial MT"/>
              </a:rPr>
              <a:t>to</a:t>
            </a:r>
            <a:r>
              <a:rPr sz="2950" spc="-30" dirty="0">
                <a:latin typeface="Arial MT"/>
                <a:cs typeface="Arial MT"/>
              </a:rPr>
              <a:t> </a:t>
            </a:r>
            <a:r>
              <a:rPr sz="2950" spc="-10" dirty="0">
                <a:latin typeface="Arial MT"/>
                <a:cs typeface="Arial MT"/>
              </a:rPr>
              <a:t>put</a:t>
            </a:r>
            <a:r>
              <a:rPr sz="2950" spc="-20" dirty="0">
                <a:latin typeface="Arial MT"/>
                <a:cs typeface="Arial MT"/>
              </a:rPr>
              <a:t> </a:t>
            </a:r>
            <a:r>
              <a:rPr sz="2950" spc="-10" dirty="0">
                <a:latin typeface="Arial MT"/>
                <a:cs typeface="Arial MT"/>
              </a:rPr>
              <a:t>clothes</a:t>
            </a:r>
            <a:r>
              <a:rPr sz="2950" spc="-20" dirty="0">
                <a:latin typeface="Arial MT"/>
                <a:cs typeface="Arial MT"/>
              </a:rPr>
              <a:t> </a:t>
            </a:r>
            <a:r>
              <a:rPr sz="2950" spc="-10" dirty="0">
                <a:latin typeface="Arial MT"/>
                <a:cs typeface="Arial MT"/>
              </a:rPr>
              <a:t>into</a:t>
            </a:r>
            <a:r>
              <a:rPr sz="2950" spc="-25" dirty="0">
                <a:latin typeface="Arial MT"/>
                <a:cs typeface="Arial MT"/>
              </a:rPr>
              <a:t> </a:t>
            </a:r>
            <a:r>
              <a:rPr sz="2950" spc="-10" dirty="0">
                <a:latin typeface="Arial MT"/>
                <a:cs typeface="Arial MT"/>
              </a:rPr>
              <a:t>drawers</a:t>
            </a:r>
            <a:endParaRPr sz="295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420670" y="3425250"/>
            <a:ext cx="618490" cy="734060"/>
            <a:chOff x="7420670" y="3425250"/>
            <a:chExt cx="618490" cy="734060"/>
          </a:xfrm>
        </p:grpSpPr>
        <p:sp>
          <p:nvSpPr>
            <p:cNvPr id="14" name="object 14"/>
            <p:cNvSpPr/>
            <p:nvPr/>
          </p:nvSpPr>
          <p:spPr>
            <a:xfrm>
              <a:off x="7426959" y="3547109"/>
              <a:ext cx="605790" cy="605790"/>
            </a:xfrm>
            <a:custGeom>
              <a:avLst/>
              <a:gdLst/>
              <a:ahLst/>
              <a:cxnLst/>
              <a:rect l="l" t="t" r="r" b="b"/>
              <a:pathLst>
                <a:path w="605790" h="605789">
                  <a:moveTo>
                    <a:pt x="0" y="605789"/>
                  </a:moveTo>
                  <a:lnTo>
                    <a:pt x="0" y="151129"/>
                  </a:lnTo>
                  <a:lnTo>
                    <a:pt x="151130" y="0"/>
                  </a:lnTo>
                  <a:lnTo>
                    <a:pt x="605790" y="0"/>
                  </a:lnTo>
                  <a:lnTo>
                    <a:pt x="605790" y="454660"/>
                  </a:lnTo>
                  <a:lnTo>
                    <a:pt x="454660" y="605789"/>
                  </a:lnTo>
                  <a:lnTo>
                    <a:pt x="0" y="605789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426959" y="3547109"/>
              <a:ext cx="605790" cy="151130"/>
            </a:xfrm>
            <a:custGeom>
              <a:avLst/>
              <a:gdLst/>
              <a:ahLst/>
              <a:cxnLst/>
              <a:rect l="l" t="t" r="r" b="b"/>
              <a:pathLst>
                <a:path w="605790" h="151129">
                  <a:moveTo>
                    <a:pt x="0" y="151129"/>
                  </a:moveTo>
                  <a:lnTo>
                    <a:pt x="151130" y="0"/>
                  </a:lnTo>
                  <a:lnTo>
                    <a:pt x="605790" y="0"/>
                  </a:lnTo>
                  <a:lnTo>
                    <a:pt x="454660" y="151129"/>
                  </a:lnTo>
                  <a:lnTo>
                    <a:pt x="0" y="151129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881619" y="3547109"/>
              <a:ext cx="151130" cy="605790"/>
            </a:xfrm>
            <a:custGeom>
              <a:avLst/>
              <a:gdLst/>
              <a:ahLst/>
              <a:cxnLst/>
              <a:rect l="l" t="t" r="r" b="b"/>
              <a:pathLst>
                <a:path w="151129" h="605789">
                  <a:moveTo>
                    <a:pt x="151129" y="0"/>
                  </a:moveTo>
                  <a:lnTo>
                    <a:pt x="0" y="151129"/>
                  </a:lnTo>
                  <a:lnTo>
                    <a:pt x="0" y="605789"/>
                  </a:lnTo>
                  <a:lnTo>
                    <a:pt x="151129" y="454660"/>
                  </a:lnTo>
                  <a:lnTo>
                    <a:pt x="151129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881619" y="3547109"/>
              <a:ext cx="151130" cy="605790"/>
            </a:xfrm>
            <a:custGeom>
              <a:avLst/>
              <a:gdLst/>
              <a:ahLst/>
              <a:cxnLst/>
              <a:rect l="l" t="t" r="r" b="b"/>
              <a:pathLst>
                <a:path w="151129" h="605789">
                  <a:moveTo>
                    <a:pt x="0" y="605789"/>
                  </a:moveTo>
                  <a:lnTo>
                    <a:pt x="0" y="151129"/>
                  </a:lnTo>
                  <a:lnTo>
                    <a:pt x="151129" y="0"/>
                  </a:lnTo>
                  <a:lnTo>
                    <a:pt x="151129" y="454660"/>
                  </a:lnTo>
                  <a:lnTo>
                    <a:pt x="0" y="605789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562849" y="3431539"/>
              <a:ext cx="468630" cy="125730"/>
            </a:xfrm>
            <a:custGeom>
              <a:avLst/>
              <a:gdLst/>
              <a:ahLst/>
              <a:cxnLst/>
              <a:rect l="l" t="t" r="r" b="b"/>
              <a:pathLst>
                <a:path w="468629" h="125729">
                  <a:moveTo>
                    <a:pt x="468629" y="0"/>
                  </a:moveTo>
                  <a:lnTo>
                    <a:pt x="31750" y="0"/>
                  </a:lnTo>
                  <a:lnTo>
                    <a:pt x="0" y="31750"/>
                  </a:lnTo>
                  <a:lnTo>
                    <a:pt x="0" y="125730"/>
                  </a:lnTo>
                  <a:lnTo>
                    <a:pt x="438150" y="125730"/>
                  </a:lnTo>
                  <a:lnTo>
                    <a:pt x="468629" y="95250"/>
                  </a:lnTo>
                  <a:lnTo>
                    <a:pt x="46862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562849" y="3431539"/>
              <a:ext cx="468630" cy="125730"/>
            </a:xfrm>
            <a:custGeom>
              <a:avLst/>
              <a:gdLst/>
              <a:ahLst/>
              <a:cxnLst/>
              <a:rect l="l" t="t" r="r" b="b"/>
              <a:pathLst>
                <a:path w="468629" h="125729">
                  <a:moveTo>
                    <a:pt x="0" y="125730"/>
                  </a:moveTo>
                  <a:lnTo>
                    <a:pt x="0" y="31750"/>
                  </a:lnTo>
                  <a:lnTo>
                    <a:pt x="31750" y="0"/>
                  </a:lnTo>
                  <a:lnTo>
                    <a:pt x="468629" y="0"/>
                  </a:lnTo>
                  <a:lnTo>
                    <a:pt x="468629" y="95250"/>
                  </a:lnTo>
                  <a:lnTo>
                    <a:pt x="438150" y="125730"/>
                  </a:lnTo>
                  <a:lnTo>
                    <a:pt x="0" y="125730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562849" y="3425250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h="6350">
                  <a:moveTo>
                    <a:pt x="0" y="0"/>
                  </a:moveTo>
                  <a:lnTo>
                    <a:pt x="0" y="628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032750" y="355098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579"/>
                  </a:moveTo>
                  <a:lnTo>
                    <a:pt x="0" y="0"/>
                  </a:lnTo>
                  <a:lnTo>
                    <a:pt x="0" y="125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562849" y="3431539"/>
              <a:ext cx="468630" cy="31750"/>
            </a:xfrm>
            <a:custGeom>
              <a:avLst/>
              <a:gdLst/>
              <a:ahLst/>
              <a:cxnLst/>
              <a:rect l="l" t="t" r="r" b="b"/>
              <a:pathLst>
                <a:path w="468629" h="31750">
                  <a:moveTo>
                    <a:pt x="468629" y="0"/>
                  </a:moveTo>
                  <a:lnTo>
                    <a:pt x="31750" y="0"/>
                  </a:lnTo>
                  <a:lnTo>
                    <a:pt x="0" y="31750"/>
                  </a:lnTo>
                  <a:lnTo>
                    <a:pt x="438150" y="31750"/>
                  </a:lnTo>
                  <a:lnTo>
                    <a:pt x="46862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562849" y="3431539"/>
              <a:ext cx="468630" cy="31750"/>
            </a:xfrm>
            <a:custGeom>
              <a:avLst/>
              <a:gdLst/>
              <a:ahLst/>
              <a:cxnLst/>
              <a:rect l="l" t="t" r="r" b="b"/>
              <a:pathLst>
                <a:path w="468629" h="31750">
                  <a:moveTo>
                    <a:pt x="0" y="31750"/>
                  </a:moveTo>
                  <a:lnTo>
                    <a:pt x="31750" y="0"/>
                  </a:lnTo>
                  <a:lnTo>
                    <a:pt x="468629" y="0"/>
                  </a:lnTo>
                  <a:lnTo>
                    <a:pt x="438150" y="31750"/>
                  </a:lnTo>
                  <a:lnTo>
                    <a:pt x="0" y="31750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001000" y="3431539"/>
              <a:ext cx="30480" cy="125730"/>
            </a:xfrm>
            <a:custGeom>
              <a:avLst/>
              <a:gdLst/>
              <a:ahLst/>
              <a:cxnLst/>
              <a:rect l="l" t="t" r="r" b="b"/>
              <a:pathLst>
                <a:path w="30479" h="125729">
                  <a:moveTo>
                    <a:pt x="30479" y="0"/>
                  </a:moveTo>
                  <a:lnTo>
                    <a:pt x="0" y="31750"/>
                  </a:lnTo>
                  <a:lnTo>
                    <a:pt x="0" y="125730"/>
                  </a:lnTo>
                  <a:lnTo>
                    <a:pt x="30479" y="95250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001000" y="3431539"/>
              <a:ext cx="30480" cy="125730"/>
            </a:xfrm>
            <a:custGeom>
              <a:avLst/>
              <a:gdLst/>
              <a:ahLst/>
              <a:cxnLst/>
              <a:rect l="l" t="t" r="r" b="b"/>
              <a:pathLst>
                <a:path w="30479" h="125729">
                  <a:moveTo>
                    <a:pt x="0" y="125730"/>
                  </a:moveTo>
                  <a:lnTo>
                    <a:pt x="0" y="31750"/>
                  </a:lnTo>
                  <a:lnTo>
                    <a:pt x="30479" y="0"/>
                  </a:lnTo>
                  <a:lnTo>
                    <a:pt x="30479" y="95250"/>
                  </a:lnTo>
                  <a:lnTo>
                    <a:pt x="0" y="125730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608569" y="3488689"/>
              <a:ext cx="80010" cy="45720"/>
            </a:xfrm>
            <a:custGeom>
              <a:avLst/>
              <a:gdLst/>
              <a:ahLst/>
              <a:cxnLst/>
              <a:rect l="l" t="t" r="r" b="b"/>
              <a:pathLst>
                <a:path w="80009" h="45720">
                  <a:moveTo>
                    <a:pt x="39370" y="0"/>
                  </a:moveTo>
                  <a:lnTo>
                    <a:pt x="24110" y="1785"/>
                  </a:lnTo>
                  <a:lnTo>
                    <a:pt x="11588" y="6667"/>
                  </a:lnTo>
                  <a:lnTo>
                    <a:pt x="3115" y="13930"/>
                  </a:lnTo>
                  <a:lnTo>
                    <a:pt x="0" y="22860"/>
                  </a:lnTo>
                  <a:lnTo>
                    <a:pt x="3115" y="31789"/>
                  </a:lnTo>
                  <a:lnTo>
                    <a:pt x="11588" y="39052"/>
                  </a:lnTo>
                  <a:lnTo>
                    <a:pt x="24110" y="43934"/>
                  </a:lnTo>
                  <a:lnTo>
                    <a:pt x="39370" y="45720"/>
                  </a:lnTo>
                  <a:lnTo>
                    <a:pt x="55364" y="43934"/>
                  </a:lnTo>
                  <a:lnTo>
                    <a:pt x="68262" y="39052"/>
                  </a:lnTo>
                  <a:lnTo>
                    <a:pt x="76874" y="31789"/>
                  </a:lnTo>
                  <a:lnTo>
                    <a:pt x="80009" y="22860"/>
                  </a:lnTo>
                  <a:lnTo>
                    <a:pt x="76874" y="13930"/>
                  </a:lnTo>
                  <a:lnTo>
                    <a:pt x="68262" y="6667"/>
                  </a:lnTo>
                  <a:lnTo>
                    <a:pt x="55364" y="1785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608569" y="3488689"/>
              <a:ext cx="81280" cy="45720"/>
            </a:xfrm>
            <a:custGeom>
              <a:avLst/>
              <a:gdLst/>
              <a:ahLst/>
              <a:cxnLst/>
              <a:rect l="l" t="t" r="r" b="b"/>
              <a:pathLst>
                <a:path w="81279" h="45720">
                  <a:moveTo>
                    <a:pt x="39370" y="0"/>
                  </a:moveTo>
                  <a:lnTo>
                    <a:pt x="55364" y="1785"/>
                  </a:lnTo>
                  <a:lnTo>
                    <a:pt x="68262" y="6667"/>
                  </a:lnTo>
                  <a:lnTo>
                    <a:pt x="76874" y="13930"/>
                  </a:lnTo>
                  <a:lnTo>
                    <a:pt x="80009" y="22860"/>
                  </a:lnTo>
                  <a:lnTo>
                    <a:pt x="76874" y="31789"/>
                  </a:lnTo>
                  <a:lnTo>
                    <a:pt x="68262" y="39052"/>
                  </a:lnTo>
                  <a:lnTo>
                    <a:pt x="55364" y="43934"/>
                  </a:lnTo>
                  <a:lnTo>
                    <a:pt x="39370" y="45720"/>
                  </a:lnTo>
                  <a:lnTo>
                    <a:pt x="24110" y="43934"/>
                  </a:lnTo>
                  <a:lnTo>
                    <a:pt x="11588" y="39052"/>
                  </a:lnTo>
                  <a:lnTo>
                    <a:pt x="3115" y="31789"/>
                  </a:lnTo>
                  <a:lnTo>
                    <a:pt x="0" y="22860"/>
                  </a:lnTo>
                  <a:lnTo>
                    <a:pt x="3115" y="13930"/>
                  </a:lnTo>
                  <a:lnTo>
                    <a:pt x="11588" y="6667"/>
                  </a:lnTo>
                  <a:lnTo>
                    <a:pt x="24110" y="1785"/>
                  </a:lnTo>
                  <a:lnTo>
                    <a:pt x="39370" y="0"/>
                  </a:lnTo>
                  <a:close/>
                </a:path>
                <a:path w="81279" h="45720">
                  <a:moveTo>
                    <a:pt x="0" y="0"/>
                  </a:moveTo>
                  <a:lnTo>
                    <a:pt x="0" y="0"/>
                  </a:lnTo>
                </a:path>
                <a:path w="81279" h="45720">
                  <a:moveTo>
                    <a:pt x="81279" y="45720"/>
                  </a:moveTo>
                  <a:lnTo>
                    <a:pt x="81279" y="45720"/>
                  </a:lnTo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500619" y="3826509"/>
              <a:ext cx="320040" cy="137160"/>
            </a:xfrm>
            <a:custGeom>
              <a:avLst/>
              <a:gdLst/>
              <a:ahLst/>
              <a:cxnLst/>
              <a:rect l="l" t="t" r="r" b="b"/>
              <a:pathLst>
                <a:path w="320040" h="137160">
                  <a:moveTo>
                    <a:pt x="39370" y="0"/>
                  </a:moveTo>
                  <a:lnTo>
                    <a:pt x="279400" y="0"/>
                  </a:lnTo>
                  <a:lnTo>
                    <a:pt x="320039" y="39369"/>
                  </a:lnTo>
                  <a:lnTo>
                    <a:pt x="320039" y="96519"/>
                  </a:lnTo>
                  <a:lnTo>
                    <a:pt x="279400" y="137160"/>
                  </a:lnTo>
                  <a:lnTo>
                    <a:pt x="39370" y="137160"/>
                  </a:lnTo>
                  <a:lnTo>
                    <a:pt x="0" y="96519"/>
                  </a:lnTo>
                  <a:lnTo>
                    <a:pt x="0" y="39369"/>
                  </a:lnTo>
                  <a:lnTo>
                    <a:pt x="39370" y="0"/>
                  </a:lnTo>
                  <a:close/>
                </a:path>
                <a:path w="320040" h="137160">
                  <a:moveTo>
                    <a:pt x="0" y="0"/>
                  </a:moveTo>
                  <a:lnTo>
                    <a:pt x="0" y="0"/>
                  </a:lnTo>
                </a:path>
                <a:path w="320040" h="137160">
                  <a:moveTo>
                    <a:pt x="320039" y="137160"/>
                  </a:moveTo>
                  <a:lnTo>
                    <a:pt x="320039" y="137160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7418069" y="4400610"/>
            <a:ext cx="595630" cy="589280"/>
            <a:chOff x="7418069" y="4400610"/>
            <a:chExt cx="595630" cy="589280"/>
          </a:xfrm>
        </p:grpSpPr>
        <p:sp>
          <p:nvSpPr>
            <p:cNvPr id="30" name="object 30"/>
            <p:cNvSpPr/>
            <p:nvPr/>
          </p:nvSpPr>
          <p:spPr>
            <a:xfrm>
              <a:off x="7420610" y="4682490"/>
              <a:ext cx="593090" cy="306070"/>
            </a:xfrm>
            <a:custGeom>
              <a:avLst/>
              <a:gdLst/>
              <a:ahLst/>
              <a:cxnLst/>
              <a:rect l="l" t="t" r="r" b="b"/>
              <a:pathLst>
                <a:path w="593090" h="306070">
                  <a:moveTo>
                    <a:pt x="165100" y="129540"/>
                  </a:moveTo>
                  <a:lnTo>
                    <a:pt x="0" y="129540"/>
                  </a:lnTo>
                  <a:lnTo>
                    <a:pt x="0" y="148590"/>
                  </a:lnTo>
                  <a:lnTo>
                    <a:pt x="83820" y="148590"/>
                  </a:lnTo>
                  <a:lnTo>
                    <a:pt x="165100" y="148590"/>
                  </a:lnTo>
                  <a:lnTo>
                    <a:pt x="165100" y="129540"/>
                  </a:lnTo>
                  <a:close/>
                </a:path>
                <a:path w="593090" h="306070">
                  <a:moveTo>
                    <a:pt x="593090" y="0"/>
                  </a:moveTo>
                  <a:lnTo>
                    <a:pt x="281940" y="0"/>
                  </a:lnTo>
                  <a:lnTo>
                    <a:pt x="281940" y="16510"/>
                  </a:lnTo>
                  <a:lnTo>
                    <a:pt x="382397" y="16510"/>
                  </a:lnTo>
                  <a:lnTo>
                    <a:pt x="345655" y="129540"/>
                  </a:lnTo>
                  <a:lnTo>
                    <a:pt x="279400" y="129540"/>
                  </a:lnTo>
                  <a:lnTo>
                    <a:pt x="279400" y="148590"/>
                  </a:lnTo>
                  <a:lnTo>
                    <a:pt x="339471" y="148590"/>
                  </a:lnTo>
                  <a:lnTo>
                    <a:pt x="288290" y="306070"/>
                  </a:lnTo>
                  <a:lnTo>
                    <a:pt x="325120" y="306070"/>
                  </a:lnTo>
                  <a:lnTo>
                    <a:pt x="376301" y="148590"/>
                  </a:lnTo>
                  <a:lnTo>
                    <a:pt x="435610" y="148590"/>
                  </a:lnTo>
                  <a:lnTo>
                    <a:pt x="590550" y="148590"/>
                  </a:lnTo>
                  <a:lnTo>
                    <a:pt x="590550" y="129540"/>
                  </a:lnTo>
                  <a:lnTo>
                    <a:pt x="382485" y="129540"/>
                  </a:lnTo>
                  <a:lnTo>
                    <a:pt x="419227" y="16510"/>
                  </a:lnTo>
                  <a:lnTo>
                    <a:pt x="436880" y="16510"/>
                  </a:lnTo>
                  <a:lnTo>
                    <a:pt x="593090" y="16510"/>
                  </a:lnTo>
                  <a:lnTo>
                    <a:pt x="593090" y="0"/>
                  </a:lnTo>
                  <a:close/>
                </a:path>
              </a:pathLst>
            </a:custGeom>
            <a:solidFill>
              <a:srgbClr val="FCA3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31160" y="4400610"/>
              <a:ext cx="91319" cy="91319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7418069" y="4517390"/>
              <a:ext cx="308610" cy="472440"/>
            </a:xfrm>
            <a:custGeom>
              <a:avLst/>
              <a:gdLst/>
              <a:ahLst/>
              <a:cxnLst/>
              <a:rect l="l" t="t" r="r" b="b"/>
              <a:pathLst>
                <a:path w="308609" h="472439">
                  <a:moveTo>
                    <a:pt x="148589" y="0"/>
                  </a:moveTo>
                  <a:lnTo>
                    <a:pt x="120650" y="0"/>
                  </a:lnTo>
                  <a:lnTo>
                    <a:pt x="115570" y="2540"/>
                  </a:lnTo>
                  <a:lnTo>
                    <a:pt x="110489" y="3810"/>
                  </a:lnTo>
                  <a:lnTo>
                    <a:pt x="100329" y="8890"/>
                  </a:lnTo>
                  <a:lnTo>
                    <a:pt x="97789" y="13970"/>
                  </a:lnTo>
                  <a:lnTo>
                    <a:pt x="91439" y="20320"/>
                  </a:lnTo>
                  <a:lnTo>
                    <a:pt x="88900" y="26670"/>
                  </a:lnTo>
                  <a:lnTo>
                    <a:pt x="86359" y="29210"/>
                  </a:lnTo>
                  <a:lnTo>
                    <a:pt x="85089" y="35560"/>
                  </a:lnTo>
                  <a:lnTo>
                    <a:pt x="2539" y="217170"/>
                  </a:lnTo>
                  <a:lnTo>
                    <a:pt x="1270" y="220980"/>
                  </a:lnTo>
                  <a:lnTo>
                    <a:pt x="1270" y="223520"/>
                  </a:lnTo>
                  <a:lnTo>
                    <a:pt x="0" y="226060"/>
                  </a:lnTo>
                  <a:lnTo>
                    <a:pt x="0" y="238760"/>
                  </a:lnTo>
                  <a:lnTo>
                    <a:pt x="1270" y="243840"/>
                  </a:lnTo>
                  <a:lnTo>
                    <a:pt x="17779" y="261620"/>
                  </a:lnTo>
                  <a:lnTo>
                    <a:pt x="20320" y="265430"/>
                  </a:lnTo>
                  <a:lnTo>
                    <a:pt x="201929" y="265430"/>
                  </a:lnTo>
                  <a:lnTo>
                    <a:pt x="201929" y="472440"/>
                  </a:lnTo>
                  <a:lnTo>
                    <a:pt x="254000" y="472440"/>
                  </a:lnTo>
                  <a:lnTo>
                    <a:pt x="254000" y="223520"/>
                  </a:lnTo>
                  <a:lnTo>
                    <a:pt x="252729" y="220980"/>
                  </a:lnTo>
                  <a:lnTo>
                    <a:pt x="251459" y="217170"/>
                  </a:lnTo>
                  <a:lnTo>
                    <a:pt x="251459" y="215900"/>
                  </a:lnTo>
                  <a:lnTo>
                    <a:pt x="246379" y="210820"/>
                  </a:lnTo>
                  <a:lnTo>
                    <a:pt x="242570" y="209550"/>
                  </a:lnTo>
                  <a:lnTo>
                    <a:pt x="237489" y="207010"/>
                  </a:lnTo>
                  <a:lnTo>
                    <a:pt x="218439" y="207010"/>
                  </a:lnTo>
                  <a:lnTo>
                    <a:pt x="121920" y="200660"/>
                  </a:lnTo>
                  <a:lnTo>
                    <a:pt x="148589" y="119380"/>
                  </a:lnTo>
                  <a:lnTo>
                    <a:pt x="307975" y="119380"/>
                  </a:lnTo>
                  <a:lnTo>
                    <a:pt x="306070" y="115570"/>
                  </a:lnTo>
                  <a:lnTo>
                    <a:pt x="304800" y="111760"/>
                  </a:lnTo>
                  <a:lnTo>
                    <a:pt x="302259" y="109220"/>
                  </a:lnTo>
                  <a:lnTo>
                    <a:pt x="299720" y="107950"/>
                  </a:lnTo>
                  <a:lnTo>
                    <a:pt x="297179" y="105410"/>
                  </a:lnTo>
                  <a:lnTo>
                    <a:pt x="294639" y="104140"/>
                  </a:lnTo>
                  <a:lnTo>
                    <a:pt x="293370" y="101600"/>
                  </a:lnTo>
                  <a:lnTo>
                    <a:pt x="195579" y="101600"/>
                  </a:lnTo>
                  <a:lnTo>
                    <a:pt x="176529" y="69850"/>
                  </a:lnTo>
                  <a:lnTo>
                    <a:pt x="179070" y="66040"/>
                  </a:lnTo>
                  <a:lnTo>
                    <a:pt x="180339" y="62230"/>
                  </a:lnTo>
                  <a:lnTo>
                    <a:pt x="180339" y="58420"/>
                  </a:lnTo>
                  <a:lnTo>
                    <a:pt x="181609" y="53340"/>
                  </a:lnTo>
                  <a:lnTo>
                    <a:pt x="181609" y="38100"/>
                  </a:lnTo>
                  <a:lnTo>
                    <a:pt x="180339" y="34290"/>
                  </a:lnTo>
                  <a:lnTo>
                    <a:pt x="179070" y="29210"/>
                  </a:lnTo>
                  <a:lnTo>
                    <a:pt x="177800" y="27940"/>
                  </a:lnTo>
                  <a:lnTo>
                    <a:pt x="175259" y="20320"/>
                  </a:lnTo>
                  <a:lnTo>
                    <a:pt x="165100" y="10160"/>
                  </a:lnTo>
                  <a:lnTo>
                    <a:pt x="157479" y="5080"/>
                  </a:lnTo>
                  <a:lnTo>
                    <a:pt x="153670" y="3810"/>
                  </a:lnTo>
                  <a:lnTo>
                    <a:pt x="148589" y="0"/>
                  </a:lnTo>
                  <a:close/>
                </a:path>
                <a:path w="308609" h="472439">
                  <a:moveTo>
                    <a:pt x="307975" y="119380"/>
                  </a:moveTo>
                  <a:lnTo>
                    <a:pt x="148589" y="119380"/>
                  </a:lnTo>
                  <a:lnTo>
                    <a:pt x="168909" y="147320"/>
                  </a:lnTo>
                  <a:lnTo>
                    <a:pt x="287020" y="147320"/>
                  </a:lnTo>
                  <a:lnTo>
                    <a:pt x="290829" y="146050"/>
                  </a:lnTo>
                  <a:lnTo>
                    <a:pt x="295909" y="146050"/>
                  </a:lnTo>
                  <a:lnTo>
                    <a:pt x="298450" y="143510"/>
                  </a:lnTo>
                  <a:lnTo>
                    <a:pt x="302259" y="142240"/>
                  </a:lnTo>
                  <a:lnTo>
                    <a:pt x="303529" y="139700"/>
                  </a:lnTo>
                  <a:lnTo>
                    <a:pt x="306070" y="137160"/>
                  </a:lnTo>
                  <a:lnTo>
                    <a:pt x="307339" y="134620"/>
                  </a:lnTo>
                  <a:lnTo>
                    <a:pt x="307339" y="132080"/>
                  </a:lnTo>
                  <a:lnTo>
                    <a:pt x="308609" y="129540"/>
                  </a:lnTo>
                  <a:lnTo>
                    <a:pt x="308609" y="120650"/>
                  </a:lnTo>
                  <a:lnTo>
                    <a:pt x="307975" y="119380"/>
                  </a:lnTo>
                  <a:close/>
                </a:path>
              </a:pathLst>
            </a:custGeom>
            <a:solidFill>
              <a:srgbClr val="FCA3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7432100" y="2510850"/>
            <a:ext cx="619760" cy="734060"/>
            <a:chOff x="7432100" y="2510850"/>
            <a:chExt cx="619760" cy="734060"/>
          </a:xfrm>
        </p:grpSpPr>
        <p:sp>
          <p:nvSpPr>
            <p:cNvPr id="34" name="object 34"/>
            <p:cNvSpPr/>
            <p:nvPr/>
          </p:nvSpPr>
          <p:spPr>
            <a:xfrm>
              <a:off x="7438390" y="2631439"/>
              <a:ext cx="607060" cy="607060"/>
            </a:xfrm>
            <a:custGeom>
              <a:avLst/>
              <a:gdLst/>
              <a:ahLst/>
              <a:cxnLst/>
              <a:rect l="l" t="t" r="r" b="b"/>
              <a:pathLst>
                <a:path w="607059" h="607060">
                  <a:moveTo>
                    <a:pt x="607059" y="0"/>
                  </a:moveTo>
                  <a:lnTo>
                    <a:pt x="152400" y="0"/>
                  </a:lnTo>
                  <a:lnTo>
                    <a:pt x="0" y="152400"/>
                  </a:lnTo>
                  <a:lnTo>
                    <a:pt x="0" y="607060"/>
                  </a:lnTo>
                  <a:lnTo>
                    <a:pt x="455929" y="607060"/>
                  </a:lnTo>
                  <a:lnTo>
                    <a:pt x="607059" y="454660"/>
                  </a:lnTo>
                  <a:lnTo>
                    <a:pt x="607059" y="0"/>
                  </a:lnTo>
                  <a:close/>
                </a:path>
              </a:pathLst>
            </a:custGeom>
            <a:solidFill>
              <a:srgbClr val="DB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438390" y="2631439"/>
              <a:ext cx="607060" cy="607060"/>
            </a:xfrm>
            <a:custGeom>
              <a:avLst/>
              <a:gdLst/>
              <a:ahLst/>
              <a:cxnLst/>
              <a:rect l="l" t="t" r="r" b="b"/>
              <a:pathLst>
                <a:path w="607059" h="607060">
                  <a:moveTo>
                    <a:pt x="0" y="607060"/>
                  </a:moveTo>
                  <a:lnTo>
                    <a:pt x="0" y="152400"/>
                  </a:lnTo>
                  <a:lnTo>
                    <a:pt x="152400" y="0"/>
                  </a:lnTo>
                  <a:lnTo>
                    <a:pt x="607059" y="0"/>
                  </a:lnTo>
                  <a:lnTo>
                    <a:pt x="607059" y="454660"/>
                  </a:lnTo>
                  <a:lnTo>
                    <a:pt x="455929" y="607060"/>
                  </a:lnTo>
                  <a:lnTo>
                    <a:pt x="0" y="607060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38390" y="2631439"/>
              <a:ext cx="607060" cy="152400"/>
            </a:xfrm>
            <a:custGeom>
              <a:avLst/>
              <a:gdLst/>
              <a:ahLst/>
              <a:cxnLst/>
              <a:rect l="l" t="t" r="r" b="b"/>
              <a:pathLst>
                <a:path w="607059" h="152400">
                  <a:moveTo>
                    <a:pt x="607059" y="0"/>
                  </a:moveTo>
                  <a:lnTo>
                    <a:pt x="152400" y="0"/>
                  </a:lnTo>
                  <a:lnTo>
                    <a:pt x="0" y="152400"/>
                  </a:lnTo>
                  <a:lnTo>
                    <a:pt x="455929" y="152400"/>
                  </a:lnTo>
                  <a:lnTo>
                    <a:pt x="607059" y="0"/>
                  </a:lnTo>
                  <a:close/>
                </a:path>
              </a:pathLst>
            </a:custGeom>
            <a:solidFill>
              <a:srgbClr val="E22C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438390" y="2631439"/>
              <a:ext cx="607060" cy="152400"/>
            </a:xfrm>
            <a:custGeom>
              <a:avLst/>
              <a:gdLst/>
              <a:ahLst/>
              <a:cxnLst/>
              <a:rect l="l" t="t" r="r" b="b"/>
              <a:pathLst>
                <a:path w="607059" h="152400">
                  <a:moveTo>
                    <a:pt x="0" y="152400"/>
                  </a:moveTo>
                  <a:lnTo>
                    <a:pt x="152400" y="0"/>
                  </a:lnTo>
                  <a:lnTo>
                    <a:pt x="607059" y="0"/>
                  </a:lnTo>
                  <a:lnTo>
                    <a:pt x="455929" y="152400"/>
                  </a:lnTo>
                  <a:lnTo>
                    <a:pt x="0" y="152400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894320" y="2631439"/>
              <a:ext cx="151130" cy="607060"/>
            </a:xfrm>
            <a:custGeom>
              <a:avLst/>
              <a:gdLst/>
              <a:ahLst/>
              <a:cxnLst/>
              <a:rect l="l" t="t" r="r" b="b"/>
              <a:pathLst>
                <a:path w="151129" h="607060">
                  <a:moveTo>
                    <a:pt x="151129" y="0"/>
                  </a:moveTo>
                  <a:lnTo>
                    <a:pt x="0" y="152400"/>
                  </a:lnTo>
                  <a:lnTo>
                    <a:pt x="0" y="607060"/>
                  </a:lnTo>
                  <a:lnTo>
                    <a:pt x="151129" y="454660"/>
                  </a:lnTo>
                  <a:lnTo>
                    <a:pt x="151129" y="0"/>
                  </a:lnTo>
                  <a:close/>
                </a:path>
              </a:pathLst>
            </a:custGeom>
            <a:solidFill>
              <a:srgbClr val="AF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894320" y="2631439"/>
              <a:ext cx="151130" cy="607060"/>
            </a:xfrm>
            <a:custGeom>
              <a:avLst/>
              <a:gdLst/>
              <a:ahLst/>
              <a:cxnLst/>
              <a:rect l="l" t="t" r="r" b="b"/>
              <a:pathLst>
                <a:path w="151129" h="607060">
                  <a:moveTo>
                    <a:pt x="0" y="607060"/>
                  </a:moveTo>
                  <a:lnTo>
                    <a:pt x="0" y="152400"/>
                  </a:lnTo>
                  <a:lnTo>
                    <a:pt x="151129" y="0"/>
                  </a:lnTo>
                  <a:lnTo>
                    <a:pt x="151129" y="454660"/>
                  </a:lnTo>
                  <a:lnTo>
                    <a:pt x="0" y="607060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575550" y="2517139"/>
              <a:ext cx="469900" cy="125730"/>
            </a:xfrm>
            <a:custGeom>
              <a:avLst/>
              <a:gdLst/>
              <a:ahLst/>
              <a:cxnLst/>
              <a:rect l="l" t="t" r="r" b="b"/>
              <a:pathLst>
                <a:path w="469900" h="125730">
                  <a:moveTo>
                    <a:pt x="469900" y="0"/>
                  </a:moveTo>
                  <a:lnTo>
                    <a:pt x="31750" y="0"/>
                  </a:lnTo>
                  <a:lnTo>
                    <a:pt x="0" y="31750"/>
                  </a:lnTo>
                  <a:lnTo>
                    <a:pt x="0" y="125730"/>
                  </a:lnTo>
                  <a:lnTo>
                    <a:pt x="438150" y="125730"/>
                  </a:lnTo>
                  <a:lnTo>
                    <a:pt x="469900" y="95250"/>
                  </a:lnTo>
                  <a:lnTo>
                    <a:pt x="469900" y="0"/>
                  </a:lnTo>
                  <a:close/>
                </a:path>
              </a:pathLst>
            </a:custGeom>
            <a:solidFill>
              <a:srgbClr val="DB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575550" y="2517139"/>
              <a:ext cx="469900" cy="125730"/>
            </a:xfrm>
            <a:custGeom>
              <a:avLst/>
              <a:gdLst/>
              <a:ahLst/>
              <a:cxnLst/>
              <a:rect l="l" t="t" r="r" b="b"/>
              <a:pathLst>
                <a:path w="469900" h="125730">
                  <a:moveTo>
                    <a:pt x="0" y="125730"/>
                  </a:moveTo>
                  <a:lnTo>
                    <a:pt x="0" y="31750"/>
                  </a:lnTo>
                  <a:lnTo>
                    <a:pt x="31750" y="0"/>
                  </a:lnTo>
                  <a:lnTo>
                    <a:pt x="469900" y="0"/>
                  </a:lnTo>
                  <a:lnTo>
                    <a:pt x="469900" y="95250"/>
                  </a:lnTo>
                  <a:lnTo>
                    <a:pt x="438150" y="125730"/>
                  </a:lnTo>
                  <a:lnTo>
                    <a:pt x="0" y="125730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575550" y="2517139"/>
              <a:ext cx="469900" cy="31750"/>
            </a:xfrm>
            <a:custGeom>
              <a:avLst/>
              <a:gdLst/>
              <a:ahLst/>
              <a:cxnLst/>
              <a:rect l="l" t="t" r="r" b="b"/>
              <a:pathLst>
                <a:path w="469900" h="31750">
                  <a:moveTo>
                    <a:pt x="469900" y="0"/>
                  </a:moveTo>
                  <a:lnTo>
                    <a:pt x="31750" y="0"/>
                  </a:lnTo>
                  <a:lnTo>
                    <a:pt x="0" y="31750"/>
                  </a:lnTo>
                  <a:lnTo>
                    <a:pt x="438150" y="31750"/>
                  </a:lnTo>
                  <a:lnTo>
                    <a:pt x="469900" y="0"/>
                  </a:lnTo>
                  <a:close/>
                </a:path>
              </a:pathLst>
            </a:custGeom>
            <a:solidFill>
              <a:srgbClr val="E22C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75550" y="2517139"/>
              <a:ext cx="469900" cy="31750"/>
            </a:xfrm>
            <a:custGeom>
              <a:avLst/>
              <a:gdLst/>
              <a:ahLst/>
              <a:cxnLst/>
              <a:rect l="l" t="t" r="r" b="b"/>
              <a:pathLst>
                <a:path w="469900" h="31750">
                  <a:moveTo>
                    <a:pt x="0" y="31750"/>
                  </a:moveTo>
                  <a:lnTo>
                    <a:pt x="31750" y="0"/>
                  </a:lnTo>
                  <a:lnTo>
                    <a:pt x="469900" y="0"/>
                  </a:lnTo>
                  <a:lnTo>
                    <a:pt x="438150" y="31750"/>
                  </a:lnTo>
                  <a:lnTo>
                    <a:pt x="0" y="31750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013700" y="2517139"/>
              <a:ext cx="31750" cy="125730"/>
            </a:xfrm>
            <a:custGeom>
              <a:avLst/>
              <a:gdLst/>
              <a:ahLst/>
              <a:cxnLst/>
              <a:rect l="l" t="t" r="r" b="b"/>
              <a:pathLst>
                <a:path w="31750" h="125730">
                  <a:moveTo>
                    <a:pt x="31750" y="0"/>
                  </a:moveTo>
                  <a:lnTo>
                    <a:pt x="0" y="31750"/>
                  </a:lnTo>
                  <a:lnTo>
                    <a:pt x="0" y="125730"/>
                  </a:lnTo>
                  <a:lnTo>
                    <a:pt x="31750" y="9525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AF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013700" y="2517139"/>
              <a:ext cx="31750" cy="125730"/>
            </a:xfrm>
            <a:custGeom>
              <a:avLst/>
              <a:gdLst/>
              <a:ahLst/>
              <a:cxnLst/>
              <a:rect l="l" t="t" r="r" b="b"/>
              <a:pathLst>
                <a:path w="31750" h="125730">
                  <a:moveTo>
                    <a:pt x="0" y="125730"/>
                  </a:moveTo>
                  <a:lnTo>
                    <a:pt x="0" y="31750"/>
                  </a:lnTo>
                  <a:lnTo>
                    <a:pt x="31750" y="0"/>
                  </a:lnTo>
                  <a:lnTo>
                    <a:pt x="31750" y="95250"/>
                  </a:lnTo>
                  <a:lnTo>
                    <a:pt x="0" y="125730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559040" y="2683509"/>
              <a:ext cx="320040" cy="45720"/>
            </a:xfrm>
            <a:custGeom>
              <a:avLst/>
              <a:gdLst/>
              <a:ahLst/>
              <a:cxnLst/>
              <a:rect l="l" t="t" r="r" b="b"/>
              <a:pathLst>
                <a:path w="320040" h="45719">
                  <a:moveTo>
                    <a:pt x="320039" y="0"/>
                  </a:moveTo>
                  <a:lnTo>
                    <a:pt x="80009" y="0"/>
                  </a:lnTo>
                  <a:lnTo>
                    <a:pt x="0" y="45719"/>
                  </a:lnTo>
                  <a:lnTo>
                    <a:pt x="240029" y="45719"/>
                  </a:lnTo>
                  <a:lnTo>
                    <a:pt x="320039" y="0"/>
                  </a:lnTo>
                  <a:close/>
                </a:path>
              </a:pathLst>
            </a:custGeom>
            <a:solidFill>
              <a:srgbClr val="DB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559040" y="2683509"/>
              <a:ext cx="320040" cy="45720"/>
            </a:xfrm>
            <a:custGeom>
              <a:avLst/>
              <a:gdLst/>
              <a:ahLst/>
              <a:cxnLst/>
              <a:rect l="l" t="t" r="r" b="b"/>
              <a:pathLst>
                <a:path w="320040" h="45719">
                  <a:moveTo>
                    <a:pt x="80009" y="0"/>
                  </a:moveTo>
                  <a:lnTo>
                    <a:pt x="320039" y="0"/>
                  </a:lnTo>
                  <a:lnTo>
                    <a:pt x="240029" y="45719"/>
                  </a:lnTo>
                  <a:lnTo>
                    <a:pt x="0" y="45719"/>
                  </a:lnTo>
                  <a:lnTo>
                    <a:pt x="80009" y="0"/>
                  </a:lnTo>
                  <a:close/>
                </a:path>
                <a:path w="320040" h="45719">
                  <a:moveTo>
                    <a:pt x="0" y="0"/>
                  </a:moveTo>
                  <a:lnTo>
                    <a:pt x="0" y="0"/>
                  </a:lnTo>
                </a:path>
                <a:path w="320040" h="45719">
                  <a:moveTo>
                    <a:pt x="320039" y="45719"/>
                  </a:moveTo>
                  <a:lnTo>
                    <a:pt x="320039" y="45719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908290" y="2575559"/>
              <a:ext cx="80010" cy="44450"/>
            </a:xfrm>
            <a:custGeom>
              <a:avLst/>
              <a:gdLst/>
              <a:ahLst/>
              <a:cxnLst/>
              <a:rect l="l" t="t" r="r" b="b"/>
              <a:pathLst>
                <a:path w="80009" h="44450">
                  <a:moveTo>
                    <a:pt x="39369" y="0"/>
                  </a:moveTo>
                  <a:lnTo>
                    <a:pt x="23574" y="1587"/>
                  </a:lnTo>
                  <a:lnTo>
                    <a:pt x="11112" y="6032"/>
                  </a:lnTo>
                  <a:lnTo>
                    <a:pt x="2936" y="12858"/>
                  </a:lnTo>
                  <a:lnTo>
                    <a:pt x="0" y="21589"/>
                  </a:lnTo>
                  <a:lnTo>
                    <a:pt x="2936" y="30519"/>
                  </a:lnTo>
                  <a:lnTo>
                    <a:pt x="11112" y="37782"/>
                  </a:lnTo>
                  <a:lnTo>
                    <a:pt x="23574" y="42664"/>
                  </a:lnTo>
                  <a:lnTo>
                    <a:pt x="39369" y="44450"/>
                  </a:lnTo>
                  <a:lnTo>
                    <a:pt x="55364" y="42664"/>
                  </a:lnTo>
                  <a:lnTo>
                    <a:pt x="68262" y="37782"/>
                  </a:lnTo>
                  <a:lnTo>
                    <a:pt x="76874" y="30519"/>
                  </a:lnTo>
                  <a:lnTo>
                    <a:pt x="80009" y="21589"/>
                  </a:lnTo>
                  <a:lnTo>
                    <a:pt x="76874" y="12858"/>
                  </a:lnTo>
                  <a:lnTo>
                    <a:pt x="68262" y="6032"/>
                  </a:lnTo>
                  <a:lnTo>
                    <a:pt x="55364" y="1587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DB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908290" y="2575559"/>
              <a:ext cx="80010" cy="45720"/>
            </a:xfrm>
            <a:custGeom>
              <a:avLst/>
              <a:gdLst/>
              <a:ahLst/>
              <a:cxnLst/>
              <a:rect l="l" t="t" r="r" b="b"/>
              <a:pathLst>
                <a:path w="80009" h="45719">
                  <a:moveTo>
                    <a:pt x="39369" y="0"/>
                  </a:moveTo>
                  <a:lnTo>
                    <a:pt x="55364" y="1587"/>
                  </a:lnTo>
                  <a:lnTo>
                    <a:pt x="68262" y="6032"/>
                  </a:lnTo>
                  <a:lnTo>
                    <a:pt x="76874" y="12858"/>
                  </a:lnTo>
                  <a:lnTo>
                    <a:pt x="80009" y="21589"/>
                  </a:lnTo>
                  <a:lnTo>
                    <a:pt x="76874" y="30519"/>
                  </a:lnTo>
                  <a:lnTo>
                    <a:pt x="68262" y="37782"/>
                  </a:lnTo>
                  <a:lnTo>
                    <a:pt x="55364" y="42664"/>
                  </a:lnTo>
                  <a:lnTo>
                    <a:pt x="39369" y="44450"/>
                  </a:lnTo>
                  <a:lnTo>
                    <a:pt x="23574" y="42664"/>
                  </a:lnTo>
                  <a:lnTo>
                    <a:pt x="11112" y="37782"/>
                  </a:lnTo>
                  <a:lnTo>
                    <a:pt x="2936" y="30519"/>
                  </a:lnTo>
                  <a:lnTo>
                    <a:pt x="0" y="21589"/>
                  </a:lnTo>
                  <a:lnTo>
                    <a:pt x="2936" y="12858"/>
                  </a:lnTo>
                  <a:lnTo>
                    <a:pt x="11112" y="6032"/>
                  </a:lnTo>
                  <a:lnTo>
                    <a:pt x="23574" y="1587"/>
                  </a:lnTo>
                  <a:lnTo>
                    <a:pt x="39369" y="0"/>
                  </a:lnTo>
                  <a:close/>
                </a:path>
                <a:path w="80009" h="45719">
                  <a:moveTo>
                    <a:pt x="0" y="0"/>
                  </a:moveTo>
                  <a:lnTo>
                    <a:pt x="0" y="0"/>
                  </a:lnTo>
                </a:path>
                <a:path w="80009" h="45719">
                  <a:moveTo>
                    <a:pt x="80009" y="45719"/>
                  </a:moveTo>
                  <a:lnTo>
                    <a:pt x="80009" y="45719"/>
                  </a:lnTo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0" name="object 50"/>
          <p:cNvGrpSpPr/>
          <p:nvPr/>
        </p:nvGrpSpPr>
        <p:grpSpPr>
          <a:xfrm>
            <a:off x="6689150" y="1630740"/>
            <a:ext cx="2236470" cy="481330"/>
            <a:chOff x="6689150" y="1630740"/>
            <a:chExt cx="2236470" cy="481330"/>
          </a:xfrm>
        </p:grpSpPr>
        <p:sp>
          <p:nvSpPr>
            <p:cNvPr id="51" name="object 51"/>
            <p:cNvSpPr/>
            <p:nvPr/>
          </p:nvSpPr>
          <p:spPr>
            <a:xfrm>
              <a:off x="6695440" y="1637030"/>
              <a:ext cx="520700" cy="466090"/>
            </a:xfrm>
            <a:custGeom>
              <a:avLst/>
              <a:gdLst/>
              <a:ahLst/>
              <a:cxnLst/>
              <a:rect l="l" t="t" r="r" b="b"/>
              <a:pathLst>
                <a:path w="520700" h="466089">
                  <a:moveTo>
                    <a:pt x="63500" y="6350"/>
                  </a:moveTo>
                  <a:lnTo>
                    <a:pt x="182879" y="132080"/>
                  </a:lnTo>
                  <a:lnTo>
                    <a:pt x="162559" y="135890"/>
                  </a:lnTo>
                  <a:lnTo>
                    <a:pt x="129539" y="144780"/>
                  </a:lnTo>
                  <a:lnTo>
                    <a:pt x="77469" y="168910"/>
                  </a:lnTo>
                  <a:lnTo>
                    <a:pt x="38100" y="204470"/>
                  </a:lnTo>
                  <a:lnTo>
                    <a:pt x="11429" y="247650"/>
                  </a:lnTo>
                  <a:lnTo>
                    <a:pt x="1269" y="290830"/>
                  </a:lnTo>
                  <a:lnTo>
                    <a:pt x="0" y="303530"/>
                  </a:lnTo>
                  <a:lnTo>
                    <a:pt x="1269" y="318770"/>
                  </a:lnTo>
                  <a:lnTo>
                    <a:pt x="20319" y="368300"/>
                  </a:lnTo>
                  <a:lnTo>
                    <a:pt x="48259" y="401320"/>
                  </a:lnTo>
                  <a:lnTo>
                    <a:pt x="88900" y="431800"/>
                  </a:lnTo>
                  <a:lnTo>
                    <a:pt x="143509" y="454660"/>
                  </a:lnTo>
                  <a:lnTo>
                    <a:pt x="194309" y="464820"/>
                  </a:lnTo>
                  <a:lnTo>
                    <a:pt x="210819" y="466090"/>
                  </a:lnTo>
                  <a:lnTo>
                    <a:pt x="300989" y="466090"/>
                  </a:lnTo>
                  <a:lnTo>
                    <a:pt x="341629" y="463550"/>
                  </a:lnTo>
                  <a:lnTo>
                    <a:pt x="374650" y="454660"/>
                  </a:lnTo>
                  <a:lnTo>
                    <a:pt x="391159" y="450850"/>
                  </a:lnTo>
                  <a:lnTo>
                    <a:pt x="444500" y="424180"/>
                  </a:lnTo>
                  <a:lnTo>
                    <a:pt x="481329" y="392430"/>
                  </a:lnTo>
                  <a:lnTo>
                    <a:pt x="510539" y="349250"/>
                  </a:lnTo>
                  <a:lnTo>
                    <a:pt x="514350" y="332740"/>
                  </a:lnTo>
                  <a:lnTo>
                    <a:pt x="519429" y="317500"/>
                  </a:lnTo>
                  <a:lnTo>
                    <a:pt x="520700" y="295910"/>
                  </a:lnTo>
                  <a:lnTo>
                    <a:pt x="519429" y="275590"/>
                  </a:lnTo>
                  <a:lnTo>
                    <a:pt x="516889" y="261620"/>
                  </a:lnTo>
                  <a:lnTo>
                    <a:pt x="491489" y="214630"/>
                  </a:lnTo>
                  <a:lnTo>
                    <a:pt x="452119" y="176530"/>
                  </a:lnTo>
                  <a:lnTo>
                    <a:pt x="417829" y="157480"/>
                  </a:lnTo>
                  <a:lnTo>
                    <a:pt x="397509" y="147320"/>
                  </a:lnTo>
                  <a:lnTo>
                    <a:pt x="379729" y="140970"/>
                  </a:lnTo>
                  <a:lnTo>
                    <a:pt x="359409" y="135890"/>
                  </a:lnTo>
                  <a:lnTo>
                    <a:pt x="341629" y="133350"/>
                  </a:lnTo>
                  <a:lnTo>
                    <a:pt x="325119" y="132080"/>
                  </a:lnTo>
                  <a:lnTo>
                    <a:pt x="454366" y="25400"/>
                  </a:lnTo>
                  <a:lnTo>
                    <a:pt x="247650" y="25400"/>
                  </a:lnTo>
                  <a:lnTo>
                    <a:pt x="232410" y="21590"/>
                  </a:lnTo>
                  <a:lnTo>
                    <a:pt x="147319" y="21590"/>
                  </a:lnTo>
                  <a:lnTo>
                    <a:pt x="63500" y="6350"/>
                  </a:lnTo>
                  <a:close/>
                </a:path>
                <a:path w="520700" h="466089">
                  <a:moveTo>
                    <a:pt x="355600" y="0"/>
                  </a:moveTo>
                  <a:lnTo>
                    <a:pt x="247650" y="0"/>
                  </a:lnTo>
                  <a:lnTo>
                    <a:pt x="247650" y="25400"/>
                  </a:lnTo>
                  <a:lnTo>
                    <a:pt x="454366" y="25400"/>
                  </a:lnTo>
                  <a:lnTo>
                    <a:pt x="455905" y="24130"/>
                  </a:lnTo>
                  <a:lnTo>
                    <a:pt x="354329" y="24130"/>
                  </a:lnTo>
                  <a:lnTo>
                    <a:pt x="355600" y="0"/>
                  </a:lnTo>
                  <a:close/>
                </a:path>
                <a:path w="520700" h="466089">
                  <a:moveTo>
                    <a:pt x="485139" y="0"/>
                  </a:moveTo>
                  <a:lnTo>
                    <a:pt x="354329" y="24130"/>
                  </a:lnTo>
                  <a:lnTo>
                    <a:pt x="455905" y="24130"/>
                  </a:lnTo>
                  <a:lnTo>
                    <a:pt x="485139" y="0"/>
                  </a:lnTo>
                  <a:close/>
                </a:path>
                <a:path w="520700" h="466089">
                  <a:moveTo>
                    <a:pt x="146050" y="0"/>
                  </a:moveTo>
                  <a:lnTo>
                    <a:pt x="147319" y="21590"/>
                  </a:lnTo>
                  <a:lnTo>
                    <a:pt x="232410" y="21590"/>
                  </a:lnTo>
                  <a:lnTo>
                    <a:pt x="146050" y="0"/>
                  </a:lnTo>
                  <a:close/>
                </a:path>
              </a:pathLst>
            </a:custGeom>
            <a:solidFill>
              <a:srgbClr val="9090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695440" y="1637030"/>
              <a:ext cx="523240" cy="468630"/>
            </a:xfrm>
            <a:custGeom>
              <a:avLst/>
              <a:gdLst/>
              <a:ahLst/>
              <a:cxnLst/>
              <a:rect l="l" t="t" r="r" b="b"/>
              <a:pathLst>
                <a:path w="523240" h="468630">
                  <a:moveTo>
                    <a:pt x="63500" y="6350"/>
                  </a:moveTo>
                  <a:lnTo>
                    <a:pt x="147319" y="21590"/>
                  </a:lnTo>
                  <a:lnTo>
                    <a:pt x="146050" y="0"/>
                  </a:lnTo>
                  <a:lnTo>
                    <a:pt x="247650" y="25400"/>
                  </a:lnTo>
                  <a:lnTo>
                    <a:pt x="247650" y="0"/>
                  </a:lnTo>
                  <a:lnTo>
                    <a:pt x="355600" y="0"/>
                  </a:lnTo>
                  <a:lnTo>
                    <a:pt x="354329" y="24130"/>
                  </a:lnTo>
                  <a:lnTo>
                    <a:pt x="485139" y="0"/>
                  </a:lnTo>
                  <a:lnTo>
                    <a:pt x="325119" y="132080"/>
                  </a:lnTo>
                  <a:lnTo>
                    <a:pt x="341629" y="133350"/>
                  </a:lnTo>
                  <a:lnTo>
                    <a:pt x="359409" y="135890"/>
                  </a:lnTo>
                  <a:lnTo>
                    <a:pt x="379729" y="140970"/>
                  </a:lnTo>
                  <a:lnTo>
                    <a:pt x="397509" y="147320"/>
                  </a:lnTo>
                  <a:lnTo>
                    <a:pt x="417829" y="157480"/>
                  </a:lnTo>
                  <a:lnTo>
                    <a:pt x="435609" y="165100"/>
                  </a:lnTo>
                  <a:lnTo>
                    <a:pt x="467359" y="187960"/>
                  </a:lnTo>
                  <a:lnTo>
                    <a:pt x="501650" y="228600"/>
                  </a:lnTo>
                  <a:lnTo>
                    <a:pt x="519429" y="275590"/>
                  </a:lnTo>
                  <a:lnTo>
                    <a:pt x="520700" y="295910"/>
                  </a:lnTo>
                  <a:lnTo>
                    <a:pt x="519429" y="317500"/>
                  </a:lnTo>
                  <a:lnTo>
                    <a:pt x="514350" y="332740"/>
                  </a:lnTo>
                  <a:lnTo>
                    <a:pt x="510539" y="349250"/>
                  </a:lnTo>
                  <a:lnTo>
                    <a:pt x="481329" y="392430"/>
                  </a:lnTo>
                  <a:lnTo>
                    <a:pt x="444500" y="424180"/>
                  </a:lnTo>
                  <a:lnTo>
                    <a:pt x="425450" y="434340"/>
                  </a:lnTo>
                  <a:lnTo>
                    <a:pt x="408939" y="443230"/>
                  </a:lnTo>
                  <a:lnTo>
                    <a:pt x="391159" y="450850"/>
                  </a:lnTo>
                  <a:lnTo>
                    <a:pt x="374650" y="454660"/>
                  </a:lnTo>
                  <a:lnTo>
                    <a:pt x="355600" y="459740"/>
                  </a:lnTo>
                  <a:lnTo>
                    <a:pt x="341629" y="463550"/>
                  </a:lnTo>
                  <a:lnTo>
                    <a:pt x="320039" y="464820"/>
                  </a:lnTo>
                  <a:lnTo>
                    <a:pt x="300989" y="466090"/>
                  </a:lnTo>
                  <a:lnTo>
                    <a:pt x="210819" y="466090"/>
                  </a:lnTo>
                  <a:lnTo>
                    <a:pt x="194309" y="464820"/>
                  </a:lnTo>
                  <a:lnTo>
                    <a:pt x="143509" y="454660"/>
                  </a:lnTo>
                  <a:lnTo>
                    <a:pt x="88900" y="431800"/>
                  </a:lnTo>
                  <a:lnTo>
                    <a:pt x="48259" y="401320"/>
                  </a:lnTo>
                  <a:lnTo>
                    <a:pt x="20319" y="368300"/>
                  </a:lnTo>
                  <a:lnTo>
                    <a:pt x="6350" y="332740"/>
                  </a:lnTo>
                  <a:lnTo>
                    <a:pt x="1269" y="318770"/>
                  </a:lnTo>
                  <a:lnTo>
                    <a:pt x="0" y="303530"/>
                  </a:lnTo>
                  <a:lnTo>
                    <a:pt x="1269" y="290830"/>
                  </a:lnTo>
                  <a:lnTo>
                    <a:pt x="5079" y="267970"/>
                  </a:lnTo>
                  <a:lnTo>
                    <a:pt x="21589" y="223520"/>
                  </a:lnTo>
                  <a:lnTo>
                    <a:pt x="55879" y="186690"/>
                  </a:lnTo>
                  <a:lnTo>
                    <a:pt x="100329" y="157480"/>
                  </a:lnTo>
                  <a:lnTo>
                    <a:pt x="162559" y="135890"/>
                  </a:lnTo>
                  <a:lnTo>
                    <a:pt x="182879" y="132080"/>
                  </a:lnTo>
                  <a:lnTo>
                    <a:pt x="63500" y="6350"/>
                  </a:lnTo>
                  <a:close/>
                </a:path>
                <a:path w="523240" h="468630">
                  <a:moveTo>
                    <a:pt x="0" y="0"/>
                  </a:moveTo>
                  <a:lnTo>
                    <a:pt x="0" y="0"/>
                  </a:lnTo>
                </a:path>
                <a:path w="523240" h="468630">
                  <a:moveTo>
                    <a:pt x="523239" y="468630"/>
                  </a:moveTo>
                  <a:lnTo>
                    <a:pt x="523239" y="468630"/>
                  </a:lnTo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266940" y="1637030"/>
              <a:ext cx="520700" cy="466090"/>
            </a:xfrm>
            <a:custGeom>
              <a:avLst/>
              <a:gdLst/>
              <a:ahLst/>
              <a:cxnLst/>
              <a:rect l="l" t="t" r="r" b="b"/>
              <a:pathLst>
                <a:path w="520700" h="466089">
                  <a:moveTo>
                    <a:pt x="63500" y="6350"/>
                  </a:moveTo>
                  <a:lnTo>
                    <a:pt x="182879" y="132080"/>
                  </a:lnTo>
                  <a:lnTo>
                    <a:pt x="162559" y="135890"/>
                  </a:lnTo>
                  <a:lnTo>
                    <a:pt x="130809" y="144780"/>
                  </a:lnTo>
                  <a:lnTo>
                    <a:pt x="78739" y="168910"/>
                  </a:lnTo>
                  <a:lnTo>
                    <a:pt x="38100" y="204470"/>
                  </a:lnTo>
                  <a:lnTo>
                    <a:pt x="11429" y="247650"/>
                  </a:lnTo>
                  <a:lnTo>
                    <a:pt x="1269" y="290830"/>
                  </a:lnTo>
                  <a:lnTo>
                    <a:pt x="0" y="303530"/>
                  </a:lnTo>
                  <a:lnTo>
                    <a:pt x="1269" y="318770"/>
                  </a:lnTo>
                  <a:lnTo>
                    <a:pt x="20319" y="368300"/>
                  </a:lnTo>
                  <a:lnTo>
                    <a:pt x="48259" y="401320"/>
                  </a:lnTo>
                  <a:lnTo>
                    <a:pt x="88900" y="431800"/>
                  </a:lnTo>
                  <a:lnTo>
                    <a:pt x="143509" y="454660"/>
                  </a:lnTo>
                  <a:lnTo>
                    <a:pt x="194309" y="464820"/>
                  </a:lnTo>
                  <a:lnTo>
                    <a:pt x="210819" y="466090"/>
                  </a:lnTo>
                  <a:lnTo>
                    <a:pt x="300989" y="466090"/>
                  </a:lnTo>
                  <a:lnTo>
                    <a:pt x="341629" y="463550"/>
                  </a:lnTo>
                  <a:lnTo>
                    <a:pt x="374650" y="454660"/>
                  </a:lnTo>
                  <a:lnTo>
                    <a:pt x="391159" y="450850"/>
                  </a:lnTo>
                  <a:lnTo>
                    <a:pt x="444500" y="424180"/>
                  </a:lnTo>
                  <a:lnTo>
                    <a:pt x="481329" y="392430"/>
                  </a:lnTo>
                  <a:lnTo>
                    <a:pt x="510539" y="349250"/>
                  </a:lnTo>
                  <a:lnTo>
                    <a:pt x="514350" y="332740"/>
                  </a:lnTo>
                  <a:lnTo>
                    <a:pt x="519429" y="317500"/>
                  </a:lnTo>
                  <a:lnTo>
                    <a:pt x="520700" y="295910"/>
                  </a:lnTo>
                  <a:lnTo>
                    <a:pt x="519429" y="275590"/>
                  </a:lnTo>
                  <a:lnTo>
                    <a:pt x="516889" y="261620"/>
                  </a:lnTo>
                  <a:lnTo>
                    <a:pt x="491489" y="214630"/>
                  </a:lnTo>
                  <a:lnTo>
                    <a:pt x="453389" y="176530"/>
                  </a:lnTo>
                  <a:lnTo>
                    <a:pt x="417829" y="157480"/>
                  </a:lnTo>
                  <a:lnTo>
                    <a:pt x="397509" y="147320"/>
                  </a:lnTo>
                  <a:lnTo>
                    <a:pt x="379729" y="140970"/>
                  </a:lnTo>
                  <a:lnTo>
                    <a:pt x="359409" y="135890"/>
                  </a:lnTo>
                  <a:lnTo>
                    <a:pt x="341629" y="133350"/>
                  </a:lnTo>
                  <a:lnTo>
                    <a:pt x="326389" y="132080"/>
                  </a:lnTo>
                  <a:lnTo>
                    <a:pt x="454611" y="25400"/>
                  </a:lnTo>
                  <a:lnTo>
                    <a:pt x="247650" y="25400"/>
                  </a:lnTo>
                  <a:lnTo>
                    <a:pt x="232410" y="21590"/>
                  </a:lnTo>
                  <a:lnTo>
                    <a:pt x="148589" y="21590"/>
                  </a:lnTo>
                  <a:lnTo>
                    <a:pt x="63500" y="6350"/>
                  </a:lnTo>
                  <a:close/>
                </a:path>
                <a:path w="520700" h="466089">
                  <a:moveTo>
                    <a:pt x="355600" y="0"/>
                  </a:moveTo>
                  <a:lnTo>
                    <a:pt x="247650" y="0"/>
                  </a:lnTo>
                  <a:lnTo>
                    <a:pt x="247650" y="25400"/>
                  </a:lnTo>
                  <a:lnTo>
                    <a:pt x="454611" y="25400"/>
                  </a:lnTo>
                  <a:lnTo>
                    <a:pt x="456137" y="24130"/>
                  </a:lnTo>
                  <a:lnTo>
                    <a:pt x="354329" y="24130"/>
                  </a:lnTo>
                  <a:lnTo>
                    <a:pt x="355600" y="0"/>
                  </a:lnTo>
                  <a:close/>
                </a:path>
                <a:path w="520700" h="466089">
                  <a:moveTo>
                    <a:pt x="485139" y="0"/>
                  </a:moveTo>
                  <a:lnTo>
                    <a:pt x="354329" y="24130"/>
                  </a:lnTo>
                  <a:lnTo>
                    <a:pt x="456137" y="24130"/>
                  </a:lnTo>
                  <a:lnTo>
                    <a:pt x="485139" y="0"/>
                  </a:lnTo>
                  <a:close/>
                </a:path>
                <a:path w="520700" h="466089">
                  <a:moveTo>
                    <a:pt x="146050" y="0"/>
                  </a:moveTo>
                  <a:lnTo>
                    <a:pt x="148589" y="21590"/>
                  </a:lnTo>
                  <a:lnTo>
                    <a:pt x="232410" y="21590"/>
                  </a:lnTo>
                  <a:lnTo>
                    <a:pt x="146050" y="0"/>
                  </a:lnTo>
                  <a:close/>
                </a:path>
              </a:pathLst>
            </a:custGeom>
            <a:solidFill>
              <a:srgbClr val="9090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266940" y="1637030"/>
              <a:ext cx="523240" cy="468630"/>
            </a:xfrm>
            <a:custGeom>
              <a:avLst/>
              <a:gdLst/>
              <a:ahLst/>
              <a:cxnLst/>
              <a:rect l="l" t="t" r="r" b="b"/>
              <a:pathLst>
                <a:path w="523240" h="468630">
                  <a:moveTo>
                    <a:pt x="63500" y="6350"/>
                  </a:moveTo>
                  <a:lnTo>
                    <a:pt x="148589" y="21590"/>
                  </a:lnTo>
                  <a:lnTo>
                    <a:pt x="146050" y="0"/>
                  </a:lnTo>
                  <a:lnTo>
                    <a:pt x="247650" y="25400"/>
                  </a:lnTo>
                  <a:lnTo>
                    <a:pt x="247650" y="0"/>
                  </a:lnTo>
                  <a:lnTo>
                    <a:pt x="355600" y="0"/>
                  </a:lnTo>
                  <a:lnTo>
                    <a:pt x="354329" y="24130"/>
                  </a:lnTo>
                  <a:lnTo>
                    <a:pt x="485139" y="0"/>
                  </a:lnTo>
                  <a:lnTo>
                    <a:pt x="326389" y="132080"/>
                  </a:lnTo>
                  <a:lnTo>
                    <a:pt x="341629" y="133350"/>
                  </a:lnTo>
                  <a:lnTo>
                    <a:pt x="359409" y="135890"/>
                  </a:lnTo>
                  <a:lnTo>
                    <a:pt x="379729" y="140970"/>
                  </a:lnTo>
                  <a:lnTo>
                    <a:pt x="397509" y="147320"/>
                  </a:lnTo>
                  <a:lnTo>
                    <a:pt x="417829" y="157480"/>
                  </a:lnTo>
                  <a:lnTo>
                    <a:pt x="435609" y="165100"/>
                  </a:lnTo>
                  <a:lnTo>
                    <a:pt x="467359" y="187960"/>
                  </a:lnTo>
                  <a:lnTo>
                    <a:pt x="501650" y="228600"/>
                  </a:lnTo>
                  <a:lnTo>
                    <a:pt x="519429" y="275590"/>
                  </a:lnTo>
                  <a:lnTo>
                    <a:pt x="520700" y="295910"/>
                  </a:lnTo>
                  <a:lnTo>
                    <a:pt x="519429" y="317500"/>
                  </a:lnTo>
                  <a:lnTo>
                    <a:pt x="514350" y="332740"/>
                  </a:lnTo>
                  <a:lnTo>
                    <a:pt x="510539" y="349250"/>
                  </a:lnTo>
                  <a:lnTo>
                    <a:pt x="481329" y="392430"/>
                  </a:lnTo>
                  <a:lnTo>
                    <a:pt x="444500" y="424180"/>
                  </a:lnTo>
                  <a:lnTo>
                    <a:pt x="425450" y="434340"/>
                  </a:lnTo>
                  <a:lnTo>
                    <a:pt x="408939" y="443230"/>
                  </a:lnTo>
                  <a:lnTo>
                    <a:pt x="391159" y="450850"/>
                  </a:lnTo>
                  <a:lnTo>
                    <a:pt x="374650" y="454660"/>
                  </a:lnTo>
                  <a:lnTo>
                    <a:pt x="355600" y="459740"/>
                  </a:lnTo>
                  <a:lnTo>
                    <a:pt x="341629" y="463550"/>
                  </a:lnTo>
                  <a:lnTo>
                    <a:pt x="320039" y="464820"/>
                  </a:lnTo>
                  <a:lnTo>
                    <a:pt x="300989" y="466090"/>
                  </a:lnTo>
                  <a:lnTo>
                    <a:pt x="210819" y="466090"/>
                  </a:lnTo>
                  <a:lnTo>
                    <a:pt x="194309" y="464820"/>
                  </a:lnTo>
                  <a:lnTo>
                    <a:pt x="143509" y="454660"/>
                  </a:lnTo>
                  <a:lnTo>
                    <a:pt x="88900" y="431800"/>
                  </a:lnTo>
                  <a:lnTo>
                    <a:pt x="48259" y="401320"/>
                  </a:lnTo>
                  <a:lnTo>
                    <a:pt x="20319" y="368300"/>
                  </a:lnTo>
                  <a:lnTo>
                    <a:pt x="6350" y="332740"/>
                  </a:lnTo>
                  <a:lnTo>
                    <a:pt x="1269" y="318770"/>
                  </a:lnTo>
                  <a:lnTo>
                    <a:pt x="0" y="303530"/>
                  </a:lnTo>
                  <a:lnTo>
                    <a:pt x="1269" y="290830"/>
                  </a:lnTo>
                  <a:lnTo>
                    <a:pt x="5079" y="267970"/>
                  </a:lnTo>
                  <a:lnTo>
                    <a:pt x="22859" y="223520"/>
                  </a:lnTo>
                  <a:lnTo>
                    <a:pt x="55879" y="186690"/>
                  </a:lnTo>
                  <a:lnTo>
                    <a:pt x="100329" y="157480"/>
                  </a:lnTo>
                  <a:lnTo>
                    <a:pt x="162559" y="135890"/>
                  </a:lnTo>
                  <a:lnTo>
                    <a:pt x="182879" y="132080"/>
                  </a:lnTo>
                  <a:lnTo>
                    <a:pt x="63500" y="6350"/>
                  </a:lnTo>
                  <a:close/>
                </a:path>
                <a:path w="523240" h="468630">
                  <a:moveTo>
                    <a:pt x="0" y="0"/>
                  </a:moveTo>
                  <a:lnTo>
                    <a:pt x="0" y="0"/>
                  </a:lnTo>
                </a:path>
                <a:path w="523240" h="468630">
                  <a:moveTo>
                    <a:pt x="523239" y="468630"/>
                  </a:moveTo>
                  <a:lnTo>
                    <a:pt x="523239" y="468630"/>
                  </a:lnTo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838440" y="1637030"/>
              <a:ext cx="520700" cy="466090"/>
            </a:xfrm>
            <a:custGeom>
              <a:avLst/>
              <a:gdLst/>
              <a:ahLst/>
              <a:cxnLst/>
              <a:rect l="l" t="t" r="r" b="b"/>
              <a:pathLst>
                <a:path w="520700" h="466089">
                  <a:moveTo>
                    <a:pt x="63500" y="6350"/>
                  </a:moveTo>
                  <a:lnTo>
                    <a:pt x="182879" y="132080"/>
                  </a:lnTo>
                  <a:lnTo>
                    <a:pt x="162559" y="135890"/>
                  </a:lnTo>
                  <a:lnTo>
                    <a:pt x="129539" y="144780"/>
                  </a:lnTo>
                  <a:lnTo>
                    <a:pt x="77469" y="168910"/>
                  </a:lnTo>
                  <a:lnTo>
                    <a:pt x="38100" y="204470"/>
                  </a:lnTo>
                  <a:lnTo>
                    <a:pt x="11429" y="247650"/>
                  </a:lnTo>
                  <a:lnTo>
                    <a:pt x="1269" y="290830"/>
                  </a:lnTo>
                  <a:lnTo>
                    <a:pt x="0" y="303530"/>
                  </a:lnTo>
                  <a:lnTo>
                    <a:pt x="1269" y="318770"/>
                  </a:lnTo>
                  <a:lnTo>
                    <a:pt x="20319" y="368300"/>
                  </a:lnTo>
                  <a:lnTo>
                    <a:pt x="48259" y="401320"/>
                  </a:lnTo>
                  <a:lnTo>
                    <a:pt x="88900" y="431800"/>
                  </a:lnTo>
                  <a:lnTo>
                    <a:pt x="143509" y="454660"/>
                  </a:lnTo>
                  <a:lnTo>
                    <a:pt x="194309" y="464820"/>
                  </a:lnTo>
                  <a:lnTo>
                    <a:pt x="210819" y="466090"/>
                  </a:lnTo>
                  <a:lnTo>
                    <a:pt x="300989" y="466090"/>
                  </a:lnTo>
                  <a:lnTo>
                    <a:pt x="341629" y="463550"/>
                  </a:lnTo>
                  <a:lnTo>
                    <a:pt x="374650" y="454660"/>
                  </a:lnTo>
                  <a:lnTo>
                    <a:pt x="391159" y="450850"/>
                  </a:lnTo>
                  <a:lnTo>
                    <a:pt x="444500" y="424180"/>
                  </a:lnTo>
                  <a:lnTo>
                    <a:pt x="481329" y="392430"/>
                  </a:lnTo>
                  <a:lnTo>
                    <a:pt x="510539" y="349250"/>
                  </a:lnTo>
                  <a:lnTo>
                    <a:pt x="514350" y="332740"/>
                  </a:lnTo>
                  <a:lnTo>
                    <a:pt x="519429" y="317500"/>
                  </a:lnTo>
                  <a:lnTo>
                    <a:pt x="520700" y="295910"/>
                  </a:lnTo>
                  <a:lnTo>
                    <a:pt x="519429" y="275590"/>
                  </a:lnTo>
                  <a:lnTo>
                    <a:pt x="516889" y="261620"/>
                  </a:lnTo>
                  <a:lnTo>
                    <a:pt x="491489" y="214630"/>
                  </a:lnTo>
                  <a:lnTo>
                    <a:pt x="452119" y="176530"/>
                  </a:lnTo>
                  <a:lnTo>
                    <a:pt x="417829" y="157480"/>
                  </a:lnTo>
                  <a:lnTo>
                    <a:pt x="397509" y="147320"/>
                  </a:lnTo>
                  <a:lnTo>
                    <a:pt x="379729" y="140970"/>
                  </a:lnTo>
                  <a:lnTo>
                    <a:pt x="359409" y="135890"/>
                  </a:lnTo>
                  <a:lnTo>
                    <a:pt x="341629" y="133350"/>
                  </a:lnTo>
                  <a:lnTo>
                    <a:pt x="325119" y="132080"/>
                  </a:lnTo>
                  <a:lnTo>
                    <a:pt x="454366" y="25400"/>
                  </a:lnTo>
                  <a:lnTo>
                    <a:pt x="247650" y="25400"/>
                  </a:lnTo>
                  <a:lnTo>
                    <a:pt x="232410" y="21590"/>
                  </a:lnTo>
                  <a:lnTo>
                    <a:pt x="147319" y="21590"/>
                  </a:lnTo>
                  <a:lnTo>
                    <a:pt x="63500" y="6350"/>
                  </a:lnTo>
                  <a:close/>
                </a:path>
                <a:path w="520700" h="466089">
                  <a:moveTo>
                    <a:pt x="355600" y="0"/>
                  </a:moveTo>
                  <a:lnTo>
                    <a:pt x="247650" y="0"/>
                  </a:lnTo>
                  <a:lnTo>
                    <a:pt x="247650" y="25400"/>
                  </a:lnTo>
                  <a:lnTo>
                    <a:pt x="454366" y="25400"/>
                  </a:lnTo>
                  <a:lnTo>
                    <a:pt x="455905" y="24130"/>
                  </a:lnTo>
                  <a:lnTo>
                    <a:pt x="354329" y="24130"/>
                  </a:lnTo>
                  <a:lnTo>
                    <a:pt x="355600" y="0"/>
                  </a:lnTo>
                  <a:close/>
                </a:path>
                <a:path w="520700" h="466089">
                  <a:moveTo>
                    <a:pt x="485139" y="0"/>
                  </a:moveTo>
                  <a:lnTo>
                    <a:pt x="354329" y="24130"/>
                  </a:lnTo>
                  <a:lnTo>
                    <a:pt x="455905" y="24130"/>
                  </a:lnTo>
                  <a:lnTo>
                    <a:pt x="485139" y="0"/>
                  </a:lnTo>
                  <a:close/>
                </a:path>
                <a:path w="520700" h="466089">
                  <a:moveTo>
                    <a:pt x="146050" y="0"/>
                  </a:moveTo>
                  <a:lnTo>
                    <a:pt x="147319" y="21590"/>
                  </a:lnTo>
                  <a:lnTo>
                    <a:pt x="232410" y="21590"/>
                  </a:lnTo>
                  <a:lnTo>
                    <a:pt x="146050" y="0"/>
                  </a:lnTo>
                  <a:close/>
                </a:path>
              </a:pathLst>
            </a:custGeom>
            <a:solidFill>
              <a:srgbClr val="9090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838440" y="1637030"/>
              <a:ext cx="523240" cy="468630"/>
            </a:xfrm>
            <a:custGeom>
              <a:avLst/>
              <a:gdLst/>
              <a:ahLst/>
              <a:cxnLst/>
              <a:rect l="l" t="t" r="r" b="b"/>
              <a:pathLst>
                <a:path w="523240" h="468630">
                  <a:moveTo>
                    <a:pt x="63500" y="6350"/>
                  </a:moveTo>
                  <a:lnTo>
                    <a:pt x="147319" y="21590"/>
                  </a:lnTo>
                  <a:lnTo>
                    <a:pt x="146050" y="0"/>
                  </a:lnTo>
                  <a:lnTo>
                    <a:pt x="247650" y="25400"/>
                  </a:lnTo>
                  <a:lnTo>
                    <a:pt x="247650" y="0"/>
                  </a:lnTo>
                  <a:lnTo>
                    <a:pt x="355600" y="0"/>
                  </a:lnTo>
                  <a:lnTo>
                    <a:pt x="354329" y="24130"/>
                  </a:lnTo>
                  <a:lnTo>
                    <a:pt x="485139" y="0"/>
                  </a:lnTo>
                  <a:lnTo>
                    <a:pt x="325119" y="132080"/>
                  </a:lnTo>
                  <a:lnTo>
                    <a:pt x="341629" y="133350"/>
                  </a:lnTo>
                  <a:lnTo>
                    <a:pt x="359409" y="135890"/>
                  </a:lnTo>
                  <a:lnTo>
                    <a:pt x="379729" y="140970"/>
                  </a:lnTo>
                  <a:lnTo>
                    <a:pt x="397509" y="147320"/>
                  </a:lnTo>
                  <a:lnTo>
                    <a:pt x="417829" y="157480"/>
                  </a:lnTo>
                  <a:lnTo>
                    <a:pt x="435609" y="165100"/>
                  </a:lnTo>
                  <a:lnTo>
                    <a:pt x="467359" y="187960"/>
                  </a:lnTo>
                  <a:lnTo>
                    <a:pt x="501650" y="228600"/>
                  </a:lnTo>
                  <a:lnTo>
                    <a:pt x="519429" y="275590"/>
                  </a:lnTo>
                  <a:lnTo>
                    <a:pt x="520700" y="295910"/>
                  </a:lnTo>
                  <a:lnTo>
                    <a:pt x="519429" y="317500"/>
                  </a:lnTo>
                  <a:lnTo>
                    <a:pt x="514350" y="332740"/>
                  </a:lnTo>
                  <a:lnTo>
                    <a:pt x="510539" y="349250"/>
                  </a:lnTo>
                  <a:lnTo>
                    <a:pt x="481329" y="392430"/>
                  </a:lnTo>
                  <a:lnTo>
                    <a:pt x="444500" y="424180"/>
                  </a:lnTo>
                  <a:lnTo>
                    <a:pt x="425450" y="434340"/>
                  </a:lnTo>
                  <a:lnTo>
                    <a:pt x="408939" y="443230"/>
                  </a:lnTo>
                  <a:lnTo>
                    <a:pt x="391159" y="450850"/>
                  </a:lnTo>
                  <a:lnTo>
                    <a:pt x="374650" y="454660"/>
                  </a:lnTo>
                  <a:lnTo>
                    <a:pt x="355600" y="459740"/>
                  </a:lnTo>
                  <a:lnTo>
                    <a:pt x="341629" y="463550"/>
                  </a:lnTo>
                  <a:lnTo>
                    <a:pt x="320039" y="464820"/>
                  </a:lnTo>
                  <a:lnTo>
                    <a:pt x="300989" y="466090"/>
                  </a:lnTo>
                  <a:lnTo>
                    <a:pt x="210819" y="466090"/>
                  </a:lnTo>
                  <a:lnTo>
                    <a:pt x="194309" y="464820"/>
                  </a:lnTo>
                  <a:lnTo>
                    <a:pt x="143509" y="454660"/>
                  </a:lnTo>
                  <a:lnTo>
                    <a:pt x="88900" y="431800"/>
                  </a:lnTo>
                  <a:lnTo>
                    <a:pt x="48259" y="401320"/>
                  </a:lnTo>
                  <a:lnTo>
                    <a:pt x="20319" y="368300"/>
                  </a:lnTo>
                  <a:lnTo>
                    <a:pt x="6350" y="332740"/>
                  </a:lnTo>
                  <a:lnTo>
                    <a:pt x="1269" y="318770"/>
                  </a:lnTo>
                  <a:lnTo>
                    <a:pt x="0" y="303530"/>
                  </a:lnTo>
                  <a:lnTo>
                    <a:pt x="1269" y="290830"/>
                  </a:lnTo>
                  <a:lnTo>
                    <a:pt x="5079" y="267970"/>
                  </a:lnTo>
                  <a:lnTo>
                    <a:pt x="21589" y="223520"/>
                  </a:lnTo>
                  <a:lnTo>
                    <a:pt x="55879" y="186690"/>
                  </a:lnTo>
                  <a:lnTo>
                    <a:pt x="100329" y="157480"/>
                  </a:lnTo>
                  <a:lnTo>
                    <a:pt x="162559" y="135890"/>
                  </a:lnTo>
                  <a:lnTo>
                    <a:pt x="182879" y="132080"/>
                  </a:lnTo>
                  <a:lnTo>
                    <a:pt x="63500" y="6350"/>
                  </a:lnTo>
                  <a:close/>
                </a:path>
                <a:path w="523240" h="468630">
                  <a:moveTo>
                    <a:pt x="0" y="0"/>
                  </a:moveTo>
                  <a:lnTo>
                    <a:pt x="0" y="0"/>
                  </a:lnTo>
                </a:path>
                <a:path w="523240" h="468630">
                  <a:moveTo>
                    <a:pt x="523239" y="468630"/>
                  </a:moveTo>
                  <a:lnTo>
                    <a:pt x="523239" y="468630"/>
                  </a:lnTo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398510" y="1637030"/>
              <a:ext cx="520700" cy="466090"/>
            </a:xfrm>
            <a:custGeom>
              <a:avLst/>
              <a:gdLst/>
              <a:ahLst/>
              <a:cxnLst/>
              <a:rect l="l" t="t" r="r" b="b"/>
              <a:pathLst>
                <a:path w="520700" h="466089">
                  <a:moveTo>
                    <a:pt x="63500" y="6350"/>
                  </a:moveTo>
                  <a:lnTo>
                    <a:pt x="181610" y="132080"/>
                  </a:lnTo>
                  <a:lnTo>
                    <a:pt x="161290" y="135890"/>
                  </a:lnTo>
                  <a:lnTo>
                    <a:pt x="129540" y="144780"/>
                  </a:lnTo>
                  <a:lnTo>
                    <a:pt x="77470" y="168910"/>
                  </a:lnTo>
                  <a:lnTo>
                    <a:pt x="36830" y="204470"/>
                  </a:lnTo>
                  <a:lnTo>
                    <a:pt x="10160" y="247650"/>
                  </a:lnTo>
                  <a:lnTo>
                    <a:pt x="1270" y="290830"/>
                  </a:lnTo>
                  <a:lnTo>
                    <a:pt x="0" y="303530"/>
                  </a:lnTo>
                  <a:lnTo>
                    <a:pt x="1270" y="318770"/>
                  </a:lnTo>
                  <a:lnTo>
                    <a:pt x="20320" y="368300"/>
                  </a:lnTo>
                  <a:lnTo>
                    <a:pt x="46990" y="401320"/>
                  </a:lnTo>
                  <a:lnTo>
                    <a:pt x="87630" y="431800"/>
                  </a:lnTo>
                  <a:lnTo>
                    <a:pt x="142240" y="454660"/>
                  </a:lnTo>
                  <a:lnTo>
                    <a:pt x="193040" y="464820"/>
                  </a:lnTo>
                  <a:lnTo>
                    <a:pt x="210820" y="466090"/>
                  </a:lnTo>
                  <a:lnTo>
                    <a:pt x="299720" y="466090"/>
                  </a:lnTo>
                  <a:lnTo>
                    <a:pt x="340360" y="463550"/>
                  </a:lnTo>
                  <a:lnTo>
                    <a:pt x="373380" y="454660"/>
                  </a:lnTo>
                  <a:lnTo>
                    <a:pt x="389890" y="450850"/>
                  </a:lnTo>
                  <a:lnTo>
                    <a:pt x="443230" y="424180"/>
                  </a:lnTo>
                  <a:lnTo>
                    <a:pt x="480060" y="392430"/>
                  </a:lnTo>
                  <a:lnTo>
                    <a:pt x="509270" y="349250"/>
                  </a:lnTo>
                  <a:lnTo>
                    <a:pt x="513080" y="332740"/>
                  </a:lnTo>
                  <a:lnTo>
                    <a:pt x="518160" y="317500"/>
                  </a:lnTo>
                  <a:lnTo>
                    <a:pt x="520700" y="295910"/>
                  </a:lnTo>
                  <a:lnTo>
                    <a:pt x="518160" y="275590"/>
                  </a:lnTo>
                  <a:lnTo>
                    <a:pt x="515620" y="261620"/>
                  </a:lnTo>
                  <a:lnTo>
                    <a:pt x="509270" y="246380"/>
                  </a:lnTo>
                  <a:lnTo>
                    <a:pt x="501650" y="228600"/>
                  </a:lnTo>
                  <a:lnTo>
                    <a:pt x="490220" y="214630"/>
                  </a:lnTo>
                  <a:lnTo>
                    <a:pt x="478790" y="199390"/>
                  </a:lnTo>
                  <a:lnTo>
                    <a:pt x="466090" y="187960"/>
                  </a:lnTo>
                  <a:lnTo>
                    <a:pt x="452120" y="176530"/>
                  </a:lnTo>
                  <a:lnTo>
                    <a:pt x="434340" y="165100"/>
                  </a:lnTo>
                  <a:lnTo>
                    <a:pt x="416560" y="157480"/>
                  </a:lnTo>
                  <a:lnTo>
                    <a:pt x="396240" y="147320"/>
                  </a:lnTo>
                  <a:lnTo>
                    <a:pt x="378460" y="140970"/>
                  </a:lnTo>
                  <a:lnTo>
                    <a:pt x="358140" y="135890"/>
                  </a:lnTo>
                  <a:lnTo>
                    <a:pt x="340360" y="133350"/>
                  </a:lnTo>
                  <a:lnTo>
                    <a:pt x="325120" y="132080"/>
                  </a:lnTo>
                  <a:lnTo>
                    <a:pt x="453341" y="25400"/>
                  </a:lnTo>
                  <a:lnTo>
                    <a:pt x="247650" y="25400"/>
                  </a:lnTo>
                  <a:lnTo>
                    <a:pt x="232219" y="21590"/>
                  </a:lnTo>
                  <a:lnTo>
                    <a:pt x="147320" y="21590"/>
                  </a:lnTo>
                  <a:lnTo>
                    <a:pt x="63500" y="6350"/>
                  </a:lnTo>
                  <a:close/>
                </a:path>
                <a:path w="520700" h="466089">
                  <a:moveTo>
                    <a:pt x="354330" y="0"/>
                  </a:moveTo>
                  <a:lnTo>
                    <a:pt x="247650" y="0"/>
                  </a:lnTo>
                  <a:lnTo>
                    <a:pt x="247650" y="25400"/>
                  </a:lnTo>
                  <a:lnTo>
                    <a:pt x="453341" y="25400"/>
                  </a:lnTo>
                  <a:lnTo>
                    <a:pt x="454867" y="24130"/>
                  </a:lnTo>
                  <a:lnTo>
                    <a:pt x="353060" y="24130"/>
                  </a:lnTo>
                  <a:lnTo>
                    <a:pt x="354330" y="0"/>
                  </a:lnTo>
                  <a:close/>
                </a:path>
                <a:path w="520700" h="466089">
                  <a:moveTo>
                    <a:pt x="483870" y="0"/>
                  </a:moveTo>
                  <a:lnTo>
                    <a:pt x="353060" y="24130"/>
                  </a:lnTo>
                  <a:lnTo>
                    <a:pt x="454867" y="24130"/>
                  </a:lnTo>
                  <a:lnTo>
                    <a:pt x="483870" y="0"/>
                  </a:lnTo>
                  <a:close/>
                </a:path>
                <a:path w="520700" h="466089">
                  <a:moveTo>
                    <a:pt x="144780" y="0"/>
                  </a:moveTo>
                  <a:lnTo>
                    <a:pt x="147320" y="21590"/>
                  </a:lnTo>
                  <a:lnTo>
                    <a:pt x="232219" y="2159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9090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398510" y="1637030"/>
              <a:ext cx="521970" cy="468630"/>
            </a:xfrm>
            <a:custGeom>
              <a:avLst/>
              <a:gdLst/>
              <a:ahLst/>
              <a:cxnLst/>
              <a:rect l="l" t="t" r="r" b="b"/>
              <a:pathLst>
                <a:path w="521970" h="468630">
                  <a:moveTo>
                    <a:pt x="63500" y="6350"/>
                  </a:moveTo>
                  <a:lnTo>
                    <a:pt x="147320" y="21590"/>
                  </a:lnTo>
                  <a:lnTo>
                    <a:pt x="144780" y="0"/>
                  </a:lnTo>
                  <a:lnTo>
                    <a:pt x="247650" y="25400"/>
                  </a:lnTo>
                  <a:lnTo>
                    <a:pt x="247650" y="0"/>
                  </a:lnTo>
                  <a:lnTo>
                    <a:pt x="354330" y="0"/>
                  </a:lnTo>
                  <a:lnTo>
                    <a:pt x="353060" y="24130"/>
                  </a:lnTo>
                  <a:lnTo>
                    <a:pt x="483870" y="0"/>
                  </a:lnTo>
                  <a:lnTo>
                    <a:pt x="325120" y="132080"/>
                  </a:lnTo>
                  <a:lnTo>
                    <a:pt x="340360" y="133350"/>
                  </a:lnTo>
                  <a:lnTo>
                    <a:pt x="358140" y="135890"/>
                  </a:lnTo>
                  <a:lnTo>
                    <a:pt x="378460" y="140970"/>
                  </a:lnTo>
                  <a:lnTo>
                    <a:pt x="396240" y="147320"/>
                  </a:lnTo>
                  <a:lnTo>
                    <a:pt x="416560" y="157480"/>
                  </a:lnTo>
                  <a:lnTo>
                    <a:pt x="434340" y="165100"/>
                  </a:lnTo>
                  <a:lnTo>
                    <a:pt x="452120" y="176530"/>
                  </a:lnTo>
                  <a:lnTo>
                    <a:pt x="466090" y="187960"/>
                  </a:lnTo>
                  <a:lnTo>
                    <a:pt x="478790" y="199390"/>
                  </a:lnTo>
                  <a:lnTo>
                    <a:pt x="490220" y="214630"/>
                  </a:lnTo>
                  <a:lnTo>
                    <a:pt x="501650" y="228600"/>
                  </a:lnTo>
                  <a:lnTo>
                    <a:pt x="509270" y="246380"/>
                  </a:lnTo>
                  <a:lnTo>
                    <a:pt x="515620" y="261620"/>
                  </a:lnTo>
                  <a:lnTo>
                    <a:pt x="518160" y="275590"/>
                  </a:lnTo>
                  <a:lnTo>
                    <a:pt x="520700" y="295910"/>
                  </a:lnTo>
                  <a:lnTo>
                    <a:pt x="518160" y="317500"/>
                  </a:lnTo>
                  <a:lnTo>
                    <a:pt x="513080" y="332740"/>
                  </a:lnTo>
                  <a:lnTo>
                    <a:pt x="509270" y="349250"/>
                  </a:lnTo>
                  <a:lnTo>
                    <a:pt x="480060" y="392430"/>
                  </a:lnTo>
                  <a:lnTo>
                    <a:pt x="443230" y="424180"/>
                  </a:lnTo>
                  <a:lnTo>
                    <a:pt x="424180" y="434340"/>
                  </a:lnTo>
                  <a:lnTo>
                    <a:pt x="407670" y="443230"/>
                  </a:lnTo>
                  <a:lnTo>
                    <a:pt x="389890" y="450850"/>
                  </a:lnTo>
                  <a:lnTo>
                    <a:pt x="373380" y="454660"/>
                  </a:lnTo>
                  <a:lnTo>
                    <a:pt x="354330" y="459740"/>
                  </a:lnTo>
                  <a:lnTo>
                    <a:pt x="340360" y="463550"/>
                  </a:lnTo>
                  <a:lnTo>
                    <a:pt x="318770" y="464820"/>
                  </a:lnTo>
                  <a:lnTo>
                    <a:pt x="299720" y="466090"/>
                  </a:lnTo>
                  <a:lnTo>
                    <a:pt x="210820" y="466090"/>
                  </a:lnTo>
                  <a:lnTo>
                    <a:pt x="193040" y="464820"/>
                  </a:lnTo>
                  <a:lnTo>
                    <a:pt x="142240" y="454660"/>
                  </a:lnTo>
                  <a:lnTo>
                    <a:pt x="87630" y="431800"/>
                  </a:lnTo>
                  <a:lnTo>
                    <a:pt x="46990" y="401320"/>
                  </a:lnTo>
                  <a:lnTo>
                    <a:pt x="20320" y="368300"/>
                  </a:lnTo>
                  <a:lnTo>
                    <a:pt x="5080" y="332740"/>
                  </a:lnTo>
                  <a:lnTo>
                    <a:pt x="0" y="303530"/>
                  </a:lnTo>
                  <a:lnTo>
                    <a:pt x="1270" y="290830"/>
                  </a:lnTo>
                  <a:lnTo>
                    <a:pt x="10160" y="247650"/>
                  </a:lnTo>
                  <a:lnTo>
                    <a:pt x="36830" y="204470"/>
                  </a:lnTo>
                  <a:lnTo>
                    <a:pt x="77470" y="168910"/>
                  </a:lnTo>
                  <a:lnTo>
                    <a:pt x="129540" y="144780"/>
                  </a:lnTo>
                  <a:lnTo>
                    <a:pt x="181610" y="132080"/>
                  </a:lnTo>
                  <a:lnTo>
                    <a:pt x="63500" y="6350"/>
                  </a:lnTo>
                  <a:close/>
                </a:path>
                <a:path w="521970" h="468630">
                  <a:moveTo>
                    <a:pt x="0" y="0"/>
                  </a:moveTo>
                  <a:lnTo>
                    <a:pt x="0" y="0"/>
                  </a:lnTo>
                </a:path>
                <a:path w="521970" h="468630">
                  <a:moveTo>
                    <a:pt x="521970" y="468630"/>
                  </a:moveTo>
                  <a:lnTo>
                    <a:pt x="521970" y="468630"/>
                  </a:lnTo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6883400" y="1748790"/>
            <a:ext cx="1892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3565" algn="l"/>
                <a:tab pos="1155065" algn="l"/>
                <a:tab pos="1713864" algn="l"/>
              </a:tabLst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A	B	C	D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7527350" y="5213410"/>
            <a:ext cx="481330" cy="697230"/>
            <a:chOff x="7527350" y="5213410"/>
            <a:chExt cx="481330" cy="697230"/>
          </a:xfrm>
        </p:grpSpPr>
        <p:sp>
          <p:nvSpPr>
            <p:cNvPr id="61" name="object 61"/>
            <p:cNvSpPr/>
            <p:nvPr/>
          </p:nvSpPr>
          <p:spPr>
            <a:xfrm>
              <a:off x="7533640" y="5219700"/>
              <a:ext cx="468630" cy="683260"/>
            </a:xfrm>
            <a:custGeom>
              <a:avLst/>
              <a:gdLst/>
              <a:ahLst/>
              <a:cxnLst/>
              <a:rect l="l" t="t" r="r" b="b"/>
              <a:pathLst>
                <a:path w="468629" h="683260">
                  <a:moveTo>
                    <a:pt x="322002" y="255269"/>
                  </a:moveTo>
                  <a:lnTo>
                    <a:pt x="149859" y="255269"/>
                  </a:lnTo>
                  <a:lnTo>
                    <a:pt x="161289" y="257810"/>
                  </a:lnTo>
                  <a:lnTo>
                    <a:pt x="166369" y="266700"/>
                  </a:lnTo>
                  <a:lnTo>
                    <a:pt x="161289" y="293369"/>
                  </a:lnTo>
                  <a:lnTo>
                    <a:pt x="158750" y="330200"/>
                  </a:lnTo>
                  <a:lnTo>
                    <a:pt x="153669" y="360680"/>
                  </a:lnTo>
                  <a:lnTo>
                    <a:pt x="144779" y="391160"/>
                  </a:lnTo>
                  <a:lnTo>
                    <a:pt x="135889" y="429260"/>
                  </a:lnTo>
                  <a:lnTo>
                    <a:pt x="124459" y="461010"/>
                  </a:lnTo>
                  <a:lnTo>
                    <a:pt x="97789" y="502919"/>
                  </a:lnTo>
                  <a:lnTo>
                    <a:pt x="77469" y="529589"/>
                  </a:lnTo>
                  <a:lnTo>
                    <a:pt x="41909" y="571500"/>
                  </a:lnTo>
                  <a:lnTo>
                    <a:pt x="17779" y="599439"/>
                  </a:lnTo>
                  <a:lnTo>
                    <a:pt x="0" y="627380"/>
                  </a:lnTo>
                  <a:lnTo>
                    <a:pt x="0" y="638810"/>
                  </a:lnTo>
                  <a:lnTo>
                    <a:pt x="17779" y="660400"/>
                  </a:lnTo>
                  <a:lnTo>
                    <a:pt x="44450" y="683260"/>
                  </a:lnTo>
                  <a:lnTo>
                    <a:pt x="71119" y="683260"/>
                  </a:lnTo>
                  <a:lnTo>
                    <a:pt x="77469" y="676910"/>
                  </a:lnTo>
                  <a:lnTo>
                    <a:pt x="64769" y="662939"/>
                  </a:lnTo>
                  <a:lnTo>
                    <a:pt x="53339" y="646430"/>
                  </a:lnTo>
                  <a:lnTo>
                    <a:pt x="53339" y="635000"/>
                  </a:lnTo>
                  <a:lnTo>
                    <a:pt x="71119" y="608330"/>
                  </a:lnTo>
                  <a:lnTo>
                    <a:pt x="100329" y="580389"/>
                  </a:lnTo>
                  <a:lnTo>
                    <a:pt x="144779" y="524510"/>
                  </a:lnTo>
                  <a:lnTo>
                    <a:pt x="182879" y="477519"/>
                  </a:lnTo>
                  <a:lnTo>
                    <a:pt x="196850" y="461010"/>
                  </a:lnTo>
                  <a:lnTo>
                    <a:pt x="205739" y="449580"/>
                  </a:lnTo>
                  <a:lnTo>
                    <a:pt x="224789" y="447039"/>
                  </a:lnTo>
                  <a:lnTo>
                    <a:pt x="316229" y="447039"/>
                  </a:lnTo>
                  <a:lnTo>
                    <a:pt x="285750" y="396239"/>
                  </a:lnTo>
                  <a:lnTo>
                    <a:pt x="266700" y="355600"/>
                  </a:lnTo>
                  <a:lnTo>
                    <a:pt x="262889" y="332739"/>
                  </a:lnTo>
                  <a:lnTo>
                    <a:pt x="262889" y="304800"/>
                  </a:lnTo>
                  <a:lnTo>
                    <a:pt x="269239" y="288289"/>
                  </a:lnTo>
                  <a:lnTo>
                    <a:pt x="280669" y="279400"/>
                  </a:lnTo>
                  <a:lnTo>
                    <a:pt x="355973" y="279400"/>
                  </a:lnTo>
                  <a:lnTo>
                    <a:pt x="336550" y="266700"/>
                  </a:lnTo>
                  <a:lnTo>
                    <a:pt x="322002" y="255269"/>
                  </a:lnTo>
                  <a:close/>
                </a:path>
                <a:path w="468629" h="683260">
                  <a:moveTo>
                    <a:pt x="316229" y="447039"/>
                  </a:moveTo>
                  <a:lnTo>
                    <a:pt x="224789" y="447039"/>
                  </a:lnTo>
                  <a:lnTo>
                    <a:pt x="238759" y="455930"/>
                  </a:lnTo>
                  <a:lnTo>
                    <a:pt x="256539" y="468630"/>
                  </a:lnTo>
                  <a:lnTo>
                    <a:pt x="292100" y="515619"/>
                  </a:lnTo>
                  <a:lnTo>
                    <a:pt x="332739" y="571500"/>
                  </a:lnTo>
                  <a:lnTo>
                    <a:pt x="372109" y="627380"/>
                  </a:lnTo>
                  <a:lnTo>
                    <a:pt x="394969" y="660400"/>
                  </a:lnTo>
                  <a:lnTo>
                    <a:pt x="405129" y="665480"/>
                  </a:lnTo>
                  <a:lnTo>
                    <a:pt x="419100" y="665480"/>
                  </a:lnTo>
                  <a:lnTo>
                    <a:pt x="433069" y="652780"/>
                  </a:lnTo>
                  <a:lnTo>
                    <a:pt x="452119" y="641350"/>
                  </a:lnTo>
                  <a:lnTo>
                    <a:pt x="466089" y="629919"/>
                  </a:lnTo>
                  <a:lnTo>
                    <a:pt x="468065" y="621030"/>
                  </a:lnTo>
                  <a:lnTo>
                    <a:pt x="452119" y="621030"/>
                  </a:lnTo>
                  <a:lnTo>
                    <a:pt x="433069" y="618489"/>
                  </a:lnTo>
                  <a:lnTo>
                    <a:pt x="410209" y="599439"/>
                  </a:lnTo>
                  <a:lnTo>
                    <a:pt x="372109" y="538480"/>
                  </a:lnTo>
                  <a:lnTo>
                    <a:pt x="316229" y="447039"/>
                  </a:lnTo>
                  <a:close/>
                </a:path>
                <a:path w="468629" h="683260">
                  <a:moveTo>
                    <a:pt x="468629" y="618489"/>
                  </a:moveTo>
                  <a:lnTo>
                    <a:pt x="452119" y="621030"/>
                  </a:lnTo>
                  <a:lnTo>
                    <a:pt x="468065" y="621030"/>
                  </a:lnTo>
                  <a:lnTo>
                    <a:pt x="468629" y="618489"/>
                  </a:lnTo>
                  <a:close/>
                </a:path>
                <a:path w="468629" h="683260">
                  <a:moveTo>
                    <a:pt x="227329" y="0"/>
                  </a:moveTo>
                  <a:lnTo>
                    <a:pt x="213359" y="5080"/>
                  </a:lnTo>
                  <a:lnTo>
                    <a:pt x="203200" y="13969"/>
                  </a:lnTo>
                  <a:lnTo>
                    <a:pt x="196850" y="29210"/>
                  </a:lnTo>
                  <a:lnTo>
                    <a:pt x="194309" y="40639"/>
                  </a:lnTo>
                  <a:lnTo>
                    <a:pt x="196850" y="52069"/>
                  </a:lnTo>
                  <a:lnTo>
                    <a:pt x="203200" y="69850"/>
                  </a:lnTo>
                  <a:lnTo>
                    <a:pt x="205739" y="82550"/>
                  </a:lnTo>
                  <a:lnTo>
                    <a:pt x="208279" y="93980"/>
                  </a:lnTo>
                  <a:lnTo>
                    <a:pt x="205739" y="107950"/>
                  </a:lnTo>
                  <a:lnTo>
                    <a:pt x="196850" y="119380"/>
                  </a:lnTo>
                  <a:lnTo>
                    <a:pt x="182879" y="132080"/>
                  </a:lnTo>
                  <a:lnTo>
                    <a:pt x="166369" y="140969"/>
                  </a:lnTo>
                  <a:lnTo>
                    <a:pt x="153669" y="149860"/>
                  </a:lnTo>
                  <a:lnTo>
                    <a:pt x="140969" y="161289"/>
                  </a:lnTo>
                  <a:lnTo>
                    <a:pt x="130809" y="176530"/>
                  </a:lnTo>
                  <a:lnTo>
                    <a:pt x="119379" y="201930"/>
                  </a:lnTo>
                  <a:lnTo>
                    <a:pt x="109219" y="232410"/>
                  </a:lnTo>
                  <a:lnTo>
                    <a:pt x="100329" y="255269"/>
                  </a:lnTo>
                  <a:lnTo>
                    <a:pt x="97789" y="285750"/>
                  </a:lnTo>
                  <a:lnTo>
                    <a:pt x="93979" y="321310"/>
                  </a:lnTo>
                  <a:lnTo>
                    <a:pt x="93979" y="358139"/>
                  </a:lnTo>
                  <a:lnTo>
                    <a:pt x="97789" y="370839"/>
                  </a:lnTo>
                  <a:lnTo>
                    <a:pt x="102869" y="377189"/>
                  </a:lnTo>
                  <a:lnTo>
                    <a:pt x="114300" y="379730"/>
                  </a:lnTo>
                  <a:lnTo>
                    <a:pt x="121919" y="377189"/>
                  </a:lnTo>
                  <a:lnTo>
                    <a:pt x="124459" y="370839"/>
                  </a:lnTo>
                  <a:lnTo>
                    <a:pt x="124459" y="311150"/>
                  </a:lnTo>
                  <a:lnTo>
                    <a:pt x="127000" y="288289"/>
                  </a:lnTo>
                  <a:lnTo>
                    <a:pt x="130809" y="274319"/>
                  </a:lnTo>
                  <a:lnTo>
                    <a:pt x="138429" y="257810"/>
                  </a:lnTo>
                  <a:lnTo>
                    <a:pt x="149859" y="255269"/>
                  </a:lnTo>
                  <a:lnTo>
                    <a:pt x="322002" y="255269"/>
                  </a:lnTo>
                  <a:lnTo>
                    <a:pt x="318769" y="252730"/>
                  </a:lnTo>
                  <a:lnTo>
                    <a:pt x="307339" y="232410"/>
                  </a:lnTo>
                  <a:lnTo>
                    <a:pt x="297179" y="201930"/>
                  </a:lnTo>
                  <a:lnTo>
                    <a:pt x="294639" y="173989"/>
                  </a:lnTo>
                  <a:lnTo>
                    <a:pt x="280669" y="146050"/>
                  </a:lnTo>
                  <a:lnTo>
                    <a:pt x="266700" y="132080"/>
                  </a:lnTo>
                  <a:lnTo>
                    <a:pt x="256539" y="123189"/>
                  </a:lnTo>
                  <a:lnTo>
                    <a:pt x="256539" y="110489"/>
                  </a:lnTo>
                  <a:lnTo>
                    <a:pt x="262889" y="93980"/>
                  </a:lnTo>
                  <a:lnTo>
                    <a:pt x="269239" y="85089"/>
                  </a:lnTo>
                  <a:lnTo>
                    <a:pt x="274319" y="73660"/>
                  </a:lnTo>
                  <a:lnTo>
                    <a:pt x="280669" y="54610"/>
                  </a:lnTo>
                  <a:lnTo>
                    <a:pt x="274319" y="35560"/>
                  </a:lnTo>
                  <a:lnTo>
                    <a:pt x="271779" y="19050"/>
                  </a:lnTo>
                  <a:lnTo>
                    <a:pt x="262889" y="7619"/>
                  </a:lnTo>
                  <a:lnTo>
                    <a:pt x="247650" y="2539"/>
                  </a:lnTo>
                  <a:lnTo>
                    <a:pt x="227329" y="0"/>
                  </a:lnTo>
                  <a:close/>
                </a:path>
                <a:path w="468629" h="683260">
                  <a:moveTo>
                    <a:pt x="355973" y="279400"/>
                  </a:moveTo>
                  <a:lnTo>
                    <a:pt x="288289" y="279400"/>
                  </a:lnTo>
                  <a:lnTo>
                    <a:pt x="299719" y="285750"/>
                  </a:lnTo>
                  <a:lnTo>
                    <a:pt x="321309" y="302260"/>
                  </a:lnTo>
                  <a:lnTo>
                    <a:pt x="347979" y="321310"/>
                  </a:lnTo>
                  <a:lnTo>
                    <a:pt x="365759" y="330200"/>
                  </a:lnTo>
                  <a:lnTo>
                    <a:pt x="377189" y="332739"/>
                  </a:lnTo>
                  <a:lnTo>
                    <a:pt x="386079" y="330200"/>
                  </a:lnTo>
                  <a:lnTo>
                    <a:pt x="391159" y="321310"/>
                  </a:lnTo>
                  <a:lnTo>
                    <a:pt x="388619" y="313689"/>
                  </a:lnTo>
                  <a:lnTo>
                    <a:pt x="386079" y="304800"/>
                  </a:lnTo>
                  <a:lnTo>
                    <a:pt x="369569" y="288289"/>
                  </a:lnTo>
                  <a:lnTo>
                    <a:pt x="355973" y="27940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533640" y="5219700"/>
              <a:ext cx="471170" cy="684530"/>
            </a:xfrm>
            <a:custGeom>
              <a:avLst/>
              <a:gdLst/>
              <a:ahLst/>
              <a:cxnLst/>
              <a:rect l="l" t="t" r="r" b="b"/>
              <a:pathLst>
                <a:path w="471170" h="684529">
                  <a:moveTo>
                    <a:pt x="466089" y="629919"/>
                  </a:moveTo>
                  <a:lnTo>
                    <a:pt x="468629" y="618489"/>
                  </a:lnTo>
                  <a:lnTo>
                    <a:pt x="452119" y="621030"/>
                  </a:lnTo>
                  <a:lnTo>
                    <a:pt x="433069" y="618489"/>
                  </a:lnTo>
                  <a:lnTo>
                    <a:pt x="372109" y="538480"/>
                  </a:lnTo>
                  <a:lnTo>
                    <a:pt x="316229" y="447039"/>
                  </a:lnTo>
                  <a:lnTo>
                    <a:pt x="285750" y="396239"/>
                  </a:lnTo>
                  <a:lnTo>
                    <a:pt x="266700" y="355600"/>
                  </a:lnTo>
                  <a:lnTo>
                    <a:pt x="262889" y="332739"/>
                  </a:lnTo>
                  <a:lnTo>
                    <a:pt x="262889" y="304800"/>
                  </a:lnTo>
                  <a:lnTo>
                    <a:pt x="269239" y="288289"/>
                  </a:lnTo>
                  <a:lnTo>
                    <a:pt x="280669" y="279400"/>
                  </a:lnTo>
                  <a:lnTo>
                    <a:pt x="288289" y="279400"/>
                  </a:lnTo>
                  <a:lnTo>
                    <a:pt x="299719" y="285750"/>
                  </a:lnTo>
                  <a:lnTo>
                    <a:pt x="321309" y="302260"/>
                  </a:lnTo>
                  <a:lnTo>
                    <a:pt x="347979" y="321310"/>
                  </a:lnTo>
                  <a:lnTo>
                    <a:pt x="365759" y="330200"/>
                  </a:lnTo>
                  <a:lnTo>
                    <a:pt x="377189" y="332739"/>
                  </a:lnTo>
                  <a:lnTo>
                    <a:pt x="386079" y="330200"/>
                  </a:lnTo>
                  <a:lnTo>
                    <a:pt x="391159" y="321310"/>
                  </a:lnTo>
                  <a:lnTo>
                    <a:pt x="388619" y="313689"/>
                  </a:lnTo>
                  <a:lnTo>
                    <a:pt x="386079" y="304800"/>
                  </a:lnTo>
                  <a:lnTo>
                    <a:pt x="369569" y="288289"/>
                  </a:lnTo>
                  <a:lnTo>
                    <a:pt x="336550" y="266700"/>
                  </a:lnTo>
                  <a:lnTo>
                    <a:pt x="318769" y="252730"/>
                  </a:lnTo>
                  <a:lnTo>
                    <a:pt x="307339" y="232410"/>
                  </a:lnTo>
                  <a:lnTo>
                    <a:pt x="297179" y="201930"/>
                  </a:lnTo>
                  <a:lnTo>
                    <a:pt x="294639" y="173989"/>
                  </a:lnTo>
                  <a:lnTo>
                    <a:pt x="288289" y="161289"/>
                  </a:lnTo>
                  <a:lnTo>
                    <a:pt x="280669" y="146050"/>
                  </a:lnTo>
                  <a:lnTo>
                    <a:pt x="266700" y="132080"/>
                  </a:lnTo>
                  <a:lnTo>
                    <a:pt x="256539" y="123189"/>
                  </a:lnTo>
                  <a:lnTo>
                    <a:pt x="256539" y="110489"/>
                  </a:lnTo>
                  <a:lnTo>
                    <a:pt x="262889" y="93980"/>
                  </a:lnTo>
                  <a:lnTo>
                    <a:pt x="269239" y="85089"/>
                  </a:lnTo>
                  <a:lnTo>
                    <a:pt x="274319" y="73660"/>
                  </a:lnTo>
                  <a:lnTo>
                    <a:pt x="280669" y="54610"/>
                  </a:lnTo>
                  <a:lnTo>
                    <a:pt x="274319" y="35560"/>
                  </a:lnTo>
                  <a:lnTo>
                    <a:pt x="271779" y="19050"/>
                  </a:lnTo>
                  <a:lnTo>
                    <a:pt x="262889" y="7619"/>
                  </a:lnTo>
                  <a:lnTo>
                    <a:pt x="247650" y="2539"/>
                  </a:lnTo>
                  <a:lnTo>
                    <a:pt x="227329" y="0"/>
                  </a:lnTo>
                  <a:lnTo>
                    <a:pt x="213359" y="5080"/>
                  </a:lnTo>
                  <a:lnTo>
                    <a:pt x="203200" y="13969"/>
                  </a:lnTo>
                  <a:lnTo>
                    <a:pt x="196850" y="29210"/>
                  </a:lnTo>
                  <a:lnTo>
                    <a:pt x="194309" y="40639"/>
                  </a:lnTo>
                  <a:lnTo>
                    <a:pt x="196850" y="52069"/>
                  </a:lnTo>
                  <a:lnTo>
                    <a:pt x="203200" y="69850"/>
                  </a:lnTo>
                  <a:lnTo>
                    <a:pt x="205739" y="82550"/>
                  </a:lnTo>
                  <a:lnTo>
                    <a:pt x="208279" y="93980"/>
                  </a:lnTo>
                  <a:lnTo>
                    <a:pt x="205739" y="107950"/>
                  </a:lnTo>
                  <a:lnTo>
                    <a:pt x="196850" y="119380"/>
                  </a:lnTo>
                  <a:lnTo>
                    <a:pt x="182879" y="132080"/>
                  </a:lnTo>
                  <a:lnTo>
                    <a:pt x="166369" y="140969"/>
                  </a:lnTo>
                  <a:lnTo>
                    <a:pt x="153669" y="149860"/>
                  </a:lnTo>
                  <a:lnTo>
                    <a:pt x="140969" y="161289"/>
                  </a:lnTo>
                  <a:lnTo>
                    <a:pt x="130809" y="176530"/>
                  </a:lnTo>
                  <a:lnTo>
                    <a:pt x="119379" y="201930"/>
                  </a:lnTo>
                  <a:lnTo>
                    <a:pt x="109219" y="232410"/>
                  </a:lnTo>
                  <a:lnTo>
                    <a:pt x="100329" y="255269"/>
                  </a:lnTo>
                  <a:lnTo>
                    <a:pt x="97789" y="285750"/>
                  </a:lnTo>
                  <a:lnTo>
                    <a:pt x="93979" y="321310"/>
                  </a:lnTo>
                  <a:lnTo>
                    <a:pt x="93979" y="341630"/>
                  </a:lnTo>
                  <a:lnTo>
                    <a:pt x="93979" y="358139"/>
                  </a:lnTo>
                  <a:lnTo>
                    <a:pt x="97789" y="370839"/>
                  </a:lnTo>
                  <a:lnTo>
                    <a:pt x="102869" y="377189"/>
                  </a:lnTo>
                  <a:lnTo>
                    <a:pt x="114300" y="379730"/>
                  </a:lnTo>
                  <a:lnTo>
                    <a:pt x="121919" y="377189"/>
                  </a:lnTo>
                  <a:lnTo>
                    <a:pt x="124459" y="370839"/>
                  </a:lnTo>
                  <a:lnTo>
                    <a:pt x="124459" y="346710"/>
                  </a:lnTo>
                  <a:lnTo>
                    <a:pt x="124459" y="311150"/>
                  </a:lnTo>
                  <a:lnTo>
                    <a:pt x="127000" y="288289"/>
                  </a:lnTo>
                  <a:lnTo>
                    <a:pt x="130809" y="274319"/>
                  </a:lnTo>
                  <a:lnTo>
                    <a:pt x="138429" y="257810"/>
                  </a:lnTo>
                  <a:lnTo>
                    <a:pt x="149859" y="255269"/>
                  </a:lnTo>
                  <a:lnTo>
                    <a:pt x="161289" y="257810"/>
                  </a:lnTo>
                  <a:lnTo>
                    <a:pt x="166369" y="266700"/>
                  </a:lnTo>
                  <a:lnTo>
                    <a:pt x="161289" y="293369"/>
                  </a:lnTo>
                  <a:lnTo>
                    <a:pt x="158750" y="330200"/>
                  </a:lnTo>
                  <a:lnTo>
                    <a:pt x="153669" y="360680"/>
                  </a:lnTo>
                  <a:lnTo>
                    <a:pt x="144779" y="391160"/>
                  </a:lnTo>
                  <a:lnTo>
                    <a:pt x="135889" y="429260"/>
                  </a:lnTo>
                  <a:lnTo>
                    <a:pt x="97789" y="502919"/>
                  </a:lnTo>
                  <a:lnTo>
                    <a:pt x="41909" y="571500"/>
                  </a:lnTo>
                  <a:lnTo>
                    <a:pt x="17779" y="599439"/>
                  </a:lnTo>
                  <a:lnTo>
                    <a:pt x="0" y="627380"/>
                  </a:lnTo>
                  <a:lnTo>
                    <a:pt x="0" y="638810"/>
                  </a:lnTo>
                  <a:lnTo>
                    <a:pt x="17779" y="660400"/>
                  </a:lnTo>
                  <a:lnTo>
                    <a:pt x="44450" y="683260"/>
                  </a:lnTo>
                  <a:lnTo>
                    <a:pt x="71119" y="683260"/>
                  </a:lnTo>
                  <a:lnTo>
                    <a:pt x="77469" y="676910"/>
                  </a:lnTo>
                  <a:lnTo>
                    <a:pt x="64769" y="662939"/>
                  </a:lnTo>
                  <a:lnTo>
                    <a:pt x="53339" y="646430"/>
                  </a:lnTo>
                  <a:lnTo>
                    <a:pt x="53339" y="635000"/>
                  </a:lnTo>
                  <a:lnTo>
                    <a:pt x="71119" y="608330"/>
                  </a:lnTo>
                  <a:lnTo>
                    <a:pt x="100329" y="580389"/>
                  </a:lnTo>
                  <a:lnTo>
                    <a:pt x="144779" y="524510"/>
                  </a:lnTo>
                  <a:lnTo>
                    <a:pt x="182879" y="477519"/>
                  </a:lnTo>
                  <a:lnTo>
                    <a:pt x="196850" y="461010"/>
                  </a:lnTo>
                  <a:lnTo>
                    <a:pt x="205739" y="449580"/>
                  </a:lnTo>
                  <a:lnTo>
                    <a:pt x="256539" y="468630"/>
                  </a:lnTo>
                  <a:lnTo>
                    <a:pt x="292100" y="515619"/>
                  </a:lnTo>
                  <a:lnTo>
                    <a:pt x="332739" y="571500"/>
                  </a:lnTo>
                  <a:lnTo>
                    <a:pt x="372109" y="627380"/>
                  </a:lnTo>
                  <a:lnTo>
                    <a:pt x="394969" y="660400"/>
                  </a:lnTo>
                  <a:lnTo>
                    <a:pt x="405129" y="665480"/>
                  </a:lnTo>
                  <a:lnTo>
                    <a:pt x="419100" y="665480"/>
                  </a:lnTo>
                  <a:lnTo>
                    <a:pt x="433069" y="652780"/>
                  </a:lnTo>
                  <a:lnTo>
                    <a:pt x="452119" y="641350"/>
                  </a:lnTo>
                  <a:lnTo>
                    <a:pt x="466089" y="629919"/>
                  </a:lnTo>
                  <a:close/>
                </a:path>
                <a:path w="471170" h="684529">
                  <a:moveTo>
                    <a:pt x="0" y="0"/>
                  </a:moveTo>
                  <a:lnTo>
                    <a:pt x="0" y="0"/>
                  </a:lnTo>
                </a:path>
                <a:path w="471170" h="684529">
                  <a:moveTo>
                    <a:pt x="471169" y="684530"/>
                  </a:moveTo>
                  <a:lnTo>
                    <a:pt x="471169" y="684530"/>
                  </a:lnTo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914" y="172862"/>
            <a:ext cx="5430308" cy="617361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>
              <a:spcBef>
                <a:spcPts val="97"/>
              </a:spcBef>
              <a:tabLst>
                <a:tab pos="1027265" algn="l"/>
              </a:tabLst>
            </a:pPr>
            <a:r>
              <a:rPr spc="-5" dirty="0"/>
              <a:t>The	solution</a:t>
            </a:r>
            <a:r>
              <a:rPr spc="-58" dirty="0"/>
              <a:t> </a:t>
            </a:r>
            <a:r>
              <a:rPr spc="-5" dirty="0"/>
              <a:t>pictorially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575915" y="1717809"/>
            <a:ext cx="338314" cy="768615"/>
            <a:chOff x="5578473" y="1766889"/>
            <a:chExt cx="347980" cy="790575"/>
          </a:xfrm>
        </p:grpSpPr>
        <p:sp>
          <p:nvSpPr>
            <p:cNvPr id="4" name="object 4"/>
            <p:cNvSpPr/>
            <p:nvPr/>
          </p:nvSpPr>
          <p:spPr>
            <a:xfrm>
              <a:off x="5584823" y="1773238"/>
              <a:ext cx="335280" cy="777875"/>
            </a:xfrm>
            <a:custGeom>
              <a:avLst/>
              <a:gdLst/>
              <a:ahLst/>
              <a:cxnLst/>
              <a:rect l="l" t="t" r="r" b="b"/>
              <a:pathLst>
                <a:path w="335279" h="777875">
                  <a:moveTo>
                    <a:pt x="0" y="0"/>
                  </a:moveTo>
                  <a:lnTo>
                    <a:pt x="0" y="277802"/>
                  </a:lnTo>
                  <a:lnTo>
                    <a:pt x="125611" y="388937"/>
                  </a:lnTo>
                  <a:lnTo>
                    <a:pt x="0" y="500072"/>
                  </a:lnTo>
                  <a:lnTo>
                    <a:pt x="0" y="777875"/>
                  </a:lnTo>
                  <a:lnTo>
                    <a:pt x="334963" y="500072"/>
                  </a:lnTo>
                  <a:lnTo>
                    <a:pt x="334963" y="2222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B00"/>
            </a:solidFill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5584823" y="1773239"/>
              <a:ext cx="335280" cy="777875"/>
            </a:xfrm>
            <a:custGeom>
              <a:avLst/>
              <a:gdLst/>
              <a:ahLst/>
              <a:cxnLst/>
              <a:rect l="l" t="t" r="r" b="b"/>
              <a:pathLst>
                <a:path w="335279" h="777875">
                  <a:moveTo>
                    <a:pt x="0" y="0"/>
                  </a:moveTo>
                  <a:lnTo>
                    <a:pt x="0" y="277801"/>
                  </a:lnTo>
                  <a:lnTo>
                    <a:pt x="125610" y="388937"/>
                  </a:lnTo>
                  <a:lnTo>
                    <a:pt x="0" y="500072"/>
                  </a:lnTo>
                  <a:lnTo>
                    <a:pt x="0" y="777874"/>
                  </a:lnTo>
                  <a:lnTo>
                    <a:pt x="334962" y="500072"/>
                  </a:lnTo>
                  <a:lnTo>
                    <a:pt x="334962" y="222234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658610" y="1915120"/>
            <a:ext cx="153888" cy="329671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347" defTabSz="888980">
              <a:lnSpc>
                <a:spcPts val="1230"/>
              </a:lnSpc>
            </a:pPr>
            <a:r>
              <a:rPr sz="1167" b="1" dirty="0">
                <a:solidFill>
                  <a:prstClr val="black"/>
                </a:solidFill>
                <a:latin typeface="Arial"/>
                <a:cs typeface="Arial"/>
              </a:rPr>
              <a:t>ALU</a:t>
            </a:r>
            <a:endParaRPr sz="1167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03250" y="1808868"/>
            <a:ext cx="570442" cy="401442"/>
          </a:xfrm>
          <a:prstGeom prst="rect">
            <a:avLst/>
          </a:prstGeom>
          <a:solidFill>
            <a:srgbClr val="00A500"/>
          </a:solidFill>
          <a:ln w="12699">
            <a:solidFill>
              <a:srgbClr val="000000"/>
            </a:solidFill>
          </a:ln>
        </p:spPr>
        <p:txBody>
          <a:bodyPr vert="horz" wrap="square" lIns="0" tIns="4939" rIns="0" bIns="0" rtlCol="0">
            <a:spAutoFit/>
          </a:bodyPr>
          <a:lstStyle/>
          <a:p>
            <a:pPr defTabSz="888980">
              <a:spcBef>
                <a:spcPts val="39"/>
              </a:spcBef>
            </a:pPr>
            <a:endParaRPr sz="1312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6556" defTabSz="888980"/>
            <a:r>
              <a:rPr sz="1264" b="1" dirty="0">
                <a:solidFill>
                  <a:srgbClr val="FFFFFF"/>
                </a:solidFill>
                <a:latin typeface="Arial"/>
                <a:cs typeface="Arial"/>
              </a:rPr>
              <a:t>Reg</a:t>
            </a:r>
            <a:endParaRPr sz="1264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088200" y="1808868"/>
            <a:ext cx="1879865" cy="586493"/>
            <a:chOff x="5076823" y="1860550"/>
            <a:chExt cx="1933575" cy="603250"/>
          </a:xfrm>
        </p:grpSpPr>
        <p:sp>
          <p:nvSpPr>
            <p:cNvPr id="9" name="object 9"/>
            <p:cNvSpPr/>
            <p:nvPr/>
          </p:nvSpPr>
          <p:spPr>
            <a:xfrm>
              <a:off x="5083173" y="1946274"/>
              <a:ext cx="501650" cy="1905"/>
            </a:xfrm>
            <a:custGeom>
              <a:avLst/>
              <a:gdLst/>
              <a:ahLst/>
              <a:cxnLst/>
              <a:rect l="l" t="t" r="r" b="b"/>
              <a:pathLst>
                <a:path w="501650" h="1905">
                  <a:moveTo>
                    <a:pt x="0" y="0"/>
                  </a:moveTo>
                  <a:lnTo>
                    <a:pt x="501649" y="158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5083173" y="2378075"/>
              <a:ext cx="501650" cy="1905"/>
            </a:xfrm>
            <a:custGeom>
              <a:avLst/>
              <a:gdLst/>
              <a:ahLst/>
              <a:cxnLst/>
              <a:rect l="l" t="t" r="r" b="b"/>
              <a:pathLst>
                <a:path w="501650" h="1905">
                  <a:moveTo>
                    <a:pt x="0" y="0"/>
                  </a:moveTo>
                  <a:lnTo>
                    <a:pt x="501649" y="158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6423023" y="1860550"/>
              <a:ext cx="587375" cy="603250"/>
            </a:xfrm>
            <a:custGeom>
              <a:avLst/>
              <a:gdLst/>
              <a:ahLst/>
              <a:cxnLst/>
              <a:rect l="l" t="t" r="r" b="b"/>
              <a:pathLst>
                <a:path w="587375" h="603250">
                  <a:moveTo>
                    <a:pt x="587375" y="0"/>
                  </a:moveTo>
                  <a:lnTo>
                    <a:pt x="0" y="0"/>
                  </a:lnTo>
                  <a:lnTo>
                    <a:pt x="0" y="603250"/>
                  </a:lnTo>
                  <a:lnTo>
                    <a:pt x="587375" y="603250"/>
                  </a:lnTo>
                  <a:lnTo>
                    <a:pt x="587375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544800" y="1808868"/>
            <a:ext cx="571059" cy="401442"/>
          </a:xfrm>
          <a:prstGeom prst="rect">
            <a:avLst/>
          </a:prstGeom>
          <a:solidFill>
            <a:srgbClr val="0433FF"/>
          </a:solidFill>
          <a:ln w="12699">
            <a:solidFill>
              <a:srgbClr val="000000"/>
            </a:solidFill>
          </a:ln>
        </p:spPr>
        <p:txBody>
          <a:bodyPr vert="horz" wrap="square" lIns="0" tIns="4939" rIns="0" bIns="0" rtlCol="0">
            <a:spAutoFit/>
          </a:bodyPr>
          <a:lstStyle/>
          <a:p>
            <a:pPr defTabSz="888980">
              <a:spcBef>
                <a:spcPts val="39"/>
              </a:spcBef>
            </a:pPr>
            <a:endParaRPr sz="1312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69770" defTabSz="888980"/>
            <a:r>
              <a:rPr sz="1264" b="1" dirty="0">
                <a:solidFill>
                  <a:srgbClr val="FFFFFF"/>
                </a:solidFill>
                <a:latin typeface="Arial"/>
                <a:cs typeface="Arial"/>
              </a:rPr>
              <a:t>IM</a:t>
            </a:r>
            <a:endParaRPr sz="1264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109683" y="1549576"/>
            <a:ext cx="419806" cy="3707253"/>
            <a:chOff x="4070348" y="1593849"/>
            <a:chExt cx="431800" cy="3813175"/>
          </a:xfrm>
        </p:grpSpPr>
        <p:sp>
          <p:nvSpPr>
            <p:cNvPr id="14" name="object 14"/>
            <p:cNvSpPr/>
            <p:nvPr/>
          </p:nvSpPr>
          <p:spPr>
            <a:xfrm>
              <a:off x="4076698" y="2119314"/>
              <a:ext cx="419100" cy="1905"/>
            </a:xfrm>
            <a:custGeom>
              <a:avLst/>
              <a:gdLst/>
              <a:ahLst/>
              <a:cxnLst/>
              <a:rect l="l" t="t" r="r" b="b"/>
              <a:pathLst>
                <a:path w="419100" h="1905">
                  <a:moveTo>
                    <a:pt x="0" y="0"/>
                  </a:moveTo>
                  <a:lnTo>
                    <a:pt x="419099" y="158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4327523" y="1946274"/>
              <a:ext cx="168275" cy="173355"/>
            </a:xfrm>
            <a:custGeom>
              <a:avLst/>
              <a:gdLst/>
              <a:ahLst/>
              <a:cxnLst/>
              <a:rect l="l" t="t" r="r" b="b"/>
              <a:pathLst>
                <a:path w="168275" h="173355">
                  <a:moveTo>
                    <a:pt x="0" y="173037"/>
                  </a:moveTo>
                  <a:lnTo>
                    <a:pt x="0" y="0"/>
                  </a:lnTo>
                  <a:lnTo>
                    <a:pt x="168274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4244974" y="1600199"/>
              <a:ext cx="1905" cy="3714750"/>
            </a:xfrm>
            <a:custGeom>
              <a:avLst/>
              <a:gdLst/>
              <a:ahLst/>
              <a:cxnLst/>
              <a:rect l="l" t="t" r="r" b="b"/>
              <a:pathLst>
                <a:path w="1904" h="3714750">
                  <a:moveTo>
                    <a:pt x="0" y="0"/>
                  </a:moveTo>
                  <a:lnTo>
                    <a:pt x="1587" y="3714749"/>
                  </a:lnTo>
                </a:path>
              </a:pathLst>
            </a:custGeom>
            <a:ln w="12699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4244974" y="1773238"/>
              <a:ext cx="1905" cy="3627754"/>
            </a:xfrm>
            <a:custGeom>
              <a:avLst/>
              <a:gdLst/>
              <a:ahLst/>
              <a:cxnLst/>
              <a:rect l="l" t="t" r="r" b="b"/>
              <a:pathLst>
                <a:path w="1904" h="3627754">
                  <a:moveTo>
                    <a:pt x="0" y="0"/>
                  </a:moveTo>
                  <a:lnTo>
                    <a:pt x="1587" y="3627435"/>
                  </a:lnTo>
                </a:path>
              </a:pathLst>
            </a:custGeom>
            <a:ln w="12699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397006" y="1808868"/>
            <a:ext cx="571059" cy="401442"/>
          </a:xfrm>
          <a:prstGeom prst="rect">
            <a:avLst/>
          </a:prstGeom>
          <a:ln w="12699">
            <a:solidFill>
              <a:srgbClr val="000000"/>
            </a:solidFill>
          </a:ln>
        </p:spPr>
        <p:txBody>
          <a:bodyPr vert="horz" wrap="square" lIns="0" tIns="4939" rIns="0" bIns="0" rtlCol="0">
            <a:spAutoFit/>
          </a:bodyPr>
          <a:lstStyle/>
          <a:p>
            <a:pPr defTabSz="888980">
              <a:spcBef>
                <a:spcPts val="39"/>
              </a:spcBef>
            </a:pPr>
            <a:endParaRPr sz="1312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33964" defTabSz="888980"/>
            <a:r>
              <a:rPr sz="1264" b="1" dirty="0">
                <a:solidFill>
                  <a:srgbClr val="FFFFFF"/>
                </a:solidFill>
                <a:latin typeface="Arial"/>
                <a:cs typeface="Arial"/>
              </a:rPr>
              <a:t>DM</a:t>
            </a:r>
            <a:endParaRPr sz="1264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903119" y="1802695"/>
            <a:ext cx="1968147" cy="598840"/>
            <a:chOff x="5915025" y="1854200"/>
            <a:chExt cx="2024380" cy="615950"/>
          </a:xfrm>
        </p:grpSpPr>
        <p:sp>
          <p:nvSpPr>
            <p:cNvPr id="20" name="object 20"/>
            <p:cNvSpPr/>
            <p:nvPr/>
          </p:nvSpPr>
          <p:spPr>
            <a:xfrm>
              <a:off x="5921375" y="2119314"/>
              <a:ext cx="501650" cy="1905"/>
            </a:xfrm>
            <a:custGeom>
              <a:avLst/>
              <a:gdLst/>
              <a:ahLst/>
              <a:cxnLst/>
              <a:rect l="l" t="t" r="r" b="b"/>
              <a:pathLst>
                <a:path w="501650" h="1905">
                  <a:moveTo>
                    <a:pt x="0" y="0"/>
                  </a:moveTo>
                  <a:lnTo>
                    <a:pt x="501649" y="158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7345361" y="1860550"/>
              <a:ext cx="587375" cy="603250"/>
            </a:xfrm>
            <a:custGeom>
              <a:avLst/>
              <a:gdLst/>
              <a:ahLst/>
              <a:cxnLst/>
              <a:rect l="l" t="t" r="r" b="b"/>
              <a:pathLst>
                <a:path w="587375" h="603250">
                  <a:moveTo>
                    <a:pt x="587375" y="0"/>
                  </a:moveTo>
                  <a:lnTo>
                    <a:pt x="0" y="0"/>
                  </a:lnTo>
                  <a:lnTo>
                    <a:pt x="0" y="603250"/>
                  </a:lnTo>
                  <a:lnTo>
                    <a:pt x="587375" y="603250"/>
                  </a:lnTo>
                  <a:lnTo>
                    <a:pt x="587375" y="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7345361" y="1860550"/>
              <a:ext cx="587375" cy="603250"/>
            </a:xfrm>
            <a:custGeom>
              <a:avLst/>
              <a:gdLst/>
              <a:ahLst/>
              <a:cxnLst/>
              <a:rect l="l" t="t" r="r" b="b"/>
              <a:pathLst>
                <a:path w="587375" h="603250">
                  <a:moveTo>
                    <a:pt x="0" y="0"/>
                  </a:moveTo>
                  <a:lnTo>
                    <a:pt x="587374" y="0"/>
                  </a:lnTo>
                  <a:lnTo>
                    <a:pt x="587374" y="603249"/>
                  </a:lnTo>
                  <a:lnTo>
                    <a:pt x="0" y="603249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387872" y="1993460"/>
            <a:ext cx="328436" cy="207008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defTabSz="888980">
              <a:spcBef>
                <a:spcPts val="97"/>
              </a:spcBef>
            </a:pPr>
            <a:r>
              <a:rPr sz="1264" b="1" dirty="0">
                <a:solidFill>
                  <a:prstClr val="black"/>
                </a:solidFill>
                <a:latin typeface="Arial"/>
                <a:cs typeface="Arial"/>
              </a:rPr>
              <a:t>Reg</a:t>
            </a:r>
            <a:endParaRPr sz="1264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495659" y="2054270"/>
            <a:ext cx="1804547" cy="432153"/>
            <a:chOff x="5495923" y="2112964"/>
            <a:chExt cx="1856105" cy="444500"/>
          </a:xfrm>
        </p:grpSpPr>
        <p:sp>
          <p:nvSpPr>
            <p:cNvPr id="25" name="object 25"/>
            <p:cNvSpPr/>
            <p:nvPr/>
          </p:nvSpPr>
          <p:spPr>
            <a:xfrm>
              <a:off x="7010398" y="2119314"/>
              <a:ext cx="335280" cy="1905"/>
            </a:xfrm>
            <a:custGeom>
              <a:avLst/>
              <a:gdLst/>
              <a:ahLst/>
              <a:cxnLst/>
              <a:rect l="l" t="t" r="r" b="b"/>
              <a:pathLst>
                <a:path w="335279" h="1905">
                  <a:moveTo>
                    <a:pt x="0" y="0"/>
                  </a:moveTo>
                  <a:lnTo>
                    <a:pt x="334963" y="158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6340473" y="2119314"/>
              <a:ext cx="920750" cy="431800"/>
            </a:xfrm>
            <a:custGeom>
              <a:avLst/>
              <a:gdLst/>
              <a:ahLst/>
              <a:cxnLst/>
              <a:rect l="l" t="t" r="r" b="b"/>
              <a:pathLst>
                <a:path w="920750" h="431800">
                  <a:moveTo>
                    <a:pt x="0" y="0"/>
                  </a:moveTo>
                  <a:lnTo>
                    <a:pt x="0" y="431799"/>
                  </a:lnTo>
                  <a:lnTo>
                    <a:pt x="753352" y="431799"/>
                  </a:lnTo>
                  <a:lnTo>
                    <a:pt x="753352" y="172720"/>
                  </a:lnTo>
                  <a:lnTo>
                    <a:pt x="920749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5502273" y="2119314"/>
              <a:ext cx="669925" cy="431800"/>
            </a:xfrm>
            <a:custGeom>
              <a:avLst/>
              <a:gdLst/>
              <a:ahLst/>
              <a:cxnLst/>
              <a:rect l="l" t="t" r="r" b="b"/>
              <a:pathLst>
                <a:path w="669925" h="431800">
                  <a:moveTo>
                    <a:pt x="0" y="259079"/>
                  </a:moveTo>
                  <a:lnTo>
                    <a:pt x="0" y="431799"/>
                  </a:lnTo>
                  <a:lnTo>
                    <a:pt x="502443" y="431799"/>
                  </a:lnTo>
                  <a:lnTo>
                    <a:pt x="502443" y="172720"/>
                  </a:lnTo>
                  <a:lnTo>
                    <a:pt x="669924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460162" y="2648480"/>
            <a:ext cx="571059" cy="401442"/>
          </a:xfrm>
          <a:prstGeom prst="rect">
            <a:avLst/>
          </a:prstGeom>
          <a:solidFill>
            <a:srgbClr val="00A500"/>
          </a:solidFill>
          <a:ln w="12699">
            <a:solidFill>
              <a:srgbClr val="000000"/>
            </a:solidFill>
          </a:ln>
        </p:spPr>
        <p:txBody>
          <a:bodyPr vert="horz" wrap="square" lIns="0" tIns="4939" rIns="0" bIns="0" rtlCol="0">
            <a:spAutoFit/>
          </a:bodyPr>
          <a:lstStyle/>
          <a:p>
            <a:pPr defTabSz="888980">
              <a:spcBef>
                <a:spcPts val="39"/>
              </a:spcBef>
            </a:pPr>
            <a:endParaRPr sz="1312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06184" defTabSz="888980"/>
            <a:r>
              <a:rPr sz="1264" b="1" dirty="0">
                <a:solidFill>
                  <a:srgbClr val="FFFFFF"/>
                </a:solidFill>
                <a:latin typeface="Arial"/>
                <a:cs typeface="Arial"/>
              </a:rPr>
              <a:t>Reg</a:t>
            </a:r>
            <a:endParaRPr sz="1264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503250" y="2648480"/>
            <a:ext cx="570442" cy="401442"/>
          </a:xfrm>
          <a:prstGeom prst="rect">
            <a:avLst/>
          </a:prstGeom>
          <a:solidFill>
            <a:srgbClr val="0433FF"/>
          </a:solidFill>
          <a:ln w="12699">
            <a:solidFill>
              <a:srgbClr val="000000"/>
            </a:solidFill>
          </a:ln>
        </p:spPr>
        <p:txBody>
          <a:bodyPr vert="horz" wrap="square" lIns="0" tIns="4939" rIns="0" bIns="0" rtlCol="0">
            <a:spAutoFit/>
          </a:bodyPr>
          <a:lstStyle/>
          <a:p>
            <a:pPr defTabSz="888980">
              <a:spcBef>
                <a:spcPts val="39"/>
              </a:spcBef>
            </a:pPr>
            <a:endParaRPr sz="1312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49398" defTabSz="888980"/>
            <a:r>
              <a:rPr sz="1264" b="1" dirty="0">
                <a:solidFill>
                  <a:srgbClr val="FFFFFF"/>
                </a:solidFill>
                <a:latin typeface="Arial"/>
                <a:cs typeface="Arial"/>
              </a:rPr>
              <a:t>IM</a:t>
            </a:r>
            <a:endParaRPr sz="1264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5046530" y="1717809"/>
            <a:ext cx="2988028" cy="3539330"/>
            <a:chOff x="5033962" y="1766889"/>
            <a:chExt cx="3073400" cy="3640454"/>
          </a:xfrm>
        </p:grpSpPr>
        <p:sp>
          <p:nvSpPr>
            <p:cNvPr id="31" name="object 31"/>
            <p:cNvSpPr/>
            <p:nvPr/>
          </p:nvSpPr>
          <p:spPr>
            <a:xfrm>
              <a:off x="5040312" y="2982913"/>
              <a:ext cx="419100" cy="1905"/>
            </a:xfrm>
            <a:custGeom>
              <a:avLst/>
              <a:gdLst/>
              <a:ahLst/>
              <a:cxnLst/>
              <a:rect l="l" t="t" r="r" b="b"/>
              <a:pathLst>
                <a:path w="419100" h="1905">
                  <a:moveTo>
                    <a:pt x="0" y="0"/>
                  </a:moveTo>
                  <a:lnTo>
                    <a:pt x="419099" y="158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5292725" y="2809875"/>
              <a:ext cx="167005" cy="173355"/>
            </a:xfrm>
            <a:custGeom>
              <a:avLst/>
              <a:gdLst/>
              <a:ahLst/>
              <a:cxnLst/>
              <a:rect l="l" t="t" r="r" b="b"/>
              <a:pathLst>
                <a:path w="167004" h="173355">
                  <a:moveTo>
                    <a:pt x="0" y="173037"/>
                  </a:moveTo>
                  <a:lnTo>
                    <a:pt x="0" y="0"/>
                  </a:lnTo>
                  <a:lnTo>
                    <a:pt x="166687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5249862" y="1773239"/>
              <a:ext cx="1905" cy="3627754"/>
            </a:xfrm>
            <a:custGeom>
              <a:avLst/>
              <a:gdLst/>
              <a:ahLst/>
              <a:cxnLst/>
              <a:rect l="l" t="t" r="r" b="b"/>
              <a:pathLst>
                <a:path w="1904" h="3627754">
                  <a:moveTo>
                    <a:pt x="0" y="0"/>
                  </a:moveTo>
                  <a:lnTo>
                    <a:pt x="1587" y="3627435"/>
                  </a:lnTo>
                </a:path>
              </a:pathLst>
            </a:custGeom>
            <a:ln w="12699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6172198" y="1773239"/>
              <a:ext cx="1905" cy="3627754"/>
            </a:xfrm>
            <a:custGeom>
              <a:avLst/>
              <a:gdLst/>
              <a:ahLst/>
              <a:cxnLst/>
              <a:rect l="l" t="t" r="r" b="b"/>
              <a:pathLst>
                <a:path w="1904" h="3627754">
                  <a:moveTo>
                    <a:pt x="0" y="0"/>
                  </a:moveTo>
                  <a:lnTo>
                    <a:pt x="1587" y="3627435"/>
                  </a:lnTo>
                </a:path>
              </a:pathLst>
            </a:custGeom>
            <a:ln w="12699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7177087" y="1773239"/>
              <a:ext cx="1905" cy="3627754"/>
            </a:xfrm>
            <a:custGeom>
              <a:avLst/>
              <a:gdLst/>
              <a:ahLst/>
              <a:cxnLst/>
              <a:rect l="l" t="t" r="r" b="b"/>
              <a:pathLst>
                <a:path w="1904" h="3627754">
                  <a:moveTo>
                    <a:pt x="0" y="0"/>
                  </a:moveTo>
                  <a:lnTo>
                    <a:pt x="1588" y="3627435"/>
                  </a:lnTo>
                </a:path>
              </a:pathLst>
            </a:custGeom>
            <a:ln w="12699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7094536" y="2119314"/>
              <a:ext cx="335280" cy="690880"/>
            </a:xfrm>
            <a:custGeom>
              <a:avLst/>
              <a:gdLst/>
              <a:ahLst/>
              <a:cxnLst/>
              <a:rect l="l" t="t" r="r" b="b"/>
              <a:pathLst>
                <a:path w="335279" h="690880">
                  <a:moveTo>
                    <a:pt x="0" y="0"/>
                  </a:moveTo>
                  <a:lnTo>
                    <a:pt x="334961" y="690561"/>
                  </a:lnTo>
                </a:path>
              </a:pathLst>
            </a:custGeom>
            <a:ln w="38099">
              <a:solidFill>
                <a:srgbClr val="D848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6346836" y="2809875"/>
              <a:ext cx="762000" cy="480059"/>
            </a:xfrm>
            <a:custGeom>
              <a:avLst/>
              <a:gdLst/>
              <a:ahLst/>
              <a:cxnLst/>
              <a:rect l="l" t="t" r="r" b="b"/>
              <a:pathLst>
                <a:path w="762000" h="480060">
                  <a:moveTo>
                    <a:pt x="467790" y="0"/>
                  </a:moveTo>
                  <a:lnTo>
                    <a:pt x="449054" y="9364"/>
                  </a:lnTo>
                  <a:lnTo>
                    <a:pt x="442199" y="29965"/>
                  </a:lnTo>
                  <a:lnTo>
                    <a:pt x="433522" y="50567"/>
                  </a:lnTo>
                  <a:lnTo>
                    <a:pt x="409317" y="59931"/>
                  </a:lnTo>
                  <a:lnTo>
                    <a:pt x="371884" y="53698"/>
                  </a:lnTo>
                  <a:lnTo>
                    <a:pt x="322765" y="38835"/>
                  </a:lnTo>
                  <a:lnTo>
                    <a:pt x="268973" y="21095"/>
                  </a:lnTo>
                  <a:lnTo>
                    <a:pt x="217521" y="6232"/>
                  </a:lnTo>
                  <a:lnTo>
                    <a:pt x="175422" y="0"/>
                  </a:lnTo>
                  <a:lnTo>
                    <a:pt x="136591" y="3746"/>
                  </a:lnTo>
                  <a:lnTo>
                    <a:pt x="105984" y="14985"/>
                  </a:lnTo>
                  <a:lnTo>
                    <a:pt x="58474" y="59931"/>
                  </a:lnTo>
                  <a:lnTo>
                    <a:pt x="35631" y="96448"/>
                  </a:lnTo>
                  <a:lnTo>
                    <a:pt x="14614" y="142333"/>
                  </a:lnTo>
                  <a:lnTo>
                    <a:pt x="908" y="191965"/>
                  </a:lnTo>
                  <a:lnTo>
                    <a:pt x="0" y="239723"/>
                  </a:lnTo>
                  <a:lnTo>
                    <a:pt x="16890" y="287469"/>
                  </a:lnTo>
                  <a:lnTo>
                    <a:pt x="47496" y="337094"/>
                  </a:lnTo>
                  <a:lnTo>
                    <a:pt x="83591" y="382977"/>
                  </a:lnTo>
                  <a:lnTo>
                    <a:pt x="116947" y="419493"/>
                  </a:lnTo>
                  <a:lnTo>
                    <a:pt x="146173" y="447125"/>
                  </a:lnTo>
                  <a:lnTo>
                    <a:pt x="204650" y="479896"/>
                  </a:lnTo>
                  <a:lnTo>
                    <a:pt x="233895" y="479425"/>
                  </a:lnTo>
                  <a:lnTo>
                    <a:pt x="263120" y="459291"/>
                  </a:lnTo>
                  <a:lnTo>
                    <a:pt x="292355" y="423241"/>
                  </a:lnTo>
                  <a:lnTo>
                    <a:pt x="321597" y="385317"/>
                  </a:lnTo>
                  <a:lnTo>
                    <a:pt x="350842" y="359563"/>
                  </a:lnTo>
                  <a:lnTo>
                    <a:pt x="380068" y="348335"/>
                  </a:lnTo>
                  <a:lnTo>
                    <a:pt x="409303" y="344592"/>
                  </a:lnTo>
                  <a:lnTo>
                    <a:pt x="438545" y="348335"/>
                  </a:lnTo>
                  <a:lnTo>
                    <a:pt x="467790" y="359563"/>
                  </a:lnTo>
                  <a:lnTo>
                    <a:pt x="495643" y="386723"/>
                  </a:lnTo>
                  <a:lnTo>
                    <a:pt x="522591" y="426988"/>
                  </a:lnTo>
                  <a:lnTo>
                    <a:pt x="551376" y="463507"/>
                  </a:lnTo>
                  <a:lnTo>
                    <a:pt x="584738" y="479425"/>
                  </a:lnTo>
                  <a:lnTo>
                    <a:pt x="629955" y="466317"/>
                  </a:lnTo>
                  <a:lnTo>
                    <a:pt x="683399" y="434482"/>
                  </a:lnTo>
                  <a:lnTo>
                    <a:pt x="731367" y="395154"/>
                  </a:lnTo>
                  <a:lnTo>
                    <a:pt x="760159" y="359563"/>
                  </a:lnTo>
                  <a:lnTo>
                    <a:pt x="761980" y="331008"/>
                  </a:lnTo>
                  <a:lnTo>
                    <a:pt x="745532" y="303390"/>
                  </a:lnTo>
                  <a:lnTo>
                    <a:pt x="721779" y="273899"/>
                  </a:lnTo>
                  <a:lnTo>
                    <a:pt x="701686" y="239723"/>
                  </a:lnTo>
                  <a:lnTo>
                    <a:pt x="689794" y="196180"/>
                  </a:lnTo>
                  <a:lnTo>
                    <a:pt x="679740" y="146080"/>
                  </a:lnTo>
                  <a:lnTo>
                    <a:pt x="666040" y="97853"/>
                  </a:lnTo>
                  <a:lnTo>
                    <a:pt x="643213" y="59931"/>
                  </a:lnTo>
                  <a:lnTo>
                    <a:pt x="604830" y="33714"/>
                  </a:lnTo>
                  <a:lnTo>
                    <a:pt x="555487" y="14985"/>
                  </a:lnTo>
                  <a:lnTo>
                    <a:pt x="506152" y="3746"/>
                  </a:lnTo>
                  <a:lnTo>
                    <a:pt x="467790" y="0"/>
                  </a:lnTo>
                  <a:close/>
                </a:path>
              </a:pathLst>
            </a:custGeom>
            <a:solidFill>
              <a:srgbClr val="D6D7FF"/>
            </a:solidFill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6346836" y="2809875"/>
              <a:ext cx="762000" cy="480059"/>
            </a:xfrm>
            <a:custGeom>
              <a:avLst/>
              <a:gdLst/>
              <a:ahLst/>
              <a:cxnLst/>
              <a:rect l="l" t="t" r="r" b="b"/>
              <a:pathLst>
                <a:path w="762000" h="480060">
                  <a:moveTo>
                    <a:pt x="409316" y="59930"/>
                  </a:moveTo>
                  <a:lnTo>
                    <a:pt x="371884" y="53698"/>
                  </a:lnTo>
                  <a:lnTo>
                    <a:pt x="322765" y="38835"/>
                  </a:lnTo>
                  <a:lnTo>
                    <a:pt x="268972" y="21095"/>
                  </a:lnTo>
                  <a:lnTo>
                    <a:pt x="217520" y="6232"/>
                  </a:lnTo>
                  <a:lnTo>
                    <a:pt x="175421" y="0"/>
                  </a:lnTo>
                  <a:lnTo>
                    <a:pt x="136591" y="3746"/>
                  </a:lnTo>
                  <a:lnTo>
                    <a:pt x="105983" y="14985"/>
                  </a:lnTo>
                  <a:lnTo>
                    <a:pt x="58473" y="59930"/>
                  </a:lnTo>
                  <a:lnTo>
                    <a:pt x="35630" y="96448"/>
                  </a:lnTo>
                  <a:lnTo>
                    <a:pt x="14613" y="142333"/>
                  </a:lnTo>
                  <a:lnTo>
                    <a:pt x="908" y="191965"/>
                  </a:lnTo>
                  <a:lnTo>
                    <a:pt x="0" y="239723"/>
                  </a:lnTo>
                  <a:lnTo>
                    <a:pt x="16890" y="287469"/>
                  </a:lnTo>
                  <a:lnTo>
                    <a:pt x="47496" y="337094"/>
                  </a:lnTo>
                  <a:lnTo>
                    <a:pt x="83590" y="382976"/>
                  </a:lnTo>
                  <a:lnTo>
                    <a:pt x="116947" y="419493"/>
                  </a:lnTo>
                  <a:lnTo>
                    <a:pt x="146172" y="447125"/>
                  </a:lnTo>
                  <a:lnTo>
                    <a:pt x="204649" y="479896"/>
                  </a:lnTo>
                  <a:lnTo>
                    <a:pt x="233895" y="479424"/>
                  </a:lnTo>
                  <a:lnTo>
                    <a:pt x="263120" y="459291"/>
                  </a:lnTo>
                  <a:lnTo>
                    <a:pt x="292355" y="423240"/>
                  </a:lnTo>
                  <a:lnTo>
                    <a:pt x="321597" y="385317"/>
                  </a:lnTo>
                  <a:lnTo>
                    <a:pt x="350842" y="359562"/>
                  </a:lnTo>
                  <a:lnTo>
                    <a:pt x="380067" y="348334"/>
                  </a:lnTo>
                  <a:lnTo>
                    <a:pt x="409303" y="344591"/>
                  </a:lnTo>
                  <a:lnTo>
                    <a:pt x="438545" y="348334"/>
                  </a:lnTo>
                  <a:lnTo>
                    <a:pt x="467790" y="359562"/>
                  </a:lnTo>
                  <a:lnTo>
                    <a:pt x="495643" y="386722"/>
                  </a:lnTo>
                  <a:lnTo>
                    <a:pt x="522591" y="426988"/>
                  </a:lnTo>
                  <a:lnTo>
                    <a:pt x="551376" y="463506"/>
                  </a:lnTo>
                  <a:lnTo>
                    <a:pt x="584738" y="479424"/>
                  </a:lnTo>
                  <a:lnTo>
                    <a:pt x="629955" y="466317"/>
                  </a:lnTo>
                  <a:lnTo>
                    <a:pt x="683398" y="434482"/>
                  </a:lnTo>
                  <a:lnTo>
                    <a:pt x="731367" y="395153"/>
                  </a:lnTo>
                  <a:lnTo>
                    <a:pt x="760159" y="359562"/>
                  </a:lnTo>
                  <a:lnTo>
                    <a:pt x="761979" y="331008"/>
                  </a:lnTo>
                  <a:lnTo>
                    <a:pt x="745531" y="303390"/>
                  </a:lnTo>
                  <a:lnTo>
                    <a:pt x="721779" y="273899"/>
                  </a:lnTo>
                  <a:lnTo>
                    <a:pt x="701685" y="239723"/>
                  </a:lnTo>
                  <a:lnTo>
                    <a:pt x="689794" y="196180"/>
                  </a:lnTo>
                  <a:lnTo>
                    <a:pt x="679739" y="146080"/>
                  </a:lnTo>
                  <a:lnTo>
                    <a:pt x="666039" y="97853"/>
                  </a:lnTo>
                  <a:lnTo>
                    <a:pt x="643212" y="59930"/>
                  </a:lnTo>
                  <a:lnTo>
                    <a:pt x="604829" y="33714"/>
                  </a:lnTo>
                  <a:lnTo>
                    <a:pt x="555487" y="14985"/>
                  </a:lnTo>
                  <a:lnTo>
                    <a:pt x="506151" y="3746"/>
                  </a:lnTo>
                  <a:lnTo>
                    <a:pt x="467790" y="0"/>
                  </a:lnTo>
                  <a:lnTo>
                    <a:pt x="449053" y="9364"/>
                  </a:lnTo>
                  <a:lnTo>
                    <a:pt x="442199" y="29965"/>
                  </a:lnTo>
                  <a:lnTo>
                    <a:pt x="433521" y="50566"/>
                  </a:lnTo>
                  <a:lnTo>
                    <a:pt x="409316" y="5993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8099423" y="1773239"/>
              <a:ext cx="1905" cy="3627754"/>
            </a:xfrm>
            <a:custGeom>
              <a:avLst/>
              <a:gdLst/>
              <a:ahLst/>
              <a:cxnLst/>
              <a:rect l="l" t="t" r="r" b="b"/>
              <a:pathLst>
                <a:path w="1904" h="3627754">
                  <a:moveTo>
                    <a:pt x="0" y="0"/>
                  </a:moveTo>
                  <a:lnTo>
                    <a:pt x="1588" y="3627435"/>
                  </a:lnTo>
                </a:path>
              </a:pathLst>
            </a:custGeom>
            <a:ln w="12699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5420034" y="3488091"/>
            <a:ext cx="569824" cy="401442"/>
          </a:xfrm>
          <a:prstGeom prst="rect">
            <a:avLst/>
          </a:prstGeom>
          <a:solidFill>
            <a:srgbClr val="0433FF"/>
          </a:solidFill>
          <a:ln w="12699">
            <a:solidFill>
              <a:srgbClr val="000000"/>
            </a:solidFill>
          </a:ln>
        </p:spPr>
        <p:txBody>
          <a:bodyPr vert="horz" wrap="square" lIns="0" tIns="4939" rIns="0" bIns="0" rtlCol="0">
            <a:spAutoFit/>
          </a:bodyPr>
          <a:lstStyle/>
          <a:p>
            <a:pPr defTabSz="888980">
              <a:spcBef>
                <a:spcPts val="39"/>
              </a:spcBef>
            </a:pPr>
            <a:endParaRPr sz="1312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69770" defTabSz="888980"/>
            <a:r>
              <a:rPr sz="1264" b="1" dirty="0">
                <a:solidFill>
                  <a:srgbClr val="FFFFFF"/>
                </a:solidFill>
                <a:latin typeface="Arial"/>
                <a:cs typeface="Arial"/>
              </a:rPr>
              <a:t>IM</a:t>
            </a:r>
            <a:endParaRPr sz="1264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051597" y="4945063"/>
            <a:ext cx="540191" cy="281772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defTabSz="888980">
              <a:spcBef>
                <a:spcPts val="97"/>
              </a:spcBef>
            </a:pPr>
            <a:r>
              <a:rPr sz="1750" b="1" spc="-34" dirty="0">
                <a:solidFill>
                  <a:prstClr val="black"/>
                </a:solidFill>
                <a:latin typeface="Arial"/>
                <a:cs typeface="Arial"/>
              </a:rPr>
              <a:t>T</a:t>
            </a:r>
            <a:r>
              <a:rPr sz="1750" b="1" dirty="0">
                <a:solidFill>
                  <a:prstClr val="black"/>
                </a:solidFill>
                <a:latin typeface="Arial"/>
                <a:cs typeface="Arial"/>
              </a:rPr>
              <a:t>ime</a:t>
            </a:r>
            <a:endParaRPr sz="1750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2072393" y="5313760"/>
            <a:ext cx="657490" cy="74083"/>
            <a:chOff x="1974850" y="5465582"/>
            <a:chExt cx="676275" cy="76200"/>
          </a:xfrm>
        </p:grpSpPr>
        <p:sp>
          <p:nvSpPr>
            <p:cNvPr id="43" name="object 43"/>
            <p:cNvSpPr/>
            <p:nvPr/>
          </p:nvSpPr>
          <p:spPr>
            <a:xfrm>
              <a:off x="1981199" y="5502275"/>
              <a:ext cx="644525" cy="1905"/>
            </a:xfrm>
            <a:custGeom>
              <a:avLst/>
              <a:gdLst/>
              <a:ahLst/>
              <a:cxnLst/>
              <a:rect l="l" t="t" r="r" b="b"/>
              <a:pathLst>
                <a:path w="644525" h="1904">
                  <a:moveTo>
                    <a:pt x="0" y="0"/>
                  </a:moveTo>
                  <a:lnTo>
                    <a:pt x="644524" y="152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2574834" y="5465582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5" h="76200">
                  <a:moveTo>
                    <a:pt x="180" y="0"/>
                  </a:moveTo>
                  <a:lnTo>
                    <a:pt x="0" y="76199"/>
                  </a:lnTo>
                  <a:lnTo>
                    <a:pt x="76290" y="38280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1360884" y="1882951"/>
            <a:ext cx="1534760" cy="311652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defTabSz="888980">
              <a:spcBef>
                <a:spcPts val="97"/>
              </a:spcBef>
            </a:pPr>
            <a:r>
              <a:rPr sz="1944" b="1" spc="-53" dirty="0">
                <a:solidFill>
                  <a:prstClr val="black"/>
                </a:solidFill>
                <a:latin typeface="Arial"/>
                <a:cs typeface="Arial"/>
              </a:rPr>
              <a:t>LW </a:t>
            </a:r>
            <a:r>
              <a:rPr sz="1944" b="1" dirty="0">
                <a:solidFill>
                  <a:prstClr val="black"/>
                </a:solidFill>
                <a:latin typeface="Arial"/>
                <a:cs typeface="Arial"/>
              </a:rPr>
              <a:t>R1,</a:t>
            </a:r>
            <a:r>
              <a:rPr sz="1944" b="1" spc="-4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944" b="1" dirty="0">
                <a:solidFill>
                  <a:prstClr val="black"/>
                </a:solidFill>
                <a:latin typeface="Arial"/>
                <a:cs typeface="Arial"/>
              </a:rPr>
              <a:t>0(R2)</a:t>
            </a:r>
            <a:endParaRPr sz="1944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360885" y="2722563"/>
            <a:ext cx="1836649" cy="311652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defTabSz="888980">
              <a:spcBef>
                <a:spcPts val="97"/>
              </a:spcBef>
            </a:pPr>
            <a:r>
              <a:rPr sz="1944" b="1" dirty="0">
                <a:solidFill>
                  <a:prstClr val="black"/>
                </a:solidFill>
                <a:latin typeface="Arial"/>
                <a:cs typeface="Arial"/>
              </a:rPr>
              <a:t>SUB</a:t>
            </a:r>
            <a:r>
              <a:rPr sz="1944" b="1" spc="-3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944" b="1" dirty="0">
                <a:solidFill>
                  <a:prstClr val="black"/>
                </a:solidFill>
                <a:latin typeface="Arial"/>
                <a:cs typeface="Arial"/>
              </a:rPr>
              <a:t>R4,</a:t>
            </a:r>
            <a:r>
              <a:rPr sz="1944" b="1" spc="-3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944" b="1" dirty="0">
                <a:solidFill>
                  <a:prstClr val="black"/>
                </a:solidFill>
                <a:latin typeface="Arial"/>
                <a:cs typeface="Arial"/>
              </a:rPr>
              <a:t>R1,</a:t>
            </a:r>
            <a:r>
              <a:rPr sz="1944" b="1" spc="-3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944" b="1" dirty="0">
                <a:solidFill>
                  <a:prstClr val="black"/>
                </a:solidFill>
                <a:latin typeface="Arial"/>
                <a:cs typeface="Arial"/>
              </a:rPr>
              <a:t>R5</a:t>
            </a:r>
            <a:endParaRPr sz="1944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360885" y="3562174"/>
            <a:ext cx="1850231" cy="311652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defTabSz="888980">
              <a:spcBef>
                <a:spcPts val="97"/>
              </a:spcBef>
            </a:pPr>
            <a:r>
              <a:rPr sz="1944" b="1" spc="-5" dirty="0">
                <a:solidFill>
                  <a:prstClr val="black"/>
                </a:solidFill>
                <a:latin typeface="Arial"/>
                <a:cs typeface="Arial"/>
              </a:rPr>
              <a:t>AND</a:t>
            </a:r>
            <a:r>
              <a:rPr sz="1944" b="1" spc="-2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944" b="1" spc="-5" dirty="0">
                <a:solidFill>
                  <a:prstClr val="black"/>
                </a:solidFill>
                <a:latin typeface="Arial"/>
                <a:cs typeface="Arial"/>
              </a:rPr>
              <a:t>R6,</a:t>
            </a:r>
            <a:r>
              <a:rPr sz="1944" b="1" spc="-2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944" b="1" spc="-5" dirty="0">
                <a:solidFill>
                  <a:prstClr val="black"/>
                </a:solidFill>
                <a:latin typeface="Arial"/>
                <a:cs typeface="Arial"/>
              </a:rPr>
              <a:t>R1,</a:t>
            </a:r>
            <a:r>
              <a:rPr sz="1944" b="1" spc="-2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944" b="1" dirty="0">
                <a:solidFill>
                  <a:prstClr val="black"/>
                </a:solidFill>
                <a:latin typeface="Arial"/>
                <a:cs typeface="Arial"/>
              </a:rPr>
              <a:t>R7</a:t>
            </a:r>
            <a:endParaRPr sz="1944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360884" y="4401785"/>
            <a:ext cx="1684778" cy="311652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defTabSz="888980">
              <a:spcBef>
                <a:spcPts val="97"/>
              </a:spcBef>
            </a:pPr>
            <a:r>
              <a:rPr sz="1944" b="1" dirty="0">
                <a:solidFill>
                  <a:prstClr val="black"/>
                </a:solidFill>
                <a:latin typeface="Arial"/>
                <a:cs typeface="Arial"/>
              </a:rPr>
              <a:t>OR</a:t>
            </a:r>
            <a:r>
              <a:rPr sz="1944" b="1" spc="-2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944" b="1" spc="-5" dirty="0">
                <a:solidFill>
                  <a:prstClr val="black"/>
                </a:solidFill>
                <a:latin typeface="Arial"/>
                <a:cs typeface="Arial"/>
              </a:rPr>
              <a:t>R8,</a:t>
            </a:r>
            <a:r>
              <a:rPr sz="1944" b="1" spc="-3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944" b="1" spc="-5" dirty="0">
                <a:solidFill>
                  <a:prstClr val="black"/>
                </a:solidFill>
                <a:latin typeface="Arial"/>
                <a:cs typeface="Arial"/>
              </a:rPr>
              <a:t>R1,</a:t>
            </a:r>
            <a:r>
              <a:rPr sz="1944" b="1" spc="-2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944" b="1" spc="-5" dirty="0">
                <a:solidFill>
                  <a:prstClr val="black"/>
                </a:solidFill>
                <a:latin typeface="Arial"/>
                <a:cs typeface="Arial"/>
              </a:rPr>
              <a:t>R9</a:t>
            </a:r>
            <a:endParaRPr sz="1944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361627" y="2804363"/>
            <a:ext cx="524757" cy="207008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defTabSz="888980">
              <a:spcBef>
                <a:spcPts val="97"/>
              </a:spcBef>
            </a:pPr>
            <a:r>
              <a:rPr sz="1264" dirty="0">
                <a:solidFill>
                  <a:prstClr val="black"/>
                </a:solidFill>
                <a:latin typeface="Arial MT"/>
                <a:cs typeface="Arial MT"/>
              </a:rPr>
              <a:t>Bubble</a:t>
            </a:r>
            <a:endParaRPr sz="1264">
              <a:solidFill>
                <a:prstClr val="black"/>
              </a:solidFill>
              <a:latin typeface="Arial MT"/>
              <a:cs typeface="Arial MT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6316761" y="3565261"/>
            <a:ext cx="753181" cy="479071"/>
            <a:chOff x="6340486" y="3667125"/>
            <a:chExt cx="774700" cy="492759"/>
          </a:xfrm>
        </p:grpSpPr>
        <p:sp>
          <p:nvSpPr>
            <p:cNvPr id="51" name="object 51"/>
            <p:cNvSpPr/>
            <p:nvPr/>
          </p:nvSpPr>
          <p:spPr>
            <a:xfrm>
              <a:off x="6346836" y="3673474"/>
              <a:ext cx="762000" cy="480059"/>
            </a:xfrm>
            <a:custGeom>
              <a:avLst/>
              <a:gdLst/>
              <a:ahLst/>
              <a:cxnLst/>
              <a:rect l="l" t="t" r="r" b="b"/>
              <a:pathLst>
                <a:path w="762000" h="480060">
                  <a:moveTo>
                    <a:pt x="467790" y="0"/>
                  </a:moveTo>
                  <a:lnTo>
                    <a:pt x="449054" y="9364"/>
                  </a:lnTo>
                  <a:lnTo>
                    <a:pt x="442199" y="29965"/>
                  </a:lnTo>
                  <a:lnTo>
                    <a:pt x="433522" y="50567"/>
                  </a:lnTo>
                  <a:lnTo>
                    <a:pt x="409317" y="59931"/>
                  </a:lnTo>
                  <a:lnTo>
                    <a:pt x="371884" y="53698"/>
                  </a:lnTo>
                  <a:lnTo>
                    <a:pt x="322765" y="38835"/>
                  </a:lnTo>
                  <a:lnTo>
                    <a:pt x="268973" y="21095"/>
                  </a:lnTo>
                  <a:lnTo>
                    <a:pt x="217521" y="6232"/>
                  </a:lnTo>
                  <a:lnTo>
                    <a:pt x="175422" y="0"/>
                  </a:lnTo>
                  <a:lnTo>
                    <a:pt x="136591" y="3746"/>
                  </a:lnTo>
                  <a:lnTo>
                    <a:pt x="105984" y="14985"/>
                  </a:lnTo>
                  <a:lnTo>
                    <a:pt x="58474" y="59931"/>
                  </a:lnTo>
                  <a:lnTo>
                    <a:pt x="35631" y="96448"/>
                  </a:lnTo>
                  <a:lnTo>
                    <a:pt x="14614" y="142333"/>
                  </a:lnTo>
                  <a:lnTo>
                    <a:pt x="908" y="191965"/>
                  </a:lnTo>
                  <a:lnTo>
                    <a:pt x="0" y="239723"/>
                  </a:lnTo>
                  <a:lnTo>
                    <a:pt x="16890" y="287469"/>
                  </a:lnTo>
                  <a:lnTo>
                    <a:pt x="47496" y="337094"/>
                  </a:lnTo>
                  <a:lnTo>
                    <a:pt x="83591" y="382977"/>
                  </a:lnTo>
                  <a:lnTo>
                    <a:pt x="116947" y="419493"/>
                  </a:lnTo>
                  <a:lnTo>
                    <a:pt x="146173" y="447125"/>
                  </a:lnTo>
                  <a:lnTo>
                    <a:pt x="204650" y="479896"/>
                  </a:lnTo>
                  <a:lnTo>
                    <a:pt x="233895" y="479425"/>
                  </a:lnTo>
                  <a:lnTo>
                    <a:pt x="263120" y="459291"/>
                  </a:lnTo>
                  <a:lnTo>
                    <a:pt x="292355" y="423241"/>
                  </a:lnTo>
                  <a:lnTo>
                    <a:pt x="321597" y="385317"/>
                  </a:lnTo>
                  <a:lnTo>
                    <a:pt x="350842" y="359563"/>
                  </a:lnTo>
                  <a:lnTo>
                    <a:pt x="380068" y="348335"/>
                  </a:lnTo>
                  <a:lnTo>
                    <a:pt x="409303" y="344592"/>
                  </a:lnTo>
                  <a:lnTo>
                    <a:pt x="438545" y="348335"/>
                  </a:lnTo>
                  <a:lnTo>
                    <a:pt x="467790" y="359563"/>
                  </a:lnTo>
                  <a:lnTo>
                    <a:pt x="495643" y="386723"/>
                  </a:lnTo>
                  <a:lnTo>
                    <a:pt x="522591" y="426988"/>
                  </a:lnTo>
                  <a:lnTo>
                    <a:pt x="551376" y="463507"/>
                  </a:lnTo>
                  <a:lnTo>
                    <a:pt x="584738" y="479425"/>
                  </a:lnTo>
                  <a:lnTo>
                    <a:pt x="629955" y="466317"/>
                  </a:lnTo>
                  <a:lnTo>
                    <a:pt x="683399" y="434482"/>
                  </a:lnTo>
                  <a:lnTo>
                    <a:pt x="731367" y="395154"/>
                  </a:lnTo>
                  <a:lnTo>
                    <a:pt x="760159" y="359563"/>
                  </a:lnTo>
                  <a:lnTo>
                    <a:pt x="761980" y="331008"/>
                  </a:lnTo>
                  <a:lnTo>
                    <a:pt x="745532" y="303390"/>
                  </a:lnTo>
                  <a:lnTo>
                    <a:pt x="721779" y="273899"/>
                  </a:lnTo>
                  <a:lnTo>
                    <a:pt x="701686" y="239723"/>
                  </a:lnTo>
                  <a:lnTo>
                    <a:pt x="689794" y="196180"/>
                  </a:lnTo>
                  <a:lnTo>
                    <a:pt x="679740" y="146080"/>
                  </a:lnTo>
                  <a:lnTo>
                    <a:pt x="666040" y="97853"/>
                  </a:lnTo>
                  <a:lnTo>
                    <a:pt x="643213" y="59931"/>
                  </a:lnTo>
                  <a:lnTo>
                    <a:pt x="604830" y="33714"/>
                  </a:lnTo>
                  <a:lnTo>
                    <a:pt x="555487" y="14985"/>
                  </a:lnTo>
                  <a:lnTo>
                    <a:pt x="506152" y="3746"/>
                  </a:lnTo>
                  <a:lnTo>
                    <a:pt x="467790" y="0"/>
                  </a:lnTo>
                  <a:close/>
                </a:path>
              </a:pathLst>
            </a:custGeom>
            <a:solidFill>
              <a:srgbClr val="D6D7FF"/>
            </a:solidFill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2" name="object 52"/>
            <p:cNvSpPr/>
            <p:nvPr/>
          </p:nvSpPr>
          <p:spPr>
            <a:xfrm>
              <a:off x="6346836" y="3673475"/>
              <a:ext cx="762000" cy="480059"/>
            </a:xfrm>
            <a:custGeom>
              <a:avLst/>
              <a:gdLst/>
              <a:ahLst/>
              <a:cxnLst/>
              <a:rect l="l" t="t" r="r" b="b"/>
              <a:pathLst>
                <a:path w="762000" h="480060">
                  <a:moveTo>
                    <a:pt x="409316" y="59930"/>
                  </a:moveTo>
                  <a:lnTo>
                    <a:pt x="371884" y="53698"/>
                  </a:lnTo>
                  <a:lnTo>
                    <a:pt x="322765" y="38835"/>
                  </a:lnTo>
                  <a:lnTo>
                    <a:pt x="268972" y="21095"/>
                  </a:lnTo>
                  <a:lnTo>
                    <a:pt x="217520" y="6232"/>
                  </a:lnTo>
                  <a:lnTo>
                    <a:pt x="175421" y="0"/>
                  </a:lnTo>
                  <a:lnTo>
                    <a:pt x="136591" y="3746"/>
                  </a:lnTo>
                  <a:lnTo>
                    <a:pt x="105983" y="14985"/>
                  </a:lnTo>
                  <a:lnTo>
                    <a:pt x="58473" y="59930"/>
                  </a:lnTo>
                  <a:lnTo>
                    <a:pt x="35630" y="96448"/>
                  </a:lnTo>
                  <a:lnTo>
                    <a:pt x="14613" y="142333"/>
                  </a:lnTo>
                  <a:lnTo>
                    <a:pt x="908" y="191965"/>
                  </a:lnTo>
                  <a:lnTo>
                    <a:pt x="0" y="239723"/>
                  </a:lnTo>
                  <a:lnTo>
                    <a:pt x="16890" y="287469"/>
                  </a:lnTo>
                  <a:lnTo>
                    <a:pt x="47496" y="337094"/>
                  </a:lnTo>
                  <a:lnTo>
                    <a:pt x="83590" y="382976"/>
                  </a:lnTo>
                  <a:lnTo>
                    <a:pt x="116947" y="419493"/>
                  </a:lnTo>
                  <a:lnTo>
                    <a:pt x="146172" y="447125"/>
                  </a:lnTo>
                  <a:lnTo>
                    <a:pt x="204649" y="479896"/>
                  </a:lnTo>
                  <a:lnTo>
                    <a:pt x="233895" y="479424"/>
                  </a:lnTo>
                  <a:lnTo>
                    <a:pt x="263120" y="459291"/>
                  </a:lnTo>
                  <a:lnTo>
                    <a:pt x="292355" y="423240"/>
                  </a:lnTo>
                  <a:lnTo>
                    <a:pt x="321597" y="385317"/>
                  </a:lnTo>
                  <a:lnTo>
                    <a:pt x="350842" y="359562"/>
                  </a:lnTo>
                  <a:lnTo>
                    <a:pt x="380067" y="348334"/>
                  </a:lnTo>
                  <a:lnTo>
                    <a:pt x="409303" y="344591"/>
                  </a:lnTo>
                  <a:lnTo>
                    <a:pt x="438545" y="348334"/>
                  </a:lnTo>
                  <a:lnTo>
                    <a:pt x="467790" y="359562"/>
                  </a:lnTo>
                  <a:lnTo>
                    <a:pt x="495643" y="386722"/>
                  </a:lnTo>
                  <a:lnTo>
                    <a:pt x="522591" y="426988"/>
                  </a:lnTo>
                  <a:lnTo>
                    <a:pt x="551376" y="463506"/>
                  </a:lnTo>
                  <a:lnTo>
                    <a:pt x="584738" y="479424"/>
                  </a:lnTo>
                  <a:lnTo>
                    <a:pt x="629955" y="466317"/>
                  </a:lnTo>
                  <a:lnTo>
                    <a:pt x="683398" y="434482"/>
                  </a:lnTo>
                  <a:lnTo>
                    <a:pt x="731367" y="395153"/>
                  </a:lnTo>
                  <a:lnTo>
                    <a:pt x="760159" y="359562"/>
                  </a:lnTo>
                  <a:lnTo>
                    <a:pt x="761979" y="331008"/>
                  </a:lnTo>
                  <a:lnTo>
                    <a:pt x="745531" y="303390"/>
                  </a:lnTo>
                  <a:lnTo>
                    <a:pt x="721779" y="273899"/>
                  </a:lnTo>
                  <a:lnTo>
                    <a:pt x="701685" y="239723"/>
                  </a:lnTo>
                  <a:lnTo>
                    <a:pt x="689794" y="196180"/>
                  </a:lnTo>
                  <a:lnTo>
                    <a:pt x="679739" y="146080"/>
                  </a:lnTo>
                  <a:lnTo>
                    <a:pt x="666039" y="97853"/>
                  </a:lnTo>
                  <a:lnTo>
                    <a:pt x="643212" y="59930"/>
                  </a:lnTo>
                  <a:lnTo>
                    <a:pt x="604829" y="33714"/>
                  </a:lnTo>
                  <a:lnTo>
                    <a:pt x="555487" y="14985"/>
                  </a:lnTo>
                  <a:lnTo>
                    <a:pt x="506151" y="3746"/>
                  </a:lnTo>
                  <a:lnTo>
                    <a:pt x="467790" y="0"/>
                  </a:lnTo>
                  <a:lnTo>
                    <a:pt x="449053" y="9364"/>
                  </a:lnTo>
                  <a:lnTo>
                    <a:pt x="442199" y="29965"/>
                  </a:lnTo>
                  <a:lnTo>
                    <a:pt x="433521" y="50566"/>
                  </a:lnTo>
                  <a:lnTo>
                    <a:pt x="409316" y="5993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6361627" y="3643974"/>
            <a:ext cx="524757" cy="207008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defTabSz="888980">
              <a:spcBef>
                <a:spcPts val="97"/>
              </a:spcBef>
            </a:pPr>
            <a:r>
              <a:rPr sz="1264" dirty="0">
                <a:solidFill>
                  <a:prstClr val="black"/>
                </a:solidFill>
                <a:latin typeface="Arial MT"/>
                <a:cs typeface="Arial MT"/>
              </a:rPr>
              <a:t>Bubble</a:t>
            </a:r>
            <a:endParaRPr sz="1264">
              <a:solidFill>
                <a:prstClr val="black"/>
              </a:solidFill>
              <a:latin typeface="Arial MT"/>
              <a:cs typeface="Arial MT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6316761" y="4321528"/>
            <a:ext cx="753181" cy="479071"/>
            <a:chOff x="6340486" y="4445000"/>
            <a:chExt cx="774700" cy="492759"/>
          </a:xfrm>
        </p:grpSpPr>
        <p:sp>
          <p:nvSpPr>
            <p:cNvPr id="55" name="object 55"/>
            <p:cNvSpPr/>
            <p:nvPr/>
          </p:nvSpPr>
          <p:spPr>
            <a:xfrm>
              <a:off x="6346836" y="4451350"/>
              <a:ext cx="762000" cy="480059"/>
            </a:xfrm>
            <a:custGeom>
              <a:avLst/>
              <a:gdLst/>
              <a:ahLst/>
              <a:cxnLst/>
              <a:rect l="l" t="t" r="r" b="b"/>
              <a:pathLst>
                <a:path w="762000" h="480060">
                  <a:moveTo>
                    <a:pt x="467790" y="0"/>
                  </a:moveTo>
                  <a:lnTo>
                    <a:pt x="449054" y="9364"/>
                  </a:lnTo>
                  <a:lnTo>
                    <a:pt x="442199" y="29965"/>
                  </a:lnTo>
                  <a:lnTo>
                    <a:pt x="433522" y="50567"/>
                  </a:lnTo>
                  <a:lnTo>
                    <a:pt x="409317" y="59931"/>
                  </a:lnTo>
                  <a:lnTo>
                    <a:pt x="371884" y="53698"/>
                  </a:lnTo>
                  <a:lnTo>
                    <a:pt x="322765" y="38835"/>
                  </a:lnTo>
                  <a:lnTo>
                    <a:pt x="268973" y="21095"/>
                  </a:lnTo>
                  <a:lnTo>
                    <a:pt x="217521" y="6232"/>
                  </a:lnTo>
                  <a:lnTo>
                    <a:pt x="175422" y="0"/>
                  </a:lnTo>
                  <a:lnTo>
                    <a:pt x="136591" y="3746"/>
                  </a:lnTo>
                  <a:lnTo>
                    <a:pt x="105984" y="14985"/>
                  </a:lnTo>
                  <a:lnTo>
                    <a:pt x="58474" y="59931"/>
                  </a:lnTo>
                  <a:lnTo>
                    <a:pt x="35631" y="96448"/>
                  </a:lnTo>
                  <a:lnTo>
                    <a:pt x="14614" y="142333"/>
                  </a:lnTo>
                  <a:lnTo>
                    <a:pt x="908" y="191965"/>
                  </a:lnTo>
                  <a:lnTo>
                    <a:pt x="0" y="239723"/>
                  </a:lnTo>
                  <a:lnTo>
                    <a:pt x="16890" y="287469"/>
                  </a:lnTo>
                  <a:lnTo>
                    <a:pt x="47496" y="337094"/>
                  </a:lnTo>
                  <a:lnTo>
                    <a:pt x="83591" y="382976"/>
                  </a:lnTo>
                  <a:lnTo>
                    <a:pt x="116947" y="419493"/>
                  </a:lnTo>
                  <a:lnTo>
                    <a:pt x="146173" y="447125"/>
                  </a:lnTo>
                  <a:lnTo>
                    <a:pt x="204650" y="479896"/>
                  </a:lnTo>
                  <a:lnTo>
                    <a:pt x="233895" y="479425"/>
                  </a:lnTo>
                  <a:lnTo>
                    <a:pt x="263120" y="459291"/>
                  </a:lnTo>
                  <a:lnTo>
                    <a:pt x="292355" y="423240"/>
                  </a:lnTo>
                  <a:lnTo>
                    <a:pt x="321597" y="385316"/>
                  </a:lnTo>
                  <a:lnTo>
                    <a:pt x="350842" y="359562"/>
                  </a:lnTo>
                  <a:lnTo>
                    <a:pt x="380068" y="348333"/>
                  </a:lnTo>
                  <a:lnTo>
                    <a:pt x="409303" y="344591"/>
                  </a:lnTo>
                  <a:lnTo>
                    <a:pt x="438545" y="348333"/>
                  </a:lnTo>
                  <a:lnTo>
                    <a:pt x="467790" y="359562"/>
                  </a:lnTo>
                  <a:lnTo>
                    <a:pt x="495643" y="386721"/>
                  </a:lnTo>
                  <a:lnTo>
                    <a:pt x="522591" y="426987"/>
                  </a:lnTo>
                  <a:lnTo>
                    <a:pt x="551376" y="463506"/>
                  </a:lnTo>
                  <a:lnTo>
                    <a:pt x="584738" y="479425"/>
                  </a:lnTo>
                  <a:lnTo>
                    <a:pt x="629955" y="466317"/>
                  </a:lnTo>
                  <a:lnTo>
                    <a:pt x="683399" y="434482"/>
                  </a:lnTo>
                  <a:lnTo>
                    <a:pt x="731367" y="395153"/>
                  </a:lnTo>
                  <a:lnTo>
                    <a:pt x="760159" y="359562"/>
                  </a:lnTo>
                  <a:lnTo>
                    <a:pt x="761980" y="331008"/>
                  </a:lnTo>
                  <a:lnTo>
                    <a:pt x="745532" y="303390"/>
                  </a:lnTo>
                  <a:lnTo>
                    <a:pt x="721779" y="273899"/>
                  </a:lnTo>
                  <a:lnTo>
                    <a:pt x="701686" y="239723"/>
                  </a:lnTo>
                  <a:lnTo>
                    <a:pt x="689794" y="196180"/>
                  </a:lnTo>
                  <a:lnTo>
                    <a:pt x="679740" y="146080"/>
                  </a:lnTo>
                  <a:lnTo>
                    <a:pt x="666040" y="97853"/>
                  </a:lnTo>
                  <a:lnTo>
                    <a:pt x="643213" y="59931"/>
                  </a:lnTo>
                  <a:lnTo>
                    <a:pt x="604830" y="33714"/>
                  </a:lnTo>
                  <a:lnTo>
                    <a:pt x="555487" y="14985"/>
                  </a:lnTo>
                  <a:lnTo>
                    <a:pt x="506152" y="3746"/>
                  </a:lnTo>
                  <a:lnTo>
                    <a:pt x="467790" y="0"/>
                  </a:lnTo>
                  <a:close/>
                </a:path>
              </a:pathLst>
            </a:custGeom>
            <a:solidFill>
              <a:srgbClr val="D6D7FF"/>
            </a:solidFill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6" name="object 56"/>
            <p:cNvSpPr/>
            <p:nvPr/>
          </p:nvSpPr>
          <p:spPr>
            <a:xfrm>
              <a:off x="6346836" y="4451350"/>
              <a:ext cx="762000" cy="480059"/>
            </a:xfrm>
            <a:custGeom>
              <a:avLst/>
              <a:gdLst/>
              <a:ahLst/>
              <a:cxnLst/>
              <a:rect l="l" t="t" r="r" b="b"/>
              <a:pathLst>
                <a:path w="762000" h="480060">
                  <a:moveTo>
                    <a:pt x="409316" y="59930"/>
                  </a:moveTo>
                  <a:lnTo>
                    <a:pt x="371884" y="53698"/>
                  </a:lnTo>
                  <a:lnTo>
                    <a:pt x="322765" y="38835"/>
                  </a:lnTo>
                  <a:lnTo>
                    <a:pt x="268972" y="21095"/>
                  </a:lnTo>
                  <a:lnTo>
                    <a:pt x="217520" y="6232"/>
                  </a:lnTo>
                  <a:lnTo>
                    <a:pt x="175421" y="0"/>
                  </a:lnTo>
                  <a:lnTo>
                    <a:pt x="136591" y="3746"/>
                  </a:lnTo>
                  <a:lnTo>
                    <a:pt x="105983" y="14985"/>
                  </a:lnTo>
                  <a:lnTo>
                    <a:pt x="58473" y="59930"/>
                  </a:lnTo>
                  <a:lnTo>
                    <a:pt x="35630" y="96448"/>
                  </a:lnTo>
                  <a:lnTo>
                    <a:pt x="14613" y="142333"/>
                  </a:lnTo>
                  <a:lnTo>
                    <a:pt x="908" y="191965"/>
                  </a:lnTo>
                  <a:lnTo>
                    <a:pt x="0" y="239723"/>
                  </a:lnTo>
                  <a:lnTo>
                    <a:pt x="16890" y="287469"/>
                  </a:lnTo>
                  <a:lnTo>
                    <a:pt x="47496" y="337094"/>
                  </a:lnTo>
                  <a:lnTo>
                    <a:pt x="83590" y="382977"/>
                  </a:lnTo>
                  <a:lnTo>
                    <a:pt x="116947" y="419493"/>
                  </a:lnTo>
                  <a:lnTo>
                    <a:pt x="146172" y="447125"/>
                  </a:lnTo>
                  <a:lnTo>
                    <a:pt x="204649" y="479896"/>
                  </a:lnTo>
                  <a:lnTo>
                    <a:pt x="233895" y="479424"/>
                  </a:lnTo>
                  <a:lnTo>
                    <a:pt x="263120" y="459291"/>
                  </a:lnTo>
                  <a:lnTo>
                    <a:pt x="292355" y="423241"/>
                  </a:lnTo>
                  <a:lnTo>
                    <a:pt x="321597" y="385317"/>
                  </a:lnTo>
                  <a:lnTo>
                    <a:pt x="350842" y="359562"/>
                  </a:lnTo>
                  <a:lnTo>
                    <a:pt x="380067" y="348334"/>
                  </a:lnTo>
                  <a:lnTo>
                    <a:pt x="409303" y="344591"/>
                  </a:lnTo>
                  <a:lnTo>
                    <a:pt x="438545" y="348334"/>
                  </a:lnTo>
                  <a:lnTo>
                    <a:pt x="467790" y="359562"/>
                  </a:lnTo>
                  <a:lnTo>
                    <a:pt x="495643" y="386722"/>
                  </a:lnTo>
                  <a:lnTo>
                    <a:pt x="522591" y="426988"/>
                  </a:lnTo>
                  <a:lnTo>
                    <a:pt x="551376" y="463506"/>
                  </a:lnTo>
                  <a:lnTo>
                    <a:pt x="584738" y="479424"/>
                  </a:lnTo>
                  <a:lnTo>
                    <a:pt x="629955" y="466317"/>
                  </a:lnTo>
                  <a:lnTo>
                    <a:pt x="683398" y="434482"/>
                  </a:lnTo>
                  <a:lnTo>
                    <a:pt x="731367" y="395153"/>
                  </a:lnTo>
                  <a:lnTo>
                    <a:pt x="760159" y="359562"/>
                  </a:lnTo>
                  <a:lnTo>
                    <a:pt x="761979" y="331008"/>
                  </a:lnTo>
                  <a:lnTo>
                    <a:pt x="745531" y="303390"/>
                  </a:lnTo>
                  <a:lnTo>
                    <a:pt x="721779" y="273899"/>
                  </a:lnTo>
                  <a:lnTo>
                    <a:pt x="701685" y="239723"/>
                  </a:lnTo>
                  <a:lnTo>
                    <a:pt x="689794" y="196180"/>
                  </a:lnTo>
                  <a:lnTo>
                    <a:pt x="679739" y="146080"/>
                  </a:lnTo>
                  <a:lnTo>
                    <a:pt x="666039" y="97853"/>
                  </a:lnTo>
                  <a:lnTo>
                    <a:pt x="643212" y="59930"/>
                  </a:lnTo>
                  <a:lnTo>
                    <a:pt x="604829" y="33714"/>
                  </a:lnTo>
                  <a:lnTo>
                    <a:pt x="555487" y="14985"/>
                  </a:lnTo>
                  <a:lnTo>
                    <a:pt x="506151" y="3746"/>
                  </a:lnTo>
                  <a:lnTo>
                    <a:pt x="467790" y="0"/>
                  </a:lnTo>
                  <a:lnTo>
                    <a:pt x="449053" y="9364"/>
                  </a:lnTo>
                  <a:lnTo>
                    <a:pt x="442199" y="29965"/>
                  </a:lnTo>
                  <a:lnTo>
                    <a:pt x="433521" y="50566"/>
                  </a:lnTo>
                  <a:lnTo>
                    <a:pt x="409316" y="5993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6361627" y="4400241"/>
            <a:ext cx="524757" cy="207008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defTabSz="888980">
              <a:spcBef>
                <a:spcPts val="97"/>
              </a:spcBef>
            </a:pPr>
            <a:r>
              <a:rPr sz="1264" dirty="0">
                <a:solidFill>
                  <a:prstClr val="black"/>
                </a:solidFill>
                <a:latin typeface="Arial MT"/>
                <a:cs typeface="Arial MT"/>
              </a:rPr>
              <a:t>Bubble</a:t>
            </a:r>
            <a:endParaRPr sz="1264">
              <a:solidFill>
                <a:prstClr val="black"/>
              </a:solidFill>
              <a:latin typeface="Arial MT"/>
              <a:cs typeface="Arial MT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8347867" y="3397031"/>
            <a:ext cx="338314" cy="768615"/>
            <a:chOff x="8429623" y="3494089"/>
            <a:chExt cx="347980" cy="790575"/>
          </a:xfrm>
        </p:grpSpPr>
        <p:sp>
          <p:nvSpPr>
            <p:cNvPr id="59" name="object 59"/>
            <p:cNvSpPr/>
            <p:nvPr/>
          </p:nvSpPr>
          <p:spPr>
            <a:xfrm>
              <a:off x="8435973" y="3500438"/>
              <a:ext cx="335280" cy="777875"/>
            </a:xfrm>
            <a:custGeom>
              <a:avLst/>
              <a:gdLst/>
              <a:ahLst/>
              <a:cxnLst/>
              <a:rect l="l" t="t" r="r" b="b"/>
              <a:pathLst>
                <a:path w="335279" h="777875">
                  <a:moveTo>
                    <a:pt x="0" y="0"/>
                  </a:moveTo>
                  <a:lnTo>
                    <a:pt x="0" y="277801"/>
                  </a:lnTo>
                  <a:lnTo>
                    <a:pt x="125611" y="388937"/>
                  </a:lnTo>
                  <a:lnTo>
                    <a:pt x="0" y="500072"/>
                  </a:lnTo>
                  <a:lnTo>
                    <a:pt x="0" y="777873"/>
                  </a:lnTo>
                  <a:lnTo>
                    <a:pt x="334963" y="500072"/>
                  </a:lnTo>
                  <a:lnTo>
                    <a:pt x="334963" y="222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B00"/>
            </a:solidFill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0" name="object 60"/>
            <p:cNvSpPr/>
            <p:nvPr/>
          </p:nvSpPr>
          <p:spPr>
            <a:xfrm>
              <a:off x="8435973" y="3500439"/>
              <a:ext cx="335280" cy="777875"/>
            </a:xfrm>
            <a:custGeom>
              <a:avLst/>
              <a:gdLst/>
              <a:ahLst/>
              <a:cxnLst/>
              <a:rect l="l" t="t" r="r" b="b"/>
              <a:pathLst>
                <a:path w="335279" h="777875">
                  <a:moveTo>
                    <a:pt x="0" y="0"/>
                  </a:moveTo>
                  <a:lnTo>
                    <a:pt x="0" y="277802"/>
                  </a:lnTo>
                  <a:lnTo>
                    <a:pt x="125610" y="388937"/>
                  </a:lnTo>
                  <a:lnTo>
                    <a:pt x="0" y="500072"/>
                  </a:lnTo>
                  <a:lnTo>
                    <a:pt x="0" y="777874"/>
                  </a:lnTo>
                  <a:lnTo>
                    <a:pt x="334963" y="500072"/>
                  </a:lnTo>
                  <a:lnTo>
                    <a:pt x="334963" y="222234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8430559" y="3594343"/>
            <a:ext cx="153888" cy="329671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347" defTabSz="888980">
              <a:lnSpc>
                <a:spcPts val="1230"/>
              </a:lnSpc>
            </a:pPr>
            <a:r>
              <a:rPr sz="1167" b="1" dirty="0">
                <a:solidFill>
                  <a:prstClr val="black"/>
                </a:solidFill>
                <a:latin typeface="Arial"/>
                <a:cs typeface="Arial"/>
              </a:rPr>
              <a:t>ALU</a:t>
            </a:r>
            <a:endParaRPr sz="1167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7287549" y="3481917"/>
            <a:ext cx="583406" cy="598840"/>
            <a:chOff x="7339010" y="3581400"/>
            <a:chExt cx="600075" cy="615950"/>
          </a:xfrm>
        </p:grpSpPr>
        <p:sp>
          <p:nvSpPr>
            <p:cNvPr id="63" name="object 63"/>
            <p:cNvSpPr/>
            <p:nvPr/>
          </p:nvSpPr>
          <p:spPr>
            <a:xfrm>
              <a:off x="7345361" y="3587750"/>
              <a:ext cx="587375" cy="603250"/>
            </a:xfrm>
            <a:custGeom>
              <a:avLst/>
              <a:gdLst/>
              <a:ahLst/>
              <a:cxnLst/>
              <a:rect l="l" t="t" r="r" b="b"/>
              <a:pathLst>
                <a:path w="587375" h="603250">
                  <a:moveTo>
                    <a:pt x="587375" y="0"/>
                  </a:moveTo>
                  <a:lnTo>
                    <a:pt x="0" y="0"/>
                  </a:lnTo>
                  <a:lnTo>
                    <a:pt x="0" y="603250"/>
                  </a:lnTo>
                  <a:lnTo>
                    <a:pt x="587375" y="603250"/>
                  </a:lnTo>
                  <a:lnTo>
                    <a:pt x="587375" y="0"/>
                  </a:lnTo>
                  <a:close/>
                </a:path>
              </a:pathLst>
            </a:custGeom>
            <a:solidFill>
              <a:srgbClr val="00A500"/>
            </a:solidFill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4" name="object 64"/>
            <p:cNvSpPr/>
            <p:nvPr/>
          </p:nvSpPr>
          <p:spPr>
            <a:xfrm>
              <a:off x="7345360" y="3587750"/>
              <a:ext cx="587375" cy="603250"/>
            </a:xfrm>
            <a:custGeom>
              <a:avLst/>
              <a:gdLst/>
              <a:ahLst/>
              <a:cxnLst/>
              <a:rect l="l" t="t" r="r" b="b"/>
              <a:pathLst>
                <a:path w="587375" h="603250">
                  <a:moveTo>
                    <a:pt x="0" y="0"/>
                  </a:moveTo>
                  <a:lnTo>
                    <a:pt x="587374" y="0"/>
                  </a:lnTo>
                  <a:lnTo>
                    <a:pt x="587374" y="603249"/>
                  </a:lnTo>
                  <a:lnTo>
                    <a:pt x="0" y="603249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7387872" y="3672681"/>
            <a:ext cx="328436" cy="207008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defTabSz="888980">
              <a:spcBef>
                <a:spcPts val="97"/>
              </a:spcBef>
            </a:pPr>
            <a:r>
              <a:rPr sz="1264" b="1" dirty="0">
                <a:solidFill>
                  <a:srgbClr val="FFFFFF"/>
                </a:solidFill>
                <a:latin typeface="Arial"/>
                <a:cs typeface="Arial"/>
              </a:rPr>
              <a:t>Reg</a:t>
            </a:r>
            <a:endParaRPr sz="1264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7858608" y="3565261"/>
            <a:ext cx="1071122" cy="600692"/>
            <a:chOff x="7926385" y="3667125"/>
            <a:chExt cx="1101725" cy="617855"/>
          </a:xfrm>
        </p:grpSpPr>
        <p:sp>
          <p:nvSpPr>
            <p:cNvPr id="67" name="object 67"/>
            <p:cNvSpPr/>
            <p:nvPr/>
          </p:nvSpPr>
          <p:spPr>
            <a:xfrm>
              <a:off x="7932735" y="3673475"/>
              <a:ext cx="503555" cy="1905"/>
            </a:xfrm>
            <a:custGeom>
              <a:avLst/>
              <a:gdLst/>
              <a:ahLst/>
              <a:cxnLst/>
              <a:rect l="l" t="t" r="r" b="b"/>
              <a:pathLst>
                <a:path w="503554" h="1904">
                  <a:moveTo>
                    <a:pt x="0" y="0"/>
                  </a:moveTo>
                  <a:lnTo>
                    <a:pt x="503236" y="158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8" name="object 68"/>
            <p:cNvSpPr/>
            <p:nvPr/>
          </p:nvSpPr>
          <p:spPr>
            <a:xfrm>
              <a:off x="7932735" y="4105274"/>
              <a:ext cx="503555" cy="1905"/>
            </a:xfrm>
            <a:custGeom>
              <a:avLst/>
              <a:gdLst/>
              <a:ahLst/>
              <a:cxnLst/>
              <a:rect l="l" t="t" r="r" b="b"/>
              <a:pathLst>
                <a:path w="503554" h="1904">
                  <a:moveTo>
                    <a:pt x="0" y="0"/>
                  </a:moveTo>
                  <a:lnTo>
                    <a:pt x="503236" y="158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9" name="object 69"/>
            <p:cNvSpPr/>
            <p:nvPr/>
          </p:nvSpPr>
          <p:spPr>
            <a:xfrm>
              <a:off x="8351835" y="3846513"/>
              <a:ext cx="669925" cy="431800"/>
            </a:xfrm>
            <a:custGeom>
              <a:avLst/>
              <a:gdLst/>
              <a:ahLst/>
              <a:cxnLst/>
              <a:rect l="l" t="t" r="r" b="b"/>
              <a:pathLst>
                <a:path w="669925" h="431800">
                  <a:moveTo>
                    <a:pt x="0" y="259079"/>
                  </a:moveTo>
                  <a:lnTo>
                    <a:pt x="0" y="431799"/>
                  </a:lnTo>
                  <a:lnTo>
                    <a:pt x="502443" y="431799"/>
                  </a:lnTo>
                  <a:lnTo>
                    <a:pt x="502443" y="172720"/>
                  </a:lnTo>
                  <a:lnTo>
                    <a:pt x="669924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8272240" y="4327702"/>
            <a:ext cx="569824" cy="401442"/>
          </a:xfrm>
          <a:prstGeom prst="rect">
            <a:avLst/>
          </a:prstGeom>
          <a:solidFill>
            <a:srgbClr val="00A500"/>
          </a:solidFill>
          <a:ln w="12699">
            <a:solidFill>
              <a:srgbClr val="000000"/>
            </a:solidFill>
          </a:ln>
        </p:spPr>
        <p:txBody>
          <a:bodyPr vert="horz" wrap="square" lIns="0" tIns="4939" rIns="0" bIns="0" rtlCol="0">
            <a:spAutoFit/>
          </a:bodyPr>
          <a:lstStyle/>
          <a:p>
            <a:pPr defTabSz="888980">
              <a:spcBef>
                <a:spcPts val="39"/>
              </a:spcBef>
            </a:pPr>
            <a:endParaRPr sz="1312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06184" defTabSz="888980"/>
            <a:r>
              <a:rPr sz="1264" b="1" dirty="0">
                <a:solidFill>
                  <a:srgbClr val="FFFFFF"/>
                </a:solidFill>
                <a:latin typeface="Arial"/>
                <a:cs typeface="Arial"/>
              </a:rPr>
              <a:t>Reg</a:t>
            </a:r>
            <a:endParaRPr sz="1264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293723" y="4327702"/>
            <a:ext cx="571059" cy="401442"/>
          </a:xfrm>
          <a:prstGeom prst="rect">
            <a:avLst/>
          </a:prstGeom>
          <a:solidFill>
            <a:srgbClr val="0433FF"/>
          </a:solidFill>
          <a:ln w="12699">
            <a:solidFill>
              <a:srgbClr val="000000"/>
            </a:solidFill>
          </a:ln>
        </p:spPr>
        <p:txBody>
          <a:bodyPr vert="horz" wrap="square" lIns="0" tIns="4939" rIns="0" bIns="0" rtlCol="0">
            <a:spAutoFit/>
          </a:bodyPr>
          <a:lstStyle/>
          <a:p>
            <a:pPr defTabSz="888980">
              <a:spcBef>
                <a:spcPts val="39"/>
              </a:spcBef>
            </a:pPr>
            <a:endParaRPr sz="1312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69770" defTabSz="888980"/>
            <a:r>
              <a:rPr sz="1264" b="1" dirty="0">
                <a:solidFill>
                  <a:srgbClr val="FFFFFF"/>
                </a:solidFill>
                <a:latin typeface="Arial"/>
                <a:cs typeface="Arial"/>
              </a:rPr>
              <a:t>IM</a:t>
            </a:r>
            <a:endParaRPr sz="1264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7369350" y="2557419"/>
            <a:ext cx="909373" cy="2029883"/>
            <a:chOff x="7423148" y="2630488"/>
            <a:chExt cx="935355" cy="2087880"/>
          </a:xfrm>
        </p:grpSpPr>
        <p:sp>
          <p:nvSpPr>
            <p:cNvPr id="73" name="object 73"/>
            <p:cNvSpPr/>
            <p:nvPr/>
          </p:nvSpPr>
          <p:spPr>
            <a:xfrm>
              <a:off x="7932736" y="4710112"/>
              <a:ext cx="419100" cy="1905"/>
            </a:xfrm>
            <a:custGeom>
              <a:avLst/>
              <a:gdLst/>
              <a:ahLst/>
              <a:cxnLst/>
              <a:rect l="l" t="t" r="r" b="b"/>
              <a:pathLst>
                <a:path w="419100" h="1904">
                  <a:moveTo>
                    <a:pt x="0" y="0"/>
                  </a:moveTo>
                  <a:lnTo>
                    <a:pt x="419099" y="1586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4" name="object 74"/>
            <p:cNvSpPr/>
            <p:nvPr/>
          </p:nvSpPr>
          <p:spPr>
            <a:xfrm>
              <a:off x="8183561" y="4537075"/>
              <a:ext cx="168275" cy="173355"/>
            </a:xfrm>
            <a:custGeom>
              <a:avLst/>
              <a:gdLst/>
              <a:ahLst/>
              <a:cxnLst/>
              <a:rect l="l" t="t" r="r" b="b"/>
              <a:pathLst>
                <a:path w="168275" h="173354">
                  <a:moveTo>
                    <a:pt x="0" y="173037"/>
                  </a:moveTo>
                  <a:lnTo>
                    <a:pt x="0" y="0"/>
                  </a:lnTo>
                  <a:lnTo>
                    <a:pt x="168274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5" name="object 75"/>
            <p:cNvSpPr/>
            <p:nvPr/>
          </p:nvSpPr>
          <p:spPr>
            <a:xfrm>
              <a:off x="7429498" y="2636838"/>
              <a:ext cx="335280" cy="777875"/>
            </a:xfrm>
            <a:custGeom>
              <a:avLst/>
              <a:gdLst/>
              <a:ahLst/>
              <a:cxnLst/>
              <a:rect l="l" t="t" r="r" b="b"/>
              <a:pathLst>
                <a:path w="335279" h="777875">
                  <a:moveTo>
                    <a:pt x="0" y="0"/>
                  </a:moveTo>
                  <a:lnTo>
                    <a:pt x="0" y="277801"/>
                  </a:lnTo>
                  <a:lnTo>
                    <a:pt x="125611" y="388937"/>
                  </a:lnTo>
                  <a:lnTo>
                    <a:pt x="0" y="500072"/>
                  </a:lnTo>
                  <a:lnTo>
                    <a:pt x="0" y="777873"/>
                  </a:lnTo>
                  <a:lnTo>
                    <a:pt x="334963" y="500072"/>
                  </a:lnTo>
                  <a:lnTo>
                    <a:pt x="334963" y="222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B00"/>
            </a:solidFill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6" name="object 76"/>
            <p:cNvSpPr/>
            <p:nvPr/>
          </p:nvSpPr>
          <p:spPr>
            <a:xfrm>
              <a:off x="7429498" y="2636838"/>
              <a:ext cx="335280" cy="777875"/>
            </a:xfrm>
            <a:custGeom>
              <a:avLst/>
              <a:gdLst/>
              <a:ahLst/>
              <a:cxnLst/>
              <a:rect l="l" t="t" r="r" b="b"/>
              <a:pathLst>
                <a:path w="335279" h="777875">
                  <a:moveTo>
                    <a:pt x="0" y="0"/>
                  </a:moveTo>
                  <a:lnTo>
                    <a:pt x="0" y="277802"/>
                  </a:lnTo>
                  <a:lnTo>
                    <a:pt x="125610" y="388937"/>
                  </a:lnTo>
                  <a:lnTo>
                    <a:pt x="0" y="500072"/>
                  </a:lnTo>
                  <a:lnTo>
                    <a:pt x="0" y="777874"/>
                  </a:lnTo>
                  <a:lnTo>
                    <a:pt x="334963" y="500072"/>
                  </a:lnTo>
                  <a:lnTo>
                    <a:pt x="334963" y="222234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7452042" y="2754731"/>
            <a:ext cx="153888" cy="329671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347" defTabSz="888980">
              <a:lnSpc>
                <a:spcPts val="1230"/>
              </a:lnSpc>
            </a:pPr>
            <a:r>
              <a:rPr sz="1167" b="1" dirty="0">
                <a:solidFill>
                  <a:prstClr val="black"/>
                </a:solidFill>
                <a:latin typeface="Arial"/>
                <a:cs typeface="Arial"/>
              </a:rPr>
              <a:t>ALU</a:t>
            </a:r>
            <a:endParaRPr sz="1167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8190440" y="2648479"/>
            <a:ext cx="571059" cy="586493"/>
          </a:xfrm>
          <a:custGeom>
            <a:avLst/>
            <a:gdLst/>
            <a:ahLst/>
            <a:cxnLst/>
            <a:rect l="l" t="t" r="r" b="b"/>
            <a:pathLst>
              <a:path w="587375" h="603250">
                <a:moveTo>
                  <a:pt x="587375" y="0"/>
                </a:moveTo>
                <a:lnTo>
                  <a:pt x="0" y="0"/>
                </a:lnTo>
                <a:lnTo>
                  <a:pt x="0" y="603250"/>
                </a:lnTo>
                <a:lnTo>
                  <a:pt x="587375" y="603250"/>
                </a:lnTo>
                <a:lnTo>
                  <a:pt x="587375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pPr defTabSz="888980"/>
            <a:endParaRPr sz="17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8190440" y="2648480"/>
            <a:ext cx="571059" cy="401442"/>
          </a:xfrm>
          <a:prstGeom prst="rect">
            <a:avLst/>
          </a:prstGeom>
          <a:ln w="12699">
            <a:solidFill>
              <a:srgbClr val="000000"/>
            </a:solidFill>
          </a:ln>
        </p:spPr>
        <p:txBody>
          <a:bodyPr vert="horz" wrap="square" lIns="0" tIns="4939" rIns="0" bIns="0" rtlCol="0">
            <a:spAutoFit/>
          </a:bodyPr>
          <a:lstStyle/>
          <a:p>
            <a:pPr defTabSz="888980">
              <a:spcBef>
                <a:spcPts val="39"/>
              </a:spcBef>
            </a:pPr>
            <a:endParaRPr sz="1312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33964" defTabSz="888980"/>
            <a:r>
              <a:rPr sz="1264" b="1" dirty="0">
                <a:solidFill>
                  <a:srgbClr val="FFFFFF"/>
                </a:solidFill>
                <a:latin typeface="Arial"/>
                <a:cs typeface="Arial"/>
              </a:rPr>
              <a:t>DM</a:t>
            </a:r>
            <a:endParaRPr sz="1264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7287549" y="2125266"/>
            <a:ext cx="1805781" cy="1548342"/>
            <a:chOff x="7339010" y="2185988"/>
            <a:chExt cx="1857375" cy="1592580"/>
          </a:xfrm>
        </p:grpSpPr>
        <p:sp>
          <p:nvSpPr>
            <p:cNvPr id="81" name="object 81"/>
            <p:cNvSpPr/>
            <p:nvPr/>
          </p:nvSpPr>
          <p:spPr>
            <a:xfrm>
              <a:off x="7764462" y="2982913"/>
              <a:ext cx="503555" cy="1905"/>
            </a:xfrm>
            <a:custGeom>
              <a:avLst/>
              <a:gdLst/>
              <a:ahLst/>
              <a:cxnLst/>
              <a:rect l="l" t="t" r="r" b="b"/>
              <a:pathLst>
                <a:path w="503554" h="1905">
                  <a:moveTo>
                    <a:pt x="0" y="0"/>
                  </a:moveTo>
                  <a:lnTo>
                    <a:pt x="503236" y="158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2" name="object 82"/>
            <p:cNvSpPr/>
            <p:nvPr/>
          </p:nvSpPr>
          <p:spPr>
            <a:xfrm>
              <a:off x="8855073" y="2982913"/>
              <a:ext cx="335280" cy="1905"/>
            </a:xfrm>
            <a:custGeom>
              <a:avLst/>
              <a:gdLst/>
              <a:ahLst/>
              <a:cxnLst/>
              <a:rect l="l" t="t" r="r" b="b"/>
              <a:pathLst>
                <a:path w="335279" h="1905">
                  <a:moveTo>
                    <a:pt x="0" y="0"/>
                  </a:moveTo>
                  <a:lnTo>
                    <a:pt x="334963" y="158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3" name="object 83"/>
            <p:cNvSpPr/>
            <p:nvPr/>
          </p:nvSpPr>
          <p:spPr>
            <a:xfrm>
              <a:off x="8183561" y="2982913"/>
              <a:ext cx="922655" cy="431800"/>
            </a:xfrm>
            <a:custGeom>
              <a:avLst/>
              <a:gdLst/>
              <a:ahLst/>
              <a:cxnLst/>
              <a:rect l="l" t="t" r="r" b="b"/>
              <a:pathLst>
                <a:path w="922654" h="431800">
                  <a:moveTo>
                    <a:pt x="0" y="0"/>
                  </a:moveTo>
                  <a:lnTo>
                    <a:pt x="0" y="431799"/>
                  </a:lnTo>
                  <a:lnTo>
                    <a:pt x="754650" y="431799"/>
                  </a:lnTo>
                  <a:lnTo>
                    <a:pt x="754650" y="172720"/>
                  </a:lnTo>
                  <a:lnTo>
                    <a:pt x="922336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4" name="object 84"/>
            <p:cNvSpPr/>
            <p:nvPr/>
          </p:nvSpPr>
          <p:spPr>
            <a:xfrm>
              <a:off x="7345360" y="2982913"/>
              <a:ext cx="671830" cy="431800"/>
            </a:xfrm>
            <a:custGeom>
              <a:avLst/>
              <a:gdLst/>
              <a:ahLst/>
              <a:cxnLst/>
              <a:rect l="l" t="t" r="r" b="b"/>
              <a:pathLst>
                <a:path w="671829" h="431800">
                  <a:moveTo>
                    <a:pt x="0" y="259079"/>
                  </a:moveTo>
                  <a:lnTo>
                    <a:pt x="0" y="431799"/>
                  </a:lnTo>
                  <a:lnTo>
                    <a:pt x="503633" y="431799"/>
                  </a:lnTo>
                  <a:lnTo>
                    <a:pt x="503633" y="172720"/>
                  </a:lnTo>
                  <a:lnTo>
                    <a:pt x="671511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5" name="object 85"/>
            <p:cNvSpPr/>
            <p:nvPr/>
          </p:nvSpPr>
          <p:spPr>
            <a:xfrm>
              <a:off x="7848598" y="2205038"/>
              <a:ext cx="1905" cy="1554480"/>
            </a:xfrm>
            <a:custGeom>
              <a:avLst/>
              <a:gdLst/>
              <a:ahLst/>
              <a:cxnLst/>
              <a:rect l="l" t="t" r="r" b="b"/>
              <a:pathLst>
                <a:path w="1904" h="1554479">
                  <a:moveTo>
                    <a:pt x="0" y="0"/>
                  </a:moveTo>
                  <a:lnTo>
                    <a:pt x="1588" y="1554161"/>
                  </a:lnTo>
                </a:path>
              </a:pathLst>
            </a:custGeom>
            <a:ln w="38099">
              <a:solidFill>
                <a:srgbClr val="D848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86" name="object 86"/>
          <p:cNvSpPr txBox="1"/>
          <p:nvPr/>
        </p:nvSpPr>
        <p:spPr>
          <a:xfrm>
            <a:off x="1643236" y="5914319"/>
            <a:ext cx="7089158" cy="671689"/>
          </a:xfrm>
          <a:prstGeom prst="rect">
            <a:avLst/>
          </a:prstGeom>
        </p:spPr>
        <p:txBody>
          <a:bodyPr vert="horz" wrap="square" lIns="0" tIns="27163" rIns="0" bIns="0" rtlCol="0">
            <a:spAutoFit/>
          </a:bodyPr>
          <a:lstStyle/>
          <a:p>
            <a:pPr marL="2079842" marR="4939" indent="-2068112" defTabSz="888980">
              <a:lnSpc>
                <a:spcPts val="2528"/>
              </a:lnSpc>
              <a:spcBef>
                <a:spcPts val="213"/>
              </a:spcBef>
            </a:pPr>
            <a:r>
              <a:rPr sz="2139" b="1" spc="-5" dirty="0">
                <a:solidFill>
                  <a:srgbClr val="161645"/>
                </a:solidFill>
                <a:latin typeface="Arial"/>
                <a:cs typeface="Arial"/>
              </a:rPr>
              <a:t>Insertion of</a:t>
            </a:r>
            <a:r>
              <a:rPr sz="2139" b="1" dirty="0">
                <a:solidFill>
                  <a:srgbClr val="161645"/>
                </a:solidFill>
                <a:latin typeface="Arial"/>
                <a:cs typeface="Arial"/>
              </a:rPr>
              <a:t> </a:t>
            </a:r>
            <a:r>
              <a:rPr sz="2139" b="1" spc="-5" dirty="0">
                <a:solidFill>
                  <a:srgbClr val="161645"/>
                </a:solidFill>
                <a:latin typeface="Arial"/>
                <a:cs typeface="Arial"/>
              </a:rPr>
              <a:t>bubble</a:t>
            </a:r>
            <a:r>
              <a:rPr sz="2139" b="1" dirty="0">
                <a:solidFill>
                  <a:srgbClr val="161645"/>
                </a:solidFill>
                <a:latin typeface="Arial"/>
                <a:cs typeface="Arial"/>
              </a:rPr>
              <a:t> </a:t>
            </a:r>
            <a:r>
              <a:rPr sz="2139" b="1" spc="-5" dirty="0">
                <a:solidFill>
                  <a:srgbClr val="161645"/>
                </a:solidFill>
                <a:latin typeface="Arial"/>
                <a:cs typeface="Arial"/>
              </a:rPr>
              <a:t>causes</a:t>
            </a:r>
            <a:r>
              <a:rPr sz="2139" b="1" spc="5" dirty="0">
                <a:solidFill>
                  <a:srgbClr val="161645"/>
                </a:solidFill>
                <a:latin typeface="Arial"/>
                <a:cs typeface="Arial"/>
              </a:rPr>
              <a:t> </a:t>
            </a:r>
            <a:r>
              <a:rPr sz="2139" b="1" dirty="0">
                <a:solidFill>
                  <a:srgbClr val="161645"/>
                </a:solidFill>
                <a:latin typeface="Arial"/>
                <a:cs typeface="Arial"/>
              </a:rPr>
              <a:t># </a:t>
            </a:r>
            <a:r>
              <a:rPr sz="2139" b="1" spc="-5" dirty="0">
                <a:solidFill>
                  <a:srgbClr val="161645"/>
                </a:solidFill>
                <a:latin typeface="Arial"/>
                <a:cs typeface="Arial"/>
              </a:rPr>
              <a:t>of</a:t>
            </a:r>
            <a:r>
              <a:rPr sz="2139" b="1" dirty="0">
                <a:solidFill>
                  <a:srgbClr val="161645"/>
                </a:solidFill>
                <a:latin typeface="Arial"/>
                <a:cs typeface="Arial"/>
              </a:rPr>
              <a:t> </a:t>
            </a:r>
            <a:r>
              <a:rPr sz="2139" b="1" spc="-5" dirty="0">
                <a:solidFill>
                  <a:srgbClr val="161645"/>
                </a:solidFill>
                <a:latin typeface="Arial"/>
                <a:cs typeface="Arial"/>
              </a:rPr>
              <a:t>cycles</a:t>
            </a:r>
            <a:r>
              <a:rPr sz="2139" b="1" dirty="0">
                <a:solidFill>
                  <a:srgbClr val="161645"/>
                </a:solidFill>
                <a:latin typeface="Arial"/>
                <a:cs typeface="Arial"/>
              </a:rPr>
              <a:t> to </a:t>
            </a:r>
            <a:r>
              <a:rPr sz="2139" b="1" spc="-5" dirty="0">
                <a:solidFill>
                  <a:srgbClr val="161645"/>
                </a:solidFill>
                <a:latin typeface="Arial"/>
                <a:cs typeface="Arial"/>
              </a:rPr>
              <a:t>complete</a:t>
            </a:r>
            <a:r>
              <a:rPr sz="2139" b="1" dirty="0">
                <a:solidFill>
                  <a:srgbClr val="161645"/>
                </a:solidFill>
                <a:latin typeface="Arial"/>
                <a:cs typeface="Arial"/>
              </a:rPr>
              <a:t> </a:t>
            </a:r>
            <a:r>
              <a:rPr sz="2139" b="1" spc="-5" dirty="0">
                <a:solidFill>
                  <a:srgbClr val="161645"/>
                </a:solidFill>
                <a:latin typeface="Arial"/>
                <a:cs typeface="Arial"/>
              </a:rPr>
              <a:t>this </a:t>
            </a:r>
            <a:r>
              <a:rPr sz="2139" b="1" spc="-578" dirty="0">
                <a:solidFill>
                  <a:srgbClr val="161645"/>
                </a:solidFill>
                <a:latin typeface="Arial"/>
                <a:cs typeface="Arial"/>
              </a:rPr>
              <a:t> </a:t>
            </a:r>
            <a:r>
              <a:rPr sz="2139" b="1" spc="-5" dirty="0">
                <a:solidFill>
                  <a:srgbClr val="161645"/>
                </a:solidFill>
                <a:latin typeface="Arial"/>
                <a:cs typeface="Arial"/>
              </a:rPr>
              <a:t>sequence </a:t>
            </a:r>
            <a:r>
              <a:rPr sz="2139" b="1" dirty="0">
                <a:solidFill>
                  <a:srgbClr val="161645"/>
                </a:solidFill>
                <a:latin typeface="Arial"/>
                <a:cs typeface="Arial"/>
              </a:rPr>
              <a:t>to</a:t>
            </a:r>
            <a:r>
              <a:rPr sz="2139" b="1" spc="-5" dirty="0">
                <a:solidFill>
                  <a:srgbClr val="161645"/>
                </a:solidFill>
                <a:latin typeface="Arial"/>
                <a:cs typeface="Arial"/>
              </a:rPr>
              <a:t> grow</a:t>
            </a:r>
            <a:r>
              <a:rPr sz="2139" b="1" spc="-10" dirty="0">
                <a:solidFill>
                  <a:srgbClr val="161645"/>
                </a:solidFill>
                <a:latin typeface="Arial"/>
                <a:cs typeface="Arial"/>
              </a:rPr>
              <a:t> </a:t>
            </a:r>
            <a:r>
              <a:rPr sz="2139" b="1" spc="-5" dirty="0">
                <a:solidFill>
                  <a:srgbClr val="161645"/>
                </a:solidFill>
                <a:latin typeface="Arial"/>
                <a:cs typeface="Arial"/>
              </a:rPr>
              <a:t>by</a:t>
            </a:r>
            <a:r>
              <a:rPr sz="2139" b="1" dirty="0">
                <a:solidFill>
                  <a:srgbClr val="161645"/>
                </a:solidFill>
                <a:latin typeface="Arial"/>
                <a:cs typeface="Arial"/>
              </a:rPr>
              <a:t> 1</a:t>
            </a:r>
            <a:endParaRPr sz="2139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7" name="object 8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041" defTabSz="888980">
              <a:lnSpc>
                <a:spcPts val="1604"/>
              </a:lnSpc>
            </a:pPr>
            <a:fld id="{81D60167-4931-47E6-BA6A-407CBD079E47}" type="slidenum">
              <a:rPr dirty="0"/>
              <a:pPr marL="37041" defTabSz="888980">
                <a:lnSpc>
                  <a:spcPts val="1604"/>
                </a:lnSpc>
              </a:pPr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567" y="172862"/>
            <a:ext cx="6417469" cy="617361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>
              <a:spcBef>
                <a:spcPts val="97"/>
              </a:spcBef>
              <a:tabLst>
                <a:tab pos="2920051" algn="l"/>
                <a:tab pos="3715812" algn="l"/>
              </a:tabLst>
            </a:pPr>
            <a:r>
              <a:rPr dirty="0"/>
              <a:t>HW </a:t>
            </a:r>
            <a:r>
              <a:rPr spc="-5" dirty="0"/>
              <a:t>Change	for	Forwarding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4193" y="1275640"/>
            <a:ext cx="9004160" cy="540429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581943" y="1913819"/>
            <a:ext cx="2817636" cy="992717"/>
          </a:xfrm>
          <a:prstGeom prst="rect">
            <a:avLst/>
          </a:prstGeom>
        </p:spPr>
        <p:txBody>
          <a:bodyPr vert="horz" wrap="square" lIns="0" tIns="27163" rIns="0" bIns="0" rtlCol="0">
            <a:spAutoFit/>
          </a:bodyPr>
          <a:lstStyle/>
          <a:p>
            <a:pPr marL="12347" marR="4939" defTabSz="888980">
              <a:lnSpc>
                <a:spcPts val="2528"/>
              </a:lnSpc>
              <a:spcBef>
                <a:spcPts val="213"/>
              </a:spcBef>
              <a:tabLst>
                <a:tab pos="796995" algn="l"/>
              </a:tabLst>
            </a:pPr>
            <a:r>
              <a:rPr sz="2139" b="1" u="sng" spc="-5" dirty="0">
                <a:solidFill>
                  <a:srgbClr val="FF0000"/>
                </a:solidFill>
                <a:uFill>
                  <a:solidFill>
                    <a:srgbClr val="FF2600"/>
                  </a:solidFill>
                </a:uFill>
                <a:latin typeface="Arial"/>
                <a:cs typeface="Arial"/>
              </a:rPr>
              <a:t>Idea</a:t>
            </a:r>
            <a:r>
              <a:rPr sz="2139" b="1" spc="-5" dirty="0">
                <a:solidFill>
                  <a:srgbClr val="FF0000"/>
                </a:solidFill>
                <a:latin typeface="Arial"/>
                <a:cs typeface="Arial"/>
              </a:rPr>
              <a:t>:	send</a:t>
            </a:r>
            <a:r>
              <a:rPr sz="2139" b="1" spc="-3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39" b="1" spc="-5" dirty="0">
                <a:solidFill>
                  <a:srgbClr val="FF0000"/>
                </a:solidFill>
                <a:latin typeface="Arial"/>
                <a:cs typeface="Arial"/>
              </a:rPr>
              <a:t>result</a:t>
            </a:r>
            <a:r>
              <a:rPr sz="2139" b="1" spc="-2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39" b="1" spc="-5" dirty="0">
                <a:solidFill>
                  <a:srgbClr val="FF0000"/>
                </a:solidFill>
                <a:latin typeface="Arial"/>
                <a:cs typeface="Arial"/>
              </a:rPr>
              <a:t>just </a:t>
            </a:r>
            <a:r>
              <a:rPr sz="2139" b="1" spc="-578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39" b="1" spc="-5" dirty="0">
                <a:solidFill>
                  <a:srgbClr val="FF0000"/>
                </a:solidFill>
                <a:latin typeface="Arial"/>
                <a:cs typeface="Arial"/>
              </a:rPr>
              <a:t>calculated back </a:t>
            </a:r>
            <a:r>
              <a:rPr sz="2139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39" b="1" spc="-5" dirty="0">
                <a:solidFill>
                  <a:srgbClr val="FF0000"/>
                </a:solidFill>
                <a:latin typeface="Arial"/>
                <a:cs typeface="Arial"/>
              </a:rPr>
              <a:t>around</a:t>
            </a:r>
            <a:r>
              <a:rPr sz="2139" b="1" spc="-2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39" b="1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2139" b="1" spc="-102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39" b="1" spc="-5" dirty="0">
                <a:solidFill>
                  <a:srgbClr val="FF0000"/>
                </a:solidFill>
                <a:latin typeface="Arial"/>
                <a:cs typeface="Arial"/>
              </a:rPr>
              <a:t>ALU</a:t>
            </a:r>
            <a:r>
              <a:rPr sz="2139" b="1" spc="-1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39" b="1" spc="-5" dirty="0">
                <a:solidFill>
                  <a:srgbClr val="FF0000"/>
                </a:solidFill>
                <a:latin typeface="Arial"/>
                <a:cs typeface="Arial"/>
              </a:rPr>
              <a:t>inputs</a:t>
            </a:r>
            <a:endParaRPr sz="2139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412970" y="1407583"/>
            <a:ext cx="8296716" cy="5334000"/>
            <a:chOff x="1296586" y="1447800"/>
            <a:chExt cx="8533765" cy="5486400"/>
          </a:xfrm>
        </p:grpSpPr>
        <p:sp>
          <p:nvSpPr>
            <p:cNvPr id="6" name="object 6"/>
            <p:cNvSpPr/>
            <p:nvPr/>
          </p:nvSpPr>
          <p:spPr>
            <a:xfrm>
              <a:off x="1371587" y="1752599"/>
              <a:ext cx="4038600" cy="4805680"/>
            </a:xfrm>
            <a:custGeom>
              <a:avLst/>
              <a:gdLst/>
              <a:ahLst/>
              <a:cxnLst/>
              <a:rect l="l" t="t" r="r" b="b"/>
              <a:pathLst>
                <a:path w="4038600" h="4805680">
                  <a:moveTo>
                    <a:pt x="4038600" y="38112"/>
                  </a:moveTo>
                  <a:lnTo>
                    <a:pt x="4035615" y="23279"/>
                  </a:lnTo>
                  <a:lnTo>
                    <a:pt x="4027449" y="11163"/>
                  </a:lnTo>
                  <a:lnTo>
                    <a:pt x="4015333" y="2997"/>
                  </a:lnTo>
                  <a:lnTo>
                    <a:pt x="4000500" y="0"/>
                  </a:lnTo>
                  <a:lnTo>
                    <a:pt x="3983139" y="0"/>
                  </a:lnTo>
                  <a:lnTo>
                    <a:pt x="3848112" y="0"/>
                  </a:lnTo>
                  <a:lnTo>
                    <a:pt x="264579" y="0"/>
                  </a:lnTo>
                  <a:lnTo>
                    <a:pt x="250583" y="2832"/>
                  </a:lnTo>
                  <a:lnTo>
                    <a:pt x="245821" y="6032"/>
                  </a:lnTo>
                  <a:lnTo>
                    <a:pt x="213715" y="6032"/>
                  </a:lnTo>
                  <a:lnTo>
                    <a:pt x="200698" y="8661"/>
                  </a:lnTo>
                  <a:lnTo>
                    <a:pt x="190055" y="15836"/>
                  </a:lnTo>
                  <a:lnTo>
                    <a:pt x="182892" y="26466"/>
                  </a:lnTo>
                  <a:lnTo>
                    <a:pt x="180263" y="39484"/>
                  </a:lnTo>
                  <a:lnTo>
                    <a:pt x="180263" y="1490548"/>
                  </a:lnTo>
                  <a:lnTo>
                    <a:pt x="182892" y="1503565"/>
                  </a:lnTo>
                  <a:lnTo>
                    <a:pt x="190055" y="1514208"/>
                  </a:lnTo>
                  <a:lnTo>
                    <a:pt x="200698" y="1521371"/>
                  </a:lnTo>
                  <a:lnTo>
                    <a:pt x="213715" y="1524000"/>
                  </a:lnTo>
                  <a:lnTo>
                    <a:pt x="347548" y="1524000"/>
                  </a:lnTo>
                  <a:lnTo>
                    <a:pt x="360565" y="1521371"/>
                  </a:lnTo>
                  <a:lnTo>
                    <a:pt x="371208" y="1514208"/>
                  </a:lnTo>
                  <a:lnTo>
                    <a:pt x="378371" y="1503565"/>
                  </a:lnTo>
                  <a:lnTo>
                    <a:pt x="381000" y="1490548"/>
                  </a:lnTo>
                  <a:lnTo>
                    <a:pt x="381000" y="215874"/>
                  </a:lnTo>
                  <a:lnTo>
                    <a:pt x="3810000" y="215874"/>
                  </a:lnTo>
                  <a:lnTo>
                    <a:pt x="3810000" y="4572000"/>
                  </a:lnTo>
                  <a:lnTo>
                    <a:pt x="228600" y="4572000"/>
                  </a:lnTo>
                  <a:lnTo>
                    <a:pt x="228600" y="3609302"/>
                  </a:lnTo>
                  <a:lnTo>
                    <a:pt x="654697" y="3609302"/>
                  </a:lnTo>
                  <a:lnTo>
                    <a:pt x="671944" y="3605822"/>
                  </a:lnTo>
                  <a:lnTo>
                    <a:pt x="686015" y="3596335"/>
                  </a:lnTo>
                  <a:lnTo>
                    <a:pt x="695515" y="3582251"/>
                  </a:lnTo>
                  <a:lnTo>
                    <a:pt x="698995" y="3565017"/>
                  </a:lnTo>
                  <a:lnTo>
                    <a:pt x="698995" y="3387864"/>
                  </a:lnTo>
                  <a:lnTo>
                    <a:pt x="695515" y="3370618"/>
                  </a:lnTo>
                  <a:lnTo>
                    <a:pt x="686015" y="3356546"/>
                  </a:lnTo>
                  <a:lnTo>
                    <a:pt x="671944" y="3347047"/>
                  </a:lnTo>
                  <a:lnTo>
                    <a:pt x="654697" y="3343567"/>
                  </a:lnTo>
                  <a:lnTo>
                    <a:pt x="60490" y="3343567"/>
                  </a:lnTo>
                  <a:lnTo>
                    <a:pt x="43256" y="3347047"/>
                  </a:lnTo>
                  <a:lnTo>
                    <a:pt x="33274" y="3353778"/>
                  </a:lnTo>
                  <a:lnTo>
                    <a:pt x="23279" y="3355797"/>
                  </a:lnTo>
                  <a:lnTo>
                    <a:pt x="11163" y="3363963"/>
                  </a:lnTo>
                  <a:lnTo>
                    <a:pt x="2997" y="3376079"/>
                  </a:lnTo>
                  <a:lnTo>
                    <a:pt x="0" y="3390912"/>
                  </a:lnTo>
                  <a:lnTo>
                    <a:pt x="0" y="4756480"/>
                  </a:lnTo>
                  <a:lnTo>
                    <a:pt x="12" y="4766310"/>
                  </a:lnTo>
                  <a:lnTo>
                    <a:pt x="3060" y="4781435"/>
                  </a:lnTo>
                  <a:lnTo>
                    <a:pt x="11391" y="4793780"/>
                  </a:lnTo>
                  <a:lnTo>
                    <a:pt x="23736" y="4802111"/>
                  </a:lnTo>
                  <a:lnTo>
                    <a:pt x="38862" y="4805172"/>
                  </a:lnTo>
                  <a:lnTo>
                    <a:pt x="3975874" y="4805172"/>
                  </a:lnTo>
                  <a:lnTo>
                    <a:pt x="3991000" y="4802111"/>
                  </a:lnTo>
                  <a:lnTo>
                    <a:pt x="3993235" y="4800600"/>
                  </a:lnTo>
                  <a:lnTo>
                    <a:pt x="4000500" y="4800600"/>
                  </a:lnTo>
                  <a:lnTo>
                    <a:pt x="4015333" y="4797615"/>
                  </a:lnTo>
                  <a:lnTo>
                    <a:pt x="4027449" y="4789449"/>
                  </a:lnTo>
                  <a:lnTo>
                    <a:pt x="4035615" y="4777333"/>
                  </a:lnTo>
                  <a:lnTo>
                    <a:pt x="4038600" y="4762500"/>
                  </a:lnTo>
                  <a:lnTo>
                    <a:pt x="4038600" y="38112"/>
                  </a:lnTo>
                  <a:close/>
                </a:path>
              </a:pathLst>
            </a:custGeom>
            <a:solidFill>
              <a:srgbClr val="FF2600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1296581" y="1447799"/>
              <a:ext cx="8533765" cy="5486400"/>
            </a:xfrm>
            <a:custGeom>
              <a:avLst/>
              <a:gdLst/>
              <a:ahLst/>
              <a:cxnLst/>
              <a:rect l="l" t="t" r="r" b="b"/>
              <a:pathLst>
                <a:path w="8533765" h="5486400">
                  <a:moveTo>
                    <a:pt x="8533206" y="38112"/>
                  </a:moveTo>
                  <a:lnTo>
                    <a:pt x="8530222" y="23279"/>
                  </a:lnTo>
                  <a:lnTo>
                    <a:pt x="8522056" y="11163"/>
                  </a:lnTo>
                  <a:lnTo>
                    <a:pt x="8509940" y="2997"/>
                  </a:lnTo>
                  <a:lnTo>
                    <a:pt x="8495106" y="0"/>
                  </a:lnTo>
                  <a:lnTo>
                    <a:pt x="8480666" y="0"/>
                  </a:lnTo>
                  <a:lnTo>
                    <a:pt x="8342706" y="0"/>
                  </a:lnTo>
                  <a:lnTo>
                    <a:pt x="37884" y="0"/>
                  </a:lnTo>
                  <a:lnTo>
                    <a:pt x="25006" y="2603"/>
                  </a:lnTo>
                  <a:lnTo>
                    <a:pt x="14503" y="9690"/>
                  </a:lnTo>
                  <a:lnTo>
                    <a:pt x="7416" y="20205"/>
                  </a:lnTo>
                  <a:lnTo>
                    <a:pt x="5981" y="27241"/>
                  </a:lnTo>
                  <a:lnTo>
                    <a:pt x="2971" y="31711"/>
                  </a:lnTo>
                  <a:lnTo>
                    <a:pt x="0" y="46469"/>
                  </a:lnTo>
                  <a:lnTo>
                    <a:pt x="0" y="2248103"/>
                  </a:lnTo>
                  <a:lnTo>
                    <a:pt x="2971" y="2262860"/>
                  </a:lnTo>
                  <a:lnTo>
                    <a:pt x="11099" y="2274900"/>
                  </a:lnTo>
                  <a:lnTo>
                    <a:pt x="23152" y="2283028"/>
                  </a:lnTo>
                  <a:lnTo>
                    <a:pt x="37896" y="2286000"/>
                  </a:lnTo>
                  <a:lnTo>
                    <a:pt x="189509" y="2286000"/>
                  </a:lnTo>
                  <a:lnTo>
                    <a:pt x="204266" y="2283028"/>
                  </a:lnTo>
                  <a:lnTo>
                    <a:pt x="216306" y="2274900"/>
                  </a:lnTo>
                  <a:lnTo>
                    <a:pt x="224434" y="2262860"/>
                  </a:lnTo>
                  <a:lnTo>
                    <a:pt x="227406" y="2248103"/>
                  </a:lnTo>
                  <a:lnTo>
                    <a:pt x="227406" y="198399"/>
                  </a:lnTo>
                  <a:lnTo>
                    <a:pt x="8304606" y="198399"/>
                  </a:lnTo>
                  <a:lnTo>
                    <a:pt x="8304606" y="5276824"/>
                  </a:lnTo>
                  <a:lnTo>
                    <a:pt x="532206" y="5276824"/>
                  </a:lnTo>
                  <a:lnTo>
                    <a:pt x="532206" y="4000500"/>
                  </a:lnTo>
                  <a:lnTo>
                    <a:pt x="529221" y="3985679"/>
                  </a:lnTo>
                  <a:lnTo>
                    <a:pt x="521055" y="3973563"/>
                  </a:lnTo>
                  <a:lnTo>
                    <a:pt x="508939" y="3965397"/>
                  </a:lnTo>
                  <a:lnTo>
                    <a:pt x="494106" y="3962400"/>
                  </a:lnTo>
                  <a:lnTo>
                    <a:pt x="341718" y="3962400"/>
                  </a:lnTo>
                  <a:lnTo>
                    <a:pt x="326885" y="3965397"/>
                  </a:lnTo>
                  <a:lnTo>
                    <a:pt x="314769" y="3973563"/>
                  </a:lnTo>
                  <a:lnTo>
                    <a:pt x="306603" y="3985679"/>
                  </a:lnTo>
                  <a:lnTo>
                    <a:pt x="303606" y="4000500"/>
                  </a:lnTo>
                  <a:lnTo>
                    <a:pt x="303606" y="5425452"/>
                  </a:lnTo>
                  <a:lnTo>
                    <a:pt x="306603" y="5440286"/>
                  </a:lnTo>
                  <a:lnTo>
                    <a:pt x="314769" y="5452402"/>
                  </a:lnTo>
                  <a:lnTo>
                    <a:pt x="326885" y="5460568"/>
                  </a:lnTo>
                  <a:lnTo>
                    <a:pt x="341718" y="5463552"/>
                  </a:lnTo>
                  <a:lnTo>
                    <a:pt x="382244" y="5463552"/>
                  </a:lnTo>
                  <a:lnTo>
                    <a:pt x="382562" y="5465076"/>
                  </a:lnTo>
                  <a:lnTo>
                    <a:pt x="390042" y="5476176"/>
                  </a:lnTo>
                  <a:lnTo>
                    <a:pt x="401142" y="5483657"/>
                  </a:lnTo>
                  <a:lnTo>
                    <a:pt x="414743" y="5486400"/>
                  </a:lnTo>
                  <a:lnTo>
                    <a:pt x="8342706" y="5486400"/>
                  </a:lnTo>
                  <a:lnTo>
                    <a:pt x="8407590" y="5486400"/>
                  </a:lnTo>
                  <a:lnTo>
                    <a:pt x="8495106" y="5486400"/>
                  </a:lnTo>
                  <a:lnTo>
                    <a:pt x="8509940" y="5483415"/>
                  </a:lnTo>
                  <a:lnTo>
                    <a:pt x="8522056" y="5475249"/>
                  </a:lnTo>
                  <a:lnTo>
                    <a:pt x="8530222" y="5463133"/>
                  </a:lnTo>
                  <a:lnTo>
                    <a:pt x="8533206" y="5448300"/>
                  </a:lnTo>
                  <a:lnTo>
                    <a:pt x="8533206" y="38112"/>
                  </a:lnTo>
                  <a:close/>
                </a:path>
              </a:pathLst>
            </a:custGeom>
            <a:solidFill>
              <a:srgbClr val="021CA1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806928" y="6877403"/>
            <a:ext cx="5492662" cy="341660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defTabSz="888980">
              <a:spcBef>
                <a:spcPts val="97"/>
              </a:spcBef>
            </a:pPr>
            <a:r>
              <a:rPr sz="2139" b="1" spc="-5" dirty="0">
                <a:solidFill>
                  <a:srgbClr val="161645"/>
                </a:solidFill>
                <a:latin typeface="Arial"/>
                <a:cs typeface="Arial"/>
              </a:rPr>
              <a:t>Send</a:t>
            </a:r>
            <a:r>
              <a:rPr sz="2139" b="1" spc="-10" dirty="0">
                <a:solidFill>
                  <a:srgbClr val="161645"/>
                </a:solidFill>
                <a:latin typeface="Arial"/>
                <a:cs typeface="Arial"/>
              </a:rPr>
              <a:t> </a:t>
            </a:r>
            <a:r>
              <a:rPr sz="2139" b="1" spc="-5" dirty="0">
                <a:solidFill>
                  <a:srgbClr val="161645"/>
                </a:solidFill>
                <a:latin typeface="Arial"/>
                <a:cs typeface="Arial"/>
              </a:rPr>
              <a:t>output of memory back</a:t>
            </a:r>
            <a:r>
              <a:rPr sz="2139" b="1" dirty="0">
                <a:solidFill>
                  <a:srgbClr val="161645"/>
                </a:solidFill>
                <a:latin typeface="Arial"/>
                <a:cs typeface="Arial"/>
              </a:rPr>
              <a:t> to</a:t>
            </a:r>
            <a:r>
              <a:rPr sz="2139" b="1" spc="-83" dirty="0">
                <a:solidFill>
                  <a:srgbClr val="161645"/>
                </a:solidFill>
                <a:latin typeface="Arial"/>
                <a:cs typeface="Arial"/>
              </a:rPr>
              <a:t> </a:t>
            </a:r>
            <a:r>
              <a:rPr sz="2139" b="1" spc="-5" dirty="0">
                <a:solidFill>
                  <a:srgbClr val="161645"/>
                </a:solidFill>
                <a:latin typeface="Arial"/>
                <a:cs typeface="Arial"/>
              </a:rPr>
              <a:t>ALU</a:t>
            </a:r>
            <a:r>
              <a:rPr sz="2139" b="1" dirty="0">
                <a:solidFill>
                  <a:srgbClr val="161645"/>
                </a:solidFill>
                <a:latin typeface="Arial"/>
                <a:cs typeface="Arial"/>
              </a:rPr>
              <a:t> </a:t>
            </a:r>
            <a:r>
              <a:rPr sz="2139" b="1" spc="-5" dirty="0">
                <a:solidFill>
                  <a:srgbClr val="161645"/>
                </a:solidFill>
                <a:latin typeface="Arial"/>
                <a:cs typeface="Arial"/>
              </a:rPr>
              <a:t>too…</a:t>
            </a:r>
            <a:endParaRPr sz="2139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041" defTabSz="888980">
              <a:lnSpc>
                <a:spcPts val="1604"/>
              </a:lnSpc>
            </a:pPr>
            <a:fld id="{81D60167-4931-47E6-BA6A-407CBD079E47}" type="slidenum">
              <a:rPr dirty="0"/>
              <a:pPr marL="37041" defTabSz="888980">
                <a:lnSpc>
                  <a:spcPts val="1604"/>
                </a:lnSpc>
              </a:pPr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041" defTabSz="888980">
              <a:lnSpc>
                <a:spcPts val="1604"/>
              </a:lnSpc>
            </a:pPr>
            <a:fld id="{81D60167-4931-47E6-BA6A-407CBD079E47}" type="slidenum">
              <a:rPr dirty="0"/>
              <a:pPr marL="37041" defTabSz="888980">
                <a:lnSpc>
                  <a:spcPts val="1604"/>
                </a:lnSpc>
              </a:pPr>
              <a:t>42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914" y="172862"/>
            <a:ext cx="5075943" cy="617361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>
              <a:spcBef>
                <a:spcPts val="97"/>
              </a:spcBef>
            </a:pPr>
            <a:r>
              <a:rPr dirty="0"/>
              <a:t>Data</a:t>
            </a:r>
            <a:r>
              <a:rPr spc="-24" dirty="0"/>
              <a:t> </a:t>
            </a:r>
            <a:r>
              <a:rPr spc="-5" dirty="0"/>
              <a:t>hazard</a:t>
            </a:r>
            <a:r>
              <a:rPr spc="-24" dirty="0"/>
              <a:t> </a:t>
            </a:r>
            <a:r>
              <a:rPr spc="-5" dirty="0"/>
              <a:t>specifics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4232" y="1021014"/>
            <a:ext cx="8351661" cy="2917052"/>
          </a:xfrm>
          <a:prstGeom prst="rect">
            <a:avLst/>
          </a:prstGeom>
        </p:spPr>
        <p:txBody>
          <a:bodyPr vert="horz" wrap="square" lIns="0" tIns="65440" rIns="0" bIns="0" rtlCol="0">
            <a:spAutoFit/>
          </a:bodyPr>
          <a:lstStyle/>
          <a:p>
            <a:pPr marL="383990" indent="-372260" defTabSz="888980">
              <a:spcBef>
                <a:spcPts val="515"/>
              </a:spcBef>
              <a:buFont typeface="Arial MT"/>
              <a:buChar char="•"/>
              <a:tabLst>
                <a:tab pos="383990" algn="l"/>
                <a:tab pos="384607" algn="l"/>
              </a:tabLst>
            </a:pP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There</a:t>
            </a:r>
            <a:r>
              <a:rPr sz="2528" b="1" dirty="0">
                <a:solidFill>
                  <a:srgbClr val="000A4D"/>
                </a:solidFill>
                <a:latin typeface="Arial"/>
                <a:cs typeface="Arial"/>
              </a:rPr>
              <a:t> are</a:t>
            </a:r>
            <a:r>
              <a:rPr sz="2528" b="1" spc="5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actually</a:t>
            </a:r>
            <a:r>
              <a:rPr sz="2528" b="1" dirty="0">
                <a:solidFill>
                  <a:srgbClr val="000A4D"/>
                </a:solidFill>
                <a:latin typeface="Arial"/>
                <a:cs typeface="Arial"/>
              </a:rPr>
              <a:t> 3</a:t>
            </a:r>
            <a:r>
              <a:rPr sz="2528" b="1" spc="5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different</a:t>
            </a:r>
            <a:r>
              <a:rPr sz="2528" b="1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kinds</a:t>
            </a:r>
            <a:r>
              <a:rPr sz="2528" b="1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of</a:t>
            </a:r>
            <a:r>
              <a:rPr sz="2528" b="1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data</a:t>
            </a:r>
            <a:r>
              <a:rPr sz="2528" b="1" spc="5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hazards:</a:t>
            </a:r>
            <a:endParaRPr sz="2528">
              <a:solidFill>
                <a:prstClr val="black"/>
              </a:solidFill>
              <a:latin typeface="Arial"/>
              <a:cs typeface="Arial"/>
            </a:endParaRPr>
          </a:p>
          <a:p>
            <a:pPr marL="814898" lvl="1" indent="-309291" defTabSz="888980">
              <a:spcBef>
                <a:spcPts val="389"/>
              </a:spcBef>
              <a:buFont typeface="Arial MT"/>
              <a:buChar char="–"/>
              <a:tabLst>
                <a:tab pos="814281" algn="l"/>
                <a:tab pos="814898" algn="l"/>
              </a:tabLst>
            </a:pPr>
            <a:r>
              <a:rPr sz="2333" b="1" dirty="0">
                <a:solidFill>
                  <a:srgbClr val="550E07"/>
                </a:solidFill>
                <a:latin typeface="Arial"/>
                <a:cs typeface="Arial"/>
              </a:rPr>
              <a:t>Read</a:t>
            </a:r>
            <a:r>
              <a:rPr sz="2333" b="1" spc="-24" dirty="0">
                <a:solidFill>
                  <a:srgbClr val="550E07"/>
                </a:solidFill>
                <a:latin typeface="Arial"/>
                <a:cs typeface="Arial"/>
              </a:rPr>
              <a:t> </a:t>
            </a:r>
            <a:r>
              <a:rPr sz="2333" b="1" dirty="0">
                <a:solidFill>
                  <a:srgbClr val="550E07"/>
                </a:solidFill>
                <a:latin typeface="Arial"/>
                <a:cs typeface="Arial"/>
              </a:rPr>
              <a:t>After</a:t>
            </a:r>
            <a:r>
              <a:rPr sz="2333" b="1" spc="-15" dirty="0">
                <a:solidFill>
                  <a:srgbClr val="550E07"/>
                </a:solidFill>
                <a:latin typeface="Arial"/>
                <a:cs typeface="Arial"/>
              </a:rPr>
              <a:t> </a:t>
            </a: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Write</a:t>
            </a:r>
            <a:r>
              <a:rPr sz="2333" b="1" spc="-15" dirty="0">
                <a:solidFill>
                  <a:srgbClr val="550E07"/>
                </a:solidFill>
                <a:latin typeface="Arial"/>
                <a:cs typeface="Arial"/>
              </a:rPr>
              <a:t> </a:t>
            </a: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(RAW)</a:t>
            </a:r>
            <a:endParaRPr sz="2333">
              <a:solidFill>
                <a:prstClr val="black"/>
              </a:solidFill>
              <a:latin typeface="Arial"/>
              <a:cs typeface="Arial"/>
            </a:endParaRPr>
          </a:p>
          <a:p>
            <a:pPr marL="814898" lvl="1" indent="-309291" defTabSz="888980">
              <a:spcBef>
                <a:spcPts val="408"/>
              </a:spcBef>
              <a:buFont typeface="Arial MT"/>
              <a:buChar char="–"/>
              <a:tabLst>
                <a:tab pos="814281" algn="l"/>
                <a:tab pos="814898" algn="l"/>
              </a:tabLst>
            </a:pP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Write</a:t>
            </a:r>
            <a:r>
              <a:rPr sz="2333" b="1" spc="-15" dirty="0">
                <a:solidFill>
                  <a:srgbClr val="550E07"/>
                </a:solidFill>
                <a:latin typeface="Arial"/>
                <a:cs typeface="Arial"/>
              </a:rPr>
              <a:t> </a:t>
            </a:r>
            <a:r>
              <a:rPr sz="2333" b="1" dirty="0">
                <a:solidFill>
                  <a:srgbClr val="550E07"/>
                </a:solidFill>
                <a:latin typeface="Arial"/>
                <a:cs typeface="Arial"/>
              </a:rPr>
              <a:t>After</a:t>
            </a:r>
            <a:r>
              <a:rPr sz="2333" b="1" spc="-15" dirty="0">
                <a:solidFill>
                  <a:srgbClr val="550E07"/>
                </a:solidFill>
                <a:latin typeface="Arial"/>
                <a:cs typeface="Arial"/>
              </a:rPr>
              <a:t> </a:t>
            </a: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Write</a:t>
            </a:r>
            <a:r>
              <a:rPr sz="2333" b="1" spc="-10" dirty="0">
                <a:solidFill>
                  <a:srgbClr val="550E07"/>
                </a:solidFill>
                <a:latin typeface="Arial"/>
                <a:cs typeface="Arial"/>
              </a:rPr>
              <a:t> </a:t>
            </a: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(WAW)</a:t>
            </a:r>
            <a:endParaRPr sz="2333">
              <a:solidFill>
                <a:prstClr val="black"/>
              </a:solidFill>
              <a:latin typeface="Arial"/>
              <a:cs typeface="Arial"/>
            </a:endParaRPr>
          </a:p>
          <a:p>
            <a:pPr marL="814898" lvl="1" indent="-309291" defTabSz="888980">
              <a:spcBef>
                <a:spcPts val="311"/>
              </a:spcBef>
              <a:buFont typeface="Arial MT"/>
              <a:buChar char="–"/>
              <a:tabLst>
                <a:tab pos="814281" algn="l"/>
                <a:tab pos="814898" algn="l"/>
              </a:tabLst>
            </a:pP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Write</a:t>
            </a:r>
            <a:r>
              <a:rPr sz="2333" b="1" spc="-19" dirty="0">
                <a:solidFill>
                  <a:srgbClr val="550E07"/>
                </a:solidFill>
                <a:latin typeface="Arial"/>
                <a:cs typeface="Arial"/>
              </a:rPr>
              <a:t> </a:t>
            </a:r>
            <a:r>
              <a:rPr sz="2333" b="1" dirty="0">
                <a:solidFill>
                  <a:srgbClr val="550E07"/>
                </a:solidFill>
                <a:latin typeface="Arial"/>
                <a:cs typeface="Arial"/>
              </a:rPr>
              <a:t>After</a:t>
            </a:r>
            <a:r>
              <a:rPr sz="2333" b="1" spc="-15" dirty="0">
                <a:solidFill>
                  <a:srgbClr val="550E07"/>
                </a:solidFill>
                <a:latin typeface="Arial"/>
                <a:cs typeface="Arial"/>
              </a:rPr>
              <a:t> </a:t>
            </a:r>
            <a:r>
              <a:rPr sz="2333" b="1" dirty="0">
                <a:solidFill>
                  <a:srgbClr val="550E07"/>
                </a:solidFill>
                <a:latin typeface="Arial"/>
                <a:cs typeface="Arial"/>
              </a:rPr>
              <a:t>Read</a:t>
            </a:r>
            <a:r>
              <a:rPr sz="2333" b="1" spc="-19" dirty="0">
                <a:solidFill>
                  <a:srgbClr val="550E07"/>
                </a:solidFill>
                <a:latin typeface="Arial"/>
                <a:cs typeface="Arial"/>
              </a:rPr>
              <a:t> </a:t>
            </a: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(WAR)</a:t>
            </a:r>
            <a:endParaRPr sz="2333">
              <a:solidFill>
                <a:prstClr val="black"/>
              </a:solidFill>
              <a:latin typeface="Arial"/>
              <a:cs typeface="Arial"/>
            </a:endParaRPr>
          </a:p>
          <a:p>
            <a:pPr marL="444490" lvl="1" defTabSz="888980">
              <a:buClr>
                <a:srgbClr val="550E07"/>
              </a:buClr>
              <a:buFont typeface="Arial MT"/>
              <a:buChar char="–"/>
            </a:pPr>
            <a:endParaRPr sz="2333">
              <a:solidFill>
                <a:prstClr val="black"/>
              </a:solidFill>
              <a:latin typeface="Arial"/>
              <a:cs typeface="Arial"/>
            </a:endParaRPr>
          </a:p>
          <a:p>
            <a:pPr marL="382138" marR="4939" indent="-370408" defTabSz="888980">
              <a:lnSpc>
                <a:spcPts val="2722"/>
              </a:lnSpc>
              <a:spcBef>
                <a:spcPts val="1458"/>
              </a:spcBef>
              <a:buFont typeface="Arial MT"/>
              <a:buChar char="•"/>
              <a:tabLst>
                <a:tab pos="383990" algn="l"/>
                <a:tab pos="384607" algn="l"/>
              </a:tabLst>
            </a:pP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With </a:t>
            </a:r>
            <a:r>
              <a:rPr sz="2528" b="1" dirty="0">
                <a:solidFill>
                  <a:srgbClr val="000A4D"/>
                </a:solidFill>
                <a:latin typeface="Arial"/>
                <a:cs typeface="Arial"/>
              </a:rPr>
              <a:t>an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in-order</a:t>
            </a:r>
            <a:r>
              <a:rPr sz="2528" b="1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issue/in-order</a:t>
            </a:r>
            <a:r>
              <a:rPr sz="2528" b="1" spc="5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completion machine, </a:t>
            </a:r>
            <a:r>
              <a:rPr sz="2528" b="1" spc="-685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we’re not </a:t>
            </a:r>
            <a:r>
              <a:rPr sz="2528" b="1" dirty="0">
                <a:solidFill>
                  <a:srgbClr val="000A4D"/>
                </a:solidFill>
                <a:latin typeface="Arial"/>
                <a:cs typeface="Arial"/>
              </a:rPr>
              <a:t>as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concerned with WAW, WAR</a:t>
            </a:r>
            <a:endParaRPr sz="2528"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914" y="172862"/>
            <a:ext cx="7379935" cy="617361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>
              <a:spcBef>
                <a:spcPts val="97"/>
              </a:spcBef>
              <a:tabLst>
                <a:tab pos="2564459" algn="l"/>
              </a:tabLst>
            </a:pPr>
            <a:r>
              <a:rPr dirty="0"/>
              <a:t>Read</a:t>
            </a:r>
            <a:r>
              <a:rPr spc="-5" dirty="0"/>
              <a:t> </a:t>
            </a:r>
            <a:r>
              <a:rPr dirty="0"/>
              <a:t>after	</a:t>
            </a:r>
            <a:r>
              <a:rPr spc="-5" dirty="0"/>
              <a:t>write</a:t>
            </a:r>
            <a:r>
              <a:rPr spc="-19" dirty="0"/>
              <a:t> </a:t>
            </a:r>
            <a:r>
              <a:rPr spc="-5" dirty="0"/>
              <a:t>(RAW)</a:t>
            </a:r>
            <a:r>
              <a:rPr spc="-24" dirty="0"/>
              <a:t> </a:t>
            </a:r>
            <a:r>
              <a:rPr spc="-5" dirty="0"/>
              <a:t>hazards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4232" y="1106620"/>
            <a:ext cx="8689358" cy="2724771"/>
          </a:xfrm>
          <a:prstGeom prst="rect">
            <a:avLst/>
          </a:prstGeom>
        </p:spPr>
        <p:txBody>
          <a:bodyPr vert="horz" wrap="square" lIns="0" tIns="27164" rIns="0" bIns="0" rtlCol="0">
            <a:spAutoFit/>
          </a:bodyPr>
          <a:lstStyle/>
          <a:p>
            <a:pPr marL="345097" marR="309291" indent="-333367" defTabSz="888980">
              <a:lnSpc>
                <a:spcPts val="3014"/>
              </a:lnSpc>
              <a:spcBef>
                <a:spcPts val="214"/>
              </a:spcBef>
              <a:buFont typeface="Arial MT"/>
              <a:buChar char="•"/>
              <a:tabLst>
                <a:tab pos="345097" algn="l"/>
                <a:tab pos="345714" algn="l"/>
              </a:tabLst>
            </a:pPr>
            <a:r>
              <a:rPr sz="2528" b="1" spc="-5" dirty="0">
                <a:solidFill>
                  <a:srgbClr val="FF9900"/>
                </a:solidFill>
                <a:latin typeface="Arial"/>
                <a:cs typeface="Arial"/>
              </a:rPr>
              <a:t>With </a:t>
            </a:r>
            <a:r>
              <a:rPr sz="2528" b="1" dirty="0">
                <a:solidFill>
                  <a:srgbClr val="FF9900"/>
                </a:solidFill>
                <a:latin typeface="Arial"/>
                <a:cs typeface="Arial"/>
              </a:rPr>
              <a:t>RAW </a:t>
            </a:r>
            <a:r>
              <a:rPr sz="2528" b="1" spc="-5" dirty="0">
                <a:solidFill>
                  <a:srgbClr val="FF9900"/>
                </a:solidFill>
                <a:latin typeface="Arial"/>
                <a:cs typeface="Arial"/>
              </a:rPr>
              <a:t>hazard, instruction </a:t>
            </a:r>
            <a:r>
              <a:rPr sz="2528" b="1" dirty="0">
                <a:solidFill>
                  <a:srgbClr val="FF9900"/>
                </a:solidFill>
                <a:latin typeface="Arial"/>
                <a:cs typeface="Arial"/>
              </a:rPr>
              <a:t>j </a:t>
            </a:r>
            <a:r>
              <a:rPr sz="2528" b="1" spc="-5" dirty="0">
                <a:solidFill>
                  <a:srgbClr val="FF9900"/>
                </a:solidFill>
                <a:latin typeface="Arial"/>
                <a:cs typeface="Arial"/>
              </a:rPr>
              <a:t>tries </a:t>
            </a:r>
            <a:r>
              <a:rPr sz="2528" b="1" dirty="0">
                <a:solidFill>
                  <a:srgbClr val="FF9900"/>
                </a:solidFill>
                <a:latin typeface="Arial"/>
                <a:cs typeface="Arial"/>
              </a:rPr>
              <a:t>to read a </a:t>
            </a:r>
            <a:r>
              <a:rPr sz="2528" b="1" spc="-5" dirty="0">
                <a:solidFill>
                  <a:srgbClr val="FF9900"/>
                </a:solidFill>
                <a:latin typeface="Arial"/>
                <a:cs typeface="Arial"/>
              </a:rPr>
              <a:t>source </a:t>
            </a:r>
            <a:r>
              <a:rPr sz="2528" b="1" spc="-690" dirty="0">
                <a:solidFill>
                  <a:srgbClr val="FF9900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FF9900"/>
                </a:solidFill>
                <a:latin typeface="Arial"/>
                <a:cs typeface="Arial"/>
              </a:rPr>
              <a:t>operand before</a:t>
            </a:r>
            <a:r>
              <a:rPr sz="2528" b="1" dirty="0">
                <a:solidFill>
                  <a:srgbClr val="FF9900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FF9900"/>
                </a:solidFill>
                <a:latin typeface="Arial"/>
                <a:cs typeface="Arial"/>
              </a:rPr>
              <a:t>instruction</a:t>
            </a:r>
            <a:r>
              <a:rPr sz="2528" b="1" dirty="0">
                <a:solidFill>
                  <a:srgbClr val="FF9900"/>
                </a:solidFill>
                <a:latin typeface="Arial"/>
                <a:cs typeface="Arial"/>
              </a:rPr>
              <a:t> i</a:t>
            </a:r>
            <a:r>
              <a:rPr sz="2528" b="1" spc="-5" dirty="0">
                <a:solidFill>
                  <a:srgbClr val="FF9900"/>
                </a:solidFill>
                <a:latin typeface="Arial"/>
                <a:cs typeface="Arial"/>
              </a:rPr>
              <a:t> writes</a:t>
            </a:r>
            <a:r>
              <a:rPr sz="2528" b="1" dirty="0">
                <a:solidFill>
                  <a:srgbClr val="FF9900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FF9900"/>
                </a:solidFill>
                <a:latin typeface="Arial"/>
                <a:cs typeface="Arial"/>
              </a:rPr>
              <a:t>it.</a:t>
            </a:r>
            <a:endParaRPr sz="2528">
              <a:solidFill>
                <a:prstClr val="black"/>
              </a:solidFill>
              <a:latin typeface="Arial"/>
              <a:cs typeface="Arial"/>
            </a:endParaRPr>
          </a:p>
          <a:p>
            <a:pPr defTabSz="888980">
              <a:spcBef>
                <a:spcPts val="10"/>
              </a:spcBef>
              <a:buFontTx/>
              <a:buChar char="•"/>
            </a:pPr>
            <a:endParaRPr sz="3694">
              <a:solidFill>
                <a:prstClr val="black"/>
              </a:solidFill>
              <a:latin typeface="Arial"/>
              <a:cs typeface="Arial"/>
            </a:endParaRPr>
          </a:p>
          <a:p>
            <a:pPr marL="345714" indent="-333367" defTabSz="888980">
              <a:buClr>
                <a:srgbClr val="000099"/>
              </a:buClr>
              <a:buFont typeface="Arial MT"/>
              <a:buChar char="•"/>
              <a:tabLst>
                <a:tab pos="345097" algn="l"/>
                <a:tab pos="345714" algn="l"/>
              </a:tabLst>
            </a:pP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Thus, </a:t>
            </a:r>
            <a:r>
              <a:rPr sz="2528" b="1" dirty="0">
                <a:solidFill>
                  <a:srgbClr val="000A4D"/>
                </a:solidFill>
                <a:latin typeface="Arial"/>
                <a:cs typeface="Arial"/>
              </a:rPr>
              <a:t>j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would</a:t>
            </a:r>
            <a:r>
              <a:rPr sz="2528" b="1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incorrectly</a:t>
            </a:r>
            <a:r>
              <a:rPr sz="2528" b="1" spc="5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receive</a:t>
            </a:r>
            <a:r>
              <a:rPr sz="2528" b="1" spc="5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old</a:t>
            </a:r>
            <a:r>
              <a:rPr sz="2528" b="1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or</a:t>
            </a:r>
            <a:r>
              <a:rPr sz="2528" b="1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incorrect</a:t>
            </a:r>
            <a:r>
              <a:rPr sz="2528" b="1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value</a:t>
            </a:r>
            <a:endParaRPr sz="2528">
              <a:solidFill>
                <a:prstClr val="black"/>
              </a:solidFill>
              <a:latin typeface="Arial"/>
              <a:cs typeface="Arial"/>
            </a:endParaRPr>
          </a:p>
          <a:p>
            <a:pPr defTabSz="888980">
              <a:buFontTx/>
              <a:buChar char="•"/>
            </a:pPr>
            <a:endParaRPr sz="2528">
              <a:solidFill>
                <a:prstClr val="black"/>
              </a:solidFill>
              <a:latin typeface="Arial"/>
              <a:cs typeface="Arial"/>
            </a:endParaRPr>
          </a:p>
          <a:p>
            <a:pPr marL="345714" indent="-333367" defTabSz="888980">
              <a:spcBef>
                <a:spcPts val="1546"/>
              </a:spcBef>
              <a:buClr>
                <a:srgbClr val="000099"/>
              </a:buClr>
              <a:buFont typeface="Arial MT"/>
              <a:buChar char="•"/>
              <a:tabLst>
                <a:tab pos="345097" algn="l"/>
                <a:tab pos="345714" algn="l"/>
              </a:tabLst>
            </a:pP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Graphically/Example:</a:t>
            </a:r>
            <a:endParaRPr sz="2528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4232" y="6206023"/>
            <a:ext cx="8367713" cy="401485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345714" indent="-333367" defTabSz="888980">
              <a:spcBef>
                <a:spcPts val="97"/>
              </a:spcBef>
              <a:buClr>
                <a:srgbClr val="000099"/>
              </a:buClr>
              <a:buFont typeface="Arial MT"/>
              <a:buChar char="•"/>
              <a:tabLst>
                <a:tab pos="345097" algn="l"/>
                <a:tab pos="345714" algn="l"/>
              </a:tabLst>
            </a:pPr>
            <a:r>
              <a:rPr sz="2528" b="1" dirty="0">
                <a:solidFill>
                  <a:srgbClr val="000A4D"/>
                </a:solidFill>
                <a:latin typeface="Arial"/>
                <a:cs typeface="Arial"/>
              </a:rPr>
              <a:t>Can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 use</a:t>
            </a:r>
            <a:r>
              <a:rPr sz="2528" b="1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stalling</a:t>
            </a:r>
            <a:r>
              <a:rPr sz="2528" b="1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or</a:t>
            </a:r>
            <a:r>
              <a:rPr sz="2528" b="1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forwarding</a:t>
            </a:r>
            <a:r>
              <a:rPr sz="2528" b="1" dirty="0">
                <a:solidFill>
                  <a:srgbClr val="000A4D"/>
                </a:solidFill>
                <a:latin typeface="Arial"/>
                <a:cs typeface="Arial"/>
              </a:rPr>
              <a:t> to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 resolve</a:t>
            </a:r>
            <a:r>
              <a:rPr sz="2528" b="1" spc="5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this</a:t>
            </a:r>
            <a:r>
              <a:rPr sz="2528" b="1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hazard</a:t>
            </a:r>
            <a:endParaRPr sz="2528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18632" y="4148667"/>
            <a:ext cx="653168" cy="48811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83344" rIns="0" bIns="0" rtlCol="0">
            <a:spAutoFit/>
          </a:bodyPr>
          <a:lstStyle/>
          <a:p>
            <a:pPr marL="120383" defTabSz="888980">
              <a:spcBef>
                <a:spcPts val="656"/>
              </a:spcBef>
            </a:pPr>
            <a:r>
              <a:rPr sz="2625" b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sz="2625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71492" y="4148667"/>
            <a:ext cx="651316" cy="48811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83344" rIns="0" bIns="0" rtlCol="0">
            <a:spAutoFit/>
          </a:bodyPr>
          <a:lstStyle/>
          <a:p>
            <a:pPr marR="74082" algn="ctr" defTabSz="888980">
              <a:spcBef>
                <a:spcPts val="656"/>
              </a:spcBef>
            </a:pPr>
            <a:r>
              <a:rPr sz="2625" b="1" dirty="0">
                <a:solidFill>
                  <a:srgbClr val="CC3300"/>
                </a:solidFill>
                <a:latin typeface="Arial"/>
                <a:cs typeface="Arial"/>
              </a:rPr>
              <a:t>j</a:t>
            </a:r>
            <a:endParaRPr sz="2625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22808" y="4148667"/>
            <a:ext cx="653168" cy="48811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83344" rIns="0" bIns="0" rtlCol="0">
            <a:spAutoFit/>
          </a:bodyPr>
          <a:lstStyle/>
          <a:p>
            <a:pPr marR="76551" algn="ctr" defTabSz="888980">
              <a:spcBef>
                <a:spcPts val="656"/>
              </a:spcBef>
            </a:pPr>
            <a:r>
              <a:rPr sz="2625" b="1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endParaRPr sz="2625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75667" y="4148667"/>
            <a:ext cx="651316" cy="488115"/>
          </a:xfrm>
          <a:prstGeom prst="rect">
            <a:avLst/>
          </a:prstGeom>
          <a:ln w="25399">
            <a:solidFill>
              <a:srgbClr val="000000"/>
            </a:solidFill>
          </a:ln>
        </p:spPr>
        <p:txBody>
          <a:bodyPr vert="horz" wrap="square" lIns="0" tIns="83344" rIns="0" bIns="0" rtlCol="0">
            <a:spAutoFit/>
          </a:bodyPr>
          <a:lstStyle/>
          <a:p>
            <a:pPr marL="120383" defTabSz="888980">
              <a:spcBef>
                <a:spcPts val="656"/>
              </a:spcBef>
            </a:pPr>
            <a:r>
              <a:rPr sz="2625" b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sz="2625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5667" y="4979018"/>
            <a:ext cx="1729228" cy="822324"/>
          </a:xfrm>
          <a:prstGeom prst="rect">
            <a:avLst/>
          </a:prstGeom>
        </p:spPr>
        <p:txBody>
          <a:bodyPr vert="horz" wrap="square" lIns="0" tIns="13582" rIns="0" bIns="0" rtlCol="0">
            <a:spAutoFit/>
          </a:bodyPr>
          <a:lstStyle/>
          <a:p>
            <a:pPr marL="11730" marR="4939" algn="ctr" defTabSz="888980">
              <a:lnSpc>
                <a:spcPct val="99500"/>
              </a:lnSpc>
              <a:spcBef>
                <a:spcPts val="107"/>
              </a:spcBef>
            </a:pPr>
            <a:r>
              <a:rPr sz="1750" b="1" spc="-5" dirty="0">
                <a:solidFill>
                  <a:srgbClr val="CC3300"/>
                </a:solidFill>
                <a:latin typeface="Arial"/>
                <a:cs typeface="Arial"/>
              </a:rPr>
              <a:t>Instruction</a:t>
            </a:r>
            <a:r>
              <a:rPr sz="1750" b="1" spc="-29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1750" b="1" dirty="0">
                <a:solidFill>
                  <a:srgbClr val="CC3300"/>
                </a:solidFill>
                <a:latin typeface="Arial"/>
                <a:cs typeface="Arial"/>
              </a:rPr>
              <a:t>j</a:t>
            </a:r>
            <a:r>
              <a:rPr sz="1750" b="1" spc="-24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1750" b="1" spc="-5" dirty="0">
                <a:solidFill>
                  <a:srgbClr val="CC3300"/>
                </a:solidFill>
                <a:latin typeface="Arial"/>
                <a:cs typeface="Arial"/>
              </a:rPr>
              <a:t>is</a:t>
            </a:r>
            <a:r>
              <a:rPr sz="1750" b="1" spc="-19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1750" b="1" dirty="0">
                <a:solidFill>
                  <a:srgbClr val="CC3300"/>
                </a:solidFill>
                <a:latin typeface="Arial"/>
                <a:cs typeface="Arial"/>
              </a:rPr>
              <a:t>a </a:t>
            </a:r>
            <a:r>
              <a:rPr sz="1750" b="1" spc="-471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1750" b="1" dirty="0">
                <a:solidFill>
                  <a:srgbClr val="CC3300"/>
                </a:solidFill>
                <a:latin typeface="Arial"/>
                <a:cs typeface="Arial"/>
              </a:rPr>
              <a:t>read </a:t>
            </a:r>
            <a:r>
              <a:rPr sz="1750" b="1" spc="-5" dirty="0">
                <a:solidFill>
                  <a:srgbClr val="CC3300"/>
                </a:solidFill>
                <a:latin typeface="Arial"/>
                <a:cs typeface="Arial"/>
              </a:rPr>
              <a:t>instruction </a:t>
            </a:r>
            <a:r>
              <a:rPr sz="1750" b="1" spc="-476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1750" b="1" spc="-5" dirty="0">
                <a:solidFill>
                  <a:srgbClr val="CC3300"/>
                </a:solidFill>
                <a:latin typeface="Arial"/>
                <a:cs typeface="Arial"/>
              </a:rPr>
              <a:t>issued</a:t>
            </a:r>
            <a:r>
              <a:rPr sz="1750" b="1" spc="-19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1750" b="1" dirty="0">
                <a:solidFill>
                  <a:srgbClr val="CC3300"/>
                </a:solidFill>
                <a:latin typeface="Arial"/>
                <a:cs typeface="Arial"/>
              </a:rPr>
              <a:t>after</a:t>
            </a:r>
            <a:r>
              <a:rPr sz="1750" b="1" spc="-10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1750" b="1" dirty="0">
                <a:solidFill>
                  <a:srgbClr val="CC3300"/>
                </a:solidFill>
                <a:latin typeface="Arial"/>
                <a:cs typeface="Arial"/>
              </a:rPr>
              <a:t>i</a:t>
            </a:r>
            <a:endParaRPr sz="1750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177344" y="4568472"/>
            <a:ext cx="183974" cy="432153"/>
            <a:chOff x="2082800" y="4699000"/>
            <a:chExt cx="189230" cy="444500"/>
          </a:xfrm>
        </p:grpSpPr>
        <p:sp>
          <p:nvSpPr>
            <p:cNvPr id="11" name="object 11"/>
            <p:cNvSpPr/>
            <p:nvPr/>
          </p:nvSpPr>
          <p:spPr>
            <a:xfrm>
              <a:off x="2095499" y="4722666"/>
              <a:ext cx="159385" cy="408305"/>
            </a:xfrm>
            <a:custGeom>
              <a:avLst/>
              <a:gdLst/>
              <a:ahLst/>
              <a:cxnLst/>
              <a:rect l="l" t="t" r="r" b="b"/>
              <a:pathLst>
                <a:path w="159385" h="408304">
                  <a:moveTo>
                    <a:pt x="0" y="408133"/>
                  </a:moveTo>
                  <a:lnTo>
                    <a:pt x="159052" y="0"/>
                  </a:lnTo>
                </a:path>
              </a:pathLst>
            </a:custGeom>
            <a:ln w="25399">
              <a:solidFill>
                <a:srgbClr val="D848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2200606" y="4699000"/>
              <a:ext cx="71120" cy="85090"/>
            </a:xfrm>
            <a:custGeom>
              <a:avLst/>
              <a:gdLst/>
              <a:ahLst/>
              <a:cxnLst/>
              <a:rect l="l" t="t" r="r" b="b"/>
              <a:pathLst>
                <a:path w="71119" h="85089">
                  <a:moveTo>
                    <a:pt x="63168" y="0"/>
                  </a:moveTo>
                  <a:lnTo>
                    <a:pt x="0" y="57165"/>
                  </a:lnTo>
                  <a:lnTo>
                    <a:pt x="70999" y="84833"/>
                  </a:lnTo>
                  <a:lnTo>
                    <a:pt x="63168" y="0"/>
                  </a:lnTo>
                  <a:close/>
                </a:path>
              </a:pathLst>
            </a:custGeom>
            <a:solidFill>
              <a:srgbClr val="D84800"/>
            </a:solidFill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257971" y="4979018"/>
            <a:ext cx="1753923" cy="822324"/>
          </a:xfrm>
          <a:prstGeom prst="rect">
            <a:avLst/>
          </a:prstGeom>
        </p:spPr>
        <p:txBody>
          <a:bodyPr vert="horz" wrap="square" lIns="0" tIns="13582" rIns="0" bIns="0" rtlCol="0">
            <a:spAutoFit/>
          </a:bodyPr>
          <a:lstStyle/>
          <a:p>
            <a:pPr marL="12347" marR="4939" indent="12347" algn="just" defTabSz="888980">
              <a:lnSpc>
                <a:spcPct val="99500"/>
              </a:lnSpc>
              <a:spcBef>
                <a:spcPts val="107"/>
              </a:spcBef>
            </a:pPr>
            <a:r>
              <a:rPr sz="1750" b="1" spc="-5" dirty="0">
                <a:solidFill>
                  <a:srgbClr val="0000FF"/>
                </a:solidFill>
                <a:latin typeface="Arial"/>
                <a:cs typeface="Arial"/>
              </a:rPr>
              <a:t>Instruction </a:t>
            </a:r>
            <a:r>
              <a:rPr sz="1750" b="1" dirty="0">
                <a:solidFill>
                  <a:srgbClr val="0000FF"/>
                </a:solidFill>
                <a:latin typeface="Arial"/>
                <a:cs typeface="Arial"/>
              </a:rPr>
              <a:t>i </a:t>
            </a:r>
            <a:r>
              <a:rPr sz="1750" b="1" spc="-5" dirty="0">
                <a:solidFill>
                  <a:srgbClr val="0000FF"/>
                </a:solidFill>
                <a:latin typeface="Arial"/>
                <a:cs typeface="Arial"/>
              </a:rPr>
              <a:t>is </a:t>
            </a:r>
            <a:r>
              <a:rPr sz="1750" b="1" dirty="0">
                <a:solidFill>
                  <a:srgbClr val="0000FF"/>
                </a:solidFill>
                <a:latin typeface="Arial"/>
                <a:cs typeface="Arial"/>
              </a:rPr>
              <a:t>a </a:t>
            </a:r>
            <a:r>
              <a:rPr sz="1750" b="1" spc="-476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750" b="1" spc="-5" dirty="0">
                <a:solidFill>
                  <a:srgbClr val="0000FF"/>
                </a:solidFill>
                <a:latin typeface="Arial"/>
                <a:cs typeface="Arial"/>
              </a:rPr>
              <a:t>write</a:t>
            </a:r>
            <a:r>
              <a:rPr sz="1750" b="1" spc="-53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750" b="1" spc="-5" dirty="0">
                <a:solidFill>
                  <a:srgbClr val="0000FF"/>
                </a:solidFill>
                <a:latin typeface="Arial"/>
                <a:cs typeface="Arial"/>
              </a:rPr>
              <a:t>instruction </a:t>
            </a:r>
            <a:r>
              <a:rPr sz="1750" b="1" spc="-47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750" b="1" spc="-5" dirty="0">
                <a:solidFill>
                  <a:srgbClr val="0000FF"/>
                </a:solidFill>
                <a:latin typeface="Arial"/>
                <a:cs typeface="Arial"/>
              </a:rPr>
              <a:t>issued</a:t>
            </a:r>
            <a:r>
              <a:rPr sz="1750" b="1" spc="-1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750" b="1" spc="-5" dirty="0">
                <a:solidFill>
                  <a:srgbClr val="0000FF"/>
                </a:solidFill>
                <a:latin typeface="Arial"/>
                <a:cs typeface="Arial"/>
              </a:rPr>
              <a:t>before</a:t>
            </a:r>
            <a:r>
              <a:rPr sz="1750" b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750" b="1" dirty="0">
                <a:solidFill>
                  <a:srgbClr val="0000FF"/>
                </a:solidFill>
                <a:latin typeface="Arial"/>
                <a:cs typeface="Arial"/>
              </a:rPr>
              <a:t>j</a:t>
            </a:r>
            <a:endParaRPr sz="1750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328744" y="4485129"/>
            <a:ext cx="259292" cy="515497"/>
            <a:chOff x="3267097" y="4613275"/>
            <a:chExt cx="266700" cy="530225"/>
          </a:xfrm>
        </p:grpSpPr>
        <p:sp>
          <p:nvSpPr>
            <p:cNvPr id="15" name="object 15"/>
            <p:cNvSpPr/>
            <p:nvPr/>
          </p:nvSpPr>
          <p:spPr>
            <a:xfrm>
              <a:off x="3279797" y="4636104"/>
              <a:ext cx="241300" cy="495300"/>
            </a:xfrm>
            <a:custGeom>
              <a:avLst/>
              <a:gdLst/>
              <a:ahLst/>
              <a:cxnLst/>
              <a:rect l="l" t="t" r="r" b="b"/>
              <a:pathLst>
                <a:path w="241300" h="495300">
                  <a:moveTo>
                    <a:pt x="241277" y="494695"/>
                  </a:moveTo>
                  <a:lnTo>
                    <a:pt x="0" y="0"/>
                  </a:lnTo>
                </a:path>
              </a:pathLst>
            </a:custGeom>
            <a:ln w="25399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3267821" y="4613275"/>
              <a:ext cx="68580" cy="85725"/>
            </a:xfrm>
            <a:custGeom>
              <a:avLst/>
              <a:gdLst/>
              <a:ahLst/>
              <a:cxnLst/>
              <a:rect l="l" t="t" r="r" b="b"/>
              <a:pathLst>
                <a:path w="68579" h="85725">
                  <a:moveTo>
                    <a:pt x="840" y="0"/>
                  </a:moveTo>
                  <a:lnTo>
                    <a:pt x="0" y="85190"/>
                  </a:lnTo>
                  <a:lnTo>
                    <a:pt x="68488" y="51786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392252" y="4309181"/>
            <a:ext cx="2822575" cy="807557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defTabSz="888980">
              <a:lnSpc>
                <a:spcPts val="3130"/>
              </a:lnSpc>
              <a:spcBef>
                <a:spcPts val="97"/>
              </a:spcBef>
              <a:tabLst>
                <a:tab pos="364235" algn="l"/>
              </a:tabLst>
            </a:pPr>
            <a:r>
              <a:rPr sz="2625" b="1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625" dirty="0">
                <a:solidFill>
                  <a:srgbClr val="0433FF"/>
                </a:solidFill>
                <a:latin typeface="Arial MT"/>
                <a:cs typeface="Arial MT"/>
              </a:rPr>
              <a:t>:	ADD</a:t>
            </a:r>
            <a:r>
              <a:rPr sz="2625" spc="-34" dirty="0">
                <a:solidFill>
                  <a:srgbClr val="0433FF"/>
                </a:solidFill>
                <a:latin typeface="Arial MT"/>
                <a:cs typeface="Arial MT"/>
              </a:rPr>
              <a:t> </a:t>
            </a:r>
            <a:r>
              <a:rPr sz="2625" dirty="0">
                <a:solidFill>
                  <a:srgbClr val="0433FF"/>
                </a:solidFill>
                <a:latin typeface="Arial MT"/>
                <a:cs typeface="Arial MT"/>
              </a:rPr>
              <a:t>R1,</a:t>
            </a:r>
            <a:r>
              <a:rPr sz="2625" spc="-39" dirty="0">
                <a:solidFill>
                  <a:srgbClr val="0433FF"/>
                </a:solidFill>
                <a:latin typeface="Arial MT"/>
                <a:cs typeface="Arial MT"/>
              </a:rPr>
              <a:t> </a:t>
            </a:r>
            <a:r>
              <a:rPr sz="2625" dirty="0">
                <a:solidFill>
                  <a:srgbClr val="0433FF"/>
                </a:solidFill>
                <a:latin typeface="Arial MT"/>
                <a:cs typeface="Arial MT"/>
              </a:rPr>
              <a:t>R2,</a:t>
            </a:r>
            <a:r>
              <a:rPr sz="2625" spc="-34" dirty="0">
                <a:solidFill>
                  <a:srgbClr val="0433FF"/>
                </a:solidFill>
                <a:latin typeface="Arial MT"/>
                <a:cs typeface="Arial MT"/>
              </a:rPr>
              <a:t> </a:t>
            </a:r>
            <a:r>
              <a:rPr sz="2625" dirty="0">
                <a:solidFill>
                  <a:srgbClr val="0433FF"/>
                </a:solidFill>
                <a:latin typeface="Arial MT"/>
                <a:cs typeface="Arial MT"/>
              </a:rPr>
              <a:t>R3</a:t>
            </a:r>
            <a:endParaRPr sz="2625">
              <a:solidFill>
                <a:prstClr val="black"/>
              </a:solidFill>
              <a:latin typeface="Arial MT"/>
              <a:cs typeface="Arial MT"/>
            </a:endParaRPr>
          </a:p>
          <a:p>
            <a:pPr marL="12347" defTabSz="888980">
              <a:lnSpc>
                <a:spcPts val="3130"/>
              </a:lnSpc>
              <a:tabLst>
                <a:tab pos="382138" algn="l"/>
              </a:tabLst>
            </a:pPr>
            <a:r>
              <a:rPr sz="2625" b="1" dirty="0">
                <a:solidFill>
                  <a:srgbClr val="CC3300"/>
                </a:solidFill>
                <a:latin typeface="Arial"/>
                <a:cs typeface="Arial"/>
              </a:rPr>
              <a:t>j</a:t>
            </a:r>
            <a:r>
              <a:rPr sz="2625" dirty="0">
                <a:solidFill>
                  <a:srgbClr val="D84800"/>
                </a:solidFill>
                <a:latin typeface="Arial MT"/>
                <a:cs typeface="Arial MT"/>
              </a:rPr>
              <a:t>:	SUB</a:t>
            </a:r>
            <a:r>
              <a:rPr sz="2625" spc="-34" dirty="0">
                <a:solidFill>
                  <a:srgbClr val="D84800"/>
                </a:solidFill>
                <a:latin typeface="Arial MT"/>
                <a:cs typeface="Arial MT"/>
              </a:rPr>
              <a:t> </a:t>
            </a:r>
            <a:r>
              <a:rPr sz="2625" dirty="0">
                <a:solidFill>
                  <a:srgbClr val="D84800"/>
                </a:solidFill>
                <a:latin typeface="Arial MT"/>
                <a:cs typeface="Arial MT"/>
              </a:rPr>
              <a:t>R4,</a:t>
            </a:r>
            <a:r>
              <a:rPr sz="2625" spc="-39" dirty="0">
                <a:solidFill>
                  <a:srgbClr val="D84800"/>
                </a:solidFill>
                <a:latin typeface="Arial MT"/>
                <a:cs typeface="Arial MT"/>
              </a:rPr>
              <a:t> </a:t>
            </a:r>
            <a:r>
              <a:rPr sz="2625" dirty="0">
                <a:solidFill>
                  <a:srgbClr val="D84800"/>
                </a:solidFill>
                <a:latin typeface="Arial MT"/>
                <a:cs typeface="Arial MT"/>
              </a:rPr>
              <a:t>R1,</a:t>
            </a:r>
            <a:r>
              <a:rPr sz="2625" spc="-34" dirty="0">
                <a:solidFill>
                  <a:srgbClr val="D84800"/>
                </a:solidFill>
                <a:latin typeface="Arial MT"/>
                <a:cs typeface="Arial MT"/>
              </a:rPr>
              <a:t> </a:t>
            </a:r>
            <a:r>
              <a:rPr sz="2625" dirty="0">
                <a:solidFill>
                  <a:srgbClr val="D84800"/>
                </a:solidFill>
                <a:latin typeface="Arial MT"/>
                <a:cs typeface="Arial MT"/>
              </a:rPr>
              <a:t>R6</a:t>
            </a:r>
            <a:endParaRPr sz="2625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041" defTabSz="888980">
              <a:lnSpc>
                <a:spcPts val="1604"/>
              </a:lnSpc>
            </a:pPr>
            <a:fld id="{81D60167-4931-47E6-BA6A-407CBD079E47}" type="slidenum">
              <a:rPr dirty="0"/>
              <a:pPr marL="37041" defTabSz="888980">
                <a:lnSpc>
                  <a:spcPts val="1604"/>
                </a:lnSpc>
              </a:pPr>
              <a:t>43</a:t>
            </a:fld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914" y="172862"/>
            <a:ext cx="5185833" cy="617361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>
              <a:spcBef>
                <a:spcPts val="97"/>
              </a:spcBef>
              <a:tabLst>
                <a:tab pos="2042801" algn="l"/>
              </a:tabLst>
            </a:pPr>
            <a:r>
              <a:rPr spc="-5" dirty="0"/>
              <a:t>Memory	</a:t>
            </a:r>
            <a:r>
              <a:rPr dirty="0"/>
              <a:t>Data</a:t>
            </a:r>
            <a:r>
              <a:rPr spc="-63" dirty="0"/>
              <a:t> </a:t>
            </a:r>
            <a:r>
              <a:rPr spc="-5" dirty="0"/>
              <a:t>Hazards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4232" y="1015662"/>
            <a:ext cx="8658490" cy="1711325"/>
          </a:xfrm>
          <a:prstGeom prst="rect">
            <a:avLst/>
          </a:prstGeom>
        </p:spPr>
        <p:txBody>
          <a:bodyPr vert="horz" wrap="square" lIns="0" tIns="103099" rIns="0" bIns="0" rtlCol="0">
            <a:spAutoFit/>
          </a:bodyPr>
          <a:lstStyle/>
          <a:p>
            <a:pPr marL="383990" indent="-372260" defTabSz="888980">
              <a:spcBef>
                <a:spcPts val="812"/>
              </a:spcBef>
              <a:buFont typeface="Arial MT"/>
              <a:buChar char="•"/>
              <a:tabLst>
                <a:tab pos="383990" algn="l"/>
                <a:tab pos="384607" algn="l"/>
              </a:tabLst>
            </a:pPr>
            <a:r>
              <a:rPr sz="2528" b="1" dirty="0">
                <a:solidFill>
                  <a:srgbClr val="000A4D"/>
                </a:solidFill>
                <a:latin typeface="Arial"/>
                <a:cs typeface="Arial"/>
              </a:rPr>
              <a:t>Seen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 register</a:t>
            </a:r>
            <a:r>
              <a:rPr sz="2528" b="1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hazards,</a:t>
            </a:r>
            <a:r>
              <a:rPr sz="2528" b="1" dirty="0">
                <a:solidFill>
                  <a:srgbClr val="000A4D"/>
                </a:solidFill>
                <a:latin typeface="Arial"/>
                <a:cs typeface="Arial"/>
              </a:rPr>
              <a:t> can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 also</a:t>
            </a:r>
            <a:r>
              <a:rPr sz="2528" b="1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have </a:t>
            </a:r>
            <a:r>
              <a:rPr sz="2528" b="1" u="heavy" dirty="0">
                <a:solidFill>
                  <a:srgbClr val="000A4D"/>
                </a:solidFill>
                <a:uFill>
                  <a:solidFill>
                    <a:srgbClr val="001360"/>
                  </a:solidFill>
                </a:uFill>
                <a:latin typeface="Arial"/>
                <a:cs typeface="Arial"/>
              </a:rPr>
              <a:t>memory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u="heavy" spc="-5" dirty="0">
                <a:solidFill>
                  <a:srgbClr val="000A4D"/>
                </a:solidFill>
                <a:uFill>
                  <a:solidFill>
                    <a:srgbClr val="001360"/>
                  </a:solidFill>
                </a:uFill>
                <a:latin typeface="Arial"/>
                <a:cs typeface="Arial"/>
              </a:rPr>
              <a:t>hazards</a:t>
            </a:r>
            <a:endParaRPr sz="2528">
              <a:solidFill>
                <a:prstClr val="black"/>
              </a:solidFill>
              <a:latin typeface="Arial"/>
              <a:cs typeface="Arial"/>
            </a:endParaRPr>
          </a:p>
          <a:p>
            <a:pPr marL="814898" lvl="1" indent="-309291" defTabSz="888980">
              <a:spcBef>
                <a:spcPts val="661"/>
              </a:spcBef>
              <a:buFont typeface="Arial MT"/>
              <a:buChar char="–"/>
              <a:tabLst>
                <a:tab pos="814281" algn="l"/>
                <a:tab pos="814898" algn="l"/>
              </a:tabLst>
            </a:pP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RAW:</a:t>
            </a:r>
            <a:endParaRPr sz="2333">
              <a:solidFill>
                <a:prstClr val="black"/>
              </a:solidFill>
              <a:latin typeface="Arial"/>
              <a:cs typeface="Arial"/>
            </a:endParaRPr>
          </a:p>
          <a:p>
            <a:pPr marL="1247041" lvl="2" indent="-247556" defTabSz="888980">
              <a:spcBef>
                <a:spcPts val="603"/>
              </a:spcBef>
              <a:buFont typeface="Arial MT"/>
              <a:buChar char="•"/>
              <a:tabLst>
                <a:tab pos="1246424" algn="l"/>
                <a:tab pos="1247041" algn="l"/>
              </a:tabLst>
            </a:pPr>
            <a:r>
              <a:rPr sz="2042" b="1" spc="-5" dirty="0">
                <a:solidFill>
                  <a:srgbClr val="224A0F"/>
                </a:solidFill>
                <a:latin typeface="Arial"/>
                <a:cs typeface="Arial"/>
              </a:rPr>
              <a:t>store</a:t>
            </a:r>
            <a:r>
              <a:rPr sz="2042" b="1" spc="-29" dirty="0">
                <a:solidFill>
                  <a:srgbClr val="224A0F"/>
                </a:solidFill>
                <a:latin typeface="Arial"/>
                <a:cs typeface="Arial"/>
              </a:rPr>
              <a:t> </a:t>
            </a:r>
            <a:r>
              <a:rPr sz="2042" b="1" dirty="0">
                <a:solidFill>
                  <a:srgbClr val="224A0F"/>
                </a:solidFill>
                <a:latin typeface="Arial"/>
                <a:cs typeface="Arial"/>
              </a:rPr>
              <a:t>R1,</a:t>
            </a:r>
            <a:r>
              <a:rPr sz="2042" b="1" spc="-24" dirty="0">
                <a:solidFill>
                  <a:srgbClr val="224A0F"/>
                </a:solidFill>
                <a:latin typeface="Arial"/>
                <a:cs typeface="Arial"/>
              </a:rPr>
              <a:t> </a:t>
            </a:r>
            <a:r>
              <a:rPr sz="2042" b="1" dirty="0">
                <a:solidFill>
                  <a:srgbClr val="224A0F"/>
                </a:solidFill>
                <a:latin typeface="Arial"/>
                <a:cs typeface="Arial"/>
              </a:rPr>
              <a:t>0(SP)</a:t>
            </a:r>
            <a:endParaRPr sz="2042">
              <a:solidFill>
                <a:prstClr val="black"/>
              </a:solidFill>
              <a:latin typeface="Arial"/>
              <a:cs typeface="Arial"/>
            </a:endParaRPr>
          </a:p>
          <a:p>
            <a:pPr marL="1247041" lvl="2" indent="-247556" defTabSz="888980">
              <a:spcBef>
                <a:spcPts val="564"/>
              </a:spcBef>
              <a:buFont typeface="Arial MT"/>
              <a:buChar char="•"/>
              <a:tabLst>
                <a:tab pos="1246424" algn="l"/>
                <a:tab pos="1247041" algn="l"/>
              </a:tabLst>
            </a:pPr>
            <a:r>
              <a:rPr sz="2042" b="1" spc="-5" dirty="0">
                <a:solidFill>
                  <a:srgbClr val="224A0F"/>
                </a:solidFill>
                <a:latin typeface="Arial"/>
                <a:cs typeface="Arial"/>
              </a:rPr>
              <a:t>load</a:t>
            </a:r>
            <a:r>
              <a:rPr sz="2042" b="1" spc="-34" dirty="0">
                <a:solidFill>
                  <a:srgbClr val="224A0F"/>
                </a:solidFill>
                <a:latin typeface="Arial"/>
                <a:cs typeface="Arial"/>
              </a:rPr>
              <a:t> </a:t>
            </a:r>
            <a:r>
              <a:rPr sz="2042" b="1" dirty="0">
                <a:solidFill>
                  <a:srgbClr val="224A0F"/>
                </a:solidFill>
                <a:latin typeface="Arial"/>
                <a:cs typeface="Arial"/>
              </a:rPr>
              <a:t>R4,</a:t>
            </a:r>
            <a:r>
              <a:rPr sz="2042" b="1" spc="-34" dirty="0">
                <a:solidFill>
                  <a:srgbClr val="224A0F"/>
                </a:solidFill>
                <a:latin typeface="Arial"/>
                <a:cs typeface="Arial"/>
              </a:rPr>
              <a:t> </a:t>
            </a:r>
            <a:r>
              <a:rPr sz="2042" b="1" dirty="0">
                <a:solidFill>
                  <a:srgbClr val="224A0F"/>
                </a:solidFill>
                <a:latin typeface="Arial"/>
                <a:cs typeface="Arial"/>
              </a:rPr>
              <a:t>0(SP)</a:t>
            </a:r>
            <a:endParaRPr sz="2042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8120" y="4624519"/>
            <a:ext cx="7940499" cy="1295224"/>
          </a:xfrm>
          <a:prstGeom prst="rect">
            <a:avLst/>
          </a:prstGeom>
        </p:spPr>
        <p:txBody>
          <a:bodyPr vert="horz" wrap="square" lIns="0" tIns="99395" rIns="0" bIns="0" rtlCol="0">
            <a:spAutoFit/>
          </a:bodyPr>
          <a:lstStyle/>
          <a:p>
            <a:pPr marL="321020" indent="-308674" defTabSz="888980">
              <a:spcBef>
                <a:spcPts val="783"/>
              </a:spcBef>
              <a:buFont typeface="Arial MT"/>
              <a:buChar char="–"/>
              <a:tabLst>
                <a:tab pos="320403" algn="l"/>
                <a:tab pos="321020" algn="l"/>
              </a:tabLst>
            </a:pP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In</a:t>
            </a:r>
            <a:r>
              <a:rPr sz="2333" b="1" spc="-10" dirty="0">
                <a:solidFill>
                  <a:srgbClr val="550E07"/>
                </a:solidFill>
                <a:latin typeface="Arial"/>
                <a:cs typeface="Arial"/>
              </a:rPr>
              <a:t> </a:t>
            </a: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simple</a:t>
            </a:r>
            <a:r>
              <a:rPr sz="2333" b="1" dirty="0">
                <a:solidFill>
                  <a:srgbClr val="550E07"/>
                </a:solidFill>
                <a:latin typeface="Arial"/>
                <a:cs typeface="Arial"/>
              </a:rPr>
              <a:t> </a:t>
            </a: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pipeline,</a:t>
            </a:r>
            <a:r>
              <a:rPr sz="2333" b="1" spc="-10" dirty="0">
                <a:solidFill>
                  <a:srgbClr val="550E07"/>
                </a:solidFill>
                <a:latin typeface="Arial"/>
                <a:cs typeface="Arial"/>
              </a:rPr>
              <a:t> </a:t>
            </a: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memory</a:t>
            </a:r>
            <a:r>
              <a:rPr sz="2333" b="1" dirty="0">
                <a:solidFill>
                  <a:srgbClr val="550E07"/>
                </a:solidFill>
                <a:latin typeface="Arial"/>
                <a:cs typeface="Arial"/>
              </a:rPr>
              <a:t> </a:t>
            </a: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hazards </a:t>
            </a:r>
            <a:r>
              <a:rPr sz="2333" b="1" dirty="0">
                <a:solidFill>
                  <a:srgbClr val="550E07"/>
                </a:solidFill>
                <a:latin typeface="Arial"/>
                <a:cs typeface="Arial"/>
              </a:rPr>
              <a:t>are easy</a:t>
            </a:r>
            <a:endParaRPr sz="2333">
              <a:solidFill>
                <a:prstClr val="black"/>
              </a:solidFill>
              <a:latin typeface="Arial"/>
              <a:cs typeface="Arial"/>
            </a:endParaRPr>
          </a:p>
          <a:p>
            <a:pPr marL="753163" lvl="1" indent="-247556" defTabSz="888980">
              <a:spcBef>
                <a:spcPts val="603"/>
              </a:spcBef>
              <a:buFont typeface="Arial MT"/>
              <a:buChar char="•"/>
              <a:tabLst>
                <a:tab pos="752546" algn="l"/>
                <a:tab pos="753163" algn="l"/>
              </a:tabLst>
            </a:pPr>
            <a:r>
              <a:rPr sz="2042" b="1" spc="-5" dirty="0">
                <a:solidFill>
                  <a:srgbClr val="224A0F"/>
                </a:solidFill>
                <a:latin typeface="Arial"/>
                <a:cs typeface="Arial"/>
              </a:rPr>
              <a:t>In</a:t>
            </a:r>
            <a:r>
              <a:rPr sz="2042" b="1" spc="-10" dirty="0">
                <a:solidFill>
                  <a:srgbClr val="224A0F"/>
                </a:solidFill>
                <a:latin typeface="Arial"/>
                <a:cs typeface="Arial"/>
              </a:rPr>
              <a:t> </a:t>
            </a:r>
            <a:r>
              <a:rPr sz="2042" b="1" spc="-5" dirty="0">
                <a:solidFill>
                  <a:srgbClr val="224A0F"/>
                </a:solidFill>
                <a:latin typeface="Arial"/>
                <a:cs typeface="Arial"/>
              </a:rPr>
              <a:t>order, one</a:t>
            </a:r>
            <a:r>
              <a:rPr sz="2042" b="1" dirty="0">
                <a:solidFill>
                  <a:srgbClr val="224A0F"/>
                </a:solidFill>
                <a:latin typeface="Arial"/>
                <a:cs typeface="Arial"/>
              </a:rPr>
              <a:t> at</a:t>
            </a:r>
            <a:r>
              <a:rPr sz="2042" b="1" spc="-5" dirty="0">
                <a:solidFill>
                  <a:srgbClr val="224A0F"/>
                </a:solidFill>
                <a:latin typeface="Arial"/>
                <a:cs typeface="Arial"/>
              </a:rPr>
              <a:t> </a:t>
            </a:r>
            <a:r>
              <a:rPr sz="2042" b="1" dirty="0">
                <a:solidFill>
                  <a:srgbClr val="224A0F"/>
                </a:solidFill>
                <a:latin typeface="Arial"/>
                <a:cs typeface="Arial"/>
              </a:rPr>
              <a:t>a </a:t>
            </a:r>
            <a:r>
              <a:rPr sz="2042" b="1" spc="-5" dirty="0">
                <a:solidFill>
                  <a:srgbClr val="224A0F"/>
                </a:solidFill>
                <a:latin typeface="Arial"/>
                <a:cs typeface="Arial"/>
              </a:rPr>
              <a:t>time, </a:t>
            </a:r>
            <a:r>
              <a:rPr sz="2042" b="1" dirty="0">
                <a:solidFill>
                  <a:srgbClr val="224A0F"/>
                </a:solidFill>
                <a:latin typeface="Arial"/>
                <a:cs typeface="Arial"/>
              </a:rPr>
              <a:t>read</a:t>
            </a:r>
            <a:r>
              <a:rPr sz="2042" b="1" spc="-10" dirty="0">
                <a:solidFill>
                  <a:srgbClr val="224A0F"/>
                </a:solidFill>
                <a:latin typeface="Arial"/>
                <a:cs typeface="Arial"/>
              </a:rPr>
              <a:t> </a:t>
            </a:r>
            <a:r>
              <a:rPr sz="2042" b="1" dirty="0">
                <a:solidFill>
                  <a:srgbClr val="224A0F"/>
                </a:solidFill>
                <a:latin typeface="Arial"/>
                <a:cs typeface="Arial"/>
              </a:rPr>
              <a:t>&amp; </a:t>
            </a:r>
            <a:r>
              <a:rPr sz="2042" b="1" spc="-5" dirty="0">
                <a:solidFill>
                  <a:srgbClr val="224A0F"/>
                </a:solidFill>
                <a:latin typeface="Arial"/>
                <a:cs typeface="Arial"/>
              </a:rPr>
              <a:t>write</a:t>
            </a:r>
            <a:r>
              <a:rPr sz="2042" b="1" dirty="0">
                <a:solidFill>
                  <a:srgbClr val="224A0F"/>
                </a:solidFill>
                <a:latin typeface="Arial"/>
                <a:cs typeface="Arial"/>
              </a:rPr>
              <a:t> </a:t>
            </a:r>
            <a:r>
              <a:rPr sz="2042" b="1" spc="-5" dirty="0">
                <a:solidFill>
                  <a:srgbClr val="224A0F"/>
                </a:solidFill>
                <a:latin typeface="Arial"/>
                <a:cs typeface="Arial"/>
              </a:rPr>
              <a:t>in </a:t>
            </a:r>
            <a:r>
              <a:rPr sz="2042" b="1" dirty="0">
                <a:solidFill>
                  <a:srgbClr val="224A0F"/>
                </a:solidFill>
                <a:latin typeface="Arial"/>
                <a:cs typeface="Arial"/>
              </a:rPr>
              <a:t>same </a:t>
            </a:r>
            <a:r>
              <a:rPr sz="2042" b="1" spc="-5" dirty="0">
                <a:solidFill>
                  <a:srgbClr val="224A0F"/>
                </a:solidFill>
                <a:latin typeface="Arial"/>
                <a:cs typeface="Arial"/>
              </a:rPr>
              <a:t>stage</a:t>
            </a:r>
            <a:endParaRPr sz="2042">
              <a:solidFill>
                <a:prstClr val="black"/>
              </a:solidFill>
              <a:latin typeface="Arial"/>
              <a:cs typeface="Arial"/>
            </a:endParaRPr>
          </a:p>
          <a:p>
            <a:pPr marL="321020" indent="-308674" defTabSz="888980">
              <a:spcBef>
                <a:spcPts val="661"/>
              </a:spcBef>
              <a:buFont typeface="Arial MT"/>
              <a:buChar char="–"/>
              <a:tabLst>
                <a:tab pos="320403" algn="l"/>
                <a:tab pos="321020" algn="l"/>
              </a:tabLst>
            </a:pP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In</a:t>
            </a:r>
            <a:r>
              <a:rPr sz="2333" b="1" dirty="0">
                <a:solidFill>
                  <a:srgbClr val="550E07"/>
                </a:solidFill>
                <a:latin typeface="Arial"/>
                <a:cs typeface="Arial"/>
              </a:rPr>
              <a:t> </a:t>
            </a: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general</a:t>
            </a:r>
            <a:r>
              <a:rPr sz="2333" b="1" dirty="0">
                <a:solidFill>
                  <a:srgbClr val="550E07"/>
                </a:solidFill>
                <a:latin typeface="Arial"/>
                <a:cs typeface="Arial"/>
              </a:rPr>
              <a:t> </a:t>
            </a: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though,</a:t>
            </a:r>
            <a:r>
              <a:rPr sz="2333" b="1" dirty="0">
                <a:solidFill>
                  <a:srgbClr val="550E07"/>
                </a:solidFill>
                <a:latin typeface="Arial"/>
                <a:cs typeface="Arial"/>
              </a:rPr>
              <a:t> </a:t>
            </a: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more</a:t>
            </a:r>
            <a:r>
              <a:rPr sz="2333" b="1" spc="5" dirty="0">
                <a:solidFill>
                  <a:srgbClr val="550E07"/>
                </a:solidFill>
                <a:latin typeface="Arial"/>
                <a:cs typeface="Arial"/>
              </a:rPr>
              <a:t> </a:t>
            </a: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difficult</a:t>
            </a:r>
            <a:r>
              <a:rPr sz="2333" b="1" spc="5" dirty="0">
                <a:solidFill>
                  <a:srgbClr val="550E07"/>
                </a:solidFill>
                <a:latin typeface="Arial"/>
                <a:cs typeface="Arial"/>
              </a:rPr>
              <a:t> </a:t>
            </a: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than</a:t>
            </a:r>
            <a:r>
              <a:rPr sz="2333" b="1" dirty="0">
                <a:solidFill>
                  <a:srgbClr val="550E07"/>
                </a:solidFill>
                <a:latin typeface="Arial"/>
                <a:cs typeface="Arial"/>
              </a:rPr>
              <a:t> </a:t>
            </a: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register</a:t>
            </a:r>
            <a:r>
              <a:rPr sz="2333" b="1" spc="5" dirty="0">
                <a:solidFill>
                  <a:srgbClr val="550E07"/>
                </a:solidFill>
                <a:latin typeface="Arial"/>
                <a:cs typeface="Arial"/>
              </a:rPr>
              <a:t> </a:t>
            </a: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hazards</a:t>
            </a:r>
            <a:endParaRPr sz="2333">
              <a:solidFill>
                <a:prstClr val="black"/>
              </a:solidFill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22495" y="3023526"/>
          <a:ext cx="9198683" cy="14677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08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8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8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82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82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82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82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892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000" b="1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93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000" b="1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93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000" b="1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93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000" b="1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93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000" b="1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93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000" b="1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93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258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000" b="1" spc="-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Store</a:t>
                      </a:r>
                      <a:r>
                        <a:rPr sz="2000" b="1" spc="-30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R1,</a:t>
                      </a:r>
                      <a:r>
                        <a:rPr sz="2000" b="1" spc="-2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0(SP)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938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000" b="1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93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000" b="1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93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000" b="1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EX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93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000" b="1" dirty="0">
                          <a:solidFill>
                            <a:srgbClr val="550E07"/>
                          </a:solidFill>
                          <a:latin typeface="Arial"/>
                          <a:cs typeface="Arial"/>
                        </a:rPr>
                        <a:t>M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93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000" b="1" spc="-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WB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93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258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000" b="1" spc="-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Load</a:t>
                      </a:r>
                      <a:r>
                        <a:rPr sz="2000" b="1" spc="-3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R1,</a:t>
                      </a:r>
                      <a:r>
                        <a:rPr sz="2000" b="1" spc="-3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0(SP)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938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000" b="1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93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000" b="1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93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000" b="1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EX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93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000" b="1" dirty="0">
                          <a:solidFill>
                            <a:srgbClr val="550E07"/>
                          </a:solidFill>
                          <a:latin typeface="Arial"/>
                          <a:cs typeface="Arial"/>
                        </a:rPr>
                        <a:t>M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93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000" b="1" spc="-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WB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93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6579127" y="3858507"/>
            <a:ext cx="771701" cy="415484"/>
            <a:chOff x="6610348" y="3968750"/>
            <a:chExt cx="793750" cy="427355"/>
          </a:xfrm>
        </p:grpSpPr>
        <p:sp>
          <p:nvSpPr>
            <p:cNvPr id="7" name="object 7"/>
            <p:cNvSpPr/>
            <p:nvPr/>
          </p:nvSpPr>
          <p:spPr>
            <a:xfrm>
              <a:off x="6629398" y="3987799"/>
              <a:ext cx="741045" cy="389255"/>
            </a:xfrm>
            <a:custGeom>
              <a:avLst/>
              <a:gdLst/>
              <a:ahLst/>
              <a:cxnLst/>
              <a:rect l="l" t="t" r="r" b="b"/>
              <a:pathLst>
                <a:path w="741045" h="389254">
                  <a:moveTo>
                    <a:pt x="740960" y="388700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691604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7276332" y="4290493"/>
              <a:ext cx="128270" cy="104139"/>
            </a:xfrm>
            <a:custGeom>
              <a:avLst/>
              <a:gdLst/>
              <a:ahLst/>
              <a:cxnLst/>
              <a:rect l="l" t="t" r="r" b="b"/>
              <a:pathLst>
                <a:path w="128270" h="104139">
                  <a:moveTo>
                    <a:pt x="53097" y="0"/>
                  </a:moveTo>
                  <a:lnTo>
                    <a:pt x="60288" y="68308"/>
                  </a:lnTo>
                  <a:lnTo>
                    <a:pt x="0" y="101217"/>
                  </a:lnTo>
                  <a:lnTo>
                    <a:pt x="127765" y="103706"/>
                  </a:lnTo>
                  <a:lnTo>
                    <a:pt x="53097" y="0"/>
                  </a:lnTo>
                  <a:close/>
                </a:path>
              </a:pathLst>
            </a:custGeom>
            <a:solidFill>
              <a:srgbClr val="691604"/>
            </a:solidFill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041" defTabSz="888980">
              <a:lnSpc>
                <a:spcPts val="1604"/>
              </a:lnSpc>
            </a:pPr>
            <a:fld id="{81D60167-4931-47E6-BA6A-407CBD079E47}" type="slidenum">
              <a:rPr dirty="0"/>
              <a:pPr marL="37041" defTabSz="888980">
                <a:lnSpc>
                  <a:spcPts val="1604"/>
                </a:lnSpc>
              </a:pPr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041" defTabSz="888980">
              <a:lnSpc>
                <a:spcPts val="1604"/>
              </a:lnSpc>
            </a:pPr>
            <a:fld id="{81D60167-4931-47E6-BA6A-407CBD079E47}" type="slidenum">
              <a:rPr dirty="0"/>
              <a:pPr marL="37041" defTabSz="888980">
                <a:lnSpc>
                  <a:spcPts val="1604"/>
                </a:lnSpc>
              </a:pPr>
              <a:t>45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914" y="172862"/>
            <a:ext cx="7188553" cy="617361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>
              <a:spcBef>
                <a:spcPts val="97"/>
              </a:spcBef>
              <a:tabLst>
                <a:tab pos="3223786" algn="l"/>
                <a:tab pos="5116572" algn="l"/>
              </a:tabLst>
            </a:pPr>
            <a:r>
              <a:rPr dirty="0"/>
              <a:t>Data</a:t>
            </a:r>
            <a:r>
              <a:rPr spc="10" dirty="0"/>
              <a:t> </a:t>
            </a:r>
            <a:r>
              <a:rPr spc="-5" dirty="0"/>
              <a:t>hazards	and</a:t>
            </a:r>
            <a:r>
              <a:rPr spc="5" dirty="0"/>
              <a:t> </a:t>
            </a:r>
            <a:r>
              <a:rPr spc="-5" dirty="0"/>
              <a:t>the	compiler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2689" y="1106620"/>
            <a:ext cx="8884444" cy="2508956"/>
          </a:xfrm>
          <a:prstGeom prst="rect">
            <a:avLst/>
          </a:prstGeom>
        </p:spPr>
        <p:txBody>
          <a:bodyPr vert="horz" wrap="square" lIns="0" tIns="27164" rIns="0" bIns="0" rtlCol="0">
            <a:spAutoFit/>
          </a:bodyPr>
          <a:lstStyle/>
          <a:p>
            <a:pPr marL="345714" marR="342628" indent="-333367" defTabSz="888980">
              <a:lnSpc>
                <a:spcPts val="3014"/>
              </a:lnSpc>
              <a:spcBef>
                <a:spcPts val="214"/>
              </a:spcBef>
              <a:buFont typeface="Arial MT"/>
              <a:buChar char="•"/>
              <a:tabLst>
                <a:tab pos="345097" algn="l"/>
                <a:tab pos="345714" algn="l"/>
              </a:tabLst>
            </a:pPr>
            <a:r>
              <a:rPr sz="2528" b="1" spc="-5" dirty="0">
                <a:solidFill>
                  <a:srgbClr val="0000FF"/>
                </a:solidFill>
                <a:latin typeface="Arial"/>
                <a:cs typeface="Arial"/>
              </a:rPr>
              <a:t>Compiler</a:t>
            </a:r>
            <a:r>
              <a:rPr sz="2528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0FF"/>
                </a:solidFill>
                <a:latin typeface="Arial"/>
                <a:cs typeface="Arial"/>
              </a:rPr>
              <a:t>should be</a:t>
            </a:r>
            <a:r>
              <a:rPr sz="2528" b="1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0FF"/>
                </a:solidFill>
                <a:latin typeface="Arial"/>
                <a:cs typeface="Arial"/>
              </a:rPr>
              <a:t>able</a:t>
            </a:r>
            <a:r>
              <a:rPr sz="2528" b="1" dirty="0">
                <a:solidFill>
                  <a:srgbClr val="0000FF"/>
                </a:solidFill>
                <a:latin typeface="Arial"/>
                <a:cs typeface="Arial"/>
              </a:rPr>
              <a:t> to</a:t>
            </a:r>
            <a:r>
              <a:rPr sz="2528" b="1" spc="-5" dirty="0">
                <a:solidFill>
                  <a:srgbClr val="0000FF"/>
                </a:solidFill>
                <a:latin typeface="Arial"/>
                <a:cs typeface="Arial"/>
              </a:rPr>
              <a:t> help</a:t>
            </a:r>
            <a:r>
              <a:rPr sz="2528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0FF"/>
                </a:solidFill>
                <a:latin typeface="Arial"/>
                <a:cs typeface="Arial"/>
              </a:rPr>
              <a:t>eliminate</a:t>
            </a:r>
            <a:r>
              <a:rPr sz="2528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0FF"/>
                </a:solidFill>
                <a:latin typeface="Arial"/>
                <a:cs typeface="Arial"/>
              </a:rPr>
              <a:t>some</a:t>
            </a:r>
            <a:r>
              <a:rPr sz="2528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0FF"/>
                </a:solidFill>
                <a:latin typeface="Arial"/>
                <a:cs typeface="Arial"/>
              </a:rPr>
              <a:t>stalls </a:t>
            </a:r>
            <a:r>
              <a:rPr sz="2528" b="1" spc="-6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0FF"/>
                </a:solidFill>
                <a:latin typeface="Arial"/>
                <a:cs typeface="Arial"/>
              </a:rPr>
              <a:t>caused</a:t>
            </a:r>
            <a:r>
              <a:rPr sz="2528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0FF"/>
                </a:solidFill>
                <a:latin typeface="Arial"/>
                <a:cs typeface="Arial"/>
              </a:rPr>
              <a:t>by</a:t>
            </a:r>
            <a:r>
              <a:rPr sz="2528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0FF"/>
                </a:solidFill>
                <a:latin typeface="Arial"/>
                <a:cs typeface="Arial"/>
              </a:rPr>
              <a:t>data</a:t>
            </a:r>
            <a:r>
              <a:rPr sz="2528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0FF"/>
                </a:solidFill>
                <a:latin typeface="Arial"/>
                <a:cs typeface="Arial"/>
              </a:rPr>
              <a:t>hazards</a:t>
            </a:r>
            <a:endParaRPr sz="2528">
              <a:solidFill>
                <a:prstClr val="black"/>
              </a:solidFill>
              <a:latin typeface="Arial"/>
              <a:cs typeface="Arial"/>
            </a:endParaRPr>
          </a:p>
          <a:p>
            <a:pPr defTabSz="888980">
              <a:spcBef>
                <a:spcPts val="34"/>
              </a:spcBef>
              <a:buFontTx/>
              <a:buChar char="•"/>
            </a:pPr>
            <a:endParaRPr sz="3646">
              <a:solidFill>
                <a:prstClr val="black"/>
              </a:solidFill>
              <a:latin typeface="Arial"/>
              <a:cs typeface="Arial"/>
            </a:endParaRPr>
          </a:p>
          <a:p>
            <a:pPr marL="345714" marR="4939" indent="-333367" defTabSz="888980">
              <a:lnSpc>
                <a:spcPct val="101000"/>
              </a:lnSpc>
              <a:buClr>
                <a:srgbClr val="000099"/>
              </a:buClr>
              <a:buFont typeface="Arial MT"/>
              <a:buChar char="•"/>
              <a:tabLst>
                <a:tab pos="345097" algn="l"/>
                <a:tab pos="345714" algn="l"/>
              </a:tabLst>
            </a:pP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i.e. compiler</a:t>
            </a:r>
            <a:r>
              <a:rPr sz="2528" b="1" spc="5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could</a:t>
            </a:r>
            <a:r>
              <a:rPr sz="2528" b="1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not generate</a:t>
            </a:r>
            <a:r>
              <a:rPr sz="2528" b="1" spc="5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dirty="0">
                <a:solidFill>
                  <a:srgbClr val="000A4D"/>
                </a:solidFill>
                <a:latin typeface="Arial"/>
                <a:cs typeface="Arial"/>
              </a:rPr>
              <a:t>a</a:t>
            </a:r>
            <a:r>
              <a:rPr sz="2528" b="1" spc="5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LOAD</a:t>
            </a:r>
            <a:r>
              <a:rPr sz="2528" b="1" spc="5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instruction that </a:t>
            </a:r>
            <a:r>
              <a:rPr sz="2528" b="1" spc="-685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is</a:t>
            </a:r>
            <a:r>
              <a:rPr sz="2528" b="1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immediately</a:t>
            </a:r>
            <a:r>
              <a:rPr sz="2528" b="1" spc="5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followed</a:t>
            </a:r>
            <a:r>
              <a:rPr sz="2528" b="1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by</a:t>
            </a:r>
            <a:r>
              <a:rPr sz="2528" b="1" spc="5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instruction</a:t>
            </a:r>
            <a:r>
              <a:rPr sz="2528" b="1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that uses</a:t>
            </a:r>
            <a:r>
              <a:rPr sz="2528" b="1" spc="5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result </a:t>
            </a:r>
            <a:r>
              <a:rPr sz="2528" b="1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of</a:t>
            </a:r>
            <a:r>
              <a:rPr sz="2528" b="1" spc="-10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LOAD’s</a:t>
            </a:r>
            <a:r>
              <a:rPr sz="2528" b="1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destination register.</a:t>
            </a:r>
            <a:endParaRPr sz="2528"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041" defTabSz="888980">
              <a:lnSpc>
                <a:spcPts val="1604"/>
              </a:lnSpc>
            </a:pPr>
            <a:fld id="{81D60167-4931-47E6-BA6A-407CBD079E47}" type="slidenum">
              <a:rPr dirty="0"/>
              <a:pPr marL="37041" defTabSz="888980">
                <a:lnSpc>
                  <a:spcPts val="1604"/>
                </a:lnSpc>
              </a:pPr>
              <a:t>46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914" y="172862"/>
            <a:ext cx="6115579" cy="617361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>
              <a:spcBef>
                <a:spcPts val="97"/>
              </a:spcBef>
            </a:pPr>
            <a:r>
              <a:rPr spc="-5" dirty="0"/>
              <a:t>What</a:t>
            </a:r>
            <a:r>
              <a:rPr spc="-24" dirty="0"/>
              <a:t> </a:t>
            </a:r>
            <a:r>
              <a:rPr spc="-5" dirty="0"/>
              <a:t>about</a:t>
            </a:r>
            <a:r>
              <a:rPr spc="-19" dirty="0"/>
              <a:t> </a:t>
            </a:r>
            <a:r>
              <a:rPr spc="-5" dirty="0"/>
              <a:t>control</a:t>
            </a:r>
            <a:r>
              <a:rPr spc="-19" dirty="0"/>
              <a:t> </a:t>
            </a:r>
            <a:r>
              <a:rPr spc="-5" dirty="0"/>
              <a:t>logic?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4232" y="1074518"/>
            <a:ext cx="8617744" cy="4456119"/>
          </a:xfrm>
          <a:prstGeom prst="rect">
            <a:avLst/>
          </a:prstGeom>
        </p:spPr>
        <p:txBody>
          <a:bodyPr vert="horz" wrap="square" lIns="0" tIns="56796" rIns="0" bIns="0" rtlCol="0">
            <a:spAutoFit/>
          </a:bodyPr>
          <a:lstStyle/>
          <a:p>
            <a:pPr marL="345097" marR="717975" indent="-333367" defTabSz="888980">
              <a:lnSpc>
                <a:spcPts val="2722"/>
              </a:lnSpc>
              <a:spcBef>
                <a:spcPts val="446"/>
              </a:spcBef>
              <a:buFont typeface="Arial MT"/>
              <a:buChar char="•"/>
              <a:tabLst>
                <a:tab pos="345097" algn="l"/>
                <a:tab pos="345714" algn="l"/>
              </a:tabLst>
            </a:pPr>
            <a:r>
              <a:rPr sz="2528" b="1" spc="-5" dirty="0">
                <a:solidFill>
                  <a:srgbClr val="0000FF"/>
                </a:solidFill>
                <a:latin typeface="Arial"/>
                <a:cs typeface="Arial"/>
              </a:rPr>
              <a:t>For</a:t>
            </a:r>
            <a:r>
              <a:rPr sz="2528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0FF"/>
                </a:solidFill>
                <a:latin typeface="Arial"/>
                <a:cs typeface="Arial"/>
              </a:rPr>
              <a:t>MIPS</a:t>
            </a:r>
            <a:r>
              <a:rPr sz="2528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0FF"/>
                </a:solidFill>
                <a:latin typeface="Arial"/>
                <a:cs typeface="Arial"/>
              </a:rPr>
              <a:t>integer</a:t>
            </a:r>
            <a:r>
              <a:rPr sz="2528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0FF"/>
                </a:solidFill>
                <a:latin typeface="Arial"/>
                <a:cs typeface="Arial"/>
              </a:rPr>
              <a:t>pipeline, all</a:t>
            </a:r>
            <a:r>
              <a:rPr sz="2528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0FF"/>
                </a:solidFill>
                <a:latin typeface="Arial"/>
                <a:cs typeface="Arial"/>
              </a:rPr>
              <a:t>data</a:t>
            </a:r>
            <a:r>
              <a:rPr sz="2528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0FF"/>
                </a:solidFill>
                <a:latin typeface="Arial"/>
                <a:cs typeface="Arial"/>
              </a:rPr>
              <a:t>hazards</a:t>
            </a:r>
            <a:r>
              <a:rPr sz="2528" b="1" dirty="0">
                <a:solidFill>
                  <a:srgbClr val="0000FF"/>
                </a:solidFill>
                <a:latin typeface="Arial"/>
                <a:cs typeface="Arial"/>
              </a:rPr>
              <a:t> can</a:t>
            </a:r>
            <a:r>
              <a:rPr sz="2528" b="1" spc="-5" dirty="0">
                <a:solidFill>
                  <a:srgbClr val="0000FF"/>
                </a:solidFill>
                <a:latin typeface="Arial"/>
                <a:cs typeface="Arial"/>
              </a:rPr>
              <a:t> be </a:t>
            </a:r>
            <a:r>
              <a:rPr sz="2528" b="1" spc="-6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0FF"/>
                </a:solidFill>
                <a:latin typeface="Arial"/>
                <a:cs typeface="Arial"/>
              </a:rPr>
              <a:t>checked</a:t>
            </a:r>
            <a:r>
              <a:rPr sz="2528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0FF"/>
                </a:solidFill>
                <a:latin typeface="Arial"/>
                <a:cs typeface="Arial"/>
              </a:rPr>
              <a:t>during ID</a:t>
            </a:r>
            <a:r>
              <a:rPr sz="2528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0FF"/>
                </a:solidFill>
                <a:latin typeface="Arial"/>
                <a:cs typeface="Arial"/>
              </a:rPr>
              <a:t>phase</a:t>
            </a:r>
            <a:r>
              <a:rPr sz="2528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0FF"/>
                </a:solidFill>
                <a:latin typeface="Arial"/>
                <a:cs typeface="Arial"/>
              </a:rPr>
              <a:t>of pipeline</a:t>
            </a:r>
            <a:endParaRPr sz="2528">
              <a:solidFill>
                <a:prstClr val="black"/>
              </a:solidFill>
              <a:latin typeface="Arial"/>
              <a:cs typeface="Arial"/>
            </a:endParaRPr>
          </a:p>
          <a:p>
            <a:pPr defTabSz="888980">
              <a:spcBef>
                <a:spcPts val="44"/>
              </a:spcBef>
              <a:buFontTx/>
              <a:buChar char="•"/>
            </a:pPr>
            <a:endParaRPr sz="3208">
              <a:solidFill>
                <a:prstClr val="black"/>
              </a:solidFill>
              <a:latin typeface="Arial"/>
              <a:cs typeface="Arial"/>
            </a:endParaRPr>
          </a:p>
          <a:p>
            <a:pPr marL="345714" indent="-333367" defTabSz="888980">
              <a:buClr>
                <a:srgbClr val="000099"/>
              </a:buClr>
              <a:buFont typeface="Arial MT"/>
              <a:buChar char="•"/>
              <a:tabLst>
                <a:tab pos="345097" algn="l"/>
                <a:tab pos="345714" algn="l"/>
              </a:tabLst>
            </a:pP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If</a:t>
            </a:r>
            <a:r>
              <a:rPr sz="2528" b="1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data</a:t>
            </a:r>
            <a:r>
              <a:rPr sz="2528" b="1" spc="5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hazard,</a:t>
            </a:r>
            <a:r>
              <a:rPr sz="2528" b="1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instruction</a:t>
            </a:r>
            <a:r>
              <a:rPr sz="2528" b="1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stalled</a:t>
            </a:r>
            <a:r>
              <a:rPr sz="2528" b="1" spc="5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before</a:t>
            </a:r>
            <a:r>
              <a:rPr sz="2528" b="1" spc="5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its</a:t>
            </a:r>
            <a:r>
              <a:rPr sz="2528" b="1" spc="5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issued</a:t>
            </a:r>
            <a:endParaRPr sz="2528">
              <a:solidFill>
                <a:prstClr val="black"/>
              </a:solidFill>
              <a:latin typeface="Arial"/>
              <a:cs typeface="Arial"/>
            </a:endParaRPr>
          </a:p>
          <a:p>
            <a:pPr defTabSz="888980">
              <a:spcBef>
                <a:spcPts val="39"/>
              </a:spcBef>
              <a:buFontTx/>
              <a:buChar char="•"/>
            </a:pPr>
            <a:endParaRPr sz="3549">
              <a:solidFill>
                <a:prstClr val="black"/>
              </a:solidFill>
              <a:latin typeface="Arial"/>
              <a:cs typeface="Arial"/>
            </a:endParaRPr>
          </a:p>
          <a:p>
            <a:pPr marL="345097" marR="4939" indent="-333367" defTabSz="888980">
              <a:lnSpc>
                <a:spcPts val="2722"/>
              </a:lnSpc>
              <a:buClr>
                <a:srgbClr val="000099"/>
              </a:buClr>
              <a:buFont typeface="Arial MT"/>
              <a:buChar char="•"/>
              <a:tabLst>
                <a:tab pos="345097" algn="l"/>
                <a:tab pos="345714" algn="l"/>
              </a:tabLst>
            </a:pP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Whether</a:t>
            </a:r>
            <a:r>
              <a:rPr sz="2528" b="1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forwarding</a:t>
            </a:r>
            <a:r>
              <a:rPr sz="2528" b="1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is</a:t>
            </a:r>
            <a:r>
              <a:rPr sz="2528" b="1" spc="5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needed </a:t>
            </a:r>
            <a:r>
              <a:rPr sz="2528" b="1" dirty="0">
                <a:solidFill>
                  <a:srgbClr val="000A4D"/>
                </a:solidFill>
                <a:latin typeface="Arial"/>
                <a:cs typeface="Arial"/>
              </a:rPr>
              <a:t>can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also</a:t>
            </a:r>
            <a:r>
              <a:rPr sz="2528" b="1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be</a:t>
            </a:r>
            <a:r>
              <a:rPr sz="2528" b="1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determined </a:t>
            </a:r>
            <a:r>
              <a:rPr sz="2528" b="1" spc="-685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dirty="0">
                <a:solidFill>
                  <a:srgbClr val="000A4D"/>
                </a:solidFill>
                <a:latin typeface="Arial"/>
                <a:cs typeface="Arial"/>
              </a:rPr>
              <a:t>at</a:t>
            </a:r>
            <a:r>
              <a:rPr sz="2528" b="1" spc="-10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this</a:t>
            </a:r>
            <a:r>
              <a:rPr sz="2528" b="1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stage, controls</a:t>
            </a:r>
            <a:r>
              <a:rPr sz="2528" b="1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signals</a:t>
            </a:r>
            <a:r>
              <a:rPr sz="2528" b="1" dirty="0">
                <a:solidFill>
                  <a:srgbClr val="000A4D"/>
                </a:solidFill>
                <a:latin typeface="Arial"/>
                <a:cs typeface="Arial"/>
              </a:rPr>
              <a:t> set</a:t>
            </a:r>
            <a:endParaRPr sz="2528">
              <a:solidFill>
                <a:prstClr val="black"/>
              </a:solidFill>
              <a:latin typeface="Arial"/>
              <a:cs typeface="Arial"/>
            </a:endParaRPr>
          </a:p>
          <a:p>
            <a:pPr defTabSz="888980">
              <a:spcBef>
                <a:spcPts val="5"/>
              </a:spcBef>
              <a:buFontTx/>
              <a:buChar char="•"/>
            </a:pPr>
            <a:endParaRPr sz="3549">
              <a:solidFill>
                <a:prstClr val="black"/>
              </a:solidFill>
              <a:latin typeface="Arial"/>
              <a:cs typeface="Arial"/>
            </a:endParaRPr>
          </a:p>
          <a:p>
            <a:pPr marL="345097" marR="308674" indent="-333367" defTabSz="888980">
              <a:lnSpc>
                <a:spcPts val="2722"/>
              </a:lnSpc>
              <a:buFont typeface="Arial MT"/>
              <a:buChar char="•"/>
              <a:tabLst>
                <a:tab pos="345097" algn="l"/>
                <a:tab pos="345714" algn="l"/>
              </a:tabLst>
            </a:pPr>
            <a:r>
              <a:rPr sz="2528" b="1" spc="-5" dirty="0">
                <a:solidFill>
                  <a:srgbClr val="CC3300"/>
                </a:solidFill>
                <a:latin typeface="Arial"/>
                <a:cs typeface="Arial"/>
              </a:rPr>
              <a:t>If hazard</a:t>
            </a:r>
            <a:r>
              <a:rPr sz="2528" b="1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CC3300"/>
                </a:solidFill>
                <a:latin typeface="Arial"/>
                <a:cs typeface="Arial"/>
              </a:rPr>
              <a:t>detected,</a:t>
            </a:r>
            <a:r>
              <a:rPr sz="2528" b="1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CC3300"/>
                </a:solidFill>
                <a:latin typeface="Arial"/>
                <a:cs typeface="Arial"/>
              </a:rPr>
              <a:t>control</a:t>
            </a:r>
            <a:r>
              <a:rPr sz="2528" b="1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CC3300"/>
                </a:solidFill>
                <a:latin typeface="Arial"/>
                <a:cs typeface="Arial"/>
              </a:rPr>
              <a:t>unit</a:t>
            </a:r>
            <a:r>
              <a:rPr sz="2528" b="1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CC3300"/>
                </a:solidFill>
                <a:latin typeface="Arial"/>
                <a:cs typeface="Arial"/>
              </a:rPr>
              <a:t>of</a:t>
            </a:r>
            <a:r>
              <a:rPr sz="2528" b="1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CC3300"/>
                </a:solidFill>
                <a:latin typeface="Arial"/>
                <a:cs typeface="Arial"/>
              </a:rPr>
              <a:t>pipeline</a:t>
            </a:r>
            <a:r>
              <a:rPr sz="2528" b="1" spc="5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CC3300"/>
                </a:solidFill>
                <a:latin typeface="Arial"/>
                <a:cs typeface="Arial"/>
              </a:rPr>
              <a:t>must</a:t>
            </a:r>
            <a:r>
              <a:rPr sz="2528" b="1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CC3300"/>
                </a:solidFill>
                <a:latin typeface="Arial"/>
                <a:cs typeface="Arial"/>
              </a:rPr>
              <a:t>stall </a:t>
            </a:r>
            <a:r>
              <a:rPr sz="2528" b="1" spc="-685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CC3300"/>
                </a:solidFill>
                <a:latin typeface="Arial"/>
                <a:cs typeface="Arial"/>
              </a:rPr>
              <a:t>pipeline</a:t>
            </a:r>
            <a:r>
              <a:rPr sz="2528" b="1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CC3300"/>
                </a:solidFill>
                <a:latin typeface="Arial"/>
                <a:cs typeface="Arial"/>
              </a:rPr>
              <a:t>and prevent instructions</a:t>
            </a:r>
            <a:r>
              <a:rPr sz="2528" b="1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CC3300"/>
                </a:solidFill>
                <a:latin typeface="Arial"/>
                <a:cs typeface="Arial"/>
              </a:rPr>
              <a:t>in IF, ID</a:t>
            </a:r>
            <a:r>
              <a:rPr sz="2528" b="1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CC3300"/>
                </a:solidFill>
                <a:latin typeface="Arial"/>
                <a:cs typeface="Arial"/>
              </a:rPr>
              <a:t>from </a:t>
            </a:r>
            <a:r>
              <a:rPr sz="2528" b="1" dirty="0">
                <a:solidFill>
                  <a:srgbClr val="CC3300"/>
                </a:solidFill>
                <a:latin typeface="Arial"/>
                <a:cs typeface="Arial"/>
              </a:rPr>
              <a:t> advancing</a:t>
            </a:r>
            <a:endParaRPr sz="2528"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041" defTabSz="888980">
              <a:lnSpc>
                <a:spcPts val="1604"/>
              </a:lnSpc>
            </a:pPr>
            <a:fld id="{81D60167-4931-47E6-BA6A-407CBD079E47}" type="slidenum">
              <a:rPr dirty="0"/>
              <a:pPr marL="37041" defTabSz="888980">
                <a:lnSpc>
                  <a:spcPts val="1604"/>
                </a:lnSpc>
              </a:pPr>
              <a:t>47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914" y="172862"/>
            <a:ext cx="5953213" cy="617361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>
              <a:spcBef>
                <a:spcPts val="97"/>
              </a:spcBef>
              <a:tabLst>
                <a:tab pos="1493980" algn="l"/>
                <a:tab pos="3607776" algn="l"/>
              </a:tabLst>
            </a:pPr>
            <a:r>
              <a:rPr spc="-5" dirty="0"/>
              <a:t>Some	example	situations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82367" y="1413756"/>
          <a:ext cx="9127683" cy="54729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2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03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949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5689"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100" b="1" spc="-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Situation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4938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100" b="1" spc="-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Example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493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100" b="1" spc="-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Action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493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2375">
                <a:tc>
                  <a:txBody>
                    <a:bodyPr/>
                    <a:lstStyle/>
                    <a:p>
                      <a:pPr marL="571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000" b="1" spc="-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No</a:t>
                      </a:r>
                      <a:r>
                        <a:rPr sz="2000" b="1" spc="-4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Dependence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938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 marR="511809">
                        <a:lnSpc>
                          <a:spcPct val="98300"/>
                        </a:lnSpc>
                        <a:spcBef>
                          <a:spcPts val="425"/>
                        </a:spcBef>
                      </a:pPr>
                      <a:r>
                        <a:rPr sz="1300" b="1" spc="-40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LW </a:t>
                      </a:r>
                      <a:r>
                        <a:rPr sz="13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R1</a:t>
                      </a:r>
                      <a:r>
                        <a:rPr sz="1300" b="1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, 45(R2) </a:t>
                      </a:r>
                      <a:r>
                        <a:rPr sz="1300" b="1" spc="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ADD</a:t>
                      </a:r>
                      <a:r>
                        <a:rPr sz="1300" b="1" spc="-30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R5,</a:t>
                      </a:r>
                      <a:r>
                        <a:rPr sz="1300" b="1" spc="-2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R6,</a:t>
                      </a:r>
                      <a:r>
                        <a:rPr sz="1300" b="1" spc="-30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R7 </a:t>
                      </a:r>
                      <a:r>
                        <a:rPr sz="1300" b="1" spc="-34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SUB</a:t>
                      </a:r>
                      <a:r>
                        <a:rPr sz="1300" b="1" spc="-3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R8,</a:t>
                      </a:r>
                      <a:r>
                        <a:rPr sz="1300" b="1" spc="-3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R6,</a:t>
                      </a:r>
                      <a:r>
                        <a:rPr sz="1300" b="1" spc="-3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R7 </a:t>
                      </a:r>
                      <a:r>
                        <a:rPr sz="1300" b="1" spc="-34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OR</a:t>
                      </a:r>
                      <a:r>
                        <a:rPr sz="1300" b="1" spc="-20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R9,</a:t>
                      </a:r>
                      <a:r>
                        <a:rPr sz="1300" b="1" spc="-20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R6,</a:t>
                      </a:r>
                      <a:r>
                        <a:rPr sz="1300" b="1" spc="-20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R7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5247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 marR="635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500" b="1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No</a:t>
                      </a:r>
                      <a:r>
                        <a:rPr sz="1500" b="1" spc="-5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 hazard possible</a:t>
                      </a:r>
                      <a:r>
                        <a:rPr sz="1500" b="1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5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because</a:t>
                      </a:r>
                      <a:r>
                        <a:rPr sz="1500" b="1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5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no dependence </a:t>
                      </a:r>
                      <a:r>
                        <a:rPr sz="1500" b="1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 exists </a:t>
                      </a:r>
                      <a:r>
                        <a:rPr sz="1500" b="1" spc="-5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on </a:t>
                      </a:r>
                      <a:r>
                        <a:rPr sz="1500" b="1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R1</a:t>
                      </a:r>
                      <a:r>
                        <a:rPr sz="1500" b="1" spc="5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sz="1500" b="1" spc="-5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 the</a:t>
                      </a:r>
                      <a:r>
                        <a:rPr sz="1500" b="1" spc="5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5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immediately</a:t>
                      </a:r>
                      <a:r>
                        <a:rPr sz="1500" b="1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5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following three </a:t>
                      </a:r>
                      <a:r>
                        <a:rPr sz="1500" b="1" spc="-400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5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instructions.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93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2374">
                <a:tc>
                  <a:txBody>
                    <a:bodyPr/>
                    <a:lstStyle/>
                    <a:p>
                      <a:pPr marL="1325880" marR="120650" indent="-1141095">
                        <a:lnSpc>
                          <a:spcPts val="2500"/>
                        </a:lnSpc>
                        <a:spcBef>
                          <a:spcPts val="500"/>
                        </a:spcBef>
                      </a:pPr>
                      <a:r>
                        <a:rPr sz="2000" b="1" spc="-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Dependence requiring </a:t>
                      </a:r>
                      <a:r>
                        <a:rPr sz="2000" b="1" spc="-57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stall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173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 marR="511809">
                        <a:lnSpc>
                          <a:spcPct val="98300"/>
                        </a:lnSpc>
                        <a:spcBef>
                          <a:spcPts val="425"/>
                        </a:spcBef>
                      </a:pPr>
                      <a:r>
                        <a:rPr sz="1300" b="1" spc="-40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LW </a:t>
                      </a:r>
                      <a:r>
                        <a:rPr sz="13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R1</a:t>
                      </a:r>
                      <a:r>
                        <a:rPr sz="1300" b="1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, 45(R2) </a:t>
                      </a:r>
                      <a:r>
                        <a:rPr sz="1300" b="1" spc="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ADD</a:t>
                      </a:r>
                      <a:r>
                        <a:rPr sz="1300" b="1" spc="-30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R5,</a:t>
                      </a:r>
                      <a:r>
                        <a:rPr sz="1300" b="1" spc="-30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R1</a:t>
                      </a:r>
                      <a:r>
                        <a:rPr sz="1300" b="1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,</a:t>
                      </a:r>
                      <a:r>
                        <a:rPr sz="1300" b="1" spc="-30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R7 </a:t>
                      </a:r>
                      <a:r>
                        <a:rPr sz="1300" b="1" spc="-34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SUB</a:t>
                      </a:r>
                      <a:r>
                        <a:rPr sz="1300" b="1" spc="-3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R8,</a:t>
                      </a:r>
                      <a:r>
                        <a:rPr sz="1300" b="1" spc="-3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R6,</a:t>
                      </a:r>
                      <a:r>
                        <a:rPr sz="1300" b="1" spc="-3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R7 </a:t>
                      </a:r>
                      <a:r>
                        <a:rPr sz="1300" b="1" spc="-34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OR</a:t>
                      </a:r>
                      <a:r>
                        <a:rPr sz="1300" b="1" spc="-20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R9,</a:t>
                      </a:r>
                      <a:r>
                        <a:rPr sz="1300" b="1" spc="-20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R6,</a:t>
                      </a:r>
                      <a:r>
                        <a:rPr sz="1300" b="1" spc="-20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R7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5247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 marR="6096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500" b="1" spc="-5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Comparators detect the use of </a:t>
                      </a:r>
                      <a:r>
                        <a:rPr sz="1500" b="1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R1 in </a:t>
                      </a:r>
                      <a:r>
                        <a:rPr sz="1500" b="1" spc="-5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1500" b="1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ADD </a:t>
                      </a:r>
                      <a:r>
                        <a:rPr sz="1500" b="1" spc="5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5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1500" b="1" spc="-10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stall</a:t>
                      </a:r>
                      <a:r>
                        <a:rPr sz="1500" b="1" spc="-10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5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500" b="1" spc="-55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ADD</a:t>
                      </a:r>
                      <a:r>
                        <a:rPr sz="1500" b="1" spc="-5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 (and </a:t>
                      </a:r>
                      <a:r>
                        <a:rPr sz="1500" b="1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SUB</a:t>
                      </a:r>
                      <a:r>
                        <a:rPr sz="1500" b="1" spc="-5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 and </a:t>
                      </a:r>
                      <a:r>
                        <a:rPr sz="1500" b="1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OR)</a:t>
                      </a:r>
                      <a:r>
                        <a:rPr sz="1500" b="1" spc="-10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5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before</a:t>
                      </a:r>
                      <a:r>
                        <a:rPr sz="1500" b="1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5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1500" b="1" spc="-405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ADD</a:t>
                      </a:r>
                      <a:r>
                        <a:rPr sz="1500" b="1" spc="-5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 begins</a:t>
                      </a:r>
                      <a:r>
                        <a:rPr sz="1500" b="1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 EX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93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2374">
                <a:tc>
                  <a:txBody>
                    <a:bodyPr/>
                    <a:lstStyle/>
                    <a:p>
                      <a:pPr marL="711200" marR="67310" indent="-578485">
                        <a:lnSpc>
                          <a:spcPts val="2500"/>
                        </a:lnSpc>
                        <a:spcBef>
                          <a:spcPts val="500"/>
                        </a:spcBef>
                      </a:pPr>
                      <a:r>
                        <a:rPr sz="2000" b="1" spc="-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Dependence</a:t>
                      </a:r>
                      <a:r>
                        <a:rPr sz="2000" b="1" spc="-90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overcome </a:t>
                      </a:r>
                      <a:r>
                        <a:rPr sz="2000" b="1" spc="-56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by</a:t>
                      </a:r>
                      <a:r>
                        <a:rPr sz="2000" b="1" spc="-10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forwarding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173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 marR="511809">
                        <a:lnSpc>
                          <a:spcPct val="98300"/>
                        </a:lnSpc>
                        <a:spcBef>
                          <a:spcPts val="425"/>
                        </a:spcBef>
                      </a:pPr>
                      <a:r>
                        <a:rPr sz="1300" b="1" spc="-40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LW </a:t>
                      </a:r>
                      <a:r>
                        <a:rPr sz="13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R1</a:t>
                      </a:r>
                      <a:r>
                        <a:rPr sz="1300" b="1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, 45(R2) </a:t>
                      </a:r>
                      <a:r>
                        <a:rPr sz="1300" b="1" spc="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ADD</a:t>
                      </a:r>
                      <a:r>
                        <a:rPr sz="1300" b="1" spc="-30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R5,</a:t>
                      </a:r>
                      <a:r>
                        <a:rPr sz="1300" b="1" spc="-2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R6,</a:t>
                      </a:r>
                      <a:r>
                        <a:rPr sz="1300" b="1" spc="-30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R7 </a:t>
                      </a:r>
                      <a:r>
                        <a:rPr sz="1300" b="1" spc="-34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SUB</a:t>
                      </a:r>
                      <a:r>
                        <a:rPr sz="1300" b="1" spc="-3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R8,</a:t>
                      </a:r>
                      <a:r>
                        <a:rPr sz="1300" b="1" spc="-3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R1</a:t>
                      </a:r>
                      <a:r>
                        <a:rPr sz="1300" b="1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,</a:t>
                      </a:r>
                      <a:r>
                        <a:rPr sz="1300" b="1" spc="-30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R7 </a:t>
                      </a:r>
                      <a:r>
                        <a:rPr sz="1300" b="1" spc="-34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OR</a:t>
                      </a:r>
                      <a:r>
                        <a:rPr sz="1300" b="1" spc="-20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R9,</a:t>
                      </a:r>
                      <a:r>
                        <a:rPr sz="1300" b="1" spc="-20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R6,</a:t>
                      </a:r>
                      <a:r>
                        <a:rPr sz="1300" b="1" spc="-20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R7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5247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 marR="191135" algn="just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500" b="1" spc="-5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Comparators detect the use of </a:t>
                      </a:r>
                      <a:r>
                        <a:rPr sz="1500" b="1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R1 in SUB </a:t>
                      </a:r>
                      <a:r>
                        <a:rPr sz="1500" b="1" spc="-5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and </a:t>
                      </a:r>
                      <a:r>
                        <a:rPr sz="1500" b="1" spc="-405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5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forward the result of LOAD </a:t>
                      </a:r>
                      <a:r>
                        <a:rPr sz="1500" b="1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to </a:t>
                      </a:r>
                      <a:r>
                        <a:rPr sz="1500" b="1" spc="-5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the ALU </a:t>
                      </a:r>
                      <a:r>
                        <a:rPr sz="1500" b="1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in </a:t>
                      </a:r>
                      <a:r>
                        <a:rPr sz="1500" b="1" spc="-5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time </a:t>
                      </a:r>
                      <a:r>
                        <a:rPr sz="1500" b="1" spc="-405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5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for </a:t>
                      </a:r>
                      <a:r>
                        <a:rPr sz="1500" b="1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SUB to</a:t>
                      </a:r>
                      <a:r>
                        <a:rPr sz="1500" b="1" spc="-10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5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begin </a:t>
                      </a:r>
                      <a:r>
                        <a:rPr sz="1500" b="1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with</a:t>
                      </a:r>
                      <a:r>
                        <a:rPr sz="1500" b="1" spc="-5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EX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93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0092">
                <a:tc>
                  <a:txBody>
                    <a:bodyPr/>
                    <a:lstStyle/>
                    <a:p>
                      <a:pPr marL="466090" marR="400685" indent="29845">
                        <a:lnSpc>
                          <a:spcPts val="2500"/>
                        </a:lnSpc>
                        <a:spcBef>
                          <a:spcPts val="500"/>
                        </a:spcBef>
                      </a:pPr>
                      <a:r>
                        <a:rPr sz="2000" b="1" spc="-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Dependence with </a:t>
                      </a:r>
                      <a:r>
                        <a:rPr sz="2000" b="1" spc="-570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accesses</a:t>
                      </a:r>
                      <a:r>
                        <a:rPr sz="2000" b="1" spc="-50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sz="2000" b="1" spc="-4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order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173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 marR="511809">
                        <a:lnSpc>
                          <a:spcPct val="98300"/>
                        </a:lnSpc>
                        <a:spcBef>
                          <a:spcPts val="425"/>
                        </a:spcBef>
                      </a:pPr>
                      <a:r>
                        <a:rPr sz="1300" b="1" spc="-40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LW </a:t>
                      </a:r>
                      <a:r>
                        <a:rPr sz="13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R1</a:t>
                      </a:r>
                      <a:r>
                        <a:rPr sz="1300" b="1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, 45(R2) </a:t>
                      </a:r>
                      <a:r>
                        <a:rPr sz="1300" b="1" spc="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ADD</a:t>
                      </a:r>
                      <a:r>
                        <a:rPr sz="1300" b="1" spc="-30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R5,</a:t>
                      </a:r>
                      <a:r>
                        <a:rPr sz="1300" b="1" spc="-2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R6,</a:t>
                      </a:r>
                      <a:r>
                        <a:rPr sz="1300" b="1" spc="-30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R7 </a:t>
                      </a:r>
                      <a:r>
                        <a:rPr sz="1300" b="1" spc="-34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SUB</a:t>
                      </a:r>
                      <a:r>
                        <a:rPr sz="1300" b="1" spc="-3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R8,</a:t>
                      </a:r>
                      <a:r>
                        <a:rPr sz="1300" b="1" spc="-3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R6,</a:t>
                      </a:r>
                      <a:r>
                        <a:rPr sz="1300" b="1" spc="-3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R7 </a:t>
                      </a:r>
                      <a:r>
                        <a:rPr sz="1300" b="1" spc="-34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OR</a:t>
                      </a:r>
                      <a:r>
                        <a:rPr sz="1300" b="1" spc="-20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R9,</a:t>
                      </a:r>
                      <a:r>
                        <a:rPr sz="1300" b="1" spc="-1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R1</a:t>
                      </a:r>
                      <a:r>
                        <a:rPr sz="1300" b="1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,</a:t>
                      </a:r>
                      <a:r>
                        <a:rPr sz="1300" b="1" spc="-20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R7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5247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 marR="27495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500" b="1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No </a:t>
                      </a:r>
                      <a:r>
                        <a:rPr sz="1500" b="1" spc="-5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action </a:t>
                      </a:r>
                      <a:r>
                        <a:rPr sz="1500" b="1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is </a:t>
                      </a:r>
                      <a:r>
                        <a:rPr sz="1500" b="1" spc="-5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required because the </a:t>
                      </a:r>
                      <a:r>
                        <a:rPr sz="1500" b="1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read </a:t>
                      </a:r>
                      <a:r>
                        <a:rPr sz="1500" b="1" spc="-5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of </a:t>
                      </a:r>
                      <a:r>
                        <a:rPr sz="1500" b="1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R1 </a:t>
                      </a:r>
                      <a:r>
                        <a:rPr sz="1500" b="1" spc="-405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5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by </a:t>
                      </a:r>
                      <a:r>
                        <a:rPr sz="1500" b="1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OR </a:t>
                      </a:r>
                      <a:r>
                        <a:rPr sz="1500" b="1" spc="-5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occurs</a:t>
                      </a:r>
                      <a:r>
                        <a:rPr sz="1500" b="1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 in</a:t>
                      </a:r>
                      <a:r>
                        <a:rPr sz="1500" b="1" spc="-5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 the</a:t>
                      </a:r>
                      <a:r>
                        <a:rPr sz="1500" b="1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5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second</a:t>
                      </a:r>
                      <a:r>
                        <a:rPr sz="1500" b="1" spc="-10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5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half of the</a:t>
                      </a:r>
                      <a:r>
                        <a:rPr sz="1500" b="1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 ID </a:t>
                      </a:r>
                      <a:r>
                        <a:rPr sz="1500" b="1" spc="5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5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phase, while</a:t>
                      </a:r>
                      <a:r>
                        <a:rPr sz="1500" b="1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5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500" b="1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 write </a:t>
                      </a:r>
                      <a:r>
                        <a:rPr sz="1500" b="1" spc="-5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of the</a:t>
                      </a:r>
                      <a:r>
                        <a:rPr sz="1500" b="1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5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loaded data </a:t>
                      </a:r>
                      <a:r>
                        <a:rPr sz="1500" b="1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5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occurred</a:t>
                      </a:r>
                      <a:r>
                        <a:rPr sz="1500" b="1" spc="-10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sz="1500" b="1" spc="-5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 the</a:t>
                      </a:r>
                      <a:r>
                        <a:rPr sz="1500" b="1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5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first half.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93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914" y="172862"/>
            <a:ext cx="5542051" cy="617361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>
              <a:spcBef>
                <a:spcPts val="97"/>
              </a:spcBef>
            </a:pPr>
            <a:r>
              <a:rPr spc="-5" dirty="0"/>
              <a:t>Detecting</a:t>
            </a:r>
            <a:r>
              <a:rPr spc="-24" dirty="0"/>
              <a:t> </a:t>
            </a:r>
            <a:r>
              <a:rPr dirty="0"/>
              <a:t>Data</a:t>
            </a:r>
            <a:r>
              <a:rPr spc="-15" dirty="0"/>
              <a:t> </a:t>
            </a:r>
            <a:r>
              <a:rPr spc="-5" dirty="0"/>
              <a:t>Hazards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208" y="962738"/>
            <a:ext cx="9542545" cy="63440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041" defTabSz="888980">
              <a:lnSpc>
                <a:spcPts val="1604"/>
              </a:lnSpc>
            </a:pPr>
            <a:fld id="{81D60167-4931-47E6-BA6A-407CBD079E47}" type="slidenum">
              <a:rPr dirty="0"/>
              <a:pPr marL="37041" defTabSz="888980">
                <a:lnSpc>
                  <a:spcPts val="1604"/>
                </a:lnSpc>
              </a:pPr>
              <a:t>48</a:t>
            </a:fld>
            <a:endParaRPr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041" defTabSz="888980">
              <a:lnSpc>
                <a:spcPts val="1604"/>
              </a:lnSpc>
            </a:pPr>
            <a:fld id="{81D60167-4931-47E6-BA6A-407CBD079E47}" type="slidenum">
              <a:rPr dirty="0"/>
              <a:pPr marL="37041" defTabSz="888980">
                <a:lnSpc>
                  <a:spcPts val="1604"/>
                </a:lnSpc>
              </a:pPr>
              <a:t>49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914" y="172862"/>
            <a:ext cx="6256338" cy="617361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>
              <a:spcBef>
                <a:spcPts val="97"/>
              </a:spcBef>
              <a:tabLst>
                <a:tab pos="2070582" algn="l"/>
              </a:tabLst>
            </a:pPr>
            <a:r>
              <a:rPr spc="-5" dirty="0"/>
              <a:t>Hazards	</a:t>
            </a:r>
            <a:r>
              <a:rPr dirty="0"/>
              <a:t>vs.</a:t>
            </a:r>
            <a:r>
              <a:rPr spc="-63" dirty="0"/>
              <a:t> </a:t>
            </a:r>
            <a:r>
              <a:rPr spc="-5" dirty="0"/>
              <a:t>Dependencies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2688" y="1015662"/>
            <a:ext cx="8391790" cy="5919480"/>
          </a:xfrm>
          <a:prstGeom prst="rect">
            <a:avLst/>
          </a:prstGeom>
        </p:spPr>
        <p:txBody>
          <a:bodyPr vert="horz" wrap="square" lIns="0" tIns="103099" rIns="0" bIns="0" rtlCol="0">
            <a:spAutoFit/>
          </a:bodyPr>
          <a:lstStyle/>
          <a:p>
            <a:pPr marL="383990" indent="-372260" defTabSz="888980">
              <a:spcBef>
                <a:spcPts val="812"/>
              </a:spcBef>
              <a:buFont typeface="Arial MT"/>
              <a:buChar char="•"/>
              <a:tabLst>
                <a:tab pos="383990" algn="l"/>
                <a:tab pos="384607" algn="l"/>
              </a:tabLst>
            </a:pPr>
            <a:r>
              <a:rPr sz="2528" b="1" u="heavy" spc="-5" dirty="0">
                <a:solidFill>
                  <a:srgbClr val="000A4D"/>
                </a:solidFill>
                <a:uFill>
                  <a:solidFill>
                    <a:srgbClr val="001360"/>
                  </a:solidFill>
                </a:uFill>
                <a:latin typeface="Arial"/>
                <a:cs typeface="Arial"/>
              </a:rPr>
              <a:t>dependence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:</a:t>
            </a:r>
            <a:r>
              <a:rPr sz="2528" b="1" spc="-10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fixed property</a:t>
            </a:r>
            <a:r>
              <a:rPr sz="2528" b="1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of</a:t>
            </a:r>
            <a:r>
              <a:rPr sz="2528" b="1" spc="-10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instruction </a:t>
            </a:r>
            <a:r>
              <a:rPr sz="2528" b="1" dirty="0">
                <a:solidFill>
                  <a:srgbClr val="000A4D"/>
                </a:solidFill>
                <a:latin typeface="Arial"/>
                <a:cs typeface="Arial"/>
              </a:rPr>
              <a:t>stream</a:t>
            </a:r>
            <a:endParaRPr sz="2528">
              <a:solidFill>
                <a:prstClr val="black"/>
              </a:solidFill>
              <a:latin typeface="Arial"/>
              <a:cs typeface="Arial"/>
            </a:endParaRPr>
          </a:p>
          <a:p>
            <a:pPr marL="814898" lvl="1" indent="-309291" defTabSz="888980">
              <a:spcBef>
                <a:spcPts val="661"/>
              </a:spcBef>
              <a:buFont typeface="Arial MT"/>
              <a:buChar char="–"/>
              <a:tabLst>
                <a:tab pos="814281" algn="l"/>
                <a:tab pos="814898" algn="l"/>
              </a:tabLst>
            </a:pP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(i.e.,</a:t>
            </a:r>
            <a:r>
              <a:rPr sz="2333" b="1" spc="-34" dirty="0">
                <a:solidFill>
                  <a:srgbClr val="550E07"/>
                </a:solidFill>
                <a:latin typeface="Arial"/>
                <a:cs typeface="Arial"/>
              </a:rPr>
              <a:t> </a:t>
            </a: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program)</a:t>
            </a:r>
            <a:endParaRPr sz="2333">
              <a:solidFill>
                <a:prstClr val="black"/>
              </a:solidFill>
              <a:latin typeface="Arial"/>
              <a:cs typeface="Arial"/>
            </a:endParaRPr>
          </a:p>
          <a:p>
            <a:pPr marL="444490" lvl="1" defTabSz="888980">
              <a:buClr>
                <a:srgbClr val="550E07"/>
              </a:buClr>
              <a:buFont typeface="Arial MT"/>
              <a:buChar char="–"/>
            </a:pPr>
            <a:endParaRPr sz="2333">
              <a:solidFill>
                <a:prstClr val="black"/>
              </a:solidFill>
              <a:latin typeface="Arial"/>
              <a:cs typeface="Arial"/>
            </a:endParaRPr>
          </a:p>
          <a:p>
            <a:pPr marL="382138" marR="1381623" indent="-370408" defTabSz="888980">
              <a:lnSpc>
                <a:spcPct val="102600"/>
              </a:lnSpc>
              <a:spcBef>
                <a:spcPts val="1342"/>
              </a:spcBef>
              <a:buFont typeface="Arial MT"/>
              <a:buChar char="•"/>
              <a:tabLst>
                <a:tab pos="383990" algn="l"/>
                <a:tab pos="384607" algn="l"/>
              </a:tabLst>
            </a:pPr>
            <a:r>
              <a:rPr sz="2528" b="1" u="heavy" spc="-5" dirty="0">
                <a:solidFill>
                  <a:srgbClr val="000A4D"/>
                </a:solidFill>
                <a:uFill>
                  <a:solidFill>
                    <a:srgbClr val="001360"/>
                  </a:solidFill>
                </a:uFill>
                <a:latin typeface="Arial"/>
                <a:cs typeface="Arial"/>
              </a:rPr>
              <a:t>hazard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: property of </a:t>
            </a:r>
            <a:r>
              <a:rPr sz="2528" b="1" u="heavy" spc="-5" dirty="0">
                <a:solidFill>
                  <a:srgbClr val="000A4D"/>
                </a:solidFill>
                <a:uFill>
                  <a:solidFill>
                    <a:srgbClr val="001360"/>
                  </a:solidFill>
                </a:uFill>
                <a:latin typeface="Arial"/>
                <a:cs typeface="Arial"/>
              </a:rPr>
              <a:t>program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u="heavy" dirty="0">
                <a:solidFill>
                  <a:srgbClr val="000A4D"/>
                </a:solidFill>
                <a:uFill>
                  <a:solidFill>
                    <a:srgbClr val="001360"/>
                  </a:solidFill>
                </a:uFill>
                <a:latin typeface="Arial"/>
                <a:cs typeface="Arial"/>
              </a:rPr>
              <a:t>and</a:t>
            </a:r>
            <a:r>
              <a:rPr sz="2528" b="1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u="heavy" spc="-5" dirty="0">
                <a:solidFill>
                  <a:srgbClr val="000A4D"/>
                </a:solidFill>
                <a:uFill>
                  <a:solidFill>
                    <a:srgbClr val="001360"/>
                  </a:solidFill>
                </a:uFill>
                <a:latin typeface="Arial"/>
                <a:cs typeface="Arial"/>
              </a:rPr>
              <a:t>processor </a:t>
            </a:r>
            <a:r>
              <a:rPr sz="2528" b="1" spc="-690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u="heavy" spc="-5" dirty="0">
                <a:solidFill>
                  <a:srgbClr val="000A4D"/>
                </a:solidFill>
                <a:uFill>
                  <a:solidFill>
                    <a:srgbClr val="001360"/>
                  </a:solidFill>
                </a:uFill>
                <a:latin typeface="Arial"/>
                <a:cs typeface="Arial"/>
              </a:rPr>
              <a:t>organization</a:t>
            </a:r>
            <a:endParaRPr sz="2528">
              <a:solidFill>
                <a:prstClr val="black"/>
              </a:solidFill>
              <a:latin typeface="Arial"/>
              <a:cs typeface="Arial"/>
            </a:endParaRPr>
          </a:p>
          <a:p>
            <a:pPr marL="814898" lvl="1" indent="-309291" defTabSz="888980">
              <a:spcBef>
                <a:spcPts val="661"/>
              </a:spcBef>
              <a:buFont typeface="Arial MT"/>
              <a:buChar char="–"/>
              <a:tabLst>
                <a:tab pos="814281" algn="l"/>
                <a:tab pos="814898" algn="l"/>
              </a:tabLst>
            </a:pP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implies</a:t>
            </a:r>
            <a:r>
              <a:rPr sz="2333" b="1" dirty="0">
                <a:solidFill>
                  <a:srgbClr val="550E07"/>
                </a:solidFill>
                <a:latin typeface="Arial"/>
                <a:cs typeface="Arial"/>
              </a:rPr>
              <a:t> </a:t>
            </a: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potential for</a:t>
            </a:r>
            <a:r>
              <a:rPr sz="2333" b="1" spc="5" dirty="0">
                <a:solidFill>
                  <a:srgbClr val="550E07"/>
                </a:solidFill>
                <a:latin typeface="Arial"/>
                <a:cs typeface="Arial"/>
              </a:rPr>
              <a:t> </a:t>
            </a: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executing things</a:t>
            </a:r>
            <a:r>
              <a:rPr sz="2333" b="1" spc="5" dirty="0">
                <a:solidFill>
                  <a:srgbClr val="550E07"/>
                </a:solidFill>
                <a:latin typeface="Arial"/>
                <a:cs typeface="Arial"/>
              </a:rPr>
              <a:t> </a:t>
            </a: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in wrong</a:t>
            </a:r>
            <a:r>
              <a:rPr sz="2333" b="1" dirty="0">
                <a:solidFill>
                  <a:srgbClr val="550E07"/>
                </a:solidFill>
                <a:latin typeface="Arial"/>
                <a:cs typeface="Arial"/>
              </a:rPr>
              <a:t> </a:t>
            </a: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order</a:t>
            </a:r>
            <a:endParaRPr sz="2333">
              <a:solidFill>
                <a:prstClr val="black"/>
              </a:solidFill>
              <a:latin typeface="Arial"/>
              <a:cs typeface="Arial"/>
            </a:endParaRPr>
          </a:p>
          <a:p>
            <a:pPr marL="1247041" marR="4939" lvl="2" indent="-246939" defTabSz="888980">
              <a:lnSpc>
                <a:spcPts val="2431"/>
              </a:lnSpc>
              <a:spcBef>
                <a:spcPts val="700"/>
              </a:spcBef>
              <a:buFont typeface="Arial MT"/>
              <a:buChar char="•"/>
              <a:tabLst>
                <a:tab pos="1246424" algn="l"/>
                <a:tab pos="1247041" algn="l"/>
              </a:tabLst>
            </a:pPr>
            <a:r>
              <a:rPr sz="2042" b="1" spc="-5" dirty="0">
                <a:solidFill>
                  <a:srgbClr val="224A0F"/>
                </a:solidFill>
                <a:latin typeface="Arial"/>
                <a:cs typeface="Arial"/>
              </a:rPr>
              <a:t>potential only</a:t>
            </a:r>
            <a:r>
              <a:rPr sz="2042" b="1" spc="5" dirty="0">
                <a:solidFill>
                  <a:srgbClr val="224A0F"/>
                </a:solidFill>
                <a:latin typeface="Arial"/>
                <a:cs typeface="Arial"/>
              </a:rPr>
              <a:t> </a:t>
            </a:r>
            <a:r>
              <a:rPr sz="2042" b="1" spc="-5" dirty="0">
                <a:solidFill>
                  <a:srgbClr val="224A0F"/>
                </a:solidFill>
                <a:latin typeface="Arial"/>
                <a:cs typeface="Arial"/>
              </a:rPr>
              <a:t>exists</a:t>
            </a:r>
            <a:r>
              <a:rPr sz="2042" b="1" spc="5" dirty="0">
                <a:solidFill>
                  <a:srgbClr val="224A0F"/>
                </a:solidFill>
                <a:latin typeface="Arial"/>
                <a:cs typeface="Arial"/>
              </a:rPr>
              <a:t> </a:t>
            </a:r>
            <a:r>
              <a:rPr sz="2042" b="1" spc="-5" dirty="0">
                <a:solidFill>
                  <a:srgbClr val="224A0F"/>
                </a:solidFill>
                <a:latin typeface="Arial"/>
                <a:cs typeface="Arial"/>
              </a:rPr>
              <a:t>if</a:t>
            </a:r>
            <a:r>
              <a:rPr sz="2042" b="1" dirty="0">
                <a:solidFill>
                  <a:srgbClr val="224A0F"/>
                </a:solidFill>
                <a:latin typeface="Arial"/>
                <a:cs typeface="Arial"/>
              </a:rPr>
              <a:t> </a:t>
            </a:r>
            <a:r>
              <a:rPr sz="2042" b="1" spc="-5" dirty="0">
                <a:solidFill>
                  <a:srgbClr val="224A0F"/>
                </a:solidFill>
                <a:latin typeface="Arial"/>
                <a:cs typeface="Arial"/>
              </a:rPr>
              <a:t>instructions</a:t>
            </a:r>
            <a:r>
              <a:rPr sz="2042" b="1" spc="5" dirty="0">
                <a:solidFill>
                  <a:srgbClr val="224A0F"/>
                </a:solidFill>
                <a:latin typeface="Arial"/>
                <a:cs typeface="Arial"/>
              </a:rPr>
              <a:t> </a:t>
            </a:r>
            <a:r>
              <a:rPr sz="2042" b="1" dirty="0">
                <a:solidFill>
                  <a:srgbClr val="224A0F"/>
                </a:solidFill>
                <a:latin typeface="Arial"/>
                <a:cs typeface="Arial"/>
              </a:rPr>
              <a:t>can</a:t>
            </a:r>
            <a:r>
              <a:rPr sz="2042" b="1" spc="-5" dirty="0">
                <a:solidFill>
                  <a:srgbClr val="224A0F"/>
                </a:solidFill>
                <a:latin typeface="Arial"/>
                <a:cs typeface="Arial"/>
              </a:rPr>
              <a:t> be</a:t>
            </a:r>
            <a:r>
              <a:rPr sz="2042" b="1" spc="5" dirty="0">
                <a:solidFill>
                  <a:srgbClr val="224A0F"/>
                </a:solidFill>
                <a:latin typeface="Arial"/>
                <a:cs typeface="Arial"/>
              </a:rPr>
              <a:t> </a:t>
            </a:r>
            <a:r>
              <a:rPr sz="2042" b="1" spc="-5" dirty="0">
                <a:solidFill>
                  <a:srgbClr val="224A0F"/>
                </a:solidFill>
                <a:latin typeface="Arial"/>
                <a:cs typeface="Arial"/>
              </a:rPr>
              <a:t>simultaneously </a:t>
            </a:r>
            <a:r>
              <a:rPr sz="2042" b="1" spc="-549" dirty="0">
                <a:solidFill>
                  <a:srgbClr val="224A0F"/>
                </a:solidFill>
                <a:latin typeface="Arial"/>
                <a:cs typeface="Arial"/>
              </a:rPr>
              <a:t> </a:t>
            </a:r>
            <a:r>
              <a:rPr sz="2042" b="1" spc="-5" dirty="0">
                <a:solidFill>
                  <a:srgbClr val="224A0F"/>
                </a:solidFill>
                <a:latin typeface="Arial"/>
                <a:cs typeface="Arial"/>
              </a:rPr>
              <a:t>“in-flight”</a:t>
            </a:r>
            <a:endParaRPr sz="2042">
              <a:solidFill>
                <a:prstClr val="black"/>
              </a:solidFill>
              <a:latin typeface="Arial"/>
              <a:cs typeface="Arial"/>
            </a:endParaRPr>
          </a:p>
          <a:p>
            <a:pPr marL="1247041" marR="422265" lvl="2" indent="-246939" defTabSz="888980">
              <a:lnSpc>
                <a:spcPts val="2431"/>
              </a:lnSpc>
              <a:spcBef>
                <a:spcPts val="583"/>
              </a:spcBef>
              <a:buFont typeface="Arial MT"/>
              <a:buChar char="•"/>
              <a:tabLst>
                <a:tab pos="1246424" algn="l"/>
                <a:tab pos="1247041" algn="l"/>
              </a:tabLst>
            </a:pPr>
            <a:r>
              <a:rPr sz="2042" b="1" spc="-5" dirty="0">
                <a:solidFill>
                  <a:srgbClr val="224A0F"/>
                </a:solidFill>
                <a:latin typeface="Arial"/>
                <a:cs typeface="Arial"/>
              </a:rPr>
              <a:t>property</a:t>
            </a:r>
            <a:r>
              <a:rPr sz="2042" b="1" dirty="0">
                <a:solidFill>
                  <a:srgbClr val="224A0F"/>
                </a:solidFill>
                <a:latin typeface="Arial"/>
                <a:cs typeface="Arial"/>
              </a:rPr>
              <a:t> </a:t>
            </a:r>
            <a:r>
              <a:rPr sz="2042" b="1" spc="-5" dirty="0">
                <a:solidFill>
                  <a:srgbClr val="224A0F"/>
                </a:solidFill>
                <a:latin typeface="Arial"/>
                <a:cs typeface="Arial"/>
              </a:rPr>
              <a:t>of</a:t>
            </a:r>
            <a:r>
              <a:rPr sz="2042" b="1" dirty="0">
                <a:solidFill>
                  <a:srgbClr val="224A0F"/>
                </a:solidFill>
                <a:latin typeface="Arial"/>
                <a:cs typeface="Arial"/>
              </a:rPr>
              <a:t> </a:t>
            </a:r>
            <a:r>
              <a:rPr sz="2042" b="1" spc="-5" dirty="0">
                <a:solidFill>
                  <a:srgbClr val="224A0F"/>
                </a:solidFill>
                <a:latin typeface="Arial"/>
                <a:cs typeface="Arial"/>
              </a:rPr>
              <a:t>dynamic</a:t>
            </a:r>
            <a:r>
              <a:rPr sz="2042" b="1" spc="5" dirty="0">
                <a:solidFill>
                  <a:srgbClr val="224A0F"/>
                </a:solidFill>
                <a:latin typeface="Arial"/>
                <a:cs typeface="Arial"/>
              </a:rPr>
              <a:t> </a:t>
            </a:r>
            <a:r>
              <a:rPr sz="2042" b="1" spc="-5" dirty="0">
                <a:solidFill>
                  <a:srgbClr val="224A0F"/>
                </a:solidFill>
                <a:latin typeface="Arial"/>
                <a:cs typeface="Arial"/>
              </a:rPr>
              <a:t>distance</a:t>
            </a:r>
            <a:r>
              <a:rPr sz="2042" b="1" spc="5" dirty="0">
                <a:solidFill>
                  <a:srgbClr val="224A0F"/>
                </a:solidFill>
                <a:latin typeface="Arial"/>
                <a:cs typeface="Arial"/>
              </a:rPr>
              <a:t> </a:t>
            </a:r>
            <a:r>
              <a:rPr sz="2042" b="1" spc="-5" dirty="0">
                <a:solidFill>
                  <a:srgbClr val="224A0F"/>
                </a:solidFill>
                <a:latin typeface="Arial"/>
                <a:cs typeface="Arial"/>
              </a:rPr>
              <a:t>between</a:t>
            </a:r>
            <a:r>
              <a:rPr sz="2042" b="1" dirty="0">
                <a:solidFill>
                  <a:srgbClr val="224A0F"/>
                </a:solidFill>
                <a:latin typeface="Arial"/>
                <a:cs typeface="Arial"/>
              </a:rPr>
              <a:t> </a:t>
            </a:r>
            <a:r>
              <a:rPr sz="2042" b="1" spc="-5" dirty="0">
                <a:solidFill>
                  <a:srgbClr val="224A0F"/>
                </a:solidFill>
                <a:latin typeface="Arial"/>
                <a:cs typeface="Arial"/>
              </a:rPr>
              <a:t>instructions</a:t>
            </a:r>
            <a:r>
              <a:rPr sz="2042" b="1" spc="5" dirty="0">
                <a:solidFill>
                  <a:srgbClr val="224A0F"/>
                </a:solidFill>
                <a:latin typeface="Arial"/>
                <a:cs typeface="Arial"/>
              </a:rPr>
              <a:t> </a:t>
            </a:r>
            <a:r>
              <a:rPr sz="2042" b="1" dirty="0">
                <a:solidFill>
                  <a:srgbClr val="224A0F"/>
                </a:solidFill>
                <a:latin typeface="Arial"/>
                <a:cs typeface="Arial"/>
              </a:rPr>
              <a:t>vs. </a:t>
            </a:r>
            <a:r>
              <a:rPr sz="2042" b="1" spc="-549" dirty="0">
                <a:solidFill>
                  <a:srgbClr val="224A0F"/>
                </a:solidFill>
                <a:latin typeface="Arial"/>
                <a:cs typeface="Arial"/>
              </a:rPr>
              <a:t> </a:t>
            </a:r>
            <a:r>
              <a:rPr sz="2042" b="1" spc="-5" dirty="0">
                <a:solidFill>
                  <a:srgbClr val="224A0F"/>
                </a:solidFill>
                <a:latin typeface="Arial"/>
                <a:cs typeface="Arial"/>
              </a:rPr>
              <a:t>pipeline depth</a:t>
            </a:r>
            <a:endParaRPr sz="2042">
              <a:solidFill>
                <a:prstClr val="black"/>
              </a:solidFill>
              <a:latin typeface="Arial"/>
              <a:cs typeface="Arial"/>
            </a:endParaRPr>
          </a:p>
          <a:p>
            <a:pPr marL="888980" lvl="2" defTabSz="888980">
              <a:buClr>
                <a:srgbClr val="224A0F"/>
              </a:buClr>
              <a:buFont typeface="Arial MT"/>
              <a:buChar char="•"/>
            </a:pPr>
            <a:endParaRPr sz="2042">
              <a:solidFill>
                <a:prstClr val="black"/>
              </a:solidFill>
              <a:latin typeface="Arial"/>
              <a:cs typeface="Arial"/>
            </a:endParaRPr>
          </a:p>
          <a:p>
            <a:pPr marL="888980" lvl="2" defTabSz="888980">
              <a:spcBef>
                <a:spcPts val="19"/>
              </a:spcBef>
              <a:buClr>
                <a:srgbClr val="224A0F"/>
              </a:buClr>
              <a:buFont typeface="Arial MT"/>
              <a:buChar char="•"/>
            </a:pPr>
            <a:endParaRPr sz="1847">
              <a:solidFill>
                <a:prstClr val="black"/>
              </a:solidFill>
              <a:latin typeface="Arial"/>
              <a:cs typeface="Arial"/>
            </a:endParaRPr>
          </a:p>
          <a:p>
            <a:pPr marL="382138" marR="596357" indent="-370408" defTabSz="888980">
              <a:lnSpc>
                <a:spcPts val="3014"/>
              </a:lnSpc>
              <a:buFont typeface="Arial MT"/>
              <a:buChar char="•"/>
              <a:tabLst>
                <a:tab pos="383990" algn="l"/>
                <a:tab pos="384607" algn="l"/>
              </a:tabLst>
            </a:pP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For example, </a:t>
            </a:r>
            <a:r>
              <a:rPr sz="2528" b="1" dirty="0">
                <a:solidFill>
                  <a:srgbClr val="000A4D"/>
                </a:solidFill>
                <a:latin typeface="Arial"/>
                <a:cs typeface="Arial"/>
              </a:rPr>
              <a:t>can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have </a:t>
            </a:r>
            <a:r>
              <a:rPr sz="2528" b="1" dirty="0">
                <a:solidFill>
                  <a:srgbClr val="000A4D"/>
                </a:solidFill>
                <a:latin typeface="Arial"/>
                <a:cs typeface="Arial"/>
              </a:rPr>
              <a:t>RAW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dependence with or </a:t>
            </a:r>
            <a:r>
              <a:rPr sz="2528" b="1" spc="-690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without</a:t>
            </a:r>
            <a:r>
              <a:rPr sz="2528" b="1" spc="-10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hazard</a:t>
            </a:r>
            <a:endParaRPr sz="2528">
              <a:solidFill>
                <a:prstClr val="black"/>
              </a:solidFill>
              <a:latin typeface="Arial"/>
              <a:cs typeface="Arial"/>
            </a:endParaRPr>
          </a:p>
          <a:p>
            <a:pPr marL="814898" lvl="1" indent="-309291" defTabSz="888980">
              <a:spcBef>
                <a:spcPts val="564"/>
              </a:spcBef>
              <a:buFont typeface="Arial MT"/>
              <a:buChar char="–"/>
              <a:tabLst>
                <a:tab pos="814281" algn="l"/>
                <a:tab pos="814898" algn="l"/>
              </a:tabLst>
            </a:pPr>
            <a:r>
              <a:rPr sz="2333" b="1" dirty="0">
                <a:solidFill>
                  <a:srgbClr val="550E07"/>
                </a:solidFill>
                <a:latin typeface="Arial"/>
                <a:cs typeface="Arial"/>
              </a:rPr>
              <a:t>depends</a:t>
            </a:r>
            <a:r>
              <a:rPr sz="2333" b="1" spc="-34" dirty="0">
                <a:solidFill>
                  <a:srgbClr val="550E07"/>
                </a:solidFill>
                <a:latin typeface="Arial"/>
                <a:cs typeface="Arial"/>
              </a:rPr>
              <a:t> </a:t>
            </a:r>
            <a:r>
              <a:rPr sz="2333" b="1" dirty="0">
                <a:solidFill>
                  <a:srgbClr val="550E07"/>
                </a:solidFill>
                <a:latin typeface="Arial"/>
                <a:cs typeface="Arial"/>
              </a:rPr>
              <a:t>on</a:t>
            </a:r>
            <a:r>
              <a:rPr sz="2333" b="1" spc="-29" dirty="0">
                <a:solidFill>
                  <a:srgbClr val="550E07"/>
                </a:solidFill>
                <a:latin typeface="Arial"/>
                <a:cs typeface="Arial"/>
              </a:rPr>
              <a:t> </a:t>
            </a:r>
            <a:r>
              <a:rPr sz="2333" b="1" dirty="0">
                <a:solidFill>
                  <a:srgbClr val="550E07"/>
                </a:solidFill>
                <a:latin typeface="Arial"/>
                <a:cs typeface="Arial"/>
              </a:rPr>
              <a:t>pipeline</a:t>
            </a:r>
            <a:endParaRPr sz="2333"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5239" y="554990"/>
            <a:ext cx="749998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If</a:t>
            </a:r>
            <a:r>
              <a:rPr spc="-20" dirty="0"/>
              <a:t> </a:t>
            </a:r>
            <a:r>
              <a:rPr spc="-5" dirty="0"/>
              <a:t>we</a:t>
            </a:r>
            <a:r>
              <a:rPr spc="-25" dirty="0"/>
              <a:t> </a:t>
            </a:r>
            <a:r>
              <a:rPr spc="-5" dirty="0"/>
              <a:t>do</a:t>
            </a:r>
            <a:r>
              <a:rPr spc="-25" dirty="0"/>
              <a:t> </a:t>
            </a:r>
            <a:r>
              <a:rPr spc="-5" dirty="0"/>
              <a:t>laundry</a:t>
            </a:r>
            <a:r>
              <a:rPr spc="-15" dirty="0"/>
              <a:t> </a:t>
            </a:r>
            <a:r>
              <a:rPr spc="-25" dirty="0"/>
              <a:t>sequentially...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580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24930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151830" y="2277110"/>
          <a:ext cx="7537448" cy="309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37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11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37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11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371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117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371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371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117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370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1460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DB0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F29ED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53975">
                      <a:solidFill>
                        <a:srgbClr val="90909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DB0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F29ED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90909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DB0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F29ED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90909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DB0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F29ED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90909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939">
                <a:tc>
                  <a:txBody>
                    <a:bodyPr/>
                    <a:lstStyle/>
                    <a:p>
                      <a:pPr marL="91440">
                        <a:lnSpc>
                          <a:spcPts val="1070"/>
                        </a:lnSpc>
                        <a:spcBef>
                          <a:spcPts val="50"/>
                        </a:spcBef>
                      </a:pPr>
                      <a:r>
                        <a:rPr sz="1800" b="1" spc="195" dirty="0">
                          <a:latin typeface="Trebuchet MS"/>
                          <a:cs typeface="Trebuchet MS"/>
                        </a:rPr>
                        <a:t>30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635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DB008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070"/>
                        </a:lnSpc>
                        <a:spcBef>
                          <a:spcPts val="50"/>
                        </a:spcBef>
                      </a:pPr>
                      <a:r>
                        <a:rPr sz="1800" b="1" spc="190" dirty="0">
                          <a:latin typeface="Trebuchet MS"/>
                          <a:cs typeface="Trebuchet MS"/>
                        </a:rPr>
                        <a:t>30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63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070"/>
                        </a:lnSpc>
                        <a:spcBef>
                          <a:spcPts val="50"/>
                        </a:spcBef>
                      </a:pPr>
                      <a:r>
                        <a:rPr sz="1800" b="1" spc="190" dirty="0">
                          <a:latin typeface="Trebuchet MS"/>
                          <a:cs typeface="Trebuchet MS"/>
                        </a:rPr>
                        <a:t>30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63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29ED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1070"/>
                        </a:lnSpc>
                        <a:spcBef>
                          <a:spcPts val="50"/>
                        </a:spcBef>
                      </a:pPr>
                      <a:r>
                        <a:rPr sz="1800" b="1" spc="195" dirty="0">
                          <a:latin typeface="Trebuchet MS"/>
                          <a:cs typeface="Trebuchet MS"/>
                        </a:rPr>
                        <a:t>30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63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90909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ts val="1070"/>
                        </a:lnSpc>
                        <a:spcBef>
                          <a:spcPts val="50"/>
                        </a:spcBef>
                      </a:pPr>
                      <a:r>
                        <a:rPr sz="1800" b="1" spc="195" dirty="0">
                          <a:latin typeface="Trebuchet MS"/>
                          <a:cs typeface="Trebuchet MS"/>
                        </a:rPr>
                        <a:t>30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63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DB008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070"/>
                        </a:lnSpc>
                        <a:spcBef>
                          <a:spcPts val="50"/>
                        </a:spcBef>
                      </a:pPr>
                      <a:r>
                        <a:rPr sz="1800" b="1" spc="195" dirty="0">
                          <a:latin typeface="Trebuchet MS"/>
                          <a:cs typeface="Trebuchet MS"/>
                        </a:rPr>
                        <a:t>30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63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070"/>
                        </a:lnSpc>
                        <a:spcBef>
                          <a:spcPts val="50"/>
                        </a:spcBef>
                      </a:pPr>
                      <a:r>
                        <a:rPr sz="1800" b="1" spc="195" dirty="0">
                          <a:latin typeface="Trebuchet MS"/>
                          <a:cs typeface="Trebuchet MS"/>
                        </a:rPr>
                        <a:t>30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63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29ED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ts val="1070"/>
                        </a:lnSpc>
                        <a:spcBef>
                          <a:spcPts val="50"/>
                        </a:spcBef>
                      </a:pPr>
                      <a:r>
                        <a:rPr sz="1800" b="1" spc="195" dirty="0">
                          <a:latin typeface="Trebuchet MS"/>
                          <a:cs typeface="Trebuchet MS"/>
                        </a:rPr>
                        <a:t>30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63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90909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1070"/>
                        </a:lnSpc>
                        <a:spcBef>
                          <a:spcPts val="50"/>
                        </a:spcBef>
                      </a:pPr>
                      <a:r>
                        <a:rPr sz="1800" b="1" spc="190" dirty="0">
                          <a:latin typeface="Trebuchet MS"/>
                          <a:cs typeface="Trebuchet MS"/>
                        </a:rPr>
                        <a:t>30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63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DB008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070"/>
                        </a:lnSpc>
                        <a:spcBef>
                          <a:spcPts val="50"/>
                        </a:spcBef>
                      </a:pPr>
                      <a:r>
                        <a:rPr sz="1800" b="1" spc="190" dirty="0">
                          <a:latin typeface="Trebuchet MS"/>
                          <a:cs typeface="Trebuchet MS"/>
                        </a:rPr>
                        <a:t>30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63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1070"/>
                        </a:lnSpc>
                        <a:spcBef>
                          <a:spcPts val="50"/>
                        </a:spcBef>
                      </a:pPr>
                      <a:r>
                        <a:rPr sz="1800" b="1" spc="195" dirty="0">
                          <a:latin typeface="Trebuchet MS"/>
                          <a:cs typeface="Trebuchet MS"/>
                        </a:rPr>
                        <a:t>30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63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29ED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ts val="1070"/>
                        </a:lnSpc>
                        <a:spcBef>
                          <a:spcPts val="50"/>
                        </a:spcBef>
                      </a:pPr>
                      <a:r>
                        <a:rPr sz="1800" b="1" spc="195" dirty="0">
                          <a:latin typeface="Trebuchet MS"/>
                          <a:cs typeface="Trebuchet MS"/>
                        </a:rPr>
                        <a:t>30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63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90909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ts val="1070"/>
                        </a:lnSpc>
                        <a:spcBef>
                          <a:spcPts val="50"/>
                        </a:spcBef>
                      </a:pPr>
                      <a:r>
                        <a:rPr sz="1800" b="1" spc="195" dirty="0">
                          <a:latin typeface="Trebuchet MS"/>
                          <a:cs typeface="Trebuchet MS"/>
                        </a:rPr>
                        <a:t>30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63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DB008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070"/>
                        </a:lnSpc>
                        <a:spcBef>
                          <a:spcPts val="50"/>
                        </a:spcBef>
                      </a:pPr>
                      <a:r>
                        <a:rPr sz="1800" b="1" spc="195" dirty="0">
                          <a:latin typeface="Trebuchet MS"/>
                          <a:cs typeface="Trebuchet MS"/>
                        </a:rPr>
                        <a:t>30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63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1070"/>
                        </a:lnSpc>
                        <a:spcBef>
                          <a:spcPts val="50"/>
                        </a:spcBef>
                      </a:pPr>
                      <a:r>
                        <a:rPr sz="1800" b="1" spc="195" dirty="0">
                          <a:latin typeface="Trebuchet MS"/>
                          <a:cs typeface="Trebuchet MS"/>
                        </a:rPr>
                        <a:t>30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63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29ED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ts val="1070"/>
                        </a:lnSpc>
                        <a:spcBef>
                          <a:spcPts val="50"/>
                        </a:spcBef>
                      </a:pPr>
                      <a:r>
                        <a:rPr sz="1800" b="1" spc="195" dirty="0">
                          <a:latin typeface="Trebuchet MS"/>
                          <a:cs typeface="Trebuchet MS"/>
                        </a:rPr>
                        <a:t>30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63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90909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1139130" y="1972310"/>
            <a:ext cx="7531734" cy="264160"/>
            <a:chOff x="1139130" y="1972310"/>
            <a:chExt cx="7531734" cy="264160"/>
          </a:xfrm>
        </p:grpSpPr>
        <p:sp>
          <p:nvSpPr>
            <p:cNvPr id="7" name="object 7"/>
            <p:cNvSpPr/>
            <p:nvPr/>
          </p:nvSpPr>
          <p:spPr>
            <a:xfrm>
              <a:off x="1151890" y="1972310"/>
              <a:ext cx="0" cy="264160"/>
            </a:xfrm>
            <a:custGeom>
              <a:avLst/>
              <a:gdLst/>
              <a:ahLst/>
              <a:cxnLst/>
              <a:rect l="l" t="t" r="r" b="b"/>
              <a:pathLst>
                <a:path h="264160">
                  <a:moveTo>
                    <a:pt x="0" y="0"/>
                  </a:moveTo>
                  <a:lnTo>
                    <a:pt x="0" y="264160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64590" y="2125980"/>
              <a:ext cx="7434580" cy="0"/>
            </a:xfrm>
            <a:custGeom>
              <a:avLst/>
              <a:gdLst/>
              <a:ahLst/>
              <a:cxnLst/>
              <a:rect l="l" t="t" r="r" b="b"/>
              <a:pathLst>
                <a:path w="7434580">
                  <a:moveTo>
                    <a:pt x="0" y="0"/>
                  </a:moveTo>
                  <a:lnTo>
                    <a:pt x="7434580" y="0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594089" y="208788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897629" y="1687829"/>
            <a:ext cx="184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95" dirty="0">
                <a:latin typeface="Trebuchet MS"/>
                <a:cs typeface="Trebuchet MS"/>
              </a:rPr>
              <a:t>9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5830" y="1498600"/>
            <a:ext cx="6057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727065" algn="l"/>
              </a:tabLst>
            </a:pPr>
            <a:r>
              <a:rPr sz="1800" b="1" spc="195" dirty="0">
                <a:latin typeface="Trebuchet MS"/>
                <a:cs typeface="Trebuchet MS"/>
              </a:rPr>
              <a:t>6</a:t>
            </a:r>
            <a:r>
              <a:rPr sz="1800" b="1" spc="70" dirty="0">
                <a:latin typeface="Trebuchet MS"/>
                <a:cs typeface="Trebuchet MS"/>
              </a:rPr>
              <a:t> </a:t>
            </a:r>
            <a:r>
              <a:rPr sz="1800" b="1" spc="305" dirty="0">
                <a:latin typeface="Trebuchet MS"/>
                <a:cs typeface="Trebuchet MS"/>
              </a:rPr>
              <a:t>P</a:t>
            </a:r>
            <a:r>
              <a:rPr sz="1800" b="1" spc="395" dirty="0">
                <a:latin typeface="Trebuchet MS"/>
                <a:cs typeface="Trebuchet MS"/>
              </a:rPr>
              <a:t>M</a:t>
            </a:r>
            <a:r>
              <a:rPr sz="1800" b="1" dirty="0">
                <a:latin typeface="Trebuchet MS"/>
                <a:cs typeface="Trebuchet MS"/>
              </a:rPr>
              <a:t>	</a:t>
            </a:r>
            <a:r>
              <a:rPr sz="2700" b="1" spc="270" baseline="3086" dirty="0">
                <a:latin typeface="Trebuchet MS"/>
                <a:cs typeface="Trebuchet MS"/>
              </a:rPr>
              <a:t>1</a:t>
            </a:r>
            <a:r>
              <a:rPr sz="2700" b="1" spc="292" baseline="3086" dirty="0">
                <a:latin typeface="Trebuchet MS"/>
                <a:cs typeface="Trebuchet MS"/>
              </a:rPr>
              <a:t>2</a:t>
            </a:r>
            <a:endParaRPr sz="2700" baseline="3086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62479" y="1518920"/>
            <a:ext cx="5837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  <a:tab pos="2743835" algn="l"/>
                <a:tab pos="3736975" algn="l"/>
                <a:tab pos="5664835" algn="l"/>
              </a:tabLst>
            </a:pPr>
            <a:r>
              <a:rPr sz="1800" b="1" spc="195" dirty="0">
                <a:latin typeface="Trebuchet MS"/>
                <a:cs typeface="Trebuchet MS"/>
              </a:rPr>
              <a:t>7	</a:t>
            </a:r>
            <a:r>
              <a:rPr sz="2700" b="1" spc="292" baseline="3086" dirty="0">
                <a:latin typeface="Trebuchet MS"/>
                <a:cs typeface="Trebuchet MS"/>
              </a:rPr>
              <a:t>8	</a:t>
            </a:r>
            <a:r>
              <a:rPr sz="1800" b="1" spc="180" dirty="0">
                <a:latin typeface="Trebuchet MS"/>
                <a:cs typeface="Trebuchet MS"/>
              </a:rPr>
              <a:t>1</a:t>
            </a:r>
            <a:r>
              <a:rPr sz="1800" b="1" spc="195" dirty="0">
                <a:latin typeface="Trebuchet MS"/>
                <a:cs typeface="Trebuchet MS"/>
              </a:rPr>
              <a:t>0</a:t>
            </a:r>
            <a:r>
              <a:rPr sz="1800" b="1" dirty="0">
                <a:latin typeface="Trebuchet MS"/>
                <a:cs typeface="Trebuchet MS"/>
              </a:rPr>
              <a:t>	</a:t>
            </a:r>
            <a:r>
              <a:rPr sz="1800" b="1" spc="190" dirty="0">
                <a:latin typeface="Trebuchet MS"/>
                <a:cs typeface="Trebuchet MS"/>
              </a:rPr>
              <a:t>1</a:t>
            </a:r>
            <a:r>
              <a:rPr sz="1800" b="1" spc="195" dirty="0">
                <a:latin typeface="Trebuchet MS"/>
                <a:cs typeface="Trebuchet MS"/>
              </a:rPr>
              <a:t>1</a:t>
            </a:r>
            <a:r>
              <a:rPr sz="1800" b="1" dirty="0">
                <a:latin typeface="Trebuchet MS"/>
                <a:cs typeface="Trebuchet MS"/>
              </a:rPr>
              <a:t>	</a:t>
            </a:r>
            <a:r>
              <a:rPr sz="2700" b="1" spc="292" baseline="3086" dirty="0">
                <a:latin typeface="Trebuchet MS"/>
                <a:cs typeface="Trebuchet MS"/>
              </a:rPr>
              <a:t>1</a:t>
            </a:r>
            <a:endParaRPr sz="2700" baseline="3086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41190" y="2898140"/>
            <a:ext cx="5924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55" dirty="0">
                <a:latin typeface="Trebuchet MS"/>
                <a:cs typeface="Trebuchet MS"/>
              </a:rPr>
              <a:t>T</a:t>
            </a:r>
            <a:r>
              <a:rPr sz="1800" i="1" spc="50" dirty="0">
                <a:latin typeface="Trebuchet MS"/>
                <a:cs typeface="Trebuchet MS"/>
              </a:rPr>
              <a:t>i</a:t>
            </a:r>
            <a:r>
              <a:rPr sz="1800" i="1" spc="140" dirty="0">
                <a:latin typeface="Trebuchet MS"/>
                <a:cs typeface="Trebuchet MS"/>
              </a:rPr>
              <a:t>me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11470" y="3246060"/>
            <a:ext cx="415925" cy="377825"/>
            <a:chOff x="811470" y="3246060"/>
            <a:chExt cx="415925" cy="377825"/>
          </a:xfrm>
        </p:grpSpPr>
        <p:sp>
          <p:nvSpPr>
            <p:cNvPr id="15" name="object 15"/>
            <p:cNvSpPr/>
            <p:nvPr/>
          </p:nvSpPr>
          <p:spPr>
            <a:xfrm>
              <a:off x="824230" y="3258820"/>
              <a:ext cx="389890" cy="349250"/>
            </a:xfrm>
            <a:custGeom>
              <a:avLst/>
              <a:gdLst/>
              <a:ahLst/>
              <a:cxnLst/>
              <a:rect l="l" t="t" r="r" b="b"/>
              <a:pathLst>
                <a:path w="389890" h="349250">
                  <a:moveTo>
                    <a:pt x="48259" y="5079"/>
                  </a:moveTo>
                  <a:lnTo>
                    <a:pt x="137159" y="99059"/>
                  </a:lnTo>
                  <a:lnTo>
                    <a:pt x="120650" y="101600"/>
                  </a:lnTo>
                  <a:lnTo>
                    <a:pt x="97789" y="109219"/>
                  </a:lnTo>
                  <a:lnTo>
                    <a:pt x="74929" y="118109"/>
                  </a:lnTo>
                  <a:lnTo>
                    <a:pt x="59689" y="127000"/>
                  </a:lnTo>
                  <a:lnTo>
                    <a:pt x="41909" y="139700"/>
                  </a:lnTo>
                  <a:lnTo>
                    <a:pt x="29209" y="154939"/>
                  </a:lnTo>
                  <a:lnTo>
                    <a:pt x="16509" y="168909"/>
                  </a:lnTo>
                  <a:lnTo>
                    <a:pt x="8889" y="186689"/>
                  </a:lnTo>
                  <a:lnTo>
                    <a:pt x="3809" y="200659"/>
                  </a:lnTo>
                  <a:lnTo>
                    <a:pt x="2539" y="218439"/>
                  </a:lnTo>
                  <a:lnTo>
                    <a:pt x="0" y="227329"/>
                  </a:lnTo>
                  <a:lnTo>
                    <a:pt x="16509" y="276859"/>
                  </a:lnTo>
                  <a:lnTo>
                    <a:pt x="49529" y="311150"/>
                  </a:lnTo>
                  <a:lnTo>
                    <a:pt x="67309" y="325119"/>
                  </a:lnTo>
                  <a:lnTo>
                    <a:pt x="87629" y="334009"/>
                  </a:lnTo>
                  <a:lnTo>
                    <a:pt x="106679" y="341629"/>
                  </a:lnTo>
                  <a:lnTo>
                    <a:pt x="129539" y="346709"/>
                  </a:lnTo>
                  <a:lnTo>
                    <a:pt x="144779" y="347979"/>
                  </a:lnTo>
                  <a:lnTo>
                    <a:pt x="157479" y="349250"/>
                  </a:lnTo>
                  <a:lnTo>
                    <a:pt x="224789" y="349250"/>
                  </a:lnTo>
                  <a:lnTo>
                    <a:pt x="238759" y="347979"/>
                  </a:lnTo>
                  <a:lnTo>
                    <a:pt x="256539" y="347979"/>
                  </a:lnTo>
                  <a:lnTo>
                    <a:pt x="265429" y="345439"/>
                  </a:lnTo>
                  <a:lnTo>
                    <a:pt x="279400" y="341629"/>
                  </a:lnTo>
                  <a:lnTo>
                    <a:pt x="293369" y="339089"/>
                  </a:lnTo>
                  <a:lnTo>
                    <a:pt x="306069" y="332739"/>
                  </a:lnTo>
                  <a:lnTo>
                    <a:pt x="317500" y="326389"/>
                  </a:lnTo>
                  <a:lnTo>
                    <a:pt x="332739" y="318769"/>
                  </a:lnTo>
                  <a:lnTo>
                    <a:pt x="346709" y="307339"/>
                  </a:lnTo>
                  <a:lnTo>
                    <a:pt x="377189" y="271779"/>
                  </a:lnTo>
                  <a:lnTo>
                    <a:pt x="384809" y="250189"/>
                  </a:lnTo>
                  <a:lnTo>
                    <a:pt x="388619" y="238759"/>
                  </a:lnTo>
                  <a:lnTo>
                    <a:pt x="389889" y="222250"/>
                  </a:lnTo>
                  <a:lnTo>
                    <a:pt x="388619" y="207009"/>
                  </a:lnTo>
                  <a:lnTo>
                    <a:pt x="386079" y="195579"/>
                  </a:lnTo>
                  <a:lnTo>
                    <a:pt x="382269" y="184150"/>
                  </a:lnTo>
                  <a:lnTo>
                    <a:pt x="375919" y="171450"/>
                  </a:lnTo>
                  <a:lnTo>
                    <a:pt x="367029" y="161289"/>
                  </a:lnTo>
                  <a:lnTo>
                    <a:pt x="359409" y="149859"/>
                  </a:lnTo>
                  <a:lnTo>
                    <a:pt x="350519" y="142239"/>
                  </a:lnTo>
                  <a:lnTo>
                    <a:pt x="339089" y="132079"/>
                  </a:lnTo>
                  <a:lnTo>
                    <a:pt x="326389" y="124459"/>
                  </a:lnTo>
                  <a:lnTo>
                    <a:pt x="284479" y="106679"/>
                  </a:lnTo>
                  <a:lnTo>
                    <a:pt x="243839" y="99059"/>
                  </a:lnTo>
                  <a:lnTo>
                    <a:pt x="340262" y="19050"/>
                  </a:lnTo>
                  <a:lnTo>
                    <a:pt x="186689" y="19050"/>
                  </a:lnTo>
                  <a:lnTo>
                    <a:pt x="176529" y="16509"/>
                  </a:lnTo>
                  <a:lnTo>
                    <a:pt x="110489" y="16509"/>
                  </a:lnTo>
                  <a:lnTo>
                    <a:pt x="48259" y="5079"/>
                  </a:lnTo>
                  <a:close/>
                </a:path>
                <a:path w="389890" h="349250">
                  <a:moveTo>
                    <a:pt x="265429" y="0"/>
                  </a:moveTo>
                  <a:lnTo>
                    <a:pt x="186689" y="0"/>
                  </a:lnTo>
                  <a:lnTo>
                    <a:pt x="186689" y="19050"/>
                  </a:lnTo>
                  <a:lnTo>
                    <a:pt x="340262" y="19050"/>
                  </a:lnTo>
                  <a:lnTo>
                    <a:pt x="341792" y="17779"/>
                  </a:lnTo>
                  <a:lnTo>
                    <a:pt x="265429" y="17779"/>
                  </a:lnTo>
                  <a:lnTo>
                    <a:pt x="265429" y="0"/>
                  </a:lnTo>
                  <a:close/>
                </a:path>
                <a:path w="389890" h="349250">
                  <a:moveTo>
                    <a:pt x="363219" y="0"/>
                  </a:moveTo>
                  <a:lnTo>
                    <a:pt x="265429" y="17779"/>
                  </a:lnTo>
                  <a:lnTo>
                    <a:pt x="341792" y="17779"/>
                  </a:lnTo>
                  <a:lnTo>
                    <a:pt x="363219" y="0"/>
                  </a:lnTo>
                  <a:close/>
                </a:path>
                <a:path w="389890" h="349250">
                  <a:moveTo>
                    <a:pt x="110489" y="0"/>
                  </a:moveTo>
                  <a:lnTo>
                    <a:pt x="110489" y="16509"/>
                  </a:lnTo>
                  <a:lnTo>
                    <a:pt x="176529" y="16509"/>
                  </a:lnTo>
                  <a:lnTo>
                    <a:pt x="110489" y="0"/>
                  </a:lnTo>
                  <a:close/>
                </a:path>
              </a:pathLst>
            </a:custGeom>
            <a:solidFill>
              <a:srgbClr val="9090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24230" y="3258820"/>
              <a:ext cx="391160" cy="351790"/>
            </a:xfrm>
            <a:custGeom>
              <a:avLst/>
              <a:gdLst/>
              <a:ahLst/>
              <a:cxnLst/>
              <a:rect l="l" t="t" r="r" b="b"/>
              <a:pathLst>
                <a:path w="391159" h="351789">
                  <a:moveTo>
                    <a:pt x="48259" y="5079"/>
                  </a:moveTo>
                  <a:lnTo>
                    <a:pt x="110489" y="16509"/>
                  </a:lnTo>
                  <a:lnTo>
                    <a:pt x="110489" y="0"/>
                  </a:lnTo>
                  <a:lnTo>
                    <a:pt x="186689" y="19050"/>
                  </a:lnTo>
                  <a:lnTo>
                    <a:pt x="186689" y="0"/>
                  </a:lnTo>
                  <a:lnTo>
                    <a:pt x="265429" y="0"/>
                  </a:lnTo>
                  <a:lnTo>
                    <a:pt x="265429" y="17779"/>
                  </a:lnTo>
                  <a:lnTo>
                    <a:pt x="363219" y="0"/>
                  </a:lnTo>
                  <a:lnTo>
                    <a:pt x="243839" y="99059"/>
                  </a:lnTo>
                  <a:lnTo>
                    <a:pt x="256539" y="100329"/>
                  </a:lnTo>
                  <a:lnTo>
                    <a:pt x="269239" y="101600"/>
                  </a:lnTo>
                  <a:lnTo>
                    <a:pt x="312419" y="118109"/>
                  </a:lnTo>
                  <a:lnTo>
                    <a:pt x="350519" y="142239"/>
                  </a:lnTo>
                  <a:lnTo>
                    <a:pt x="359409" y="149859"/>
                  </a:lnTo>
                  <a:lnTo>
                    <a:pt x="367029" y="161289"/>
                  </a:lnTo>
                  <a:lnTo>
                    <a:pt x="375919" y="171450"/>
                  </a:lnTo>
                  <a:lnTo>
                    <a:pt x="382269" y="184150"/>
                  </a:lnTo>
                  <a:lnTo>
                    <a:pt x="386079" y="195579"/>
                  </a:lnTo>
                  <a:lnTo>
                    <a:pt x="388619" y="207009"/>
                  </a:lnTo>
                  <a:lnTo>
                    <a:pt x="389889" y="222250"/>
                  </a:lnTo>
                  <a:lnTo>
                    <a:pt x="388619" y="238759"/>
                  </a:lnTo>
                  <a:lnTo>
                    <a:pt x="384809" y="250189"/>
                  </a:lnTo>
                  <a:lnTo>
                    <a:pt x="382269" y="262889"/>
                  </a:lnTo>
                  <a:lnTo>
                    <a:pt x="359409" y="294639"/>
                  </a:lnTo>
                  <a:lnTo>
                    <a:pt x="317500" y="326389"/>
                  </a:lnTo>
                  <a:lnTo>
                    <a:pt x="306069" y="332739"/>
                  </a:lnTo>
                  <a:lnTo>
                    <a:pt x="293369" y="339089"/>
                  </a:lnTo>
                  <a:lnTo>
                    <a:pt x="279400" y="341629"/>
                  </a:lnTo>
                  <a:lnTo>
                    <a:pt x="265429" y="345439"/>
                  </a:lnTo>
                  <a:lnTo>
                    <a:pt x="256539" y="347979"/>
                  </a:lnTo>
                  <a:lnTo>
                    <a:pt x="238759" y="347979"/>
                  </a:lnTo>
                  <a:lnTo>
                    <a:pt x="224789" y="349250"/>
                  </a:lnTo>
                  <a:lnTo>
                    <a:pt x="157479" y="349250"/>
                  </a:lnTo>
                  <a:lnTo>
                    <a:pt x="144779" y="347979"/>
                  </a:lnTo>
                  <a:lnTo>
                    <a:pt x="129539" y="346709"/>
                  </a:lnTo>
                  <a:lnTo>
                    <a:pt x="106679" y="341629"/>
                  </a:lnTo>
                  <a:lnTo>
                    <a:pt x="87629" y="334009"/>
                  </a:lnTo>
                  <a:lnTo>
                    <a:pt x="67309" y="325119"/>
                  </a:lnTo>
                  <a:lnTo>
                    <a:pt x="49529" y="311150"/>
                  </a:lnTo>
                  <a:lnTo>
                    <a:pt x="35559" y="300989"/>
                  </a:lnTo>
                  <a:lnTo>
                    <a:pt x="8889" y="260350"/>
                  </a:lnTo>
                  <a:lnTo>
                    <a:pt x="0" y="227329"/>
                  </a:lnTo>
                  <a:lnTo>
                    <a:pt x="2539" y="218439"/>
                  </a:lnTo>
                  <a:lnTo>
                    <a:pt x="3809" y="200659"/>
                  </a:lnTo>
                  <a:lnTo>
                    <a:pt x="8889" y="186689"/>
                  </a:lnTo>
                  <a:lnTo>
                    <a:pt x="16509" y="168909"/>
                  </a:lnTo>
                  <a:lnTo>
                    <a:pt x="29209" y="154939"/>
                  </a:lnTo>
                  <a:lnTo>
                    <a:pt x="41909" y="139700"/>
                  </a:lnTo>
                  <a:lnTo>
                    <a:pt x="74929" y="118109"/>
                  </a:lnTo>
                  <a:lnTo>
                    <a:pt x="120650" y="101600"/>
                  </a:lnTo>
                  <a:lnTo>
                    <a:pt x="137159" y="99059"/>
                  </a:lnTo>
                  <a:lnTo>
                    <a:pt x="48259" y="5079"/>
                  </a:lnTo>
                  <a:close/>
                </a:path>
                <a:path w="391159" h="351789">
                  <a:moveTo>
                    <a:pt x="0" y="0"/>
                  </a:moveTo>
                  <a:lnTo>
                    <a:pt x="0" y="0"/>
                  </a:lnTo>
                </a:path>
                <a:path w="391159" h="351789">
                  <a:moveTo>
                    <a:pt x="391159" y="351789"/>
                  </a:moveTo>
                  <a:lnTo>
                    <a:pt x="391159" y="351789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934719" y="3230879"/>
            <a:ext cx="202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2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385510" y="3213040"/>
            <a:ext cx="813435" cy="544195"/>
            <a:chOff x="1385510" y="3213040"/>
            <a:chExt cx="813435" cy="544195"/>
          </a:xfrm>
        </p:grpSpPr>
        <p:sp>
          <p:nvSpPr>
            <p:cNvPr id="19" name="object 19"/>
            <p:cNvSpPr/>
            <p:nvPr/>
          </p:nvSpPr>
          <p:spPr>
            <a:xfrm>
              <a:off x="1398270" y="3309619"/>
              <a:ext cx="346710" cy="434340"/>
            </a:xfrm>
            <a:custGeom>
              <a:avLst/>
              <a:gdLst/>
              <a:ahLst/>
              <a:cxnLst/>
              <a:rect l="l" t="t" r="r" b="b"/>
              <a:pathLst>
                <a:path w="346710" h="434339">
                  <a:moveTo>
                    <a:pt x="346710" y="0"/>
                  </a:moveTo>
                  <a:lnTo>
                    <a:pt x="86360" y="0"/>
                  </a:lnTo>
                  <a:lnTo>
                    <a:pt x="0" y="86359"/>
                  </a:lnTo>
                  <a:lnTo>
                    <a:pt x="0" y="434339"/>
                  </a:lnTo>
                  <a:lnTo>
                    <a:pt x="260350" y="434339"/>
                  </a:lnTo>
                  <a:lnTo>
                    <a:pt x="346710" y="347979"/>
                  </a:lnTo>
                  <a:lnTo>
                    <a:pt x="346710" y="0"/>
                  </a:lnTo>
                  <a:close/>
                </a:path>
              </a:pathLst>
            </a:custGeom>
            <a:solidFill>
              <a:srgbClr val="DB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98270" y="3309619"/>
              <a:ext cx="346710" cy="434340"/>
            </a:xfrm>
            <a:custGeom>
              <a:avLst/>
              <a:gdLst/>
              <a:ahLst/>
              <a:cxnLst/>
              <a:rect l="l" t="t" r="r" b="b"/>
              <a:pathLst>
                <a:path w="346710" h="434339">
                  <a:moveTo>
                    <a:pt x="0" y="434339"/>
                  </a:moveTo>
                  <a:lnTo>
                    <a:pt x="0" y="86359"/>
                  </a:lnTo>
                  <a:lnTo>
                    <a:pt x="86360" y="0"/>
                  </a:lnTo>
                  <a:lnTo>
                    <a:pt x="346710" y="0"/>
                  </a:lnTo>
                  <a:lnTo>
                    <a:pt x="346710" y="347979"/>
                  </a:lnTo>
                  <a:lnTo>
                    <a:pt x="260350" y="434339"/>
                  </a:lnTo>
                  <a:lnTo>
                    <a:pt x="0" y="434339"/>
                  </a:lnTo>
                  <a:close/>
                </a:path>
                <a:path w="346710" h="434339">
                  <a:moveTo>
                    <a:pt x="0" y="0"/>
                  </a:moveTo>
                  <a:lnTo>
                    <a:pt x="0" y="0"/>
                  </a:lnTo>
                </a:path>
                <a:path w="346710" h="434339">
                  <a:moveTo>
                    <a:pt x="346710" y="434339"/>
                  </a:moveTo>
                  <a:lnTo>
                    <a:pt x="346710" y="434339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398270" y="3309619"/>
              <a:ext cx="346710" cy="86360"/>
            </a:xfrm>
            <a:custGeom>
              <a:avLst/>
              <a:gdLst/>
              <a:ahLst/>
              <a:cxnLst/>
              <a:rect l="l" t="t" r="r" b="b"/>
              <a:pathLst>
                <a:path w="346710" h="86360">
                  <a:moveTo>
                    <a:pt x="346710" y="0"/>
                  </a:moveTo>
                  <a:lnTo>
                    <a:pt x="86360" y="0"/>
                  </a:lnTo>
                  <a:lnTo>
                    <a:pt x="0" y="86359"/>
                  </a:lnTo>
                  <a:lnTo>
                    <a:pt x="260350" y="86359"/>
                  </a:lnTo>
                  <a:lnTo>
                    <a:pt x="346710" y="0"/>
                  </a:lnTo>
                  <a:close/>
                </a:path>
              </a:pathLst>
            </a:custGeom>
            <a:solidFill>
              <a:srgbClr val="E22C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98270" y="3309619"/>
              <a:ext cx="346710" cy="434340"/>
            </a:xfrm>
            <a:custGeom>
              <a:avLst/>
              <a:gdLst/>
              <a:ahLst/>
              <a:cxnLst/>
              <a:rect l="l" t="t" r="r" b="b"/>
              <a:pathLst>
                <a:path w="346710" h="434339">
                  <a:moveTo>
                    <a:pt x="0" y="86359"/>
                  </a:moveTo>
                  <a:lnTo>
                    <a:pt x="86360" y="0"/>
                  </a:lnTo>
                  <a:lnTo>
                    <a:pt x="346710" y="0"/>
                  </a:lnTo>
                  <a:lnTo>
                    <a:pt x="260350" y="86359"/>
                  </a:lnTo>
                  <a:lnTo>
                    <a:pt x="0" y="86359"/>
                  </a:lnTo>
                  <a:close/>
                </a:path>
                <a:path w="346710" h="434339">
                  <a:moveTo>
                    <a:pt x="0" y="0"/>
                  </a:moveTo>
                  <a:lnTo>
                    <a:pt x="0" y="0"/>
                  </a:lnTo>
                </a:path>
                <a:path w="346710" h="434339">
                  <a:moveTo>
                    <a:pt x="346710" y="434339"/>
                  </a:moveTo>
                  <a:lnTo>
                    <a:pt x="346710" y="434339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58620" y="3309619"/>
              <a:ext cx="86360" cy="434340"/>
            </a:xfrm>
            <a:custGeom>
              <a:avLst/>
              <a:gdLst/>
              <a:ahLst/>
              <a:cxnLst/>
              <a:rect l="l" t="t" r="r" b="b"/>
              <a:pathLst>
                <a:path w="86360" h="434339">
                  <a:moveTo>
                    <a:pt x="86360" y="0"/>
                  </a:moveTo>
                  <a:lnTo>
                    <a:pt x="0" y="86359"/>
                  </a:lnTo>
                  <a:lnTo>
                    <a:pt x="0" y="434339"/>
                  </a:lnTo>
                  <a:lnTo>
                    <a:pt x="86360" y="347979"/>
                  </a:lnTo>
                  <a:lnTo>
                    <a:pt x="86360" y="0"/>
                  </a:lnTo>
                  <a:close/>
                </a:path>
              </a:pathLst>
            </a:custGeom>
            <a:solidFill>
              <a:srgbClr val="AF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398270" y="3309619"/>
              <a:ext cx="346710" cy="434340"/>
            </a:xfrm>
            <a:custGeom>
              <a:avLst/>
              <a:gdLst/>
              <a:ahLst/>
              <a:cxnLst/>
              <a:rect l="l" t="t" r="r" b="b"/>
              <a:pathLst>
                <a:path w="346710" h="434339">
                  <a:moveTo>
                    <a:pt x="260350" y="434339"/>
                  </a:moveTo>
                  <a:lnTo>
                    <a:pt x="260350" y="86359"/>
                  </a:lnTo>
                  <a:lnTo>
                    <a:pt x="346710" y="0"/>
                  </a:lnTo>
                  <a:lnTo>
                    <a:pt x="346710" y="347979"/>
                  </a:lnTo>
                  <a:lnTo>
                    <a:pt x="260350" y="434339"/>
                  </a:lnTo>
                  <a:close/>
                </a:path>
                <a:path w="346710" h="434339">
                  <a:moveTo>
                    <a:pt x="0" y="0"/>
                  </a:moveTo>
                  <a:lnTo>
                    <a:pt x="0" y="0"/>
                  </a:lnTo>
                </a:path>
                <a:path w="346710" h="434339">
                  <a:moveTo>
                    <a:pt x="346710" y="434339"/>
                  </a:moveTo>
                  <a:lnTo>
                    <a:pt x="346710" y="434339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482090" y="3225799"/>
              <a:ext cx="262890" cy="78740"/>
            </a:xfrm>
            <a:custGeom>
              <a:avLst/>
              <a:gdLst/>
              <a:ahLst/>
              <a:cxnLst/>
              <a:rect l="l" t="t" r="r" b="b"/>
              <a:pathLst>
                <a:path w="262889" h="78739">
                  <a:moveTo>
                    <a:pt x="262890" y="0"/>
                  </a:moveTo>
                  <a:lnTo>
                    <a:pt x="20319" y="0"/>
                  </a:lnTo>
                  <a:lnTo>
                    <a:pt x="0" y="20320"/>
                  </a:lnTo>
                  <a:lnTo>
                    <a:pt x="0" y="78739"/>
                  </a:lnTo>
                  <a:lnTo>
                    <a:pt x="242570" y="78739"/>
                  </a:lnTo>
                  <a:lnTo>
                    <a:pt x="262890" y="58420"/>
                  </a:lnTo>
                  <a:lnTo>
                    <a:pt x="262890" y="0"/>
                  </a:lnTo>
                  <a:close/>
                </a:path>
              </a:pathLst>
            </a:custGeom>
            <a:solidFill>
              <a:srgbClr val="DB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482090" y="3225799"/>
              <a:ext cx="262890" cy="78740"/>
            </a:xfrm>
            <a:custGeom>
              <a:avLst/>
              <a:gdLst/>
              <a:ahLst/>
              <a:cxnLst/>
              <a:rect l="l" t="t" r="r" b="b"/>
              <a:pathLst>
                <a:path w="262889" h="78739">
                  <a:moveTo>
                    <a:pt x="0" y="78739"/>
                  </a:moveTo>
                  <a:lnTo>
                    <a:pt x="0" y="20320"/>
                  </a:lnTo>
                  <a:lnTo>
                    <a:pt x="20319" y="0"/>
                  </a:lnTo>
                  <a:lnTo>
                    <a:pt x="262890" y="0"/>
                  </a:lnTo>
                  <a:lnTo>
                    <a:pt x="262890" y="58420"/>
                  </a:lnTo>
                  <a:lnTo>
                    <a:pt x="242570" y="78739"/>
                  </a:lnTo>
                  <a:lnTo>
                    <a:pt x="0" y="78739"/>
                  </a:lnTo>
                  <a:close/>
                </a:path>
                <a:path w="262889" h="78739">
                  <a:moveTo>
                    <a:pt x="0" y="0"/>
                  </a:moveTo>
                  <a:lnTo>
                    <a:pt x="0" y="0"/>
                  </a:lnTo>
                </a:path>
                <a:path w="262889" h="78739">
                  <a:moveTo>
                    <a:pt x="262890" y="78739"/>
                  </a:moveTo>
                  <a:lnTo>
                    <a:pt x="262890" y="78739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482090" y="3225799"/>
              <a:ext cx="262890" cy="20320"/>
            </a:xfrm>
            <a:custGeom>
              <a:avLst/>
              <a:gdLst/>
              <a:ahLst/>
              <a:cxnLst/>
              <a:rect l="l" t="t" r="r" b="b"/>
              <a:pathLst>
                <a:path w="262889" h="20319">
                  <a:moveTo>
                    <a:pt x="262890" y="0"/>
                  </a:moveTo>
                  <a:lnTo>
                    <a:pt x="20319" y="0"/>
                  </a:lnTo>
                  <a:lnTo>
                    <a:pt x="0" y="20320"/>
                  </a:lnTo>
                  <a:lnTo>
                    <a:pt x="242570" y="20320"/>
                  </a:lnTo>
                  <a:lnTo>
                    <a:pt x="262890" y="0"/>
                  </a:lnTo>
                  <a:close/>
                </a:path>
              </a:pathLst>
            </a:custGeom>
            <a:solidFill>
              <a:srgbClr val="E22C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482090" y="3225799"/>
              <a:ext cx="262890" cy="78740"/>
            </a:xfrm>
            <a:custGeom>
              <a:avLst/>
              <a:gdLst/>
              <a:ahLst/>
              <a:cxnLst/>
              <a:rect l="l" t="t" r="r" b="b"/>
              <a:pathLst>
                <a:path w="262889" h="78739">
                  <a:moveTo>
                    <a:pt x="0" y="20320"/>
                  </a:moveTo>
                  <a:lnTo>
                    <a:pt x="20319" y="0"/>
                  </a:lnTo>
                  <a:lnTo>
                    <a:pt x="262890" y="0"/>
                  </a:lnTo>
                  <a:lnTo>
                    <a:pt x="242570" y="20320"/>
                  </a:lnTo>
                  <a:lnTo>
                    <a:pt x="0" y="20320"/>
                  </a:lnTo>
                  <a:close/>
                </a:path>
                <a:path w="262889" h="78739">
                  <a:moveTo>
                    <a:pt x="0" y="0"/>
                  </a:moveTo>
                  <a:lnTo>
                    <a:pt x="0" y="0"/>
                  </a:lnTo>
                </a:path>
                <a:path w="262889" h="78739">
                  <a:moveTo>
                    <a:pt x="262890" y="78739"/>
                  </a:moveTo>
                  <a:lnTo>
                    <a:pt x="262890" y="78739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724660" y="3225799"/>
              <a:ext cx="20320" cy="78740"/>
            </a:xfrm>
            <a:custGeom>
              <a:avLst/>
              <a:gdLst/>
              <a:ahLst/>
              <a:cxnLst/>
              <a:rect l="l" t="t" r="r" b="b"/>
              <a:pathLst>
                <a:path w="20319" h="78739">
                  <a:moveTo>
                    <a:pt x="20319" y="0"/>
                  </a:moveTo>
                  <a:lnTo>
                    <a:pt x="0" y="20320"/>
                  </a:lnTo>
                  <a:lnTo>
                    <a:pt x="0" y="78739"/>
                  </a:lnTo>
                  <a:lnTo>
                    <a:pt x="20319" y="58420"/>
                  </a:lnTo>
                  <a:lnTo>
                    <a:pt x="20319" y="0"/>
                  </a:lnTo>
                  <a:close/>
                </a:path>
              </a:pathLst>
            </a:custGeom>
            <a:solidFill>
              <a:srgbClr val="AF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482090" y="3225799"/>
              <a:ext cx="262890" cy="78740"/>
            </a:xfrm>
            <a:custGeom>
              <a:avLst/>
              <a:gdLst/>
              <a:ahLst/>
              <a:cxnLst/>
              <a:rect l="l" t="t" r="r" b="b"/>
              <a:pathLst>
                <a:path w="262889" h="78739">
                  <a:moveTo>
                    <a:pt x="242570" y="78739"/>
                  </a:moveTo>
                  <a:lnTo>
                    <a:pt x="242570" y="20320"/>
                  </a:lnTo>
                  <a:lnTo>
                    <a:pt x="262890" y="0"/>
                  </a:lnTo>
                  <a:lnTo>
                    <a:pt x="262890" y="58420"/>
                  </a:lnTo>
                  <a:lnTo>
                    <a:pt x="242570" y="78739"/>
                  </a:lnTo>
                  <a:close/>
                </a:path>
                <a:path w="262889" h="78739">
                  <a:moveTo>
                    <a:pt x="0" y="0"/>
                  </a:moveTo>
                  <a:lnTo>
                    <a:pt x="0" y="0"/>
                  </a:lnTo>
                </a:path>
                <a:path w="262889" h="78739">
                  <a:moveTo>
                    <a:pt x="262890" y="78739"/>
                  </a:moveTo>
                  <a:lnTo>
                    <a:pt x="262890" y="78739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468120" y="3343909"/>
              <a:ext cx="181610" cy="27940"/>
            </a:xfrm>
            <a:custGeom>
              <a:avLst/>
              <a:gdLst/>
              <a:ahLst/>
              <a:cxnLst/>
              <a:rect l="l" t="t" r="r" b="b"/>
              <a:pathLst>
                <a:path w="181610" h="27939">
                  <a:moveTo>
                    <a:pt x="181610" y="0"/>
                  </a:moveTo>
                  <a:lnTo>
                    <a:pt x="44450" y="0"/>
                  </a:lnTo>
                  <a:lnTo>
                    <a:pt x="0" y="27939"/>
                  </a:lnTo>
                  <a:lnTo>
                    <a:pt x="135890" y="27939"/>
                  </a:lnTo>
                  <a:lnTo>
                    <a:pt x="181610" y="0"/>
                  </a:lnTo>
                  <a:close/>
                </a:path>
              </a:pathLst>
            </a:custGeom>
            <a:solidFill>
              <a:srgbClr val="DB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468120" y="3309619"/>
              <a:ext cx="717550" cy="434340"/>
            </a:xfrm>
            <a:custGeom>
              <a:avLst/>
              <a:gdLst/>
              <a:ahLst/>
              <a:cxnLst/>
              <a:rect l="l" t="t" r="r" b="b"/>
              <a:pathLst>
                <a:path w="717550" h="434339">
                  <a:moveTo>
                    <a:pt x="44450" y="34289"/>
                  </a:moveTo>
                  <a:lnTo>
                    <a:pt x="181610" y="34289"/>
                  </a:lnTo>
                  <a:lnTo>
                    <a:pt x="135890" y="62229"/>
                  </a:lnTo>
                  <a:lnTo>
                    <a:pt x="0" y="62229"/>
                  </a:lnTo>
                  <a:lnTo>
                    <a:pt x="44450" y="34289"/>
                  </a:lnTo>
                  <a:close/>
                </a:path>
                <a:path w="717550" h="434339">
                  <a:moveTo>
                    <a:pt x="0" y="34289"/>
                  </a:moveTo>
                  <a:lnTo>
                    <a:pt x="0" y="34289"/>
                  </a:lnTo>
                </a:path>
                <a:path w="717550" h="434339">
                  <a:moveTo>
                    <a:pt x="181610" y="62229"/>
                  </a:moveTo>
                  <a:lnTo>
                    <a:pt x="181610" y="62229"/>
                  </a:lnTo>
                </a:path>
                <a:path w="717550" h="434339">
                  <a:moveTo>
                    <a:pt x="287019" y="434339"/>
                  </a:moveTo>
                  <a:lnTo>
                    <a:pt x="287019" y="106679"/>
                  </a:lnTo>
                  <a:lnTo>
                    <a:pt x="393700" y="0"/>
                  </a:lnTo>
                  <a:lnTo>
                    <a:pt x="717550" y="0"/>
                  </a:lnTo>
                  <a:lnTo>
                    <a:pt x="717550" y="327659"/>
                  </a:lnTo>
                  <a:lnTo>
                    <a:pt x="609600" y="434339"/>
                  </a:lnTo>
                  <a:lnTo>
                    <a:pt x="287019" y="434339"/>
                  </a:lnTo>
                  <a:close/>
                </a:path>
                <a:path w="717550" h="434339">
                  <a:moveTo>
                    <a:pt x="287019" y="0"/>
                  </a:moveTo>
                  <a:lnTo>
                    <a:pt x="287019" y="0"/>
                  </a:lnTo>
                </a:path>
                <a:path w="717550" h="434339">
                  <a:moveTo>
                    <a:pt x="717550" y="434339"/>
                  </a:moveTo>
                  <a:lnTo>
                    <a:pt x="717550" y="434339"/>
                  </a:lnTo>
                </a:path>
                <a:path w="717550" h="434339">
                  <a:moveTo>
                    <a:pt x="287019" y="106679"/>
                  </a:moveTo>
                  <a:lnTo>
                    <a:pt x="393700" y="0"/>
                  </a:lnTo>
                  <a:lnTo>
                    <a:pt x="717550" y="0"/>
                  </a:lnTo>
                  <a:lnTo>
                    <a:pt x="609600" y="106679"/>
                  </a:lnTo>
                  <a:lnTo>
                    <a:pt x="287019" y="106679"/>
                  </a:lnTo>
                  <a:close/>
                </a:path>
                <a:path w="717550" h="434339">
                  <a:moveTo>
                    <a:pt x="287019" y="0"/>
                  </a:moveTo>
                  <a:lnTo>
                    <a:pt x="287019" y="0"/>
                  </a:lnTo>
                </a:path>
                <a:path w="717550" h="434339">
                  <a:moveTo>
                    <a:pt x="717550" y="434339"/>
                  </a:moveTo>
                  <a:lnTo>
                    <a:pt x="717550" y="434339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077720" y="3309619"/>
              <a:ext cx="107950" cy="434340"/>
            </a:xfrm>
            <a:custGeom>
              <a:avLst/>
              <a:gdLst/>
              <a:ahLst/>
              <a:cxnLst/>
              <a:rect l="l" t="t" r="r" b="b"/>
              <a:pathLst>
                <a:path w="107950" h="434339">
                  <a:moveTo>
                    <a:pt x="107950" y="0"/>
                  </a:moveTo>
                  <a:lnTo>
                    <a:pt x="0" y="106679"/>
                  </a:lnTo>
                  <a:lnTo>
                    <a:pt x="0" y="434339"/>
                  </a:lnTo>
                  <a:lnTo>
                    <a:pt x="107950" y="327659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755140" y="3225799"/>
              <a:ext cx="430530" cy="518159"/>
            </a:xfrm>
            <a:custGeom>
              <a:avLst/>
              <a:gdLst/>
              <a:ahLst/>
              <a:cxnLst/>
              <a:rect l="l" t="t" r="r" b="b"/>
              <a:pathLst>
                <a:path w="430530" h="518160">
                  <a:moveTo>
                    <a:pt x="322580" y="518160"/>
                  </a:moveTo>
                  <a:lnTo>
                    <a:pt x="322580" y="190500"/>
                  </a:lnTo>
                  <a:lnTo>
                    <a:pt x="430530" y="83820"/>
                  </a:lnTo>
                  <a:lnTo>
                    <a:pt x="430530" y="411479"/>
                  </a:lnTo>
                  <a:lnTo>
                    <a:pt x="322580" y="518160"/>
                  </a:lnTo>
                  <a:close/>
                </a:path>
                <a:path w="430530" h="518160">
                  <a:moveTo>
                    <a:pt x="0" y="83820"/>
                  </a:moveTo>
                  <a:lnTo>
                    <a:pt x="0" y="83820"/>
                  </a:lnTo>
                </a:path>
                <a:path w="430530" h="518160">
                  <a:moveTo>
                    <a:pt x="430530" y="518160"/>
                  </a:moveTo>
                  <a:lnTo>
                    <a:pt x="430530" y="518160"/>
                  </a:lnTo>
                </a:path>
                <a:path w="430530" h="518160">
                  <a:moveTo>
                    <a:pt x="101600" y="78739"/>
                  </a:moveTo>
                  <a:lnTo>
                    <a:pt x="101600" y="20320"/>
                  </a:lnTo>
                  <a:lnTo>
                    <a:pt x="121920" y="0"/>
                  </a:lnTo>
                  <a:lnTo>
                    <a:pt x="430530" y="0"/>
                  </a:lnTo>
                  <a:lnTo>
                    <a:pt x="430530" y="58420"/>
                  </a:lnTo>
                  <a:lnTo>
                    <a:pt x="411480" y="78739"/>
                  </a:lnTo>
                  <a:lnTo>
                    <a:pt x="101600" y="78739"/>
                  </a:lnTo>
                  <a:close/>
                </a:path>
                <a:path w="430530" h="518160">
                  <a:moveTo>
                    <a:pt x="101600" y="0"/>
                  </a:moveTo>
                  <a:lnTo>
                    <a:pt x="101600" y="0"/>
                  </a:lnTo>
                </a:path>
                <a:path w="430530" h="518160">
                  <a:moveTo>
                    <a:pt x="430530" y="78739"/>
                  </a:moveTo>
                  <a:lnTo>
                    <a:pt x="430530" y="78739"/>
                  </a:lnTo>
                </a:path>
                <a:path w="430530" h="518160">
                  <a:moveTo>
                    <a:pt x="101600" y="20320"/>
                  </a:moveTo>
                  <a:lnTo>
                    <a:pt x="121920" y="0"/>
                  </a:lnTo>
                  <a:lnTo>
                    <a:pt x="430530" y="0"/>
                  </a:lnTo>
                  <a:lnTo>
                    <a:pt x="411480" y="20320"/>
                  </a:lnTo>
                  <a:lnTo>
                    <a:pt x="101600" y="20320"/>
                  </a:lnTo>
                  <a:close/>
                </a:path>
                <a:path w="430530" h="518160">
                  <a:moveTo>
                    <a:pt x="101600" y="0"/>
                  </a:moveTo>
                  <a:lnTo>
                    <a:pt x="101600" y="0"/>
                  </a:lnTo>
                </a:path>
                <a:path w="430530" h="518160">
                  <a:moveTo>
                    <a:pt x="430530" y="78739"/>
                  </a:moveTo>
                  <a:lnTo>
                    <a:pt x="430530" y="78739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166620" y="3225799"/>
              <a:ext cx="19050" cy="78740"/>
            </a:xfrm>
            <a:custGeom>
              <a:avLst/>
              <a:gdLst/>
              <a:ahLst/>
              <a:cxnLst/>
              <a:rect l="l" t="t" r="r" b="b"/>
              <a:pathLst>
                <a:path w="19050" h="78739">
                  <a:moveTo>
                    <a:pt x="19050" y="0"/>
                  </a:moveTo>
                  <a:lnTo>
                    <a:pt x="0" y="20320"/>
                  </a:lnTo>
                  <a:lnTo>
                    <a:pt x="0" y="78739"/>
                  </a:lnTo>
                  <a:lnTo>
                    <a:pt x="19050" y="5842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805940" y="3225799"/>
              <a:ext cx="379730" cy="383540"/>
            </a:xfrm>
            <a:custGeom>
              <a:avLst/>
              <a:gdLst/>
              <a:ahLst/>
              <a:cxnLst/>
              <a:rect l="l" t="t" r="r" b="b"/>
              <a:pathLst>
                <a:path w="379730" h="383539">
                  <a:moveTo>
                    <a:pt x="360680" y="78739"/>
                  </a:moveTo>
                  <a:lnTo>
                    <a:pt x="360680" y="20320"/>
                  </a:lnTo>
                  <a:lnTo>
                    <a:pt x="379730" y="0"/>
                  </a:lnTo>
                  <a:lnTo>
                    <a:pt x="379730" y="58420"/>
                  </a:lnTo>
                  <a:lnTo>
                    <a:pt x="360680" y="78739"/>
                  </a:lnTo>
                  <a:close/>
                </a:path>
                <a:path w="379730" h="383539">
                  <a:moveTo>
                    <a:pt x="50800" y="0"/>
                  </a:moveTo>
                  <a:lnTo>
                    <a:pt x="50800" y="0"/>
                  </a:lnTo>
                </a:path>
                <a:path w="379730" h="383539">
                  <a:moveTo>
                    <a:pt x="379730" y="78739"/>
                  </a:moveTo>
                  <a:lnTo>
                    <a:pt x="379730" y="78739"/>
                  </a:lnTo>
                </a:path>
                <a:path w="379730" h="383539">
                  <a:moveTo>
                    <a:pt x="106680" y="44450"/>
                  </a:moveTo>
                  <a:lnTo>
                    <a:pt x="119380" y="44450"/>
                  </a:lnTo>
                  <a:lnTo>
                    <a:pt x="128270" y="46989"/>
                  </a:lnTo>
                  <a:lnTo>
                    <a:pt x="128270" y="50800"/>
                  </a:lnTo>
                  <a:lnTo>
                    <a:pt x="128270" y="54610"/>
                  </a:lnTo>
                  <a:lnTo>
                    <a:pt x="119380" y="57150"/>
                  </a:lnTo>
                  <a:lnTo>
                    <a:pt x="106680" y="57150"/>
                  </a:lnTo>
                  <a:lnTo>
                    <a:pt x="95250" y="57150"/>
                  </a:lnTo>
                  <a:lnTo>
                    <a:pt x="86360" y="54610"/>
                  </a:lnTo>
                  <a:lnTo>
                    <a:pt x="86360" y="50800"/>
                  </a:lnTo>
                  <a:lnTo>
                    <a:pt x="86360" y="46989"/>
                  </a:lnTo>
                  <a:lnTo>
                    <a:pt x="95250" y="44450"/>
                  </a:lnTo>
                  <a:lnTo>
                    <a:pt x="106680" y="44450"/>
                  </a:lnTo>
                  <a:close/>
                </a:path>
                <a:path w="379730" h="383539">
                  <a:moveTo>
                    <a:pt x="86360" y="44450"/>
                  </a:moveTo>
                  <a:lnTo>
                    <a:pt x="86360" y="44450"/>
                  </a:lnTo>
                </a:path>
                <a:path w="379730" h="383539">
                  <a:moveTo>
                    <a:pt x="129540" y="57150"/>
                  </a:moveTo>
                  <a:lnTo>
                    <a:pt x="129540" y="57150"/>
                  </a:lnTo>
                </a:path>
                <a:path w="379730" h="383539">
                  <a:moveTo>
                    <a:pt x="27940" y="289560"/>
                  </a:moveTo>
                  <a:lnTo>
                    <a:pt x="203200" y="289560"/>
                  </a:lnTo>
                  <a:lnTo>
                    <a:pt x="231140" y="317500"/>
                  </a:lnTo>
                  <a:lnTo>
                    <a:pt x="231140" y="355600"/>
                  </a:lnTo>
                  <a:lnTo>
                    <a:pt x="203200" y="383539"/>
                  </a:lnTo>
                  <a:lnTo>
                    <a:pt x="27940" y="383539"/>
                  </a:lnTo>
                  <a:lnTo>
                    <a:pt x="0" y="355600"/>
                  </a:lnTo>
                  <a:lnTo>
                    <a:pt x="0" y="317500"/>
                  </a:lnTo>
                  <a:lnTo>
                    <a:pt x="27940" y="289560"/>
                  </a:lnTo>
                  <a:close/>
                </a:path>
                <a:path w="379730" h="383539">
                  <a:moveTo>
                    <a:pt x="0" y="289560"/>
                  </a:moveTo>
                  <a:lnTo>
                    <a:pt x="0" y="289560"/>
                  </a:lnTo>
                </a:path>
                <a:path w="379730" h="383539">
                  <a:moveTo>
                    <a:pt x="231140" y="383539"/>
                  </a:moveTo>
                  <a:lnTo>
                    <a:pt x="231140" y="383539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2261870" y="3280350"/>
            <a:ext cx="337820" cy="438784"/>
            <a:chOff x="2261870" y="3280350"/>
            <a:chExt cx="337820" cy="438784"/>
          </a:xfrm>
        </p:grpSpPr>
        <p:pic>
          <p:nvPicPr>
            <p:cNvPr id="38" name="object 3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72690" y="3491229"/>
              <a:ext cx="127000" cy="227330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2265680" y="3583939"/>
              <a:ext cx="124460" cy="15240"/>
            </a:xfrm>
            <a:custGeom>
              <a:avLst/>
              <a:gdLst/>
              <a:ahLst/>
              <a:cxnLst/>
              <a:rect l="l" t="t" r="r" b="b"/>
              <a:pathLst>
                <a:path w="124460" h="15239">
                  <a:moveTo>
                    <a:pt x="124459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62230" y="15239"/>
                  </a:lnTo>
                  <a:lnTo>
                    <a:pt x="124459" y="15239"/>
                  </a:lnTo>
                  <a:lnTo>
                    <a:pt x="124459" y="0"/>
                  </a:lnTo>
                  <a:close/>
                </a:path>
              </a:pathLst>
            </a:custGeom>
            <a:solidFill>
              <a:srgbClr val="F29E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50711" y="3280350"/>
              <a:ext cx="63618" cy="68698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2261870" y="3366769"/>
              <a:ext cx="229870" cy="351790"/>
            </a:xfrm>
            <a:custGeom>
              <a:avLst/>
              <a:gdLst/>
              <a:ahLst/>
              <a:cxnLst/>
              <a:rect l="l" t="t" r="r" b="b"/>
              <a:pathLst>
                <a:path w="229869" h="351789">
                  <a:moveTo>
                    <a:pt x="111760" y="1269"/>
                  </a:moveTo>
                  <a:lnTo>
                    <a:pt x="85090" y="1269"/>
                  </a:lnTo>
                  <a:lnTo>
                    <a:pt x="82550" y="3809"/>
                  </a:lnTo>
                  <a:lnTo>
                    <a:pt x="78740" y="5079"/>
                  </a:lnTo>
                  <a:lnTo>
                    <a:pt x="74930" y="7619"/>
                  </a:lnTo>
                  <a:lnTo>
                    <a:pt x="73660" y="11429"/>
                  </a:lnTo>
                  <a:lnTo>
                    <a:pt x="69850" y="12700"/>
                  </a:lnTo>
                  <a:lnTo>
                    <a:pt x="68580" y="16509"/>
                  </a:lnTo>
                  <a:lnTo>
                    <a:pt x="64769" y="19050"/>
                  </a:lnTo>
                  <a:lnTo>
                    <a:pt x="63500" y="22859"/>
                  </a:lnTo>
                  <a:lnTo>
                    <a:pt x="62230" y="27939"/>
                  </a:lnTo>
                  <a:lnTo>
                    <a:pt x="1269" y="162559"/>
                  </a:lnTo>
                  <a:lnTo>
                    <a:pt x="1269" y="166369"/>
                  </a:lnTo>
                  <a:lnTo>
                    <a:pt x="0" y="168909"/>
                  </a:lnTo>
                  <a:lnTo>
                    <a:pt x="0" y="177800"/>
                  </a:lnTo>
                  <a:lnTo>
                    <a:pt x="1269" y="181609"/>
                  </a:lnTo>
                  <a:lnTo>
                    <a:pt x="1269" y="184150"/>
                  </a:lnTo>
                  <a:lnTo>
                    <a:pt x="2540" y="186689"/>
                  </a:lnTo>
                  <a:lnTo>
                    <a:pt x="5080" y="189229"/>
                  </a:lnTo>
                  <a:lnTo>
                    <a:pt x="7619" y="193039"/>
                  </a:lnTo>
                  <a:lnTo>
                    <a:pt x="8890" y="194309"/>
                  </a:lnTo>
                  <a:lnTo>
                    <a:pt x="12700" y="195579"/>
                  </a:lnTo>
                  <a:lnTo>
                    <a:pt x="13969" y="196850"/>
                  </a:lnTo>
                  <a:lnTo>
                    <a:pt x="15240" y="196850"/>
                  </a:lnTo>
                  <a:lnTo>
                    <a:pt x="19050" y="198119"/>
                  </a:lnTo>
                  <a:lnTo>
                    <a:pt x="151130" y="198119"/>
                  </a:lnTo>
                  <a:lnTo>
                    <a:pt x="151130" y="351789"/>
                  </a:lnTo>
                  <a:lnTo>
                    <a:pt x="190500" y="351789"/>
                  </a:lnTo>
                  <a:lnTo>
                    <a:pt x="190500" y="166369"/>
                  </a:lnTo>
                  <a:lnTo>
                    <a:pt x="189230" y="165100"/>
                  </a:lnTo>
                  <a:lnTo>
                    <a:pt x="187960" y="162559"/>
                  </a:lnTo>
                  <a:lnTo>
                    <a:pt x="181610" y="156209"/>
                  </a:lnTo>
                  <a:lnTo>
                    <a:pt x="179069" y="156209"/>
                  </a:lnTo>
                  <a:lnTo>
                    <a:pt x="176530" y="154939"/>
                  </a:lnTo>
                  <a:lnTo>
                    <a:pt x="173990" y="154939"/>
                  </a:lnTo>
                  <a:lnTo>
                    <a:pt x="171450" y="152400"/>
                  </a:lnTo>
                  <a:lnTo>
                    <a:pt x="163830" y="152400"/>
                  </a:lnTo>
                  <a:lnTo>
                    <a:pt x="90169" y="149859"/>
                  </a:lnTo>
                  <a:lnTo>
                    <a:pt x="111760" y="88900"/>
                  </a:lnTo>
                  <a:lnTo>
                    <a:pt x="229235" y="88900"/>
                  </a:lnTo>
                  <a:lnTo>
                    <a:pt x="228600" y="87629"/>
                  </a:lnTo>
                  <a:lnTo>
                    <a:pt x="228600" y="86359"/>
                  </a:lnTo>
                  <a:lnTo>
                    <a:pt x="227330" y="83819"/>
                  </a:lnTo>
                  <a:lnTo>
                    <a:pt x="226060" y="82550"/>
                  </a:lnTo>
                  <a:lnTo>
                    <a:pt x="223519" y="81279"/>
                  </a:lnTo>
                  <a:lnTo>
                    <a:pt x="222250" y="80009"/>
                  </a:lnTo>
                  <a:lnTo>
                    <a:pt x="220980" y="77469"/>
                  </a:lnTo>
                  <a:lnTo>
                    <a:pt x="219710" y="76200"/>
                  </a:lnTo>
                  <a:lnTo>
                    <a:pt x="146050" y="76200"/>
                  </a:lnTo>
                  <a:lnTo>
                    <a:pt x="132080" y="52069"/>
                  </a:lnTo>
                  <a:lnTo>
                    <a:pt x="134619" y="46989"/>
                  </a:lnTo>
                  <a:lnTo>
                    <a:pt x="134619" y="25400"/>
                  </a:lnTo>
                  <a:lnTo>
                    <a:pt x="133350" y="22859"/>
                  </a:lnTo>
                  <a:lnTo>
                    <a:pt x="133350" y="20319"/>
                  </a:lnTo>
                  <a:lnTo>
                    <a:pt x="132080" y="17779"/>
                  </a:lnTo>
                  <a:lnTo>
                    <a:pt x="120650" y="6350"/>
                  </a:lnTo>
                  <a:lnTo>
                    <a:pt x="116840" y="5079"/>
                  </a:lnTo>
                  <a:lnTo>
                    <a:pt x="114300" y="3809"/>
                  </a:lnTo>
                  <a:lnTo>
                    <a:pt x="111760" y="1269"/>
                  </a:lnTo>
                  <a:close/>
                </a:path>
                <a:path w="229869" h="351789">
                  <a:moveTo>
                    <a:pt x="229235" y="88900"/>
                  </a:moveTo>
                  <a:lnTo>
                    <a:pt x="111760" y="88900"/>
                  </a:lnTo>
                  <a:lnTo>
                    <a:pt x="125730" y="111759"/>
                  </a:lnTo>
                  <a:lnTo>
                    <a:pt x="214630" y="111759"/>
                  </a:lnTo>
                  <a:lnTo>
                    <a:pt x="215900" y="109219"/>
                  </a:lnTo>
                  <a:lnTo>
                    <a:pt x="218440" y="109219"/>
                  </a:lnTo>
                  <a:lnTo>
                    <a:pt x="220980" y="107950"/>
                  </a:lnTo>
                  <a:lnTo>
                    <a:pt x="222250" y="106679"/>
                  </a:lnTo>
                  <a:lnTo>
                    <a:pt x="226060" y="105409"/>
                  </a:lnTo>
                  <a:lnTo>
                    <a:pt x="226060" y="102869"/>
                  </a:lnTo>
                  <a:lnTo>
                    <a:pt x="228600" y="102869"/>
                  </a:lnTo>
                  <a:lnTo>
                    <a:pt x="228600" y="99059"/>
                  </a:lnTo>
                  <a:lnTo>
                    <a:pt x="229869" y="96519"/>
                  </a:lnTo>
                  <a:lnTo>
                    <a:pt x="229869" y="90169"/>
                  </a:lnTo>
                  <a:lnTo>
                    <a:pt x="229235" y="88900"/>
                  </a:lnTo>
                  <a:close/>
                </a:path>
                <a:path w="229869" h="351789">
                  <a:moveTo>
                    <a:pt x="102869" y="0"/>
                  </a:moveTo>
                  <a:lnTo>
                    <a:pt x="93980" y="0"/>
                  </a:lnTo>
                  <a:lnTo>
                    <a:pt x="88900" y="1269"/>
                  </a:lnTo>
                  <a:lnTo>
                    <a:pt x="106680" y="1269"/>
                  </a:lnTo>
                  <a:lnTo>
                    <a:pt x="102869" y="0"/>
                  </a:lnTo>
                  <a:close/>
                </a:path>
              </a:pathLst>
            </a:custGeom>
            <a:solidFill>
              <a:srgbClr val="F29E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2679640" y="3229550"/>
            <a:ext cx="356235" cy="511175"/>
            <a:chOff x="2679640" y="3229550"/>
            <a:chExt cx="356235" cy="511175"/>
          </a:xfrm>
        </p:grpSpPr>
        <p:sp>
          <p:nvSpPr>
            <p:cNvPr id="43" name="object 43"/>
            <p:cNvSpPr/>
            <p:nvPr/>
          </p:nvSpPr>
          <p:spPr>
            <a:xfrm>
              <a:off x="2692399" y="3242309"/>
              <a:ext cx="330200" cy="483870"/>
            </a:xfrm>
            <a:custGeom>
              <a:avLst/>
              <a:gdLst/>
              <a:ahLst/>
              <a:cxnLst/>
              <a:rect l="l" t="t" r="r" b="b"/>
              <a:pathLst>
                <a:path w="330200" h="483870">
                  <a:moveTo>
                    <a:pt x="224931" y="180339"/>
                  </a:moveTo>
                  <a:lnTo>
                    <a:pt x="105410" y="180339"/>
                  </a:lnTo>
                  <a:lnTo>
                    <a:pt x="114300" y="182879"/>
                  </a:lnTo>
                  <a:lnTo>
                    <a:pt x="115569" y="190500"/>
                  </a:lnTo>
                  <a:lnTo>
                    <a:pt x="114300" y="207010"/>
                  </a:lnTo>
                  <a:lnTo>
                    <a:pt x="111760" y="232410"/>
                  </a:lnTo>
                  <a:lnTo>
                    <a:pt x="107950" y="256539"/>
                  </a:lnTo>
                  <a:lnTo>
                    <a:pt x="101600" y="276860"/>
                  </a:lnTo>
                  <a:lnTo>
                    <a:pt x="95250" y="304800"/>
                  </a:lnTo>
                  <a:lnTo>
                    <a:pt x="86360" y="326389"/>
                  </a:lnTo>
                  <a:lnTo>
                    <a:pt x="67310" y="356869"/>
                  </a:lnTo>
                  <a:lnTo>
                    <a:pt x="53339" y="375919"/>
                  </a:lnTo>
                  <a:lnTo>
                    <a:pt x="27939" y="403860"/>
                  </a:lnTo>
                  <a:lnTo>
                    <a:pt x="12700" y="425450"/>
                  </a:lnTo>
                  <a:lnTo>
                    <a:pt x="0" y="444500"/>
                  </a:lnTo>
                  <a:lnTo>
                    <a:pt x="0" y="452119"/>
                  </a:lnTo>
                  <a:lnTo>
                    <a:pt x="12700" y="466089"/>
                  </a:lnTo>
                  <a:lnTo>
                    <a:pt x="31750" y="483869"/>
                  </a:lnTo>
                  <a:lnTo>
                    <a:pt x="48260" y="483869"/>
                  </a:lnTo>
                  <a:lnTo>
                    <a:pt x="53339" y="478789"/>
                  </a:lnTo>
                  <a:lnTo>
                    <a:pt x="45719" y="469900"/>
                  </a:lnTo>
                  <a:lnTo>
                    <a:pt x="38100" y="458469"/>
                  </a:lnTo>
                  <a:lnTo>
                    <a:pt x="38100" y="449579"/>
                  </a:lnTo>
                  <a:lnTo>
                    <a:pt x="48260" y="431800"/>
                  </a:lnTo>
                  <a:lnTo>
                    <a:pt x="69850" y="410210"/>
                  </a:lnTo>
                  <a:lnTo>
                    <a:pt x="128269" y="337819"/>
                  </a:lnTo>
                  <a:lnTo>
                    <a:pt x="139700" y="326389"/>
                  </a:lnTo>
                  <a:lnTo>
                    <a:pt x="146050" y="318769"/>
                  </a:lnTo>
                  <a:lnTo>
                    <a:pt x="157480" y="317500"/>
                  </a:lnTo>
                  <a:lnTo>
                    <a:pt x="222250" y="317500"/>
                  </a:lnTo>
                  <a:lnTo>
                    <a:pt x="200660" y="280669"/>
                  </a:lnTo>
                  <a:lnTo>
                    <a:pt x="186689" y="251460"/>
                  </a:lnTo>
                  <a:lnTo>
                    <a:pt x="184150" y="236219"/>
                  </a:lnTo>
                  <a:lnTo>
                    <a:pt x="184150" y="217169"/>
                  </a:lnTo>
                  <a:lnTo>
                    <a:pt x="189230" y="204469"/>
                  </a:lnTo>
                  <a:lnTo>
                    <a:pt x="196850" y="198119"/>
                  </a:lnTo>
                  <a:lnTo>
                    <a:pt x="249381" y="198119"/>
                  </a:lnTo>
                  <a:lnTo>
                    <a:pt x="236219" y="190500"/>
                  </a:lnTo>
                  <a:lnTo>
                    <a:pt x="224931" y="180339"/>
                  </a:lnTo>
                  <a:close/>
                </a:path>
                <a:path w="330200" h="483870">
                  <a:moveTo>
                    <a:pt x="222250" y="317500"/>
                  </a:moveTo>
                  <a:lnTo>
                    <a:pt x="157480" y="317500"/>
                  </a:lnTo>
                  <a:lnTo>
                    <a:pt x="167639" y="323850"/>
                  </a:lnTo>
                  <a:lnTo>
                    <a:pt x="180339" y="331469"/>
                  </a:lnTo>
                  <a:lnTo>
                    <a:pt x="205739" y="364489"/>
                  </a:lnTo>
                  <a:lnTo>
                    <a:pt x="234950" y="403860"/>
                  </a:lnTo>
                  <a:lnTo>
                    <a:pt x="261619" y="444500"/>
                  </a:lnTo>
                  <a:lnTo>
                    <a:pt x="278130" y="466089"/>
                  </a:lnTo>
                  <a:lnTo>
                    <a:pt x="284480" y="471169"/>
                  </a:lnTo>
                  <a:lnTo>
                    <a:pt x="294639" y="471169"/>
                  </a:lnTo>
                  <a:lnTo>
                    <a:pt x="304800" y="463550"/>
                  </a:lnTo>
                  <a:lnTo>
                    <a:pt x="317500" y="454660"/>
                  </a:lnTo>
                  <a:lnTo>
                    <a:pt x="328930" y="445769"/>
                  </a:lnTo>
                  <a:lnTo>
                    <a:pt x="329988" y="439419"/>
                  </a:lnTo>
                  <a:lnTo>
                    <a:pt x="317500" y="439419"/>
                  </a:lnTo>
                  <a:lnTo>
                    <a:pt x="304800" y="438150"/>
                  </a:lnTo>
                  <a:lnTo>
                    <a:pt x="288289" y="425450"/>
                  </a:lnTo>
                  <a:lnTo>
                    <a:pt x="261619" y="382269"/>
                  </a:lnTo>
                  <a:lnTo>
                    <a:pt x="222250" y="317500"/>
                  </a:lnTo>
                  <a:close/>
                </a:path>
                <a:path w="330200" h="483870">
                  <a:moveTo>
                    <a:pt x="330200" y="438150"/>
                  </a:moveTo>
                  <a:lnTo>
                    <a:pt x="317500" y="439419"/>
                  </a:lnTo>
                  <a:lnTo>
                    <a:pt x="329988" y="439419"/>
                  </a:lnTo>
                  <a:lnTo>
                    <a:pt x="330200" y="438150"/>
                  </a:lnTo>
                  <a:close/>
                </a:path>
                <a:path w="330200" h="483870">
                  <a:moveTo>
                    <a:pt x="160019" y="0"/>
                  </a:moveTo>
                  <a:lnTo>
                    <a:pt x="148589" y="3810"/>
                  </a:lnTo>
                  <a:lnTo>
                    <a:pt x="142239" y="10160"/>
                  </a:lnTo>
                  <a:lnTo>
                    <a:pt x="139700" y="20319"/>
                  </a:lnTo>
                  <a:lnTo>
                    <a:pt x="135889" y="27939"/>
                  </a:lnTo>
                  <a:lnTo>
                    <a:pt x="139700" y="36829"/>
                  </a:lnTo>
                  <a:lnTo>
                    <a:pt x="142239" y="50800"/>
                  </a:lnTo>
                  <a:lnTo>
                    <a:pt x="146050" y="58419"/>
                  </a:lnTo>
                  <a:lnTo>
                    <a:pt x="147319" y="66039"/>
                  </a:lnTo>
                  <a:lnTo>
                    <a:pt x="146050" y="77469"/>
                  </a:lnTo>
                  <a:lnTo>
                    <a:pt x="139700" y="85089"/>
                  </a:lnTo>
                  <a:lnTo>
                    <a:pt x="128269" y="92710"/>
                  </a:lnTo>
                  <a:lnTo>
                    <a:pt x="115569" y="99060"/>
                  </a:lnTo>
                  <a:lnTo>
                    <a:pt x="107950" y="105410"/>
                  </a:lnTo>
                  <a:lnTo>
                    <a:pt x="100330" y="113029"/>
                  </a:lnTo>
                  <a:lnTo>
                    <a:pt x="91439" y="124460"/>
                  </a:lnTo>
                  <a:lnTo>
                    <a:pt x="82550" y="143510"/>
                  </a:lnTo>
                  <a:lnTo>
                    <a:pt x="76200" y="163829"/>
                  </a:lnTo>
                  <a:lnTo>
                    <a:pt x="69850" y="180339"/>
                  </a:lnTo>
                  <a:lnTo>
                    <a:pt x="67310" y="201929"/>
                  </a:lnTo>
                  <a:lnTo>
                    <a:pt x="66039" y="226060"/>
                  </a:lnTo>
                  <a:lnTo>
                    <a:pt x="66039" y="252729"/>
                  </a:lnTo>
                  <a:lnTo>
                    <a:pt x="67310" y="262889"/>
                  </a:lnTo>
                  <a:lnTo>
                    <a:pt x="72389" y="266700"/>
                  </a:lnTo>
                  <a:lnTo>
                    <a:pt x="81280" y="269239"/>
                  </a:lnTo>
                  <a:lnTo>
                    <a:pt x="85089" y="266700"/>
                  </a:lnTo>
                  <a:lnTo>
                    <a:pt x="86360" y="262889"/>
                  </a:lnTo>
                  <a:lnTo>
                    <a:pt x="86360" y="219710"/>
                  </a:lnTo>
                  <a:lnTo>
                    <a:pt x="88900" y="204469"/>
                  </a:lnTo>
                  <a:lnTo>
                    <a:pt x="91439" y="193039"/>
                  </a:lnTo>
                  <a:lnTo>
                    <a:pt x="96519" y="182879"/>
                  </a:lnTo>
                  <a:lnTo>
                    <a:pt x="105410" y="180339"/>
                  </a:lnTo>
                  <a:lnTo>
                    <a:pt x="224931" y="180339"/>
                  </a:lnTo>
                  <a:lnTo>
                    <a:pt x="223519" y="179069"/>
                  </a:lnTo>
                  <a:lnTo>
                    <a:pt x="215900" y="163829"/>
                  </a:lnTo>
                  <a:lnTo>
                    <a:pt x="209550" y="143510"/>
                  </a:lnTo>
                  <a:lnTo>
                    <a:pt x="208280" y="123189"/>
                  </a:lnTo>
                  <a:lnTo>
                    <a:pt x="203200" y="113029"/>
                  </a:lnTo>
                  <a:lnTo>
                    <a:pt x="196850" y="104139"/>
                  </a:lnTo>
                  <a:lnTo>
                    <a:pt x="186689" y="92710"/>
                  </a:lnTo>
                  <a:lnTo>
                    <a:pt x="180339" y="86360"/>
                  </a:lnTo>
                  <a:lnTo>
                    <a:pt x="180339" y="78739"/>
                  </a:lnTo>
                  <a:lnTo>
                    <a:pt x="184150" y="66039"/>
                  </a:lnTo>
                  <a:lnTo>
                    <a:pt x="189230" y="59689"/>
                  </a:lnTo>
                  <a:lnTo>
                    <a:pt x="193039" y="52069"/>
                  </a:lnTo>
                  <a:lnTo>
                    <a:pt x="196850" y="39369"/>
                  </a:lnTo>
                  <a:lnTo>
                    <a:pt x="190500" y="13969"/>
                  </a:lnTo>
                  <a:lnTo>
                    <a:pt x="184150" y="5079"/>
                  </a:lnTo>
                  <a:lnTo>
                    <a:pt x="173989" y="1269"/>
                  </a:lnTo>
                  <a:lnTo>
                    <a:pt x="160019" y="0"/>
                  </a:lnTo>
                  <a:close/>
                </a:path>
                <a:path w="330200" h="483870">
                  <a:moveTo>
                    <a:pt x="249381" y="198119"/>
                  </a:moveTo>
                  <a:lnTo>
                    <a:pt x="203200" y="198119"/>
                  </a:lnTo>
                  <a:lnTo>
                    <a:pt x="210819" y="201929"/>
                  </a:lnTo>
                  <a:lnTo>
                    <a:pt x="227330" y="213360"/>
                  </a:lnTo>
                  <a:lnTo>
                    <a:pt x="245110" y="226060"/>
                  </a:lnTo>
                  <a:lnTo>
                    <a:pt x="256539" y="232410"/>
                  </a:lnTo>
                  <a:lnTo>
                    <a:pt x="265430" y="236219"/>
                  </a:lnTo>
                  <a:lnTo>
                    <a:pt x="271780" y="232410"/>
                  </a:lnTo>
                  <a:lnTo>
                    <a:pt x="275589" y="226060"/>
                  </a:lnTo>
                  <a:lnTo>
                    <a:pt x="274319" y="223519"/>
                  </a:lnTo>
                  <a:lnTo>
                    <a:pt x="271780" y="217169"/>
                  </a:lnTo>
                  <a:lnTo>
                    <a:pt x="260350" y="204469"/>
                  </a:lnTo>
                  <a:lnTo>
                    <a:pt x="249381" y="198119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692399" y="3242309"/>
              <a:ext cx="331470" cy="485140"/>
            </a:xfrm>
            <a:custGeom>
              <a:avLst/>
              <a:gdLst/>
              <a:ahLst/>
              <a:cxnLst/>
              <a:rect l="l" t="t" r="r" b="b"/>
              <a:pathLst>
                <a:path w="331469" h="485139">
                  <a:moveTo>
                    <a:pt x="328930" y="445769"/>
                  </a:moveTo>
                  <a:lnTo>
                    <a:pt x="330200" y="438150"/>
                  </a:lnTo>
                  <a:lnTo>
                    <a:pt x="317500" y="439419"/>
                  </a:lnTo>
                  <a:lnTo>
                    <a:pt x="304800" y="438150"/>
                  </a:lnTo>
                  <a:lnTo>
                    <a:pt x="261619" y="382269"/>
                  </a:lnTo>
                  <a:lnTo>
                    <a:pt x="222250" y="317500"/>
                  </a:lnTo>
                  <a:lnTo>
                    <a:pt x="200660" y="280669"/>
                  </a:lnTo>
                  <a:lnTo>
                    <a:pt x="184150" y="236219"/>
                  </a:lnTo>
                  <a:lnTo>
                    <a:pt x="184150" y="217169"/>
                  </a:lnTo>
                  <a:lnTo>
                    <a:pt x="189230" y="204469"/>
                  </a:lnTo>
                  <a:lnTo>
                    <a:pt x="196850" y="198119"/>
                  </a:lnTo>
                  <a:lnTo>
                    <a:pt x="203200" y="198119"/>
                  </a:lnTo>
                  <a:lnTo>
                    <a:pt x="210819" y="201929"/>
                  </a:lnTo>
                  <a:lnTo>
                    <a:pt x="227330" y="213360"/>
                  </a:lnTo>
                  <a:lnTo>
                    <a:pt x="245110" y="226060"/>
                  </a:lnTo>
                  <a:lnTo>
                    <a:pt x="256539" y="232410"/>
                  </a:lnTo>
                  <a:lnTo>
                    <a:pt x="265430" y="236219"/>
                  </a:lnTo>
                  <a:lnTo>
                    <a:pt x="271780" y="232410"/>
                  </a:lnTo>
                  <a:lnTo>
                    <a:pt x="275589" y="226060"/>
                  </a:lnTo>
                  <a:lnTo>
                    <a:pt x="274319" y="223519"/>
                  </a:lnTo>
                  <a:lnTo>
                    <a:pt x="271780" y="217169"/>
                  </a:lnTo>
                  <a:lnTo>
                    <a:pt x="260350" y="204469"/>
                  </a:lnTo>
                  <a:lnTo>
                    <a:pt x="236219" y="190500"/>
                  </a:lnTo>
                  <a:lnTo>
                    <a:pt x="223519" y="179069"/>
                  </a:lnTo>
                  <a:lnTo>
                    <a:pt x="215900" y="163829"/>
                  </a:lnTo>
                  <a:lnTo>
                    <a:pt x="209550" y="143510"/>
                  </a:lnTo>
                  <a:lnTo>
                    <a:pt x="208280" y="123189"/>
                  </a:lnTo>
                  <a:lnTo>
                    <a:pt x="203200" y="113029"/>
                  </a:lnTo>
                  <a:lnTo>
                    <a:pt x="196850" y="104139"/>
                  </a:lnTo>
                  <a:lnTo>
                    <a:pt x="186689" y="92710"/>
                  </a:lnTo>
                  <a:lnTo>
                    <a:pt x="180339" y="86360"/>
                  </a:lnTo>
                  <a:lnTo>
                    <a:pt x="180339" y="78739"/>
                  </a:lnTo>
                  <a:lnTo>
                    <a:pt x="184150" y="66039"/>
                  </a:lnTo>
                  <a:lnTo>
                    <a:pt x="189230" y="59689"/>
                  </a:lnTo>
                  <a:lnTo>
                    <a:pt x="193039" y="52069"/>
                  </a:lnTo>
                  <a:lnTo>
                    <a:pt x="196850" y="39369"/>
                  </a:lnTo>
                  <a:lnTo>
                    <a:pt x="193039" y="24129"/>
                  </a:lnTo>
                  <a:lnTo>
                    <a:pt x="190500" y="13969"/>
                  </a:lnTo>
                  <a:lnTo>
                    <a:pt x="184150" y="5079"/>
                  </a:lnTo>
                  <a:lnTo>
                    <a:pt x="173989" y="1269"/>
                  </a:lnTo>
                  <a:lnTo>
                    <a:pt x="160019" y="0"/>
                  </a:lnTo>
                  <a:lnTo>
                    <a:pt x="148589" y="3810"/>
                  </a:lnTo>
                  <a:lnTo>
                    <a:pt x="142239" y="10160"/>
                  </a:lnTo>
                  <a:lnTo>
                    <a:pt x="139700" y="20319"/>
                  </a:lnTo>
                  <a:lnTo>
                    <a:pt x="135889" y="27939"/>
                  </a:lnTo>
                  <a:lnTo>
                    <a:pt x="139700" y="36829"/>
                  </a:lnTo>
                  <a:lnTo>
                    <a:pt x="142239" y="50800"/>
                  </a:lnTo>
                  <a:lnTo>
                    <a:pt x="146050" y="58419"/>
                  </a:lnTo>
                  <a:lnTo>
                    <a:pt x="147319" y="66039"/>
                  </a:lnTo>
                  <a:lnTo>
                    <a:pt x="146050" y="77469"/>
                  </a:lnTo>
                  <a:lnTo>
                    <a:pt x="139700" y="85089"/>
                  </a:lnTo>
                  <a:lnTo>
                    <a:pt x="128269" y="92710"/>
                  </a:lnTo>
                  <a:lnTo>
                    <a:pt x="115569" y="99060"/>
                  </a:lnTo>
                  <a:lnTo>
                    <a:pt x="107950" y="105410"/>
                  </a:lnTo>
                  <a:lnTo>
                    <a:pt x="100330" y="113029"/>
                  </a:lnTo>
                  <a:lnTo>
                    <a:pt x="91439" y="124460"/>
                  </a:lnTo>
                  <a:lnTo>
                    <a:pt x="82550" y="143510"/>
                  </a:lnTo>
                  <a:lnTo>
                    <a:pt x="76200" y="163829"/>
                  </a:lnTo>
                  <a:lnTo>
                    <a:pt x="69850" y="180339"/>
                  </a:lnTo>
                  <a:lnTo>
                    <a:pt x="67310" y="201929"/>
                  </a:lnTo>
                  <a:lnTo>
                    <a:pt x="66039" y="226060"/>
                  </a:lnTo>
                  <a:lnTo>
                    <a:pt x="66039" y="242569"/>
                  </a:lnTo>
                  <a:lnTo>
                    <a:pt x="66039" y="252729"/>
                  </a:lnTo>
                  <a:lnTo>
                    <a:pt x="67310" y="262889"/>
                  </a:lnTo>
                  <a:lnTo>
                    <a:pt x="72389" y="266700"/>
                  </a:lnTo>
                  <a:lnTo>
                    <a:pt x="81280" y="269239"/>
                  </a:lnTo>
                  <a:lnTo>
                    <a:pt x="85089" y="266700"/>
                  </a:lnTo>
                  <a:lnTo>
                    <a:pt x="86360" y="262889"/>
                  </a:lnTo>
                  <a:lnTo>
                    <a:pt x="86360" y="245110"/>
                  </a:lnTo>
                  <a:lnTo>
                    <a:pt x="86360" y="219710"/>
                  </a:lnTo>
                  <a:lnTo>
                    <a:pt x="88900" y="204469"/>
                  </a:lnTo>
                  <a:lnTo>
                    <a:pt x="91439" y="193039"/>
                  </a:lnTo>
                  <a:lnTo>
                    <a:pt x="96519" y="182879"/>
                  </a:lnTo>
                  <a:lnTo>
                    <a:pt x="105410" y="180339"/>
                  </a:lnTo>
                  <a:lnTo>
                    <a:pt x="114300" y="182879"/>
                  </a:lnTo>
                  <a:lnTo>
                    <a:pt x="115569" y="190500"/>
                  </a:lnTo>
                  <a:lnTo>
                    <a:pt x="114300" y="207010"/>
                  </a:lnTo>
                  <a:lnTo>
                    <a:pt x="111760" y="232410"/>
                  </a:lnTo>
                  <a:lnTo>
                    <a:pt x="107950" y="256539"/>
                  </a:lnTo>
                  <a:lnTo>
                    <a:pt x="101600" y="276860"/>
                  </a:lnTo>
                  <a:lnTo>
                    <a:pt x="95250" y="304800"/>
                  </a:lnTo>
                  <a:lnTo>
                    <a:pt x="86360" y="326389"/>
                  </a:lnTo>
                  <a:lnTo>
                    <a:pt x="67310" y="356869"/>
                  </a:lnTo>
                  <a:lnTo>
                    <a:pt x="53339" y="375919"/>
                  </a:lnTo>
                  <a:lnTo>
                    <a:pt x="27939" y="403860"/>
                  </a:lnTo>
                  <a:lnTo>
                    <a:pt x="12700" y="425450"/>
                  </a:lnTo>
                  <a:lnTo>
                    <a:pt x="0" y="444500"/>
                  </a:lnTo>
                  <a:lnTo>
                    <a:pt x="0" y="452119"/>
                  </a:lnTo>
                  <a:lnTo>
                    <a:pt x="12700" y="466089"/>
                  </a:lnTo>
                  <a:lnTo>
                    <a:pt x="31750" y="483869"/>
                  </a:lnTo>
                  <a:lnTo>
                    <a:pt x="48260" y="483869"/>
                  </a:lnTo>
                  <a:lnTo>
                    <a:pt x="53339" y="478789"/>
                  </a:lnTo>
                  <a:lnTo>
                    <a:pt x="45719" y="469900"/>
                  </a:lnTo>
                  <a:lnTo>
                    <a:pt x="38100" y="458469"/>
                  </a:lnTo>
                  <a:lnTo>
                    <a:pt x="38100" y="449579"/>
                  </a:lnTo>
                  <a:lnTo>
                    <a:pt x="48260" y="431800"/>
                  </a:lnTo>
                  <a:lnTo>
                    <a:pt x="69850" y="410210"/>
                  </a:lnTo>
                  <a:lnTo>
                    <a:pt x="101600" y="370839"/>
                  </a:lnTo>
                  <a:lnTo>
                    <a:pt x="128269" y="337819"/>
                  </a:lnTo>
                  <a:lnTo>
                    <a:pt x="139700" y="326389"/>
                  </a:lnTo>
                  <a:lnTo>
                    <a:pt x="146050" y="318769"/>
                  </a:lnTo>
                  <a:lnTo>
                    <a:pt x="157480" y="317500"/>
                  </a:lnTo>
                  <a:lnTo>
                    <a:pt x="167639" y="323850"/>
                  </a:lnTo>
                  <a:lnTo>
                    <a:pt x="180339" y="331469"/>
                  </a:lnTo>
                  <a:lnTo>
                    <a:pt x="205739" y="364489"/>
                  </a:lnTo>
                  <a:lnTo>
                    <a:pt x="234950" y="403860"/>
                  </a:lnTo>
                  <a:lnTo>
                    <a:pt x="261619" y="444500"/>
                  </a:lnTo>
                  <a:lnTo>
                    <a:pt x="278130" y="466089"/>
                  </a:lnTo>
                  <a:lnTo>
                    <a:pt x="284480" y="471169"/>
                  </a:lnTo>
                  <a:lnTo>
                    <a:pt x="294639" y="471169"/>
                  </a:lnTo>
                  <a:lnTo>
                    <a:pt x="304800" y="463550"/>
                  </a:lnTo>
                  <a:lnTo>
                    <a:pt x="317500" y="454660"/>
                  </a:lnTo>
                  <a:lnTo>
                    <a:pt x="328930" y="445769"/>
                  </a:lnTo>
                  <a:close/>
                </a:path>
                <a:path w="331469" h="485139">
                  <a:moveTo>
                    <a:pt x="0" y="0"/>
                  </a:moveTo>
                  <a:lnTo>
                    <a:pt x="0" y="0"/>
                  </a:lnTo>
                </a:path>
                <a:path w="331469" h="485139">
                  <a:moveTo>
                    <a:pt x="331469" y="485139"/>
                  </a:moveTo>
                  <a:lnTo>
                    <a:pt x="331469" y="485139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651450" y="4039810"/>
            <a:ext cx="414655" cy="377825"/>
            <a:chOff x="651450" y="4039810"/>
            <a:chExt cx="414655" cy="377825"/>
          </a:xfrm>
        </p:grpSpPr>
        <p:sp>
          <p:nvSpPr>
            <p:cNvPr id="46" name="object 46"/>
            <p:cNvSpPr/>
            <p:nvPr/>
          </p:nvSpPr>
          <p:spPr>
            <a:xfrm>
              <a:off x="664209" y="4052569"/>
              <a:ext cx="388620" cy="349250"/>
            </a:xfrm>
            <a:custGeom>
              <a:avLst/>
              <a:gdLst/>
              <a:ahLst/>
              <a:cxnLst/>
              <a:rect l="l" t="t" r="r" b="b"/>
              <a:pathLst>
                <a:path w="388619" h="349250">
                  <a:moveTo>
                    <a:pt x="46990" y="5079"/>
                  </a:moveTo>
                  <a:lnTo>
                    <a:pt x="135890" y="99059"/>
                  </a:lnTo>
                  <a:lnTo>
                    <a:pt x="120650" y="101600"/>
                  </a:lnTo>
                  <a:lnTo>
                    <a:pt x="96520" y="107950"/>
                  </a:lnTo>
                  <a:lnTo>
                    <a:pt x="73660" y="118109"/>
                  </a:lnTo>
                  <a:lnTo>
                    <a:pt x="58420" y="127000"/>
                  </a:lnTo>
                  <a:lnTo>
                    <a:pt x="40640" y="139700"/>
                  </a:lnTo>
                  <a:lnTo>
                    <a:pt x="27940" y="154939"/>
                  </a:lnTo>
                  <a:lnTo>
                    <a:pt x="15240" y="168909"/>
                  </a:lnTo>
                  <a:lnTo>
                    <a:pt x="7620" y="186689"/>
                  </a:lnTo>
                  <a:lnTo>
                    <a:pt x="2540" y="200659"/>
                  </a:lnTo>
                  <a:lnTo>
                    <a:pt x="1270" y="218439"/>
                  </a:lnTo>
                  <a:lnTo>
                    <a:pt x="0" y="227329"/>
                  </a:lnTo>
                  <a:lnTo>
                    <a:pt x="15240" y="276859"/>
                  </a:lnTo>
                  <a:lnTo>
                    <a:pt x="48260" y="311149"/>
                  </a:lnTo>
                  <a:lnTo>
                    <a:pt x="86360" y="334009"/>
                  </a:lnTo>
                  <a:lnTo>
                    <a:pt x="128270" y="346709"/>
                  </a:lnTo>
                  <a:lnTo>
                    <a:pt x="157480" y="349249"/>
                  </a:lnTo>
                  <a:lnTo>
                    <a:pt x="223520" y="349249"/>
                  </a:lnTo>
                  <a:lnTo>
                    <a:pt x="237490" y="347979"/>
                  </a:lnTo>
                  <a:lnTo>
                    <a:pt x="255270" y="347979"/>
                  </a:lnTo>
                  <a:lnTo>
                    <a:pt x="265430" y="345439"/>
                  </a:lnTo>
                  <a:lnTo>
                    <a:pt x="279400" y="341629"/>
                  </a:lnTo>
                  <a:lnTo>
                    <a:pt x="292100" y="339089"/>
                  </a:lnTo>
                  <a:lnTo>
                    <a:pt x="331470" y="318769"/>
                  </a:lnTo>
                  <a:lnTo>
                    <a:pt x="368300" y="281939"/>
                  </a:lnTo>
                  <a:lnTo>
                    <a:pt x="383540" y="250189"/>
                  </a:lnTo>
                  <a:lnTo>
                    <a:pt x="387350" y="238759"/>
                  </a:lnTo>
                  <a:lnTo>
                    <a:pt x="388620" y="222250"/>
                  </a:lnTo>
                  <a:lnTo>
                    <a:pt x="387350" y="207009"/>
                  </a:lnTo>
                  <a:lnTo>
                    <a:pt x="386080" y="195579"/>
                  </a:lnTo>
                  <a:lnTo>
                    <a:pt x="367030" y="161289"/>
                  </a:lnTo>
                  <a:lnTo>
                    <a:pt x="349250" y="142239"/>
                  </a:lnTo>
                  <a:lnTo>
                    <a:pt x="337820" y="132079"/>
                  </a:lnTo>
                  <a:lnTo>
                    <a:pt x="297180" y="111759"/>
                  </a:lnTo>
                  <a:lnTo>
                    <a:pt x="242570" y="99059"/>
                  </a:lnTo>
                  <a:lnTo>
                    <a:pt x="338992" y="19050"/>
                  </a:lnTo>
                  <a:lnTo>
                    <a:pt x="185420" y="19050"/>
                  </a:lnTo>
                  <a:lnTo>
                    <a:pt x="175259" y="16509"/>
                  </a:lnTo>
                  <a:lnTo>
                    <a:pt x="109220" y="16509"/>
                  </a:lnTo>
                  <a:lnTo>
                    <a:pt x="46990" y="5079"/>
                  </a:lnTo>
                  <a:close/>
                </a:path>
                <a:path w="388619" h="349250">
                  <a:moveTo>
                    <a:pt x="265430" y="0"/>
                  </a:moveTo>
                  <a:lnTo>
                    <a:pt x="185420" y="0"/>
                  </a:lnTo>
                  <a:lnTo>
                    <a:pt x="185420" y="19050"/>
                  </a:lnTo>
                  <a:lnTo>
                    <a:pt x="338992" y="19050"/>
                  </a:lnTo>
                  <a:lnTo>
                    <a:pt x="340522" y="17779"/>
                  </a:lnTo>
                  <a:lnTo>
                    <a:pt x="265430" y="17779"/>
                  </a:lnTo>
                  <a:lnTo>
                    <a:pt x="265430" y="0"/>
                  </a:lnTo>
                  <a:close/>
                </a:path>
                <a:path w="388619" h="349250">
                  <a:moveTo>
                    <a:pt x="361950" y="0"/>
                  </a:moveTo>
                  <a:lnTo>
                    <a:pt x="265430" y="17779"/>
                  </a:lnTo>
                  <a:lnTo>
                    <a:pt x="340522" y="17779"/>
                  </a:lnTo>
                  <a:lnTo>
                    <a:pt x="361950" y="0"/>
                  </a:lnTo>
                  <a:close/>
                </a:path>
                <a:path w="388619" h="349250">
                  <a:moveTo>
                    <a:pt x="109220" y="0"/>
                  </a:moveTo>
                  <a:lnTo>
                    <a:pt x="109220" y="16509"/>
                  </a:lnTo>
                  <a:lnTo>
                    <a:pt x="175259" y="16509"/>
                  </a:lnTo>
                  <a:lnTo>
                    <a:pt x="109220" y="0"/>
                  </a:lnTo>
                  <a:close/>
                </a:path>
              </a:pathLst>
            </a:custGeom>
            <a:solidFill>
              <a:srgbClr val="9090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64209" y="4052569"/>
              <a:ext cx="391160" cy="351790"/>
            </a:xfrm>
            <a:custGeom>
              <a:avLst/>
              <a:gdLst/>
              <a:ahLst/>
              <a:cxnLst/>
              <a:rect l="l" t="t" r="r" b="b"/>
              <a:pathLst>
                <a:path w="391159" h="351789">
                  <a:moveTo>
                    <a:pt x="46990" y="5079"/>
                  </a:moveTo>
                  <a:lnTo>
                    <a:pt x="109220" y="16509"/>
                  </a:lnTo>
                  <a:lnTo>
                    <a:pt x="109220" y="0"/>
                  </a:lnTo>
                  <a:lnTo>
                    <a:pt x="185420" y="19050"/>
                  </a:lnTo>
                  <a:lnTo>
                    <a:pt x="185420" y="0"/>
                  </a:lnTo>
                  <a:lnTo>
                    <a:pt x="265430" y="0"/>
                  </a:lnTo>
                  <a:lnTo>
                    <a:pt x="265430" y="17779"/>
                  </a:lnTo>
                  <a:lnTo>
                    <a:pt x="361950" y="0"/>
                  </a:lnTo>
                  <a:lnTo>
                    <a:pt x="242570" y="99059"/>
                  </a:lnTo>
                  <a:lnTo>
                    <a:pt x="255270" y="100329"/>
                  </a:lnTo>
                  <a:lnTo>
                    <a:pt x="267970" y="101600"/>
                  </a:lnTo>
                  <a:lnTo>
                    <a:pt x="284480" y="106679"/>
                  </a:lnTo>
                  <a:lnTo>
                    <a:pt x="297180" y="111759"/>
                  </a:lnTo>
                  <a:lnTo>
                    <a:pt x="311150" y="118109"/>
                  </a:lnTo>
                  <a:lnTo>
                    <a:pt x="325120" y="124459"/>
                  </a:lnTo>
                  <a:lnTo>
                    <a:pt x="337820" y="132079"/>
                  </a:lnTo>
                  <a:lnTo>
                    <a:pt x="349250" y="142239"/>
                  </a:lnTo>
                  <a:lnTo>
                    <a:pt x="358140" y="149859"/>
                  </a:lnTo>
                  <a:lnTo>
                    <a:pt x="381000" y="184150"/>
                  </a:lnTo>
                  <a:lnTo>
                    <a:pt x="388620" y="222250"/>
                  </a:lnTo>
                  <a:lnTo>
                    <a:pt x="387350" y="238759"/>
                  </a:lnTo>
                  <a:lnTo>
                    <a:pt x="383540" y="250189"/>
                  </a:lnTo>
                  <a:lnTo>
                    <a:pt x="381000" y="262889"/>
                  </a:lnTo>
                  <a:lnTo>
                    <a:pt x="358140" y="294639"/>
                  </a:lnTo>
                  <a:lnTo>
                    <a:pt x="317500" y="326389"/>
                  </a:lnTo>
                  <a:lnTo>
                    <a:pt x="304800" y="332739"/>
                  </a:lnTo>
                  <a:lnTo>
                    <a:pt x="292100" y="339089"/>
                  </a:lnTo>
                  <a:lnTo>
                    <a:pt x="279400" y="341629"/>
                  </a:lnTo>
                  <a:lnTo>
                    <a:pt x="265430" y="345439"/>
                  </a:lnTo>
                  <a:lnTo>
                    <a:pt x="255270" y="347979"/>
                  </a:lnTo>
                  <a:lnTo>
                    <a:pt x="237490" y="347979"/>
                  </a:lnTo>
                  <a:lnTo>
                    <a:pt x="223520" y="349249"/>
                  </a:lnTo>
                  <a:lnTo>
                    <a:pt x="157480" y="349249"/>
                  </a:lnTo>
                  <a:lnTo>
                    <a:pt x="143510" y="347979"/>
                  </a:lnTo>
                  <a:lnTo>
                    <a:pt x="128270" y="346709"/>
                  </a:lnTo>
                  <a:lnTo>
                    <a:pt x="105410" y="341629"/>
                  </a:lnTo>
                  <a:lnTo>
                    <a:pt x="66040" y="323849"/>
                  </a:lnTo>
                  <a:lnTo>
                    <a:pt x="34290" y="300989"/>
                  </a:lnTo>
                  <a:lnTo>
                    <a:pt x="7620" y="260349"/>
                  </a:lnTo>
                  <a:lnTo>
                    <a:pt x="0" y="227329"/>
                  </a:lnTo>
                  <a:lnTo>
                    <a:pt x="1270" y="218439"/>
                  </a:lnTo>
                  <a:lnTo>
                    <a:pt x="2540" y="200659"/>
                  </a:lnTo>
                  <a:lnTo>
                    <a:pt x="7620" y="186689"/>
                  </a:lnTo>
                  <a:lnTo>
                    <a:pt x="15240" y="168909"/>
                  </a:lnTo>
                  <a:lnTo>
                    <a:pt x="27940" y="154939"/>
                  </a:lnTo>
                  <a:lnTo>
                    <a:pt x="40640" y="139700"/>
                  </a:lnTo>
                  <a:lnTo>
                    <a:pt x="73660" y="118109"/>
                  </a:lnTo>
                  <a:lnTo>
                    <a:pt x="120650" y="101600"/>
                  </a:lnTo>
                  <a:lnTo>
                    <a:pt x="135890" y="99059"/>
                  </a:lnTo>
                  <a:lnTo>
                    <a:pt x="46990" y="5079"/>
                  </a:lnTo>
                  <a:close/>
                </a:path>
                <a:path w="391159" h="351789">
                  <a:moveTo>
                    <a:pt x="0" y="0"/>
                  </a:moveTo>
                  <a:lnTo>
                    <a:pt x="0" y="0"/>
                  </a:lnTo>
                </a:path>
                <a:path w="391159" h="351789">
                  <a:moveTo>
                    <a:pt x="391159" y="351789"/>
                  </a:moveTo>
                  <a:lnTo>
                    <a:pt x="391159" y="351789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774700" y="4030979"/>
            <a:ext cx="200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30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3116521" y="3925510"/>
            <a:ext cx="814705" cy="544195"/>
            <a:chOff x="3116521" y="3925510"/>
            <a:chExt cx="814705" cy="544195"/>
          </a:xfrm>
        </p:grpSpPr>
        <p:sp>
          <p:nvSpPr>
            <p:cNvPr id="50" name="object 50"/>
            <p:cNvSpPr/>
            <p:nvPr/>
          </p:nvSpPr>
          <p:spPr>
            <a:xfrm>
              <a:off x="3129280" y="4024629"/>
              <a:ext cx="345440" cy="431800"/>
            </a:xfrm>
            <a:custGeom>
              <a:avLst/>
              <a:gdLst/>
              <a:ahLst/>
              <a:cxnLst/>
              <a:rect l="l" t="t" r="r" b="b"/>
              <a:pathLst>
                <a:path w="345439" h="431800">
                  <a:moveTo>
                    <a:pt x="345440" y="0"/>
                  </a:moveTo>
                  <a:lnTo>
                    <a:pt x="86359" y="0"/>
                  </a:lnTo>
                  <a:lnTo>
                    <a:pt x="0" y="86360"/>
                  </a:lnTo>
                  <a:lnTo>
                    <a:pt x="0" y="431800"/>
                  </a:lnTo>
                  <a:lnTo>
                    <a:pt x="259080" y="431800"/>
                  </a:lnTo>
                  <a:lnTo>
                    <a:pt x="345440" y="345440"/>
                  </a:lnTo>
                  <a:lnTo>
                    <a:pt x="345440" y="0"/>
                  </a:lnTo>
                  <a:close/>
                </a:path>
              </a:pathLst>
            </a:custGeom>
            <a:solidFill>
              <a:srgbClr val="DB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129280" y="4024629"/>
              <a:ext cx="345440" cy="431800"/>
            </a:xfrm>
            <a:custGeom>
              <a:avLst/>
              <a:gdLst/>
              <a:ahLst/>
              <a:cxnLst/>
              <a:rect l="l" t="t" r="r" b="b"/>
              <a:pathLst>
                <a:path w="345439" h="431800">
                  <a:moveTo>
                    <a:pt x="0" y="431800"/>
                  </a:moveTo>
                  <a:lnTo>
                    <a:pt x="0" y="86360"/>
                  </a:lnTo>
                  <a:lnTo>
                    <a:pt x="86359" y="0"/>
                  </a:lnTo>
                  <a:lnTo>
                    <a:pt x="345440" y="0"/>
                  </a:lnTo>
                  <a:lnTo>
                    <a:pt x="345440" y="345440"/>
                  </a:lnTo>
                  <a:lnTo>
                    <a:pt x="259080" y="431800"/>
                  </a:lnTo>
                  <a:lnTo>
                    <a:pt x="0" y="431800"/>
                  </a:lnTo>
                  <a:close/>
                </a:path>
                <a:path w="345439" h="431800">
                  <a:moveTo>
                    <a:pt x="0" y="0"/>
                  </a:moveTo>
                  <a:lnTo>
                    <a:pt x="0" y="0"/>
                  </a:lnTo>
                </a:path>
                <a:path w="345439" h="431800">
                  <a:moveTo>
                    <a:pt x="345440" y="431800"/>
                  </a:moveTo>
                  <a:lnTo>
                    <a:pt x="345440" y="431800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129280" y="4024629"/>
              <a:ext cx="345440" cy="86360"/>
            </a:xfrm>
            <a:custGeom>
              <a:avLst/>
              <a:gdLst/>
              <a:ahLst/>
              <a:cxnLst/>
              <a:rect l="l" t="t" r="r" b="b"/>
              <a:pathLst>
                <a:path w="345439" h="86360">
                  <a:moveTo>
                    <a:pt x="345440" y="0"/>
                  </a:moveTo>
                  <a:lnTo>
                    <a:pt x="86359" y="0"/>
                  </a:lnTo>
                  <a:lnTo>
                    <a:pt x="0" y="86360"/>
                  </a:lnTo>
                  <a:lnTo>
                    <a:pt x="259080" y="86360"/>
                  </a:lnTo>
                  <a:lnTo>
                    <a:pt x="345440" y="0"/>
                  </a:lnTo>
                  <a:close/>
                </a:path>
              </a:pathLst>
            </a:custGeom>
            <a:solidFill>
              <a:srgbClr val="E22C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129280" y="4024629"/>
              <a:ext cx="345440" cy="431800"/>
            </a:xfrm>
            <a:custGeom>
              <a:avLst/>
              <a:gdLst/>
              <a:ahLst/>
              <a:cxnLst/>
              <a:rect l="l" t="t" r="r" b="b"/>
              <a:pathLst>
                <a:path w="345439" h="431800">
                  <a:moveTo>
                    <a:pt x="0" y="86360"/>
                  </a:moveTo>
                  <a:lnTo>
                    <a:pt x="86359" y="0"/>
                  </a:lnTo>
                  <a:lnTo>
                    <a:pt x="345440" y="0"/>
                  </a:lnTo>
                  <a:lnTo>
                    <a:pt x="259080" y="86360"/>
                  </a:lnTo>
                  <a:lnTo>
                    <a:pt x="0" y="86360"/>
                  </a:lnTo>
                  <a:close/>
                </a:path>
                <a:path w="345439" h="431800">
                  <a:moveTo>
                    <a:pt x="0" y="0"/>
                  </a:moveTo>
                  <a:lnTo>
                    <a:pt x="0" y="0"/>
                  </a:lnTo>
                </a:path>
                <a:path w="345439" h="431800">
                  <a:moveTo>
                    <a:pt x="345440" y="431800"/>
                  </a:moveTo>
                  <a:lnTo>
                    <a:pt x="345440" y="431800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388360" y="4024629"/>
              <a:ext cx="86360" cy="431800"/>
            </a:xfrm>
            <a:custGeom>
              <a:avLst/>
              <a:gdLst/>
              <a:ahLst/>
              <a:cxnLst/>
              <a:rect l="l" t="t" r="r" b="b"/>
              <a:pathLst>
                <a:path w="86360" h="431800">
                  <a:moveTo>
                    <a:pt x="86360" y="0"/>
                  </a:moveTo>
                  <a:lnTo>
                    <a:pt x="0" y="86360"/>
                  </a:lnTo>
                  <a:lnTo>
                    <a:pt x="0" y="431800"/>
                  </a:lnTo>
                  <a:lnTo>
                    <a:pt x="86360" y="345440"/>
                  </a:lnTo>
                  <a:lnTo>
                    <a:pt x="86360" y="0"/>
                  </a:lnTo>
                  <a:close/>
                </a:path>
              </a:pathLst>
            </a:custGeom>
            <a:solidFill>
              <a:srgbClr val="AF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129280" y="4024629"/>
              <a:ext cx="345440" cy="431800"/>
            </a:xfrm>
            <a:custGeom>
              <a:avLst/>
              <a:gdLst/>
              <a:ahLst/>
              <a:cxnLst/>
              <a:rect l="l" t="t" r="r" b="b"/>
              <a:pathLst>
                <a:path w="345439" h="431800">
                  <a:moveTo>
                    <a:pt x="259080" y="431800"/>
                  </a:moveTo>
                  <a:lnTo>
                    <a:pt x="259080" y="86360"/>
                  </a:lnTo>
                  <a:lnTo>
                    <a:pt x="345440" y="0"/>
                  </a:lnTo>
                  <a:lnTo>
                    <a:pt x="345440" y="345440"/>
                  </a:lnTo>
                  <a:lnTo>
                    <a:pt x="259080" y="431800"/>
                  </a:lnTo>
                  <a:close/>
                </a:path>
                <a:path w="345439" h="431800">
                  <a:moveTo>
                    <a:pt x="0" y="0"/>
                  </a:moveTo>
                  <a:lnTo>
                    <a:pt x="0" y="0"/>
                  </a:lnTo>
                </a:path>
                <a:path w="345439" h="431800">
                  <a:moveTo>
                    <a:pt x="345440" y="431800"/>
                  </a:moveTo>
                  <a:lnTo>
                    <a:pt x="345440" y="431800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210560" y="3938269"/>
              <a:ext cx="264160" cy="78740"/>
            </a:xfrm>
            <a:custGeom>
              <a:avLst/>
              <a:gdLst/>
              <a:ahLst/>
              <a:cxnLst/>
              <a:rect l="l" t="t" r="r" b="b"/>
              <a:pathLst>
                <a:path w="264160" h="78739">
                  <a:moveTo>
                    <a:pt x="264160" y="0"/>
                  </a:moveTo>
                  <a:lnTo>
                    <a:pt x="19050" y="0"/>
                  </a:lnTo>
                  <a:lnTo>
                    <a:pt x="0" y="19050"/>
                  </a:lnTo>
                  <a:lnTo>
                    <a:pt x="0" y="78739"/>
                  </a:lnTo>
                  <a:lnTo>
                    <a:pt x="243839" y="78739"/>
                  </a:lnTo>
                  <a:lnTo>
                    <a:pt x="264160" y="58419"/>
                  </a:lnTo>
                  <a:lnTo>
                    <a:pt x="264160" y="0"/>
                  </a:lnTo>
                  <a:close/>
                </a:path>
              </a:pathLst>
            </a:custGeom>
            <a:solidFill>
              <a:srgbClr val="DB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210560" y="3938269"/>
              <a:ext cx="264160" cy="78740"/>
            </a:xfrm>
            <a:custGeom>
              <a:avLst/>
              <a:gdLst/>
              <a:ahLst/>
              <a:cxnLst/>
              <a:rect l="l" t="t" r="r" b="b"/>
              <a:pathLst>
                <a:path w="264160" h="78739">
                  <a:moveTo>
                    <a:pt x="0" y="78739"/>
                  </a:moveTo>
                  <a:lnTo>
                    <a:pt x="0" y="19050"/>
                  </a:lnTo>
                  <a:lnTo>
                    <a:pt x="19050" y="0"/>
                  </a:lnTo>
                  <a:lnTo>
                    <a:pt x="264160" y="0"/>
                  </a:lnTo>
                  <a:lnTo>
                    <a:pt x="264160" y="58419"/>
                  </a:lnTo>
                  <a:lnTo>
                    <a:pt x="243839" y="78739"/>
                  </a:lnTo>
                  <a:lnTo>
                    <a:pt x="0" y="78739"/>
                  </a:lnTo>
                  <a:close/>
                </a:path>
                <a:path w="264160" h="78739">
                  <a:moveTo>
                    <a:pt x="0" y="0"/>
                  </a:moveTo>
                  <a:lnTo>
                    <a:pt x="0" y="0"/>
                  </a:lnTo>
                </a:path>
                <a:path w="264160" h="78739">
                  <a:moveTo>
                    <a:pt x="264160" y="78739"/>
                  </a:moveTo>
                  <a:lnTo>
                    <a:pt x="264160" y="78739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210560" y="3938269"/>
              <a:ext cx="264160" cy="19050"/>
            </a:xfrm>
            <a:custGeom>
              <a:avLst/>
              <a:gdLst/>
              <a:ahLst/>
              <a:cxnLst/>
              <a:rect l="l" t="t" r="r" b="b"/>
              <a:pathLst>
                <a:path w="264160" h="19050">
                  <a:moveTo>
                    <a:pt x="264160" y="0"/>
                  </a:moveTo>
                  <a:lnTo>
                    <a:pt x="19050" y="0"/>
                  </a:lnTo>
                  <a:lnTo>
                    <a:pt x="0" y="19050"/>
                  </a:lnTo>
                  <a:lnTo>
                    <a:pt x="243839" y="19050"/>
                  </a:lnTo>
                  <a:lnTo>
                    <a:pt x="264160" y="0"/>
                  </a:lnTo>
                  <a:close/>
                </a:path>
              </a:pathLst>
            </a:custGeom>
            <a:solidFill>
              <a:srgbClr val="E22C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210560" y="3938269"/>
              <a:ext cx="264160" cy="78740"/>
            </a:xfrm>
            <a:custGeom>
              <a:avLst/>
              <a:gdLst/>
              <a:ahLst/>
              <a:cxnLst/>
              <a:rect l="l" t="t" r="r" b="b"/>
              <a:pathLst>
                <a:path w="264160" h="78739">
                  <a:moveTo>
                    <a:pt x="0" y="19050"/>
                  </a:moveTo>
                  <a:lnTo>
                    <a:pt x="19050" y="0"/>
                  </a:lnTo>
                  <a:lnTo>
                    <a:pt x="264160" y="0"/>
                  </a:lnTo>
                  <a:lnTo>
                    <a:pt x="243839" y="19050"/>
                  </a:lnTo>
                  <a:lnTo>
                    <a:pt x="0" y="19050"/>
                  </a:lnTo>
                  <a:close/>
                </a:path>
                <a:path w="264160" h="78739">
                  <a:moveTo>
                    <a:pt x="0" y="0"/>
                  </a:moveTo>
                  <a:lnTo>
                    <a:pt x="0" y="0"/>
                  </a:lnTo>
                </a:path>
                <a:path w="264160" h="78739">
                  <a:moveTo>
                    <a:pt x="264160" y="78739"/>
                  </a:moveTo>
                  <a:lnTo>
                    <a:pt x="264160" y="78739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454400" y="3938269"/>
              <a:ext cx="20320" cy="78740"/>
            </a:xfrm>
            <a:custGeom>
              <a:avLst/>
              <a:gdLst/>
              <a:ahLst/>
              <a:cxnLst/>
              <a:rect l="l" t="t" r="r" b="b"/>
              <a:pathLst>
                <a:path w="20320" h="78739">
                  <a:moveTo>
                    <a:pt x="20320" y="0"/>
                  </a:moveTo>
                  <a:lnTo>
                    <a:pt x="0" y="19050"/>
                  </a:lnTo>
                  <a:lnTo>
                    <a:pt x="0" y="78739"/>
                  </a:lnTo>
                  <a:lnTo>
                    <a:pt x="20320" y="58419"/>
                  </a:lnTo>
                  <a:lnTo>
                    <a:pt x="20320" y="0"/>
                  </a:lnTo>
                  <a:close/>
                </a:path>
              </a:pathLst>
            </a:custGeom>
            <a:solidFill>
              <a:srgbClr val="AF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210560" y="3938269"/>
              <a:ext cx="264160" cy="78740"/>
            </a:xfrm>
            <a:custGeom>
              <a:avLst/>
              <a:gdLst/>
              <a:ahLst/>
              <a:cxnLst/>
              <a:rect l="l" t="t" r="r" b="b"/>
              <a:pathLst>
                <a:path w="264160" h="78739">
                  <a:moveTo>
                    <a:pt x="243839" y="78739"/>
                  </a:moveTo>
                  <a:lnTo>
                    <a:pt x="243839" y="19050"/>
                  </a:lnTo>
                  <a:lnTo>
                    <a:pt x="264160" y="0"/>
                  </a:lnTo>
                  <a:lnTo>
                    <a:pt x="264160" y="58419"/>
                  </a:lnTo>
                  <a:lnTo>
                    <a:pt x="243839" y="78739"/>
                  </a:lnTo>
                  <a:close/>
                </a:path>
                <a:path w="264160" h="78739">
                  <a:moveTo>
                    <a:pt x="0" y="0"/>
                  </a:moveTo>
                  <a:lnTo>
                    <a:pt x="0" y="0"/>
                  </a:lnTo>
                </a:path>
                <a:path w="264160" h="78739">
                  <a:moveTo>
                    <a:pt x="264160" y="78739"/>
                  </a:moveTo>
                  <a:lnTo>
                    <a:pt x="264160" y="78739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197860" y="4056379"/>
              <a:ext cx="176530" cy="27940"/>
            </a:xfrm>
            <a:custGeom>
              <a:avLst/>
              <a:gdLst/>
              <a:ahLst/>
              <a:cxnLst/>
              <a:rect l="l" t="t" r="r" b="b"/>
              <a:pathLst>
                <a:path w="176529" h="27939">
                  <a:moveTo>
                    <a:pt x="176529" y="0"/>
                  </a:moveTo>
                  <a:lnTo>
                    <a:pt x="44450" y="0"/>
                  </a:lnTo>
                  <a:lnTo>
                    <a:pt x="0" y="27940"/>
                  </a:lnTo>
                  <a:lnTo>
                    <a:pt x="132079" y="27940"/>
                  </a:lnTo>
                  <a:lnTo>
                    <a:pt x="176529" y="0"/>
                  </a:lnTo>
                  <a:close/>
                </a:path>
              </a:pathLst>
            </a:custGeom>
            <a:solidFill>
              <a:srgbClr val="DB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197860" y="4024629"/>
              <a:ext cx="720090" cy="431800"/>
            </a:xfrm>
            <a:custGeom>
              <a:avLst/>
              <a:gdLst/>
              <a:ahLst/>
              <a:cxnLst/>
              <a:rect l="l" t="t" r="r" b="b"/>
              <a:pathLst>
                <a:path w="720089" h="431800">
                  <a:moveTo>
                    <a:pt x="44450" y="31750"/>
                  </a:moveTo>
                  <a:lnTo>
                    <a:pt x="176529" y="31750"/>
                  </a:lnTo>
                  <a:lnTo>
                    <a:pt x="132079" y="59690"/>
                  </a:lnTo>
                  <a:lnTo>
                    <a:pt x="0" y="59690"/>
                  </a:lnTo>
                  <a:lnTo>
                    <a:pt x="44450" y="31750"/>
                  </a:lnTo>
                  <a:close/>
                </a:path>
                <a:path w="720089" h="431800">
                  <a:moveTo>
                    <a:pt x="0" y="31750"/>
                  </a:moveTo>
                  <a:lnTo>
                    <a:pt x="0" y="31750"/>
                  </a:lnTo>
                </a:path>
                <a:path w="720089" h="431800">
                  <a:moveTo>
                    <a:pt x="176529" y="59690"/>
                  </a:moveTo>
                  <a:lnTo>
                    <a:pt x="176529" y="59690"/>
                  </a:lnTo>
                </a:path>
                <a:path w="720089" h="431800">
                  <a:moveTo>
                    <a:pt x="285750" y="431800"/>
                  </a:moveTo>
                  <a:lnTo>
                    <a:pt x="285750" y="107950"/>
                  </a:lnTo>
                  <a:lnTo>
                    <a:pt x="393700" y="0"/>
                  </a:lnTo>
                  <a:lnTo>
                    <a:pt x="720089" y="0"/>
                  </a:lnTo>
                  <a:lnTo>
                    <a:pt x="720089" y="323850"/>
                  </a:lnTo>
                  <a:lnTo>
                    <a:pt x="612139" y="431800"/>
                  </a:lnTo>
                  <a:lnTo>
                    <a:pt x="285750" y="431800"/>
                  </a:lnTo>
                  <a:close/>
                </a:path>
                <a:path w="720089" h="431800">
                  <a:moveTo>
                    <a:pt x="285750" y="0"/>
                  </a:moveTo>
                  <a:lnTo>
                    <a:pt x="285750" y="0"/>
                  </a:lnTo>
                </a:path>
                <a:path w="720089" h="431800">
                  <a:moveTo>
                    <a:pt x="720089" y="431800"/>
                  </a:moveTo>
                  <a:lnTo>
                    <a:pt x="720089" y="431800"/>
                  </a:lnTo>
                </a:path>
                <a:path w="720089" h="431800">
                  <a:moveTo>
                    <a:pt x="285750" y="107950"/>
                  </a:moveTo>
                  <a:lnTo>
                    <a:pt x="393700" y="0"/>
                  </a:lnTo>
                  <a:lnTo>
                    <a:pt x="720089" y="0"/>
                  </a:lnTo>
                  <a:lnTo>
                    <a:pt x="612139" y="107950"/>
                  </a:lnTo>
                  <a:lnTo>
                    <a:pt x="285750" y="107950"/>
                  </a:lnTo>
                  <a:close/>
                </a:path>
                <a:path w="720089" h="431800">
                  <a:moveTo>
                    <a:pt x="285750" y="0"/>
                  </a:moveTo>
                  <a:lnTo>
                    <a:pt x="285750" y="0"/>
                  </a:lnTo>
                </a:path>
                <a:path w="720089" h="431800">
                  <a:moveTo>
                    <a:pt x="720089" y="431800"/>
                  </a:moveTo>
                  <a:lnTo>
                    <a:pt x="720089" y="431800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810000" y="4024629"/>
              <a:ext cx="107950" cy="431800"/>
            </a:xfrm>
            <a:custGeom>
              <a:avLst/>
              <a:gdLst/>
              <a:ahLst/>
              <a:cxnLst/>
              <a:rect l="l" t="t" r="r" b="b"/>
              <a:pathLst>
                <a:path w="107950" h="431800">
                  <a:moveTo>
                    <a:pt x="107950" y="0"/>
                  </a:moveTo>
                  <a:lnTo>
                    <a:pt x="0" y="107950"/>
                  </a:lnTo>
                  <a:lnTo>
                    <a:pt x="0" y="431800"/>
                  </a:lnTo>
                  <a:lnTo>
                    <a:pt x="107950" y="32385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483610" y="3938269"/>
              <a:ext cx="434340" cy="518159"/>
            </a:xfrm>
            <a:custGeom>
              <a:avLst/>
              <a:gdLst/>
              <a:ahLst/>
              <a:cxnLst/>
              <a:rect l="l" t="t" r="r" b="b"/>
              <a:pathLst>
                <a:path w="434339" h="518160">
                  <a:moveTo>
                    <a:pt x="326389" y="518159"/>
                  </a:moveTo>
                  <a:lnTo>
                    <a:pt x="326389" y="194309"/>
                  </a:lnTo>
                  <a:lnTo>
                    <a:pt x="434339" y="86359"/>
                  </a:lnTo>
                  <a:lnTo>
                    <a:pt x="434339" y="410209"/>
                  </a:lnTo>
                  <a:lnTo>
                    <a:pt x="326389" y="518159"/>
                  </a:lnTo>
                  <a:close/>
                </a:path>
                <a:path w="434339" h="518160">
                  <a:moveTo>
                    <a:pt x="0" y="86359"/>
                  </a:moveTo>
                  <a:lnTo>
                    <a:pt x="0" y="86359"/>
                  </a:lnTo>
                </a:path>
                <a:path w="434339" h="518160">
                  <a:moveTo>
                    <a:pt x="434339" y="518159"/>
                  </a:moveTo>
                  <a:lnTo>
                    <a:pt x="434339" y="518159"/>
                  </a:lnTo>
                </a:path>
                <a:path w="434339" h="518160">
                  <a:moveTo>
                    <a:pt x="104139" y="78739"/>
                  </a:moveTo>
                  <a:lnTo>
                    <a:pt x="104139" y="19050"/>
                  </a:lnTo>
                  <a:lnTo>
                    <a:pt x="124460" y="0"/>
                  </a:lnTo>
                  <a:lnTo>
                    <a:pt x="433069" y="0"/>
                  </a:lnTo>
                  <a:lnTo>
                    <a:pt x="433069" y="58419"/>
                  </a:lnTo>
                  <a:lnTo>
                    <a:pt x="414019" y="78739"/>
                  </a:lnTo>
                  <a:lnTo>
                    <a:pt x="104139" y="78739"/>
                  </a:lnTo>
                  <a:close/>
                </a:path>
                <a:path w="434339" h="518160">
                  <a:moveTo>
                    <a:pt x="104139" y="0"/>
                  </a:moveTo>
                  <a:lnTo>
                    <a:pt x="104139" y="0"/>
                  </a:lnTo>
                </a:path>
                <a:path w="434339" h="518160">
                  <a:moveTo>
                    <a:pt x="433069" y="78739"/>
                  </a:moveTo>
                  <a:lnTo>
                    <a:pt x="433069" y="78739"/>
                  </a:lnTo>
                </a:path>
                <a:path w="434339" h="518160">
                  <a:moveTo>
                    <a:pt x="104139" y="19050"/>
                  </a:moveTo>
                  <a:lnTo>
                    <a:pt x="124460" y="0"/>
                  </a:lnTo>
                  <a:lnTo>
                    <a:pt x="433069" y="0"/>
                  </a:lnTo>
                  <a:lnTo>
                    <a:pt x="414019" y="19050"/>
                  </a:lnTo>
                  <a:lnTo>
                    <a:pt x="104139" y="19050"/>
                  </a:lnTo>
                  <a:close/>
                </a:path>
                <a:path w="434339" h="518160">
                  <a:moveTo>
                    <a:pt x="104139" y="0"/>
                  </a:moveTo>
                  <a:lnTo>
                    <a:pt x="104139" y="0"/>
                  </a:lnTo>
                </a:path>
                <a:path w="434339" h="518160">
                  <a:moveTo>
                    <a:pt x="433069" y="78739"/>
                  </a:moveTo>
                  <a:lnTo>
                    <a:pt x="433069" y="78739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897630" y="3938269"/>
              <a:ext cx="19050" cy="78740"/>
            </a:xfrm>
            <a:custGeom>
              <a:avLst/>
              <a:gdLst/>
              <a:ahLst/>
              <a:cxnLst/>
              <a:rect l="l" t="t" r="r" b="b"/>
              <a:pathLst>
                <a:path w="19050" h="78739">
                  <a:moveTo>
                    <a:pt x="19050" y="0"/>
                  </a:moveTo>
                  <a:lnTo>
                    <a:pt x="0" y="19050"/>
                  </a:lnTo>
                  <a:lnTo>
                    <a:pt x="0" y="78739"/>
                  </a:lnTo>
                  <a:lnTo>
                    <a:pt x="19050" y="58419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534410" y="3938269"/>
              <a:ext cx="382270" cy="383540"/>
            </a:xfrm>
            <a:custGeom>
              <a:avLst/>
              <a:gdLst/>
              <a:ahLst/>
              <a:cxnLst/>
              <a:rect l="l" t="t" r="r" b="b"/>
              <a:pathLst>
                <a:path w="382270" h="383539">
                  <a:moveTo>
                    <a:pt x="363219" y="78739"/>
                  </a:moveTo>
                  <a:lnTo>
                    <a:pt x="363219" y="19050"/>
                  </a:lnTo>
                  <a:lnTo>
                    <a:pt x="382269" y="0"/>
                  </a:lnTo>
                  <a:lnTo>
                    <a:pt x="382269" y="58419"/>
                  </a:lnTo>
                  <a:lnTo>
                    <a:pt x="363219" y="78739"/>
                  </a:lnTo>
                  <a:close/>
                </a:path>
                <a:path w="382270" h="383539">
                  <a:moveTo>
                    <a:pt x="53339" y="0"/>
                  </a:moveTo>
                  <a:lnTo>
                    <a:pt x="53339" y="0"/>
                  </a:lnTo>
                </a:path>
                <a:path w="382270" h="383539">
                  <a:moveTo>
                    <a:pt x="382269" y="78739"/>
                  </a:moveTo>
                  <a:lnTo>
                    <a:pt x="382269" y="78739"/>
                  </a:lnTo>
                </a:path>
                <a:path w="382270" h="383539">
                  <a:moveTo>
                    <a:pt x="106679" y="45719"/>
                  </a:moveTo>
                  <a:lnTo>
                    <a:pt x="119379" y="45719"/>
                  </a:lnTo>
                  <a:lnTo>
                    <a:pt x="128269" y="48259"/>
                  </a:lnTo>
                  <a:lnTo>
                    <a:pt x="128269" y="52069"/>
                  </a:lnTo>
                  <a:lnTo>
                    <a:pt x="128269" y="57150"/>
                  </a:lnTo>
                  <a:lnTo>
                    <a:pt x="119379" y="60959"/>
                  </a:lnTo>
                  <a:lnTo>
                    <a:pt x="106679" y="60959"/>
                  </a:lnTo>
                  <a:lnTo>
                    <a:pt x="93979" y="60959"/>
                  </a:lnTo>
                  <a:lnTo>
                    <a:pt x="85089" y="57150"/>
                  </a:lnTo>
                  <a:lnTo>
                    <a:pt x="85089" y="52069"/>
                  </a:lnTo>
                  <a:lnTo>
                    <a:pt x="85089" y="48259"/>
                  </a:lnTo>
                  <a:lnTo>
                    <a:pt x="93979" y="45719"/>
                  </a:lnTo>
                  <a:lnTo>
                    <a:pt x="106679" y="45719"/>
                  </a:lnTo>
                  <a:close/>
                </a:path>
                <a:path w="382270" h="383539">
                  <a:moveTo>
                    <a:pt x="85089" y="45719"/>
                  </a:moveTo>
                  <a:lnTo>
                    <a:pt x="85089" y="45719"/>
                  </a:lnTo>
                </a:path>
                <a:path w="382270" h="383539">
                  <a:moveTo>
                    <a:pt x="128269" y="60959"/>
                  </a:moveTo>
                  <a:lnTo>
                    <a:pt x="128269" y="60959"/>
                  </a:lnTo>
                </a:path>
                <a:path w="382270" h="383539">
                  <a:moveTo>
                    <a:pt x="27939" y="288289"/>
                  </a:moveTo>
                  <a:lnTo>
                    <a:pt x="201929" y="288289"/>
                  </a:lnTo>
                  <a:lnTo>
                    <a:pt x="229869" y="316229"/>
                  </a:lnTo>
                  <a:lnTo>
                    <a:pt x="229869" y="355600"/>
                  </a:lnTo>
                  <a:lnTo>
                    <a:pt x="201929" y="383539"/>
                  </a:lnTo>
                  <a:lnTo>
                    <a:pt x="27939" y="383539"/>
                  </a:lnTo>
                  <a:lnTo>
                    <a:pt x="0" y="355600"/>
                  </a:lnTo>
                  <a:lnTo>
                    <a:pt x="0" y="316229"/>
                  </a:lnTo>
                  <a:lnTo>
                    <a:pt x="27939" y="288289"/>
                  </a:lnTo>
                  <a:close/>
                </a:path>
                <a:path w="382270" h="383539">
                  <a:moveTo>
                    <a:pt x="0" y="288289"/>
                  </a:moveTo>
                  <a:lnTo>
                    <a:pt x="0" y="288289"/>
                  </a:lnTo>
                </a:path>
                <a:path w="382270" h="383539">
                  <a:moveTo>
                    <a:pt x="229869" y="383539"/>
                  </a:moveTo>
                  <a:lnTo>
                    <a:pt x="229869" y="383539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8" name="object 68"/>
          <p:cNvGrpSpPr/>
          <p:nvPr/>
        </p:nvGrpSpPr>
        <p:grpSpPr>
          <a:xfrm>
            <a:off x="3992879" y="3994091"/>
            <a:ext cx="335280" cy="440055"/>
            <a:chOff x="3992879" y="3994091"/>
            <a:chExt cx="335280" cy="440055"/>
          </a:xfrm>
        </p:grpSpPr>
        <p:pic>
          <p:nvPicPr>
            <p:cNvPr id="69" name="object 6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01159" y="4204970"/>
              <a:ext cx="127000" cy="228599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3995419" y="4298950"/>
              <a:ext cx="123189" cy="13970"/>
            </a:xfrm>
            <a:custGeom>
              <a:avLst/>
              <a:gdLst/>
              <a:ahLst/>
              <a:cxnLst/>
              <a:rect l="l" t="t" r="r" b="b"/>
              <a:pathLst>
                <a:path w="123189" h="13970">
                  <a:moveTo>
                    <a:pt x="123189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60959" y="13969"/>
                  </a:lnTo>
                  <a:lnTo>
                    <a:pt x="123189" y="13969"/>
                  </a:lnTo>
                  <a:lnTo>
                    <a:pt x="123189" y="0"/>
                  </a:lnTo>
                  <a:close/>
                </a:path>
              </a:pathLst>
            </a:custGeom>
            <a:solidFill>
              <a:srgbClr val="F29E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79180" y="3994091"/>
              <a:ext cx="63618" cy="68698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3992879" y="4079240"/>
              <a:ext cx="227329" cy="354330"/>
            </a:xfrm>
            <a:custGeom>
              <a:avLst/>
              <a:gdLst/>
              <a:ahLst/>
              <a:cxnLst/>
              <a:rect l="l" t="t" r="r" b="b"/>
              <a:pathLst>
                <a:path w="227329" h="354329">
                  <a:moveTo>
                    <a:pt x="109220" y="1270"/>
                  </a:moveTo>
                  <a:lnTo>
                    <a:pt x="85090" y="1270"/>
                  </a:lnTo>
                  <a:lnTo>
                    <a:pt x="81280" y="2539"/>
                  </a:lnTo>
                  <a:lnTo>
                    <a:pt x="77470" y="5080"/>
                  </a:lnTo>
                  <a:lnTo>
                    <a:pt x="71120" y="11430"/>
                  </a:lnTo>
                  <a:lnTo>
                    <a:pt x="67310" y="13970"/>
                  </a:lnTo>
                  <a:lnTo>
                    <a:pt x="64770" y="19050"/>
                  </a:lnTo>
                  <a:lnTo>
                    <a:pt x="62230" y="26670"/>
                  </a:lnTo>
                  <a:lnTo>
                    <a:pt x="1270" y="163830"/>
                  </a:lnTo>
                  <a:lnTo>
                    <a:pt x="1270" y="168910"/>
                  </a:lnTo>
                  <a:lnTo>
                    <a:pt x="0" y="170180"/>
                  </a:lnTo>
                  <a:lnTo>
                    <a:pt x="0" y="179070"/>
                  </a:lnTo>
                  <a:lnTo>
                    <a:pt x="1270" y="182880"/>
                  </a:lnTo>
                  <a:lnTo>
                    <a:pt x="1270" y="185420"/>
                  </a:lnTo>
                  <a:lnTo>
                    <a:pt x="2540" y="187960"/>
                  </a:lnTo>
                  <a:lnTo>
                    <a:pt x="5080" y="190500"/>
                  </a:lnTo>
                  <a:lnTo>
                    <a:pt x="6350" y="194310"/>
                  </a:lnTo>
                  <a:lnTo>
                    <a:pt x="8890" y="195580"/>
                  </a:lnTo>
                  <a:lnTo>
                    <a:pt x="12700" y="196850"/>
                  </a:lnTo>
                  <a:lnTo>
                    <a:pt x="13970" y="198120"/>
                  </a:lnTo>
                  <a:lnTo>
                    <a:pt x="15240" y="198120"/>
                  </a:lnTo>
                  <a:lnTo>
                    <a:pt x="17780" y="200660"/>
                  </a:lnTo>
                  <a:lnTo>
                    <a:pt x="147320" y="200660"/>
                  </a:lnTo>
                  <a:lnTo>
                    <a:pt x="147320" y="354330"/>
                  </a:lnTo>
                  <a:lnTo>
                    <a:pt x="187960" y="354330"/>
                  </a:lnTo>
                  <a:lnTo>
                    <a:pt x="187960" y="168910"/>
                  </a:lnTo>
                  <a:lnTo>
                    <a:pt x="185420" y="166370"/>
                  </a:lnTo>
                  <a:lnTo>
                    <a:pt x="185420" y="163830"/>
                  </a:lnTo>
                  <a:lnTo>
                    <a:pt x="184150" y="163830"/>
                  </a:lnTo>
                  <a:lnTo>
                    <a:pt x="184150" y="161289"/>
                  </a:lnTo>
                  <a:lnTo>
                    <a:pt x="180340" y="160020"/>
                  </a:lnTo>
                  <a:lnTo>
                    <a:pt x="180340" y="158750"/>
                  </a:lnTo>
                  <a:lnTo>
                    <a:pt x="177800" y="157480"/>
                  </a:lnTo>
                  <a:lnTo>
                    <a:pt x="176530" y="157480"/>
                  </a:lnTo>
                  <a:lnTo>
                    <a:pt x="173990" y="156210"/>
                  </a:lnTo>
                  <a:lnTo>
                    <a:pt x="172720" y="156210"/>
                  </a:lnTo>
                  <a:lnTo>
                    <a:pt x="170180" y="153670"/>
                  </a:lnTo>
                  <a:lnTo>
                    <a:pt x="161290" y="153670"/>
                  </a:lnTo>
                  <a:lnTo>
                    <a:pt x="88900" y="151130"/>
                  </a:lnTo>
                  <a:lnTo>
                    <a:pt x="109220" y="90170"/>
                  </a:lnTo>
                  <a:lnTo>
                    <a:pt x="227330" y="90170"/>
                  </a:lnTo>
                  <a:lnTo>
                    <a:pt x="226060" y="88900"/>
                  </a:lnTo>
                  <a:lnTo>
                    <a:pt x="226060" y="87630"/>
                  </a:lnTo>
                  <a:lnTo>
                    <a:pt x="223520" y="83820"/>
                  </a:lnTo>
                  <a:lnTo>
                    <a:pt x="217170" y="77470"/>
                  </a:lnTo>
                  <a:lnTo>
                    <a:pt x="144780" y="77470"/>
                  </a:lnTo>
                  <a:lnTo>
                    <a:pt x="130810" y="52070"/>
                  </a:lnTo>
                  <a:lnTo>
                    <a:pt x="132080" y="50800"/>
                  </a:lnTo>
                  <a:lnTo>
                    <a:pt x="133350" y="48260"/>
                  </a:lnTo>
                  <a:lnTo>
                    <a:pt x="133350" y="25400"/>
                  </a:lnTo>
                  <a:lnTo>
                    <a:pt x="130810" y="20320"/>
                  </a:lnTo>
                  <a:lnTo>
                    <a:pt x="130810" y="17780"/>
                  </a:lnTo>
                  <a:lnTo>
                    <a:pt x="127000" y="16510"/>
                  </a:lnTo>
                  <a:lnTo>
                    <a:pt x="125730" y="12700"/>
                  </a:lnTo>
                  <a:lnTo>
                    <a:pt x="123190" y="11430"/>
                  </a:lnTo>
                  <a:lnTo>
                    <a:pt x="120650" y="7620"/>
                  </a:lnTo>
                  <a:lnTo>
                    <a:pt x="119380" y="6350"/>
                  </a:lnTo>
                  <a:lnTo>
                    <a:pt x="115570" y="5080"/>
                  </a:lnTo>
                  <a:lnTo>
                    <a:pt x="113030" y="2539"/>
                  </a:lnTo>
                  <a:lnTo>
                    <a:pt x="109220" y="1270"/>
                  </a:lnTo>
                  <a:close/>
                </a:path>
                <a:path w="227329" h="354329">
                  <a:moveTo>
                    <a:pt x="227330" y="90170"/>
                  </a:moveTo>
                  <a:lnTo>
                    <a:pt x="109220" y="90170"/>
                  </a:lnTo>
                  <a:lnTo>
                    <a:pt x="123190" y="111760"/>
                  </a:lnTo>
                  <a:lnTo>
                    <a:pt x="214630" y="111760"/>
                  </a:lnTo>
                  <a:lnTo>
                    <a:pt x="217170" y="109220"/>
                  </a:lnTo>
                  <a:lnTo>
                    <a:pt x="220980" y="107950"/>
                  </a:lnTo>
                  <a:lnTo>
                    <a:pt x="222250" y="106680"/>
                  </a:lnTo>
                  <a:lnTo>
                    <a:pt x="222250" y="105410"/>
                  </a:lnTo>
                  <a:lnTo>
                    <a:pt x="226060" y="102870"/>
                  </a:lnTo>
                  <a:lnTo>
                    <a:pt x="226060" y="99060"/>
                  </a:lnTo>
                  <a:lnTo>
                    <a:pt x="227330" y="96520"/>
                  </a:lnTo>
                  <a:lnTo>
                    <a:pt x="227330" y="90170"/>
                  </a:lnTo>
                  <a:close/>
                </a:path>
                <a:path w="227329" h="354329">
                  <a:moveTo>
                    <a:pt x="101600" y="0"/>
                  </a:moveTo>
                  <a:lnTo>
                    <a:pt x="91440" y="0"/>
                  </a:lnTo>
                  <a:lnTo>
                    <a:pt x="88900" y="1270"/>
                  </a:lnTo>
                  <a:lnTo>
                    <a:pt x="104140" y="1270"/>
                  </a:lnTo>
                  <a:lnTo>
                    <a:pt x="101600" y="0"/>
                  </a:lnTo>
                  <a:close/>
                </a:path>
              </a:pathLst>
            </a:custGeom>
            <a:solidFill>
              <a:srgbClr val="F29E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3" name="object 73"/>
          <p:cNvGrpSpPr/>
          <p:nvPr/>
        </p:nvGrpSpPr>
        <p:grpSpPr>
          <a:xfrm>
            <a:off x="4406841" y="3942021"/>
            <a:ext cx="356235" cy="514984"/>
            <a:chOff x="4406841" y="3942021"/>
            <a:chExt cx="356235" cy="514984"/>
          </a:xfrm>
        </p:grpSpPr>
        <p:sp>
          <p:nvSpPr>
            <p:cNvPr id="74" name="object 74"/>
            <p:cNvSpPr/>
            <p:nvPr/>
          </p:nvSpPr>
          <p:spPr>
            <a:xfrm>
              <a:off x="4419600" y="3954780"/>
              <a:ext cx="330200" cy="487680"/>
            </a:xfrm>
            <a:custGeom>
              <a:avLst/>
              <a:gdLst/>
              <a:ahLst/>
              <a:cxnLst/>
              <a:rect l="l" t="t" r="r" b="b"/>
              <a:pathLst>
                <a:path w="330200" h="487679">
                  <a:moveTo>
                    <a:pt x="227964" y="182880"/>
                  </a:moveTo>
                  <a:lnTo>
                    <a:pt x="106679" y="182880"/>
                  </a:lnTo>
                  <a:lnTo>
                    <a:pt x="114300" y="184150"/>
                  </a:lnTo>
                  <a:lnTo>
                    <a:pt x="116839" y="190500"/>
                  </a:lnTo>
                  <a:lnTo>
                    <a:pt x="114300" y="209550"/>
                  </a:lnTo>
                  <a:lnTo>
                    <a:pt x="113029" y="234950"/>
                  </a:lnTo>
                  <a:lnTo>
                    <a:pt x="107950" y="259080"/>
                  </a:lnTo>
                  <a:lnTo>
                    <a:pt x="101600" y="279400"/>
                  </a:lnTo>
                  <a:lnTo>
                    <a:pt x="95250" y="306070"/>
                  </a:lnTo>
                  <a:lnTo>
                    <a:pt x="87629" y="330200"/>
                  </a:lnTo>
                  <a:lnTo>
                    <a:pt x="68579" y="358140"/>
                  </a:lnTo>
                  <a:lnTo>
                    <a:pt x="54610" y="377190"/>
                  </a:lnTo>
                  <a:lnTo>
                    <a:pt x="29210" y="407670"/>
                  </a:lnTo>
                  <a:lnTo>
                    <a:pt x="12700" y="427990"/>
                  </a:lnTo>
                  <a:lnTo>
                    <a:pt x="0" y="447040"/>
                  </a:lnTo>
                  <a:lnTo>
                    <a:pt x="0" y="455930"/>
                  </a:lnTo>
                  <a:lnTo>
                    <a:pt x="12700" y="469900"/>
                  </a:lnTo>
                  <a:lnTo>
                    <a:pt x="31750" y="487680"/>
                  </a:lnTo>
                  <a:lnTo>
                    <a:pt x="49529" y="487680"/>
                  </a:lnTo>
                  <a:lnTo>
                    <a:pt x="54610" y="482600"/>
                  </a:lnTo>
                  <a:lnTo>
                    <a:pt x="45720" y="472440"/>
                  </a:lnTo>
                  <a:lnTo>
                    <a:pt x="38100" y="462280"/>
                  </a:lnTo>
                  <a:lnTo>
                    <a:pt x="38100" y="453390"/>
                  </a:lnTo>
                  <a:lnTo>
                    <a:pt x="49529" y="434340"/>
                  </a:lnTo>
                  <a:lnTo>
                    <a:pt x="69850" y="414020"/>
                  </a:lnTo>
                  <a:lnTo>
                    <a:pt x="101600" y="374650"/>
                  </a:lnTo>
                  <a:lnTo>
                    <a:pt x="129539" y="339090"/>
                  </a:lnTo>
                  <a:lnTo>
                    <a:pt x="139700" y="330200"/>
                  </a:lnTo>
                  <a:lnTo>
                    <a:pt x="146050" y="320040"/>
                  </a:lnTo>
                  <a:lnTo>
                    <a:pt x="157479" y="318770"/>
                  </a:lnTo>
                  <a:lnTo>
                    <a:pt x="222250" y="318770"/>
                  </a:lnTo>
                  <a:lnTo>
                    <a:pt x="201929" y="284480"/>
                  </a:lnTo>
                  <a:lnTo>
                    <a:pt x="187960" y="254000"/>
                  </a:lnTo>
                  <a:lnTo>
                    <a:pt x="184150" y="237490"/>
                  </a:lnTo>
                  <a:lnTo>
                    <a:pt x="184150" y="218440"/>
                  </a:lnTo>
                  <a:lnTo>
                    <a:pt x="189229" y="205740"/>
                  </a:lnTo>
                  <a:lnTo>
                    <a:pt x="196850" y="199390"/>
                  </a:lnTo>
                  <a:lnTo>
                    <a:pt x="250825" y="199390"/>
                  </a:lnTo>
                  <a:lnTo>
                    <a:pt x="237489" y="190500"/>
                  </a:lnTo>
                  <a:lnTo>
                    <a:pt x="227964" y="182880"/>
                  </a:lnTo>
                  <a:close/>
                </a:path>
                <a:path w="330200" h="487679">
                  <a:moveTo>
                    <a:pt x="222250" y="318770"/>
                  </a:moveTo>
                  <a:lnTo>
                    <a:pt x="157479" y="318770"/>
                  </a:lnTo>
                  <a:lnTo>
                    <a:pt x="168910" y="325120"/>
                  </a:lnTo>
                  <a:lnTo>
                    <a:pt x="181610" y="332740"/>
                  </a:lnTo>
                  <a:lnTo>
                    <a:pt x="234950" y="407670"/>
                  </a:lnTo>
                  <a:lnTo>
                    <a:pt x="261620" y="447040"/>
                  </a:lnTo>
                  <a:lnTo>
                    <a:pt x="278129" y="469900"/>
                  </a:lnTo>
                  <a:lnTo>
                    <a:pt x="284479" y="474980"/>
                  </a:lnTo>
                  <a:lnTo>
                    <a:pt x="295910" y="474980"/>
                  </a:lnTo>
                  <a:lnTo>
                    <a:pt x="304800" y="467360"/>
                  </a:lnTo>
                  <a:lnTo>
                    <a:pt x="317500" y="457200"/>
                  </a:lnTo>
                  <a:lnTo>
                    <a:pt x="328929" y="449580"/>
                  </a:lnTo>
                  <a:lnTo>
                    <a:pt x="329837" y="443230"/>
                  </a:lnTo>
                  <a:lnTo>
                    <a:pt x="317500" y="443230"/>
                  </a:lnTo>
                  <a:lnTo>
                    <a:pt x="304800" y="440690"/>
                  </a:lnTo>
                  <a:lnTo>
                    <a:pt x="289560" y="427990"/>
                  </a:lnTo>
                  <a:lnTo>
                    <a:pt x="261620" y="383540"/>
                  </a:lnTo>
                  <a:lnTo>
                    <a:pt x="222250" y="318770"/>
                  </a:lnTo>
                  <a:close/>
                </a:path>
                <a:path w="330200" h="487679">
                  <a:moveTo>
                    <a:pt x="330200" y="440690"/>
                  </a:moveTo>
                  <a:lnTo>
                    <a:pt x="317500" y="443230"/>
                  </a:lnTo>
                  <a:lnTo>
                    <a:pt x="329837" y="443230"/>
                  </a:lnTo>
                  <a:lnTo>
                    <a:pt x="330200" y="440690"/>
                  </a:lnTo>
                  <a:close/>
                </a:path>
                <a:path w="330200" h="487679">
                  <a:moveTo>
                    <a:pt x="161289" y="0"/>
                  </a:moveTo>
                  <a:lnTo>
                    <a:pt x="149860" y="5080"/>
                  </a:lnTo>
                  <a:lnTo>
                    <a:pt x="143510" y="10160"/>
                  </a:lnTo>
                  <a:lnTo>
                    <a:pt x="139700" y="20320"/>
                  </a:lnTo>
                  <a:lnTo>
                    <a:pt x="137160" y="29210"/>
                  </a:lnTo>
                  <a:lnTo>
                    <a:pt x="139700" y="38100"/>
                  </a:lnTo>
                  <a:lnTo>
                    <a:pt x="143510" y="50800"/>
                  </a:lnTo>
                  <a:lnTo>
                    <a:pt x="148589" y="66040"/>
                  </a:lnTo>
                  <a:lnTo>
                    <a:pt x="146050" y="77470"/>
                  </a:lnTo>
                  <a:lnTo>
                    <a:pt x="139700" y="85090"/>
                  </a:lnTo>
                  <a:lnTo>
                    <a:pt x="129539" y="95250"/>
                  </a:lnTo>
                  <a:lnTo>
                    <a:pt x="116839" y="101600"/>
                  </a:lnTo>
                  <a:lnTo>
                    <a:pt x="107950" y="105410"/>
                  </a:lnTo>
                  <a:lnTo>
                    <a:pt x="92710" y="125730"/>
                  </a:lnTo>
                  <a:lnTo>
                    <a:pt x="82550" y="144780"/>
                  </a:lnTo>
                  <a:lnTo>
                    <a:pt x="76200" y="166370"/>
                  </a:lnTo>
                  <a:lnTo>
                    <a:pt x="69850" y="182880"/>
                  </a:lnTo>
                  <a:lnTo>
                    <a:pt x="68579" y="203200"/>
                  </a:lnTo>
                  <a:lnTo>
                    <a:pt x="67310" y="228600"/>
                  </a:lnTo>
                  <a:lnTo>
                    <a:pt x="67310" y="255270"/>
                  </a:lnTo>
                  <a:lnTo>
                    <a:pt x="68579" y="264160"/>
                  </a:lnTo>
                  <a:lnTo>
                    <a:pt x="73660" y="267970"/>
                  </a:lnTo>
                  <a:lnTo>
                    <a:pt x="81279" y="271780"/>
                  </a:lnTo>
                  <a:lnTo>
                    <a:pt x="86360" y="267970"/>
                  </a:lnTo>
                  <a:lnTo>
                    <a:pt x="87629" y="264160"/>
                  </a:lnTo>
                  <a:lnTo>
                    <a:pt x="87629" y="222250"/>
                  </a:lnTo>
                  <a:lnTo>
                    <a:pt x="88900" y="205740"/>
                  </a:lnTo>
                  <a:lnTo>
                    <a:pt x="92710" y="194310"/>
                  </a:lnTo>
                  <a:lnTo>
                    <a:pt x="97789" y="184150"/>
                  </a:lnTo>
                  <a:lnTo>
                    <a:pt x="106679" y="182880"/>
                  </a:lnTo>
                  <a:lnTo>
                    <a:pt x="227964" y="182880"/>
                  </a:lnTo>
                  <a:lnTo>
                    <a:pt x="224789" y="180340"/>
                  </a:lnTo>
                  <a:lnTo>
                    <a:pt x="215900" y="166370"/>
                  </a:lnTo>
                  <a:lnTo>
                    <a:pt x="209550" y="144780"/>
                  </a:lnTo>
                  <a:lnTo>
                    <a:pt x="208279" y="123190"/>
                  </a:lnTo>
                  <a:lnTo>
                    <a:pt x="203200" y="115570"/>
                  </a:lnTo>
                  <a:lnTo>
                    <a:pt x="196850" y="104140"/>
                  </a:lnTo>
                  <a:lnTo>
                    <a:pt x="181610" y="88900"/>
                  </a:lnTo>
                  <a:lnTo>
                    <a:pt x="181610" y="78740"/>
                  </a:lnTo>
                  <a:lnTo>
                    <a:pt x="184150" y="66040"/>
                  </a:lnTo>
                  <a:lnTo>
                    <a:pt x="189229" y="59690"/>
                  </a:lnTo>
                  <a:lnTo>
                    <a:pt x="194310" y="52070"/>
                  </a:lnTo>
                  <a:lnTo>
                    <a:pt x="196850" y="39370"/>
                  </a:lnTo>
                  <a:lnTo>
                    <a:pt x="194310" y="25400"/>
                  </a:lnTo>
                  <a:lnTo>
                    <a:pt x="190500" y="13970"/>
                  </a:lnTo>
                  <a:lnTo>
                    <a:pt x="184150" y="6350"/>
                  </a:lnTo>
                  <a:lnTo>
                    <a:pt x="175260" y="1270"/>
                  </a:lnTo>
                  <a:lnTo>
                    <a:pt x="161289" y="0"/>
                  </a:lnTo>
                  <a:close/>
                </a:path>
                <a:path w="330200" h="487679">
                  <a:moveTo>
                    <a:pt x="250825" y="199390"/>
                  </a:moveTo>
                  <a:lnTo>
                    <a:pt x="203200" y="199390"/>
                  </a:lnTo>
                  <a:lnTo>
                    <a:pt x="210820" y="203200"/>
                  </a:lnTo>
                  <a:lnTo>
                    <a:pt x="227329" y="215900"/>
                  </a:lnTo>
                  <a:lnTo>
                    <a:pt x="245110" y="228600"/>
                  </a:lnTo>
                  <a:lnTo>
                    <a:pt x="257810" y="234950"/>
                  </a:lnTo>
                  <a:lnTo>
                    <a:pt x="265429" y="237490"/>
                  </a:lnTo>
                  <a:lnTo>
                    <a:pt x="271779" y="234950"/>
                  </a:lnTo>
                  <a:lnTo>
                    <a:pt x="276860" y="228600"/>
                  </a:lnTo>
                  <a:lnTo>
                    <a:pt x="275589" y="224790"/>
                  </a:lnTo>
                  <a:lnTo>
                    <a:pt x="271779" y="218440"/>
                  </a:lnTo>
                  <a:lnTo>
                    <a:pt x="260350" y="205740"/>
                  </a:lnTo>
                  <a:lnTo>
                    <a:pt x="250825" y="19939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419600" y="3954780"/>
              <a:ext cx="332740" cy="488950"/>
            </a:xfrm>
            <a:custGeom>
              <a:avLst/>
              <a:gdLst/>
              <a:ahLst/>
              <a:cxnLst/>
              <a:rect l="l" t="t" r="r" b="b"/>
              <a:pathLst>
                <a:path w="332739" h="488950">
                  <a:moveTo>
                    <a:pt x="328929" y="449580"/>
                  </a:moveTo>
                  <a:lnTo>
                    <a:pt x="330200" y="440690"/>
                  </a:lnTo>
                  <a:lnTo>
                    <a:pt x="317500" y="443230"/>
                  </a:lnTo>
                  <a:lnTo>
                    <a:pt x="304800" y="440690"/>
                  </a:lnTo>
                  <a:lnTo>
                    <a:pt x="261620" y="383540"/>
                  </a:lnTo>
                  <a:lnTo>
                    <a:pt x="222250" y="318770"/>
                  </a:lnTo>
                  <a:lnTo>
                    <a:pt x="201929" y="284480"/>
                  </a:lnTo>
                  <a:lnTo>
                    <a:pt x="184150" y="237490"/>
                  </a:lnTo>
                  <a:lnTo>
                    <a:pt x="184150" y="218440"/>
                  </a:lnTo>
                  <a:lnTo>
                    <a:pt x="189229" y="205740"/>
                  </a:lnTo>
                  <a:lnTo>
                    <a:pt x="196850" y="199390"/>
                  </a:lnTo>
                  <a:lnTo>
                    <a:pt x="203200" y="199390"/>
                  </a:lnTo>
                  <a:lnTo>
                    <a:pt x="210820" y="203200"/>
                  </a:lnTo>
                  <a:lnTo>
                    <a:pt x="227329" y="215900"/>
                  </a:lnTo>
                  <a:lnTo>
                    <a:pt x="245110" y="228600"/>
                  </a:lnTo>
                  <a:lnTo>
                    <a:pt x="257810" y="234950"/>
                  </a:lnTo>
                  <a:lnTo>
                    <a:pt x="265429" y="237490"/>
                  </a:lnTo>
                  <a:lnTo>
                    <a:pt x="271779" y="234950"/>
                  </a:lnTo>
                  <a:lnTo>
                    <a:pt x="276860" y="228600"/>
                  </a:lnTo>
                  <a:lnTo>
                    <a:pt x="275589" y="224790"/>
                  </a:lnTo>
                  <a:lnTo>
                    <a:pt x="271779" y="218440"/>
                  </a:lnTo>
                  <a:lnTo>
                    <a:pt x="260350" y="205740"/>
                  </a:lnTo>
                  <a:lnTo>
                    <a:pt x="237489" y="190500"/>
                  </a:lnTo>
                  <a:lnTo>
                    <a:pt x="224789" y="180340"/>
                  </a:lnTo>
                  <a:lnTo>
                    <a:pt x="215900" y="166370"/>
                  </a:lnTo>
                  <a:lnTo>
                    <a:pt x="209550" y="144780"/>
                  </a:lnTo>
                  <a:lnTo>
                    <a:pt x="208279" y="123190"/>
                  </a:lnTo>
                  <a:lnTo>
                    <a:pt x="203200" y="115570"/>
                  </a:lnTo>
                  <a:lnTo>
                    <a:pt x="196850" y="104140"/>
                  </a:lnTo>
                  <a:lnTo>
                    <a:pt x="187960" y="95250"/>
                  </a:lnTo>
                  <a:lnTo>
                    <a:pt x="181610" y="88900"/>
                  </a:lnTo>
                  <a:lnTo>
                    <a:pt x="181610" y="78740"/>
                  </a:lnTo>
                  <a:lnTo>
                    <a:pt x="184150" y="66040"/>
                  </a:lnTo>
                  <a:lnTo>
                    <a:pt x="189229" y="59690"/>
                  </a:lnTo>
                  <a:lnTo>
                    <a:pt x="194310" y="52070"/>
                  </a:lnTo>
                  <a:lnTo>
                    <a:pt x="196850" y="39370"/>
                  </a:lnTo>
                  <a:lnTo>
                    <a:pt x="194310" y="25400"/>
                  </a:lnTo>
                  <a:lnTo>
                    <a:pt x="190500" y="13970"/>
                  </a:lnTo>
                  <a:lnTo>
                    <a:pt x="184150" y="6350"/>
                  </a:lnTo>
                  <a:lnTo>
                    <a:pt x="175260" y="1270"/>
                  </a:lnTo>
                  <a:lnTo>
                    <a:pt x="161289" y="0"/>
                  </a:lnTo>
                  <a:lnTo>
                    <a:pt x="149860" y="5080"/>
                  </a:lnTo>
                  <a:lnTo>
                    <a:pt x="143510" y="10160"/>
                  </a:lnTo>
                  <a:lnTo>
                    <a:pt x="139700" y="20320"/>
                  </a:lnTo>
                  <a:lnTo>
                    <a:pt x="137160" y="29210"/>
                  </a:lnTo>
                  <a:lnTo>
                    <a:pt x="139700" y="38100"/>
                  </a:lnTo>
                  <a:lnTo>
                    <a:pt x="143510" y="50800"/>
                  </a:lnTo>
                  <a:lnTo>
                    <a:pt x="146050" y="58420"/>
                  </a:lnTo>
                  <a:lnTo>
                    <a:pt x="148589" y="66040"/>
                  </a:lnTo>
                  <a:lnTo>
                    <a:pt x="116839" y="101600"/>
                  </a:lnTo>
                  <a:lnTo>
                    <a:pt x="107950" y="105410"/>
                  </a:lnTo>
                  <a:lnTo>
                    <a:pt x="100329" y="115570"/>
                  </a:lnTo>
                  <a:lnTo>
                    <a:pt x="92710" y="125730"/>
                  </a:lnTo>
                  <a:lnTo>
                    <a:pt x="82550" y="144780"/>
                  </a:lnTo>
                  <a:lnTo>
                    <a:pt x="76200" y="166370"/>
                  </a:lnTo>
                  <a:lnTo>
                    <a:pt x="69850" y="182880"/>
                  </a:lnTo>
                  <a:lnTo>
                    <a:pt x="68579" y="203200"/>
                  </a:lnTo>
                  <a:lnTo>
                    <a:pt x="67310" y="228600"/>
                  </a:lnTo>
                  <a:lnTo>
                    <a:pt x="67310" y="243840"/>
                  </a:lnTo>
                  <a:lnTo>
                    <a:pt x="67310" y="255270"/>
                  </a:lnTo>
                  <a:lnTo>
                    <a:pt x="68579" y="264160"/>
                  </a:lnTo>
                  <a:lnTo>
                    <a:pt x="73660" y="267970"/>
                  </a:lnTo>
                  <a:lnTo>
                    <a:pt x="81279" y="271780"/>
                  </a:lnTo>
                  <a:lnTo>
                    <a:pt x="86360" y="267970"/>
                  </a:lnTo>
                  <a:lnTo>
                    <a:pt x="87629" y="264160"/>
                  </a:lnTo>
                  <a:lnTo>
                    <a:pt x="87629" y="247650"/>
                  </a:lnTo>
                  <a:lnTo>
                    <a:pt x="87629" y="222250"/>
                  </a:lnTo>
                  <a:lnTo>
                    <a:pt x="88900" y="205740"/>
                  </a:lnTo>
                  <a:lnTo>
                    <a:pt x="92710" y="194310"/>
                  </a:lnTo>
                  <a:lnTo>
                    <a:pt x="97789" y="184150"/>
                  </a:lnTo>
                  <a:lnTo>
                    <a:pt x="106679" y="182880"/>
                  </a:lnTo>
                  <a:lnTo>
                    <a:pt x="114300" y="184150"/>
                  </a:lnTo>
                  <a:lnTo>
                    <a:pt x="116839" y="190500"/>
                  </a:lnTo>
                  <a:lnTo>
                    <a:pt x="114300" y="209550"/>
                  </a:lnTo>
                  <a:lnTo>
                    <a:pt x="113029" y="234950"/>
                  </a:lnTo>
                  <a:lnTo>
                    <a:pt x="107950" y="259080"/>
                  </a:lnTo>
                  <a:lnTo>
                    <a:pt x="101600" y="279400"/>
                  </a:lnTo>
                  <a:lnTo>
                    <a:pt x="95250" y="306070"/>
                  </a:lnTo>
                  <a:lnTo>
                    <a:pt x="87629" y="330200"/>
                  </a:lnTo>
                  <a:lnTo>
                    <a:pt x="68579" y="358140"/>
                  </a:lnTo>
                  <a:lnTo>
                    <a:pt x="54610" y="377190"/>
                  </a:lnTo>
                  <a:lnTo>
                    <a:pt x="29210" y="407670"/>
                  </a:lnTo>
                  <a:lnTo>
                    <a:pt x="12700" y="427990"/>
                  </a:lnTo>
                  <a:lnTo>
                    <a:pt x="0" y="447040"/>
                  </a:lnTo>
                  <a:lnTo>
                    <a:pt x="0" y="455930"/>
                  </a:lnTo>
                  <a:lnTo>
                    <a:pt x="12700" y="469900"/>
                  </a:lnTo>
                  <a:lnTo>
                    <a:pt x="31750" y="487680"/>
                  </a:lnTo>
                  <a:lnTo>
                    <a:pt x="49529" y="487680"/>
                  </a:lnTo>
                  <a:lnTo>
                    <a:pt x="54610" y="482600"/>
                  </a:lnTo>
                  <a:lnTo>
                    <a:pt x="45720" y="472440"/>
                  </a:lnTo>
                  <a:lnTo>
                    <a:pt x="38100" y="462280"/>
                  </a:lnTo>
                  <a:lnTo>
                    <a:pt x="38100" y="453390"/>
                  </a:lnTo>
                  <a:lnTo>
                    <a:pt x="49529" y="434340"/>
                  </a:lnTo>
                  <a:lnTo>
                    <a:pt x="69850" y="414020"/>
                  </a:lnTo>
                  <a:lnTo>
                    <a:pt x="101600" y="374650"/>
                  </a:lnTo>
                  <a:lnTo>
                    <a:pt x="129539" y="339090"/>
                  </a:lnTo>
                  <a:lnTo>
                    <a:pt x="139700" y="330200"/>
                  </a:lnTo>
                  <a:lnTo>
                    <a:pt x="146050" y="320040"/>
                  </a:lnTo>
                  <a:lnTo>
                    <a:pt x="207010" y="368300"/>
                  </a:lnTo>
                  <a:lnTo>
                    <a:pt x="234950" y="407670"/>
                  </a:lnTo>
                  <a:lnTo>
                    <a:pt x="261620" y="447040"/>
                  </a:lnTo>
                  <a:lnTo>
                    <a:pt x="278129" y="469900"/>
                  </a:lnTo>
                  <a:lnTo>
                    <a:pt x="284479" y="474980"/>
                  </a:lnTo>
                  <a:lnTo>
                    <a:pt x="295910" y="474980"/>
                  </a:lnTo>
                  <a:lnTo>
                    <a:pt x="304800" y="467360"/>
                  </a:lnTo>
                  <a:lnTo>
                    <a:pt x="317500" y="457200"/>
                  </a:lnTo>
                  <a:lnTo>
                    <a:pt x="328929" y="449580"/>
                  </a:lnTo>
                  <a:close/>
                </a:path>
                <a:path w="332739" h="488950">
                  <a:moveTo>
                    <a:pt x="0" y="0"/>
                  </a:moveTo>
                  <a:lnTo>
                    <a:pt x="0" y="0"/>
                  </a:lnTo>
                </a:path>
                <a:path w="332739" h="488950">
                  <a:moveTo>
                    <a:pt x="332739" y="488950"/>
                  </a:moveTo>
                  <a:lnTo>
                    <a:pt x="332739" y="488950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6" name="object 76"/>
          <p:cNvGrpSpPr/>
          <p:nvPr/>
        </p:nvGrpSpPr>
        <p:grpSpPr>
          <a:xfrm>
            <a:off x="655260" y="4615121"/>
            <a:ext cx="414655" cy="379095"/>
            <a:chOff x="655260" y="4615121"/>
            <a:chExt cx="414655" cy="379095"/>
          </a:xfrm>
        </p:grpSpPr>
        <p:sp>
          <p:nvSpPr>
            <p:cNvPr id="77" name="object 77"/>
            <p:cNvSpPr/>
            <p:nvPr/>
          </p:nvSpPr>
          <p:spPr>
            <a:xfrm>
              <a:off x="668019" y="4627880"/>
              <a:ext cx="388620" cy="350520"/>
            </a:xfrm>
            <a:custGeom>
              <a:avLst/>
              <a:gdLst/>
              <a:ahLst/>
              <a:cxnLst/>
              <a:rect l="l" t="t" r="r" b="b"/>
              <a:pathLst>
                <a:path w="388619" h="350520">
                  <a:moveTo>
                    <a:pt x="46989" y="5080"/>
                  </a:moveTo>
                  <a:lnTo>
                    <a:pt x="135889" y="97790"/>
                  </a:lnTo>
                  <a:lnTo>
                    <a:pt x="120650" y="102870"/>
                  </a:lnTo>
                  <a:lnTo>
                    <a:pt x="96520" y="107950"/>
                  </a:lnTo>
                  <a:lnTo>
                    <a:pt x="74929" y="116840"/>
                  </a:lnTo>
                  <a:lnTo>
                    <a:pt x="40639" y="140970"/>
                  </a:lnTo>
                  <a:lnTo>
                    <a:pt x="7620" y="185420"/>
                  </a:lnTo>
                  <a:lnTo>
                    <a:pt x="1270" y="219710"/>
                  </a:lnTo>
                  <a:lnTo>
                    <a:pt x="0" y="228600"/>
                  </a:lnTo>
                  <a:lnTo>
                    <a:pt x="1270" y="240030"/>
                  </a:lnTo>
                  <a:lnTo>
                    <a:pt x="5079" y="251460"/>
                  </a:lnTo>
                  <a:lnTo>
                    <a:pt x="7620" y="261620"/>
                  </a:lnTo>
                  <a:lnTo>
                    <a:pt x="34289" y="300990"/>
                  </a:lnTo>
                  <a:lnTo>
                    <a:pt x="66039" y="323850"/>
                  </a:lnTo>
                  <a:lnTo>
                    <a:pt x="105409" y="342900"/>
                  </a:lnTo>
                  <a:lnTo>
                    <a:pt x="157479" y="350520"/>
                  </a:lnTo>
                  <a:lnTo>
                    <a:pt x="223520" y="350520"/>
                  </a:lnTo>
                  <a:lnTo>
                    <a:pt x="237489" y="349250"/>
                  </a:lnTo>
                  <a:lnTo>
                    <a:pt x="255270" y="347980"/>
                  </a:lnTo>
                  <a:lnTo>
                    <a:pt x="265430" y="346710"/>
                  </a:lnTo>
                  <a:lnTo>
                    <a:pt x="279399" y="342900"/>
                  </a:lnTo>
                  <a:lnTo>
                    <a:pt x="292099" y="337820"/>
                  </a:lnTo>
                  <a:lnTo>
                    <a:pt x="304799" y="334010"/>
                  </a:lnTo>
                  <a:lnTo>
                    <a:pt x="346710" y="308610"/>
                  </a:lnTo>
                  <a:lnTo>
                    <a:pt x="368299" y="281940"/>
                  </a:lnTo>
                  <a:lnTo>
                    <a:pt x="375920" y="271780"/>
                  </a:lnTo>
                  <a:lnTo>
                    <a:pt x="380999" y="261620"/>
                  </a:lnTo>
                  <a:lnTo>
                    <a:pt x="384810" y="251460"/>
                  </a:lnTo>
                  <a:lnTo>
                    <a:pt x="387349" y="238760"/>
                  </a:lnTo>
                  <a:lnTo>
                    <a:pt x="388620" y="223520"/>
                  </a:lnTo>
                  <a:lnTo>
                    <a:pt x="387349" y="208280"/>
                  </a:lnTo>
                  <a:lnTo>
                    <a:pt x="374649" y="171450"/>
                  </a:lnTo>
                  <a:lnTo>
                    <a:pt x="358139" y="151130"/>
                  </a:lnTo>
                  <a:lnTo>
                    <a:pt x="349249" y="140970"/>
                  </a:lnTo>
                  <a:lnTo>
                    <a:pt x="337820" y="132080"/>
                  </a:lnTo>
                  <a:lnTo>
                    <a:pt x="325120" y="123190"/>
                  </a:lnTo>
                  <a:lnTo>
                    <a:pt x="311149" y="116840"/>
                  </a:lnTo>
                  <a:lnTo>
                    <a:pt x="297180" y="111760"/>
                  </a:lnTo>
                  <a:lnTo>
                    <a:pt x="284480" y="106680"/>
                  </a:lnTo>
                  <a:lnTo>
                    <a:pt x="267970" y="102870"/>
                  </a:lnTo>
                  <a:lnTo>
                    <a:pt x="242570" y="97790"/>
                  </a:lnTo>
                  <a:lnTo>
                    <a:pt x="338694" y="19050"/>
                  </a:lnTo>
                  <a:lnTo>
                    <a:pt x="185420" y="19050"/>
                  </a:lnTo>
                  <a:lnTo>
                    <a:pt x="180340" y="17780"/>
                  </a:lnTo>
                  <a:lnTo>
                    <a:pt x="109220" y="17780"/>
                  </a:lnTo>
                  <a:lnTo>
                    <a:pt x="46989" y="5080"/>
                  </a:lnTo>
                  <a:close/>
                </a:path>
                <a:path w="388619" h="350520">
                  <a:moveTo>
                    <a:pt x="265430" y="0"/>
                  </a:moveTo>
                  <a:lnTo>
                    <a:pt x="185420" y="0"/>
                  </a:lnTo>
                  <a:lnTo>
                    <a:pt x="185420" y="19050"/>
                  </a:lnTo>
                  <a:lnTo>
                    <a:pt x="338694" y="19050"/>
                  </a:lnTo>
                  <a:lnTo>
                    <a:pt x="340244" y="17780"/>
                  </a:lnTo>
                  <a:lnTo>
                    <a:pt x="265430" y="17780"/>
                  </a:lnTo>
                  <a:lnTo>
                    <a:pt x="265430" y="0"/>
                  </a:lnTo>
                  <a:close/>
                </a:path>
                <a:path w="388619" h="350520">
                  <a:moveTo>
                    <a:pt x="109220" y="0"/>
                  </a:moveTo>
                  <a:lnTo>
                    <a:pt x="109220" y="17780"/>
                  </a:lnTo>
                  <a:lnTo>
                    <a:pt x="180340" y="17780"/>
                  </a:lnTo>
                  <a:lnTo>
                    <a:pt x="109220" y="0"/>
                  </a:lnTo>
                  <a:close/>
                </a:path>
                <a:path w="388619" h="350520">
                  <a:moveTo>
                    <a:pt x="361949" y="0"/>
                  </a:moveTo>
                  <a:lnTo>
                    <a:pt x="265430" y="17780"/>
                  </a:lnTo>
                  <a:lnTo>
                    <a:pt x="340244" y="17780"/>
                  </a:lnTo>
                  <a:lnTo>
                    <a:pt x="361949" y="0"/>
                  </a:lnTo>
                  <a:close/>
                </a:path>
              </a:pathLst>
            </a:custGeom>
            <a:solidFill>
              <a:srgbClr val="9090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68019" y="4627880"/>
              <a:ext cx="391160" cy="353060"/>
            </a:xfrm>
            <a:custGeom>
              <a:avLst/>
              <a:gdLst/>
              <a:ahLst/>
              <a:cxnLst/>
              <a:rect l="l" t="t" r="r" b="b"/>
              <a:pathLst>
                <a:path w="391159" h="353060">
                  <a:moveTo>
                    <a:pt x="46989" y="5080"/>
                  </a:moveTo>
                  <a:lnTo>
                    <a:pt x="109220" y="17780"/>
                  </a:lnTo>
                  <a:lnTo>
                    <a:pt x="109220" y="0"/>
                  </a:lnTo>
                  <a:lnTo>
                    <a:pt x="185420" y="19050"/>
                  </a:lnTo>
                  <a:lnTo>
                    <a:pt x="185420" y="0"/>
                  </a:lnTo>
                  <a:lnTo>
                    <a:pt x="265430" y="0"/>
                  </a:lnTo>
                  <a:lnTo>
                    <a:pt x="265430" y="17780"/>
                  </a:lnTo>
                  <a:lnTo>
                    <a:pt x="361949" y="0"/>
                  </a:lnTo>
                  <a:lnTo>
                    <a:pt x="242570" y="97790"/>
                  </a:lnTo>
                  <a:lnTo>
                    <a:pt x="255270" y="100330"/>
                  </a:lnTo>
                  <a:lnTo>
                    <a:pt x="267970" y="102870"/>
                  </a:lnTo>
                  <a:lnTo>
                    <a:pt x="284480" y="106680"/>
                  </a:lnTo>
                  <a:lnTo>
                    <a:pt x="297180" y="111760"/>
                  </a:lnTo>
                  <a:lnTo>
                    <a:pt x="311149" y="116840"/>
                  </a:lnTo>
                  <a:lnTo>
                    <a:pt x="325120" y="123190"/>
                  </a:lnTo>
                  <a:lnTo>
                    <a:pt x="337820" y="132080"/>
                  </a:lnTo>
                  <a:lnTo>
                    <a:pt x="349249" y="140970"/>
                  </a:lnTo>
                  <a:lnTo>
                    <a:pt x="358139" y="151130"/>
                  </a:lnTo>
                  <a:lnTo>
                    <a:pt x="367030" y="160020"/>
                  </a:lnTo>
                  <a:lnTo>
                    <a:pt x="386080" y="196850"/>
                  </a:lnTo>
                  <a:lnTo>
                    <a:pt x="388620" y="223520"/>
                  </a:lnTo>
                  <a:lnTo>
                    <a:pt x="387349" y="238760"/>
                  </a:lnTo>
                  <a:lnTo>
                    <a:pt x="384810" y="251460"/>
                  </a:lnTo>
                  <a:lnTo>
                    <a:pt x="380999" y="261620"/>
                  </a:lnTo>
                  <a:lnTo>
                    <a:pt x="375920" y="271780"/>
                  </a:lnTo>
                  <a:lnTo>
                    <a:pt x="368299" y="281940"/>
                  </a:lnTo>
                  <a:lnTo>
                    <a:pt x="358139" y="295910"/>
                  </a:lnTo>
                  <a:lnTo>
                    <a:pt x="317499" y="327660"/>
                  </a:lnTo>
                  <a:lnTo>
                    <a:pt x="292099" y="337820"/>
                  </a:lnTo>
                  <a:lnTo>
                    <a:pt x="279399" y="342900"/>
                  </a:lnTo>
                  <a:lnTo>
                    <a:pt x="265430" y="346710"/>
                  </a:lnTo>
                  <a:lnTo>
                    <a:pt x="255270" y="347980"/>
                  </a:lnTo>
                  <a:lnTo>
                    <a:pt x="237489" y="349250"/>
                  </a:lnTo>
                  <a:lnTo>
                    <a:pt x="223520" y="350520"/>
                  </a:lnTo>
                  <a:lnTo>
                    <a:pt x="157479" y="350520"/>
                  </a:lnTo>
                  <a:lnTo>
                    <a:pt x="143509" y="349250"/>
                  </a:lnTo>
                  <a:lnTo>
                    <a:pt x="128270" y="347980"/>
                  </a:lnTo>
                  <a:lnTo>
                    <a:pt x="86359" y="334010"/>
                  </a:lnTo>
                  <a:lnTo>
                    <a:pt x="48259" y="312420"/>
                  </a:lnTo>
                  <a:lnTo>
                    <a:pt x="15239" y="276860"/>
                  </a:lnTo>
                  <a:lnTo>
                    <a:pt x="5079" y="251460"/>
                  </a:lnTo>
                  <a:lnTo>
                    <a:pt x="1270" y="240030"/>
                  </a:lnTo>
                  <a:lnTo>
                    <a:pt x="0" y="228600"/>
                  </a:lnTo>
                  <a:lnTo>
                    <a:pt x="1270" y="219710"/>
                  </a:lnTo>
                  <a:lnTo>
                    <a:pt x="2539" y="201930"/>
                  </a:lnTo>
                  <a:lnTo>
                    <a:pt x="27939" y="153670"/>
                  </a:lnTo>
                  <a:lnTo>
                    <a:pt x="58420" y="127000"/>
                  </a:lnTo>
                  <a:lnTo>
                    <a:pt x="96520" y="107950"/>
                  </a:lnTo>
                  <a:lnTo>
                    <a:pt x="120650" y="102870"/>
                  </a:lnTo>
                  <a:lnTo>
                    <a:pt x="135889" y="97790"/>
                  </a:lnTo>
                  <a:lnTo>
                    <a:pt x="46989" y="5080"/>
                  </a:lnTo>
                  <a:close/>
                </a:path>
                <a:path w="391159" h="353060">
                  <a:moveTo>
                    <a:pt x="0" y="0"/>
                  </a:moveTo>
                  <a:lnTo>
                    <a:pt x="0" y="0"/>
                  </a:lnTo>
                </a:path>
                <a:path w="391159" h="353060">
                  <a:moveTo>
                    <a:pt x="391160" y="353060"/>
                  </a:moveTo>
                  <a:lnTo>
                    <a:pt x="391160" y="353060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220979" y="3288029"/>
            <a:ext cx="755015" cy="2273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">
              <a:lnSpc>
                <a:spcPts val="1945"/>
              </a:lnSpc>
              <a:spcBef>
                <a:spcPts val="100"/>
              </a:spcBef>
            </a:pPr>
            <a:r>
              <a:rPr sz="1800" i="1" spc="50" dirty="0">
                <a:latin typeface="Trebuchet MS"/>
                <a:cs typeface="Trebuchet MS"/>
              </a:rPr>
              <a:t>T</a:t>
            </a:r>
            <a:endParaRPr sz="1800">
              <a:latin typeface="Trebuchet MS"/>
              <a:cs typeface="Trebuchet MS"/>
            </a:endParaRPr>
          </a:p>
          <a:p>
            <a:pPr marL="35560" marR="573405" indent="-2540" algn="just">
              <a:lnSpc>
                <a:spcPct val="79900"/>
              </a:lnSpc>
              <a:spcBef>
                <a:spcPts val="219"/>
              </a:spcBef>
            </a:pPr>
            <a:r>
              <a:rPr sz="1800" i="1" spc="110" dirty="0">
                <a:latin typeface="Trebuchet MS"/>
                <a:cs typeface="Trebuchet MS"/>
              </a:rPr>
              <a:t>a  </a:t>
            </a:r>
            <a:r>
              <a:rPr sz="1800" i="1" spc="204" dirty="0">
                <a:latin typeface="Trebuchet MS"/>
                <a:cs typeface="Trebuchet MS"/>
              </a:rPr>
              <a:t>s </a:t>
            </a:r>
            <a:r>
              <a:rPr sz="1800" i="1" spc="-535" dirty="0">
                <a:latin typeface="Trebuchet MS"/>
                <a:cs typeface="Trebuchet MS"/>
              </a:rPr>
              <a:t> </a:t>
            </a:r>
            <a:r>
              <a:rPr sz="1800" i="1" spc="130" dirty="0">
                <a:latin typeface="Trebuchet MS"/>
                <a:cs typeface="Trebuchet MS"/>
              </a:rPr>
              <a:t>k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ts val="1945"/>
              </a:lnSpc>
              <a:spcBef>
                <a:spcPts val="1290"/>
              </a:spcBef>
            </a:pPr>
            <a:r>
              <a:rPr sz="1800" i="1" spc="200" dirty="0">
                <a:latin typeface="Trebuchet MS"/>
                <a:cs typeface="Trebuchet MS"/>
              </a:rPr>
              <a:t>O</a:t>
            </a:r>
            <a:endParaRPr sz="1800">
              <a:latin typeface="Trebuchet MS"/>
              <a:cs typeface="Trebuchet MS"/>
            </a:endParaRPr>
          </a:p>
          <a:p>
            <a:pPr marL="54610">
              <a:lnSpc>
                <a:spcPts val="1725"/>
              </a:lnSpc>
              <a:tabLst>
                <a:tab pos="573405" algn="l"/>
              </a:tabLst>
            </a:pPr>
            <a:r>
              <a:rPr sz="1800" i="1" spc="-10" dirty="0">
                <a:latin typeface="Trebuchet MS"/>
                <a:cs typeface="Trebuchet MS"/>
              </a:rPr>
              <a:t>r	</a:t>
            </a:r>
            <a:r>
              <a:rPr sz="1800" b="1" spc="21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endParaRPr sz="1800">
              <a:latin typeface="Trebuchet MS"/>
              <a:cs typeface="Trebuchet MS"/>
            </a:endParaRPr>
          </a:p>
          <a:p>
            <a:pPr marL="33020" marR="570865" indent="-2540" algn="just">
              <a:lnSpc>
                <a:spcPts val="1730"/>
              </a:lnSpc>
              <a:spcBef>
                <a:spcPts val="195"/>
              </a:spcBef>
            </a:pPr>
            <a:r>
              <a:rPr sz="1800" i="1" spc="95" dirty="0">
                <a:latin typeface="Trebuchet MS"/>
                <a:cs typeface="Trebuchet MS"/>
              </a:rPr>
              <a:t>d  e  </a:t>
            </a:r>
            <a:r>
              <a:rPr sz="1800" i="1" spc="-10" dirty="0">
                <a:latin typeface="Trebuchet MS"/>
                <a:cs typeface="Trebuchet MS"/>
              </a:rPr>
              <a:t>r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5010091" y="4391600"/>
            <a:ext cx="815975" cy="544195"/>
            <a:chOff x="5010091" y="4391600"/>
            <a:chExt cx="815975" cy="544195"/>
          </a:xfrm>
        </p:grpSpPr>
        <p:sp>
          <p:nvSpPr>
            <p:cNvPr id="81" name="object 81"/>
            <p:cNvSpPr/>
            <p:nvPr/>
          </p:nvSpPr>
          <p:spPr>
            <a:xfrm>
              <a:off x="5022850" y="4488179"/>
              <a:ext cx="342900" cy="434340"/>
            </a:xfrm>
            <a:custGeom>
              <a:avLst/>
              <a:gdLst/>
              <a:ahLst/>
              <a:cxnLst/>
              <a:rect l="l" t="t" r="r" b="b"/>
              <a:pathLst>
                <a:path w="342900" h="434339">
                  <a:moveTo>
                    <a:pt x="342900" y="0"/>
                  </a:moveTo>
                  <a:lnTo>
                    <a:pt x="85089" y="0"/>
                  </a:lnTo>
                  <a:lnTo>
                    <a:pt x="0" y="85090"/>
                  </a:lnTo>
                  <a:lnTo>
                    <a:pt x="0" y="434340"/>
                  </a:lnTo>
                  <a:lnTo>
                    <a:pt x="256539" y="434340"/>
                  </a:lnTo>
                  <a:lnTo>
                    <a:pt x="342900" y="34798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DB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022850" y="4488179"/>
              <a:ext cx="342900" cy="434340"/>
            </a:xfrm>
            <a:custGeom>
              <a:avLst/>
              <a:gdLst/>
              <a:ahLst/>
              <a:cxnLst/>
              <a:rect l="l" t="t" r="r" b="b"/>
              <a:pathLst>
                <a:path w="342900" h="434339">
                  <a:moveTo>
                    <a:pt x="0" y="434340"/>
                  </a:moveTo>
                  <a:lnTo>
                    <a:pt x="0" y="85090"/>
                  </a:lnTo>
                  <a:lnTo>
                    <a:pt x="85089" y="0"/>
                  </a:lnTo>
                  <a:lnTo>
                    <a:pt x="342900" y="0"/>
                  </a:lnTo>
                  <a:lnTo>
                    <a:pt x="342900" y="347980"/>
                  </a:lnTo>
                  <a:lnTo>
                    <a:pt x="256539" y="434340"/>
                  </a:lnTo>
                  <a:lnTo>
                    <a:pt x="0" y="434340"/>
                  </a:lnTo>
                  <a:close/>
                </a:path>
                <a:path w="342900" h="434339">
                  <a:moveTo>
                    <a:pt x="0" y="0"/>
                  </a:moveTo>
                  <a:lnTo>
                    <a:pt x="0" y="0"/>
                  </a:lnTo>
                </a:path>
                <a:path w="342900" h="434339">
                  <a:moveTo>
                    <a:pt x="342900" y="434340"/>
                  </a:moveTo>
                  <a:lnTo>
                    <a:pt x="342900" y="434340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022850" y="4488179"/>
              <a:ext cx="342900" cy="85090"/>
            </a:xfrm>
            <a:custGeom>
              <a:avLst/>
              <a:gdLst/>
              <a:ahLst/>
              <a:cxnLst/>
              <a:rect l="l" t="t" r="r" b="b"/>
              <a:pathLst>
                <a:path w="342900" h="85089">
                  <a:moveTo>
                    <a:pt x="342900" y="0"/>
                  </a:moveTo>
                  <a:lnTo>
                    <a:pt x="85089" y="0"/>
                  </a:lnTo>
                  <a:lnTo>
                    <a:pt x="0" y="85090"/>
                  </a:lnTo>
                  <a:lnTo>
                    <a:pt x="256539" y="8509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E22C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022850" y="4488179"/>
              <a:ext cx="342900" cy="434340"/>
            </a:xfrm>
            <a:custGeom>
              <a:avLst/>
              <a:gdLst/>
              <a:ahLst/>
              <a:cxnLst/>
              <a:rect l="l" t="t" r="r" b="b"/>
              <a:pathLst>
                <a:path w="342900" h="434339">
                  <a:moveTo>
                    <a:pt x="0" y="85090"/>
                  </a:moveTo>
                  <a:lnTo>
                    <a:pt x="85089" y="0"/>
                  </a:lnTo>
                  <a:lnTo>
                    <a:pt x="342900" y="0"/>
                  </a:lnTo>
                  <a:lnTo>
                    <a:pt x="256539" y="85090"/>
                  </a:lnTo>
                  <a:lnTo>
                    <a:pt x="0" y="85090"/>
                  </a:lnTo>
                  <a:close/>
                </a:path>
                <a:path w="342900" h="434339">
                  <a:moveTo>
                    <a:pt x="0" y="0"/>
                  </a:moveTo>
                  <a:lnTo>
                    <a:pt x="0" y="0"/>
                  </a:lnTo>
                </a:path>
                <a:path w="342900" h="434339">
                  <a:moveTo>
                    <a:pt x="342900" y="434340"/>
                  </a:moveTo>
                  <a:lnTo>
                    <a:pt x="342900" y="434340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5279390" y="4488179"/>
              <a:ext cx="86360" cy="434340"/>
            </a:xfrm>
            <a:custGeom>
              <a:avLst/>
              <a:gdLst/>
              <a:ahLst/>
              <a:cxnLst/>
              <a:rect l="l" t="t" r="r" b="b"/>
              <a:pathLst>
                <a:path w="86360" h="434339">
                  <a:moveTo>
                    <a:pt x="86360" y="0"/>
                  </a:moveTo>
                  <a:lnTo>
                    <a:pt x="0" y="85090"/>
                  </a:lnTo>
                  <a:lnTo>
                    <a:pt x="0" y="434340"/>
                  </a:lnTo>
                  <a:lnTo>
                    <a:pt x="86360" y="347980"/>
                  </a:lnTo>
                  <a:lnTo>
                    <a:pt x="86360" y="0"/>
                  </a:lnTo>
                  <a:close/>
                </a:path>
              </a:pathLst>
            </a:custGeom>
            <a:solidFill>
              <a:srgbClr val="AF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5022850" y="4488179"/>
              <a:ext cx="342900" cy="434340"/>
            </a:xfrm>
            <a:custGeom>
              <a:avLst/>
              <a:gdLst/>
              <a:ahLst/>
              <a:cxnLst/>
              <a:rect l="l" t="t" r="r" b="b"/>
              <a:pathLst>
                <a:path w="342900" h="434339">
                  <a:moveTo>
                    <a:pt x="256539" y="434340"/>
                  </a:moveTo>
                  <a:lnTo>
                    <a:pt x="256539" y="85090"/>
                  </a:lnTo>
                  <a:lnTo>
                    <a:pt x="342900" y="0"/>
                  </a:lnTo>
                  <a:lnTo>
                    <a:pt x="342900" y="347980"/>
                  </a:lnTo>
                  <a:lnTo>
                    <a:pt x="256539" y="434340"/>
                  </a:lnTo>
                  <a:close/>
                </a:path>
                <a:path w="342900" h="434339">
                  <a:moveTo>
                    <a:pt x="0" y="0"/>
                  </a:moveTo>
                  <a:lnTo>
                    <a:pt x="0" y="0"/>
                  </a:lnTo>
                </a:path>
                <a:path w="342900" h="434339">
                  <a:moveTo>
                    <a:pt x="342900" y="434340"/>
                  </a:moveTo>
                  <a:lnTo>
                    <a:pt x="342900" y="434340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104130" y="4404359"/>
              <a:ext cx="261620" cy="74930"/>
            </a:xfrm>
            <a:custGeom>
              <a:avLst/>
              <a:gdLst/>
              <a:ahLst/>
              <a:cxnLst/>
              <a:rect l="l" t="t" r="r" b="b"/>
              <a:pathLst>
                <a:path w="261620" h="74929">
                  <a:moveTo>
                    <a:pt x="261620" y="0"/>
                  </a:moveTo>
                  <a:lnTo>
                    <a:pt x="17780" y="0"/>
                  </a:lnTo>
                  <a:lnTo>
                    <a:pt x="0" y="17779"/>
                  </a:lnTo>
                  <a:lnTo>
                    <a:pt x="0" y="74929"/>
                  </a:lnTo>
                  <a:lnTo>
                    <a:pt x="242570" y="74929"/>
                  </a:lnTo>
                  <a:lnTo>
                    <a:pt x="261620" y="57150"/>
                  </a:lnTo>
                  <a:lnTo>
                    <a:pt x="261620" y="0"/>
                  </a:lnTo>
                  <a:close/>
                </a:path>
              </a:pathLst>
            </a:custGeom>
            <a:solidFill>
              <a:srgbClr val="DB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5104130" y="4404359"/>
              <a:ext cx="261620" cy="76200"/>
            </a:xfrm>
            <a:custGeom>
              <a:avLst/>
              <a:gdLst/>
              <a:ahLst/>
              <a:cxnLst/>
              <a:rect l="l" t="t" r="r" b="b"/>
              <a:pathLst>
                <a:path w="261620" h="76200">
                  <a:moveTo>
                    <a:pt x="0" y="74929"/>
                  </a:moveTo>
                  <a:lnTo>
                    <a:pt x="0" y="17779"/>
                  </a:lnTo>
                  <a:lnTo>
                    <a:pt x="17780" y="0"/>
                  </a:lnTo>
                  <a:lnTo>
                    <a:pt x="261620" y="0"/>
                  </a:lnTo>
                  <a:lnTo>
                    <a:pt x="261620" y="57150"/>
                  </a:lnTo>
                  <a:lnTo>
                    <a:pt x="242570" y="74929"/>
                  </a:lnTo>
                  <a:lnTo>
                    <a:pt x="0" y="74929"/>
                  </a:lnTo>
                  <a:close/>
                </a:path>
                <a:path w="261620" h="76200">
                  <a:moveTo>
                    <a:pt x="0" y="0"/>
                  </a:moveTo>
                  <a:lnTo>
                    <a:pt x="0" y="0"/>
                  </a:lnTo>
                </a:path>
                <a:path w="261620" h="76200">
                  <a:moveTo>
                    <a:pt x="261620" y="76200"/>
                  </a:moveTo>
                  <a:lnTo>
                    <a:pt x="261620" y="76200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5104130" y="4404359"/>
              <a:ext cx="261620" cy="17780"/>
            </a:xfrm>
            <a:custGeom>
              <a:avLst/>
              <a:gdLst/>
              <a:ahLst/>
              <a:cxnLst/>
              <a:rect l="l" t="t" r="r" b="b"/>
              <a:pathLst>
                <a:path w="261620" h="17779">
                  <a:moveTo>
                    <a:pt x="261620" y="0"/>
                  </a:moveTo>
                  <a:lnTo>
                    <a:pt x="17780" y="0"/>
                  </a:lnTo>
                  <a:lnTo>
                    <a:pt x="0" y="17779"/>
                  </a:lnTo>
                  <a:lnTo>
                    <a:pt x="242570" y="17779"/>
                  </a:lnTo>
                  <a:lnTo>
                    <a:pt x="261620" y="0"/>
                  </a:lnTo>
                  <a:close/>
                </a:path>
              </a:pathLst>
            </a:custGeom>
            <a:solidFill>
              <a:srgbClr val="E22C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5104130" y="4404359"/>
              <a:ext cx="261620" cy="76200"/>
            </a:xfrm>
            <a:custGeom>
              <a:avLst/>
              <a:gdLst/>
              <a:ahLst/>
              <a:cxnLst/>
              <a:rect l="l" t="t" r="r" b="b"/>
              <a:pathLst>
                <a:path w="261620" h="76200">
                  <a:moveTo>
                    <a:pt x="0" y="17779"/>
                  </a:moveTo>
                  <a:lnTo>
                    <a:pt x="17780" y="0"/>
                  </a:lnTo>
                  <a:lnTo>
                    <a:pt x="261620" y="0"/>
                  </a:lnTo>
                  <a:lnTo>
                    <a:pt x="242570" y="17779"/>
                  </a:lnTo>
                  <a:lnTo>
                    <a:pt x="0" y="17779"/>
                  </a:lnTo>
                  <a:close/>
                </a:path>
                <a:path w="261620" h="76200">
                  <a:moveTo>
                    <a:pt x="0" y="0"/>
                  </a:moveTo>
                  <a:lnTo>
                    <a:pt x="0" y="0"/>
                  </a:lnTo>
                </a:path>
                <a:path w="261620" h="76200">
                  <a:moveTo>
                    <a:pt x="261620" y="76200"/>
                  </a:moveTo>
                  <a:lnTo>
                    <a:pt x="261620" y="76200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5346700" y="4404359"/>
              <a:ext cx="19050" cy="74930"/>
            </a:xfrm>
            <a:custGeom>
              <a:avLst/>
              <a:gdLst/>
              <a:ahLst/>
              <a:cxnLst/>
              <a:rect l="l" t="t" r="r" b="b"/>
              <a:pathLst>
                <a:path w="19050" h="74929">
                  <a:moveTo>
                    <a:pt x="19050" y="0"/>
                  </a:moveTo>
                  <a:lnTo>
                    <a:pt x="0" y="17779"/>
                  </a:lnTo>
                  <a:lnTo>
                    <a:pt x="0" y="74929"/>
                  </a:lnTo>
                  <a:lnTo>
                    <a:pt x="19050" y="5715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AF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5104130" y="4404359"/>
              <a:ext cx="261620" cy="76200"/>
            </a:xfrm>
            <a:custGeom>
              <a:avLst/>
              <a:gdLst/>
              <a:ahLst/>
              <a:cxnLst/>
              <a:rect l="l" t="t" r="r" b="b"/>
              <a:pathLst>
                <a:path w="261620" h="76200">
                  <a:moveTo>
                    <a:pt x="242570" y="74929"/>
                  </a:moveTo>
                  <a:lnTo>
                    <a:pt x="242570" y="17779"/>
                  </a:lnTo>
                  <a:lnTo>
                    <a:pt x="261620" y="0"/>
                  </a:lnTo>
                  <a:lnTo>
                    <a:pt x="261620" y="57150"/>
                  </a:lnTo>
                  <a:lnTo>
                    <a:pt x="242570" y="74929"/>
                  </a:lnTo>
                  <a:close/>
                </a:path>
                <a:path w="261620" h="76200">
                  <a:moveTo>
                    <a:pt x="0" y="0"/>
                  </a:moveTo>
                  <a:lnTo>
                    <a:pt x="0" y="0"/>
                  </a:lnTo>
                </a:path>
                <a:path w="261620" h="76200">
                  <a:moveTo>
                    <a:pt x="261620" y="76200"/>
                  </a:moveTo>
                  <a:lnTo>
                    <a:pt x="261620" y="76200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088890" y="4521199"/>
              <a:ext cx="181610" cy="26670"/>
            </a:xfrm>
            <a:custGeom>
              <a:avLst/>
              <a:gdLst/>
              <a:ahLst/>
              <a:cxnLst/>
              <a:rect l="l" t="t" r="r" b="b"/>
              <a:pathLst>
                <a:path w="181610" h="26670">
                  <a:moveTo>
                    <a:pt x="181610" y="0"/>
                  </a:moveTo>
                  <a:lnTo>
                    <a:pt x="44450" y="0"/>
                  </a:lnTo>
                  <a:lnTo>
                    <a:pt x="0" y="26669"/>
                  </a:lnTo>
                  <a:lnTo>
                    <a:pt x="135889" y="26669"/>
                  </a:lnTo>
                  <a:lnTo>
                    <a:pt x="181610" y="0"/>
                  </a:lnTo>
                  <a:close/>
                </a:path>
              </a:pathLst>
            </a:custGeom>
            <a:solidFill>
              <a:srgbClr val="DB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088890" y="4488179"/>
              <a:ext cx="723900" cy="434340"/>
            </a:xfrm>
            <a:custGeom>
              <a:avLst/>
              <a:gdLst/>
              <a:ahLst/>
              <a:cxnLst/>
              <a:rect l="l" t="t" r="r" b="b"/>
              <a:pathLst>
                <a:path w="723900" h="434339">
                  <a:moveTo>
                    <a:pt x="44450" y="33020"/>
                  </a:moveTo>
                  <a:lnTo>
                    <a:pt x="181610" y="33020"/>
                  </a:lnTo>
                  <a:lnTo>
                    <a:pt x="135889" y="59690"/>
                  </a:lnTo>
                  <a:lnTo>
                    <a:pt x="0" y="59690"/>
                  </a:lnTo>
                  <a:lnTo>
                    <a:pt x="44450" y="33020"/>
                  </a:lnTo>
                  <a:close/>
                </a:path>
                <a:path w="723900" h="434339">
                  <a:moveTo>
                    <a:pt x="0" y="33020"/>
                  </a:moveTo>
                  <a:lnTo>
                    <a:pt x="0" y="33020"/>
                  </a:lnTo>
                </a:path>
                <a:path w="723900" h="434339">
                  <a:moveTo>
                    <a:pt x="181610" y="60960"/>
                  </a:moveTo>
                  <a:lnTo>
                    <a:pt x="181610" y="60960"/>
                  </a:lnTo>
                </a:path>
                <a:path w="723900" h="434339">
                  <a:moveTo>
                    <a:pt x="289560" y="434340"/>
                  </a:moveTo>
                  <a:lnTo>
                    <a:pt x="289560" y="107950"/>
                  </a:lnTo>
                  <a:lnTo>
                    <a:pt x="397510" y="0"/>
                  </a:lnTo>
                  <a:lnTo>
                    <a:pt x="723900" y="0"/>
                  </a:lnTo>
                  <a:lnTo>
                    <a:pt x="723900" y="325120"/>
                  </a:lnTo>
                  <a:lnTo>
                    <a:pt x="614680" y="434340"/>
                  </a:lnTo>
                  <a:lnTo>
                    <a:pt x="289560" y="434340"/>
                  </a:lnTo>
                  <a:close/>
                </a:path>
                <a:path w="723900" h="434339">
                  <a:moveTo>
                    <a:pt x="289560" y="0"/>
                  </a:moveTo>
                  <a:lnTo>
                    <a:pt x="289560" y="0"/>
                  </a:lnTo>
                </a:path>
                <a:path w="723900" h="434339">
                  <a:moveTo>
                    <a:pt x="723900" y="434340"/>
                  </a:moveTo>
                  <a:lnTo>
                    <a:pt x="723900" y="434340"/>
                  </a:lnTo>
                </a:path>
                <a:path w="723900" h="434339">
                  <a:moveTo>
                    <a:pt x="289560" y="107950"/>
                  </a:moveTo>
                  <a:lnTo>
                    <a:pt x="397510" y="0"/>
                  </a:lnTo>
                  <a:lnTo>
                    <a:pt x="723900" y="0"/>
                  </a:lnTo>
                  <a:lnTo>
                    <a:pt x="614680" y="107950"/>
                  </a:lnTo>
                  <a:lnTo>
                    <a:pt x="289560" y="107950"/>
                  </a:lnTo>
                  <a:close/>
                </a:path>
                <a:path w="723900" h="434339">
                  <a:moveTo>
                    <a:pt x="289560" y="0"/>
                  </a:moveTo>
                  <a:lnTo>
                    <a:pt x="289560" y="0"/>
                  </a:lnTo>
                </a:path>
                <a:path w="723900" h="434339">
                  <a:moveTo>
                    <a:pt x="723900" y="434340"/>
                  </a:moveTo>
                  <a:lnTo>
                    <a:pt x="723900" y="434340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5703570" y="4488179"/>
              <a:ext cx="109220" cy="434340"/>
            </a:xfrm>
            <a:custGeom>
              <a:avLst/>
              <a:gdLst/>
              <a:ahLst/>
              <a:cxnLst/>
              <a:rect l="l" t="t" r="r" b="b"/>
              <a:pathLst>
                <a:path w="109220" h="434339">
                  <a:moveTo>
                    <a:pt x="109219" y="0"/>
                  </a:moveTo>
                  <a:lnTo>
                    <a:pt x="0" y="107950"/>
                  </a:lnTo>
                  <a:lnTo>
                    <a:pt x="0" y="434340"/>
                  </a:lnTo>
                  <a:lnTo>
                    <a:pt x="109219" y="325120"/>
                  </a:lnTo>
                  <a:lnTo>
                    <a:pt x="109219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378450" y="4404359"/>
              <a:ext cx="434340" cy="518159"/>
            </a:xfrm>
            <a:custGeom>
              <a:avLst/>
              <a:gdLst/>
              <a:ahLst/>
              <a:cxnLst/>
              <a:rect l="l" t="t" r="r" b="b"/>
              <a:pathLst>
                <a:path w="434339" h="518160">
                  <a:moveTo>
                    <a:pt x="325120" y="518159"/>
                  </a:moveTo>
                  <a:lnTo>
                    <a:pt x="325120" y="191769"/>
                  </a:lnTo>
                  <a:lnTo>
                    <a:pt x="434339" y="83819"/>
                  </a:lnTo>
                  <a:lnTo>
                    <a:pt x="434339" y="408939"/>
                  </a:lnTo>
                  <a:lnTo>
                    <a:pt x="325120" y="518159"/>
                  </a:lnTo>
                  <a:close/>
                </a:path>
                <a:path w="434339" h="518160">
                  <a:moveTo>
                    <a:pt x="0" y="83819"/>
                  </a:moveTo>
                  <a:lnTo>
                    <a:pt x="0" y="83819"/>
                  </a:lnTo>
                </a:path>
                <a:path w="434339" h="518160">
                  <a:moveTo>
                    <a:pt x="434339" y="518159"/>
                  </a:moveTo>
                  <a:lnTo>
                    <a:pt x="434339" y="518159"/>
                  </a:lnTo>
                </a:path>
                <a:path w="434339" h="518160">
                  <a:moveTo>
                    <a:pt x="102870" y="74929"/>
                  </a:moveTo>
                  <a:lnTo>
                    <a:pt x="102870" y="17779"/>
                  </a:lnTo>
                  <a:lnTo>
                    <a:pt x="121920" y="0"/>
                  </a:lnTo>
                  <a:lnTo>
                    <a:pt x="433070" y="0"/>
                  </a:lnTo>
                  <a:lnTo>
                    <a:pt x="433070" y="57150"/>
                  </a:lnTo>
                  <a:lnTo>
                    <a:pt x="414020" y="74929"/>
                  </a:lnTo>
                  <a:lnTo>
                    <a:pt x="102870" y="74929"/>
                  </a:lnTo>
                  <a:close/>
                </a:path>
                <a:path w="434339" h="518160">
                  <a:moveTo>
                    <a:pt x="102870" y="0"/>
                  </a:moveTo>
                  <a:lnTo>
                    <a:pt x="102870" y="0"/>
                  </a:lnTo>
                </a:path>
                <a:path w="434339" h="518160">
                  <a:moveTo>
                    <a:pt x="433070" y="76200"/>
                  </a:moveTo>
                  <a:lnTo>
                    <a:pt x="433070" y="76200"/>
                  </a:lnTo>
                </a:path>
                <a:path w="434339" h="518160">
                  <a:moveTo>
                    <a:pt x="102870" y="17779"/>
                  </a:moveTo>
                  <a:lnTo>
                    <a:pt x="121920" y="0"/>
                  </a:lnTo>
                  <a:lnTo>
                    <a:pt x="433070" y="0"/>
                  </a:lnTo>
                  <a:lnTo>
                    <a:pt x="414020" y="17779"/>
                  </a:lnTo>
                  <a:lnTo>
                    <a:pt x="102870" y="17779"/>
                  </a:lnTo>
                  <a:close/>
                </a:path>
                <a:path w="434339" h="518160">
                  <a:moveTo>
                    <a:pt x="102870" y="0"/>
                  </a:moveTo>
                  <a:lnTo>
                    <a:pt x="102870" y="0"/>
                  </a:lnTo>
                </a:path>
                <a:path w="434339" h="518160">
                  <a:moveTo>
                    <a:pt x="433070" y="76200"/>
                  </a:moveTo>
                  <a:lnTo>
                    <a:pt x="433070" y="76200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5792470" y="4404359"/>
              <a:ext cx="19050" cy="74930"/>
            </a:xfrm>
            <a:custGeom>
              <a:avLst/>
              <a:gdLst/>
              <a:ahLst/>
              <a:cxnLst/>
              <a:rect l="l" t="t" r="r" b="b"/>
              <a:pathLst>
                <a:path w="19050" h="74929">
                  <a:moveTo>
                    <a:pt x="19050" y="0"/>
                  </a:moveTo>
                  <a:lnTo>
                    <a:pt x="0" y="17779"/>
                  </a:lnTo>
                  <a:lnTo>
                    <a:pt x="0" y="74929"/>
                  </a:lnTo>
                  <a:lnTo>
                    <a:pt x="19050" y="5715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5481320" y="4404359"/>
              <a:ext cx="330200" cy="76200"/>
            </a:xfrm>
            <a:custGeom>
              <a:avLst/>
              <a:gdLst/>
              <a:ahLst/>
              <a:cxnLst/>
              <a:rect l="l" t="t" r="r" b="b"/>
              <a:pathLst>
                <a:path w="330200" h="76200">
                  <a:moveTo>
                    <a:pt x="311150" y="74929"/>
                  </a:moveTo>
                  <a:lnTo>
                    <a:pt x="311150" y="17779"/>
                  </a:lnTo>
                  <a:lnTo>
                    <a:pt x="330200" y="0"/>
                  </a:lnTo>
                  <a:lnTo>
                    <a:pt x="330200" y="57150"/>
                  </a:lnTo>
                  <a:lnTo>
                    <a:pt x="311150" y="74929"/>
                  </a:lnTo>
                  <a:close/>
                </a:path>
                <a:path w="330200" h="76200">
                  <a:moveTo>
                    <a:pt x="0" y="0"/>
                  </a:moveTo>
                  <a:lnTo>
                    <a:pt x="0" y="0"/>
                  </a:lnTo>
                </a:path>
                <a:path w="330200" h="76200">
                  <a:moveTo>
                    <a:pt x="330200" y="76200"/>
                  </a:moveTo>
                  <a:lnTo>
                    <a:pt x="330200" y="76200"/>
                  </a:lnTo>
                </a:path>
                <a:path w="330200" h="76200">
                  <a:moveTo>
                    <a:pt x="54609" y="43179"/>
                  </a:moveTo>
                  <a:lnTo>
                    <a:pt x="68579" y="43179"/>
                  </a:lnTo>
                  <a:lnTo>
                    <a:pt x="78739" y="45719"/>
                  </a:lnTo>
                  <a:lnTo>
                    <a:pt x="78739" y="50800"/>
                  </a:lnTo>
                  <a:lnTo>
                    <a:pt x="78739" y="54609"/>
                  </a:lnTo>
                  <a:lnTo>
                    <a:pt x="68579" y="58419"/>
                  </a:lnTo>
                  <a:lnTo>
                    <a:pt x="54609" y="58419"/>
                  </a:lnTo>
                  <a:lnTo>
                    <a:pt x="41909" y="58419"/>
                  </a:lnTo>
                  <a:lnTo>
                    <a:pt x="31750" y="54609"/>
                  </a:lnTo>
                  <a:lnTo>
                    <a:pt x="31750" y="50800"/>
                  </a:lnTo>
                  <a:lnTo>
                    <a:pt x="31750" y="45719"/>
                  </a:lnTo>
                  <a:lnTo>
                    <a:pt x="41909" y="43179"/>
                  </a:lnTo>
                  <a:lnTo>
                    <a:pt x="54609" y="43179"/>
                  </a:lnTo>
                  <a:close/>
                </a:path>
                <a:path w="330200" h="76200">
                  <a:moveTo>
                    <a:pt x="31750" y="43179"/>
                  </a:moveTo>
                  <a:lnTo>
                    <a:pt x="31750" y="43179"/>
                  </a:lnTo>
                </a:path>
                <a:path w="330200" h="76200">
                  <a:moveTo>
                    <a:pt x="78739" y="58419"/>
                  </a:moveTo>
                  <a:lnTo>
                    <a:pt x="78739" y="58419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9" name="object 9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17761" y="4678620"/>
              <a:ext cx="252848" cy="120768"/>
            </a:xfrm>
            <a:prstGeom prst="rect">
              <a:avLst/>
            </a:prstGeom>
          </p:spPr>
        </p:pic>
      </p:grpSp>
      <p:grpSp>
        <p:nvGrpSpPr>
          <p:cNvPr id="100" name="object 100"/>
          <p:cNvGrpSpPr/>
          <p:nvPr/>
        </p:nvGrpSpPr>
        <p:grpSpPr>
          <a:xfrm>
            <a:off x="5887720" y="4461450"/>
            <a:ext cx="334010" cy="436245"/>
            <a:chOff x="5887720" y="4461450"/>
            <a:chExt cx="334010" cy="436245"/>
          </a:xfrm>
        </p:grpSpPr>
        <p:pic>
          <p:nvPicPr>
            <p:cNvPr id="101" name="object 10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94730" y="4668519"/>
              <a:ext cx="127000" cy="228600"/>
            </a:xfrm>
            <a:prstGeom prst="rect">
              <a:avLst/>
            </a:prstGeom>
          </p:spPr>
        </p:pic>
        <p:sp>
          <p:nvSpPr>
            <p:cNvPr id="102" name="object 102"/>
            <p:cNvSpPr/>
            <p:nvPr/>
          </p:nvSpPr>
          <p:spPr>
            <a:xfrm>
              <a:off x="5890260" y="4762500"/>
              <a:ext cx="120650" cy="15240"/>
            </a:xfrm>
            <a:custGeom>
              <a:avLst/>
              <a:gdLst/>
              <a:ahLst/>
              <a:cxnLst/>
              <a:rect l="l" t="t" r="r" b="b"/>
              <a:pathLst>
                <a:path w="120650" h="15239">
                  <a:moveTo>
                    <a:pt x="12065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60960" y="15239"/>
                  </a:lnTo>
                  <a:lnTo>
                    <a:pt x="120650" y="15239"/>
                  </a:lnTo>
                  <a:lnTo>
                    <a:pt x="120650" y="0"/>
                  </a:lnTo>
                  <a:close/>
                </a:path>
              </a:pathLst>
            </a:custGeom>
            <a:solidFill>
              <a:srgbClr val="F29E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3" name="object 10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71481" y="4461450"/>
              <a:ext cx="63618" cy="64888"/>
            </a:xfrm>
            <a:prstGeom prst="rect">
              <a:avLst/>
            </a:prstGeom>
          </p:spPr>
        </p:pic>
        <p:sp>
          <p:nvSpPr>
            <p:cNvPr id="104" name="object 104"/>
            <p:cNvSpPr/>
            <p:nvPr/>
          </p:nvSpPr>
          <p:spPr>
            <a:xfrm>
              <a:off x="5887720" y="4546599"/>
              <a:ext cx="228600" cy="350520"/>
            </a:xfrm>
            <a:custGeom>
              <a:avLst/>
              <a:gdLst/>
              <a:ahLst/>
              <a:cxnLst/>
              <a:rect l="l" t="t" r="r" b="b"/>
              <a:pathLst>
                <a:path w="228600" h="350520">
                  <a:moveTo>
                    <a:pt x="110489" y="1269"/>
                  </a:moveTo>
                  <a:lnTo>
                    <a:pt x="86359" y="1269"/>
                  </a:lnTo>
                  <a:lnTo>
                    <a:pt x="81279" y="2539"/>
                  </a:lnTo>
                  <a:lnTo>
                    <a:pt x="80009" y="5080"/>
                  </a:lnTo>
                  <a:lnTo>
                    <a:pt x="74929" y="7619"/>
                  </a:lnTo>
                  <a:lnTo>
                    <a:pt x="73659" y="10160"/>
                  </a:lnTo>
                  <a:lnTo>
                    <a:pt x="69850" y="12700"/>
                  </a:lnTo>
                  <a:lnTo>
                    <a:pt x="67309" y="15239"/>
                  </a:lnTo>
                  <a:lnTo>
                    <a:pt x="64769" y="19050"/>
                  </a:lnTo>
                  <a:lnTo>
                    <a:pt x="63500" y="21589"/>
                  </a:lnTo>
                  <a:lnTo>
                    <a:pt x="62229" y="26669"/>
                  </a:lnTo>
                  <a:lnTo>
                    <a:pt x="1269" y="161289"/>
                  </a:lnTo>
                  <a:lnTo>
                    <a:pt x="1269" y="166369"/>
                  </a:lnTo>
                  <a:lnTo>
                    <a:pt x="0" y="167639"/>
                  </a:lnTo>
                  <a:lnTo>
                    <a:pt x="0" y="177800"/>
                  </a:lnTo>
                  <a:lnTo>
                    <a:pt x="1269" y="180339"/>
                  </a:lnTo>
                  <a:lnTo>
                    <a:pt x="1269" y="184150"/>
                  </a:lnTo>
                  <a:lnTo>
                    <a:pt x="2539" y="185419"/>
                  </a:lnTo>
                  <a:lnTo>
                    <a:pt x="5079" y="189230"/>
                  </a:lnTo>
                  <a:lnTo>
                    <a:pt x="8889" y="193039"/>
                  </a:lnTo>
                  <a:lnTo>
                    <a:pt x="12700" y="195580"/>
                  </a:lnTo>
                  <a:lnTo>
                    <a:pt x="13969" y="196850"/>
                  </a:lnTo>
                  <a:lnTo>
                    <a:pt x="16509" y="196850"/>
                  </a:lnTo>
                  <a:lnTo>
                    <a:pt x="19050" y="198119"/>
                  </a:lnTo>
                  <a:lnTo>
                    <a:pt x="149859" y="198119"/>
                  </a:lnTo>
                  <a:lnTo>
                    <a:pt x="149859" y="350519"/>
                  </a:lnTo>
                  <a:lnTo>
                    <a:pt x="189229" y="350519"/>
                  </a:lnTo>
                  <a:lnTo>
                    <a:pt x="189229" y="166369"/>
                  </a:lnTo>
                  <a:lnTo>
                    <a:pt x="187959" y="165100"/>
                  </a:lnTo>
                  <a:lnTo>
                    <a:pt x="187959" y="161289"/>
                  </a:lnTo>
                  <a:lnTo>
                    <a:pt x="186689" y="161289"/>
                  </a:lnTo>
                  <a:lnTo>
                    <a:pt x="184150" y="160019"/>
                  </a:lnTo>
                  <a:lnTo>
                    <a:pt x="181609" y="157480"/>
                  </a:lnTo>
                  <a:lnTo>
                    <a:pt x="180339" y="154939"/>
                  </a:lnTo>
                  <a:lnTo>
                    <a:pt x="177800" y="154939"/>
                  </a:lnTo>
                  <a:lnTo>
                    <a:pt x="176529" y="153669"/>
                  </a:lnTo>
                  <a:lnTo>
                    <a:pt x="172719" y="153669"/>
                  </a:lnTo>
                  <a:lnTo>
                    <a:pt x="170179" y="152400"/>
                  </a:lnTo>
                  <a:lnTo>
                    <a:pt x="162559" y="152400"/>
                  </a:lnTo>
                  <a:lnTo>
                    <a:pt x="90169" y="148589"/>
                  </a:lnTo>
                  <a:lnTo>
                    <a:pt x="110489" y="88900"/>
                  </a:lnTo>
                  <a:lnTo>
                    <a:pt x="228176" y="88900"/>
                  </a:lnTo>
                  <a:lnTo>
                    <a:pt x="227329" y="86360"/>
                  </a:lnTo>
                  <a:lnTo>
                    <a:pt x="227329" y="85089"/>
                  </a:lnTo>
                  <a:lnTo>
                    <a:pt x="224789" y="82550"/>
                  </a:lnTo>
                  <a:lnTo>
                    <a:pt x="222250" y="81280"/>
                  </a:lnTo>
                  <a:lnTo>
                    <a:pt x="220979" y="78739"/>
                  </a:lnTo>
                  <a:lnTo>
                    <a:pt x="218439" y="76200"/>
                  </a:lnTo>
                  <a:lnTo>
                    <a:pt x="144779" y="76200"/>
                  </a:lnTo>
                  <a:lnTo>
                    <a:pt x="130809" y="52069"/>
                  </a:lnTo>
                  <a:lnTo>
                    <a:pt x="133350" y="48260"/>
                  </a:lnTo>
                  <a:lnTo>
                    <a:pt x="133350" y="43180"/>
                  </a:lnTo>
                  <a:lnTo>
                    <a:pt x="134619" y="39369"/>
                  </a:lnTo>
                  <a:lnTo>
                    <a:pt x="134619" y="27939"/>
                  </a:lnTo>
                  <a:lnTo>
                    <a:pt x="133350" y="25400"/>
                  </a:lnTo>
                  <a:lnTo>
                    <a:pt x="133350" y="21589"/>
                  </a:lnTo>
                  <a:lnTo>
                    <a:pt x="132079" y="20319"/>
                  </a:lnTo>
                  <a:lnTo>
                    <a:pt x="130809" y="16510"/>
                  </a:lnTo>
                  <a:lnTo>
                    <a:pt x="121919" y="7619"/>
                  </a:lnTo>
                  <a:lnTo>
                    <a:pt x="119379" y="6350"/>
                  </a:lnTo>
                  <a:lnTo>
                    <a:pt x="115569" y="5080"/>
                  </a:lnTo>
                  <a:lnTo>
                    <a:pt x="113029" y="2539"/>
                  </a:lnTo>
                  <a:lnTo>
                    <a:pt x="110489" y="1269"/>
                  </a:lnTo>
                  <a:close/>
                </a:path>
                <a:path w="228600" h="350520">
                  <a:moveTo>
                    <a:pt x="228176" y="88900"/>
                  </a:moveTo>
                  <a:lnTo>
                    <a:pt x="110489" y="88900"/>
                  </a:lnTo>
                  <a:lnTo>
                    <a:pt x="124459" y="110489"/>
                  </a:lnTo>
                  <a:lnTo>
                    <a:pt x="213359" y="110489"/>
                  </a:lnTo>
                  <a:lnTo>
                    <a:pt x="214629" y="109219"/>
                  </a:lnTo>
                  <a:lnTo>
                    <a:pt x="215900" y="109219"/>
                  </a:lnTo>
                  <a:lnTo>
                    <a:pt x="219709" y="107950"/>
                  </a:lnTo>
                  <a:lnTo>
                    <a:pt x="222250" y="105410"/>
                  </a:lnTo>
                  <a:lnTo>
                    <a:pt x="224789" y="104139"/>
                  </a:lnTo>
                  <a:lnTo>
                    <a:pt x="224789" y="102869"/>
                  </a:lnTo>
                  <a:lnTo>
                    <a:pt x="227329" y="102869"/>
                  </a:lnTo>
                  <a:lnTo>
                    <a:pt x="227329" y="97789"/>
                  </a:lnTo>
                  <a:lnTo>
                    <a:pt x="228600" y="96519"/>
                  </a:lnTo>
                  <a:lnTo>
                    <a:pt x="228600" y="90169"/>
                  </a:lnTo>
                  <a:lnTo>
                    <a:pt x="228176" y="88900"/>
                  </a:lnTo>
                  <a:close/>
                </a:path>
                <a:path w="228600" h="350520">
                  <a:moveTo>
                    <a:pt x="102869" y="0"/>
                  </a:moveTo>
                  <a:lnTo>
                    <a:pt x="93979" y="0"/>
                  </a:lnTo>
                  <a:lnTo>
                    <a:pt x="88900" y="1269"/>
                  </a:lnTo>
                  <a:lnTo>
                    <a:pt x="106679" y="1269"/>
                  </a:lnTo>
                  <a:lnTo>
                    <a:pt x="102869" y="0"/>
                  </a:lnTo>
                  <a:close/>
                </a:path>
              </a:pathLst>
            </a:custGeom>
            <a:solidFill>
              <a:srgbClr val="F29E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5" name="object 105"/>
          <p:cNvGrpSpPr/>
          <p:nvPr/>
        </p:nvGrpSpPr>
        <p:grpSpPr>
          <a:xfrm>
            <a:off x="6300410" y="4405571"/>
            <a:ext cx="360045" cy="513715"/>
            <a:chOff x="6300410" y="4405571"/>
            <a:chExt cx="360045" cy="513715"/>
          </a:xfrm>
        </p:grpSpPr>
        <p:sp>
          <p:nvSpPr>
            <p:cNvPr id="106" name="object 106"/>
            <p:cNvSpPr/>
            <p:nvPr/>
          </p:nvSpPr>
          <p:spPr>
            <a:xfrm>
              <a:off x="6313169" y="4418330"/>
              <a:ext cx="334010" cy="486409"/>
            </a:xfrm>
            <a:custGeom>
              <a:avLst/>
              <a:gdLst/>
              <a:ahLst/>
              <a:cxnLst/>
              <a:rect l="l" t="t" r="r" b="b"/>
              <a:pathLst>
                <a:path w="334009" h="486410">
                  <a:moveTo>
                    <a:pt x="231563" y="182880"/>
                  </a:moveTo>
                  <a:lnTo>
                    <a:pt x="105409" y="182880"/>
                  </a:lnTo>
                  <a:lnTo>
                    <a:pt x="115569" y="184150"/>
                  </a:lnTo>
                  <a:lnTo>
                    <a:pt x="116839" y="190500"/>
                  </a:lnTo>
                  <a:lnTo>
                    <a:pt x="115569" y="209550"/>
                  </a:lnTo>
                  <a:lnTo>
                    <a:pt x="113029" y="234950"/>
                  </a:lnTo>
                  <a:lnTo>
                    <a:pt x="109219" y="257810"/>
                  </a:lnTo>
                  <a:lnTo>
                    <a:pt x="102869" y="278130"/>
                  </a:lnTo>
                  <a:lnTo>
                    <a:pt x="96519" y="306070"/>
                  </a:lnTo>
                  <a:lnTo>
                    <a:pt x="86359" y="328930"/>
                  </a:lnTo>
                  <a:lnTo>
                    <a:pt x="69850" y="359410"/>
                  </a:lnTo>
                  <a:lnTo>
                    <a:pt x="53339" y="377190"/>
                  </a:lnTo>
                  <a:lnTo>
                    <a:pt x="27939" y="406400"/>
                  </a:lnTo>
                  <a:lnTo>
                    <a:pt x="12700" y="427990"/>
                  </a:lnTo>
                  <a:lnTo>
                    <a:pt x="0" y="447040"/>
                  </a:lnTo>
                  <a:lnTo>
                    <a:pt x="0" y="454660"/>
                  </a:lnTo>
                  <a:lnTo>
                    <a:pt x="12700" y="468630"/>
                  </a:lnTo>
                  <a:lnTo>
                    <a:pt x="31750" y="486410"/>
                  </a:lnTo>
                  <a:lnTo>
                    <a:pt x="50800" y="486410"/>
                  </a:lnTo>
                  <a:lnTo>
                    <a:pt x="53339" y="481330"/>
                  </a:lnTo>
                  <a:lnTo>
                    <a:pt x="45719" y="472440"/>
                  </a:lnTo>
                  <a:lnTo>
                    <a:pt x="38100" y="461010"/>
                  </a:lnTo>
                  <a:lnTo>
                    <a:pt x="38100" y="453390"/>
                  </a:lnTo>
                  <a:lnTo>
                    <a:pt x="50800" y="434340"/>
                  </a:lnTo>
                  <a:lnTo>
                    <a:pt x="71119" y="412750"/>
                  </a:lnTo>
                  <a:lnTo>
                    <a:pt x="129539" y="340360"/>
                  </a:lnTo>
                  <a:lnTo>
                    <a:pt x="139700" y="328930"/>
                  </a:lnTo>
                  <a:lnTo>
                    <a:pt x="146050" y="321310"/>
                  </a:lnTo>
                  <a:lnTo>
                    <a:pt x="158750" y="317500"/>
                  </a:lnTo>
                  <a:lnTo>
                    <a:pt x="223520" y="317500"/>
                  </a:lnTo>
                  <a:lnTo>
                    <a:pt x="203200" y="283210"/>
                  </a:lnTo>
                  <a:lnTo>
                    <a:pt x="189229" y="254000"/>
                  </a:lnTo>
                  <a:lnTo>
                    <a:pt x="187959" y="236220"/>
                  </a:lnTo>
                  <a:lnTo>
                    <a:pt x="187959" y="217170"/>
                  </a:lnTo>
                  <a:lnTo>
                    <a:pt x="190500" y="205740"/>
                  </a:lnTo>
                  <a:lnTo>
                    <a:pt x="198120" y="198120"/>
                  </a:lnTo>
                  <a:lnTo>
                    <a:pt x="250825" y="198120"/>
                  </a:lnTo>
                  <a:lnTo>
                    <a:pt x="240029" y="190500"/>
                  </a:lnTo>
                  <a:lnTo>
                    <a:pt x="231563" y="182880"/>
                  </a:lnTo>
                  <a:close/>
                </a:path>
                <a:path w="334009" h="486410">
                  <a:moveTo>
                    <a:pt x="223520" y="317500"/>
                  </a:moveTo>
                  <a:lnTo>
                    <a:pt x="158750" y="317500"/>
                  </a:lnTo>
                  <a:lnTo>
                    <a:pt x="170179" y="323850"/>
                  </a:lnTo>
                  <a:lnTo>
                    <a:pt x="182879" y="334010"/>
                  </a:lnTo>
                  <a:lnTo>
                    <a:pt x="208279" y="367030"/>
                  </a:lnTo>
                  <a:lnTo>
                    <a:pt x="236220" y="406400"/>
                  </a:lnTo>
                  <a:lnTo>
                    <a:pt x="264159" y="447040"/>
                  </a:lnTo>
                  <a:lnTo>
                    <a:pt x="280670" y="468630"/>
                  </a:lnTo>
                  <a:lnTo>
                    <a:pt x="287020" y="473710"/>
                  </a:lnTo>
                  <a:lnTo>
                    <a:pt x="298450" y="473710"/>
                  </a:lnTo>
                  <a:lnTo>
                    <a:pt x="307339" y="466090"/>
                  </a:lnTo>
                  <a:lnTo>
                    <a:pt x="321309" y="458470"/>
                  </a:lnTo>
                  <a:lnTo>
                    <a:pt x="331470" y="448310"/>
                  </a:lnTo>
                  <a:lnTo>
                    <a:pt x="333586" y="441960"/>
                  </a:lnTo>
                  <a:lnTo>
                    <a:pt x="321309" y="441960"/>
                  </a:lnTo>
                  <a:lnTo>
                    <a:pt x="307339" y="440690"/>
                  </a:lnTo>
                  <a:lnTo>
                    <a:pt x="292100" y="427990"/>
                  </a:lnTo>
                  <a:lnTo>
                    <a:pt x="264159" y="383540"/>
                  </a:lnTo>
                  <a:lnTo>
                    <a:pt x="223520" y="317500"/>
                  </a:lnTo>
                  <a:close/>
                </a:path>
                <a:path w="334009" h="486410">
                  <a:moveTo>
                    <a:pt x="334009" y="440690"/>
                  </a:moveTo>
                  <a:lnTo>
                    <a:pt x="321309" y="441960"/>
                  </a:lnTo>
                  <a:lnTo>
                    <a:pt x="333586" y="441960"/>
                  </a:lnTo>
                  <a:lnTo>
                    <a:pt x="334009" y="440690"/>
                  </a:lnTo>
                  <a:close/>
                </a:path>
                <a:path w="334009" h="486410">
                  <a:moveTo>
                    <a:pt x="161289" y="0"/>
                  </a:moveTo>
                  <a:lnTo>
                    <a:pt x="151129" y="5080"/>
                  </a:lnTo>
                  <a:lnTo>
                    <a:pt x="144779" y="11430"/>
                  </a:lnTo>
                  <a:lnTo>
                    <a:pt x="139700" y="20320"/>
                  </a:lnTo>
                  <a:lnTo>
                    <a:pt x="138429" y="29210"/>
                  </a:lnTo>
                  <a:lnTo>
                    <a:pt x="139700" y="38100"/>
                  </a:lnTo>
                  <a:lnTo>
                    <a:pt x="144779" y="50800"/>
                  </a:lnTo>
                  <a:lnTo>
                    <a:pt x="146050" y="58420"/>
                  </a:lnTo>
                  <a:lnTo>
                    <a:pt x="148589" y="67310"/>
                  </a:lnTo>
                  <a:lnTo>
                    <a:pt x="146050" y="77470"/>
                  </a:lnTo>
                  <a:lnTo>
                    <a:pt x="139700" y="86360"/>
                  </a:lnTo>
                  <a:lnTo>
                    <a:pt x="129539" y="93980"/>
                  </a:lnTo>
                  <a:lnTo>
                    <a:pt x="116839" y="100330"/>
                  </a:lnTo>
                  <a:lnTo>
                    <a:pt x="109219" y="106680"/>
                  </a:lnTo>
                  <a:lnTo>
                    <a:pt x="100329" y="116840"/>
                  </a:lnTo>
                  <a:lnTo>
                    <a:pt x="91439" y="125730"/>
                  </a:lnTo>
                  <a:lnTo>
                    <a:pt x="83819" y="144780"/>
                  </a:lnTo>
                  <a:lnTo>
                    <a:pt x="77469" y="165100"/>
                  </a:lnTo>
                  <a:lnTo>
                    <a:pt x="71119" y="182880"/>
                  </a:lnTo>
                  <a:lnTo>
                    <a:pt x="69850" y="203200"/>
                  </a:lnTo>
                  <a:lnTo>
                    <a:pt x="66039" y="228600"/>
                  </a:lnTo>
                  <a:lnTo>
                    <a:pt x="66039" y="256540"/>
                  </a:lnTo>
                  <a:lnTo>
                    <a:pt x="69850" y="264160"/>
                  </a:lnTo>
                  <a:lnTo>
                    <a:pt x="72389" y="267970"/>
                  </a:lnTo>
                  <a:lnTo>
                    <a:pt x="82550" y="270510"/>
                  </a:lnTo>
                  <a:lnTo>
                    <a:pt x="85089" y="267970"/>
                  </a:lnTo>
                  <a:lnTo>
                    <a:pt x="86359" y="264160"/>
                  </a:lnTo>
                  <a:lnTo>
                    <a:pt x="86359" y="222250"/>
                  </a:lnTo>
                  <a:lnTo>
                    <a:pt x="90169" y="205740"/>
                  </a:lnTo>
                  <a:lnTo>
                    <a:pt x="91439" y="195580"/>
                  </a:lnTo>
                  <a:lnTo>
                    <a:pt x="97789" y="184150"/>
                  </a:lnTo>
                  <a:lnTo>
                    <a:pt x="105409" y="182880"/>
                  </a:lnTo>
                  <a:lnTo>
                    <a:pt x="231563" y="182880"/>
                  </a:lnTo>
                  <a:lnTo>
                    <a:pt x="227329" y="179070"/>
                  </a:lnTo>
                  <a:lnTo>
                    <a:pt x="217170" y="165100"/>
                  </a:lnTo>
                  <a:lnTo>
                    <a:pt x="210820" y="144780"/>
                  </a:lnTo>
                  <a:lnTo>
                    <a:pt x="209550" y="124460"/>
                  </a:lnTo>
                  <a:lnTo>
                    <a:pt x="204470" y="116840"/>
                  </a:lnTo>
                  <a:lnTo>
                    <a:pt x="198120" y="105410"/>
                  </a:lnTo>
                  <a:lnTo>
                    <a:pt x="189229" y="93980"/>
                  </a:lnTo>
                  <a:lnTo>
                    <a:pt x="182879" y="87630"/>
                  </a:lnTo>
                  <a:lnTo>
                    <a:pt x="182879" y="80010"/>
                  </a:lnTo>
                  <a:lnTo>
                    <a:pt x="190500" y="60960"/>
                  </a:lnTo>
                  <a:lnTo>
                    <a:pt x="195579" y="52070"/>
                  </a:lnTo>
                  <a:lnTo>
                    <a:pt x="198120" y="39370"/>
                  </a:lnTo>
                  <a:lnTo>
                    <a:pt x="195579" y="25400"/>
                  </a:lnTo>
                  <a:lnTo>
                    <a:pt x="193039" y="13970"/>
                  </a:lnTo>
                  <a:lnTo>
                    <a:pt x="187959" y="6350"/>
                  </a:lnTo>
                  <a:lnTo>
                    <a:pt x="176529" y="1270"/>
                  </a:lnTo>
                  <a:lnTo>
                    <a:pt x="161289" y="0"/>
                  </a:lnTo>
                  <a:close/>
                </a:path>
                <a:path w="334009" h="486410">
                  <a:moveTo>
                    <a:pt x="250825" y="198120"/>
                  </a:moveTo>
                  <a:lnTo>
                    <a:pt x="204470" y="198120"/>
                  </a:lnTo>
                  <a:lnTo>
                    <a:pt x="214629" y="203200"/>
                  </a:lnTo>
                  <a:lnTo>
                    <a:pt x="228600" y="215900"/>
                  </a:lnTo>
                  <a:lnTo>
                    <a:pt x="247650" y="228600"/>
                  </a:lnTo>
                  <a:lnTo>
                    <a:pt x="260350" y="234950"/>
                  </a:lnTo>
                  <a:lnTo>
                    <a:pt x="267970" y="236220"/>
                  </a:lnTo>
                  <a:lnTo>
                    <a:pt x="274320" y="234950"/>
                  </a:lnTo>
                  <a:lnTo>
                    <a:pt x="279400" y="228600"/>
                  </a:lnTo>
                  <a:lnTo>
                    <a:pt x="276859" y="224790"/>
                  </a:lnTo>
                  <a:lnTo>
                    <a:pt x="274320" y="217170"/>
                  </a:lnTo>
                  <a:lnTo>
                    <a:pt x="261620" y="205740"/>
                  </a:lnTo>
                  <a:lnTo>
                    <a:pt x="250825" y="19812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6313169" y="4418330"/>
              <a:ext cx="335280" cy="487680"/>
            </a:xfrm>
            <a:custGeom>
              <a:avLst/>
              <a:gdLst/>
              <a:ahLst/>
              <a:cxnLst/>
              <a:rect l="l" t="t" r="r" b="b"/>
              <a:pathLst>
                <a:path w="335279" h="487679">
                  <a:moveTo>
                    <a:pt x="331470" y="448310"/>
                  </a:moveTo>
                  <a:lnTo>
                    <a:pt x="334009" y="440690"/>
                  </a:lnTo>
                  <a:lnTo>
                    <a:pt x="321309" y="441960"/>
                  </a:lnTo>
                  <a:lnTo>
                    <a:pt x="307339" y="440690"/>
                  </a:lnTo>
                  <a:lnTo>
                    <a:pt x="264159" y="383540"/>
                  </a:lnTo>
                  <a:lnTo>
                    <a:pt x="223520" y="317500"/>
                  </a:lnTo>
                  <a:lnTo>
                    <a:pt x="203200" y="283210"/>
                  </a:lnTo>
                  <a:lnTo>
                    <a:pt x="187959" y="236220"/>
                  </a:lnTo>
                  <a:lnTo>
                    <a:pt x="187959" y="217170"/>
                  </a:lnTo>
                  <a:lnTo>
                    <a:pt x="190500" y="205740"/>
                  </a:lnTo>
                  <a:lnTo>
                    <a:pt x="198120" y="198120"/>
                  </a:lnTo>
                  <a:lnTo>
                    <a:pt x="204470" y="198120"/>
                  </a:lnTo>
                  <a:lnTo>
                    <a:pt x="214629" y="203200"/>
                  </a:lnTo>
                  <a:lnTo>
                    <a:pt x="228600" y="215900"/>
                  </a:lnTo>
                  <a:lnTo>
                    <a:pt x="247650" y="228600"/>
                  </a:lnTo>
                  <a:lnTo>
                    <a:pt x="260350" y="234950"/>
                  </a:lnTo>
                  <a:lnTo>
                    <a:pt x="267970" y="236220"/>
                  </a:lnTo>
                  <a:lnTo>
                    <a:pt x="274320" y="234950"/>
                  </a:lnTo>
                  <a:lnTo>
                    <a:pt x="279400" y="228600"/>
                  </a:lnTo>
                  <a:lnTo>
                    <a:pt x="276859" y="224790"/>
                  </a:lnTo>
                  <a:lnTo>
                    <a:pt x="274320" y="217170"/>
                  </a:lnTo>
                  <a:lnTo>
                    <a:pt x="261620" y="205740"/>
                  </a:lnTo>
                  <a:lnTo>
                    <a:pt x="240029" y="190500"/>
                  </a:lnTo>
                  <a:lnTo>
                    <a:pt x="227329" y="179070"/>
                  </a:lnTo>
                  <a:lnTo>
                    <a:pt x="217170" y="165100"/>
                  </a:lnTo>
                  <a:lnTo>
                    <a:pt x="210820" y="144780"/>
                  </a:lnTo>
                  <a:lnTo>
                    <a:pt x="209550" y="124460"/>
                  </a:lnTo>
                  <a:lnTo>
                    <a:pt x="204470" y="116840"/>
                  </a:lnTo>
                  <a:lnTo>
                    <a:pt x="198120" y="105410"/>
                  </a:lnTo>
                  <a:lnTo>
                    <a:pt x="189229" y="93980"/>
                  </a:lnTo>
                  <a:lnTo>
                    <a:pt x="182879" y="87630"/>
                  </a:lnTo>
                  <a:lnTo>
                    <a:pt x="182879" y="80010"/>
                  </a:lnTo>
                  <a:lnTo>
                    <a:pt x="187959" y="67310"/>
                  </a:lnTo>
                  <a:lnTo>
                    <a:pt x="190500" y="60960"/>
                  </a:lnTo>
                  <a:lnTo>
                    <a:pt x="195579" y="52070"/>
                  </a:lnTo>
                  <a:lnTo>
                    <a:pt x="198120" y="39370"/>
                  </a:lnTo>
                  <a:lnTo>
                    <a:pt x="176529" y="1270"/>
                  </a:lnTo>
                  <a:lnTo>
                    <a:pt x="161289" y="0"/>
                  </a:lnTo>
                  <a:lnTo>
                    <a:pt x="151129" y="5080"/>
                  </a:lnTo>
                  <a:lnTo>
                    <a:pt x="144779" y="11430"/>
                  </a:lnTo>
                  <a:lnTo>
                    <a:pt x="139700" y="20320"/>
                  </a:lnTo>
                  <a:lnTo>
                    <a:pt x="138429" y="29210"/>
                  </a:lnTo>
                  <a:lnTo>
                    <a:pt x="139700" y="38100"/>
                  </a:lnTo>
                  <a:lnTo>
                    <a:pt x="144779" y="50800"/>
                  </a:lnTo>
                  <a:lnTo>
                    <a:pt x="146050" y="58420"/>
                  </a:lnTo>
                  <a:lnTo>
                    <a:pt x="148589" y="67310"/>
                  </a:lnTo>
                  <a:lnTo>
                    <a:pt x="146050" y="77470"/>
                  </a:lnTo>
                  <a:lnTo>
                    <a:pt x="139700" y="86360"/>
                  </a:lnTo>
                  <a:lnTo>
                    <a:pt x="129539" y="93980"/>
                  </a:lnTo>
                  <a:lnTo>
                    <a:pt x="116839" y="100330"/>
                  </a:lnTo>
                  <a:lnTo>
                    <a:pt x="109219" y="106680"/>
                  </a:lnTo>
                  <a:lnTo>
                    <a:pt x="100329" y="116840"/>
                  </a:lnTo>
                  <a:lnTo>
                    <a:pt x="91439" y="125730"/>
                  </a:lnTo>
                  <a:lnTo>
                    <a:pt x="83819" y="144780"/>
                  </a:lnTo>
                  <a:lnTo>
                    <a:pt x="77469" y="165100"/>
                  </a:lnTo>
                  <a:lnTo>
                    <a:pt x="71119" y="182880"/>
                  </a:lnTo>
                  <a:lnTo>
                    <a:pt x="69850" y="203200"/>
                  </a:lnTo>
                  <a:lnTo>
                    <a:pt x="66039" y="228600"/>
                  </a:lnTo>
                  <a:lnTo>
                    <a:pt x="66039" y="243840"/>
                  </a:lnTo>
                  <a:lnTo>
                    <a:pt x="66039" y="256540"/>
                  </a:lnTo>
                  <a:lnTo>
                    <a:pt x="69850" y="264160"/>
                  </a:lnTo>
                  <a:lnTo>
                    <a:pt x="72389" y="267970"/>
                  </a:lnTo>
                  <a:lnTo>
                    <a:pt x="82550" y="270510"/>
                  </a:lnTo>
                  <a:lnTo>
                    <a:pt x="85089" y="267970"/>
                  </a:lnTo>
                  <a:lnTo>
                    <a:pt x="86359" y="264160"/>
                  </a:lnTo>
                  <a:lnTo>
                    <a:pt x="86359" y="247650"/>
                  </a:lnTo>
                  <a:lnTo>
                    <a:pt x="86359" y="222250"/>
                  </a:lnTo>
                  <a:lnTo>
                    <a:pt x="90169" y="205740"/>
                  </a:lnTo>
                  <a:lnTo>
                    <a:pt x="91439" y="195580"/>
                  </a:lnTo>
                  <a:lnTo>
                    <a:pt x="97789" y="184150"/>
                  </a:lnTo>
                  <a:lnTo>
                    <a:pt x="105409" y="182880"/>
                  </a:lnTo>
                  <a:lnTo>
                    <a:pt x="115569" y="184150"/>
                  </a:lnTo>
                  <a:lnTo>
                    <a:pt x="116839" y="190500"/>
                  </a:lnTo>
                  <a:lnTo>
                    <a:pt x="115569" y="209550"/>
                  </a:lnTo>
                  <a:lnTo>
                    <a:pt x="113029" y="234950"/>
                  </a:lnTo>
                  <a:lnTo>
                    <a:pt x="109219" y="257810"/>
                  </a:lnTo>
                  <a:lnTo>
                    <a:pt x="102869" y="278130"/>
                  </a:lnTo>
                  <a:lnTo>
                    <a:pt x="96519" y="306070"/>
                  </a:lnTo>
                  <a:lnTo>
                    <a:pt x="86359" y="328930"/>
                  </a:lnTo>
                  <a:lnTo>
                    <a:pt x="69850" y="359410"/>
                  </a:lnTo>
                  <a:lnTo>
                    <a:pt x="53339" y="377190"/>
                  </a:lnTo>
                  <a:lnTo>
                    <a:pt x="27939" y="406400"/>
                  </a:lnTo>
                  <a:lnTo>
                    <a:pt x="12700" y="427990"/>
                  </a:lnTo>
                  <a:lnTo>
                    <a:pt x="0" y="447040"/>
                  </a:lnTo>
                  <a:lnTo>
                    <a:pt x="0" y="454660"/>
                  </a:lnTo>
                  <a:lnTo>
                    <a:pt x="12700" y="468630"/>
                  </a:lnTo>
                  <a:lnTo>
                    <a:pt x="31750" y="486410"/>
                  </a:lnTo>
                  <a:lnTo>
                    <a:pt x="50800" y="486410"/>
                  </a:lnTo>
                  <a:lnTo>
                    <a:pt x="53339" y="481330"/>
                  </a:lnTo>
                  <a:lnTo>
                    <a:pt x="45719" y="472440"/>
                  </a:lnTo>
                  <a:lnTo>
                    <a:pt x="38100" y="461010"/>
                  </a:lnTo>
                  <a:lnTo>
                    <a:pt x="38100" y="453390"/>
                  </a:lnTo>
                  <a:lnTo>
                    <a:pt x="50800" y="434340"/>
                  </a:lnTo>
                  <a:lnTo>
                    <a:pt x="71119" y="412750"/>
                  </a:lnTo>
                  <a:lnTo>
                    <a:pt x="102869" y="373380"/>
                  </a:lnTo>
                  <a:lnTo>
                    <a:pt x="129539" y="340360"/>
                  </a:lnTo>
                  <a:lnTo>
                    <a:pt x="139700" y="328930"/>
                  </a:lnTo>
                  <a:lnTo>
                    <a:pt x="146050" y="321310"/>
                  </a:lnTo>
                  <a:lnTo>
                    <a:pt x="182879" y="334010"/>
                  </a:lnTo>
                  <a:lnTo>
                    <a:pt x="208279" y="367030"/>
                  </a:lnTo>
                  <a:lnTo>
                    <a:pt x="236220" y="406400"/>
                  </a:lnTo>
                  <a:lnTo>
                    <a:pt x="264159" y="447040"/>
                  </a:lnTo>
                  <a:lnTo>
                    <a:pt x="280670" y="468630"/>
                  </a:lnTo>
                  <a:lnTo>
                    <a:pt x="287020" y="473710"/>
                  </a:lnTo>
                  <a:lnTo>
                    <a:pt x="298450" y="473710"/>
                  </a:lnTo>
                  <a:lnTo>
                    <a:pt x="307339" y="466090"/>
                  </a:lnTo>
                  <a:lnTo>
                    <a:pt x="321309" y="458470"/>
                  </a:lnTo>
                  <a:lnTo>
                    <a:pt x="331470" y="448310"/>
                  </a:lnTo>
                  <a:close/>
                </a:path>
                <a:path w="335279" h="487679">
                  <a:moveTo>
                    <a:pt x="0" y="0"/>
                  </a:moveTo>
                  <a:lnTo>
                    <a:pt x="0" y="0"/>
                  </a:lnTo>
                </a:path>
                <a:path w="335279" h="487679">
                  <a:moveTo>
                    <a:pt x="335279" y="487680"/>
                  </a:moveTo>
                  <a:lnTo>
                    <a:pt x="335279" y="487680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8" name="object 108"/>
          <p:cNvGrpSpPr/>
          <p:nvPr/>
        </p:nvGrpSpPr>
        <p:grpSpPr>
          <a:xfrm>
            <a:off x="669230" y="5128200"/>
            <a:ext cx="415925" cy="376555"/>
            <a:chOff x="669230" y="5128200"/>
            <a:chExt cx="415925" cy="376555"/>
          </a:xfrm>
        </p:grpSpPr>
        <p:sp>
          <p:nvSpPr>
            <p:cNvPr id="109" name="object 109"/>
            <p:cNvSpPr/>
            <p:nvPr/>
          </p:nvSpPr>
          <p:spPr>
            <a:xfrm>
              <a:off x="681990" y="5140959"/>
              <a:ext cx="389890" cy="349250"/>
            </a:xfrm>
            <a:custGeom>
              <a:avLst/>
              <a:gdLst/>
              <a:ahLst/>
              <a:cxnLst/>
              <a:rect l="l" t="t" r="r" b="b"/>
              <a:pathLst>
                <a:path w="389890" h="349250">
                  <a:moveTo>
                    <a:pt x="48259" y="5079"/>
                  </a:moveTo>
                  <a:lnTo>
                    <a:pt x="137159" y="97789"/>
                  </a:lnTo>
                  <a:lnTo>
                    <a:pt x="120650" y="101600"/>
                  </a:lnTo>
                  <a:lnTo>
                    <a:pt x="97789" y="107950"/>
                  </a:lnTo>
                  <a:lnTo>
                    <a:pt x="59689" y="127000"/>
                  </a:lnTo>
                  <a:lnTo>
                    <a:pt x="16509" y="167639"/>
                  </a:lnTo>
                  <a:lnTo>
                    <a:pt x="2539" y="217169"/>
                  </a:lnTo>
                  <a:lnTo>
                    <a:pt x="0" y="226059"/>
                  </a:lnTo>
                  <a:lnTo>
                    <a:pt x="16509" y="275589"/>
                  </a:lnTo>
                  <a:lnTo>
                    <a:pt x="49529" y="311150"/>
                  </a:lnTo>
                  <a:lnTo>
                    <a:pt x="87629" y="332739"/>
                  </a:lnTo>
                  <a:lnTo>
                    <a:pt x="129539" y="345439"/>
                  </a:lnTo>
                  <a:lnTo>
                    <a:pt x="144779" y="346709"/>
                  </a:lnTo>
                  <a:lnTo>
                    <a:pt x="157479" y="349250"/>
                  </a:lnTo>
                  <a:lnTo>
                    <a:pt x="224790" y="349250"/>
                  </a:lnTo>
                  <a:lnTo>
                    <a:pt x="238759" y="346709"/>
                  </a:lnTo>
                  <a:lnTo>
                    <a:pt x="256540" y="346709"/>
                  </a:lnTo>
                  <a:lnTo>
                    <a:pt x="265429" y="344169"/>
                  </a:lnTo>
                  <a:lnTo>
                    <a:pt x="279400" y="340359"/>
                  </a:lnTo>
                  <a:lnTo>
                    <a:pt x="293369" y="337819"/>
                  </a:lnTo>
                  <a:lnTo>
                    <a:pt x="306069" y="331469"/>
                  </a:lnTo>
                  <a:lnTo>
                    <a:pt x="317500" y="325119"/>
                  </a:lnTo>
                  <a:lnTo>
                    <a:pt x="332740" y="317500"/>
                  </a:lnTo>
                  <a:lnTo>
                    <a:pt x="346709" y="306069"/>
                  </a:lnTo>
                  <a:lnTo>
                    <a:pt x="377190" y="270509"/>
                  </a:lnTo>
                  <a:lnTo>
                    <a:pt x="384809" y="248919"/>
                  </a:lnTo>
                  <a:lnTo>
                    <a:pt x="388619" y="237489"/>
                  </a:lnTo>
                  <a:lnTo>
                    <a:pt x="389890" y="222250"/>
                  </a:lnTo>
                  <a:lnTo>
                    <a:pt x="388619" y="205739"/>
                  </a:lnTo>
                  <a:lnTo>
                    <a:pt x="386079" y="195579"/>
                  </a:lnTo>
                  <a:lnTo>
                    <a:pt x="382269" y="184150"/>
                  </a:lnTo>
                  <a:lnTo>
                    <a:pt x="375919" y="171450"/>
                  </a:lnTo>
                  <a:lnTo>
                    <a:pt x="367029" y="160019"/>
                  </a:lnTo>
                  <a:lnTo>
                    <a:pt x="359409" y="148589"/>
                  </a:lnTo>
                  <a:lnTo>
                    <a:pt x="350519" y="140969"/>
                  </a:lnTo>
                  <a:lnTo>
                    <a:pt x="339090" y="130809"/>
                  </a:lnTo>
                  <a:lnTo>
                    <a:pt x="326390" y="123189"/>
                  </a:lnTo>
                  <a:lnTo>
                    <a:pt x="284479" y="105409"/>
                  </a:lnTo>
                  <a:lnTo>
                    <a:pt x="243840" y="97789"/>
                  </a:lnTo>
                  <a:lnTo>
                    <a:pt x="339964" y="19050"/>
                  </a:lnTo>
                  <a:lnTo>
                    <a:pt x="186690" y="19050"/>
                  </a:lnTo>
                  <a:lnTo>
                    <a:pt x="171449" y="15239"/>
                  </a:lnTo>
                  <a:lnTo>
                    <a:pt x="110489" y="15239"/>
                  </a:lnTo>
                  <a:lnTo>
                    <a:pt x="48259" y="5079"/>
                  </a:lnTo>
                  <a:close/>
                </a:path>
                <a:path w="389890" h="349250">
                  <a:moveTo>
                    <a:pt x="265429" y="0"/>
                  </a:moveTo>
                  <a:lnTo>
                    <a:pt x="186690" y="0"/>
                  </a:lnTo>
                  <a:lnTo>
                    <a:pt x="186690" y="19050"/>
                  </a:lnTo>
                  <a:lnTo>
                    <a:pt x="339964" y="19050"/>
                  </a:lnTo>
                  <a:lnTo>
                    <a:pt x="343064" y="16509"/>
                  </a:lnTo>
                  <a:lnTo>
                    <a:pt x="265429" y="16509"/>
                  </a:lnTo>
                  <a:lnTo>
                    <a:pt x="265429" y="0"/>
                  </a:lnTo>
                  <a:close/>
                </a:path>
                <a:path w="389890" h="349250">
                  <a:moveTo>
                    <a:pt x="363219" y="0"/>
                  </a:moveTo>
                  <a:lnTo>
                    <a:pt x="265429" y="16509"/>
                  </a:lnTo>
                  <a:lnTo>
                    <a:pt x="343064" y="16509"/>
                  </a:lnTo>
                  <a:lnTo>
                    <a:pt x="363219" y="0"/>
                  </a:lnTo>
                  <a:close/>
                </a:path>
                <a:path w="389890" h="349250">
                  <a:moveTo>
                    <a:pt x="110489" y="0"/>
                  </a:moveTo>
                  <a:lnTo>
                    <a:pt x="110489" y="15239"/>
                  </a:lnTo>
                  <a:lnTo>
                    <a:pt x="171449" y="15239"/>
                  </a:lnTo>
                  <a:lnTo>
                    <a:pt x="110489" y="0"/>
                  </a:lnTo>
                  <a:close/>
                </a:path>
              </a:pathLst>
            </a:custGeom>
            <a:solidFill>
              <a:srgbClr val="9090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681990" y="5140959"/>
              <a:ext cx="391160" cy="350520"/>
            </a:xfrm>
            <a:custGeom>
              <a:avLst/>
              <a:gdLst/>
              <a:ahLst/>
              <a:cxnLst/>
              <a:rect l="l" t="t" r="r" b="b"/>
              <a:pathLst>
                <a:path w="391159" h="350520">
                  <a:moveTo>
                    <a:pt x="48259" y="5079"/>
                  </a:moveTo>
                  <a:lnTo>
                    <a:pt x="110489" y="15239"/>
                  </a:lnTo>
                  <a:lnTo>
                    <a:pt x="110489" y="0"/>
                  </a:lnTo>
                  <a:lnTo>
                    <a:pt x="186690" y="19050"/>
                  </a:lnTo>
                  <a:lnTo>
                    <a:pt x="186690" y="0"/>
                  </a:lnTo>
                  <a:lnTo>
                    <a:pt x="265429" y="0"/>
                  </a:lnTo>
                  <a:lnTo>
                    <a:pt x="265429" y="16509"/>
                  </a:lnTo>
                  <a:lnTo>
                    <a:pt x="363219" y="0"/>
                  </a:lnTo>
                  <a:lnTo>
                    <a:pt x="243840" y="97789"/>
                  </a:lnTo>
                  <a:lnTo>
                    <a:pt x="256540" y="99059"/>
                  </a:lnTo>
                  <a:lnTo>
                    <a:pt x="269240" y="101600"/>
                  </a:lnTo>
                  <a:lnTo>
                    <a:pt x="312419" y="116839"/>
                  </a:lnTo>
                  <a:lnTo>
                    <a:pt x="350519" y="140969"/>
                  </a:lnTo>
                  <a:lnTo>
                    <a:pt x="359409" y="148589"/>
                  </a:lnTo>
                  <a:lnTo>
                    <a:pt x="367029" y="160019"/>
                  </a:lnTo>
                  <a:lnTo>
                    <a:pt x="375919" y="171450"/>
                  </a:lnTo>
                  <a:lnTo>
                    <a:pt x="382269" y="184150"/>
                  </a:lnTo>
                  <a:lnTo>
                    <a:pt x="386079" y="195579"/>
                  </a:lnTo>
                  <a:lnTo>
                    <a:pt x="388619" y="205739"/>
                  </a:lnTo>
                  <a:lnTo>
                    <a:pt x="389890" y="222250"/>
                  </a:lnTo>
                  <a:lnTo>
                    <a:pt x="388619" y="237489"/>
                  </a:lnTo>
                  <a:lnTo>
                    <a:pt x="384809" y="248919"/>
                  </a:lnTo>
                  <a:lnTo>
                    <a:pt x="382269" y="261619"/>
                  </a:lnTo>
                  <a:lnTo>
                    <a:pt x="359409" y="293369"/>
                  </a:lnTo>
                  <a:lnTo>
                    <a:pt x="317500" y="325119"/>
                  </a:lnTo>
                  <a:lnTo>
                    <a:pt x="306069" y="331469"/>
                  </a:lnTo>
                  <a:lnTo>
                    <a:pt x="293369" y="337819"/>
                  </a:lnTo>
                  <a:lnTo>
                    <a:pt x="279400" y="340359"/>
                  </a:lnTo>
                  <a:lnTo>
                    <a:pt x="265429" y="344169"/>
                  </a:lnTo>
                  <a:lnTo>
                    <a:pt x="256540" y="346709"/>
                  </a:lnTo>
                  <a:lnTo>
                    <a:pt x="238759" y="346709"/>
                  </a:lnTo>
                  <a:lnTo>
                    <a:pt x="224790" y="349250"/>
                  </a:lnTo>
                  <a:lnTo>
                    <a:pt x="157479" y="349250"/>
                  </a:lnTo>
                  <a:lnTo>
                    <a:pt x="144779" y="346709"/>
                  </a:lnTo>
                  <a:lnTo>
                    <a:pt x="129539" y="345439"/>
                  </a:lnTo>
                  <a:lnTo>
                    <a:pt x="87629" y="332739"/>
                  </a:lnTo>
                  <a:lnTo>
                    <a:pt x="49529" y="311150"/>
                  </a:lnTo>
                  <a:lnTo>
                    <a:pt x="16509" y="275589"/>
                  </a:lnTo>
                  <a:lnTo>
                    <a:pt x="2539" y="237489"/>
                  </a:lnTo>
                  <a:lnTo>
                    <a:pt x="0" y="226059"/>
                  </a:lnTo>
                  <a:lnTo>
                    <a:pt x="2539" y="217169"/>
                  </a:lnTo>
                  <a:lnTo>
                    <a:pt x="3809" y="199389"/>
                  </a:lnTo>
                  <a:lnTo>
                    <a:pt x="8889" y="185419"/>
                  </a:lnTo>
                  <a:lnTo>
                    <a:pt x="16509" y="167639"/>
                  </a:lnTo>
                  <a:lnTo>
                    <a:pt x="29209" y="153669"/>
                  </a:lnTo>
                  <a:lnTo>
                    <a:pt x="41909" y="139700"/>
                  </a:lnTo>
                  <a:lnTo>
                    <a:pt x="74929" y="116839"/>
                  </a:lnTo>
                  <a:lnTo>
                    <a:pt x="120650" y="101600"/>
                  </a:lnTo>
                  <a:lnTo>
                    <a:pt x="137159" y="97789"/>
                  </a:lnTo>
                  <a:lnTo>
                    <a:pt x="48259" y="5079"/>
                  </a:lnTo>
                  <a:close/>
                </a:path>
                <a:path w="391159" h="350520">
                  <a:moveTo>
                    <a:pt x="0" y="0"/>
                  </a:moveTo>
                  <a:lnTo>
                    <a:pt x="0" y="0"/>
                  </a:lnTo>
                </a:path>
                <a:path w="391159" h="350520">
                  <a:moveTo>
                    <a:pt x="391159" y="350519"/>
                  </a:moveTo>
                  <a:lnTo>
                    <a:pt x="391159" y="350519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1" name="object 111"/>
          <p:cNvSpPr txBox="1"/>
          <p:nvPr/>
        </p:nvSpPr>
        <p:spPr>
          <a:xfrm>
            <a:off x="784859" y="5111750"/>
            <a:ext cx="215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33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12" name="object 112"/>
          <p:cNvGrpSpPr/>
          <p:nvPr/>
        </p:nvGrpSpPr>
        <p:grpSpPr>
          <a:xfrm>
            <a:off x="6906200" y="5086291"/>
            <a:ext cx="813435" cy="542925"/>
            <a:chOff x="6906200" y="5086291"/>
            <a:chExt cx="813435" cy="542925"/>
          </a:xfrm>
        </p:grpSpPr>
        <p:sp>
          <p:nvSpPr>
            <p:cNvPr id="113" name="object 113"/>
            <p:cNvSpPr/>
            <p:nvPr/>
          </p:nvSpPr>
          <p:spPr>
            <a:xfrm>
              <a:off x="6918959" y="5182870"/>
              <a:ext cx="344170" cy="433070"/>
            </a:xfrm>
            <a:custGeom>
              <a:avLst/>
              <a:gdLst/>
              <a:ahLst/>
              <a:cxnLst/>
              <a:rect l="l" t="t" r="r" b="b"/>
              <a:pathLst>
                <a:path w="344170" h="433070">
                  <a:moveTo>
                    <a:pt x="344170" y="0"/>
                  </a:moveTo>
                  <a:lnTo>
                    <a:pt x="85090" y="0"/>
                  </a:lnTo>
                  <a:lnTo>
                    <a:pt x="0" y="86359"/>
                  </a:lnTo>
                  <a:lnTo>
                    <a:pt x="0" y="433069"/>
                  </a:lnTo>
                  <a:lnTo>
                    <a:pt x="257810" y="433069"/>
                  </a:lnTo>
                  <a:lnTo>
                    <a:pt x="344170" y="346709"/>
                  </a:lnTo>
                  <a:lnTo>
                    <a:pt x="344170" y="0"/>
                  </a:lnTo>
                  <a:close/>
                </a:path>
              </a:pathLst>
            </a:custGeom>
            <a:solidFill>
              <a:srgbClr val="DB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6918959" y="5182870"/>
              <a:ext cx="344170" cy="433070"/>
            </a:xfrm>
            <a:custGeom>
              <a:avLst/>
              <a:gdLst/>
              <a:ahLst/>
              <a:cxnLst/>
              <a:rect l="l" t="t" r="r" b="b"/>
              <a:pathLst>
                <a:path w="344170" h="433070">
                  <a:moveTo>
                    <a:pt x="0" y="433069"/>
                  </a:moveTo>
                  <a:lnTo>
                    <a:pt x="0" y="86359"/>
                  </a:lnTo>
                  <a:lnTo>
                    <a:pt x="85090" y="0"/>
                  </a:lnTo>
                  <a:lnTo>
                    <a:pt x="344170" y="0"/>
                  </a:lnTo>
                  <a:lnTo>
                    <a:pt x="344170" y="346709"/>
                  </a:lnTo>
                  <a:lnTo>
                    <a:pt x="257810" y="433069"/>
                  </a:lnTo>
                  <a:lnTo>
                    <a:pt x="0" y="433069"/>
                  </a:lnTo>
                  <a:close/>
                </a:path>
                <a:path w="344170" h="433070">
                  <a:moveTo>
                    <a:pt x="0" y="0"/>
                  </a:moveTo>
                  <a:lnTo>
                    <a:pt x="0" y="0"/>
                  </a:lnTo>
                </a:path>
                <a:path w="344170" h="433070">
                  <a:moveTo>
                    <a:pt x="344170" y="433069"/>
                  </a:moveTo>
                  <a:lnTo>
                    <a:pt x="344170" y="433069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6918959" y="5182870"/>
              <a:ext cx="344170" cy="86360"/>
            </a:xfrm>
            <a:custGeom>
              <a:avLst/>
              <a:gdLst/>
              <a:ahLst/>
              <a:cxnLst/>
              <a:rect l="l" t="t" r="r" b="b"/>
              <a:pathLst>
                <a:path w="344170" h="86360">
                  <a:moveTo>
                    <a:pt x="344170" y="0"/>
                  </a:moveTo>
                  <a:lnTo>
                    <a:pt x="85090" y="0"/>
                  </a:lnTo>
                  <a:lnTo>
                    <a:pt x="0" y="86359"/>
                  </a:lnTo>
                  <a:lnTo>
                    <a:pt x="257810" y="86359"/>
                  </a:lnTo>
                  <a:lnTo>
                    <a:pt x="344170" y="0"/>
                  </a:lnTo>
                  <a:close/>
                </a:path>
              </a:pathLst>
            </a:custGeom>
            <a:solidFill>
              <a:srgbClr val="E22C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6918959" y="5182870"/>
              <a:ext cx="344170" cy="433070"/>
            </a:xfrm>
            <a:custGeom>
              <a:avLst/>
              <a:gdLst/>
              <a:ahLst/>
              <a:cxnLst/>
              <a:rect l="l" t="t" r="r" b="b"/>
              <a:pathLst>
                <a:path w="344170" h="433070">
                  <a:moveTo>
                    <a:pt x="0" y="86359"/>
                  </a:moveTo>
                  <a:lnTo>
                    <a:pt x="85090" y="0"/>
                  </a:lnTo>
                  <a:lnTo>
                    <a:pt x="344170" y="0"/>
                  </a:lnTo>
                  <a:lnTo>
                    <a:pt x="257810" y="86359"/>
                  </a:lnTo>
                  <a:lnTo>
                    <a:pt x="0" y="86359"/>
                  </a:lnTo>
                  <a:close/>
                </a:path>
                <a:path w="344170" h="433070">
                  <a:moveTo>
                    <a:pt x="0" y="0"/>
                  </a:moveTo>
                  <a:lnTo>
                    <a:pt x="0" y="0"/>
                  </a:lnTo>
                </a:path>
                <a:path w="344170" h="433070">
                  <a:moveTo>
                    <a:pt x="344170" y="433069"/>
                  </a:moveTo>
                  <a:lnTo>
                    <a:pt x="344170" y="433069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7176769" y="5182870"/>
              <a:ext cx="86360" cy="433070"/>
            </a:xfrm>
            <a:custGeom>
              <a:avLst/>
              <a:gdLst/>
              <a:ahLst/>
              <a:cxnLst/>
              <a:rect l="l" t="t" r="r" b="b"/>
              <a:pathLst>
                <a:path w="86359" h="433070">
                  <a:moveTo>
                    <a:pt x="86359" y="0"/>
                  </a:moveTo>
                  <a:lnTo>
                    <a:pt x="0" y="86359"/>
                  </a:lnTo>
                  <a:lnTo>
                    <a:pt x="0" y="433069"/>
                  </a:lnTo>
                  <a:lnTo>
                    <a:pt x="86359" y="346709"/>
                  </a:lnTo>
                  <a:lnTo>
                    <a:pt x="86359" y="0"/>
                  </a:lnTo>
                  <a:close/>
                </a:path>
              </a:pathLst>
            </a:custGeom>
            <a:solidFill>
              <a:srgbClr val="AF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6918959" y="5182870"/>
              <a:ext cx="344170" cy="433070"/>
            </a:xfrm>
            <a:custGeom>
              <a:avLst/>
              <a:gdLst/>
              <a:ahLst/>
              <a:cxnLst/>
              <a:rect l="l" t="t" r="r" b="b"/>
              <a:pathLst>
                <a:path w="344170" h="433070">
                  <a:moveTo>
                    <a:pt x="257810" y="433069"/>
                  </a:moveTo>
                  <a:lnTo>
                    <a:pt x="257810" y="86359"/>
                  </a:lnTo>
                  <a:lnTo>
                    <a:pt x="344170" y="0"/>
                  </a:lnTo>
                  <a:lnTo>
                    <a:pt x="344170" y="346709"/>
                  </a:lnTo>
                  <a:lnTo>
                    <a:pt x="257810" y="433069"/>
                  </a:lnTo>
                  <a:close/>
                </a:path>
                <a:path w="344170" h="433070">
                  <a:moveTo>
                    <a:pt x="0" y="0"/>
                  </a:moveTo>
                  <a:lnTo>
                    <a:pt x="0" y="0"/>
                  </a:lnTo>
                </a:path>
                <a:path w="344170" h="433070">
                  <a:moveTo>
                    <a:pt x="344170" y="433069"/>
                  </a:moveTo>
                  <a:lnTo>
                    <a:pt x="344170" y="433069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7002779" y="5099050"/>
              <a:ext cx="260350" cy="76200"/>
            </a:xfrm>
            <a:custGeom>
              <a:avLst/>
              <a:gdLst/>
              <a:ahLst/>
              <a:cxnLst/>
              <a:rect l="l" t="t" r="r" b="b"/>
              <a:pathLst>
                <a:path w="260350" h="76200">
                  <a:moveTo>
                    <a:pt x="260350" y="0"/>
                  </a:moveTo>
                  <a:lnTo>
                    <a:pt x="19050" y="0"/>
                  </a:lnTo>
                  <a:lnTo>
                    <a:pt x="0" y="19050"/>
                  </a:lnTo>
                  <a:lnTo>
                    <a:pt x="0" y="76200"/>
                  </a:lnTo>
                  <a:lnTo>
                    <a:pt x="241300" y="76200"/>
                  </a:lnTo>
                  <a:lnTo>
                    <a:pt x="260350" y="57150"/>
                  </a:lnTo>
                  <a:lnTo>
                    <a:pt x="260350" y="0"/>
                  </a:lnTo>
                  <a:close/>
                </a:path>
              </a:pathLst>
            </a:custGeom>
            <a:solidFill>
              <a:srgbClr val="DB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7002779" y="5099050"/>
              <a:ext cx="260350" cy="76200"/>
            </a:xfrm>
            <a:custGeom>
              <a:avLst/>
              <a:gdLst/>
              <a:ahLst/>
              <a:cxnLst/>
              <a:rect l="l" t="t" r="r" b="b"/>
              <a:pathLst>
                <a:path w="260350" h="76200">
                  <a:moveTo>
                    <a:pt x="0" y="76200"/>
                  </a:moveTo>
                  <a:lnTo>
                    <a:pt x="0" y="19050"/>
                  </a:lnTo>
                  <a:lnTo>
                    <a:pt x="19050" y="0"/>
                  </a:lnTo>
                  <a:lnTo>
                    <a:pt x="260350" y="0"/>
                  </a:lnTo>
                  <a:lnTo>
                    <a:pt x="260350" y="57150"/>
                  </a:lnTo>
                  <a:lnTo>
                    <a:pt x="241300" y="76200"/>
                  </a:lnTo>
                  <a:lnTo>
                    <a:pt x="0" y="76200"/>
                  </a:lnTo>
                  <a:close/>
                </a:path>
                <a:path w="260350" h="76200">
                  <a:moveTo>
                    <a:pt x="0" y="0"/>
                  </a:moveTo>
                  <a:lnTo>
                    <a:pt x="0" y="0"/>
                  </a:lnTo>
                </a:path>
                <a:path w="260350" h="76200">
                  <a:moveTo>
                    <a:pt x="260350" y="76200"/>
                  </a:moveTo>
                  <a:lnTo>
                    <a:pt x="260350" y="76200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7002779" y="5099050"/>
              <a:ext cx="260350" cy="19050"/>
            </a:xfrm>
            <a:custGeom>
              <a:avLst/>
              <a:gdLst/>
              <a:ahLst/>
              <a:cxnLst/>
              <a:rect l="l" t="t" r="r" b="b"/>
              <a:pathLst>
                <a:path w="260350" h="19050">
                  <a:moveTo>
                    <a:pt x="260350" y="0"/>
                  </a:moveTo>
                  <a:lnTo>
                    <a:pt x="19050" y="0"/>
                  </a:lnTo>
                  <a:lnTo>
                    <a:pt x="0" y="19050"/>
                  </a:lnTo>
                  <a:lnTo>
                    <a:pt x="241300" y="19050"/>
                  </a:lnTo>
                  <a:lnTo>
                    <a:pt x="260350" y="0"/>
                  </a:lnTo>
                  <a:close/>
                </a:path>
              </a:pathLst>
            </a:custGeom>
            <a:solidFill>
              <a:srgbClr val="E22C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7002779" y="5099050"/>
              <a:ext cx="260350" cy="76200"/>
            </a:xfrm>
            <a:custGeom>
              <a:avLst/>
              <a:gdLst/>
              <a:ahLst/>
              <a:cxnLst/>
              <a:rect l="l" t="t" r="r" b="b"/>
              <a:pathLst>
                <a:path w="260350" h="76200">
                  <a:moveTo>
                    <a:pt x="0" y="19050"/>
                  </a:moveTo>
                  <a:lnTo>
                    <a:pt x="19050" y="0"/>
                  </a:lnTo>
                  <a:lnTo>
                    <a:pt x="260350" y="0"/>
                  </a:lnTo>
                  <a:lnTo>
                    <a:pt x="241300" y="19050"/>
                  </a:lnTo>
                  <a:lnTo>
                    <a:pt x="0" y="19050"/>
                  </a:lnTo>
                  <a:close/>
                </a:path>
                <a:path w="260350" h="76200">
                  <a:moveTo>
                    <a:pt x="0" y="0"/>
                  </a:moveTo>
                  <a:lnTo>
                    <a:pt x="0" y="0"/>
                  </a:lnTo>
                </a:path>
                <a:path w="260350" h="76200">
                  <a:moveTo>
                    <a:pt x="260350" y="76200"/>
                  </a:moveTo>
                  <a:lnTo>
                    <a:pt x="260350" y="76200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7244079" y="5099050"/>
              <a:ext cx="19050" cy="76200"/>
            </a:xfrm>
            <a:custGeom>
              <a:avLst/>
              <a:gdLst/>
              <a:ahLst/>
              <a:cxnLst/>
              <a:rect l="l" t="t" r="r" b="b"/>
              <a:pathLst>
                <a:path w="19050" h="76200">
                  <a:moveTo>
                    <a:pt x="19050" y="0"/>
                  </a:moveTo>
                  <a:lnTo>
                    <a:pt x="0" y="19050"/>
                  </a:lnTo>
                  <a:lnTo>
                    <a:pt x="0" y="76200"/>
                  </a:lnTo>
                  <a:lnTo>
                    <a:pt x="19050" y="5715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AF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7002779" y="5099050"/>
              <a:ext cx="260350" cy="76200"/>
            </a:xfrm>
            <a:custGeom>
              <a:avLst/>
              <a:gdLst/>
              <a:ahLst/>
              <a:cxnLst/>
              <a:rect l="l" t="t" r="r" b="b"/>
              <a:pathLst>
                <a:path w="260350" h="76200">
                  <a:moveTo>
                    <a:pt x="241300" y="76200"/>
                  </a:moveTo>
                  <a:lnTo>
                    <a:pt x="241300" y="19050"/>
                  </a:lnTo>
                  <a:lnTo>
                    <a:pt x="260350" y="0"/>
                  </a:lnTo>
                  <a:lnTo>
                    <a:pt x="260350" y="57150"/>
                  </a:lnTo>
                  <a:lnTo>
                    <a:pt x="241300" y="76200"/>
                  </a:lnTo>
                  <a:close/>
                </a:path>
                <a:path w="260350" h="76200">
                  <a:moveTo>
                    <a:pt x="0" y="0"/>
                  </a:moveTo>
                  <a:lnTo>
                    <a:pt x="0" y="0"/>
                  </a:lnTo>
                </a:path>
                <a:path w="260350" h="76200">
                  <a:moveTo>
                    <a:pt x="260350" y="76200"/>
                  </a:moveTo>
                  <a:lnTo>
                    <a:pt x="260350" y="76200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6986269" y="5215890"/>
              <a:ext cx="181610" cy="26670"/>
            </a:xfrm>
            <a:custGeom>
              <a:avLst/>
              <a:gdLst/>
              <a:ahLst/>
              <a:cxnLst/>
              <a:rect l="l" t="t" r="r" b="b"/>
              <a:pathLst>
                <a:path w="181609" h="26670">
                  <a:moveTo>
                    <a:pt x="181609" y="0"/>
                  </a:moveTo>
                  <a:lnTo>
                    <a:pt x="45720" y="0"/>
                  </a:lnTo>
                  <a:lnTo>
                    <a:pt x="0" y="26670"/>
                  </a:lnTo>
                  <a:lnTo>
                    <a:pt x="135889" y="26670"/>
                  </a:lnTo>
                  <a:lnTo>
                    <a:pt x="181609" y="0"/>
                  </a:lnTo>
                  <a:close/>
                </a:path>
              </a:pathLst>
            </a:custGeom>
            <a:solidFill>
              <a:srgbClr val="DB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6986269" y="5182870"/>
              <a:ext cx="720090" cy="433070"/>
            </a:xfrm>
            <a:custGeom>
              <a:avLst/>
              <a:gdLst/>
              <a:ahLst/>
              <a:cxnLst/>
              <a:rect l="l" t="t" r="r" b="b"/>
              <a:pathLst>
                <a:path w="720090" h="433070">
                  <a:moveTo>
                    <a:pt x="45720" y="33019"/>
                  </a:moveTo>
                  <a:lnTo>
                    <a:pt x="181609" y="33019"/>
                  </a:lnTo>
                  <a:lnTo>
                    <a:pt x="135889" y="59689"/>
                  </a:lnTo>
                  <a:lnTo>
                    <a:pt x="0" y="59689"/>
                  </a:lnTo>
                  <a:lnTo>
                    <a:pt x="45720" y="33019"/>
                  </a:lnTo>
                  <a:close/>
                </a:path>
                <a:path w="720090" h="433070">
                  <a:moveTo>
                    <a:pt x="0" y="33019"/>
                  </a:moveTo>
                  <a:lnTo>
                    <a:pt x="0" y="33019"/>
                  </a:lnTo>
                </a:path>
                <a:path w="720090" h="433070">
                  <a:moveTo>
                    <a:pt x="181609" y="59689"/>
                  </a:moveTo>
                  <a:lnTo>
                    <a:pt x="181609" y="59689"/>
                  </a:lnTo>
                </a:path>
                <a:path w="720090" h="433070">
                  <a:moveTo>
                    <a:pt x="287020" y="433069"/>
                  </a:moveTo>
                  <a:lnTo>
                    <a:pt x="287020" y="107949"/>
                  </a:lnTo>
                  <a:lnTo>
                    <a:pt x="394970" y="0"/>
                  </a:lnTo>
                  <a:lnTo>
                    <a:pt x="720089" y="0"/>
                  </a:lnTo>
                  <a:lnTo>
                    <a:pt x="720089" y="325119"/>
                  </a:lnTo>
                  <a:lnTo>
                    <a:pt x="612139" y="433069"/>
                  </a:lnTo>
                  <a:lnTo>
                    <a:pt x="287020" y="433069"/>
                  </a:lnTo>
                  <a:close/>
                </a:path>
                <a:path w="720090" h="433070">
                  <a:moveTo>
                    <a:pt x="287020" y="0"/>
                  </a:moveTo>
                  <a:lnTo>
                    <a:pt x="287020" y="0"/>
                  </a:lnTo>
                </a:path>
                <a:path w="720090" h="433070">
                  <a:moveTo>
                    <a:pt x="720089" y="433069"/>
                  </a:moveTo>
                  <a:lnTo>
                    <a:pt x="720089" y="433069"/>
                  </a:lnTo>
                </a:path>
                <a:path w="720090" h="433070">
                  <a:moveTo>
                    <a:pt x="287020" y="107949"/>
                  </a:moveTo>
                  <a:lnTo>
                    <a:pt x="394970" y="0"/>
                  </a:lnTo>
                  <a:lnTo>
                    <a:pt x="720089" y="0"/>
                  </a:lnTo>
                  <a:lnTo>
                    <a:pt x="612139" y="107949"/>
                  </a:lnTo>
                  <a:lnTo>
                    <a:pt x="287020" y="107949"/>
                  </a:lnTo>
                  <a:close/>
                </a:path>
                <a:path w="720090" h="433070">
                  <a:moveTo>
                    <a:pt x="287020" y="0"/>
                  </a:moveTo>
                  <a:lnTo>
                    <a:pt x="287020" y="0"/>
                  </a:lnTo>
                </a:path>
                <a:path w="720090" h="433070">
                  <a:moveTo>
                    <a:pt x="720089" y="433069"/>
                  </a:moveTo>
                  <a:lnTo>
                    <a:pt x="720089" y="433069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7598409" y="5182870"/>
              <a:ext cx="107950" cy="433070"/>
            </a:xfrm>
            <a:custGeom>
              <a:avLst/>
              <a:gdLst/>
              <a:ahLst/>
              <a:cxnLst/>
              <a:rect l="l" t="t" r="r" b="b"/>
              <a:pathLst>
                <a:path w="107950" h="433070">
                  <a:moveTo>
                    <a:pt x="107950" y="0"/>
                  </a:moveTo>
                  <a:lnTo>
                    <a:pt x="0" y="107949"/>
                  </a:lnTo>
                  <a:lnTo>
                    <a:pt x="0" y="433069"/>
                  </a:lnTo>
                  <a:lnTo>
                    <a:pt x="107950" y="325119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7273289" y="5099050"/>
              <a:ext cx="433070" cy="516890"/>
            </a:xfrm>
            <a:custGeom>
              <a:avLst/>
              <a:gdLst/>
              <a:ahLst/>
              <a:cxnLst/>
              <a:rect l="l" t="t" r="r" b="b"/>
              <a:pathLst>
                <a:path w="433070" h="516889">
                  <a:moveTo>
                    <a:pt x="325119" y="516889"/>
                  </a:moveTo>
                  <a:lnTo>
                    <a:pt x="325119" y="191769"/>
                  </a:lnTo>
                  <a:lnTo>
                    <a:pt x="433069" y="83819"/>
                  </a:lnTo>
                  <a:lnTo>
                    <a:pt x="433069" y="408939"/>
                  </a:lnTo>
                  <a:lnTo>
                    <a:pt x="325119" y="516889"/>
                  </a:lnTo>
                  <a:close/>
                </a:path>
                <a:path w="433070" h="516889">
                  <a:moveTo>
                    <a:pt x="0" y="83819"/>
                  </a:moveTo>
                  <a:lnTo>
                    <a:pt x="0" y="83819"/>
                  </a:lnTo>
                </a:path>
                <a:path w="433070" h="516889">
                  <a:moveTo>
                    <a:pt x="433069" y="516889"/>
                  </a:moveTo>
                  <a:lnTo>
                    <a:pt x="433069" y="516889"/>
                  </a:lnTo>
                </a:path>
                <a:path w="433070" h="516889">
                  <a:moveTo>
                    <a:pt x="104139" y="76200"/>
                  </a:moveTo>
                  <a:lnTo>
                    <a:pt x="104139" y="19050"/>
                  </a:lnTo>
                  <a:lnTo>
                    <a:pt x="123189" y="0"/>
                  </a:lnTo>
                  <a:lnTo>
                    <a:pt x="433069" y="0"/>
                  </a:lnTo>
                  <a:lnTo>
                    <a:pt x="433069" y="57150"/>
                  </a:lnTo>
                  <a:lnTo>
                    <a:pt x="414019" y="76200"/>
                  </a:lnTo>
                  <a:lnTo>
                    <a:pt x="104139" y="76200"/>
                  </a:lnTo>
                  <a:close/>
                </a:path>
                <a:path w="433070" h="516889">
                  <a:moveTo>
                    <a:pt x="104139" y="0"/>
                  </a:moveTo>
                  <a:lnTo>
                    <a:pt x="104139" y="0"/>
                  </a:lnTo>
                </a:path>
                <a:path w="433070" h="516889">
                  <a:moveTo>
                    <a:pt x="433069" y="76200"/>
                  </a:moveTo>
                  <a:lnTo>
                    <a:pt x="433069" y="76200"/>
                  </a:lnTo>
                </a:path>
                <a:path w="433070" h="516889">
                  <a:moveTo>
                    <a:pt x="104139" y="19050"/>
                  </a:moveTo>
                  <a:lnTo>
                    <a:pt x="123189" y="0"/>
                  </a:lnTo>
                  <a:lnTo>
                    <a:pt x="433069" y="0"/>
                  </a:lnTo>
                  <a:lnTo>
                    <a:pt x="414019" y="19050"/>
                  </a:lnTo>
                  <a:lnTo>
                    <a:pt x="104139" y="19050"/>
                  </a:lnTo>
                  <a:close/>
                </a:path>
                <a:path w="433070" h="516889">
                  <a:moveTo>
                    <a:pt x="104139" y="0"/>
                  </a:moveTo>
                  <a:lnTo>
                    <a:pt x="104139" y="0"/>
                  </a:lnTo>
                </a:path>
                <a:path w="433070" h="516889">
                  <a:moveTo>
                    <a:pt x="433069" y="76200"/>
                  </a:moveTo>
                  <a:lnTo>
                    <a:pt x="433069" y="76200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7687309" y="5099050"/>
              <a:ext cx="19050" cy="76200"/>
            </a:xfrm>
            <a:custGeom>
              <a:avLst/>
              <a:gdLst/>
              <a:ahLst/>
              <a:cxnLst/>
              <a:rect l="l" t="t" r="r" b="b"/>
              <a:pathLst>
                <a:path w="19050" h="76200">
                  <a:moveTo>
                    <a:pt x="19050" y="0"/>
                  </a:moveTo>
                  <a:lnTo>
                    <a:pt x="0" y="19050"/>
                  </a:lnTo>
                  <a:lnTo>
                    <a:pt x="0" y="76200"/>
                  </a:lnTo>
                  <a:lnTo>
                    <a:pt x="19050" y="5715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7324090" y="5099050"/>
              <a:ext cx="382270" cy="379730"/>
            </a:xfrm>
            <a:custGeom>
              <a:avLst/>
              <a:gdLst/>
              <a:ahLst/>
              <a:cxnLst/>
              <a:rect l="l" t="t" r="r" b="b"/>
              <a:pathLst>
                <a:path w="382270" h="379729">
                  <a:moveTo>
                    <a:pt x="363219" y="76200"/>
                  </a:moveTo>
                  <a:lnTo>
                    <a:pt x="363219" y="19050"/>
                  </a:lnTo>
                  <a:lnTo>
                    <a:pt x="382269" y="0"/>
                  </a:lnTo>
                  <a:lnTo>
                    <a:pt x="382269" y="57150"/>
                  </a:lnTo>
                  <a:lnTo>
                    <a:pt x="363219" y="76200"/>
                  </a:lnTo>
                  <a:close/>
                </a:path>
                <a:path w="382270" h="379729">
                  <a:moveTo>
                    <a:pt x="53339" y="0"/>
                  </a:moveTo>
                  <a:lnTo>
                    <a:pt x="53339" y="0"/>
                  </a:lnTo>
                </a:path>
                <a:path w="382270" h="379729">
                  <a:moveTo>
                    <a:pt x="382269" y="76200"/>
                  </a:moveTo>
                  <a:lnTo>
                    <a:pt x="382269" y="76200"/>
                  </a:lnTo>
                </a:path>
                <a:path w="382270" h="379729">
                  <a:moveTo>
                    <a:pt x="107950" y="41910"/>
                  </a:moveTo>
                  <a:lnTo>
                    <a:pt x="120650" y="41910"/>
                  </a:lnTo>
                  <a:lnTo>
                    <a:pt x="130809" y="45719"/>
                  </a:lnTo>
                  <a:lnTo>
                    <a:pt x="130809" y="49530"/>
                  </a:lnTo>
                  <a:lnTo>
                    <a:pt x="130809" y="54610"/>
                  </a:lnTo>
                  <a:lnTo>
                    <a:pt x="120650" y="58419"/>
                  </a:lnTo>
                  <a:lnTo>
                    <a:pt x="107950" y="58419"/>
                  </a:lnTo>
                  <a:lnTo>
                    <a:pt x="95250" y="58419"/>
                  </a:lnTo>
                  <a:lnTo>
                    <a:pt x="85089" y="54610"/>
                  </a:lnTo>
                  <a:lnTo>
                    <a:pt x="85089" y="49530"/>
                  </a:lnTo>
                  <a:lnTo>
                    <a:pt x="85089" y="45719"/>
                  </a:lnTo>
                  <a:lnTo>
                    <a:pt x="95250" y="41910"/>
                  </a:lnTo>
                  <a:lnTo>
                    <a:pt x="107950" y="41910"/>
                  </a:lnTo>
                  <a:close/>
                </a:path>
                <a:path w="382270" h="379729">
                  <a:moveTo>
                    <a:pt x="85089" y="41910"/>
                  </a:moveTo>
                  <a:lnTo>
                    <a:pt x="85089" y="41910"/>
                  </a:lnTo>
                </a:path>
                <a:path w="382270" h="379729">
                  <a:moveTo>
                    <a:pt x="132079" y="58419"/>
                  </a:moveTo>
                  <a:lnTo>
                    <a:pt x="132079" y="58419"/>
                  </a:lnTo>
                </a:path>
                <a:path w="382270" h="379729">
                  <a:moveTo>
                    <a:pt x="26669" y="287019"/>
                  </a:moveTo>
                  <a:lnTo>
                    <a:pt x="204469" y="287019"/>
                  </a:lnTo>
                  <a:lnTo>
                    <a:pt x="231139" y="313689"/>
                  </a:lnTo>
                  <a:lnTo>
                    <a:pt x="231139" y="351789"/>
                  </a:lnTo>
                  <a:lnTo>
                    <a:pt x="204469" y="379730"/>
                  </a:lnTo>
                  <a:lnTo>
                    <a:pt x="26669" y="379730"/>
                  </a:lnTo>
                  <a:lnTo>
                    <a:pt x="0" y="351789"/>
                  </a:lnTo>
                  <a:lnTo>
                    <a:pt x="0" y="313689"/>
                  </a:lnTo>
                  <a:lnTo>
                    <a:pt x="26669" y="287019"/>
                  </a:lnTo>
                  <a:close/>
                </a:path>
                <a:path w="382270" h="379729">
                  <a:moveTo>
                    <a:pt x="0" y="287019"/>
                  </a:moveTo>
                  <a:lnTo>
                    <a:pt x="0" y="287019"/>
                  </a:lnTo>
                </a:path>
                <a:path w="382270" h="379729">
                  <a:moveTo>
                    <a:pt x="231139" y="379730"/>
                  </a:moveTo>
                  <a:lnTo>
                    <a:pt x="231139" y="379730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1" name="object 131"/>
          <p:cNvGrpSpPr/>
          <p:nvPr/>
        </p:nvGrpSpPr>
        <p:grpSpPr>
          <a:xfrm>
            <a:off x="7782559" y="5154871"/>
            <a:ext cx="335280" cy="437515"/>
            <a:chOff x="7782559" y="5154871"/>
            <a:chExt cx="335280" cy="437515"/>
          </a:xfrm>
        </p:grpSpPr>
        <p:pic>
          <p:nvPicPr>
            <p:cNvPr id="132" name="object 1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993379" y="5359400"/>
              <a:ext cx="124460" cy="232410"/>
            </a:xfrm>
            <a:prstGeom prst="rect">
              <a:avLst/>
            </a:prstGeom>
          </p:spPr>
        </p:pic>
        <p:sp>
          <p:nvSpPr>
            <p:cNvPr id="133" name="object 133"/>
            <p:cNvSpPr/>
            <p:nvPr/>
          </p:nvSpPr>
          <p:spPr>
            <a:xfrm>
              <a:off x="7783829" y="5458460"/>
              <a:ext cx="124460" cy="12700"/>
            </a:xfrm>
            <a:custGeom>
              <a:avLst/>
              <a:gdLst/>
              <a:ahLst/>
              <a:cxnLst/>
              <a:rect l="l" t="t" r="r" b="b"/>
              <a:pathLst>
                <a:path w="124459" h="12700">
                  <a:moveTo>
                    <a:pt x="12446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2229" y="12700"/>
                  </a:lnTo>
                  <a:lnTo>
                    <a:pt x="124460" y="12700"/>
                  </a:lnTo>
                  <a:lnTo>
                    <a:pt x="124460" y="0"/>
                  </a:lnTo>
                  <a:close/>
                </a:path>
              </a:pathLst>
            </a:custGeom>
            <a:solidFill>
              <a:srgbClr val="F29E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4" name="object 13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868860" y="5154871"/>
              <a:ext cx="64888" cy="68698"/>
            </a:xfrm>
            <a:prstGeom prst="rect">
              <a:avLst/>
            </a:prstGeom>
          </p:spPr>
        </p:pic>
        <p:sp>
          <p:nvSpPr>
            <p:cNvPr id="135" name="object 135"/>
            <p:cNvSpPr/>
            <p:nvPr/>
          </p:nvSpPr>
          <p:spPr>
            <a:xfrm>
              <a:off x="7782559" y="5237480"/>
              <a:ext cx="229870" cy="353060"/>
            </a:xfrm>
            <a:custGeom>
              <a:avLst/>
              <a:gdLst/>
              <a:ahLst/>
              <a:cxnLst/>
              <a:rect l="l" t="t" r="r" b="b"/>
              <a:pathLst>
                <a:path w="229870" h="353060">
                  <a:moveTo>
                    <a:pt x="110490" y="1270"/>
                  </a:moveTo>
                  <a:lnTo>
                    <a:pt x="85090" y="1270"/>
                  </a:lnTo>
                  <a:lnTo>
                    <a:pt x="82550" y="2540"/>
                  </a:lnTo>
                  <a:lnTo>
                    <a:pt x="78740" y="5080"/>
                  </a:lnTo>
                  <a:lnTo>
                    <a:pt x="73660" y="7620"/>
                  </a:lnTo>
                  <a:lnTo>
                    <a:pt x="72390" y="10160"/>
                  </a:lnTo>
                  <a:lnTo>
                    <a:pt x="69850" y="13970"/>
                  </a:lnTo>
                  <a:lnTo>
                    <a:pt x="67310" y="15240"/>
                  </a:lnTo>
                  <a:lnTo>
                    <a:pt x="64770" y="19050"/>
                  </a:lnTo>
                  <a:lnTo>
                    <a:pt x="60960" y="26670"/>
                  </a:lnTo>
                  <a:lnTo>
                    <a:pt x="1270" y="163830"/>
                  </a:lnTo>
                  <a:lnTo>
                    <a:pt x="1270" y="167640"/>
                  </a:lnTo>
                  <a:lnTo>
                    <a:pt x="0" y="168910"/>
                  </a:lnTo>
                  <a:lnTo>
                    <a:pt x="0" y="179070"/>
                  </a:lnTo>
                  <a:lnTo>
                    <a:pt x="1270" y="182880"/>
                  </a:lnTo>
                  <a:lnTo>
                    <a:pt x="1270" y="185420"/>
                  </a:lnTo>
                  <a:lnTo>
                    <a:pt x="2540" y="186690"/>
                  </a:lnTo>
                  <a:lnTo>
                    <a:pt x="3810" y="190500"/>
                  </a:lnTo>
                  <a:lnTo>
                    <a:pt x="7620" y="193040"/>
                  </a:lnTo>
                  <a:lnTo>
                    <a:pt x="8890" y="194310"/>
                  </a:lnTo>
                  <a:lnTo>
                    <a:pt x="12700" y="196850"/>
                  </a:lnTo>
                  <a:lnTo>
                    <a:pt x="13970" y="198120"/>
                  </a:lnTo>
                  <a:lnTo>
                    <a:pt x="15240" y="198120"/>
                  </a:lnTo>
                  <a:lnTo>
                    <a:pt x="17780" y="199390"/>
                  </a:lnTo>
                  <a:lnTo>
                    <a:pt x="149860" y="199390"/>
                  </a:lnTo>
                  <a:lnTo>
                    <a:pt x="149860" y="353060"/>
                  </a:lnTo>
                  <a:lnTo>
                    <a:pt x="190500" y="353060"/>
                  </a:lnTo>
                  <a:lnTo>
                    <a:pt x="190500" y="167640"/>
                  </a:lnTo>
                  <a:lnTo>
                    <a:pt x="187960" y="166370"/>
                  </a:lnTo>
                  <a:lnTo>
                    <a:pt x="185420" y="161290"/>
                  </a:lnTo>
                  <a:lnTo>
                    <a:pt x="184150" y="160020"/>
                  </a:lnTo>
                  <a:lnTo>
                    <a:pt x="181610" y="158750"/>
                  </a:lnTo>
                  <a:lnTo>
                    <a:pt x="180340" y="156210"/>
                  </a:lnTo>
                  <a:lnTo>
                    <a:pt x="179070" y="156210"/>
                  </a:lnTo>
                  <a:lnTo>
                    <a:pt x="175260" y="154940"/>
                  </a:lnTo>
                  <a:lnTo>
                    <a:pt x="173990" y="154940"/>
                  </a:lnTo>
                  <a:lnTo>
                    <a:pt x="171450" y="153670"/>
                  </a:lnTo>
                  <a:lnTo>
                    <a:pt x="162560" y="153670"/>
                  </a:lnTo>
                  <a:lnTo>
                    <a:pt x="90170" y="151130"/>
                  </a:lnTo>
                  <a:lnTo>
                    <a:pt x="110490" y="90170"/>
                  </a:lnTo>
                  <a:lnTo>
                    <a:pt x="229870" y="90170"/>
                  </a:lnTo>
                  <a:lnTo>
                    <a:pt x="228600" y="88900"/>
                  </a:lnTo>
                  <a:lnTo>
                    <a:pt x="228600" y="86360"/>
                  </a:lnTo>
                  <a:lnTo>
                    <a:pt x="224790" y="82550"/>
                  </a:lnTo>
                  <a:lnTo>
                    <a:pt x="223520" y="80010"/>
                  </a:lnTo>
                  <a:lnTo>
                    <a:pt x="222250" y="78740"/>
                  </a:lnTo>
                  <a:lnTo>
                    <a:pt x="219710" y="77470"/>
                  </a:lnTo>
                  <a:lnTo>
                    <a:pt x="144780" y="77470"/>
                  </a:lnTo>
                  <a:lnTo>
                    <a:pt x="130810" y="52070"/>
                  </a:lnTo>
                  <a:lnTo>
                    <a:pt x="133350" y="50800"/>
                  </a:lnTo>
                  <a:lnTo>
                    <a:pt x="134620" y="46990"/>
                  </a:lnTo>
                  <a:lnTo>
                    <a:pt x="134620" y="25400"/>
                  </a:lnTo>
                  <a:lnTo>
                    <a:pt x="133350" y="21590"/>
                  </a:lnTo>
                  <a:lnTo>
                    <a:pt x="133350" y="20320"/>
                  </a:lnTo>
                  <a:lnTo>
                    <a:pt x="130810" y="16510"/>
                  </a:lnTo>
                  <a:lnTo>
                    <a:pt x="129540" y="15240"/>
                  </a:lnTo>
                  <a:lnTo>
                    <a:pt x="125730" y="12700"/>
                  </a:lnTo>
                  <a:lnTo>
                    <a:pt x="124460" y="10160"/>
                  </a:lnTo>
                  <a:lnTo>
                    <a:pt x="120650" y="6350"/>
                  </a:lnTo>
                  <a:lnTo>
                    <a:pt x="116840" y="5080"/>
                  </a:lnTo>
                  <a:lnTo>
                    <a:pt x="114300" y="2540"/>
                  </a:lnTo>
                  <a:lnTo>
                    <a:pt x="110490" y="1270"/>
                  </a:lnTo>
                  <a:close/>
                </a:path>
                <a:path w="229870" h="353060">
                  <a:moveTo>
                    <a:pt x="229870" y="90170"/>
                  </a:moveTo>
                  <a:lnTo>
                    <a:pt x="110490" y="90170"/>
                  </a:lnTo>
                  <a:lnTo>
                    <a:pt x="124460" y="110490"/>
                  </a:lnTo>
                  <a:lnTo>
                    <a:pt x="217170" y="110490"/>
                  </a:lnTo>
                  <a:lnTo>
                    <a:pt x="222250" y="107950"/>
                  </a:lnTo>
                  <a:lnTo>
                    <a:pt x="224790" y="105410"/>
                  </a:lnTo>
                  <a:lnTo>
                    <a:pt x="224790" y="104140"/>
                  </a:lnTo>
                  <a:lnTo>
                    <a:pt x="228600" y="102870"/>
                  </a:lnTo>
                  <a:lnTo>
                    <a:pt x="228600" y="97790"/>
                  </a:lnTo>
                  <a:lnTo>
                    <a:pt x="229870" y="96520"/>
                  </a:lnTo>
                  <a:lnTo>
                    <a:pt x="229870" y="90170"/>
                  </a:lnTo>
                  <a:close/>
                </a:path>
                <a:path w="229870" h="353060">
                  <a:moveTo>
                    <a:pt x="102870" y="0"/>
                  </a:moveTo>
                  <a:lnTo>
                    <a:pt x="92710" y="0"/>
                  </a:lnTo>
                  <a:lnTo>
                    <a:pt x="88900" y="1270"/>
                  </a:lnTo>
                  <a:lnTo>
                    <a:pt x="105410" y="1270"/>
                  </a:lnTo>
                  <a:lnTo>
                    <a:pt x="102870" y="0"/>
                  </a:lnTo>
                  <a:close/>
                </a:path>
              </a:pathLst>
            </a:custGeom>
            <a:solidFill>
              <a:srgbClr val="F29E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6" name="object 136"/>
          <p:cNvGrpSpPr/>
          <p:nvPr/>
        </p:nvGrpSpPr>
        <p:grpSpPr>
          <a:xfrm>
            <a:off x="8196520" y="5098991"/>
            <a:ext cx="356235" cy="513715"/>
            <a:chOff x="8196520" y="5098991"/>
            <a:chExt cx="356235" cy="513715"/>
          </a:xfrm>
        </p:grpSpPr>
        <p:sp>
          <p:nvSpPr>
            <p:cNvPr id="137" name="object 137"/>
            <p:cNvSpPr/>
            <p:nvPr/>
          </p:nvSpPr>
          <p:spPr>
            <a:xfrm>
              <a:off x="8209279" y="5111750"/>
              <a:ext cx="330200" cy="486409"/>
            </a:xfrm>
            <a:custGeom>
              <a:avLst/>
              <a:gdLst/>
              <a:ahLst/>
              <a:cxnLst/>
              <a:rect l="l" t="t" r="r" b="b"/>
              <a:pathLst>
                <a:path w="330200" h="486410">
                  <a:moveTo>
                    <a:pt x="226695" y="182880"/>
                  </a:moveTo>
                  <a:lnTo>
                    <a:pt x="105410" y="182880"/>
                  </a:lnTo>
                  <a:lnTo>
                    <a:pt x="114300" y="184150"/>
                  </a:lnTo>
                  <a:lnTo>
                    <a:pt x="115570" y="190500"/>
                  </a:lnTo>
                  <a:lnTo>
                    <a:pt x="114300" y="209550"/>
                  </a:lnTo>
                  <a:lnTo>
                    <a:pt x="113029" y="234950"/>
                  </a:lnTo>
                  <a:lnTo>
                    <a:pt x="107950" y="257810"/>
                  </a:lnTo>
                  <a:lnTo>
                    <a:pt x="101600" y="278130"/>
                  </a:lnTo>
                  <a:lnTo>
                    <a:pt x="95250" y="307339"/>
                  </a:lnTo>
                  <a:lnTo>
                    <a:pt x="86360" y="328930"/>
                  </a:lnTo>
                  <a:lnTo>
                    <a:pt x="67310" y="359410"/>
                  </a:lnTo>
                  <a:lnTo>
                    <a:pt x="53340" y="377189"/>
                  </a:lnTo>
                  <a:lnTo>
                    <a:pt x="27940" y="407669"/>
                  </a:lnTo>
                  <a:lnTo>
                    <a:pt x="12700" y="427989"/>
                  </a:lnTo>
                  <a:lnTo>
                    <a:pt x="0" y="447039"/>
                  </a:lnTo>
                  <a:lnTo>
                    <a:pt x="0" y="454660"/>
                  </a:lnTo>
                  <a:lnTo>
                    <a:pt x="12700" y="468630"/>
                  </a:lnTo>
                  <a:lnTo>
                    <a:pt x="31750" y="486410"/>
                  </a:lnTo>
                  <a:lnTo>
                    <a:pt x="48260" y="486410"/>
                  </a:lnTo>
                  <a:lnTo>
                    <a:pt x="53340" y="481330"/>
                  </a:lnTo>
                  <a:lnTo>
                    <a:pt x="45720" y="472439"/>
                  </a:lnTo>
                  <a:lnTo>
                    <a:pt x="38100" y="461010"/>
                  </a:lnTo>
                  <a:lnTo>
                    <a:pt x="38100" y="453389"/>
                  </a:lnTo>
                  <a:lnTo>
                    <a:pt x="48260" y="434339"/>
                  </a:lnTo>
                  <a:lnTo>
                    <a:pt x="69850" y="412750"/>
                  </a:lnTo>
                  <a:lnTo>
                    <a:pt x="128270" y="340360"/>
                  </a:lnTo>
                  <a:lnTo>
                    <a:pt x="139700" y="328930"/>
                  </a:lnTo>
                  <a:lnTo>
                    <a:pt x="146050" y="321310"/>
                  </a:lnTo>
                  <a:lnTo>
                    <a:pt x="156210" y="317500"/>
                  </a:lnTo>
                  <a:lnTo>
                    <a:pt x="222250" y="317500"/>
                  </a:lnTo>
                  <a:lnTo>
                    <a:pt x="201929" y="283210"/>
                  </a:lnTo>
                  <a:lnTo>
                    <a:pt x="186690" y="254000"/>
                  </a:lnTo>
                  <a:lnTo>
                    <a:pt x="184150" y="237489"/>
                  </a:lnTo>
                  <a:lnTo>
                    <a:pt x="184150" y="218439"/>
                  </a:lnTo>
                  <a:lnTo>
                    <a:pt x="187960" y="204469"/>
                  </a:lnTo>
                  <a:lnTo>
                    <a:pt x="196850" y="199389"/>
                  </a:lnTo>
                  <a:lnTo>
                    <a:pt x="251575" y="199389"/>
                  </a:lnTo>
                  <a:lnTo>
                    <a:pt x="236220" y="190500"/>
                  </a:lnTo>
                  <a:lnTo>
                    <a:pt x="226695" y="182880"/>
                  </a:lnTo>
                  <a:close/>
                </a:path>
                <a:path w="330200" h="486410">
                  <a:moveTo>
                    <a:pt x="222250" y="317500"/>
                  </a:moveTo>
                  <a:lnTo>
                    <a:pt x="156210" y="317500"/>
                  </a:lnTo>
                  <a:lnTo>
                    <a:pt x="167640" y="323850"/>
                  </a:lnTo>
                  <a:lnTo>
                    <a:pt x="180340" y="334010"/>
                  </a:lnTo>
                  <a:lnTo>
                    <a:pt x="205740" y="367030"/>
                  </a:lnTo>
                  <a:lnTo>
                    <a:pt x="234950" y="407669"/>
                  </a:lnTo>
                  <a:lnTo>
                    <a:pt x="261620" y="447039"/>
                  </a:lnTo>
                  <a:lnTo>
                    <a:pt x="278129" y="468630"/>
                  </a:lnTo>
                  <a:lnTo>
                    <a:pt x="283210" y="473710"/>
                  </a:lnTo>
                  <a:lnTo>
                    <a:pt x="294640" y="473710"/>
                  </a:lnTo>
                  <a:lnTo>
                    <a:pt x="304800" y="466089"/>
                  </a:lnTo>
                  <a:lnTo>
                    <a:pt x="317500" y="457200"/>
                  </a:lnTo>
                  <a:lnTo>
                    <a:pt x="328929" y="448310"/>
                  </a:lnTo>
                  <a:lnTo>
                    <a:pt x="329988" y="441960"/>
                  </a:lnTo>
                  <a:lnTo>
                    <a:pt x="317500" y="441960"/>
                  </a:lnTo>
                  <a:lnTo>
                    <a:pt x="304800" y="440689"/>
                  </a:lnTo>
                  <a:lnTo>
                    <a:pt x="288290" y="427989"/>
                  </a:lnTo>
                  <a:lnTo>
                    <a:pt x="261620" y="383539"/>
                  </a:lnTo>
                  <a:lnTo>
                    <a:pt x="222250" y="317500"/>
                  </a:lnTo>
                  <a:close/>
                </a:path>
                <a:path w="330200" h="486410">
                  <a:moveTo>
                    <a:pt x="330200" y="440689"/>
                  </a:moveTo>
                  <a:lnTo>
                    <a:pt x="317500" y="441960"/>
                  </a:lnTo>
                  <a:lnTo>
                    <a:pt x="329988" y="441960"/>
                  </a:lnTo>
                  <a:lnTo>
                    <a:pt x="330200" y="440689"/>
                  </a:lnTo>
                  <a:close/>
                </a:path>
                <a:path w="330200" h="486410">
                  <a:moveTo>
                    <a:pt x="160020" y="0"/>
                  </a:moveTo>
                  <a:lnTo>
                    <a:pt x="148590" y="5080"/>
                  </a:lnTo>
                  <a:lnTo>
                    <a:pt x="142240" y="11430"/>
                  </a:lnTo>
                  <a:lnTo>
                    <a:pt x="139700" y="21589"/>
                  </a:lnTo>
                  <a:lnTo>
                    <a:pt x="135890" y="29210"/>
                  </a:lnTo>
                  <a:lnTo>
                    <a:pt x="139700" y="38100"/>
                  </a:lnTo>
                  <a:lnTo>
                    <a:pt x="142240" y="50800"/>
                  </a:lnTo>
                  <a:lnTo>
                    <a:pt x="146050" y="59689"/>
                  </a:lnTo>
                  <a:lnTo>
                    <a:pt x="147320" y="67310"/>
                  </a:lnTo>
                  <a:lnTo>
                    <a:pt x="146050" y="78739"/>
                  </a:lnTo>
                  <a:lnTo>
                    <a:pt x="139700" y="86360"/>
                  </a:lnTo>
                  <a:lnTo>
                    <a:pt x="128270" y="93980"/>
                  </a:lnTo>
                  <a:lnTo>
                    <a:pt x="115570" y="100330"/>
                  </a:lnTo>
                  <a:lnTo>
                    <a:pt x="107950" y="106680"/>
                  </a:lnTo>
                  <a:lnTo>
                    <a:pt x="99060" y="115569"/>
                  </a:lnTo>
                  <a:lnTo>
                    <a:pt x="91440" y="125730"/>
                  </a:lnTo>
                  <a:lnTo>
                    <a:pt x="82550" y="144780"/>
                  </a:lnTo>
                  <a:lnTo>
                    <a:pt x="76200" y="165100"/>
                  </a:lnTo>
                  <a:lnTo>
                    <a:pt x="69850" y="182880"/>
                  </a:lnTo>
                  <a:lnTo>
                    <a:pt x="67310" y="203200"/>
                  </a:lnTo>
                  <a:lnTo>
                    <a:pt x="66040" y="228600"/>
                  </a:lnTo>
                  <a:lnTo>
                    <a:pt x="66040" y="256539"/>
                  </a:lnTo>
                  <a:lnTo>
                    <a:pt x="67310" y="264160"/>
                  </a:lnTo>
                  <a:lnTo>
                    <a:pt x="72390" y="269239"/>
                  </a:lnTo>
                  <a:lnTo>
                    <a:pt x="80010" y="270510"/>
                  </a:lnTo>
                  <a:lnTo>
                    <a:pt x="85090" y="269239"/>
                  </a:lnTo>
                  <a:lnTo>
                    <a:pt x="86360" y="264160"/>
                  </a:lnTo>
                  <a:lnTo>
                    <a:pt x="86360" y="222250"/>
                  </a:lnTo>
                  <a:lnTo>
                    <a:pt x="88900" y="204469"/>
                  </a:lnTo>
                  <a:lnTo>
                    <a:pt x="91440" y="195580"/>
                  </a:lnTo>
                  <a:lnTo>
                    <a:pt x="96520" y="184150"/>
                  </a:lnTo>
                  <a:lnTo>
                    <a:pt x="105410" y="182880"/>
                  </a:lnTo>
                  <a:lnTo>
                    <a:pt x="226695" y="182880"/>
                  </a:lnTo>
                  <a:lnTo>
                    <a:pt x="223520" y="180339"/>
                  </a:lnTo>
                  <a:lnTo>
                    <a:pt x="215900" y="165100"/>
                  </a:lnTo>
                  <a:lnTo>
                    <a:pt x="209550" y="144780"/>
                  </a:lnTo>
                  <a:lnTo>
                    <a:pt x="207010" y="124460"/>
                  </a:lnTo>
                  <a:lnTo>
                    <a:pt x="203200" y="115569"/>
                  </a:lnTo>
                  <a:lnTo>
                    <a:pt x="196850" y="105410"/>
                  </a:lnTo>
                  <a:lnTo>
                    <a:pt x="186690" y="93980"/>
                  </a:lnTo>
                  <a:lnTo>
                    <a:pt x="180340" y="87630"/>
                  </a:lnTo>
                  <a:lnTo>
                    <a:pt x="180340" y="80010"/>
                  </a:lnTo>
                  <a:lnTo>
                    <a:pt x="184150" y="67310"/>
                  </a:lnTo>
                  <a:lnTo>
                    <a:pt x="187960" y="60960"/>
                  </a:lnTo>
                  <a:lnTo>
                    <a:pt x="193040" y="53339"/>
                  </a:lnTo>
                  <a:lnTo>
                    <a:pt x="196850" y="40639"/>
                  </a:lnTo>
                  <a:lnTo>
                    <a:pt x="190500" y="15239"/>
                  </a:lnTo>
                  <a:lnTo>
                    <a:pt x="184150" y="6350"/>
                  </a:lnTo>
                  <a:lnTo>
                    <a:pt x="173990" y="2539"/>
                  </a:lnTo>
                  <a:lnTo>
                    <a:pt x="160020" y="0"/>
                  </a:lnTo>
                  <a:close/>
                </a:path>
                <a:path w="330200" h="486410">
                  <a:moveTo>
                    <a:pt x="251575" y="199389"/>
                  </a:moveTo>
                  <a:lnTo>
                    <a:pt x="203200" y="199389"/>
                  </a:lnTo>
                  <a:lnTo>
                    <a:pt x="210820" y="203200"/>
                  </a:lnTo>
                  <a:lnTo>
                    <a:pt x="226060" y="215900"/>
                  </a:lnTo>
                  <a:lnTo>
                    <a:pt x="243840" y="228600"/>
                  </a:lnTo>
                  <a:lnTo>
                    <a:pt x="256540" y="234950"/>
                  </a:lnTo>
                  <a:lnTo>
                    <a:pt x="264160" y="237489"/>
                  </a:lnTo>
                  <a:lnTo>
                    <a:pt x="271779" y="234950"/>
                  </a:lnTo>
                  <a:lnTo>
                    <a:pt x="275590" y="228600"/>
                  </a:lnTo>
                  <a:lnTo>
                    <a:pt x="274320" y="224789"/>
                  </a:lnTo>
                  <a:lnTo>
                    <a:pt x="271779" y="218439"/>
                  </a:lnTo>
                  <a:lnTo>
                    <a:pt x="260350" y="204469"/>
                  </a:lnTo>
                  <a:lnTo>
                    <a:pt x="251575" y="199389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8209279" y="5111750"/>
              <a:ext cx="331470" cy="487680"/>
            </a:xfrm>
            <a:custGeom>
              <a:avLst/>
              <a:gdLst/>
              <a:ahLst/>
              <a:cxnLst/>
              <a:rect l="l" t="t" r="r" b="b"/>
              <a:pathLst>
                <a:path w="331470" h="487679">
                  <a:moveTo>
                    <a:pt x="328929" y="448310"/>
                  </a:moveTo>
                  <a:lnTo>
                    <a:pt x="330200" y="440689"/>
                  </a:lnTo>
                  <a:lnTo>
                    <a:pt x="317500" y="441960"/>
                  </a:lnTo>
                  <a:lnTo>
                    <a:pt x="304800" y="440689"/>
                  </a:lnTo>
                  <a:lnTo>
                    <a:pt x="261620" y="383539"/>
                  </a:lnTo>
                  <a:lnTo>
                    <a:pt x="222250" y="317500"/>
                  </a:lnTo>
                  <a:lnTo>
                    <a:pt x="201929" y="283210"/>
                  </a:lnTo>
                  <a:lnTo>
                    <a:pt x="184150" y="237489"/>
                  </a:lnTo>
                  <a:lnTo>
                    <a:pt x="184150" y="218439"/>
                  </a:lnTo>
                  <a:lnTo>
                    <a:pt x="187960" y="204469"/>
                  </a:lnTo>
                  <a:lnTo>
                    <a:pt x="196850" y="199389"/>
                  </a:lnTo>
                  <a:lnTo>
                    <a:pt x="203200" y="199389"/>
                  </a:lnTo>
                  <a:lnTo>
                    <a:pt x="210820" y="203200"/>
                  </a:lnTo>
                  <a:lnTo>
                    <a:pt x="226060" y="215900"/>
                  </a:lnTo>
                  <a:lnTo>
                    <a:pt x="243840" y="228600"/>
                  </a:lnTo>
                  <a:lnTo>
                    <a:pt x="256540" y="234950"/>
                  </a:lnTo>
                  <a:lnTo>
                    <a:pt x="264160" y="237489"/>
                  </a:lnTo>
                  <a:lnTo>
                    <a:pt x="271779" y="234950"/>
                  </a:lnTo>
                  <a:lnTo>
                    <a:pt x="275590" y="228600"/>
                  </a:lnTo>
                  <a:lnTo>
                    <a:pt x="274320" y="224789"/>
                  </a:lnTo>
                  <a:lnTo>
                    <a:pt x="271779" y="218439"/>
                  </a:lnTo>
                  <a:lnTo>
                    <a:pt x="260350" y="204469"/>
                  </a:lnTo>
                  <a:lnTo>
                    <a:pt x="236220" y="190500"/>
                  </a:lnTo>
                  <a:lnTo>
                    <a:pt x="223520" y="180339"/>
                  </a:lnTo>
                  <a:lnTo>
                    <a:pt x="215900" y="165100"/>
                  </a:lnTo>
                  <a:lnTo>
                    <a:pt x="209550" y="144780"/>
                  </a:lnTo>
                  <a:lnTo>
                    <a:pt x="207010" y="124460"/>
                  </a:lnTo>
                  <a:lnTo>
                    <a:pt x="203200" y="115569"/>
                  </a:lnTo>
                  <a:lnTo>
                    <a:pt x="196850" y="105410"/>
                  </a:lnTo>
                  <a:lnTo>
                    <a:pt x="186690" y="93980"/>
                  </a:lnTo>
                  <a:lnTo>
                    <a:pt x="180340" y="87630"/>
                  </a:lnTo>
                  <a:lnTo>
                    <a:pt x="180340" y="80010"/>
                  </a:lnTo>
                  <a:lnTo>
                    <a:pt x="184150" y="67310"/>
                  </a:lnTo>
                  <a:lnTo>
                    <a:pt x="187960" y="60960"/>
                  </a:lnTo>
                  <a:lnTo>
                    <a:pt x="193040" y="53339"/>
                  </a:lnTo>
                  <a:lnTo>
                    <a:pt x="196850" y="40639"/>
                  </a:lnTo>
                  <a:lnTo>
                    <a:pt x="173990" y="2539"/>
                  </a:lnTo>
                  <a:lnTo>
                    <a:pt x="160020" y="0"/>
                  </a:lnTo>
                  <a:lnTo>
                    <a:pt x="148590" y="5080"/>
                  </a:lnTo>
                  <a:lnTo>
                    <a:pt x="142240" y="11430"/>
                  </a:lnTo>
                  <a:lnTo>
                    <a:pt x="139700" y="21589"/>
                  </a:lnTo>
                  <a:lnTo>
                    <a:pt x="135890" y="29210"/>
                  </a:lnTo>
                  <a:lnTo>
                    <a:pt x="139700" y="38100"/>
                  </a:lnTo>
                  <a:lnTo>
                    <a:pt x="142240" y="50800"/>
                  </a:lnTo>
                  <a:lnTo>
                    <a:pt x="146050" y="59689"/>
                  </a:lnTo>
                  <a:lnTo>
                    <a:pt x="147320" y="67310"/>
                  </a:lnTo>
                  <a:lnTo>
                    <a:pt x="146050" y="78739"/>
                  </a:lnTo>
                  <a:lnTo>
                    <a:pt x="139700" y="86360"/>
                  </a:lnTo>
                  <a:lnTo>
                    <a:pt x="128270" y="93980"/>
                  </a:lnTo>
                  <a:lnTo>
                    <a:pt x="115570" y="100330"/>
                  </a:lnTo>
                  <a:lnTo>
                    <a:pt x="107950" y="106680"/>
                  </a:lnTo>
                  <a:lnTo>
                    <a:pt x="99060" y="115569"/>
                  </a:lnTo>
                  <a:lnTo>
                    <a:pt x="91440" y="125730"/>
                  </a:lnTo>
                  <a:lnTo>
                    <a:pt x="82550" y="144780"/>
                  </a:lnTo>
                  <a:lnTo>
                    <a:pt x="76200" y="165100"/>
                  </a:lnTo>
                  <a:lnTo>
                    <a:pt x="69850" y="182880"/>
                  </a:lnTo>
                  <a:lnTo>
                    <a:pt x="67310" y="203200"/>
                  </a:lnTo>
                  <a:lnTo>
                    <a:pt x="66040" y="228600"/>
                  </a:lnTo>
                  <a:lnTo>
                    <a:pt x="66040" y="243839"/>
                  </a:lnTo>
                  <a:lnTo>
                    <a:pt x="66040" y="256539"/>
                  </a:lnTo>
                  <a:lnTo>
                    <a:pt x="67310" y="264160"/>
                  </a:lnTo>
                  <a:lnTo>
                    <a:pt x="72390" y="269239"/>
                  </a:lnTo>
                  <a:lnTo>
                    <a:pt x="80010" y="270510"/>
                  </a:lnTo>
                  <a:lnTo>
                    <a:pt x="85090" y="269239"/>
                  </a:lnTo>
                  <a:lnTo>
                    <a:pt x="86360" y="264160"/>
                  </a:lnTo>
                  <a:lnTo>
                    <a:pt x="86360" y="248919"/>
                  </a:lnTo>
                  <a:lnTo>
                    <a:pt x="86360" y="222250"/>
                  </a:lnTo>
                  <a:lnTo>
                    <a:pt x="88900" y="204469"/>
                  </a:lnTo>
                  <a:lnTo>
                    <a:pt x="91440" y="195580"/>
                  </a:lnTo>
                  <a:lnTo>
                    <a:pt x="96520" y="184150"/>
                  </a:lnTo>
                  <a:lnTo>
                    <a:pt x="105410" y="182880"/>
                  </a:lnTo>
                  <a:lnTo>
                    <a:pt x="114300" y="184150"/>
                  </a:lnTo>
                  <a:lnTo>
                    <a:pt x="115570" y="190500"/>
                  </a:lnTo>
                  <a:lnTo>
                    <a:pt x="114300" y="209550"/>
                  </a:lnTo>
                  <a:lnTo>
                    <a:pt x="113029" y="234950"/>
                  </a:lnTo>
                  <a:lnTo>
                    <a:pt x="107950" y="257810"/>
                  </a:lnTo>
                  <a:lnTo>
                    <a:pt x="101600" y="278130"/>
                  </a:lnTo>
                  <a:lnTo>
                    <a:pt x="95250" y="307339"/>
                  </a:lnTo>
                  <a:lnTo>
                    <a:pt x="86360" y="328930"/>
                  </a:lnTo>
                  <a:lnTo>
                    <a:pt x="67310" y="359410"/>
                  </a:lnTo>
                  <a:lnTo>
                    <a:pt x="53340" y="377189"/>
                  </a:lnTo>
                  <a:lnTo>
                    <a:pt x="27940" y="407669"/>
                  </a:lnTo>
                  <a:lnTo>
                    <a:pt x="12700" y="427989"/>
                  </a:lnTo>
                  <a:lnTo>
                    <a:pt x="0" y="447039"/>
                  </a:lnTo>
                  <a:lnTo>
                    <a:pt x="0" y="454660"/>
                  </a:lnTo>
                  <a:lnTo>
                    <a:pt x="12700" y="468630"/>
                  </a:lnTo>
                  <a:lnTo>
                    <a:pt x="31750" y="486410"/>
                  </a:lnTo>
                  <a:lnTo>
                    <a:pt x="48260" y="486410"/>
                  </a:lnTo>
                  <a:lnTo>
                    <a:pt x="53340" y="481330"/>
                  </a:lnTo>
                  <a:lnTo>
                    <a:pt x="45720" y="472439"/>
                  </a:lnTo>
                  <a:lnTo>
                    <a:pt x="38100" y="461010"/>
                  </a:lnTo>
                  <a:lnTo>
                    <a:pt x="38100" y="453389"/>
                  </a:lnTo>
                  <a:lnTo>
                    <a:pt x="48260" y="434339"/>
                  </a:lnTo>
                  <a:lnTo>
                    <a:pt x="69850" y="412750"/>
                  </a:lnTo>
                  <a:lnTo>
                    <a:pt x="101600" y="373380"/>
                  </a:lnTo>
                  <a:lnTo>
                    <a:pt x="128270" y="340360"/>
                  </a:lnTo>
                  <a:lnTo>
                    <a:pt x="139700" y="328930"/>
                  </a:lnTo>
                  <a:lnTo>
                    <a:pt x="146050" y="321310"/>
                  </a:lnTo>
                  <a:lnTo>
                    <a:pt x="205740" y="367030"/>
                  </a:lnTo>
                  <a:lnTo>
                    <a:pt x="234950" y="407669"/>
                  </a:lnTo>
                  <a:lnTo>
                    <a:pt x="261620" y="447039"/>
                  </a:lnTo>
                  <a:lnTo>
                    <a:pt x="278129" y="468630"/>
                  </a:lnTo>
                  <a:lnTo>
                    <a:pt x="283210" y="473710"/>
                  </a:lnTo>
                  <a:lnTo>
                    <a:pt x="294640" y="473710"/>
                  </a:lnTo>
                  <a:lnTo>
                    <a:pt x="304800" y="466089"/>
                  </a:lnTo>
                  <a:lnTo>
                    <a:pt x="317500" y="457200"/>
                  </a:lnTo>
                  <a:lnTo>
                    <a:pt x="328929" y="448310"/>
                  </a:lnTo>
                  <a:close/>
                </a:path>
                <a:path w="331470" h="487679">
                  <a:moveTo>
                    <a:pt x="0" y="0"/>
                  </a:moveTo>
                  <a:lnTo>
                    <a:pt x="0" y="0"/>
                  </a:lnTo>
                </a:path>
                <a:path w="331470" h="487679">
                  <a:moveTo>
                    <a:pt x="331470" y="487680"/>
                  </a:moveTo>
                  <a:lnTo>
                    <a:pt x="331470" y="487680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9" name="object 139"/>
          <p:cNvSpPr txBox="1"/>
          <p:nvPr/>
        </p:nvSpPr>
        <p:spPr>
          <a:xfrm>
            <a:off x="8646159" y="1530350"/>
            <a:ext cx="6667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95" dirty="0">
                <a:latin typeface="Trebuchet MS"/>
                <a:cs typeface="Trebuchet MS"/>
              </a:rPr>
              <a:t>2</a:t>
            </a:r>
            <a:r>
              <a:rPr sz="1800" b="1" spc="-10" dirty="0">
                <a:latin typeface="Trebuchet MS"/>
                <a:cs typeface="Trebuchet MS"/>
              </a:rPr>
              <a:t> </a:t>
            </a:r>
            <a:r>
              <a:rPr sz="1800" b="1" spc="345" dirty="0">
                <a:latin typeface="Trebuchet MS"/>
                <a:cs typeface="Trebuchet MS"/>
              </a:rPr>
              <a:t>AM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40" name="object 140"/>
          <p:cNvGrpSpPr/>
          <p:nvPr/>
        </p:nvGrpSpPr>
        <p:grpSpPr>
          <a:xfrm>
            <a:off x="447040" y="3230879"/>
            <a:ext cx="114300" cy="2362200"/>
            <a:chOff x="447040" y="3230879"/>
            <a:chExt cx="114300" cy="2362200"/>
          </a:xfrm>
        </p:grpSpPr>
        <p:sp>
          <p:nvSpPr>
            <p:cNvPr id="141" name="object 141"/>
            <p:cNvSpPr/>
            <p:nvPr/>
          </p:nvSpPr>
          <p:spPr>
            <a:xfrm>
              <a:off x="504190" y="3230879"/>
              <a:ext cx="0" cy="2255520"/>
            </a:xfrm>
            <a:custGeom>
              <a:avLst/>
              <a:gdLst/>
              <a:ahLst/>
              <a:cxnLst/>
              <a:rect l="l" t="t" r="r" b="b"/>
              <a:pathLst>
                <a:path h="2255520">
                  <a:moveTo>
                    <a:pt x="0" y="0"/>
                  </a:moveTo>
                  <a:lnTo>
                    <a:pt x="0" y="2255520"/>
                  </a:lnTo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447040" y="5478779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0"/>
                  </a:moveTo>
                  <a:lnTo>
                    <a:pt x="0" y="0"/>
                  </a:lnTo>
                  <a:lnTo>
                    <a:pt x="57150" y="1143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041" defTabSz="888980">
              <a:lnSpc>
                <a:spcPts val="1604"/>
              </a:lnSpc>
            </a:pPr>
            <a:fld id="{81D60167-4931-47E6-BA6A-407CBD079E47}" type="slidenum">
              <a:rPr dirty="0"/>
              <a:pPr marL="37041" defTabSz="888980">
                <a:lnSpc>
                  <a:spcPts val="1604"/>
                </a:lnSpc>
              </a:pPr>
              <a:t>50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2687" y="4892587"/>
            <a:ext cx="5018528" cy="617361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>
              <a:spcBef>
                <a:spcPts val="97"/>
              </a:spcBef>
            </a:pPr>
            <a:r>
              <a:rPr spc="-5" dirty="0"/>
              <a:t>CONTROL</a:t>
            </a:r>
            <a:r>
              <a:rPr spc="-49" dirty="0"/>
              <a:t> </a:t>
            </a:r>
            <a:r>
              <a:rPr spc="-5" dirty="0"/>
              <a:t>HAZARDS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041" defTabSz="888980">
              <a:lnSpc>
                <a:spcPts val="1604"/>
              </a:lnSpc>
            </a:pPr>
            <a:fld id="{81D60167-4931-47E6-BA6A-407CBD079E47}" type="slidenum">
              <a:rPr dirty="0"/>
              <a:pPr marL="37041" defTabSz="888980">
                <a:lnSpc>
                  <a:spcPts val="1604"/>
                </a:lnSpc>
              </a:pPr>
              <a:t>51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914" y="172862"/>
            <a:ext cx="5952596" cy="617361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>
              <a:spcBef>
                <a:spcPts val="97"/>
              </a:spcBef>
            </a:pPr>
            <a:r>
              <a:rPr spc="-5" dirty="0"/>
              <a:t>Branch</a:t>
            </a:r>
            <a:r>
              <a:rPr spc="-15" dirty="0"/>
              <a:t> </a:t>
            </a:r>
            <a:r>
              <a:rPr dirty="0"/>
              <a:t>/</a:t>
            </a:r>
            <a:r>
              <a:rPr spc="-15" dirty="0"/>
              <a:t> </a:t>
            </a:r>
            <a:r>
              <a:rPr spc="-5" dirty="0"/>
              <a:t>Control</a:t>
            </a:r>
            <a:r>
              <a:rPr spc="-10" dirty="0"/>
              <a:t> </a:t>
            </a:r>
            <a:r>
              <a:rPr spc="-5" dirty="0"/>
              <a:t>Hazards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4233" y="1119792"/>
            <a:ext cx="8174478" cy="2165949"/>
          </a:xfrm>
          <a:prstGeom prst="rect">
            <a:avLst/>
          </a:prstGeom>
        </p:spPr>
        <p:txBody>
          <a:bodyPr vert="horz" wrap="square" lIns="0" tIns="65440" rIns="0" bIns="0" rtlCol="0">
            <a:spAutoFit/>
          </a:bodyPr>
          <a:lstStyle/>
          <a:p>
            <a:pPr marL="383990" indent="-372260" defTabSz="888980">
              <a:spcBef>
                <a:spcPts val="515"/>
              </a:spcBef>
              <a:buFont typeface="Arial MT"/>
              <a:buChar char="•"/>
              <a:tabLst>
                <a:tab pos="383990" algn="l"/>
                <a:tab pos="384607" algn="l"/>
              </a:tabLst>
            </a:pPr>
            <a:r>
              <a:rPr sz="2528" b="1" dirty="0">
                <a:solidFill>
                  <a:srgbClr val="000A4D"/>
                </a:solidFill>
                <a:latin typeface="Arial"/>
                <a:cs typeface="Arial"/>
              </a:rPr>
              <a:t>So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dirty="0">
                <a:solidFill>
                  <a:srgbClr val="000A4D"/>
                </a:solidFill>
                <a:latin typeface="Arial"/>
                <a:cs typeface="Arial"/>
              </a:rPr>
              <a:t>far,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 we’ve</a:t>
            </a:r>
            <a:r>
              <a:rPr sz="2528" b="1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limited discussion of hazards</a:t>
            </a:r>
            <a:r>
              <a:rPr sz="2528" b="1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to:</a:t>
            </a:r>
            <a:endParaRPr sz="2528">
              <a:solidFill>
                <a:prstClr val="black"/>
              </a:solidFill>
              <a:latin typeface="Arial"/>
              <a:cs typeface="Arial"/>
            </a:endParaRPr>
          </a:p>
          <a:p>
            <a:pPr marL="814898" lvl="1" indent="-309291" defTabSz="888980">
              <a:spcBef>
                <a:spcPts val="389"/>
              </a:spcBef>
              <a:buFont typeface="Arial MT"/>
              <a:buChar char="–"/>
              <a:tabLst>
                <a:tab pos="814281" algn="l"/>
                <a:tab pos="814898" algn="l"/>
              </a:tabLst>
            </a:pP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Arithmetic/logic</a:t>
            </a:r>
            <a:r>
              <a:rPr sz="2333" b="1" spc="-19" dirty="0">
                <a:solidFill>
                  <a:srgbClr val="550E07"/>
                </a:solidFill>
                <a:latin typeface="Arial"/>
                <a:cs typeface="Arial"/>
              </a:rPr>
              <a:t> </a:t>
            </a: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operations</a:t>
            </a:r>
            <a:endParaRPr sz="2333">
              <a:solidFill>
                <a:prstClr val="black"/>
              </a:solidFill>
              <a:latin typeface="Arial"/>
              <a:cs typeface="Arial"/>
            </a:endParaRPr>
          </a:p>
          <a:p>
            <a:pPr marL="814898" lvl="1" indent="-309291" defTabSz="888980">
              <a:spcBef>
                <a:spcPts val="408"/>
              </a:spcBef>
              <a:buFont typeface="Arial MT"/>
              <a:buChar char="–"/>
              <a:tabLst>
                <a:tab pos="814281" algn="l"/>
                <a:tab pos="814898" algn="l"/>
              </a:tabLst>
            </a:pPr>
            <a:r>
              <a:rPr sz="2333" b="1" dirty="0">
                <a:solidFill>
                  <a:srgbClr val="550E07"/>
                </a:solidFill>
                <a:latin typeface="Arial"/>
                <a:cs typeface="Arial"/>
              </a:rPr>
              <a:t>Data</a:t>
            </a:r>
            <a:r>
              <a:rPr sz="2333" b="1" spc="-29" dirty="0">
                <a:solidFill>
                  <a:srgbClr val="550E07"/>
                </a:solidFill>
                <a:latin typeface="Arial"/>
                <a:cs typeface="Arial"/>
              </a:rPr>
              <a:t> </a:t>
            </a: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transfers</a:t>
            </a:r>
            <a:endParaRPr sz="2333">
              <a:solidFill>
                <a:prstClr val="black"/>
              </a:solidFill>
              <a:latin typeface="Arial"/>
              <a:cs typeface="Arial"/>
            </a:endParaRPr>
          </a:p>
          <a:p>
            <a:pPr marL="444490" lvl="1" defTabSz="888980">
              <a:spcBef>
                <a:spcPts val="49"/>
              </a:spcBef>
              <a:buClr>
                <a:srgbClr val="550E07"/>
              </a:buClr>
              <a:buFont typeface="Arial MT"/>
              <a:buChar char="–"/>
            </a:pPr>
            <a:endParaRPr sz="3257">
              <a:solidFill>
                <a:prstClr val="black"/>
              </a:solidFill>
              <a:latin typeface="Arial"/>
              <a:cs typeface="Arial"/>
            </a:endParaRPr>
          </a:p>
          <a:p>
            <a:pPr marL="383990" indent="-372260" defTabSz="888980">
              <a:buFont typeface="Arial MT"/>
              <a:buChar char="•"/>
              <a:tabLst>
                <a:tab pos="383990" algn="l"/>
                <a:tab pos="384607" algn="l"/>
              </a:tabLst>
            </a:pP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Also need</a:t>
            </a:r>
            <a:r>
              <a:rPr sz="2528" b="1" dirty="0">
                <a:solidFill>
                  <a:srgbClr val="000A4D"/>
                </a:solidFill>
                <a:latin typeface="Arial"/>
                <a:cs typeface="Arial"/>
              </a:rPr>
              <a:t> to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 consider</a:t>
            </a:r>
            <a:r>
              <a:rPr sz="2528" b="1" spc="5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hazards</a:t>
            </a:r>
            <a:r>
              <a:rPr sz="2528" b="1" spc="5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involving branches:</a:t>
            </a:r>
            <a:endParaRPr sz="2528">
              <a:solidFill>
                <a:prstClr val="black"/>
              </a:solidFill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59599" y="3367638"/>
          <a:ext cx="6460683" cy="22464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7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96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37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3314">
                <a:tc>
                  <a:txBody>
                    <a:bodyPr/>
                    <a:lstStyle/>
                    <a:p>
                      <a:pPr marL="31750">
                        <a:lnSpc>
                          <a:spcPts val="2330"/>
                        </a:lnSpc>
                        <a:tabLst>
                          <a:tab pos="348615" algn="l"/>
                        </a:tabLst>
                      </a:pPr>
                      <a:r>
                        <a:rPr sz="2300" dirty="0">
                          <a:solidFill>
                            <a:srgbClr val="550E07"/>
                          </a:solidFill>
                          <a:latin typeface="Arial MT"/>
                          <a:cs typeface="Arial MT"/>
                        </a:rPr>
                        <a:t>–	</a:t>
                      </a:r>
                      <a:r>
                        <a:rPr sz="2300" b="1" spc="-5" dirty="0">
                          <a:solidFill>
                            <a:srgbClr val="550E07"/>
                          </a:solidFill>
                          <a:latin typeface="Arial"/>
                          <a:cs typeface="Arial"/>
                        </a:rPr>
                        <a:t>Example: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488">
                <a:tc>
                  <a:txBody>
                    <a:bodyPr/>
                    <a:lstStyle/>
                    <a:p>
                      <a:pPr marL="253365" marR="212090" indent="-253365" algn="r">
                        <a:lnSpc>
                          <a:spcPts val="2420"/>
                        </a:lnSpc>
                        <a:buFont typeface="Arial MT"/>
                        <a:buChar char="•"/>
                        <a:tabLst>
                          <a:tab pos="253365" algn="l"/>
                          <a:tab pos="254000" algn="l"/>
                        </a:tabLst>
                      </a:pPr>
                      <a:r>
                        <a:rPr sz="2000" b="1" dirty="0">
                          <a:solidFill>
                            <a:srgbClr val="224A0F"/>
                          </a:solidFill>
                          <a:latin typeface="Arial"/>
                          <a:cs typeface="Arial"/>
                        </a:rPr>
                        <a:t>40:</a:t>
                      </a:r>
                      <a:r>
                        <a:rPr sz="2000" b="1" spc="280" dirty="0">
                          <a:solidFill>
                            <a:srgbClr val="224A0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224A0F"/>
                          </a:solidFill>
                          <a:latin typeface="Arial"/>
                          <a:cs typeface="Arial"/>
                        </a:rPr>
                        <a:t>beq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2420"/>
                        </a:lnSpc>
                      </a:pPr>
                      <a:r>
                        <a:rPr sz="2000" b="1" spc="-5" dirty="0">
                          <a:solidFill>
                            <a:srgbClr val="224A0F"/>
                          </a:solidFill>
                          <a:latin typeface="Arial"/>
                          <a:cs typeface="Arial"/>
                        </a:rPr>
                        <a:t>$1,</a:t>
                      </a:r>
                      <a:r>
                        <a:rPr sz="2000" b="1" spc="-30" dirty="0">
                          <a:solidFill>
                            <a:srgbClr val="224A0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224A0F"/>
                          </a:solidFill>
                          <a:latin typeface="Arial"/>
                          <a:cs typeface="Arial"/>
                        </a:rPr>
                        <a:t>$3,</a:t>
                      </a:r>
                      <a:r>
                        <a:rPr sz="2000" b="1" spc="-30" dirty="0">
                          <a:solidFill>
                            <a:srgbClr val="224A0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224A0F"/>
                          </a:solidFill>
                          <a:latin typeface="Arial"/>
                          <a:cs typeface="Arial"/>
                        </a:rPr>
                        <a:t>28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591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600" b="1" dirty="0">
                          <a:solidFill>
                            <a:srgbClr val="2B5A12"/>
                          </a:solidFill>
                          <a:latin typeface="Arial"/>
                          <a:cs typeface="Arial"/>
                        </a:rPr>
                        <a:t>#</a:t>
                      </a:r>
                      <a:r>
                        <a:rPr sz="1600" b="1" spc="-15" dirty="0">
                          <a:solidFill>
                            <a:srgbClr val="2B5A1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solidFill>
                            <a:srgbClr val="2B5A12"/>
                          </a:solidFill>
                          <a:latin typeface="Arial"/>
                          <a:cs typeface="Arial"/>
                        </a:rPr>
                        <a:t>(28</a:t>
                      </a:r>
                      <a:r>
                        <a:rPr sz="1600" b="1" spc="-10" dirty="0">
                          <a:solidFill>
                            <a:srgbClr val="2B5A1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2B5A12"/>
                          </a:solidFill>
                          <a:latin typeface="Arial"/>
                          <a:cs typeface="Arial"/>
                        </a:rPr>
                        <a:t>leads</a:t>
                      </a:r>
                      <a:r>
                        <a:rPr sz="1600" b="1" spc="-10" dirty="0">
                          <a:solidFill>
                            <a:srgbClr val="2B5A1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solidFill>
                            <a:srgbClr val="2B5A12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1600" b="1" spc="-15" dirty="0">
                          <a:solidFill>
                            <a:srgbClr val="2B5A1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2B5A12"/>
                          </a:solidFill>
                          <a:latin typeface="Arial"/>
                          <a:cs typeface="Arial"/>
                        </a:rPr>
                        <a:t>address</a:t>
                      </a:r>
                      <a:r>
                        <a:rPr sz="1600" b="1" spc="-10" dirty="0">
                          <a:solidFill>
                            <a:srgbClr val="2B5A1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solidFill>
                            <a:srgbClr val="2B5A12"/>
                          </a:solidFill>
                          <a:latin typeface="Arial"/>
                          <a:cs typeface="Arial"/>
                        </a:rPr>
                        <a:t>72)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8772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896">
                <a:tc>
                  <a:txBody>
                    <a:bodyPr/>
                    <a:lstStyle/>
                    <a:p>
                      <a:pPr marL="253365" marR="212090" indent="-253365" algn="r">
                        <a:lnSpc>
                          <a:spcPts val="2385"/>
                        </a:lnSpc>
                        <a:buFont typeface="Arial MT"/>
                        <a:buChar char="•"/>
                        <a:tabLst>
                          <a:tab pos="253365" algn="l"/>
                          <a:tab pos="254000" algn="l"/>
                        </a:tabLst>
                      </a:pPr>
                      <a:r>
                        <a:rPr sz="2000" b="1" dirty="0">
                          <a:solidFill>
                            <a:srgbClr val="224A0F"/>
                          </a:solidFill>
                          <a:latin typeface="Arial"/>
                          <a:cs typeface="Arial"/>
                        </a:rPr>
                        <a:t>44:</a:t>
                      </a:r>
                      <a:r>
                        <a:rPr sz="2000" b="1" spc="265" dirty="0">
                          <a:solidFill>
                            <a:srgbClr val="224A0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224A0F"/>
                          </a:solidFill>
                          <a:latin typeface="Arial"/>
                          <a:cs typeface="Arial"/>
                        </a:rPr>
                        <a:t>and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2385"/>
                        </a:lnSpc>
                      </a:pPr>
                      <a:r>
                        <a:rPr sz="2000" b="1" spc="-5" dirty="0">
                          <a:solidFill>
                            <a:srgbClr val="224A0F"/>
                          </a:solidFill>
                          <a:latin typeface="Arial"/>
                          <a:cs typeface="Arial"/>
                        </a:rPr>
                        <a:t>$12,</a:t>
                      </a:r>
                      <a:r>
                        <a:rPr sz="2000" b="1" spc="-30" dirty="0">
                          <a:solidFill>
                            <a:srgbClr val="224A0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224A0F"/>
                          </a:solidFill>
                          <a:latin typeface="Arial"/>
                          <a:cs typeface="Arial"/>
                        </a:rPr>
                        <a:t>$2,</a:t>
                      </a:r>
                      <a:r>
                        <a:rPr sz="2000" b="1" spc="-30" dirty="0">
                          <a:solidFill>
                            <a:srgbClr val="224A0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224A0F"/>
                          </a:solidFill>
                          <a:latin typeface="Arial"/>
                          <a:cs typeface="Arial"/>
                        </a:rPr>
                        <a:t>$5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069">
                <a:tc>
                  <a:txBody>
                    <a:bodyPr/>
                    <a:lstStyle/>
                    <a:p>
                      <a:pPr marL="793750" indent="-254635">
                        <a:lnSpc>
                          <a:spcPts val="2435"/>
                        </a:lnSpc>
                        <a:buFont typeface="Arial MT"/>
                        <a:buChar char="•"/>
                        <a:tabLst>
                          <a:tab pos="793115" algn="l"/>
                          <a:tab pos="793750" algn="l"/>
                        </a:tabLst>
                      </a:pPr>
                      <a:r>
                        <a:rPr sz="2000" b="1" dirty="0">
                          <a:solidFill>
                            <a:srgbClr val="224A0F"/>
                          </a:solidFill>
                          <a:latin typeface="Arial"/>
                          <a:cs typeface="Arial"/>
                        </a:rPr>
                        <a:t>48:</a:t>
                      </a:r>
                      <a:r>
                        <a:rPr sz="2000" b="1" spc="295" dirty="0">
                          <a:solidFill>
                            <a:srgbClr val="224A0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224A0F"/>
                          </a:solidFill>
                          <a:latin typeface="Arial"/>
                          <a:cs typeface="Arial"/>
                        </a:rPr>
                        <a:t>or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2435"/>
                        </a:lnSpc>
                      </a:pPr>
                      <a:r>
                        <a:rPr sz="2000" b="1" spc="-5" dirty="0">
                          <a:solidFill>
                            <a:srgbClr val="224A0F"/>
                          </a:solidFill>
                          <a:latin typeface="Arial"/>
                          <a:cs typeface="Arial"/>
                        </a:rPr>
                        <a:t>$13,</a:t>
                      </a:r>
                      <a:r>
                        <a:rPr sz="2000" b="1" spc="-30" dirty="0">
                          <a:solidFill>
                            <a:srgbClr val="224A0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224A0F"/>
                          </a:solidFill>
                          <a:latin typeface="Arial"/>
                          <a:cs typeface="Arial"/>
                        </a:rPr>
                        <a:t>$6,</a:t>
                      </a:r>
                      <a:r>
                        <a:rPr sz="2000" b="1" spc="-30" dirty="0">
                          <a:solidFill>
                            <a:srgbClr val="224A0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224A0F"/>
                          </a:solidFill>
                          <a:latin typeface="Arial"/>
                          <a:cs typeface="Arial"/>
                        </a:rPr>
                        <a:t>$2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895">
                <a:tc>
                  <a:txBody>
                    <a:bodyPr/>
                    <a:lstStyle/>
                    <a:p>
                      <a:pPr marL="253365" marR="212090" indent="-253365" algn="r">
                        <a:lnSpc>
                          <a:spcPts val="2435"/>
                        </a:lnSpc>
                        <a:buFont typeface="Arial MT"/>
                        <a:buChar char="•"/>
                        <a:tabLst>
                          <a:tab pos="253365" algn="l"/>
                          <a:tab pos="254000" algn="l"/>
                        </a:tabLst>
                      </a:pPr>
                      <a:r>
                        <a:rPr sz="2000" b="1" dirty="0">
                          <a:solidFill>
                            <a:srgbClr val="224A0F"/>
                          </a:solidFill>
                          <a:latin typeface="Arial"/>
                          <a:cs typeface="Arial"/>
                        </a:rPr>
                        <a:t>52:</a:t>
                      </a:r>
                      <a:r>
                        <a:rPr sz="2000" b="1" spc="265" dirty="0">
                          <a:solidFill>
                            <a:srgbClr val="224A0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224A0F"/>
                          </a:solidFill>
                          <a:latin typeface="Arial"/>
                          <a:cs typeface="Arial"/>
                        </a:rPr>
                        <a:t>add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2435"/>
                        </a:lnSpc>
                      </a:pPr>
                      <a:r>
                        <a:rPr sz="2000" b="1" spc="-5" dirty="0">
                          <a:solidFill>
                            <a:srgbClr val="224A0F"/>
                          </a:solidFill>
                          <a:latin typeface="Arial"/>
                          <a:cs typeface="Arial"/>
                        </a:rPr>
                        <a:t>$14,</a:t>
                      </a:r>
                      <a:r>
                        <a:rPr sz="2000" b="1" spc="-30" dirty="0">
                          <a:solidFill>
                            <a:srgbClr val="224A0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224A0F"/>
                          </a:solidFill>
                          <a:latin typeface="Arial"/>
                          <a:cs typeface="Arial"/>
                        </a:rPr>
                        <a:t>$2,</a:t>
                      </a:r>
                      <a:r>
                        <a:rPr sz="2000" b="1" spc="-30" dirty="0">
                          <a:solidFill>
                            <a:srgbClr val="224A0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224A0F"/>
                          </a:solidFill>
                          <a:latin typeface="Arial"/>
                          <a:cs typeface="Arial"/>
                        </a:rPr>
                        <a:t>$2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2506">
                <a:tc>
                  <a:txBody>
                    <a:bodyPr/>
                    <a:lstStyle/>
                    <a:p>
                      <a:pPr marL="793750" indent="-254635">
                        <a:lnSpc>
                          <a:spcPts val="2350"/>
                        </a:lnSpc>
                        <a:buFont typeface="Arial MT"/>
                        <a:buChar char="•"/>
                        <a:tabLst>
                          <a:tab pos="793115" algn="l"/>
                          <a:tab pos="793750" algn="l"/>
                        </a:tabLst>
                      </a:pPr>
                      <a:r>
                        <a:rPr sz="2000" b="1" dirty="0">
                          <a:solidFill>
                            <a:srgbClr val="224A0F"/>
                          </a:solidFill>
                          <a:latin typeface="Arial"/>
                          <a:cs typeface="Arial"/>
                        </a:rPr>
                        <a:t>72:</a:t>
                      </a:r>
                      <a:r>
                        <a:rPr sz="2000" b="1" spc="295" dirty="0">
                          <a:solidFill>
                            <a:srgbClr val="224A0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224A0F"/>
                          </a:solidFill>
                          <a:latin typeface="Arial"/>
                          <a:cs typeface="Arial"/>
                        </a:rPr>
                        <a:t>lw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2350"/>
                        </a:lnSpc>
                      </a:pPr>
                      <a:r>
                        <a:rPr sz="2000" b="1" dirty="0">
                          <a:solidFill>
                            <a:srgbClr val="224A0F"/>
                          </a:solidFill>
                          <a:latin typeface="Arial"/>
                          <a:cs typeface="Arial"/>
                        </a:rPr>
                        <a:t>$4,</a:t>
                      </a:r>
                      <a:r>
                        <a:rPr sz="2000" b="1" spc="-55" dirty="0">
                          <a:solidFill>
                            <a:srgbClr val="224A0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224A0F"/>
                          </a:solidFill>
                          <a:latin typeface="Arial"/>
                          <a:cs typeface="Arial"/>
                        </a:rPr>
                        <a:t>50($7)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84233" y="5889933"/>
            <a:ext cx="8567120" cy="1160639"/>
          </a:xfrm>
          <a:prstGeom prst="rect">
            <a:avLst/>
          </a:prstGeom>
        </p:spPr>
        <p:txBody>
          <a:bodyPr vert="horz" wrap="square" lIns="0" tIns="56796" rIns="0" bIns="0" rtlCol="0">
            <a:spAutoFit/>
          </a:bodyPr>
          <a:lstStyle/>
          <a:p>
            <a:pPr marL="382138" marR="4939" indent="-370408" defTabSz="888980">
              <a:lnSpc>
                <a:spcPts val="2722"/>
              </a:lnSpc>
              <a:spcBef>
                <a:spcPts val="446"/>
              </a:spcBef>
              <a:buFont typeface="Arial MT"/>
              <a:buChar char="•"/>
              <a:tabLst>
                <a:tab pos="383990" algn="l"/>
                <a:tab pos="384607" algn="l"/>
              </a:tabLst>
            </a:pP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How</a:t>
            </a:r>
            <a:r>
              <a:rPr sz="2528" b="1" spc="-10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long will it </a:t>
            </a:r>
            <a:r>
              <a:rPr sz="2528" b="1" dirty="0">
                <a:solidFill>
                  <a:srgbClr val="000A4D"/>
                </a:solidFill>
                <a:latin typeface="Arial"/>
                <a:cs typeface="Arial"/>
              </a:rPr>
              <a:t>take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before</a:t>
            </a:r>
            <a:r>
              <a:rPr sz="2528" b="1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the</a:t>
            </a:r>
            <a:r>
              <a:rPr sz="2528" b="1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branch decision </a:t>
            </a:r>
            <a:r>
              <a:rPr sz="2528" b="1" dirty="0">
                <a:solidFill>
                  <a:srgbClr val="000A4D"/>
                </a:solidFill>
                <a:latin typeface="Arial"/>
                <a:cs typeface="Arial"/>
              </a:rPr>
              <a:t>takes </a:t>
            </a:r>
            <a:r>
              <a:rPr sz="2528" b="1" spc="-690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dirty="0">
                <a:solidFill>
                  <a:srgbClr val="000A4D"/>
                </a:solidFill>
                <a:latin typeface="Arial"/>
                <a:cs typeface="Arial"/>
              </a:rPr>
              <a:t>effect?</a:t>
            </a:r>
            <a:endParaRPr sz="2528">
              <a:solidFill>
                <a:prstClr val="black"/>
              </a:solidFill>
              <a:latin typeface="Arial"/>
              <a:cs typeface="Arial"/>
            </a:endParaRPr>
          </a:p>
          <a:p>
            <a:pPr marL="505607" defTabSz="888980">
              <a:spcBef>
                <a:spcPts val="350"/>
              </a:spcBef>
              <a:tabLst>
                <a:tab pos="814281" algn="l"/>
              </a:tabLst>
            </a:pPr>
            <a:r>
              <a:rPr sz="2333" dirty="0">
                <a:solidFill>
                  <a:srgbClr val="550E07"/>
                </a:solidFill>
                <a:latin typeface="Arial MT"/>
                <a:cs typeface="Arial MT"/>
              </a:rPr>
              <a:t>–	</a:t>
            </a: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What</a:t>
            </a:r>
            <a:r>
              <a:rPr sz="2333" b="1" spc="-10" dirty="0">
                <a:solidFill>
                  <a:srgbClr val="550E07"/>
                </a:solidFill>
                <a:latin typeface="Arial"/>
                <a:cs typeface="Arial"/>
              </a:rPr>
              <a:t> </a:t>
            </a: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happens in</a:t>
            </a:r>
            <a:r>
              <a:rPr sz="2333" b="1" spc="-10" dirty="0">
                <a:solidFill>
                  <a:srgbClr val="550E07"/>
                </a:solidFill>
                <a:latin typeface="Arial"/>
                <a:cs typeface="Arial"/>
              </a:rPr>
              <a:t> </a:t>
            </a: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the meantime?</a:t>
            </a:r>
            <a:endParaRPr sz="2333"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2689" y="5114527"/>
            <a:ext cx="6310048" cy="1778000"/>
          </a:xfrm>
          <a:prstGeom prst="rect">
            <a:avLst/>
          </a:prstGeom>
        </p:spPr>
        <p:txBody>
          <a:bodyPr vert="horz" wrap="square" lIns="0" tIns="91369" rIns="0" bIns="0" rtlCol="0">
            <a:spAutoFit/>
          </a:bodyPr>
          <a:lstStyle/>
          <a:p>
            <a:pPr marL="383990" indent="-372260" defTabSz="888980">
              <a:spcBef>
                <a:spcPts val="719"/>
              </a:spcBef>
              <a:buClr>
                <a:srgbClr val="000A4D"/>
              </a:buClr>
              <a:buFont typeface="Arial MT"/>
              <a:buChar char="•"/>
              <a:tabLst>
                <a:tab pos="383990" algn="l"/>
                <a:tab pos="384607" algn="l"/>
              </a:tabLst>
            </a:pPr>
            <a:r>
              <a:rPr sz="1750" b="1" spc="-5" dirty="0">
                <a:solidFill>
                  <a:srgbClr val="001360"/>
                </a:solidFill>
                <a:latin typeface="Arial"/>
                <a:cs typeface="Arial"/>
              </a:rPr>
              <a:t>If</a:t>
            </a:r>
            <a:r>
              <a:rPr sz="1750" b="1" spc="-10" dirty="0">
                <a:solidFill>
                  <a:srgbClr val="001360"/>
                </a:solidFill>
                <a:latin typeface="Arial"/>
                <a:cs typeface="Arial"/>
              </a:rPr>
              <a:t> </a:t>
            </a:r>
            <a:r>
              <a:rPr sz="1750" b="1" spc="-5" dirty="0">
                <a:solidFill>
                  <a:srgbClr val="001360"/>
                </a:solidFill>
                <a:latin typeface="Arial"/>
                <a:cs typeface="Arial"/>
              </a:rPr>
              <a:t>branch condition true, must</a:t>
            </a:r>
            <a:r>
              <a:rPr sz="1750" b="1" spc="-10" dirty="0">
                <a:solidFill>
                  <a:srgbClr val="001360"/>
                </a:solidFill>
                <a:latin typeface="Arial"/>
                <a:cs typeface="Arial"/>
              </a:rPr>
              <a:t> </a:t>
            </a:r>
            <a:r>
              <a:rPr sz="1750" b="1" spc="-5" dirty="0">
                <a:solidFill>
                  <a:srgbClr val="001360"/>
                </a:solidFill>
                <a:latin typeface="Arial"/>
                <a:cs typeface="Arial"/>
              </a:rPr>
              <a:t>skip </a:t>
            </a:r>
            <a:r>
              <a:rPr sz="1750" b="1" dirty="0">
                <a:solidFill>
                  <a:srgbClr val="001360"/>
                </a:solidFill>
                <a:latin typeface="Arial"/>
                <a:cs typeface="Arial"/>
              </a:rPr>
              <a:t>44,</a:t>
            </a:r>
            <a:r>
              <a:rPr sz="1750" b="1" spc="-5" dirty="0">
                <a:solidFill>
                  <a:srgbClr val="001360"/>
                </a:solidFill>
                <a:latin typeface="Arial"/>
                <a:cs typeface="Arial"/>
              </a:rPr>
              <a:t> </a:t>
            </a:r>
            <a:r>
              <a:rPr sz="1750" b="1" dirty="0">
                <a:solidFill>
                  <a:srgbClr val="001360"/>
                </a:solidFill>
                <a:latin typeface="Arial"/>
                <a:cs typeface="Arial"/>
              </a:rPr>
              <a:t>48,</a:t>
            </a:r>
            <a:r>
              <a:rPr sz="1750" b="1" spc="-5" dirty="0">
                <a:solidFill>
                  <a:srgbClr val="001360"/>
                </a:solidFill>
                <a:latin typeface="Arial"/>
                <a:cs typeface="Arial"/>
              </a:rPr>
              <a:t> </a:t>
            </a:r>
            <a:r>
              <a:rPr sz="1750" b="1" dirty="0">
                <a:solidFill>
                  <a:srgbClr val="001360"/>
                </a:solidFill>
                <a:latin typeface="Arial"/>
                <a:cs typeface="Arial"/>
              </a:rPr>
              <a:t>52</a:t>
            </a:r>
            <a:endParaRPr sz="1750">
              <a:solidFill>
                <a:prstClr val="black"/>
              </a:solidFill>
              <a:latin typeface="Arial"/>
              <a:cs typeface="Arial"/>
            </a:endParaRPr>
          </a:p>
          <a:p>
            <a:pPr marL="814898" lvl="1" indent="-309291" defTabSz="888980">
              <a:spcBef>
                <a:spcPts val="622"/>
              </a:spcBef>
              <a:buClr>
                <a:srgbClr val="550E07"/>
              </a:buClr>
              <a:buFont typeface="Arial MT"/>
              <a:buChar char="–"/>
              <a:tabLst>
                <a:tab pos="814281" algn="l"/>
                <a:tab pos="814898" algn="l"/>
              </a:tabLst>
            </a:pPr>
            <a:r>
              <a:rPr sz="1750" b="1" spc="-5" dirty="0">
                <a:solidFill>
                  <a:srgbClr val="691604"/>
                </a:solidFill>
                <a:latin typeface="Arial"/>
                <a:cs typeface="Arial"/>
              </a:rPr>
              <a:t>But, these</a:t>
            </a:r>
            <a:r>
              <a:rPr sz="1750" b="1" dirty="0">
                <a:solidFill>
                  <a:srgbClr val="691604"/>
                </a:solidFill>
                <a:latin typeface="Arial"/>
                <a:cs typeface="Arial"/>
              </a:rPr>
              <a:t> </a:t>
            </a:r>
            <a:r>
              <a:rPr sz="1750" b="1" spc="-5" dirty="0">
                <a:solidFill>
                  <a:srgbClr val="691604"/>
                </a:solidFill>
                <a:latin typeface="Arial"/>
                <a:cs typeface="Arial"/>
              </a:rPr>
              <a:t>have</a:t>
            </a:r>
            <a:r>
              <a:rPr sz="1750" b="1" dirty="0">
                <a:solidFill>
                  <a:srgbClr val="691604"/>
                </a:solidFill>
                <a:latin typeface="Arial"/>
                <a:cs typeface="Arial"/>
              </a:rPr>
              <a:t> </a:t>
            </a:r>
            <a:r>
              <a:rPr sz="1750" b="1" spc="-5" dirty="0">
                <a:solidFill>
                  <a:srgbClr val="691604"/>
                </a:solidFill>
                <a:latin typeface="Arial"/>
                <a:cs typeface="Arial"/>
              </a:rPr>
              <a:t>already</a:t>
            </a:r>
            <a:r>
              <a:rPr sz="1750" b="1" dirty="0">
                <a:solidFill>
                  <a:srgbClr val="691604"/>
                </a:solidFill>
                <a:latin typeface="Arial"/>
                <a:cs typeface="Arial"/>
              </a:rPr>
              <a:t> started</a:t>
            </a:r>
            <a:r>
              <a:rPr sz="1750" b="1" spc="-5" dirty="0">
                <a:solidFill>
                  <a:srgbClr val="691604"/>
                </a:solidFill>
                <a:latin typeface="Arial"/>
                <a:cs typeface="Arial"/>
              </a:rPr>
              <a:t> down the</a:t>
            </a:r>
            <a:r>
              <a:rPr sz="1750" b="1" dirty="0">
                <a:solidFill>
                  <a:srgbClr val="691604"/>
                </a:solidFill>
                <a:latin typeface="Arial"/>
                <a:cs typeface="Arial"/>
              </a:rPr>
              <a:t> </a:t>
            </a:r>
            <a:r>
              <a:rPr sz="1750" b="1" spc="-5" dirty="0">
                <a:solidFill>
                  <a:srgbClr val="691604"/>
                </a:solidFill>
                <a:latin typeface="Arial"/>
                <a:cs typeface="Arial"/>
              </a:rPr>
              <a:t>pipeline</a:t>
            </a:r>
            <a:endParaRPr sz="1750">
              <a:solidFill>
                <a:prstClr val="black"/>
              </a:solidFill>
              <a:latin typeface="Arial"/>
              <a:cs typeface="Arial"/>
            </a:endParaRPr>
          </a:p>
          <a:p>
            <a:pPr marL="814898" lvl="1" indent="-309291" defTabSz="888980">
              <a:spcBef>
                <a:spcPts val="719"/>
              </a:spcBef>
              <a:buClr>
                <a:srgbClr val="550E07"/>
              </a:buClr>
              <a:buFont typeface="Arial MT"/>
              <a:buChar char="–"/>
              <a:tabLst>
                <a:tab pos="814281" algn="l"/>
                <a:tab pos="814898" algn="l"/>
              </a:tabLst>
            </a:pPr>
            <a:r>
              <a:rPr sz="1750" b="1" spc="-5" dirty="0">
                <a:solidFill>
                  <a:srgbClr val="691604"/>
                </a:solidFill>
                <a:latin typeface="Arial"/>
                <a:cs typeface="Arial"/>
              </a:rPr>
              <a:t>They</a:t>
            </a:r>
            <a:r>
              <a:rPr sz="1750" b="1" dirty="0">
                <a:solidFill>
                  <a:srgbClr val="691604"/>
                </a:solidFill>
                <a:latin typeface="Arial"/>
                <a:cs typeface="Arial"/>
              </a:rPr>
              <a:t> </a:t>
            </a:r>
            <a:r>
              <a:rPr sz="1750" b="1" spc="-5" dirty="0">
                <a:solidFill>
                  <a:srgbClr val="691604"/>
                </a:solidFill>
                <a:latin typeface="Arial"/>
                <a:cs typeface="Arial"/>
              </a:rPr>
              <a:t>will complete</a:t>
            </a:r>
            <a:r>
              <a:rPr sz="1750" b="1" dirty="0">
                <a:solidFill>
                  <a:srgbClr val="691604"/>
                </a:solidFill>
                <a:latin typeface="Arial"/>
                <a:cs typeface="Arial"/>
              </a:rPr>
              <a:t> </a:t>
            </a:r>
            <a:r>
              <a:rPr sz="1750" b="1" spc="-5" dirty="0">
                <a:solidFill>
                  <a:srgbClr val="691604"/>
                </a:solidFill>
                <a:latin typeface="Arial"/>
                <a:cs typeface="Arial"/>
              </a:rPr>
              <a:t>unless</a:t>
            </a:r>
            <a:r>
              <a:rPr sz="1750" b="1" dirty="0">
                <a:solidFill>
                  <a:srgbClr val="691604"/>
                </a:solidFill>
                <a:latin typeface="Arial"/>
                <a:cs typeface="Arial"/>
              </a:rPr>
              <a:t> </a:t>
            </a:r>
            <a:r>
              <a:rPr sz="1750" b="1" spc="-5" dirty="0">
                <a:solidFill>
                  <a:srgbClr val="691604"/>
                </a:solidFill>
                <a:latin typeface="Arial"/>
                <a:cs typeface="Arial"/>
              </a:rPr>
              <a:t>we</a:t>
            </a:r>
            <a:r>
              <a:rPr sz="1750" b="1" dirty="0">
                <a:solidFill>
                  <a:srgbClr val="691604"/>
                </a:solidFill>
                <a:latin typeface="Arial"/>
                <a:cs typeface="Arial"/>
              </a:rPr>
              <a:t> </a:t>
            </a:r>
            <a:r>
              <a:rPr sz="1750" b="1" spc="-5" dirty="0">
                <a:solidFill>
                  <a:srgbClr val="691604"/>
                </a:solidFill>
                <a:latin typeface="Arial"/>
                <a:cs typeface="Arial"/>
              </a:rPr>
              <a:t>do something about it</a:t>
            </a:r>
            <a:endParaRPr sz="1750">
              <a:solidFill>
                <a:prstClr val="black"/>
              </a:solidFill>
              <a:latin typeface="Arial"/>
              <a:cs typeface="Arial"/>
            </a:endParaRPr>
          </a:p>
          <a:p>
            <a:pPr marL="383990" indent="-372260" defTabSz="888980">
              <a:spcBef>
                <a:spcPts val="622"/>
              </a:spcBef>
              <a:buClr>
                <a:srgbClr val="000A4D"/>
              </a:buClr>
              <a:buFont typeface="Arial MT"/>
              <a:buChar char="•"/>
              <a:tabLst>
                <a:tab pos="383990" algn="l"/>
                <a:tab pos="384607" algn="l"/>
              </a:tabLst>
            </a:pPr>
            <a:r>
              <a:rPr sz="1750" b="1" spc="-5" dirty="0">
                <a:solidFill>
                  <a:srgbClr val="001360"/>
                </a:solidFill>
                <a:latin typeface="Arial"/>
                <a:cs typeface="Arial"/>
              </a:rPr>
              <a:t>How</a:t>
            </a:r>
            <a:r>
              <a:rPr sz="1750" b="1" spc="-15" dirty="0">
                <a:solidFill>
                  <a:srgbClr val="001360"/>
                </a:solidFill>
                <a:latin typeface="Arial"/>
                <a:cs typeface="Arial"/>
              </a:rPr>
              <a:t> </a:t>
            </a:r>
            <a:r>
              <a:rPr sz="1750" b="1" spc="-5" dirty="0">
                <a:solidFill>
                  <a:srgbClr val="001360"/>
                </a:solidFill>
                <a:latin typeface="Arial"/>
                <a:cs typeface="Arial"/>
              </a:rPr>
              <a:t>do</a:t>
            </a:r>
            <a:r>
              <a:rPr sz="1750" b="1" spc="-10" dirty="0">
                <a:solidFill>
                  <a:srgbClr val="001360"/>
                </a:solidFill>
                <a:latin typeface="Arial"/>
                <a:cs typeface="Arial"/>
              </a:rPr>
              <a:t> </a:t>
            </a:r>
            <a:r>
              <a:rPr sz="1750" b="1" spc="-5" dirty="0">
                <a:solidFill>
                  <a:srgbClr val="001360"/>
                </a:solidFill>
                <a:latin typeface="Arial"/>
                <a:cs typeface="Arial"/>
              </a:rPr>
              <a:t>we deal</a:t>
            </a:r>
            <a:r>
              <a:rPr sz="1750" b="1" spc="-15" dirty="0">
                <a:solidFill>
                  <a:srgbClr val="001360"/>
                </a:solidFill>
                <a:latin typeface="Arial"/>
                <a:cs typeface="Arial"/>
              </a:rPr>
              <a:t> </a:t>
            </a:r>
            <a:r>
              <a:rPr sz="1750" b="1" spc="-5" dirty="0">
                <a:solidFill>
                  <a:srgbClr val="001360"/>
                </a:solidFill>
                <a:latin typeface="Arial"/>
                <a:cs typeface="Arial"/>
              </a:rPr>
              <a:t>with</a:t>
            </a:r>
            <a:r>
              <a:rPr sz="1750" b="1" spc="-10" dirty="0">
                <a:solidFill>
                  <a:srgbClr val="001360"/>
                </a:solidFill>
                <a:latin typeface="Arial"/>
                <a:cs typeface="Arial"/>
              </a:rPr>
              <a:t> </a:t>
            </a:r>
            <a:r>
              <a:rPr sz="1750" b="1" spc="-5" dirty="0">
                <a:solidFill>
                  <a:srgbClr val="001360"/>
                </a:solidFill>
                <a:latin typeface="Arial"/>
                <a:cs typeface="Arial"/>
              </a:rPr>
              <a:t>this?</a:t>
            </a:r>
            <a:endParaRPr sz="1750">
              <a:solidFill>
                <a:prstClr val="black"/>
              </a:solidFill>
              <a:latin typeface="Arial"/>
              <a:cs typeface="Arial"/>
            </a:endParaRPr>
          </a:p>
          <a:p>
            <a:pPr marL="814898" lvl="1" indent="-309291" defTabSz="888980">
              <a:spcBef>
                <a:spcPts val="719"/>
              </a:spcBef>
              <a:buClr>
                <a:srgbClr val="550E07"/>
              </a:buClr>
              <a:buFont typeface="Arial MT"/>
              <a:buChar char="–"/>
              <a:tabLst>
                <a:tab pos="814281" algn="l"/>
                <a:tab pos="814898" algn="l"/>
              </a:tabLst>
            </a:pPr>
            <a:r>
              <a:rPr sz="1750" b="1" spc="-5" dirty="0">
                <a:solidFill>
                  <a:srgbClr val="691604"/>
                </a:solidFill>
                <a:latin typeface="Arial"/>
                <a:cs typeface="Arial"/>
              </a:rPr>
              <a:t>We’ll</a:t>
            </a:r>
            <a:r>
              <a:rPr sz="1750" b="1" spc="-19" dirty="0">
                <a:solidFill>
                  <a:srgbClr val="691604"/>
                </a:solidFill>
                <a:latin typeface="Arial"/>
                <a:cs typeface="Arial"/>
              </a:rPr>
              <a:t> </a:t>
            </a:r>
            <a:r>
              <a:rPr sz="1750" b="1" spc="-5" dirty="0">
                <a:solidFill>
                  <a:srgbClr val="691604"/>
                </a:solidFill>
                <a:latin typeface="Arial"/>
                <a:cs typeface="Arial"/>
              </a:rPr>
              <a:t>consider</a:t>
            </a:r>
            <a:r>
              <a:rPr sz="1750" b="1" spc="-10" dirty="0">
                <a:solidFill>
                  <a:srgbClr val="691604"/>
                </a:solidFill>
                <a:latin typeface="Arial"/>
                <a:cs typeface="Arial"/>
              </a:rPr>
              <a:t> </a:t>
            </a:r>
            <a:r>
              <a:rPr sz="1750" b="1" dirty="0">
                <a:solidFill>
                  <a:srgbClr val="691604"/>
                </a:solidFill>
                <a:latin typeface="Arial"/>
                <a:cs typeface="Arial"/>
              </a:rPr>
              <a:t>2</a:t>
            </a:r>
            <a:r>
              <a:rPr sz="1750" b="1" spc="-10" dirty="0">
                <a:solidFill>
                  <a:srgbClr val="691604"/>
                </a:solidFill>
                <a:latin typeface="Arial"/>
                <a:cs typeface="Arial"/>
              </a:rPr>
              <a:t> </a:t>
            </a:r>
            <a:r>
              <a:rPr sz="1750" b="1" spc="-5" dirty="0">
                <a:solidFill>
                  <a:srgbClr val="691604"/>
                </a:solidFill>
                <a:latin typeface="Arial"/>
                <a:cs typeface="Arial"/>
              </a:rPr>
              <a:t>possibilities</a:t>
            </a:r>
            <a:endParaRPr sz="1750">
              <a:solidFill>
                <a:prstClr val="black"/>
              </a:solidFill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6161" y="1285656"/>
            <a:ext cx="8732571" cy="390017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3525" y="202496"/>
            <a:ext cx="9361047" cy="551077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>
              <a:spcBef>
                <a:spcPts val="97"/>
              </a:spcBef>
            </a:pPr>
            <a:r>
              <a:rPr sz="3500" spc="-5" dirty="0"/>
              <a:t>How branches</a:t>
            </a:r>
            <a:r>
              <a:rPr sz="3500" dirty="0"/>
              <a:t> </a:t>
            </a:r>
            <a:r>
              <a:rPr sz="3500" spc="-5" dirty="0"/>
              <a:t>impact pipelined instructions</a:t>
            </a:r>
            <a:endParaRPr sz="35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041" defTabSz="888980">
              <a:lnSpc>
                <a:spcPts val="1604"/>
              </a:lnSpc>
            </a:pPr>
            <a:fld id="{81D60167-4931-47E6-BA6A-407CBD079E47}" type="slidenum">
              <a:rPr dirty="0"/>
              <a:pPr marL="37041" defTabSz="888980">
                <a:lnSpc>
                  <a:spcPts val="1604"/>
                </a:lnSpc>
              </a:pPr>
              <a:t>52</a:t>
            </a:fld>
            <a:endParaRPr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525" y="172862"/>
            <a:ext cx="9302397" cy="617361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>
              <a:spcBef>
                <a:spcPts val="97"/>
              </a:spcBef>
              <a:tabLst>
                <a:tab pos="6543878" algn="l"/>
                <a:tab pos="8300848" algn="l"/>
              </a:tabLst>
            </a:pPr>
            <a:r>
              <a:rPr dirty="0"/>
              <a:t>Dea</a:t>
            </a:r>
            <a:r>
              <a:rPr spc="-5" dirty="0"/>
              <a:t>lin</a:t>
            </a:r>
            <a:r>
              <a:rPr dirty="0"/>
              <a:t>g</a:t>
            </a:r>
            <a:r>
              <a:rPr spc="-5" dirty="0"/>
              <a:t> w/b</a:t>
            </a:r>
            <a:r>
              <a:rPr dirty="0"/>
              <a:t>ra</a:t>
            </a:r>
            <a:r>
              <a:rPr spc="-5" dirty="0"/>
              <a:t>n</a:t>
            </a:r>
            <a:r>
              <a:rPr dirty="0"/>
              <a:t>ch</a:t>
            </a:r>
            <a:r>
              <a:rPr spc="-5" dirty="0"/>
              <a:t> h</a:t>
            </a:r>
            <a:r>
              <a:rPr dirty="0"/>
              <a:t>azar</a:t>
            </a:r>
            <a:r>
              <a:rPr spc="-5" dirty="0"/>
              <a:t>d</a:t>
            </a:r>
            <a:r>
              <a:rPr dirty="0"/>
              <a:t>s:	a</a:t>
            </a:r>
            <a:r>
              <a:rPr spc="-5" dirty="0"/>
              <a:t>lw</a:t>
            </a:r>
            <a:r>
              <a:rPr dirty="0"/>
              <a:t>ays	sta</a:t>
            </a:r>
            <a:r>
              <a:rPr spc="-5" dirty="0"/>
              <a:t>l</a:t>
            </a:r>
            <a:r>
              <a:rPr dirty="0"/>
              <a:t>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3300" y="1015663"/>
            <a:ext cx="6788502" cy="1817510"/>
          </a:xfrm>
          <a:prstGeom prst="rect">
            <a:avLst/>
          </a:prstGeom>
        </p:spPr>
        <p:txBody>
          <a:bodyPr vert="horz" wrap="square" lIns="0" tIns="103099" rIns="0" bIns="0" rtlCol="0">
            <a:spAutoFit/>
          </a:bodyPr>
          <a:lstStyle/>
          <a:p>
            <a:pPr marL="383990" indent="-372260" defTabSz="888980">
              <a:spcBef>
                <a:spcPts val="812"/>
              </a:spcBef>
              <a:buFont typeface="Arial MT"/>
              <a:buChar char="•"/>
              <a:tabLst>
                <a:tab pos="383990" algn="l"/>
                <a:tab pos="384607" algn="l"/>
              </a:tabLst>
            </a:pP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Branch</a:t>
            </a:r>
            <a:r>
              <a:rPr sz="2528" b="1" spc="-39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dirty="0">
                <a:solidFill>
                  <a:srgbClr val="000A4D"/>
                </a:solidFill>
                <a:latin typeface="Arial"/>
                <a:cs typeface="Arial"/>
              </a:rPr>
              <a:t>taken</a:t>
            </a:r>
            <a:endParaRPr sz="2528">
              <a:solidFill>
                <a:prstClr val="black"/>
              </a:solidFill>
              <a:latin typeface="Arial"/>
              <a:cs typeface="Arial"/>
            </a:endParaRPr>
          </a:p>
          <a:p>
            <a:pPr marL="814898" lvl="1" indent="-309291" defTabSz="888980">
              <a:spcBef>
                <a:spcPts val="661"/>
              </a:spcBef>
              <a:buFont typeface="Arial MT"/>
              <a:buChar char="–"/>
              <a:tabLst>
                <a:tab pos="814281" algn="l"/>
                <a:tab pos="814898" algn="l"/>
              </a:tabLst>
            </a:pP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Wait</a:t>
            </a:r>
            <a:r>
              <a:rPr sz="2333" b="1" spc="-29" dirty="0">
                <a:solidFill>
                  <a:srgbClr val="550E07"/>
                </a:solidFill>
                <a:latin typeface="Arial"/>
                <a:cs typeface="Arial"/>
              </a:rPr>
              <a:t> </a:t>
            </a:r>
            <a:r>
              <a:rPr sz="2333" b="1" dirty="0">
                <a:solidFill>
                  <a:srgbClr val="550E07"/>
                </a:solidFill>
                <a:latin typeface="Arial"/>
                <a:cs typeface="Arial"/>
              </a:rPr>
              <a:t>3</a:t>
            </a:r>
            <a:r>
              <a:rPr sz="2333" b="1" spc="-19" dirty="0">
                <a:solidFill>
                  <a:srgbClr val="550E07"/>
                </a:solidFill>
                <a:latin typeface="Arial"/>
                <a:cs typeface="Arial"/>
              </a:rPr>
              <a:t> </a:t>
            </a: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cycles</a:t>
            </a:r>
            <a:endParaRPr sz="2333">
              <a:solidFill>
                <a:prstClr val="black"/>
              </a:solidFill>
              <a:latin typeface="Arial"/>
              <a:cs typeface="Arial"/>
            </a:endParaRPr>
          </a:p>
          <a:p>
            <a:pPr marL="814898" lvl="1" indent="-309291" defTabSz="888980">
              <a:spcBef>
                <a:spcPts val="700"/>
              </a:spcBef>
              <a:buFont typeface="Arial MT"/>
              <a:buChar char="–"/>
              <a:tabLst>
                <a:tab pos="814281" algn="l"/>
                <a:tab pos="814898" algn="l"/>
              </a:tabLst>
            </a:pPr>
            <a:r>
              <a:rPr sz="2333" b="1" dirty="0">
                <a:solidFill>
                  <a:srgbClr val="550E07"/>
                </a:solidFill>
                <a:latin typeface="Arial"/>
                <a:cs typeface="Arial"/>
              </a:rPr>
              <a:t>No</a:t>
            </a:r>
            <a:r>
              <a:rPr sz="2333" b="1" spc="-10" dirty="0">
                <a:solidFill>
                  <a:srgbClr val="550E07"/>
                </a:solidFill>
                <a:latin typeface="Arial"/>
                <a:cs typeface="Arial"/>
              </a:rPr>
              <a:t> </a:t>
            </a: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proper instructions in</a:t>
            </a:r>
            <a:r>
              <a:rPr sz="2333" b="1" spc="-10" dirty="0">
                <a:solidFill>
                  <a:srgbClr val="550E07"/>
                </a:solidFill>
                <a:latin typeface="Arial"/>
                <a:cs typeface="Arial"/>
              </a:rPr>
              <a:t> </a:t>
            </a: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the pipeline</a:t>
            </a:r>
            <a:endParaRPr sz="2333">
              <a:solidFill>
                <a:prstClr val="black"/>
              </a:solidFill>
              <a:latin typeface="Arial"/>
              <a:cs typeface="Arial"/>
            </a:endParaRPr>
          </a:p>
          <a:p>
            <a:pPr marL="814898" lvl="1" indent="-309291" defTabSz="888980">
              <a:spcBef>
                <a:spcPts val="603"/>
              </a:spcBef>
              <a:buFont typeface="Arial MT"/>
              <a:buChar char="–"/>
              <a:tabLst>
                <a:tab pos="814281" algn="l"/>
                <a:tab pos="814898" algn="l"/>
              </a:tabLst>
            </a:pPr>
            <a:r>
              <a:rPr sz="2333" b="1" dirty="0">
                <a:solidFill>
                  <a:srgbClr val="550E07"/>
                </a:solidFill>
                <a:latin typeface="Arial"/>
                <a:cs typeface="Arial"/>
              </a:rPr>
              <a:t>Same</a:t>
            </a: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 delay</a:t>
            </a:r>
            <a:r>
              <a:rPr sz="2333" b="1" dirty="0">
                <a:solidFill>
                  <a:srgbClr val="550E07"/>
                </a:solidFill>
                <a:latin typeface="Arial"/>
                <a:cs typeface="Arial"/>
              </a:rPr>
              <a:t> as</a:t>
            </a: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 without stalls (no time</a:t>
            </a:r>
            <a:r>
              <a:rPr sz="2333" b="1" dirty="0">
                <a:solidFill>
                  <a:srgbClr val="550E07"/>
                </a:solidFill>
                <a:latin typeface="Arial"/>
                <a:cs typeface="Arial"/>
              </a:rPr>
              <a:t> </a:t>
            </a: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lost)</a:t>
            </a:r>
            <a:endParaRPr sz="2333">
              <a:solidFill>
                <a:prstClr val="black"/>
              </a:solidFill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565" y="3037417"/>
            <a:ext cx="9555061" cy="318558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041" defTabSz="888980">
              <a:lnSpc>
                <a:spcPts val="1604"/>
              </a:lnSpc>
            </a:pPr>
            <a:fld id="{81D60167-4931-47E6-BA6A-407CBD079E47}" type="slidenum">
              <a:rPr dirty="0"/>
              <a:pPr marL="37041" defTabSz="888980">
                <a:lnSpc>
                  <a:spcPts val="1604"/>
                </a:lnSpc>
              </a:pPr>
              <a:t>53</a:t>
            </a:fld>
            <a:endParaRPr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525" y="172862"/>
            <a:ext cx="9302397" cy="617361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>
              <a:spcBef>
                <a:spcPts val="97"/>
              </a:spcBef>
              <a:tabLst>
                <a:tab pos="6543878" algn="l"/>
                <a:tab pos="8300848" algn="l"/>
              </a:tabLst>
            </a:pPr>
            <a:r>
              <a:rPr dirty="0"/>
              <a:t>Dea</a:t>
            </a:r>
            <a:r>
              <a:rPr spc="-5" dirty="0"/>
              <a:t>lin</a:t>
            </a:r>
            <a:r>
              <a:rPr dirty="0"/>
              <a:t>g</a:t>
            </a:r>
            <a:r>
              <a:rPr spc="-5" dirty="0"/>
              <a:t> w/b</a:t>
            </a:r>
            <a:r>
              <a:rPr dirty="0"/>
              <a:t>ra</a:t>
            </a:r>
            <a:r>
              <a:rPr spc="-5" dirty="0"/>
              <a:t>n</a:t>
            </a:r>
            <a:r>
              <a:rPr dirty="0"/>
              <a:t>ch</a:t>
            </a:r>
            <a:r>
              <a:rPr spc="-5" dirty="0"/>
              <a:t> h</a:t>
            </a:r>
            <a:r>
              <a:rPr dirty="0"/>
              <a:t>azar</a:t>
            </a:r>
            <a:r>
              <a:rPr spc="-5" dirty="0"/>
              <a:t>d</a:t>
            </a:r>
            <a:r>
              <a:rPr dirty="0"/>
              <a:t>s:	a</a:t>
            </a:r>
            <a:r>
              <a:rPr spc="-5" dirty="0"/>
              <a:t>lw</a:t>
            </a:r>
            <a:r>
              <a:rPr dirty="0"/>
              <a:t>ays	sta</a:t>
            </a:r>
            <a:r>
              <a:rPr spc="-5" dirty="0"/>
              <a:t>l</a:t>
            </a:r>
            <a:r>
              <a:rPr dirty="0"/>
              <a:t>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3300" y="1015663"/>
            <a:ext cx="9158552" cy="1817510"/>
          </a:xfrm>
          <a:prstGeom prst="rect">
            <a:avLst/>
          </a:prstGeom>
        </p:spPr>
        <p:txBody>
          <a:bodyPr vert="horz" wrap="square" lIns="0" tIns="103099" rIns="0" bIns="0" rtlCol="0">
            <a:spAutoFit/>
          </a:bodyPr>
          <a:lstStyle/>
          <a:p>
            <a:pPr marL="383990" indent="-372260" defTabSz="888980">
              <a:spcBef>
                <a:spcPts val="812"/>
              </a:spcBef>
              <a:buFont typeface="Arial MT"/>
              <a:buChar char="•"/>
              <a:tabLst>
                <a:tab pos="383990" algn="l"/>
                <a:tab pos="384607" algn="l"/>
              </a:tabLst>
            </a:pP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Branch</a:t>
            </a:r>
            <a:r>
              <a:rPr sz="2528" b="1" spc="-29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not</a:t>
            </a:r>
            <a:r>
              <a:rPr sz="2528" b="1" spc="-24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dirty="0">
                <a:solidFill>
                  <a:srgbClr val="000A4D"/>
                </a:solidFill>
                <a:latin typeface="Arial"/>
                <a:cs typeface="Arial"/>
              </a:rPr>
              <a:t>taken</a:t>
            </a:r>
            <a:endParaRPr sz="2528">
              <a:solidFill>
                <a:prstClr val="black"/>
              </a:solidFill>
              <a:latin typeface="Arial"/>
              <a:cs typeface="Arial"/>
            </a:endParaRPr>
          </a:p>
          <a:p>
            <a:pPr marL="814898" lvl="1" indent="-309291" defTabSz="888980">
              <a:spcBef>
                <a:spcPts val="661"/>
              </a:spcBef>
              <a:buFont typeface="Arial MT"/>
              <a:buChar char="–"/>
              <a:tabLst>
                <a:tab pos="814281" algn="l"/>
                <a:tab pos="814898" algn="l"/>
              </a:tabLst>
            </a:pP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Still</a:t>
            </a:r>
            <a:r>
              <a:rPr sz="2333" b="1" spc="-15" dirty="0">
                <a:solidFill>
                  <a:srgbClr val="550E07"/>
                </a:solidFill>
                <a:latin typeface="Arial"/>
                <a:cs typeface="Arial"/>
              </a:rPr>
              <a:t> </a:t>
            </a: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must</a:t>
            </a:r>
            <a:r>
              <a:rPr sz="2333" b="1" spc="-10" dirty="0">
                <a:solidFill>
                  <a:srgbClr val="550E07"/>
                </a:solidFill>
                <a:latin typeface="Arial"/>
                <a:cs typeface="Arial"/>
              </a:rPr>
              <a:t> </a:t>
            </a: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wait</a:t>
            </a:r>
            <a:r>
              <a:rPr sz="2333" b="1" spc="-15" dirty="0">
                <a:solidFill>
                  <a:srgbClr val="550E07"/>
                </a:solidFill>
                <a:latin typeface="Arial"/>
                <a:cs typeface="Arial"/>
              </a:rPr>
              <a:t> </a:t>
            </a:r>
            <a:r>
              <a:rPr sz="2333" b="1" dirty="0">
                <a:solidFill>
                  <a:srgbClr val="550E07"/>
                </a:solidFill>
                <a:latin typeface="Arial"/>
                <a:cs typeface="Arial"/>
              </a:rPr>
              <a:t>3</a:t>
            </a: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 cycles</a:t>
            </a:r>
            <a:endParaRPr sz="2333">
              <a:solidFill>
                <a:prstClr val="black"/>
              </a:solidFill>
              <a:latin typeface="Arial"/>
              <a:cs typeface="Arial"/>
            </a:endParaRPr>
          </a:p>
          <a:p>
            <a:pPr marL="814898" lvl="1" indent="-309291" defTabSz="888980">
              <a:spcBef>
                <a:spcPts val="700"/>
              </a:spcBef>
              <a:buFont typeface="Arial MT"/>
              <a:buChar char="–"/>
              <a:tabLst>
                <a:tab pos="814281" algn="l"/>
                <a:tab pos="814898" algn="l"/>
              </a:tabLst>
            </a:pP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Time</a:t>
            </a:r>
            <a:r>
              <a:rPr sz="2333" b="1" spc="-39" dirty="0">
                <a:solidFill>
                  <a:srgbClr val="550E07"/>
                </a:solidFill>
                <a:latin typeface="Arial"/>
                <a:cs typeface="Arial"/>
              </a:rPr>
              <a:t> </a:t>
            </a: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lost</a:t>
            </a:r>
            <a:endParaRPr sz="2333">
              <a:solidFill>
                <a:prstClr val="black"/>
              </a:solidFill>
              <a:latin typeface="Arial"/>
              <a:cs typeface="Arial"/>
            </a:endParaRPr>
          </a:p>
          <a:p>
            <a:pPr marL="814898" lvl="1" indent="-309291" defTabSz="888980">
              <a:spcBef>
                <a:spcPts val="603"/>
              </a:spcBef>
              <a:buFont typeface="Arial MT"/>
              <a:buChar char="–"/>
              <a:tabLst>
                <a:tab pos="814281" algn="l"/>
                <a:tab pos="814898" algn="l"/>
              </a:tabLst>
            </a:pP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Could have</a:t>
            </a:r>
            <a:r>
              <a:rPr sz="2333" b="1" spc="5" dirty="0">
                <a:solidFill>
                  <a:srgbClr val="550E07"/>
                </a:solidFill>
                <a:latin typeface="Arial"/>
                <a:cs typeface="Arial"/>
              </a:rPr>
              <a:t> </a:t>
            </a: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spent</a:t>
            </a:r>
            <a:r>
              <a:rPr sz="2333" b="1" dirty="0">
                <a:solidFill>
                  <a:srgbClr val="550E07"/>
                </a:solidFill>
                <a:latin typeface="Arial"/>
                <a:cs typeface="Arial"/>
              </a:rPr>
              <a:t> CCs </a:t>
            </a: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fetching,</a:t>
            </a:r>
            <a:r>
              <a:rPr sz="2333" b="1" dirty="0">
                <a:solidFill>
                  <a:srgbClr val="550E07"/>
                </a:solidFill>
                <a:latin typeface="Arial"/>
                <a:cs typeface="Arial"/>
              </a:rPr>
              <a:t> </a:t>
            </a: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decoding</a:t>
            </a:r>
            <a:r>
              <a:rPr sz="2333" b="1" dirty="0">
                <a:solidFill>
                  <a:srgbClr val="550E07"/>
                </a:solidFill>
                <a:latin typeface="Arial"/>
                <a:cs typeface="Arial"/>
              </a:rPr>
              <a:t> </a:t>
            </a: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next instructions</a:t>
            </a:r>
            <a:endParaRPr sz="2333">
              <a:solidFill>
                <a:prstClr val="black"/>
              </a:solidFill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7317" y="3068285"/>
            <a:ext cx="8735658" cy="396963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041" defTabSz="888980">
              <a:lnSpc>
                <a:spcPts val="1604"/>
              </a:lnSpc>
            </a:pPr>
            <a:fld id="{81D60167-4931-47E6-BA6A-407CBD079E47}" type="slidenum">
              <a:rPr dirty="0"/>
              <a:pPr marL="37041" defTabSz="888980">
                <a:lnSpc>
                  <a:spcPts val="1604"/>
                </a:lnSpc>
              </a:pPr>
              <a:t>54</a:t>
            </a:fld>
            <a:endParaRPr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041" defTabSz="888980">
              <a:lnSpc>
                <a:spcPts val="1604"/>
              </a:lnSpc>
            </a:pPr>
            <a:fld id="{81D60167-4931-47E6-BA6A-407CBD079E47}" type="slidenum">
              <a:rPr dirty="0"/>
              <a:pPr marL="37041" defTabSz="888980">
                <a:lnSpc>
                  <a:spcPts val="1604"/>
                </a:lnSpc>
              </a:pPr>
              <a:t>55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525" y="172862"/>
            <a:ext cx="6118049" cy="617361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>
              <a:spcBef>
                <a:spcPts val="97"/>
              </a:spcBef>
            </a:pPr>
            <a:r>
              <a:rPr spc="-5" dirty="0"/>
              <a:t>Dealing</a:t>
            </a:r>
            <a:r>
              <a:rPr spc="-24" dirty="0"/>
              <a:t> </a:t>
            </a:r>
            <a:r>
              <a:rPr spc="-5" dirty="0"/>
              <a:t>w/branch</a:t>
            </a:r>
            <a:r>
              <a:rPr spc="-19" dirty="0"/>
              <a:t> </a:t>
            </a:r>
            <a:r>
              <a:rPr spc="-5" dirty="0"/>
              <a:t>hazards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3299" y="1015662"/>
            <a:ext cx="7413272" cy="4426828"/>
          </a:xfrm>
          <a:prstGeom prst="rect">
            <a:avLst/>
          </a:prstGeom>
        </p:spPr>
        <p:txBody>
          <a:bodyPr vert="horz" wrap="square" lIns="0" tIns="103099" rIns="0" bIns="0" rtlCol="0">
            <a:spAutoFit/>
          </a:bodyPr>
          <a:lstStyle/>
          <a:p>
            <a:pPr marL="383990" indent="-372260" defTabSz="888980">
              <a:spcBef>
                <a:spcPts val="812"/>
              </a:spcBef>
              <a:buFont typeface="Arial MT"/>
              <a:buChar char="•"/>
              <a:tabLst>
                <a:tab pos="383990" algn="l"/>
                <a:tab pos="384607" algn="l"/>
              </a:tabLst>
            </a:pP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On</a:t>
            </a:r>
            <a:r>
              <a:rPr sz="2528" b="1" spc="-10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average, branches</a:t>
            </a:r>
            <a:r>
              <a:rPr sz="2528" b="1" dirty="0">
                <a:solidFill>
                  <a:srgbClr val="000A4D"/>
                </a:solidFill>
                <a:latin typeface="Arial"/>
                <a:cs typeface="Arial"/>
              </a:rPr>
              <a:t> are taken</a:t>
            </a:r>
            <a:r>
              <a:rPr sz="2528" b="1" spc="-10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dirty="0">
                <a:solidFill>
                  <a:srgbClr val="000A4D"/>
                </a:solidFill>
                <a:latin typeface="Arial"/>
                <a:cs typeface="Arial"/>
              </a:rPr>
              <a:t>½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the</a:t>
            </a:r>
            <a:r>
              <a:rPr sz="2528" b="1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time</a:t>
            </a:r>
            <a:endParaRPr sz="2528">
              <a:solidFill>
                <a:prstClr val="black"/>
              </a:solidFill>
              <a:latin typeface="Arial"/>
              <a:cs typeface="Arial"/>
            </a:endParaRPr>
          </a:p>
          <a:p>
            <a:pPr marL="814898" lvl="1" indent="-309291" defTabSz="888980">
              <a:spcBef>
                <a:spcPts val="661"/>
              </a:spcBef>
              <a:buFont typeface="Arial MT"/>
              <a:buChar char="–"/>
              <a:tabLst>
                <a:tab pos="814281" algn="l"/>
                <a:tab pos="814898" algn="l"/>
              </a:tabLst>
            </a:pP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If</a:t>
            </a:r>
            <a:r>
              <a:rPr sz="2333" b="1" spc="-19" dirty="0">
                <a:solidFill>
                  <a:srgbClr val="550E07"/>
                </a:solidFill>
                <a:latin typeface="Arial"/>
                <a:cs typeface="Arial"/>
              </a:rPr>
              <a:t> </a:t>
            </a: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branch</a:t>
            </a:r>
            <a:r>
              <a:rPr sz="2333" b="1" spc="-15" dirty="0">
                <a:solidFill>
                  <a:srgbClr val="550E07"/>
                </a:solidFill>
                <a:latin typeface="Arial"/>
                <a:cs typeface="Arial"/>
              </a:rPr>
              <a:t> </a:t>
            </a: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not</a:t>
            </a:r>
            <a:r>
              <a:rPr sz="2333" b="1" spc="-15" dirty="0">
                <a:solidFill>
                  <a:srgbClr val="550E07"/>
                </a:solidFill>
                <a:latin typeface="Arial"/>
                <a:cs typeface="Arial"/>
              </a:rPr>
              <a:t> </a:t>
            </a: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taken…</a:t>
            </a:r>
            <a:endParaRPr sz="2333">
              <a:solidFill>
                <a:prstClr val="black"/>
              </a:solidFill>
              <a:latin typeface="Arial"/>
              <a:cs typeface="Arial"/>
            </a:endParaRPr>
          </a:p>
          <a:p>
            <a:pPr marL="1247041" lvl="2" indent="-246939" defTabSz="888980">
              <a:spcBef>
                <a:spcPts val="603"/>
              </a:spcBef>
              <a:buFont typeface="Arial MT"/>
              <a:buChar char="•"/>
              <a:tabLst>
                <a:tab pos="1246424" algn="l"/>
                <a:tab pos="1247041" algn="l"/>
              </a:tabLst>
            </a:pPr>
            <a:r>
              <a:rPr sz="2042" b="1" spc="-5" dirty="0">
                <a:solidFill>
                  <a:srgbClr val="224A0F"/>
                </a:solidFill>
                <a:latin typeface="Arial"/>
                <a:cs typeface="Arial"/>
              </a:rPr>
              <a:t>Continue</a:t>
            </a:r>
            <a:r>
              <a:rPr sz="2042" b="1" spc="-15" dirty="0">
                <a:solidFill>
                  <a:srgbClr val="224A0F"/>
                </a:solidFill>
                <a:latin typeface="Arial"/>
                <a:cs typeface="Arial"/>
              </a:rPr>
              <a:t> </a:t>
            </a:r>
            <a:r>
              <a:rPr sz="2042" b="1" spc="-5" dirty="0">
                <a:solidFill>
                  <a:srgbClr val="224A0F"/>
                </a:solidFill>
                <a:latin typeface="Arial"/>
                <a:cs typeface="Arial"/>
              </a:rPr>
              <a:t>normal</a:t>
            </a:r>
            <a:r>
              <a:rPr sz="2042" b="1" spc="-15" dirty="0">
                <a:solidFill>
                  <a:srgbClr val="224A0F"/>
                </a:solidFill>
                <a:latin typeface="Arial"/>
                <a:cs typeface="Arial"/>
              </a:rPr>
              <a:t> </a:t>
            </a:r>
            <a:r>
              <a:rPr sz="2042" b="1" spc="-5" dirty="0">
                <a:solidFill>
                  <a:srgbClr val="224A0F"/>
                </a:solidFill>
                <a:latin typeface="Arial"/>
                <a:cs typeface="Arial"/>
              </a:rPr>
              <a:t>processing</a:t>
            </a:r>
            <a:endParaRPr sz="2042">
              <a:solidFill>
                <a:prstClr val="black"/>
              </a:solidFill>
              <a:latin typeface="Arial"/>
              <a:cs typeface="Arial"/>
            </a:endParaRPr>
          </a:p>
          <a:p>
            <a:pPr marL="814898" lvl="1" indent="-309291" defTabSz="888980">
              <a:spcBef>
                <a:spcPts val="661"/>
              </a:spcBef>
              <a:buFont typeface="Arial MT"/>
              <a:buChar char="–"/>
              <a:tabLst>
                <a:tab pos="814281" algn="l"/>
                <a:tab pos="814898" algn="l"/>
              </a:tabLst>
            </a:pP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Else,</a:t>
            </a:r>
            <a:r>
              <a:rPr sz="2333" b="1" spc="-10" dirty="0">
                <a:solidFill>
                  <a:srgbClr val="550E07"/>
                </a:solidFill>
                <a:latin typeface="Arial"/>
                <a:cs typeface="Arial"/>
              </a:rPr>
              <a:t> </a:t>
            </a: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if</a:t>
            </a:r>
            <a:r>
              <a:rPr sz="2333" b="1" spc="-10" dirty="0">
                <a:solidFill>
                  <a:srgbClr val="550E07"/>
                </a:solidFill>
                <a:latin typeface="Arial"/>
                <a:cs typeface="Arial"/>
              </a:rPr>
              <a:t> </a:t>
            </a: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branch</a:t>
            </a:r>
            <a:r>
              <a:rPr sz="2333" b="1" spc="-10" dirty="0">
                <a:solidFill>
                  <a:srgbClr val="550E07"/>
                </a:solidFill>
                <a:latin typeface="Arial"/>
                <a:cs typeface="Arial"/>
              </a:rPr>
              <a:t> </a:t>
            </a: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is taken…</a:t>
            </a:r>
            <a:endParaRPr sz="2333">
              <a:solidFill>
                <a:prstClr val="black"/>
              </a:solidFill>
              <a:latin typeface="Arial"/>
              <a:cs typeface="Arial"/>
            </a:endParaRPr>
          </a:p>
          <a:p>
            <a:pPr marL="1247041" lvl="2" indent="-246939" defTabSz="888980">
              <a:spcBef>
                <a:spcPts val="603"/>
              </a:spcBef>
              <a:buFont typeface="Arial MT"/>
              <a:buChar char="•"/>
              <a:tabLst>
                <a:tab pos="1246424" algn="l"/>
                <a:tab pos="1247041" algn="l"/>
              </a:tabLst>
            </a:pPr>
            <a:r>
              <a:rPr sz="2042" b="1" dirty="0">
                <a:solidFill>
                  <a:srgbClr val="224A0F"/>
                </a:solidFill>
                <a:latin typeface="Arial"/>
                <a:cs typeface="Arial"/>
              </a:rPr>
              <a:t>Need</a:t>
            </a:r>
            <a:r>
              <a:rPr sz="2042" b="1" spc="-10" dirty="0">
                <a:solidFill>
                  <a:srgbClr val="224A0F"/>
                </a:solidFill>
                <a:latin typeface="Arial"/>
                <a:cs typeface="Arial"/>
              </a:rPr>
              <a:t> </a:t>
            </a:r>
            <a:r>
              <a:rPr sz="2042" b="1" dirty="0">
                <a:solidFill>
                  <a:srgbClr val="224A0F"/>
                </a:solidFill>
                <a:latin typeface="Arial"/>
                <a:cs typeface="Arial"/>
              </a:rPr>
              <a:t>to</a:t>
            </a:r>
            <a:r>
              <a:rPr sz="2042" b="1" spc="-5" dirty="0">
                <a:solidFill>
                  <a:srgbClr val="224A0F"/>
                </a:solidFill>
                <a:latin typeface="Arial"/>
                <a:cs typeface="Arial"/>
              </a:rPr>
              <a:t> flush improper instruction from</a:t>
            </a:r>
            <a:r>
              <a:rPr sz="2042" b="1" dirty="0">
                <a:solidFill>
                  <a:srgbClr val="224A0F"/>
                </a:solidFill>
                <a:latin typeface="Arial"/>
                <a:cs typeface="Arial"/>
              </a:rPr>
              <a:t> </a:t>
            </a:r>
            <a:r>
              <a:rPr sz="2042" b="1" spc="-5" dirty="0">
                <a:solidFill>
                  <a:srgbClr val="224A0F"/>
                </a:solidFill>
                <a:latin typeface="Arial"/>
                <a:cs typeface="Arial"/>
              </a:rPr>
              <a:t>pipeline</a:t>
            </a:r>
            <a:endParaRPr sz="2042">
              <a:solidFill>
                <a:prstClr val="black"/>
              </a:solidFill>
              <a:latin typeface="Arial"/>
              <a:cs typeface="Arial"/>
            </a:endParaRPr>
          </a:p>
          <a:p>
            <a:pPr marL="888980" lvl="2" defTabSz="888980">
              <a:buClr>
                <a:srgbClr val="224A0F"/>
              </a:buClr>
              <a:buFont typeface="Arial MT"/>
              <a:buChar char="•"/>
            </a:pPr>
            <a:endParaRPr sz="2042">
              <a:solidFill>
                <a:prstClr val="black"/>
              </a:solidFill>
              <a:latin typeface="Arial"/>
              <a:cs typeface="Arial"/>
            </a:endParaRPr>
          </a:p>
          <a:p>
            <a:pPr marL="888980" lvl="2" defTabSz="888980">
              <a:spcBef>
                <a:spcPts val="49"/>
              </a:spcBef>
              <a:buClr>
                <a:srgbClr val="224A0F"/>
              </a:buClr>
              <a:buFont typeface="Arial MT"/>
              <a:buChar char="•"/>
            </a:pPr>
            <a:endParaRPr sz="1701">
              <a:solidFill>
                <a:prstClr val="black"/>
              </a:solidFill>
              <a:latin typeface="Arial"/>
              <a:cs typeface="Arial"/>
            </a:endParaRPr>
          </a:p>
          <a:p>
            <a:pPr marL="383990" indent="-372260" defTabSz="888980">
              <a:spcBef>
                <a:spcPts val="5"/>
              </a:spcBef>
              <a:buFont typeface="Arial MT"/>
              <a:buChar char="•"/>
              <a:tabLst>
                <a:tab pos="383990" algn="l"/>
                <a:tab pos="384607" algn="l"/>
              </a:tabLst>
            </a:pP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One</a:t>
            </a:r>
            <a:r>
              <a:rPr sz="2528" b="1" spc="-34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approach:</a:t>
            </a:r>
            <a:endParaRPr sz="2528">
              <a:solidFill>
                <a:prstClr val="black"/>
              </a:solidFill>
              <a:latin typeface="Arial"/>
              <a:cs typeface="Arial"/>
            </a:endParaRPr>
          </a:p>
          <a:p>
            <a:pPr marL="814898" lvl="1" indent="-309291" defTabSz="888980">
              <a:spcBef>
                <a:spcPts val="661"/>
              </a:spcBef>
              <a:buFont typeface="Arial MT"/>
              <a:buChar char="–"/>
              <a:tabLst>
                <a:tab pos="814281" algn="l"/>
                <a:tab pos="814898" algn="l"/>
              </a:tabLst>
            </a:pP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Always assume</a:t>
            </a:r>
            <a:r>
              <a:rPr sz="2333" b="1" dirty="0">
                <a:solidFill>
                  <a:srgbClr val="550E07"/>
                </a:solidFill>
                <a:latin typeface="Arial"/>
                <a:cs typeface="Arial"/>
              </a:rPr>
              <a:t> </a:t>
            </a: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branch</a:t>
            </a:r>
            <a:r>
              <a:rPr sz="2333" b="1" spc="-10" dirty="0">
                <a:solidFill>
                  <a:srgbClr val="550E07"/>
                </a:solidFill>
                <a:latin typeface="Arial"/>
                <a:cs typeface="Arial"/>
              </a:rPr>
              <a:t> </a:t>
            </a: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will NOT</a:t>
            </a:r>
            <a:r>
              <a:rPr sz="2333" b="1" spc="-10" dirty="0">
                <a:solidFill>
                  <a:srgbClr val="550E07"/>
                </a:solidFill>
                <a:latin typeface="Arial"/>
                <a:cs typeface="Arial"/>
              </a:rPr>
              <a:t> </a:t>
            </a: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be</a:t>
            </a:r>
            <a:r>
              <a:rPr sz="2333" b="1" dirty="0">
                <a:solidFill>
                  <a:srgbClr val="550E07"/>
                </a:solidFill>
                <a:latin typeface="Arial"/>
                <a:cs typeface="Arial"/>
              </a:rPr>
              <a:t> taken</a:t>
            </a:r>
            <a:endParaRPr sz="2333">
              <a:solidFill>
                <a:prstClr val="black"/>
              </a:solidFill>
              <a:latin typeface="Arial"/>
              <a:cs typeface="Arial"/>
            </a:endParaRPr>
          </a:p>
          <a:p>
            <a:pPr marL="1247041" lvl="2" indent="-246939" defTabSz="888980">
              <a:spcBef>
                <a:spcPts val="603"/>
              </a:spcBef>
              <a:buFont typeface="Arial MT"/>
              <a:buChar char="•"/>
              <a:tabLst>
                <a:tab pos="1246424" algn="l"/>
                <a:tab pos="1247041" algn="l"/>
              </a:tabLst>
            </a:pPr>
            <a:r>
              <a:rPr sz="2042" b="1" spc="-5" dirty="0">
                <a:solidFill>
                  <a:srgbClr val="224A0F"/>
                </a:solidFill>
                <a:latin typeface="Arial"/>
                <a:cs typeface="Arial"/>
              </a:rPr>
              <a:t>Cuts</a:t>
            </a:r>
            <a:r>
              <a:rPr sz="2042" b="1" dirty="0">
                <a:solidFill>
                  <a:srgbClr val="224A0F"/>
                </a:solidFill>
                <a:latin typeface="Arial"/>
                <a:cs typeface="Arial"/>
              </a:rPr>
              <a:t> </a:t>
            </a:r>
            <a:r>
              <a:rPr sz="2042" b="1" spc="-5" dirty="0">
                <a:solidFill>
                  <a:srgbClr val="224A0F"/>
                </a:solidFill>
                <a:latin typeface="Arial"/>
                <a:cs typeface="Arial"/>
              </a:rPr>
              <a:t>overall time</a:t>
            </a:r>
            <a:r>
              <a:rPr sz="2042" b="1" spc="5" dirty="0">
                <a:solidFill>
                  <a:srgbClr val="224A0F"/>
                </a:solidFill>
                <a:latin typeface="Arial"/>
                <a:cs typeface="Arial"/>
              </a:rPr>
              <a:t> </a:t>
            </a:r>
            <a:r>
              <a:rPr sz="2042" b="1" spc="-5" dirty="0">
                <a:solidFill>
                  <a:srgbClr val="224A0F"/>
                </a:solidFill>
                <a:latin typeface="Arial"/>
                <a:cs typeface="Arial"/>
              </a:rPr>
              <a:t>for</a:t>
            </a:r>
            <a:r>
              <a:rPr sz="2042" b="1" dirty="0">
                <a:solidFill>
                  <a:srgbClr val="224A0F"/>
                </a:solidFill>
                <a:latin typeface="Arial"/>
                <a:cs typeface="Arial"/>
              </a:rPr>
              <a:t> </a:t>
            </a:r>
            <a:r>
              <a:rPr sz="2042" b="1" spc="-5" dirty="0">
                <a:solidFill>
                  <a:srgbClr val="224A0F"/>
                </a:solidFill>
                <a:latin typeface="Arial"/>
                <a:cs typeface="Arial"/>
              </a:rPr>
              <a:t>branch</a:t>
            </a:r>
            <a:r>
              <a:rPr sz="2042" b="1" dirty="0">
                <a:solidFill>
                  <a:srgbClr val="224A0F"/>
                </a:solidFill>
                <a:latin typeface="Arial"/>
                <a:cs typeface="Arial"/>
              </a:rPr>
              <a:t> </a:t>
            </a:r>
            <a:r>
              <a:rPr sz="2042" b="1" spc="-5" dirty="0">
                <a:solidFill>
                  <a:srgbClr val="224A0F"/>
                </a:solidFill>
                <a:latin typeface="Arial"/>
                <a:cs typeface="Arial"/>
              </a:rPr>
              <a:t>processing in</a:t>
            </a:r>
            <a:r>
              <a:rPr sz="2042" b="1" dirty="0">
                <a:solidFill>
                  <a:srgbClr val="224A0F"/>
                </a:solidFill>
                <a:latin typeface="Arial"/>
                <a:cs typeface="Arial"/>
              </a:rPr>
              <a:t> ½</a:t>
            </a:r>
            <a:endParaRPr sz="2042">
              <a:solidFill>
                <a:prstClr val="black"/>
              </a:solidFill>
              <a:latin typeface="Arial"/>
              <a:cs typeface="Arial"/>
            </a:endParaRPr>
          </a:p>
          <a:p>
            <a:pPr marL="814898" lvl="1" indent="-309291" defTabSz="888980">
              <a:spcBef>
                <a:spcPts val="661"/>
              </a:spcBef>
              <a:buFont typeface="Arial MT"/>
              <a:buChar char="–"/>
              <a:tabLst>
                <a:tab pos="814281" algn="l"/>
                <a:tab pos="814898" algn="l"/>
              </a:tabLst>
            </a:pP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If prediction is</a:t>
            </a:r>
            <a:r>
              <a:rPr sz="2333" b="1" spc="5" dirty="0">
                <a:solidFill>
                  <a:srgbClr val="550E07"/>
                </a:solidFill>
                <a:latin typeface="Arial"/>
                <a:cs typeface="Arial"/>
              </a:rPr>
              <a:t> </a:t>
            </a: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incorrect, just</a:t>
            </a:r>
            <a:r>
              <a:rPr sz="2333" b="1" dirty="0">
                <a:solidFill>
                  <a:srgbClr val="550E07"/>
                </a:solidFill>
                <a:latin typeface="Arial"/>
                <a:cs typeface="Arial"/>
              </a:rPr>
              <a:t> </a:t>
            </a: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flush the</a:t>
            </a:r>
            <a:r>
              <a:rPr sz="2333" b="1" dirty="0">
                <a:solidFill>
                  <a:srgbClr val="550E07"/>
                </a:solidFill>
                <a:latin typeface="Arial"/>
                <a:cs typeface="Arial"/>
              </a:rPr>
              <a:t> </a:t>
            </a: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pipeline</a:t>
            </a:r>
            <a:endParaRPr sz="2333"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525" y="172862"/>
            <a:ext cx="6830483" cy="617361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>
              <a:spcBef>
                <a:spcPts val="97"/>
              </a:spcBef>
            </a:pPr>
            <a:r>
              <a:rPr spc="-5" dirty="0"/>
              <a:t>Impact</a:t>
            </a:r>
            <a:r>
              <a:rPr spc="-10" dirty="0"/>
              <a:t> </a:t>
            </a:r>
            <a:r>
              <a:rPr spc="-5" dirty="0"/>
              <a:t>of</a:t>
            </a:r>
            <a:r>
              <a:rPr spc="-10" dirty="0"/>
              <a:t> </a:t>
            </a:r>
            <a:r>
              <a:rPr spc="-5" dirty="0"/>
              <a:t>“predict</a:t>
            </a:r>
            <a:r>
              <a:rPr spc="-10" dirty="0"/>
              <a:t> </a:t>
            </a:r>
            <a:r>
              <a:rPr spc="-5" dirty="0"/>
              <a:t>not</a:t>
            </a:r>
            <a:r>
              <a:rPr spc="-10" dirty="0"/>
              <a:t> </a:t>
            </a:r>
            <a:r>
              <a:rPr spc="-5" dirty="0"/>
              <a:t>taken”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3300" y="1106621"/>
            <a:ext cx="6837274" cy="401485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383990" indent="-372260" defTabSz="888980">
              <a:spcBef>
                <a:spcPts val="97"/>
              </a:spcBef>
              <a:buFont typeface="Arial MT"/>
              <a:buChar char="•"/>
              <a:tabLst>
                <a:tab pos="383990" algn="l"/>
                <a:tab pos="384607" algn="l"/>
              </a:tabLst>
            </a:pP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Execution proceeds</a:t>
            </a:r>
            <a:r>
              <a:rPr sz="2528" b="1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normally</a:t>
            </a:r>
            <a:r>
              <a:rPr sz="2528" b="1" dirty="0">
                <a:solidFill>
                  <a:srgbClr val="000A4D"/>
                </a:solidFill>
                <a:latin typeface="Arial"/>
                <a:cs typeface="Arial"/>
              </a:rPr>
              <a:t> –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no penalty</a:t>
            </a:r>
            <a:endParaRPr sz="2528">
              <a:solidFill>
                <a:prstClr val="black"/>
              </a:solidFill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1787" y="2074334"/>
            <a:ext cx="8718680" cy="319947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041" defTabSz="888980">
              <a:lnSpc>
                <a:spcPts val="1604"/>
              </a:lnSpc>
            </a:pPr>
            <a:fld id="{81D60167-4931-47E6-BA6A-407CBD079E47}" type="slidenum">
              <a:rPr dirty="0"/>
              <a:pPr marL="37041" defTabSz="888980">
                <a:lnSpc>
                  <a:spcPts val="1604"/>
                </a:lnSpc>
              </a:pPr>
              <a:t>56</a:t>
            </a:fld>
            <a:endParaRPr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525" y="172862"/>
            <a:ext cx="6830483" cy="617361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>
              <a:spcBef>
                <a:spcPts val="97"/>
              </a:spcBef>
            </a:pPr>
            <a:r>
              <a:rPr spc="-5" dirty="0"/>
              <a:t>Impact</a:t>
            </a:r>
            <a:r>
              <a:rPr spc="-10" dirty="0"/>
              <a:t> </a:t>
            </a:r>
            <a:r>
              <a:rPr spc="-5" dirty="0"/>
              <a:t>of</a:t>
            </a:r>
            <a:r>
              <a:rPr spc="-10" dirty="0"/>
              <a:t> </a:t>
            </a:r>
            <a:r>
              <a:rPr spc="-5" dirty="0"/>
              <a:t>“predict</a:t>
            </a:r>
            <a:r>
              <a:rPr spc="-10" dirty="0"/>
              <a:t> </a:t>
            </a:r>
            <a:r>
              <a:rPr spc="-5" dirty="0"/>
              <a:t>not</a:t>
            </a:r>
            <a:r>
              <a:rPr spc="-10" dirty="0"/>
              <a:t> </a:t>
            </a:r>
            <a:r>
              <a:rPr spc="-5" dirty="0"/>
              <a:t>taken”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3299" y="1106621"/>
            <a:ext cx="7265106" cy="401485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383990" indent="-372260" defTabSz="888980">
              <a:spcBef>
                <a:spcPts val="97"/>
              </a:spcBef>
              <a:buFont typeface="Arial MT"/>
              <a:buChar char="•"/>
              <a:tabLst>
                <a:tab pos="383990" algn="l"/>
                <a:tab pos="384607" algn="l"/>
              </a:tabLst>
            </a:pP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Bubbles</a:t>
            </a:r>
            <a:r>
              <a:rPr sz="2528" b="1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injected into </a:t>
            </a:r>
            <a:r>
              <a:rPr sz="2528" b="1" dirty="0">
                <a:solidFill>
                  <a:srgbClr val="000A4D"/>
                </a:solidFill>
                <a:latin typeface="Arial"/>
                <a:cs typeface="Arial"/>
              </a:rPr>
              <a:t>3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stages</a:t>
            </a:r>
            <a:r>
              <a:rPr sz="2528" b="1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during cycle</a:t>
            </a:r>
            <a:r>
              <a:rPr sz="2528" b="1" dirty="0">
                <a:solidFill>
                  <a:srgbClr val="000A4D"/>
                </a:solidFill>
                <a:latin typeface="Arial"/>
                <a:cs typeface="Arial"/>
              </a:rPr>
              <a:t> 5</a:t>
            </a:r>
            <a:endParaRPr sz="2528">
              <a:solidFill>
                <a:prstClr val="black"/>
              </a:solidFill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0315" y="1926167"/>
            <a:ext cx="9288941" cy="414866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041" defTabSz="888980">
              <a:lnSpc>
                <a:spcPts val="1604"/>
              </a:lnSpc>
            </a:pPr>
            <a:fld id="{81D60167-4931-47E6-BA6A-407CBD079E47}" type="slidenum">
              <a:rPr dirty="0"/>
              <a:pPr marL="37041" defTabSz="888980">
                <a:lnSpc>
                  <a:spcPts val="1604"/>
                </a:lnSpc>
              </a:pPr>
              <a:t>57</a:t>
            </a:fld>
            <a:endParaRPr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041" defTabSz="888980">
              <a:lnSpc>
                <a:spcPts val="1604"/>
              </a:lnSpc>
            </a:pPr>
            <a:fld id="{81D60167-4931-47E6-BA6A-407CBD079E47}" type="slidenum">
              <a:rPr dirty="0"/>
              <a:pPr marL="37041" defTabSz="888980">
                <a:lnSpc>
                  <a:spcPts val="1604"/>
                </a:lnSpc>
              </a:pPr>
              <a:t>58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914" y="172862"/>
            <a:ext cx="4278930" cy="617361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>
              <a:spcBef>
                <a:spcPts val="97"/>
              </a:spcBef>
            </a:pPr>
            <a:r>
              <a:rPr spc="-5" dirty="0"/>
              <a:t>Branch</a:t>
            </a:r>
            <a:r>
              <a:rPr spc="-49" dirty="0"/>
              <a:t> </a:t>
            </a:r>
            <a:r>
              <a:rPr spc="-5" dirty="0"/>
              <a:t>Prediction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191" y="1064640"/>
            <a:ext cx="8632560" cy="5488340"/>
          </a:xfrm>
          <a:prstGeom prst="rect">
            <a:avLst/>
          </a:prstGeom>
        </p:spPr>
        <p:txBody>
          <a:bodyPr vert="horz" wrap="square" lIns="0" tIns="59267" rIns="0" bIns="0" rtlCol="0">
            <a:spAutoFit/>
          </a:bodyPr>
          <a:lstStyle/>
          <a:p>
            <a:pPr marL="383990" indent="-372260" defTabSz="888980">
              <a:spcBef>
                <a:spcPts val="467"/>
              </a:spcBef>
              <a:buFont typeface="Arial MT"/>
              <a:buChar char="•"/>
              <a:tabLst>
                <a:tab pos="383990" algn="l"/>
                <a:tab pos="384607" algn="l"/>
              </a:tabLst>
            </a:pP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Prior</a:t>
            </a:r>
            <a:r>
              <a:rPr sz="2528" b="1" spc="-15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solutions</a:t>
            </a:r>
            <a:r>
              <a:rPr sz="2528" b="1" spc="-15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dirty="0">
                <a:solidFill>
                  <a:srgbClr val="000A4D"/>
                </a:solidFill>
                <a:latin typeface="Arial"/>
                <a:cs typeface="Arial"/>
              </a:rPr>
              <a:t>are</a:t>
            </a:r>
            <a:r>
              <a:rPr sz="2528" b="1" spc="-10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“ugly”</a:t>
            </a:r>
            <a:endParaRPr sz="2528">
              <a:solidFill>
                <a:prstClr val="black"/>
              </a:solidFill>
              <a:latin typeface="Arial"/>
              <a:cs typeface="Arial"/>
            </a:endParaRPr>
          </a:p>
          <a:p>
            <a:pPr marL="383990" indent="-372260" defTabSz="888980">
              <a:spcBef>
                <a:spcPts val="369"/>
              </a:spcBef>
              <a:buFont typeface="Arial MT"/>
              <a:buChar char="•"/>
              <a:tabLst>
                <a:tab pos="383990" algn="l"/>
                <a:tab pos="384607" algn="l"/>
                <a:tab pos="4433169" algn="l"/>
              </a:tabLst>
            </a:pPr>
            <a:r>
              <a:rPr sz="2528" b="1" dirty="0">
                <a:solidFill>
                  <a:srgbClr val="000A4D"/>
                </a:solidFill>
                <a:latin typeface="Arial"/>
                <a:cs typeface="Arial"/>
              </a:rPr>
              <a:t>Better</a:t>
            </a:r>
            <a:r>
              <a:rPr sz="2528" b="1" spc="5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dirty="0">
                <a:solidFill>
                  <a:srgbClr val="000A4D"/>
                </a:solidFill>
                <a:latin typeface="Arial"/>
                <a:cs typeface="Arial"/>
              </a:rPr>
              <a:t>(&amp;</a:t>
            </a:r>
            <a:r>
              <a:rPr sz="2528" b="1" spc="10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more</a:t>
            </a:r>
            <a:r>
              <a:rPr sz="2528" b="1" spc="5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common):	guess</a:t>
            </a:r>
            <a:r>
              <a:rPr sz="2528" b="1" spc="-15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possible</a:t>
            </a:r>
            <a:r>
              <a:rPr sz="2528" b="1" spc="-15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outcome</a:t>
            </a:r>
            <a:endParaRPr sz="2528">
              <a:solidFill>
                <a:prstClr val="black"/>
              </a:solidFill>
              <a:latin typeface="Arial"/>
              <a:cs typeface="Arial"/>
            </a:endParaRPr>
          </a:p>
          <a:p>
            <a:pPr marL="814898" lvl="1" indent="-309291" defTabSz="888980">
              <a:spcBef>
                <a:spcPts val="389"/>
              </a:spcBef>
              <a:buFont typeface="Arial MT"/>
              <a:buChar char="–"/>
              <a:tabLst>
                <a:tab pos="814281" algn="l"/>
                <a:tab pos="814898" algn="l"/>
              </a:tabLst>
            </a:pP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Technique</a:t>
            </a:r>
            <a:r>
              <a:rPr sz="2333" b="1" dirty="0">
                <a:solidFill>
                  <a:srgbClr val="550E07"/>
                </a:solidFill>
                <a:latin typeface="Arial"/>
                <a:cs typeface="Arial"/>
              </a:rPr>
              <a:t> </a:t>
            </a: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is</a:t>
            </a:r>
            <a:r>
              <a:rPr sz="2333" b="1" spc="5" dirty="0">
                <a:solidFill>
                  <a:srgbClr val="550E07"/>
                </a:solidFill>
                <a:latin typeface="Arial"/>
                <a:cs typeface="Arial"/>
              </a:rPr>
              <a:t> </a:t>
            </a: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called</a:t>
            </a:r>
            <a:r>
              <a:rPr sz="2333" b="1" dirty="0">
                <a:solidFill>
                  <a:srgbClr val="550E07"/>
                </a:solidFill>
                <a:latin typeface="Arial"/>
                <a:cs typeface="Arial"/>
              </a:rPr>
              <a:t> </a:t>
            </a: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“branch</a:t>
            </a:r>
            <a:r>
              <a:rPr sz="2333" b="1" dirty="0">
                <a:solidFill>
                  <a:srgbClr val="550E07"/>
                </a:solidFill>
                <a:latin typeface="Arial"/>
                <a:cs typeface="Arial"/>
              </a:rPr>
              <a:t> </a:t>
            </a: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predicting”;</a:t>
            </a:r>
            <a:r>
              <a:rPr sz="2333" b="1" dirty="0">
                <a:solidFill>
                  <a:srgbClr val="550E07"/>
                </a:solidFill>
                <a:latin typeface="Arial"/>
                <a:cs typeface="Arial"/>
              </a:rPr>
              <a:t> </a:t>
            </a: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needs</a:t>
            </a:r>
            <a:r>
              <a:rPr sz="2333" b="1" spc="5" dirty="0">
                <a:solidFill>
                  <a:srgbClr val="550E07"/>
                </a:solidFill>
                <a:latin typeface="Arial"/>
                <a:cs typeface="Arial"/>
              </a:rPr>
              <a:t> </a:t>
            </a:r>
            <a:r>
              <a:rPr sz="2333" b="1" dirty="0">
                <a:solidFill>
                  <a:srgbClr val="550E07"/>
                </a:solidFill>
                <a:latin typeface="Arial"/>
                <a:cs typeface="Arial"/>
              </a:rPr>
              <a:t>2</a:t>
            </a:r>
            <a:r>
              <a:rPr sz="2333" b="1" spc="5" dirty="0">
                <a:solidFill>
                  <a:srgbClr val="550E07"/>
                </a:solidFill>
                <a:latin typeface="Arial"/>
                <a:cs typeface="Arial"/>
              </a:rPr>
              <a:t> </a:t>
            </a: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parts:</a:t>
            </a:r>
            <a:endParaRPr sz="2333">
              <a:solidFill>
                <a:prstClr val="black"/>
              </a:solidFill>
              <a:latin typeface="Arial"/>
              <a:cs typeface="Arial"/>
            </a:endParaRPr>
          </a:p>
          <a:p>
            <a:pPr marL="1247041" lvl="2" indent="-247556" defTabSz="888980">
              <a:spcBef>
                <a:spcPts val="340"/>
              </a:spcBef>
              <a:buFont typeface="Arial MT"/>
              <a:buChar char="•"/>
              <a:tabLst>
                <a:tab pos="1246424" algn="l"/>
                <a:tab pos="1247041" algn="l"/>
              </a:tabLst>
            </a:pPr>
            <a:r>
              <a:rPr sz="2042" b="1" spc="-5" dirty="0">
                <a:solidFill>
                  <a:srgbClr val="224A0F"/>
                </a:solidFill>
                <a:latin typeface="Arial"/>
                <a:cs typeface="Arial"/>
              </a:rPr>
              <a:t>“Predictor” </a:t>
            </a:r>
            <a:r>
              <a:rPr sz="2042" b="1" dirty="0">
                <a:solidFill>
                  <a:srgbClr val="224A0F"/>
                </a:solidFill>
                <a:latin typeface="Arial"/>
                <a:cs typeface="Arial"/>
              </a:rPr>
              <a:t>to </a:t>
            </a:r>
            <a:r>
              <a:rPr sz="2042" b="1" spc="-5" dirty="0">
                <a:solidFill>
                  <a:srgbClr val="224A0F"/>
                </a:solidFill>
                <a:latin typeface="Arial"/>
                <a:cs typeface="Arial"/>
              </a:rPr>
              <a:t>guess</a:t>
            </a:r>
            <a:r>
              <a:rPr sz="2042" b="1" dirty="0">
                <a:solidFill>
                  <a:srgbClr val="224A0F"/>
                </a:solidFill>
                <a:latin typeface="Arial"/>
                <a:cs typeface="Arial"/>
              </a:rPr>
              <a:t> </a:t>
            </a:r>
            <a:r>
              <a:rPr sz="2042" b="1" spc="-5" dirty="0">
                <a:solidFill>
                  <a:srgbClr val="224A0F"/>
                </a:solidFill>
                <a:latin typeface="Arial"/>
                <a:cs typeface="Arial"/>
              </a:rPr>
              <a:t>where</a:t>
            </a:r>
            <a:r>
              <a:rPr sz="2042" b="1" spc="5" dirty="0">
                <a:solidFill>
                  <a:srgbClr val="224A0F"/>
                </a:solidFill>
                <a:latin typeface="Arial"/>
                <a:cs typeface="Arial"/>
              </a:rPr>
              <a:t> </a:t>
            </a:r>
            <a:r>
              <a:rPr sz="2042" b="1" dirty="0">
                <a:solidFill>
                  <a:srgbClr val="224A0F"/>
                </a:solidFill>
                <a:latin typeface="Arial"/>
                <a:cs typeface="Arial"/>
              </a:rPr>
              <a:t>/ </a:t>
            </a:r>
            <a:r>
              <a:rPr sz="2042" b="1" spc="-5" dirty="0">
                <a:solidFill>
                  <a:srgbClr val="224A0F"/>
                </a:solidFill>
                <a:latin typeface="Arial"/>
                <a:cs typeface="Arial"/>
              </a:rPr>
              <a:t>if instruction</a:t>
            </a:r>
            <a:r>
              <a:rPr sz="2042" b="1" dirty="0">
                <a:solidFill>
                  <a:srgbClr val="224A0F"/>
                </a:solidFill>
                <a:latin typeface="Arial"/>
                <a:cs typeface="Arial"/>
              </a:rPr>
              <a:t> </a:t>
            </a:r>
            <a:r>
              <a:rPr sz="2042" b="1" spc="-5" dirty="0">
                <a:solidFill>
                  <a:srgbClr val="224A0F"/>
                </a:solidFill>
                <a:latin typeface="Arial"/>
                <a:cs typeface="Arial"/>
              </a:rPr>
              <a:t>will</a:t>
            </a:r>
            <a:r>
              <a:rPr sz="2042" b="1" dirty="0">
                <a:solidFill>
                  <a:srgbClr val="224A0F"/>
                </a:solidFill>
                <a:latin typeface="Arial"/>
                <a:cs typeface="Arial"/>
              </a:rPr>
              <a:t> </a:t>
            </a:r>
            <a:r>
              <a:rPr sz="2042" b="1" spc="-5" dirty="0">
                <a:solidFill>
                  <a:srgbClr val="224A0F"/>
                </a:solidFill>
                <a:latin typeface="Arial"/>
                <a:cs typeface="Arial"/>
              </a:rPr>
              <a:t>branch</a:t>
            </a:r>
            <a:endParaRPr sz="2042">
              <a:solidFill>
                <a:prstClr val="black"/>
              </a:solidFill>
              <a:latin typeface="Arial"/>
              <a:cs typeface="Arial"/>
            </a:endParaRPr>
          </a:p>
          <a:p>
            <a:pPr marL="1740919" lvl="3" indent="-247556" defTabSz="888980">
              <a:spcBef>
                <a:spcPts val="194"/>
              </a:spcBef>
              <a:buFont typeface="Arial MT"/>
              <a:buChar char="–"/>
              <a:tabLst>
                <a:tab pos="1740919" algn="l"/>
              </a:tabLst>
            </a:pPr>
            <a:r>
              <a:rPr sz="1847" b="1" spc="-5" dirty="0">
                <a:solidFill>
                  <a:srgbClr val="BA681A"/>
                </a:solidFill>
                <a:latin typeface="Arial"/>
                <a:cs typeface="Arial"/>
              </a:rPr>
              <a:t>(and</a:t>
            </a:r>
            <a:r>
              <a:rPr sz="1847" b="1" spc="-29" dirty="0">
                <a:solidFill>
                  <a:srgbClr val="BA681A"/>
                </a:solidFill>
                <a:latin typeface="Arial"/>
                <a:cs typeface="Arial"/>
              </a:rPr>
              <a:t> </a:t>
            </a:r>
            <a:r>
              <a:rPr sz="1847" b="1" dirty="0">
                <a:solidFill>
                  <a:srgbClr val="BA681A"/>
                </a:solidFill>
                <a:latin typeface="Arial"/>
                <a:cs typeface="Arial"/>
              </a:rPr>
              <a:t>to</a:t>
            </a:r>
            <a:r>
              <a:rPr sz="1847" b="1" spc="-24" dirty="0">
                <a:solidFill>
                  <a:srgbClr val="BA681A"/>
                </a:solidFill>
                <a:latin typeface="Arial"/>
                <a:cs typeface="Arial"/>
              </a:rPr>
              <a:t> </a:t>
            </a:r>
            <a:r>
              <a:rPr sz="1847" b="1" spc="-5" dirty="0">
                <a:solidFill>
                  <a:srgbClr val="BA681A"/>
                </a:solidFill>
                <a:latin typeface="Arial"/>
                <a:cs typeface="Arial"/>
              </a:rPr>
              <a:t>where)</a:t>
            </a:r>
            <a:endParaRPr sz="1847">
              <a:solidFill>
                <a:prstClr val="black"/>
              </a:solidFill>
              <a:latin typeface="Arial"/>
              <a:cs typeface="Arial"/>
            </a:endParaRPr>
          </a:p>
          <a:p>
            <a:pPr marL="1247041" lvl="2" indent="-247556" defTabSz="888980">
              <a:spcBef>
                <a:spcPts val="389"/>
              </a:spcBef>
              <a:buFont typeface="Arial MT"/>
              <a:buChar char="•"/>
              <a:tabLst>
                <a:tab pos="1246424" algn="l"/>
                <a:tab pos="1247041" algn="l"/>
              </a:tabLst>
            </a:pPr>
            <a:r>
              <a:rPr sz="2042" b="1" spc="-5" dirty="0">
                <a:solidFill>
                  <a:srgbClr val="224A0F"/>
                </a:solidFill>
                <a:latin typeface="Arial"/>
                <a:cs typeface="Arial"/>
              </a:rPr>
              <a:t>“Recovery</a:t>
            </a:r>
            <a:r>
              <a:rPr sz="2042" b="1" spc="-10" dirty="0">
                <a:solidFill>
                  <a:srgbClr val="224A0F"/>
                </a:solidFill>
                <a:latin typeface="Arial"/>
                <a:cs typeface="Arial"/>
              </a:rPr>
              <a:t> </a:t>
            </a:r>
            <a:r>
              <a:rPr sz="2042" b="1" spc="-5" dirty="0">
                <a:solidFill>
                  <a:srgbClr val="224A0F"/>
                </a:solidFill>
                <a:latin typeface="Arial"/>
                <a:cs typeface="Arial"/>
              </a:rPr>
              <a:t>Mechanism”:</a:t>
            </a:r>
            <a:endParaRPr sz="2042">
              <a:solidFill>
                <a:prstClr val="black"/>
              </a:solidFill>
              <a:latin typeface="Arial"/>
              <a:cs typeface="Arial"/>
            </a:endParaRPr>
          </a:p>
          <a:p>
            <a:pPr marL="1740919" lvl="3" indent="-247556" defTabSz="888980">
              <a:spcBef>
                <a:spcPts val="194"/>
              </a:spcBef>
              <a:buFont typeface="Arial MT"/>
              <a:buChar char="–"/>
              <a:tabLst>
                <a:tab pos="1740919" algn="l"/>
              </a:tabLst>
            </a:pPr>
            <a:r>
              <a:rPr sz="1847" b="1" spc="-5" dirty="0">
                <a:solidFill>
                  <a:srgbClr val="BA681A"/>
                </a:solidFill>
                <a:latin typeface="Arial"/>
                <a:cs typeface="Arial"/>
              </a:rPr>
              <a:t>i.e.</a:t>
            </a:r>
            <a:r>
              <a:rPr sz="1847" b="1" spc="-10" dirty="0">
                <a:solidFill>
                  <a:srgbClr val="BA681A"/>
                </a:solidFill>
                <a:latin typeface="Arial"/>
                <a:cs typeface="Arial"/>
              </a:rPr>
              <a:t> </a:t>
            </a:r>
            <a:r>
              <a:rPr sz="1847" b="1" dirty="0">
                <a:solidFill>
                  <a:srgbClr val="BA681A"/>
                </a:solidFill>
                <a:latin typeface="Arial"/>
                <a:cs typeface="Arial"/>
              </a:rPr>
              <a:t>a</a:t>
            </a:r>
            <a:r>
              <a:rPr sz="1847" b="1" spc="-5" dirty="0">
                <a:solidFill>
                  <a:srgbClr val="BA681A"/>
                </a:solidFill>
                <a:latin typeface="Arial"/>
                <a:cs typeface="Arial"/>
              </a:rPr>
              <a:t> way </a:t>
            </a:r>
            <a:r>
              <a:rPr sz="1847" b="1" dirty="0">
                <a:solidFill>
                  <a:srgbClr val="BA681A"/>
                </a:solidFill>
                <a:latin typeface="Arial"/>
                <a:cs typeface="Arial"/>
              </a:rPr>
              <a:t>to</a:t>
            </a:r>
            <a:r>
              <a:rPr sz="1847" b="1" spc="-10" dirty="0">
                <a:solidFill>
                  <a:srgbClr val="BA681A"/>
                </a:solidFill>
                <a:latin typeface="Arial"/>
                <a:cs typeface="Arial"/>
              </a:rPr>
              <a:t> </a:t>
            </a:r>
            <a:r>
              <a:rPr sz="1847" b="1" spc="-5" dirty="0">
                <a:solidFill>
                  <a:srgbClr val="BA681A"/>
                </a:solidFill>
                <a:latin typeface="Arial"/>
                <a:cs typeface="Arial"/>
              </a:rPr>
              <a:t>fix your</a:t>
            </a:r>
            <a:r>
              <a:rPr sz="1847" b="1" dirty="0">
                <a:solidFill>
                  <a:srgbClr val="BA681A"/>
                </a:solidFill>
                <a:latin typeface="Arial"/>
                <a:cs typeface="Arial"/>
              </a:rPr>
              <a:t> </a:t>
            </a:r>
            <a:r>
              <a:rPr sz="1847" b="1" spc="-5" dirty="0">
                <a:solidFill>
                  <a:srgbClr val="BA681A"/>
                </a:solidFill>
                <a:latin typeface="Arial"/>
                <a:cs typeface="Arial"/>
              </a:rPr>
              <a:t>mistake</a:t>
            </a:r>
            <a:endParaRPr sz="1847">
              <a:solidFill>
                <a:prstClr val="black"/>
              </a:solidFill>
              <a:latin typeface="Arial"/>
              <a:cs typeface="Arial"/>
            </a:endParaRPr>
          </a:p>
          <a:p>
            <a:pPr marL="814898" lvl="1" indent="-309291" defTabSz="888980">
              <a:spcBef>
                <a:spcPts val="457"/>
              </a:spcBef>
              <a:buFont typeface="Arial MT"/>
              <a:buChar char="–"/>
              <a:tabLst>
                <a:tab pos="814281" algn="l"/>
                <a:tab pos="814898" algn="l"/>
              </a:tabLst>
            </a:pP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Prior</a:t>
            </a:r>
            <a:r>
              <a:rPr sz="2333" b="1" spc="-24" dirty="0">
                <a:solidFill>
                  <a:srgbClr val="550E07"/>
                </a:solidFill>
                <a:latin typeface="Arial"/>
                <a:cs typeface="Arial"/>
              </a:rPr>
              <a:t> </a:t>
            </a: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strategy:</a:t>
            </a:r>
            <a:endParaRPr sz="2333">
              <a:solidFill>
                <a:prstClr val="black"/>
              </a:solidFill>
              <a:latin typeface="Arial"/>
              <a:cs typeface="Arial"/>
            </a:endParaRPr>
          </a:p>
          <a:p>
            <a:pPr marL="1247041" lvl="2" indent="-247556" defTabSz="888980">
              <a:spcBef>
                <a:spcPts val="340"/>
              </a:spcBef>
              <a:buFont typeface="Arial MT"/>
              <a:buChar char="•"/>
              <a:tabLst>
                <a:tab pos="1246424" algn="l"/>
                <a:tab pos="1247041" algn="l"/>
                <a:tab pos="2615699" algn="l"/>
              </a:tabLst>
            </a:pPr>
            <a:r>
              <a:rPr sz="2042" b="1" spc="-5" dirty="0">
                <a:solidFill>
                  <a:srgbClr val="224A0F"/>
                </a:solidFill>
                <a:latin typeface="Arial"/>
                <a:cs typeface="Arial"/>
              </a:rPr>
              <a:t>Predictor:	always</a:t>
            </a:r>
            <a:r>
              <a:rPr sz="2042" b="1" spc="-10" dirty="0">
                <a:solidFill>
                  <a:srgbClr val="224A0F"/>
                </a:solidFill>
                <a:latin typeface="Arial"/>
                <a:cs typeface="Arial"/>
              </a:rPr>
              <a:t> </a:t>
            </a:r>
            <a:r>
              <a:rPr sz="2042" b="1" spc="-5" dirty="0">
                <a:solidFill>
                  <a:srgbClr val="224A0F"/>
                </a:solidFill>
                <a:latin typeface="Arial"/>
                <a:cs typeface="Arial"/>
              </a:rPr>
              <a:t>guess branch</a:t>
            </a:r>
            <a:r>
              <a:rPr sz="2042" b="1" spc="-10" dirty="0">
                <a:solidFill>
                  <a:srgbClr val="224A0F"/>
                </a:solidFill>
                <a:latin typeface="Arial"/>
                <a:cs typeface="Arial"/>
              </a:rPr>
              <a:t> </a:t>
            </a:r>
            <a:r>
              <a:rPr sz="2042" b="1" spc="-5" dirty="0">
                <a:solidFill>
                  <a:srgbClr val="224A0F"/>
                </a:solidFill>
                <a:latin typeface="Arial"/>
                <a:cs typeface="Arial"/>
              </a:rPr>
              <a:t>never </a:t>
            </a:r>
            <a:r>
              <a:rPr sz="2042" b="1" dirty="0">
                <a:solidFill>
                  <a:srgbClr val="224A0F"/>
                </a:solidFill>
                <a:latin typeface="Arial"/>
                <a:cs typeface="Arial"/>
              </a:rPr>
              <a:t>taken</a:t>
            </a:r>
            <a:endParaRPr sz="2042">
              <a:solidFill>
                <a:prstClr val="black"/>
              </a:solidFill>
              <a:latin typeface="Arial"/>
              <a:cs typeface="Arial"/>
            </a:endParaRPr>
          </a:p>
          <a:p>
            <a:pPr marL="1247041" lvl="2" indent="-247556" defTabSz="888980">
              <a:spcBef>
                <a:spcPts val="369"/>
              </a:spcBef>
              <a:buFont typeface="Arial MT"/>
              <a:buChar char="•"/>
              <a:tabLst>
                <a:tab pos="1246424" algn="l"/>
                <a:tab pos="1247041" algn="l"/>
                <a:tab pos="2644715" algn="l"/>
              </a:tabLst>
            </a:pPr>
            <a:r>
              <a:rPr sz="2042" b="1" spc="-5" dirty="0">
                <a:solidFill>
                  <a:srgbClr val="224A0F"/>
                </a:solidFill>
                <a:latin typeface="Arial"/>
                <a:cs typeface="Arial"/>
              </a:rPr>
              <a:t>Recovery:	flush</a:t>
            </a:r>
            <a:r>
              <a:rPr sz="2042" b="1" spc="-15" dirty="0">
                <a:solidFill>
                  <a:srgbClr val="224A0F"/>
                </a:solidFill>
                <a:latin typeface="Arial"/>
                <a:cs typeface="Arial"/>
              </a:rPr>
              <a:t> </a:t>
            </a:r>
            <a:r>
              <a:rPr sz="2042" b="1" spc="-5" dirty="0">
                <a:solidFill>
                  <a:srgbClr val="224A0F"/>
                </a:solidFill>
                <a:latin typeface="Arial"/>
                <a:cs typeface="Arial"/>
              </a:rPr>
              <a:t>instructions if</a:t>
            </a:r>
            <a:r>
              <a:rPr sz="2042" b="1" spc="-15" dirty="0">
                <a:solidFill>
                  <a:srgbClr val="224A0F"/>
                </a:solidFill>
                <a:latin typeface="Arial"/>
                <a:cs typeface="Arial"/>
              </a:rPr>
              <a:t> </a:t>
            </a:r>
            <a:r>
              <a:rPr sz="2042" b="1" spc="-5" dirty="0">
                <a:solidFill>
                  <a:srgbClr val="224A0F"/>
                </a:solidFill>
                <a:latin typeface="Arial"/>
                <a:cs typeface="Arial"/>
              </a:rPr>
              <a:t>branch</a:t>
            </a:r>
            <a:r>
              <a:rPr sz="2042" b="1" spc="-10" dirty="0">
                <a:solidFill>
                  <a:srgbClr val="224A0F"/>
                </a:solidFill>
                <a:latin typeface="Arial"/>
                <a:cs typeface="Arial"/>
              </a:rPr>
              <a:t> </a:t>
            </a:r>
            <a:r>
              <a:rPr sz="2042" b="1" dirty="0">
                <a:solidFill>
                  <a:srgbClr val="224A0F"/>
                </a:solidFill>
                <a:latin typeface="Arial"/>
                <a:cs typeface="Arial"/>
              </a:rPr>
              <a:t>taken</a:t>
            </a:r>
            <a:endParaRPr sz="2042">
              <a:solidFill>
                <a:prstClr val="black"/>
              </a:solidFill>
              <a:latin typeface="Arial"/>
              <a:cs typeface="Arial"/>
            </a:endParaRPr>
          </a:p>
          <a:p>
            <a:pPr marL="814898" lvl="1" indent="-309291" defTabSz="888980">
              <a:spcBef>
                <a:spcPts val="340"/>
              </a:spcBef>
              <a:buFont typeface="Arial MT"/>
              <a:buChar char="–"/>
              <a:tabLst>
                <a:tab pos="814281" algn="l"/>
                <a:tab pos="814898" algn="l"/>
                <a:tab pos="2609526" algn="l"/>
              </a:tabLst>
            </a:pP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Alternative:	accumulate info. in</a:t>
            </a:r>
            <a:r>
              <a:rPr sz="2333" b="1" spc="-10" dirty="0">
                <a:solidFill>
                  <a:srgbClr val="550E07"/>
                </a:solidFill>
                <a:latin typeface="Arial"/>
                <a:cs typeface="Arial"/>
              </a:rPr>
              <a:t> </a:t>
            </a: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IF stage </a:t>
            </a:r>
            <a:r>
              <a:rPr sz="2333" b="1" dirty="0">
                <a:solidFill>
                  <a:srgbClr val="550E07"/>
                </a:solidFill>
                <a:latin typeface="Arial"/>
                <a:cs typeface="Arial"/>
              </a:rPr>
              <a:t>as </a:t>
            </a: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to…</a:t>
            </a:r>
            <a:endParaRPr sz="2333">
              <a:solidFill>
                <a:prstClr val="black"/>
              </a:solidFill>
              <a:latin typeface="Arial"/>
              <a:cs typeface="Arial"/>
            </a:endParaRPr>
          </a:p>
          <a:p>
            <a:pPr marL="1246424" marR="461776" lvl="2" indent="-246939" defTabSz="888980">
              <a:lnSpc>
                <a:spcPts val="2236"/>
              </a:lnSpc>
              <a:spcBef>
                <a:spcPts val="593"/>
              </a:spcBef>
              <a:buFont typeface="Arial MT"/>
              <a:buChar char="•"/>
              <a:tabLst>
                <a:tab pos="1246424" algn="l"/>
                <a:tab pos="1247041" algn="l"/>
              </a:tabLst>
            </a:pPr>
            <a:r>
              <a:rPr sz="2042" b="1" spc="-5" dirty="0">
                <a:solidFill>
                  <a:srgbClr val="224A0F"/>
                </a:solidFill>
                <a:latin typeface="Arial"/>
                <a:cs typeface="Arial"/>
              </a:rPr>
              <a:t>Whether</a:t>
            </a:r>
            <a:r>
              <a:rPr sz="2042" b="1" dirty="0">
                <a:solidFill>
                  <a:srgbClr val="224A0F"/>
                </a:solidFill>
                <a:latin typeface="Arial"/>
                <a:cs typeface="Arial"/>
              </a:rPr>
              <a:t> </a:t>
            </a:r>
            <a:r>
              <a:rPr sz="2042" b="1" spc="-5" dirty="0">
                <a:solidFill>
                  <a:srgbClr val="224A0F"/>
                </a:solidFill>
                <a:latin typeface="Arial"/>
                <a:cs typeface="Arial"/>
              </a:rPr>
              <a:t>or</a:t>
            </a:r>
            <a:r>
              <a:rPr sz="2042" b="1" dirty="0">
                <a:solidFill>
                  <a:srgbClr val="224A0F"/>
                </a:solidFill>
                <a:latin typeface="Arial"/>
                <a:cs typeface="Arial"/>
              </a:rPr>
              <a:t> </a:t>
            </a:r>
            <a:r>
              <a:rPr sz="2042" b="1" spc="-5" dirty="0">
                <a:solidFill>
                  <a:srgbClr val="224A0F"/>
                </a:solidFill>
                <a:latin typeface="Arial"/>
                <a:cs typeface="Arial"/>
              </a:rPr>
              <a:t>not</a:t>
            </a:r>
            <a:r>
              <a:rPr sz="2042" b="1" dirty="0">
                <a:solidFill>
                  <a:srgbClr val="224A0F"/>
                </a:solidFill>
                <a:latin typeface="Arial"/>
                <a:cs typeface="Arial"/>
              </a:rPr>
              <a:t> </a:t>
            </a:r>
            <a:r>
              <a:rPr sz="2042" b="1" spc="-5" dirty="0">
                <a:solidFill>
                  <a:srgbClr val="224A0F"/>
                </a:solidFill>
                <a:latin typeface="Arial"/>
                <a:cs typeface="Arial"/>
              </a:rPr>
              <a:t>for</a:t>
            </a:r>
            <a:r>
              <a:rPr sz="2042" b="1" dirty="0">
                <a:solidFill>
                  <a:srgbClr val="224A0F"/>
                </a:solidFill>
                <a:latin typeface="Arial"/>
                <a:cs typeface="Arial"/>
              </a:rPr>
              <a:t> </a:t>
            </a:r>
            <a:r>
              <a:rPr sz="2042" b="1" spc="-5" dirty="0">
                <a:solidFill>
                  <a:srgbClr val="224A0F"/>
                </a:solidFill>
                <a:latin typeface="Arial"/>
                <a:cs typeface="Arial"/>
              </a:rPr>
              <a:t>any</a:t>
            </a:r>
            <a:r>
              <a:rPr sz="2042" b="1" spc="5" dirty="0">
                <a:solidFill>
                  <a:srgbClr val="224A0F"/>
                </a:solidFill>
                <a:latin typeface="Arial"/>
                <a:cs typeface="Arial"/>
              </a:rPr>
              <a:t> </a:t>
            </a:r>
            <a:r>
              <a:rPr sz="2042" b="1" spc="-5" dirty="0">
                <a:solidFill>
                  <a:srgbClr val="224A0F"/>
                </a:solidFill>
                <a:latin typeface="Arial"/>
                <a:cs typeface="Arial"/>
              </a:rPr>
              <a:t>particular</a:t>
            </a:r>
            <a:r>
              <a:rPr sz="2042" b="1" dirty="0">
                <a:solidFill>
                  <a:srgbClr val="224A0F"/>
                </a:solidFill>
                <a:latin typeface="Arial"/>
                <a:cs typeface="Arial"/>
              </a:rPr>
              <a:t> PC</a:t>
            </a:r>
            <a:r>
              <a:rPr sz="2042" b="1" spc="5" dirty="0">
                <a:solidFill>
                  <a:srgbClr val="224A0F"/>
                </a:solidFill>
                <a:latin typeface="Arial"/>
                <a:cs typeface="Arial"/>
              </a:rPr>
              <a:t> </a:t>
            </a:r>
            <a:r>
              <a:rPr sz="2042" b="1" spc="-5" dirty="0">
                <a:solidFill>
                  <a:srgbClr val="224A0F"/>
                </a:solidFill>
                <a:latin typeface="Arial"/>
                <a:cs typeface="Arial"/>
              </a:rPr>
              <a:t>value</a:t>
            </a:r>
            <a:r>
              <a:rPr sz="2042" b="1" dirty="0">
                <a:solidFill>
                  <a:srgbClr val="224A0F"/>
                </a:solidFill>
                <a:latin typeface="Arial"/>
                <a:cs typeface="Arial"/>
              </a:rPr>
              <a:t> a</a:t>
            </a:r>
            <a:r>
              <a:rPr sz="2042" b="1" spc="5" dirty="0">
                <a:solidFill>
                  <a:srgbClr val="224A0F"/>
                </a:solidFill>
                <a:latin typeface="Arial"/>
                <a:cs typeface="Arial"/>
              </a:rPr>
              <a:t> </a:t>
            </a:r>
            <a:r>
              <a:rPr sz="2042" b="1" spc="-5" dirty="0">
                <a:solidFill>
                  <a:srgbClr val="224A0F"/>
                </a:solidFill>
                <a:latin typeface="Arial"/>
                <a:cs typeface="Arial"/>
              </a:rPr>
              <a:t>branch was </a:t>
            </a:r>
            <a:r>
              <a:rPr sz="2042" b="1" spc="-549" dirty="0">
                <a:solidFill>
                  <a:srgbClr val="224A0F"/>
                </a:solidFill>
                <a:latin typeface="Arial"/>
                <a:cs typeface="Arial"/>
              </a:rPr>
              <a:t> </a:t>
            </a:r>
            <a:r>
              <a:rPr sz="2042" b="1" dirty="0">
                <a:solidFill>
                  <a:srgbClr val="224A0F"/>
                </a:solidFill>
                <a:latin typeface="Arial"/>
                <a:cs typeface="Arial"/>
              </a:rPr>
              <a:t>taken</a:t>
            </a:r>
            <a:r>
              <a:rPr sz="2042" b="1" spc="-10" dirty="0">
                <a:solidFill>
                  <a:srgbClr val="224A0F"/>
                </a:solidFill>
                <a:latin typeface="Arial"/>
                <a:cs typeface="Arial"/>
              </a:rPr>
              <a:t> </a:t>
            </a:r>
            <a:r>
              <a:rPr sz="2042" b="1" spc="-5" dirty="0">
                <a:solidFill>
                  <a:srgbClr val="224A0F"/>
                </a:solidFill>
                <a:latin typeface="Arial"/>
                <a:cs typeface="Arial"/>
              </a:rPr>
              <a:t>next</a:t>
            </a:r>
            <a:endParaRPr sz="2042">
              <a:solidFill>
                <a:prstClr val="black"/>
              </a:solidFill>
              <a:latin typeface="Arial"/>
              <a:cs typeface="Arial"/>
            </a:endParaRPr>
          </a:p>
          <a:p>
            <a:pPr marL="1247041" lvl="2" indent="-247556" defTabSz="888980">
              <a:spcBef>
                <a:spcPts val="331"/>
              </a:spcBef>
              <a:buFont typeface="Arial MT"/>
              <a:buChar char="•"/>
              <a:tabLst>
                <a:tab pos="1246424" algn="l"/>
                <a:tab pos="1247041" algn="l"/>
              </a:tabLst>
            </a:pPr>
            <a:r>
              <a:rPr sz="2042" b="1" spc="-5" dirty="0">
                <a:solidFill>
                  <a:srgbClr val="224A0F"/>
                </a:solidFill>
                <a:latin typeface="Arial"/>
                <a:cs typeface="Arial"/>
              </a:rPr>
              <a:t>To</a:t>
            </a:r>
            <a:r>
              <a:rPr sz="2042" b="1" spc="-19" dirty="0">
                <a:solidFill>
                  <a:srgbClr val="224A0F"/>
                </a:solidFill>
                <a:latin typeface="Arial"/>
                <a:cs typeface="Arial"/>
              </a:rPr>
              <a:t> </a:t>
            </a:r>
            <a:r>
              <a:rPr sz="2042" b="1" spc="-5" dirty="0">
                <a:solidFill>
                  <a:srgbClr val="224A0F"/>
                </a:solidFill>
                <a:latin typeface="Arial"/>
                <a:cs typeface="Arial"/>
              </a:rPr>
              <a:t>where</a:t>
            </a:r>
            <a:r>
              <a:rPr sz="2042" b="1" spc="-15" dirty="0">
                <a:solidFill>
                  <a:srgbClr val="224A0F"/>
                </a:solidFill>
                <a:latin typeface="Arial"/>
                <a:cs typeface="Arial"/>
              </a:rPr>
              <a:t> </a:t>
            </a:r>
            <a:r>
              <a:rPr sz="2042" b="1" spc="-5" dirty="0">
                <a:solidFill>
                  <a:srgbClr val="224A0F"/>
                </a:solidFill>
                <a:latin typeface="Arial"/>
                <a:cs typeface="Arial"/>
              </a:rPr>
              <a:t>it</a:t>
            </a:r>
            <a:r>
              <a:rPr sz="2042" b="1" spc="-19" dirty="0">
                <a:solidFill>
                  <a:srgbClr val="224A0F"/>
                </a:solidFill>
                <a:latin typeface="Arial"/>
                <a:cs typeface="Arial"/>
              </a:rPr>
              <a:t> </a:t>
            </a:r>
            <a:r>
              <a:rPr sz="2042" b="1" spc="-5" dirty="0">
                <a:solidFill>
                  <a:srgbClr val="224A0F"/>
                </a:solidFill>
                <a:latin typeface="Arial"/>
                <a:cs typeface="Arial"/>
              </a:rPr>
              <a:t>is</a:t>
            </a:r>
            <a:r>
              <a:rPr sz="2042" b="1" spc="-10" dirty="0">
                <a:solidFill>
                  <a:srgbClr val="224A0F"/>
                </a:solidFill>
                <a:latin typeface="Arial"/>
                <a:cs typeface="Arial"/>
              </a:rPr>
              <a:t> </a:t>
            </a:r>
            <a:r>
              <a:rPr sz="2042" b="1" dirty="0">
                <a:solidFill>
                  <a:srgbClr val="224A0F"/>
                </a:solidFill>
                <a:latin typeface="Arial"/>
                <a:cs typeface="Arial"/>
              </a:rPr>
              <a:t>taken</a:t>
            </a:r>
            <a:endParaRPr sz="2042">
              <a:solidFill>
                <a:prstClr val="black"/>
              </a:solidFill>
              <a:latin typeface="Arial"/>
              <a:cs typeface="Arial"/>
            </a:endParaRPr>
          </a:p>
          <a:p>
            <a:pPr marL="1247041" lvl="2" indent="-247556" defTabSz="888980">
              <a:spcBef>
                <a:spcPts val="272"/>
              </a:spcBef>
              <a:buFont typeface="Arial MT"/>
              <a:buChar char="•"/>
              <a:tabLst>
                <a:tab pos="1246424" algn="l"/>
                <a:tab pos="1247041" algn="l"/>
              </a:tabLst>
            </a:pPr>
            <a:r>
              <a:rPr sz="2042" b="1" spc="-5" dirty="0">
                <a:solidFill>
                  <a:srgbClr val="224A0F"/>
                </a:solidFill>
                <a:latin typeface="Arial"/>
                <a:cs typeface="Arial"/>
              </a:rPr>
              <a:t>How </a:t>
            </a:r>
            <a:r>
              <a:rPr sz="2042" b="1" dirty="0">
                <a:solidFill>
                  <a:srgbClr val="224A0F"/>
                </a:solidFill>
                <a:latin typeface="Arial"/>
                <a:cs typeface="Arial"/>
              </a:rPr>
              <a:t>to </a:t>
            </a:r>
            <a:r>
              <a:rPr sz="2042" b="1" spc="-5" dirty="0">
                <a:solidFill>
                  <a:srgbClr val="224A0F"/>
                </a:solidFill>
                <a:latin typeface="Arial"/>
                <a:cs typeface="Arial"/>
              </a:rPr>
              <a:t>update</a:t>
            </a:r>
            <a:r>
              <a:rPr sz="2042" b="1" dirty="0">
                <a:solidFill>
                  <a:srgbClr val="224A0F"/>
                </a:solidFill>
                <a:latin typeface="Arial"/>
                <a:cs typeface="Arial"/>
              </a:rPr>
              <a:t> </a:t>
            </a:r>
            <a:r>
              <a:rPr sz="2042" b="1" spc="-5" dirty="0">
                <a:solidFill>
                  <a:srgbClr val="224A0F"/>
                </a:solidFill>
                <a:latin typeface="Arial"/>
                <a:cs typeface="Arial"/>
              </a:rPr>
              <a:t>with</a:t>
            </a:r>
            <a:r>
              <a:rPr sz="2042" b="1" dirty="0">
                <a:solidFill>
                  <a:srgbClr val="224A0F"/>
                </a:solidFill>
                <a:latin typeface="Arial"/>
                <a:cs typeface="Arial"/>
              </a:rPr>
              <a:t> </a:t>
            </a:r>
            <a:r>
              <a:rPr sz="2042" b="1" spc="-5" dirty="0">
                <a:solidFill>
                  <a:srgbClr val="224A0F"/>
                </a:solidFill>
                <a:latin typeface="Arial"/>
                <a:cs typeface="Arial"/>
              </a:rPr>
              <a:t>information</a:t>
            </a:r>
            <a:r>
              <a:rPr sz="2042" b="1" dirty="0">
                <a:solidFill>
                  <a:srgbClr val="224A0F"/>
                </a:solidFill>
                <a:latin typeface="Arial"/>
                <a:cs typeface="Arial"/>
              </a:rPr>
              <a:t> </a:t>
            </a:r>
            <a:r>
              <a:rPr sz="2042" b="1" spc="-5" dirty="0">
                <a:solidFill>
                  <a:srgbClr val="224A0F"/>
                </a:solidFill>
                <a:latin typeface="Arial"/>
                <a:cs typeface="Arial"/>
              </a:rPr>
              <a:t>from</a:t>
            </a:r>
            <a:r>
              <a:rPr sz="2042" b="1" dirty="0">
                <a:solidFill>
                  <a:srgbClr val="224A0F"/>
                </a:solidFill>
                <a:latin typeface="Arial"/>
                <a:cs typeface="Arial"/>
              </a:rPr>
              <a:t> </a:t>
            </a:r>
            <a:r>
              <a:rPr sz="2042" b="1" spc="-5" dirty="0">
                <a:solidFill>
                  <a:srgbClr val="224A0F"/>
                </a:solidFill>
                <a:latin typeface="Arial"/>
                <a:cs typeface="Arial"/>
              </a:rPr>
              <a:t>later</a:t>
            </a:r>
            <a:r>
              <a:rPr sz="2042" b="1" spc="5" dirty="0">
                <a:solidFill>
                  <a:srgbClr val="224A0F"/>
                </a:solidFill>
                <a:latin typeface="Arial"/>
                <a:cs typeface="Arial"/>
              </a:rPr>
              <a:t> </a:t>
            </a:r>
            <a:r>
              <a:rPr sz="2042" b="1" spc="-5" dirty="0">
                <a:solidFill>
                  <a:srgbClr val="224A0F"/>
                </a:solidFill>
                <a:latin typeface="Arial"/>
                <a:cs typeface="Arial"/>
              </a:rPr>
              <a:t>stages</a:t>
            </a:r>
            <a:endParaRPr sz="2042"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915" y="172862"/>
            <a:ext cx="4525874" cy="617361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>
              <a:spcBef>
                <a:spcPts val="97"/>
              </a:spcBef>
              <a:tabLst>
                <a:tab pos="505607" algn="l"/>
              </a:tabLst>
            </a:pPr>
            <a:r>
              <a:rPr dirty="0"/>
              <a:t>A	</a:t>
            </a:r>
            <a:r>
              <a:rPr spc="-5" dirty="0"/>
              <a:t>Branch</a:t>
            </a:r>
            <a:r>
              <a:rPr spc="-49" dirty="0"/>
              <a:t> </a:t>
            </a:r>
            <a:r>
              <a:rPr spc="-5" dirty="0"/>
              <a:t>Predictor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2817" y="1555750"/>
            <a:ext cx="9176196" cy="407458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041" defTabSz="888980">
              <a:lnSpc>
                <a:spcPts val="1604"/>
              </a:lnSpc>
            </a:pPr>
            <a:fld id="{81D60167-4931-47E6-BA6A-407CBD079E47}" type="slidenum">
              <a:rPr dirty="0"/>
              <a:pPr marL="37041" defTabSz="888980">
                <a:lnSpc>
                  <a:spcPts val="1604"/>
                </a:lnSpc>
              </a:pPr>
              <a:t>59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4600" y="554990"/>
            <a:ext cx="75819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7555" algn="l"/>
              </a:tabLst>
            </a:pPr>
            <a:r>
              <a:rPr spc="-245" dirty="0"/>
              <a:t>To	</a:t>
            </a:r>
            <a:r>
              <a:rPr spc="-5" dirty="0"/>
              <a:t>Pipeline,</a:t>
            </a:r>
            <a:r>
              <a:rPr spc="-25" dirty="0"/>
              <a:t> </a:t>
            </a:r>
            <a:r>
              <a:rPr spc="-45" dirty="0"/>
              <a:t>We</a:t>
            </a:r>
            <a:r>
              <a:rPr spc="-30" dirty="0"/>
              <a:t> </a:t>
            </a:r>
            <a:r>
              <a:rPr spc="-5" dirty="0"/>
              <a:t>Overlap</a:t>
            </a:r>
            <a:r>
              <a:rPr spc="-105" dirty="0"/>
              <a:t> </a:t>
            </a:r>
            <a:r>
              <a:rPr spc="-100" dirty="0"/>
              <a:t>Tasks</a:t>
            </a:r>
          </a:p>
        </p:txBody>
      </p:sp>
      <p:sp>
        <p:nvSpPr>
          <p:cNvPr id="3" name="object 3"/>
          <p:cNvSpPr/>
          <p:nvPr/>
        </p:nvSpPr>
        <p:spPr>
          <a:xfrm>
            <a:off x="3467100" y="7425690"/>
            <a:ext cx="6611620" cy="130810"/>
          </a:xfrm>
          <a:custGeom>
            <a:avLst/>
            <a:gdLst/>
            <a:ahLst/>
            <a:cxnLst/>
            <a:rect l="l" t="t" r="r" b="b"/>
            <a:pathLst>
              <a:path w="6611620" h="130809">
                <a:moveTo>
                  <a:pt x="54610" y="130809"/>
                </a:moveTo>
                <a:lnTo>
                  <a:pt x="54610" y="0"/>
                </a:lnTo>
                <a:lnTo>
                  <a:pt x="6611619" y="0"/>
                </a:lnTo>
              </a:path>
              <a:path w="6611620" h="130809">
                <a:moveTo>
                  <a:pt x="6611619" y="0"/>
                </a:moveTo>
                <a:lnTo>
                  <a:pt x="54610" y="0"/>
                </a:lnTo>
              </a:path>
              <a:path w="6611620" h="130809">
                <a:moveTo>
                  <a:pt x="0" y="0"/>
                </a:moveTo>
                <a:lnTo>
                  <a:pt x="54610" y="0"/>
                </a:lnTo>
              </a:path>
              <a:path w="6611620" h="130809">
                <a:moveTo>
                  <a:pt x="0" y="0"/>
                </a:moveTo>
                <a:lnTo>
                  <a:pt x="54610" y="0"/>
                </a:lnTo>
              </a:path>
              <a:path w="6611620" h="130809">
                <a:moveTo>
                  <a:pt x="54610" y="130809"/>
                </a:moveTo>
                <a:lnTo>
                  <a:pt x="54610" y="0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85490" y="7329169"/>
            <a:ext cx="16383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0" dirty="0">
                <a:latin typeface="Arial MT"/>
                <a:cs typeface="Arial MT"/>
              </a:rPr>
              <a:t>1</a:t>
            </a:r>
            <a:r>
              <a:rPr sz="1000" dirty="0">
                <a:latin typeface="Arial MT"/>
                <a:cs typeface="Arial MT"/>
              </a:rPr>
              <a:t>2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5350" y="1494790"/>
            <a:ext cx="7739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60365" algn="l"/>
                <a:tab pos="7084695" algn="l"/>
              </a:tabLst>
            </a:pPr>
            <a:r>
              <a:rPr sz="1800" b="1" spc="195" dirty="0">
                <a:latin typeface="Trebuchet MS"/>
                <a:cs typeface="Trebuchet MS"/>
              </a:rPr>
              <a:t>6</a:t>
            </a:r>
            <a:r>
              <a:rPr sz="1800" b="1" spc="70" dirty="0">
                <a:latin typeface="Trebuchet MS"/>
                <a:cs typeface="Trebuchet MS"/>
              </a:rPr>
              <a:t> </a:t>
            </a:r>
            <a:r>
              <a:rPr sz="1800" b="1" spc="350" dirty="0">
                <a:latin typeface="Trebuchet MS"/>
                <a:cs typeface="Trebuchet MS"/>
              </a:rPr>
              <a:t>PM	</a:t>
            </a:r>
            <a:r>
              <a:rPr sz="2700" b="1" spc="292" baseline="1543" dirty="0">
                <a:latin typeface="Trebuchet MS"/>
                <a:cs typeface="Trebuchet MS"/>
              </a:rPr>
              <a:t>12	</a:t>
            </a:r>
            <a:r>
              <a:rPr sz="2700" b="1" spc="292" baseline="3086" dirty="0">
                <a:latin typeface="Trebuchet MS"/>
                <a:cs typeface="Trebuchet MS"/>
              </a:rPr>
              <a:t>2</a:t>
            </a:r>
            <a:r>
              <a:rPr sz="2700" b="1" spc="-7" baseline="3086" dirty="0">
                <a:latin typeface="Trebuchet MS"/>
                <a:cs typeface="Trebuchet MS"/>
              </a:rPr>
              <a:t> </a:t>
            </a:r>
            <a:r>
              <a:rPr sz="2700" b="1" spc="517" baseline="3086" dirty="0">
                <a:latin typeface="Trebuchet MS"/>
                <a:cs typeface="Trebuchet MS"/>
              </a:rPr>
              <a:t>AM</a:t>
            </a:r>
            <a:endParaRPr sz="2700" baseline="3086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128970" y="1813560"/>
            <a:ext cx="7191375" cy="548640"/>
            <a:chOff x="1128970" y="1813560"/>
            <a:chExt cx="7191375" cy="548640"/>
          </a:xfrm>
        </p:grpSpPr>
        <p:sp>
          <p:nvSpPr>
            <p:cNvPr id="7" name="object 7"/>
            <p:cNvSpPr/>
            <p:nvPr/>
          </p:nvSpPr>
          <p:spPr>
            <a:xfrm>
              <a:off x="1141729" y="1813560"/>
              <a:ext cx="0" cy="252729"/>
            </a:xfrm>
            <a:custGeom>
              <a:avLst/>
              <a:gdLst/>
              <a:ahLst/>
              <a:cxnLst/>
              <a:rect l="l" t="t" r="r" b="b"/>
              <a:pathLst>
                <a:path h="252730">
                  <a:moveTo>
                    <a:pt x="0" y="0"/>
                  </a:moveTo>
                  <a:lnTo>
                    <a:pt x="0" y="252729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54429" y="1960880"/>
              <a:ext cx="7094220" cy="0"/>
            </a:xfrm>
            <a:custGeom>
              <a:avLst/>
              <a:gdLst/>
              <a:ahLst/>
              <a:cxnLst/>
              <a:rect l="l" t="t" r="r" b="b"/>
              <a:pathLst>
                <a:path w="7094220">
                  <a:moveTo>
                    <a:pt x="0" y="0"/>
                  </a:moveTo>
                  <a:lnTo>
                    <a:pt x="7094220" y="0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43569" y="192278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34539" y="2076450"/>
              <a:ext cx="5080" cy="270510"/>
            </a:xfrm>
            <a:custGeom>
              <a:avLst/>
              <a:gdLst/>
              <a:ahLst/>
              <a:cxnLst/>
              <a:rect l="l" t="t" r="r" b="b"/>
              <a:pathLst>
                <a:path w="5080" h="270510">
                  <a:moveTo>
                    <a:pt x="2539" y="-12759"/>
                  </a:moveTo>
                  <a:lnTo>
                    <a:pt x="2539" y="283269"/>
                  </a:lnTo>
                </a:path>
              </a:pathLst>
            </a:custGeom>
            <a:ln w="305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73896" y="2063698"/>
              <a:ext cx="483234" cy="296545"/>
            </a:xfrm>
            <a:custGeom>
              <a:avLst/>
              <a:gdLst/>
              <a:ahLst/>
              <a:cxnLst/>
              <a:rect l="l" t="t" r="r" b="b"/>
              <a:pathLst>
                <a:path w="483235" h="296544">
                  <a:moveTo>
                    <a:pt x="30594" y="0"/>
                  </a:moveTo>
                  <a:lnTo>
                    <a:pt x="0" y="0"/>
                  </a:lnTo>
                  <a:lnTo>
                    <a:pt x="0" y="296024"/>
                  </a:lnTo>
                  <a:lnTo>
                    <a:pt x="30594" y="296024"/>
                  </a:lnTo>
                  <a:lnTo>
                    <a:pt x="30594" y="0"/>
                  </a:lnTo>
                  <a:close/>
                </a:path>
                <a:path w="483235" h="296544">
                  <a:moveTo>
                    <a:pt x="482714" y="0"/>
                  </a:moveTo>
                  <a:lnTo>
                    <a:pt x="452120" y="0"/>
                  </a:lnTo>
                  <a:lnTo>
                    <a:pt x="452120" y="296024"/>
                  </a:lnTo>
                  <a:lnTo>
                    <a:pt x="482714" y="296024"/>
                  </a:lnTo>
                  <a:lnTo>
                    <a:pt x="4827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51050" y="2190750"/>
              <a:ext cx="416559" cy="0"/>
            </a:xfrm>
            <a:custGeom>
              <a:avLst/>
              <a:gdLst/>
              <a:ahLst/>
              <a:cxnLst/>
              <a:rect l="l" t="t" r="r" b="b"/>
              <a:pathLst>
                <a:path w="416560">
                  <a:moveTo>
                    <a:pt x="0" y="0"/>
                  </a:moveTo>
                  <a:lnTo>
                    <a:pt x="416560" y="0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73896" y="2063698"/>
              <a:ext cx="931544" cy="296545"/>
            </a:xfrm>
            <a:custGeom>
              <a:avLst/>
              <a:gdLst/>
              <a:ahLst/>
              <a:cxnLst/>
              <a:rect l="l" t="t" r="r" b="b"/>
              <a:pathLst>
                <a:path w="931545" h="296544">
                  <a:moveTo>
                    <a:pt x="30594" y="0"/>
                  </a:moveTo>
                  <a:lnTo>
                    <a:pt x="0" y="0"/>
                  </a:lnTo>
                  <a:lnTo>
                    <a:pt x="0" y="296024"/>
                  </a:lnTo>
                  <a:lnTo>
                    <a:pt x="30594" y="296024"/>
                  </a:lnTo>
                  <a:lnTo>
                    <a:pt x="30594" y="0"/>
                  </a:lnTo>
                  <a:close/>
                </a:path>
                <a:path w="931545" h="296544">
                  <a:moveTo>
                    <a:pt x="482714" y="0"/>
                  </a:moveTo>
                  <a:lnTo>
                    <a:pt x="452120" y="0"/>
                  </a:lnTo>
                  <a:lnTo>
                    <a:pt x="452120" y="296024"/>
                  </a:lnTo>
                  <a:lnTo>
                    <a:pt x="482714" y="296024"/>
                  </a:lnTo>
                  <a:lnTo>
                    <a:pt x="482714" y="0"/>
                  </a:lnTo>
                  <a:close/>
                </a:path>
                <a:path w="931545" h="296544">
                  <a:moveTo>
                    <a:pt x="931024" y="0"/>
                  </a:moveTo>
                  <a:lnTo>
                    <a:pt x="900430" y="0"/>
                  </a:lnTo>
                  <a:lnTo>
                    <a:pt x="900430" y="296024"/>
                  </a:lnTo>
                  <a:lnTo>
                    <a:pt x="931024" y="296024"/>
                  </a:lnTo>
                  <a:lnTo>
                    <a:pt x="9310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500629" y="2190750"/>
              <a:ext cx="419100" cy="0"/>
            </a:xfrm>
            <a:custGeom>
              <a:avLst/>
              <a:gdLst/>
              <a:ahLst/>
              <a:cxnLst/>
              <a:rect l="l" t="t" r="r" b="b"/>
              <a:pathLst>
                <a:path w="419100">
                  <a:moveTo>
                    <a:pt x="0" y="0"/>
                  </a:moveTo>
                  <a:lnTo>
                    <a:pt x="419100" y="0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26016" y="2063698"/>
              <a:ext cx="479425" cy="296545"/>
            </a:xfrm>
            <a:custGeom>
              <a:avLst/>
              <a:gdLst/>
              <a:ahLst/>
              <a:cxnLst/>
              <a:rect l="l" t="t" r="r" b="b"/>
              <a:pathLst>
                <a:path w="479425" h="296544">
                  <a:moveTo>
                    <a:pt x="30594" y="0"/>
                  </a:moveTo>
                  <a:lnTo>
                    <a:pt x="0" y="0"/>
                  </a:lnTo>
                  <a:lnTo>
                    <a:pt x="0" y="296024"/>
                  </a:lnTo>
                  <a:lnTo>
                    <a:pt x="30594" y="296024"/>
                  </a:lnTo>
                  <a:lnTo>
                    <a:pt x="30594" y="0"/>
                  </a:lnTo>
                  <a:close/>
                </a:path>
                <a:path w="479425" h="296544">
                  <a:moveTo>
                    <a:pt x="478904" y="0"/>
                  </a:moveTo>
                  <a:lnTo>
                    <a:pt x="448310" y="0"/>
                  </a:lnTo>
                  <a:lnTo>
                    <a:pt x="448310" y="296024"/>
                  </a:lnTo>
                  <a:lnTo>
                    <a:pt x="478904" y="296024"/>
                  </a:lnTo>
                  <a:lnTo>
                    <a:pt x="4789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51480" y="2190750"/>
              <a:ext cx="415290" cy="0"/>
            </a:xfrm>
            <a:custGeom>
              <a:avLst/>
              <a:gdLst/>
              <a:ahLst/>
              <a:cxnLst/>
              <a:rect l="l" t="t" r="r" b="b"/>
              <a:pathLst>
                <a:path w="415289">
                  <a:moveTo>
                    <a:pt x="0" y="0"/>
                  </a:moveTo>
                  <a:lnTo>
                    <a:pt x="415290" y="0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54429" y="2119630"/>
              <a:ext cx="1755139" cy="0"/>
            </a:xfrm>
            <a:custGeom>
              <a:avLst/>
              <a:gdLst/>
              <a:ahLst/>
              <a:cxnLst/>
              <a:rect l="l" t="t" r="r" b="b"/>
              <a:pathLst>
                <a:path w="1755139">
                  <a:moveTo>
                    <a:pt x="902969" y="0"/>
                  </a:moveTo>
                  <a:lnTo>
                    <a:pt x="1303020" y="0"/>
                  </a:lnTo>
                </a:path>
                <a:path w="1755139">
                  <a:moveTo>
                    <a:pt x="1355089" y="0"/>
                  </a:moveTo>
                  <a:lnTo>
                    <a:pt x="1755139" y="0"/>
                  </a:lnTo>
                </a:path>
                <a:path w="1755139">
                  <a:moveTo>
                    <a:pt x="0" y="0"/>
                  </a:moveTo>
                  <a:lnTo>
                    <a:pt x="402589" y="0"/>
                  </a:lnTo>
                </a:path>
              </a:pathLst>
            </a:custGeom>
            <a:ln w="25518">
              <a:solidFill>
                <a:srgbClr val="DB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98929" y="2190750"/>
              <a:ext cx="416559" cy="0"/>
            </a:xfrm>
            <a:custGeom>
              <a:avLst/>
              <a:gdLst/>
              <a:ahLst/>
              <a:cxnLst/>
              <a:rect l="l" t="t" r="r" b="b"/>
              <a:pathLst>
                <a:path w="416560">
                  <a:moveTo>
                    <a:pt x="0" y="0"/>
                  </a:moveTo>
                  <a:lnTo>
                    <a:pt x="416559" y="0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062479" y="2270760"/>
              <a:ext cx="393700" cy="0"/>
            </a:xfrm>
            <a:custGeom>
              <a:avLst/>
              <a:gdLst/>
              <a:ahLst/>
              <a:cxnLst/>
              <a:rect l="l" t="t" r="r" b="b"/>
              <a:pathLst>
                <a:path w="393700">
                  <a:moveTo>
                    <a:pt x="0" y="0"/>
                  </a:moveTo>
                  <a:lnTo>
                    <a:pt x="393700" y="0"/>
                  </a:lnTo>
                </a:path>
              </a:pathLst>
            </a:custGeom>
            <a:ln w="25518">
              <a:solidFill>
                <a:srgbClr val="F29E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509519" y="2340610"/>
              <a:ext cx="397510" cy="1270"/>
            </a:xfrm>
            <a:custGeom>
              <a:avLst/>
              <a:gdLst/>
              <a:ahLst/>
              <a:cxnLst/>
              <a:rect l="l" t="t" r="r" b="b"/>
              <a:pathLst>
                <a:path w="397510" h="1269">
                  <a:moveTo>
                    <a:pt x="0" y="0"/>
                  </a:moveTo>
                  <a:lnTo>
                    <a:pt x="397510" y="1269"/>
                  </a:lnTo>
                </a:path>
              </a:pathLst>
            </a:custGeom>
            <a:ln w="25518">
              <a:solidFill>
                <a:srgbClr val="9090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509519" y="2270760"/>
              <a:ext cx="849630" cy="1270"/>
            </a:xfrm>
            <a:custGeom>
              <a:avLst/>
              <a:gdLst/>
              <a:ahLst/>
              <a:cxnLst/>
              <a:rect l="l" t="t" r="r" b="b"/>
              <a:pathLst>
                <a:path w="849629" h="1269">
                  <a:moveTo>
                    <a:pt x="0" y="1269"/>
                  </a:moveTo>
                  <a:lnTo>
                    <a:pt x="397510" y="1269"/>
                  </a:lnTo>
                </a:path>
                <a:path w="849629" h="1269">
                  <a:moveTo>
                    <a:pt x="453390" y="0"/>
                  </a:moveTo>
                  <a:lnTo>
                    <a:pt x="849630" y="0"/>
                  </a:lnTo>
                </a:path>
              </a:pathLst>
            </a:custGeom>
            <a:ln w="25518">
              <a:solidFill>
                <a:srgbClr val="F29E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960369" y="2340610"/>
              <a:ext cx="398780" cy="1270"/>
            </a:xfrm>
            <a:custGeom>
              <a:avLst/>
              <a:gdLst/>
              <a:ahLst/>
              <a:cxnLst/>
              <a:rect l="l" t="t" r="r" b="b"/>
              <a:pathLst>
                <a:path w="398779" h="1269">
                  <a:moveTo>
                    <a:pt x="0" y="0"/>
                  </a:moveTo>
                  <a:lnTo>
                    <a:pt x="398780" y="1269"/>
                  </a:lnTo>
                </a:path>
              </a:pathLst>
            </a:custGeom>
            <a:ln w="25518">
              <a:solidFill>
                <a:srgbClr val="9090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415030" y="2270760"/>
              <a:ext cx="394970" cy="0"/>
            </a:xfrm>
            <a:custGeom>
              <a:avLst/>
              <a:gdLst/>
              <a:ahLst/>
              <a:cxnLst/>
              <a:rect l="l" t="t" r="r" b="b"/>
              <a:pathLst>
                <a:path w="394970">
                  <a:moveTo>
                    <a:pt x="0" y="0"/>
                  </a:moveTo>
                  <a:lnTo>
                    <a:pt x="394970" y="0"/>
                  </a:lnTo>
                </a:path>
              </a:pathLst>
            </a:custGeom>
            <a:ln w="25518">
              <a:solidFill>
                <a:srgbClr val="F29E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411219" y="2340610"/>
              <a:ext cx="849630" cy="1270"/>
            </a:xfrm>
            <a:custGeom>
              <a:avLst/>
              <a:gdLst/>
              <a:ahLst/>
              <a:cxnLst/>
              <a:rect l="l" t="t" r="r" b="b"/>
              <a:pathLst>
                <a:path w="849629" h="1269">
                  <a:moveTo>
                    <a:pt x="0" y="0"/>
                  </a:moveTo>
                  <a:lnTo>
                    <a:pt x="398779" y="1269"/>
                  </a:lnTo>
                </a:path>
                <a:path w="849629" h="1269">
                  <a:moveTo>
                    <a:pt x="452119" y="0"/>
                  </a:moveTo>
                  <a:lnTo>
                    <a:pt x="849629" y="1269"/>
                  </a:lnTo>
                </a:path>
              </a:pathLst>
            </a:custGeom>
            <a:ln w="25518">
              <a:solidFill>
                <a:srgbClr val="9090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06549" y="2119630"/>
              <a:ext cx="401320" cy="0"/>
            </a:xfrm>
            <a:custGeom>
              <a:avLst/>
              <a:gdLst/>
              <a:ahLst/>
              <a:cxnLst/>
              <a:rect l="l" t="t" r="r" b="b"/>
              <a:pathLst>
                <a:path w="401319">
                  <a:moveTo>
                    <a:pt x="0" y="0"/>
                  </a:moveTo>
                  <a:lnTo>
                    <a:pt x="401319" y="0"/>
                  </a:lnTo>
                </a:path>
              </a:pathLst>
            </a:custGeom>
            <a:ln w="25518">
              <a:solidFill>
                <a:srgbClr val="DB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374330" y="2063690"/>
              <a:ext cx="31115" cy="296545"/>
            </a:xfrm>
            <a:custGeom>
              <a:avLst/>
              <a:gdLst/>
              <a:ahLst/>
              <a:cxnLst/>
              <a:rect l="l" t="t" r="r" b="b"/>
              <a:pathLst>
                <a:path w="31114" h="296544">
                  <a:moveTo>
                    <a:pt x="0" y="296028"/>
                  </a:moveTo>
                  <a:lnTo>
                    <a:pt x="30598" y="296028"/>
                  </a:lnTo>
                  <a:lnTo>
                    <a:pt x="30598" y="0"/>
                  </a:lnTo>
                  <a:lnTo>
                    <a:pt x="0" y="0"/>
                  </a:lnTo>
                  <a:lnTo>
                    <a:pt x="0" y="2960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86229" y="2076450"/>
              <a:ext cx="1353820" cy="285750"/>
            </a:xfrm>
            <a:custGeom>
              <a:avLst/>
              <a:gdLst/>
              <a:ahLst/>
              <a:cxnLst/>
              <a:rect l="l" t="t" r="r" b="b"/>
              <a:pathLst>
                <a:path w="1353820" h="285750">
                  <a:moveTo>
                    <a:pt x="0" y="0"/>
                  </a:moveTo>
                  <a:lnTo>
                    <a:pt x="0" y="285750"/>
                  </a:lnTo>
                </a:path>
                <a:path w="1353820" h="285750">
                  <a:moveTo>
                    <a:pt x="452119" y="0"/>
                  </a:moveTo>
                  <a:lnTo>
                    <a:pt x="452119" y="285750"/>
                  </a:lnTo>
                </a:path>
                <a:path w="1353820" h="285750">
                  <a:moveTo>
                    <a:pt x="902969" y="0"/>
                  </a:moveTo>
                  <a:lnTo>
                    <a:pt x="902969" y="285750"/>
                  </a:lnTo>
                </a:path>
                <a:path w="1353820" h="285750">
                  <a:moveTo>
                    <a:pt x="1353820" y="0"/>
                  </a:moveTo>
                  <a:lnTo>
                    <a:pt x="1353820" y="285750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840480" y="2063690"/>
              <a:ext cx="453390" cy="296545"/>
            </a:xfrm>
            <a:custGeom>
              <a:avLst/>
              <a:gdLst/>
              <a:ahLst/>
              <a:cxnLst/>
              <a:rect l="l" t="t" r="r" b="b"/>
              <a:pathLst>
                <a:path w="453389" h="296544">
                  <a:moveTo>
                    <a:pt x="0" y="0"/>
                  </a:moveTo>
                  <a:lnTo>
                    <a:pt x="0" y="296028"/>
                  </a:lnTo>
                </a:path>
                <a:path w="453389" h="296544">
                  <a:moveTo>
                    <a:pt x="453390" y="0"/>
                  </a:moveTo>
                  <a:lnTo>
                    <a:pt x="453390" y="296028"/>
                  </a:lnTo>
                </a:path>
              </a:pathLst>
            </a:custGeom>
            <a:ln w="305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3765550" y="1532890"/>
            <a:ext cx="184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95" dirty="0">
                <a:latin typeface="Trebuchet MS"/>
                <a:cs typeface="Trebuchet MS"/>
              </a:rPr>
              <a:t>9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981200" y="1518920"/>
            <a:ext cx="5540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83285" algn="l"/>
                <a:tab pos="2619375" algn="l"/>
                <a:tab pos="3521075" algn="l"/>
                <a:tab pos="5367655" algn="l"/>
              </a:tabLst>
            </a:pPr>
            <a:r>
              <a:rPr sz="1800" b="1" spc="195" dirty="0">
                <a:latin typeface="Trebuchet MS"/>
                <a:cs typeface="Trebuchet MS"/>
              </a:rPr>
              <a:t>7	</a:t>
            </a:r>
            <a:r>
              <a:rPr sz="2700" b="1" spc="292" baseline="3086" dirty="0">
                <a:latin typeface="Trebuchet MS"/>
                <a:cs typeface="Trebuchet MS"/>
              </a:rPr>
              <a:t>8	</a:t>
            </a:r>
            <a:r>
              <a:rPr sz="1800" b="1" spc="190" dirty="0">
                <a:latin typeface="Trebuchet MS"/>
                <a:cs typeface="Trebuchet MS"/>
              </a:rPr>
              <a:t>1</a:t>
            </a:r>
            <a:r>
              <a:rPr sz="1800" b="1" spc="195" dirty="0">
                <a:latin typeface="Trebuchet MS"/>
                <a:cs typeface="Trebuchet MS"/>
              </a:rPr>
              <a:t>0</a:t>
            </a:r>
            <a:r>
              <a:rPr sz="1800" b="1" dirty="0">
                <a:latin typeface="Trebuchet MS"/>
                <a:cs typeface="Trebuchet MS"/>
              </a:rPr>
              <a:t>	</a:t>
            </a:r>
            <a:r>
              <a:rPr sz="1800" b="1" spc="190" dirty="0">
                <a:latin typeface="Trebuchet MS"/>
                <a:cs typeface="Trebuchet MS"/>
              </a:rPr>
              <a:t>1</a:t>
            </a:r>
            <a:r>
              <a:rPr sz="1800" b="1" spc="195" dirty="0">
                <a:latin typeface="Trebuchet MS"/>
                <a:cs typeface="Trebuchet MS"/>
              </a:rPr>
              <a:t>1</a:t>
            </a:r>
            <a:r>
              <a:rPr sz="1800" b="1" dirty="0">
                <a:latin typeface="Trebuchet MS"/>
                <a:cs typeface="Trebuchet MS"/>
              </a:rPr>
              <a:t>	</a:t>
            </a:r>
            <a:r>
              <a:rPr sz="2700" b="1" spc="292" baseline="3086" dirty="0">
                <a:latin typeface="Trebuchet MS"/>
                <a:cs typeface="Trebuchet MS"/>
              </a:rPr>
              <a:t>1</a:t>
            </a:r>
            <a:endParaRPr sz="2700" baseline="3086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897120" y="2147570"/>
            <a:ext cx="3427729" cy="402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3555">
              <a:lnSpc>
                <a:spcPct val="100000"/>
              </a:lnSpc>
              <a:spcBef>
                <a:spcPts val="100"/>
              </a:spcBef>
            </a:pPr>
            <a:r>
              <a:rPr sz="1800" i="1" spc="95" dirty="0">
                <a:latin typeface="Trebuchet MS"/>
                <a:cs typeface="Trebuchet MS"/>
              </a:rPr>
              <a:t>Time</a:t>
            </a:r>
            <a:endParaRPr sz="1800">
              <a:latin typeface="Trebuchet MS"/>
              <a:cs typeface="Trebuchet MS"/>
            </a:endParaRPr>
          </a:p>
          <a:p>
            <a:pPr marL="12700" marR="32384">
              <a:lnSpc>
                <a:spcPct val="89800"/>
              </a:lnSpc>
              <a:spcBef>
                <a:spcPts val="1585"/>
              </a:spcBef>
            </a:pPr>
            <a:r>
              <a:rPr sz="1750" spc="-10" dirty="0">
                <a:latin typeface="Arial MT"/>
                <a:cs typeface="Arial MT"/>
              </a:rPr>
              <a:t>Pipelining</a:t>
            </a:r>
            <a:r>
              <a:rPr sz="1750" spc="5" dirty="0">
                <a:latin typeface="Arial MT"/>
                <a:cs typeface="Arial MT"/>
              </a:rPr>
              <a:t> </a:t>
            </a:r>
            <a:r>
              <a:rPr sz="1750" spc="-10" dirty="0">
                <a:latin typeface="Arial MT"/>
                <a:cs typeface="Arial MT"/>
              </a:rPr>
              <a:t>doesn’t</a:t>
            </a:r>
            <a:r>
              <a:rPr sz="1750" dirty="0">
                <a:latin typeface="Arial MT"/>
                <a:cs typeface="Arial MT"/>
              </a:rPr>
              <a:t> </a:t>
            </a:r>
            <a:r>
              <a:rPr sz="1750" spc="-10" dirty="0">
                <a:latin typeface="Arial MT"/>
                <a:cs typeface="Arial MT"/>
              </a:rPr>
              <a:t>help</a:t>
            </a:r>
            <a:r>
              <a:rPr sz="1750" spc="40" dirty="0">
                <a:latin typeface="Arial MT"/>
                <a:cs typeface="Arial MT"/>
              </a:rPr>
              <a:t> </a:t>
            </a:r>
            <a:r>
              <a:rPr sz="1750" b="1" spc="-5" dirty="0">
                <a:solidFill>
                  <a:srgbClr val="0136BB"/>
                </a:solidFill>
                <a:latin typeface="Arial"/>
                <a:cs typeface="Arial"/>
              </a:rPr>
              <a:t>latency</a:t>
            </a:r>
            <a:r>
              <a:rPr sz="1750" b="1" spc="15" dirty="0">
                <a:solidFill>
                  <a:srgbClr val="0136BB"/>
                </a:solidFill>
                <a:latin typeface="Arial"/>
                <a:cs typeface="Arial"/>
              </a:rPr>
              <a:t> </a:t>
            </a:r>
            <a:r>
              <a:rPr sz="1750" spc="-10" dirty="0">
                <a:latin typeface="Arial MT"/>
                <a:cs typeface="Arial MT"/>
              </a:rPr>
              <a:t>of </a:t>
            </a:r>
            <a:r>
              <a:rPr sz="1750" spc="-5" dirty="0">
                <a:latin typeface="Arial MT"/>
                <a:cs typeface="Arial MT"/>
              </a:rPr>
              <a:t> </a:t>
            </a:r>
            <a:r>
              <a:rPr sz="1750" spc="-10" dirty="0">
                <a:latin typeface="Arial MT"/>
                <a:cs typeface="Arial MT"/>
              </a:rPr>
              <a:t>single</a:t>
            </a:r>
            <a:r>
              <a:rPr sz="1750" spc="5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task,</a:t>
            </a:r>
            <a:r>
              <a:rPr sz="1750" spc="10" dirty="0">
                <a:latin typeface="Arial MT"/>
                <a:cs typeface="Arial MT"/>
              </a:rPr>
              <a:t> </a:t>
            </a:r>
            <a:r>
              <a:rPr sz="1750" spc="-10" dirty="0">
                <a:latin typeface="Arial MT"/>
                <a:cs typeface="Arial MT"/>
              </a:rPr>
              <a:t>it</a:t>
            </a:r>
            <a:r>
              <a:rPr sz="1750" spc="10" dirty="0">
                <a:latin typeface="Arial MT"/>
                <a:cs typeface="Arial MT"/>
              </a:rPr>
              <a:t> </a:t>
            </a:r>
            <a:r>
              <a:rPr sz="1750" spc="-10" dirty="0">
                <a:latin typeface="Arial MT"/>
                <a:cs typeface="Arial MT"/>
              </a:rPr>
              <a:t>helps</a:t>
            </a:r>
            <a:r>
              <a:rPr sz="1750" spc="30" dirty="0">
                <a:latin typeface="Arial MT"/>
                <a:cs typeface="Arial MT"/>
              </a:rPr>
              <a:t> </a:t>
            </a:r>
            <a:r>
              <a:rPr sz="1750" b="1" spc="-5" dirty="0">
                <a:solidFill>
                  <a:srgbClr val="0136BB"/>
                </a:solidFill>
                <a:latin typeface="Arial"/>
                <a:cs typeface="Arial"/>
              </a:rPr>
              <a:t>throughput</a:t>
            </a:r>
            <a:r>
              <a:rPr sz="1750" b="1" spc="20" dirty="0">
                <a:solidFill>
                  <a:srgbClr val="0136BB"/>
                </a:solidFill>
                <a:latin typeface="Arial"/>
                <a:cs typeface="Arial"/>
              </a:rPr>
              <a:t> </a:t>
            </a:r>
            <a:r>
              <a:rPr sz="1750" spc="-10" dirty="0">
                <a:latin typeface="Arial MT"/>
                <a:cs typeface="Arial MT"/>
              </a:rPr>
              <a:t>of </a:t>
            </a:r>
            <a:r>
              <a:rPr sz="1750" spc="-470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entire</a:t>
            </a:r>
            <a:r>
              <a:rPr sz="1750" spc="5" dirty="0">
                <a:latin typeface="Arial MT"/>
                <a:cs typeface="Arial MT"/>
              </a:rPr>
              <a:t> </a:t>
            </a:r>
            <a:r>
              <a:rPr sz="1750" spc="-10" dirty="0">
                <a:latin typeface="Arial MT"/>
                <a:cs typeface="Arial MT"/>
              </a:rPr>
              <a:t>workload</a:t>
            </a:r>
            <a:endParaRPr sz="1750">
              <a:latin typeface="Arial MT"/>
              <a:cs typeface="Arial MT"/>
            </a:endParaRPr>
          </a:p>
          <a:p>
            <a:pPr marL="12700">
              <a:lnSpc>
                <a:spcPts val="1995"/>
              </a:lnSpc>
              <a:spcBef>
                <a:spcPts val="439"/>
              </a:spcBef>
            </a:pPr>
            <a:r>
              <a:rPr sz="1750" spc="-10" dirty="0">
                <a:latin typeface="Arial MT"/>
                <a:cs typeface="Arial MT"/>
              </a:rPr>
              <a:t>Pipeline </a:t>
            </a:r>
            <a:r>
              <a:rPr sz="1750" spc="-5" dirty="0">
                <a:latin typeface="Arial MT"/>
                <a:cs typeface="Arial MT"/>
              </a:rPr>
              <a:t>rate</a:t>
            </a:r>
            <a:r>
              <a:rPr sz="1750" spc="5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limited </a:t>
            </a:r>
            <a:r>
              <a:rPr sz="1750" spc="-10" dirty="0">
                <a:latin typeface="Arial MT"/>
                <a:cs typeface="Arial MT"/>
              </a:rPr>
              <a:t>by</a:t>
            </a:r>
            <a:r>
              <a:rPr sz="1750" spc="45" dirty="0">
                <a:latin typeface="Arial MT"/>
                <a:cs typeface="Arial MT"/>
              </a:rPr>
              <a:t> </a:t>
            </a:r>
            <a:r>
              <a:rPr sz="1750" b="1" spc="-5" dirty="0">
                <a:solidFill>
                  <a:srgbClr val="0136BB"/>
                </a:solidFill>
                <a:latin typeface="Arial"/>
                <a:cs typeface="Arial"/>
              </a:rPr>
              <a:t>slowest</a:t>
            </a:r>
            <a:endParaRPr sz="1750">
              <a:latin typeface="Arial"/>
              <a:cs typeface="Arial"/>
            </a:endParaRPr>
          </a:p>
          <a:p>
            <a:pPr marL="12700">
              <a:lnSpc>
                <a:spcPts val="1995"/>
              </a:lnSpc>
            </a:pPr>
            <a:r>
              <a:rPr sz="1750" spc="-10" dirty="0">
                <a:latin typeface="Arial MT"/>
                <a:cs typeface="Arial MT"/>
              </a:rPr>
              <a:t>pipeline</a:t>
            </a:r>
            <a:r>
              <a:rPr sz="1750" spc="-20" dirty="0">
                <a:latin typeface="Arial MT"/>
                <a:cs typeface="Arial MT"/>
              </a:rPr>
              <a:t> </a:t>
            </a:r>
            <a:r>
              <a:rPr sz="1750" spc="-10" dirty="0">
                <a:latin typeface="Arial MT"/>
                <a:cs typeface="Arial MT"/>
              </a:rPr>
              <a:t>stage</a:t>
            </a:r>
            <a:endParaRPr sz="1750">
              <a:latin typeface="Arial MT"/>
              <a:cs typeface="Arial MT"/>
            </a:endParaRPr>
          </a:p>
          <a:p>
            <a:pPr marL="12700" marR="996315">
              <a:lnSpc>
                <a:spcPts val="1880"/>
              </a:lnSpc>
              <a:spcBef>
                <a:spcPts val="685"/>
              </a:spcBef>
            </a:pPr>
            <a:r>
              <a:rPr sz="1750" b="1" dirty="0">
                <a:solidFill>
                  <a:srgbClr val="0136BB"/>
                </a:solidFill>
                <a:latin typeface="Arial"/>
                <a:cs typeface="Arial"/>
              </a:rPr>
              <a:t>Multiple </a:t>
            </a:r>
            <a:r>
              <a:rPr sz="1750" spc="-5" dirty="0">
                <a:latin typeface="Arial MT"/>
                <a:cs typeface="Arial MT"/>
              </a:rPr>
              <a:t>tasks </a:t>
            </a:r>
            <a:r>
              <a:rPr sz="1750" spc="-10" dirty="0">
                <a:latin typeface="Arial MT"/>
                <a:cs typeface="Arial MT"/>
              </a:rPr>
              <a:t>operating </a:t>
            </a:r>
            <a:r>
              <a:rPr sz="1750" spc="-475" dirty="0">
                <a:latin typeface="Arial MT"/>
                <a:cs typeface="Arial MT"/>
              </a:rPr>
              <a:t> </a:t>
            </a:r>
            <a:r>
              <a:rPr sz="1750" spc="-10" dirty="0">
                <a:latin typeface="Arial MT"/>
                <a:cs typeface="Arial MT"/>
              </a:rPr>
              <a:t>simultaneously</a:t>
            </a:r>
            <a:endParaRPr sz="1750">
              <a:latin typeface="Arial MT"/>
              <a:cs typeface="Arial MT"/>
            </a:endParaRPr>
          </a:p>
          <a:p>
            <a:pPr marL="12700" marR="13970">
              <a:lnSpc>
                <a:spcPts val="1889"/>
              </a:lnSpc>
              <a:spcBef>
                <a:spcPts val="650"/>
              </a:spcBef>
            </a:pPr>
            <a:r>
              <a:rPr sz="1750" spc="-5" dirty="0">
                <a:latin typeface="Arial MT"/>
                <a:cs typeface="Arial MT"/>
              </a:rPr>
              <a:t>Potential</a:t>
            </a:r>
            <a:r>
              <a:rPr sz="1750" spc="-15" dirty="0">
                <a:latin typeface="Arial MT"/>
                <a:cs typeface="Arial MT"/>
              </a:rPr>
              <a:t> </a:t>
            </a:r>
            <a:r>
              <a:rPr sz="1750" spc="-10" dirty="0">
                <a:latin typeface="Arial MT"/>
                <a:cs typeface="Arial MT"/>
              </a:rPr>
              <a:t>speedup</a:t>
            </a:r>
            <a:r>
              <a:rPr sz="1750" spc="-5" dirty="0">
                <a:latin typeface="Arial MT"/>
                <a:cs typeface="Arial MT"/>
              </a:rPr>
              <a:t> </a:t>
            </a:r>
            <a:r>
              <a:rPr sz="1750" spc="-10" dirty="0">
                <a:latin typeface="Arial MT"/>
                <a:cs typeface="Arial MT"/>
              </a:rPr>
              <a:t>=</a:t>
            </a:r>
            <a:r>
              <a:rPr sz="1750" spc="35" dirty="0">
                <a:latin typeface="Arial MT"/>
                <a:cs typeface="Arial MT"/>
              </a:rPr>
              <a:t> </a:t>
            </a:r>
            <a:r>
              <a:rPr sz="1750" b="1" spc="-5" dirty="0">
                <a:solidFill>
                  <a:srgbClr val="0136BB"/>
                </a:solidFill>
                <a:latin typeface="Arial"/>
                <a:cs typeface="Arial"/>
              </a:rPr>
              <a:t>Number</a:t>
            </a:r>
            <a:r>
              <a:rPr sz="1750" b="1" spc="15" dirty="0">
                <a:solidFill>
                  <a:srgbClr val="0136BB"/>
                </a:solidFill>
                <a:latin typeface="Arial"/>
                <a:cs typeface="Arial"/>
              </a:rPr>
              <a:t> </a:t>
            </a:r>
            <a:r>
              <a:rPr sz="1750" b="1" spc="-5" dirty="0">
                <a:solidFill>
                  <a:srgbClr val="0136BB"/>
                </a:solidFill>
                <a:latin typeface="Arial"/>
                <a:cs typeface="Arial"/>
              </a:rPr>
              <a:t>pipe </a:t>
            </a:r>
            <a:r>
              <a:rPr sz="1750" b="1" spc="-470" dirty="0">
                <a:solidFill>
                  <a:srgbClr val="0136BB"/>
                </a:solidFill>
                <a:latin typeface="Arial"/>
                <a:cs typeface="Arial"/>
              </a:rPr>
              <a:t> </a:t>
            </a:r>
            <a:r>
              <a:rPr sz="1750" b="1" spc="-5" dirty="0">
                <a:solidFill>
                  <a:srgbClr val="0136BB"/>
                </a:solidFill>
                <a:latin typeface="Arial"/>
                <a:cs typeface="Arial"/>
              </a:rPr>
              <a:t>stages</a:t>
            </a:r>
            <a:endParaRPr sz="1750">
              <a:latin typeface="Arial"/>
              <a:cs typeface="Arial"/>
            </a:endParaRPr>
          </a:p>
          <a:p>
            <a:pPr marL="12700" marR="5080">
              <a:lnSpc>
                <a:spcPts val="1880"/>
              </a:lnSpc>
              <a:spcBef>
                <a:spcPts val="660"/>
              </a:spcBef>
            </a:pPr>
            <a:r>
              <a:rPr sz="1750" spc="-10" dirty="0">
                <a:latin typeface="Arial MT"/>
                <a:cs typeface="Arial MT"/>
              </a:rPr>
              <a:t>Unbalanced </a:t>
            </a:r>
            <a:r>
              <a:rPr sz="1750" spc="-5" dirty="0">
                <a:latin typeface="Arial MT"/>
                <a:cs typeface="Arial MT"/>
              </a:rPr>
              <a:t>lengths </a:t>
            </a:r>
            <a:r>
              <a:rPr sz="1750" spc="-10" dirty="0">
                <a:latin typeface="Arial MT"/>
                <a:cs typeface="Arial MT"/>
              </a:rPr>
              <a:t>of</a:t>
            </a:r>
            <a:r>
              <a:rPr sz="1750" spc="10" dirty="0">
                <a:latin typeface="Arial MT"/>
                <a:cs typeface="Arial MT"/>
              </a:rPr>
              <a:t> </a:t>
            </a:r>
            <a:r>
              <a:rPr sz="1750" spc="-10" dirty="0">
                <a:latin typeface="Arial MT"/>
                <a:cs typeface="Arial MT"/>
              </a:rPr>
              <a:t>pipe</a:t>
            </a:r>
            <a:r>
              <a:rPr sz="1750" spc="-5" dirty="0">
                <a:latin typeface="Arial MT"/>
                <a:cs typeface="Arial MT"/>
              </a:rPr>
              <a:t> </a:t>
            </a:r>
            <a:r>
              <a:rPr sz="1750" spc="-10" dirty="0">
                <a:latin typeface="Arial MT"/>
                <a:cs typeface="Arial MT"/>
              </a:rPr>
              <a:t>stages </a:t>
            </a:r>
            <a:r>
              <a:rPr sz="1750" spc="-470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reduces</a:t>
            </a:r>
            <a:r>
              <a:rPr sz="1750" spc="5" dirty="0">
                <a:latin typeface="Arial MT"/>
                <a:cs typeface="Arial MT"/>
              </a:rPr>
              <a:t> </a:t>
            </a:r>
            <a:r>
              <a:rPr sz="1750" spc="-10" dirty="0">
                <a:latin typeface="Arial MT"/>
                <a:cs typeface="Arial MT"/>
              </a:rPr>
              <a:t>speedup</a:t>
            </a:r>
            <a:endParaRPr sz="1750">
              <a:latin typeface="Arial MT"/>
              <a:cs typeface="Arial MT"/>
            </a:endParaRPr>
          </a:p>
          <a:p>
            <a:pPr marL="12700" marR="214629">
              <a:lnSpc>
                <a:spcPts val="1889"/>
              </a:lnSpc>
              <a:spcBef>
                <a:spcPts val="650"/>
              </a:spcBef>
            </a:pPr>
            <a:r>
              <a:rPr sz="1750" spc="-25" dirty="0">
                <a:latin typeface="Arial MT"/>
                <a:cs typeface="Arial MT"/>
              </a:rPr>
              <a:t>Time</a:t>
            </a:r>
            <a:r>
              <a:rPr sz="1750" spc="-5" dirty="0">
                <a:latin typeface="Arial MT"/>
                <a:cs typeface="Arial MT"/>
              </a:rPr>
              <a:t> to</a:t>
            </a:r>
            <a:r>
              <a:rPr sz="1750" spc="1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“</a:t>
            </a:r>
            <a:r>
              <a:rPr sz="1750" b="1" dirty="0">
                <a:solidFill>
                  <a:srgbClr val="0136BB"/>
                </a:solidFill>
                <a:latin typeface="Arial"/>
                <a:cs typeface="Arial"/>
              </a:rPr>
              <a:t>fill</a:t>
            </a:r>
            <a:r>
              <a:rPr sz="1750" dirty="0">
                <a:latin typeface="Arial MT"/>
                <a:cs typeface="Arial MT"/>
              </a:rPr>
              <a:t>”</a:t>
            </a:r>
            <a:r>
              <a:rPr sz="1750" spc="10" dirty="0">
                <a:latin typeface="Arial MT"/>
                <a:cs typeface="Arial MT"/>
              </a:rPr>
              <a:t> </a:t>
            </a:r>
            <a:r>
              <a:rPr sz="1750" spc="-10" dirty="0">
                <a:latin typeface="Arial MT"/>
                <a:cs typeface="Arial MT"/>
              </a:rPr>
              <a:t>pipeline</a:t>
            </a:r>
            <a:r>
              <a:rPr sz="1750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and time</a:t>
            </a:r>
            <a:r>
              <a:rPr sz="1750" spc="10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to </a:t>
            </a:r>
            <a:r>
              <a:rPr sz="1750" spc="-470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“</a:t>
            </a:r>
            <a:r>
              <a:rPr sz="1750" b="1" spc="-5" dirty="0">
                <a:solidFill>
                  <a:srgbClr val="0136BB"/>
                </a:solidFill>
                <a:latin typeface="Arial"/>
                <a:cs typeface="Arial"/>
              </a:rPr>
              <a:t>drain</a:t>
            </a:r>
            <a:r>
              <a:rPr sz="1750" spc="-5" dirty="0">
                <a:latin typeface="Arial MT"/>
                <a:cs typeface="Arial MT"/>
              </a:rPr>
              <a:t>”</a:t>
            </a:r>
            <a:r>
              <a:rPr sz="1750" spc="5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it</a:t>
            </a:r>
            <a:r>
              <a:rPr sz="1750" spc="5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reduces </a:t>
            </a:r>
            <a:r>
              <a:rPr sz="1750" spc="-10" dirty="0">
                <a:latin typeface="Arial MT"/>
                <a:cs typeface="Arial MT"/>
              </a:rPr>
              <a:t>speedup</a:t>
            </a:r>
            <a:endParaRPr sz="1750">
              <a:latin typeface="Arial MT"/>
              <a:cs typeface="Arial MT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448309" y="2716529"/>
            <a:ext cx="451484" cy="2381250"/>
            <a:chOff x="448309" y="2716529"/>
            <a:chExt cx="451484" cy="2381250"/>
          </a:xfrm>
        </p:grpSpPr>
        <p:sp>
          <p:nvSpPr>
            <p:cNvPr id="33" name="object 33"/>
            <p:cNvSpPr/>
            <p:nvPr/>
          </p:nvSpPr>
          <p:spPr>
            <a:xfrm>
              <a:off x="505459" y="2735579"/>
              <a:ext cx="0" cy="2255520"/>
            </a:xfrm>
            <a:custGeom>
              <a:avLst/>
              <a:gdLst/>
              <a:ahLst/>
              <a:cxnLst/>
              <a:rect l="l" t="t" r="r" b="b"/>
              <a:pathLst>
                <a:path h="2255520">
                  <a:moveTo>
                    <a:pt x="0" y="0"/>
                  </a:moveTo>
                  <a:lnTo>
                    <a:pt x="0" y="2255520"/>
                  </a:lnTo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48309" y="4983479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0"/>
                  </a:moveTo>
                  <a:lnTo>
                    <a:pt x="0" y="0"/>
                  </a:lnTo>
                  <a:lnTo>
                    <a:pt x="57150" y="1143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10539" y="2943859"/>
              <a:ext cx="374650" cy="334010"/>
            </a:xfrm>
            <a:custGeom>
              <a:avLst/>
              <a:gdLst/>
              <a:ahLst/>
              <a:cxnLst/>
              <a:rect l="l" t="t" r="r" b="b"/>
              <a:pathLst>
                <a:path w="374650" h="334010">
                  <a:moveTo>
                    <a:pt x="45719" y="5079"/>
                  </a:moveTo>
                  <a:lnTo>
                    <a:pt x="130809" y="93979"/>
                  </a:lnTo>
                  <a:lnTo>
                    <a:pt x="115569" y="97789"/>
                  </a:lnTo>
                  <a:lnTo>
                    <a:pt x="92709" y="104139"/>
                  </a:lnTo>
                  <a:lnTo>
                    <a:pt x="54609" y="120650"/>
                  </a:lnTo>
                  <a:lnTo>
                    <a:pt x="26669" y="147319"/>
                  </a:lnTo>
                  <a:lnTo>
                    <a:pt x="2539" y="193039"/>
                  </a:lnTo>
                  <a:lnTo>
                    <a:pt x="1269" y="208279"/>
                  </a:lnTo>
                  <a:lnTo>
                    <a:pt x="0" y="217169"/>
                  </a:lnTo>
                  <a:lnTo>
                    <a:pt x="13969" y="264160"/>
                  </a:lnTo>
                  <a:lnTo>
                    <a:pt x="63500" y="308610"/>
                  </a:lnTo>
                  <a:lnTo>
                    <a:pt x="102869" y="326389"/>
                  </a:lnTo>
                  <a:lnTo>
                    <a:pt x="139700" y="332739"/>
                  </a:lnTo>
                  <a:lnTo>
                    <a:pt x="152400" y="334010"/>
                  </a:lnTo>
                  <a:lnTo>
                    <a:pt x="215900" y="334010"/>
                  </a:lnTo>
                  <a:lnTo>
                    <a:pt x="229869" y="332739"/>
                  </a:lnTo>
                  <a:lnTo>
                    <a:pt x="246379" y="332739"/>
                  </a:lnTo>
                  <a:lnTo>
                    <a:pt x="255269" y="330200"/>
                  </a:lnTo>
                  <a:lnTo>
                    <a:pt x="269239" y="326389"/>
                  </a:lnTo>
                  <a:lnTo>
                    <a:pt x="280669" y="322579"/>
                  </a:lnTo>
                  <a:lnTo>
                    <a:pt x="293369" y="316229"/>
                  </a:lnTo>
                  <a:lnTo>
                    <a:pt x="306069" y="312419"/>
                  </a:lnTo>
                  <a:lnTo>
                    <a:pt x="318769" y="303529"/>
                  </a:lnTo>
                  <a:lnTo>
                    <a:pt x="355600" y="269239"/>
                  </a:lnTo>
                  <a:lnTo>
                    <a:pt x="369569" y="238760"/>
                  </a:lnTo>
                  <a:lnTo>
                    <a:pt x="373379" y="227329"/>
                  </a:lnTo>
                  <a:lnTo>
                    <a:pt x="374650" y="213360"/>
                  </a:lnTo>
                  <a:lnTo>
                    <a:pt x="373379" y="198119"/>
                  </a:lnTo>
                  <a:lnTo>
                    <a:pt x="370840" y="187960"/>
                  </a:lnTo>
                  <a:lnTo>
                    <a:pt x="344169" y="143510"/>
                  </a:lnTo>
                  <a:lnTo>
                    <a:pt x="312419" y="118110"/>
                  </a:lnTo>
                  <a:lnTo>
                    <a:pt x="299719" y="113029"/>
                  </a:lnTo>
                  <a:lnTo>
                    <a:pt x="285750" y="105410"/>
                  </a:lnTo>
                  <a:lnTo>
                    <a:pt x="273050" y="101600"/>
                  </a:lnTo>
                  <a:lnTo>
                    <a:pt x="257809" y="97789"/>
                  </a:lnTo>
                  <a:lnTo>
                    <a:pt x="246379" y="96519"/>
                  </a:lnTo>
                  <a:lnTo>
                    <a:pt x="234950" y="93979"/>
                  </a:lnTo>
                  <a:lnTo>
                    <a:pt x="325566" y="17779"/>
                  </a:lnTo>
                  <a:lnTo>
                    <a:pt x="177800" y="17779"/>
                  </a:lnTo>
                  <a:lnTo>
                    <a:pt x="172538" y="16510"/>
                  </a:lnTo>
                  <a:lnTo>
                    <a:pt x="105409" y="16510"/>
                  </a:lnTo>
                  <a:lnTo>
                    <a:pt x="45719" y="5079"/>
                  </a:lnTo>
                  <a:close/>
                </a:path>
                <a:path w="374650" h="334010">
                  <a:moveTo>
                    <a:pt x="255269" y="0"/>
                  </a:moveTo>
                  <a:lnTo>
                    <a:pt x="177800" y="0"/>
                  </a:lnTo>
                  <a:lnTo>
                    <a:pt x="177800" y="17779"/>
                  </a:lnTo>
                  <a:lnTo>
                    <a:pt x="254000" y="17779"/>
                  </a:lnTo>
                  <a:lnTo>
                    <a:pt x="255269" y="0"/>
                  </a:lnTo>
                  <a:close/>
                </a:path>
                <a:path w="374650" h="334010">
                  <a:moveTo>
                    <a:pt x="346709" y="0"/>
                  </a:moveTo>
                  <a:lnTo>
                    <a:pt x="254000" y="17779"/>
                  </a:lnTo>
                  <a:lnTo>
                    <a:pt x="325566" y="17779"/>
                  </a:lnTo>
                  <a:lnTo>
                    <a:pt x="346709" y="0"/>
                  </a:lnTo>
                  <a:close/>
                </a:path>
                <a:path w="374650" h="334010">
                  <a:moveTo>
                    <a:pt x="104139" y="0"/>
                  </a:moveTo>
                  <a:lnTo>
                    <a:pt x="105409" y="16510"/>
                  </a:lnTo>
                  <a:lnTo>
                    <a:pt x="172538" y="16510"/>
                  </a:lnTo>
                  <a:lnTo>
                    <a:pt x="104139" y="0"/>
                  </a:lnTo>
                  <a:close/>
                </a:path>
              </a:pathLst>
            </a:custGeom>
            <a:solidFill>
              <a:srgbClr val="9090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10539" y="2943859"/>
              <a:ext cx="375920" cy="336550"/>
            </a:xfrm>
            <a:custGeom>
              <a:avLst/>
              <a:gdLst/>
              <a:ahLst/>
              <a:cxnLst/>
              <a:rect l="l" t="t" r="r" b="b"/>
              <a:pathLst>
                <a:path w="375919" h="336550">
                  <a:moveTo>
                    <a:pt x="45719" y="5079"/>
                  </a:moveTo>
                  <a:lnTo>
                    <a:pt x="105409" y="16510"/>
                  </a:lnTo>
                  <a:lnTo>
                    <a:pt x="104139" y="0"/>
                  </a:lnTo>
                  <a:lnTo>
                    <a:pt x="177800" y="17779"/>
                  </a:lnTo>
                  <a:lnTo>
                    <a:pt x="177800" y="0"/>
                  </a:lnTo>
                  <a:lnTo>
                    <a:pt x="255269" y="0"/>
                  </a:lnTo>
                  <a:lnTo>
                    <a:pt x="254000" y="17779"/>
                  </a:lnTo>
                  <a:lnTo>
                    <a:pt x="346709" y="0"/>
                  </a:lnTo>
                  <a:lnTo>
                    <a:pt x="234950" y="93979"/>
                  </a:lnTo>
                  <a:lnTo>
                    <a:pt x="246379" y="96519"/>
                  </a:lnTo>
                  <a:lnTo>
                    <a:pt x="257809" y="97789"/>
                  </a:lnTo>
                  <a:lnTo>
                    <a:pt x="273050" y="101600"/>
                  </a:lnTo>
                  <a:lnTo>
                    <a:pt x="285750" y="105410"/>
                  </a:lnTo>
                  <a:lnTo>
                    <a:pt x="299719" y="113029"/>
                  </a:lnTo>
                  <a:lnTo>
                    <a:pt x="312419" y="118110"/>
                  </a:lnTo>
                  <a:lnTo>
                    <a:pt x="344169" y="143510"/>
                  </a:lnTo>
                  <a:lnTo>
                    <a:pt x="367029" y="176529"/>
                  </a:lnTo>
                  <a:lnTo>
                    <a:pt x="374650" y="213360"/>
                  </a:lnTo>
                  <a:lnTo>
                    <a:pt x="373379" y="227329"/>
                  </a:lnTo>
                  <a:lnTo>
                    <a:pt x="369569" y="238760"/>
                  </a:lnTo>
                  <a:lnTo>
                    <a:pt x="367029" y="250189"/>
                  </a:lnTo>
                  <a:lnTo>
                    <a:pt x="332740" y="293369"/>
                  </a:lnTo>
                  <a:lnTo>
                    <a:pt x="293369" y="316229"/>
                  </a:lnTo>
                  <a:lnTo>
                    <a:pt x="280669" y="322579"/>
                  </a:lnTo>
                  <a:lnTo>
                    <a:pt x="269239" y="326389"/>
                  </a:lnTo>
                  <a:lnTo>
                    <a:pt x="255269" y="330200"/>
                  </a:lnTo>
                  <a:lnTo>
                    <a:pt x="246379" y="332739"/>
                  </a:lnTo>
                  <a:lnTo>
                    <a:pt x="229869" y="332739"/>
                  </a:lnTo>
                  <a:lnTo>
                    <a:pt x="215900" y="334010"/>
                  </a:lnTo>
                  <a:lnTo>
                    <a:pt x="152400" y="334010"/>
                  </a:lnTo>
                  <a:lnTo>
                    <a:pt x="139700" y="332739"/>
                  </a:lnTo>
                  <a:lnTo>
                    <a:pt x="123189" y="331469"/>
                  </a:lnTo>
                  <a:lnTo>
                    <a:pt x="102869" y="326389"/>
                  </a:lnTo>
                  <a:lnTo>
                    <a:pt x="63500" y="308610"/>
                  </a:lnTo>
                  <a:lnTo>
                    <a:pt x="22859" y="276860"/>
                  </a:lnTo>
                  <a:lnTo>
                    <a:pt x="3809" y="238760"/>
                  </a:lnTo>
                  <a:lnTo>
                    <a:pt x="0" y="217169"/>
                  </a:lnTo>
                  <a:lnTo>
                    <a:pt x="1269" y="208279"/>
                  </a:lnTo>
                  <a:lnTo>
                    <a:pt x="2539" y="193039"/>
                  </a:lnTo>
                  <a:lnTo>
                    <a:pt x="26669" y="147319"/>
                  </a:lnTo>
                  <a:lnTo>
                    <a:pt x="54609" y="120650"/>
                  </a:lnTo>
                  <a:lnTo>
                    <a:pt x="92709" y="104139"/>
                  </a:lnTo>
                  <a:lnTo>
                    <a:pt x="130809" y="93979"/>
                  </a:lnTo>
                  <a:lnTo>
                    <a:pt x="45719" y="5079"/>
                  </a:lnTo>
                  <a:close/>
                </a:path>
                <a:path w="375919" h="336550">
                  <a:moveTo>
                    <a:pt x="0" y="0"/>
                  </a:moveTo>
                  <a:lnTo>
                    <a:pt x="0" y="0"/>
                  </a:lnTo>
                </a:path>
                <a:path w="375919" h="336550">
                  <a:moveTo>
                    <a:pt x="375919" y="336550"/>
                  </a:moveTo>
                  <a:lnTo>
                    <a:pt x="375919" y="336550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158239" y="2379979"/>
            <a:ext cx="342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80" dirty="0">
                <a:latin typeface="Trebuchet MS"/>
                <a:cs typeface="Trebuchet MS"/>
              </a:rPr>
              <a:t>3</a:t>
            </a:r>
            <a:r>
              <a:rPr sz="1800" b="1" spc="195" dirty="0">
                <a:latin typeface="Trebuchet MS"/>
                <a:cs typeface="Trebuchet MS"/>
              </a:rPr>
              <a:t>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663700" y="2393950"/>
            <a:ext cx="2620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0065" algn="l"/>
                <a:tab pos="2290445" algn="l"/>
              </a:tabLst>
            </a:pPr>
            <a:r>
              <a:rPr sz="1800" b="1" spc="190" dirty="0">
                <a:latin typeface="Trebuchet MS"/>
                <a:cs typeface="Trebuchet MS"/>
              </a:rPr>
              <a:t>3</a:t>
            </a:r>
            <a:r>
              <a:rPr sz="1800" b="1" spc="195" dirty="0">
                <a:latin typeface="Trebuchet MS"/>
                <a:cs typeface="Trebuchet MS"/>
              </a:rPr>
              <a:t>0</a:t>
            </a:r>
            <a:r>
              <a:rPr sz="1800" b="1" dirty="0">
                <a:latin typeface="Trebuchet MS"/>
                <a:cs typeface="Trebuchet MS"/>
              </a:rPr>
              <a:t>	</a:t>
            </a:r>
            <a:r>
              <a:rPr sz="1800" b="1" spc="190" dirty="0">
                <a:latin typeface="Trebuchet MS"/>
                <a:cs typeface="Trebuchet MS"/>
              </a:rPr>
              <a:t>3</a:t>
            </a:r>
            <a:r>
              <a:rPr sz="1800" b="1" spc="195" dirty="0">
                <a:latin typeface="Trebuchet MS"/>
                <a:cs typeface="Trebuchet MS"/>
              </a:rPr>
              <a:t>0</a:t>
            </a:r>
            <a:r>
              <a:rPr sz="1800" b="1" dirty="0">
                <a:latin typeface="Trebuchet MS"/>
                <a:cs typeface="Trebuchet MS"/>
              </a:rPr>
              <a:t> </a:t>
            </a:r>
            <a:r>
              <a:rPr sz="1800" b="1" spc="-190" dirty="0">
                <a:latin typeface="Trebuchet MS"/>
                <a:cs typeface="Trebuchet MS"/>
              </a:rPr>
              <a:t> </a:t>
            </a:r>
            <a:r>
              <a:rPr sz="1800" b="1" spc="190" dirty="0">
                <a:latin typeface="Trebuchet MS"/>
                <a:cs typeface="Trebuchet MS"/>
              </a:rPr>
              <a:t>3</a:t>
            </a:r>
            <a:r>
              <a:rPr sz="1800" b="1" spc="195" dirty="0">
                <a:latin typeface="Trebuchet MS"/>
                <a:cs typeface="Trebuchet MS"/>
              </a:rPr>
              <a:t>0</a:t>
            </a:r>
            <a:r>
              <a:rPr sz="1800" b="1" dirty="0">
                <a:latin typeface="Trebuchet MS"/>
                <a:cs typeface="Trebuchet MS"/>
              </a:rPr>
              <a:t> </a:t>
            </a:r>
            <a:r>
              <a:rPr sz="1800" b="1" spc="-170" dirty="0">
                <a:latin typeface="Trebuchet MS"/>
                <a:cs typeface="Trebuchet MS"/>
              </a:rPr>
              <a:t> </a:t>
            </a:r>
            <a:r>
              <a:rPr sz="1800" b="1" spc="190" dirty="0">
                <a:latin typeface="Trebuchet MS"/>
                <a:cs typeface="Trebuchet MS"/>
              </a:rPr>
              <a:t>3</a:t>
            </a:r>
            <a:r>
              <a:rPr sz="1800" b="1" spc="195" dirty="0">
                <a:latin typeface="Trebuchet MS"/>
                <a:cs typeface="Trebuchet MS"/>
              </a:rPr>
              <a:t>0</a:t>
            </a:r>
            <a:r>
              <a:rPr sz="1800" b="1" dirty="0">
                <a:latin typeface="Trebuchet MS"/>
                <a:cs typeface="Trebuchet MS"/>
              </a:rPr>
              <a:t> </a:t>
            </a:r>
            <a:r>
              <a:rPr sz="1800" b="1" spc="-200" dirty="0">
                <a:latin typeface="Trebuchet MS"/>
                <a:cs typeface="Trebuchet MS"/>
              </a:rPr>
              <a:t> </a:t>
            </a:r>
            <a:r>
              <a:rPr sz="1800" b="1" spc="180" dirty="0">
                <a:latin typeface="Trebuchet MS"/>
                <a:cs typeface="Trebuchet MS"/>
              </a:rPr>
              <a:t>3</a:t>
            </a:r>
            <a:r>
              <a:rPr sz="1800" b="1" spc="195" dirty="0">
                <a:latin typeface="Trebuchet MS"/>
                <a:cs typeface="Trebuchet MS"/>
              </a:rPr>
              <a:t>0</a:t>
            </a:r>
            <a:r>
              <a:rPr sz="1800" b="1" dirty="0">
                <a:latin typeface="Trebuchet MS"/>
                <a:cs typeface="Trebuchet MS"/>
              </a:rPr>
              <a:t>	</a:t>
            </a:r>
            <a:r>
              <a:rPr sz="1800" b="1" spc="180" dirty="0">
                <a:latin typeface="Trebuchet MS"/>
                <a:cs typeface="Trebuchet MS"/>
              </a:rPr>
              <a:t>3</a:t>
            </a:r>
            <a:r>
              <a:rPr sz="1800" b="1" spc="195" dirty="0">
                <a:latin typeface="Trebuchet MS"/>
                <a:cs typeface="Trebuchet MS"/>
              </a:rPr>
              <a:t>0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042610" y="2866330"/>
            <a:ext cx="2475865" cy="2106295"/>
            <a:chOff x="1042610" y="2866330"/>
            <a:chExt cx="2475865" cy="2106295"/>
          </a:xfrm>
        </p:grpSpPr>
        <p:sp>
          <p:nvSpPr>
            <p:cNvPr id="40" name="object 40"/>
            <p:cNvSpPr/>
            <p:nvPr/>
          </p:nvSpPr>
          <p:spPr>
            <a:xfrm>
              <a:off x="3187700" y="3944619"/>
              <a:ext cx="317500" cy="461009"/>
            </a:xfrm>
            <a:custGeom>
              <a:avLst/>
              <a:gdLst/>
              <a:ahLst/>
              <a:cxnLst/>
              <a:rect l="l" t="t" r="r" b="b"/>
              <a:pathLst>
                <a:path w="317500" h="461010">
                  <a:moveTo>
                    <a:pt x="217169" y="172719"/>
                  </a:moveTo>
                  <a:lnTo>
                    <a:pt x="100329" y="172719"/>
                  </a:lnTo>
                  <a:lnTo>
                    <a:pt x="109220" y="175259"/>
                  </a:lnTo>
                  <a:lnTo>
                    <a:pt x="110489" y="181609"/>
                  </a:lnTo>
                  <a:lnTo>
                    <a:pt x="109220" y="198119"/>
                  </a:lnTo>
                  <a:lnTo>
                    <a:pt x="107950" y="222250"/>
                  </a:lnTo>
                  <a:lnTo>
                    <a:pt x="102870" y="245109"/>
                  </a:lnTo>
                  <a:lnTo>
                    <a:pt x="97789" y="264159"/>
                  </a:lnTo>
                  <a:lnTo>
                    <a:pt x="91439" y="290829"/>
                  </a:lnTo>
                  <a:lnTo>
                    <a:pt x="83820" y="311150"/>
                  </a:lnTo>
                  <a:lnTo>
                    <a:pt x="66039" y="340359"/>
                  </a:lnTo>
                  <a:lnTo>
                    <a:pt x="52069" y="356869"/>
                  </a:lnTo>
                  <a:lnTo>
                    <a:pt x="27939" y="386079"/>
                  </a:lnTo>
                  <a:lnTo>
                    <a:pt x="11430" y="405129"/>
                  </a:lnTo>
                  <a:lnTo>
                    <a:pt x="0" y="422909"/>
                  </a:lnTo>
                  <a:lnTo>
                    <a:pt x="0" y="430529"/>
                  </a:lnTo>
                  <a:lnTo>
                    <a:pt x="11430" y="444499"/>
                  </a:lnTo>
                  <a:lnTo>
                    <a:pt x="29210" y="461009"/>
                  </a:lnTo>
                  <a:lnTo>
                    <a:pt x="46989" y="461009"/>
                  </a:lnTo>
                  <a:lnTo>
                    <a:pt x="52069" y="457199"/>
                  </a:lnTo>
                  <a:lnTo>
                    <a:pt x="43180" y="445769"/>
                  </a:lnTo>
                  <a:lnTo>
                    <a:pt x="35560" y="436879"/>
                  </a:lnTo>
                  <a:lnTo>
                    <a:pt x="35560" y="429259"/>
                  </a:lnTo>
                  <a:lnTo>
                    <a:pt x="46989" y="411479"/>
                  </a:lnTo>
                  <a:lnTo>
                    <a:pt x="67310" y="391159"/>
                  </a:lnTo>
                  <a:lnTo>
                    <a:pt x="97789" y="354329"/>
                  </a:lnTo>
                  <a:lnTo>
                    <a:pt x="123189" y="322579"/>
                  </a:lnTo>
                  <a:lnTo>
                    <a:pt x="132079" y="311150"/>
                  </a:lnTo>
                  <a:lnTo>
                    <a:pt x="138429" y="303529"/>
                  </a:lnTo>
                  <a:lnTo>
                    <a:pt x="151129" y="302259"/>
                  </a:lnTo>
                  <a:lnTo>
                    <a:pt x="213360" y="302259"/>
                  </a:lnTo>
                  <a:lnTo>
                    <a:pt x="193039" y="267969"/>
                  </a:lnTo>
                  <a:lnTo>
                    <a:pt x="179070" y="240029"/>
                  </a:lnTo>
                  <a:lnTo>
                    <a:pt x="177800" y="224789"/>
                  </a:lnTo>
                  <a:lnTo>
                    <a:pt x="177800" y="207009"/>
                  </a:lnTo>
                  <a:lnTo>
                    <a:pt x="180339" y="195579"/>
                  </a:lnTo>
                  <a:lnTo>
                    <a:pt x="187960" y="189229"/>
                  </a:lnTo>
                  <a:lnTo>
                    <a:pt x="238529" y="189229"/>
                  </a:lnTo>
                  <a:lnTo>
                    <a:pt x="226060" y="181609"/>
                  </a:lnTo>
                  <a:lnTo>
                    <a:pt x="217169" y="172719"/>
                  </a:lnTo>
                  <a:close/>
                </a:path>
                <a:path w="317500" h="461010">
                  <a:moveTo>
                    <a:pt x="213360" y="302259"/>
                  </a:moveTo>
                  <a:lnTo>
                    <a:pt x="151129" y="302259"/>
                  </a:lnTo>
                  <a:lnTo>
                    <a:pt x="161289" y="308609"/>
                  </a:lnTo>
                  <a:lnTo>
                    <a:pt x="172720" y="316229"/>
                  </a:lnTo>
                  <a:lnTo>
                    <a:pt x="198120" y="347979"/>
                  </a:lnTo>
                  <a:lnTo>
                    <a:pt x="224789" y="386079"/>
                  </a:lnTo>
                  <a:lnTo>
                    <a:pt x="250189" y="422909"/>
                  </a:lnTo>
                  <a:lnTo>
                    <a:pt x="267970" y="444499"/>
                  </a:lnTo>
                  <a:lnTo>
                    <a:pt x="273050" y="449579"/>
                  </a:lnTo>
                  <a:lnTo>
                    <a:pt x="283210" y="449579"/>
                  </a:lnTo>
                  <a:lnTo>
                    <a:pt x="293370" y="441959"/>
                  </a:lnTo>
                  <a:lnTo>
                    <a:pt x="304800" y="433069"/>
                  </a:lnTo>
                  <a:lnTo>
                    <a:pt x="314960" y="425449"/>
                  </a:lnTo>
                  <a:lnTo>
                    <a:pt x="317076" y="419099"/>
                  </a:lnTo>
                  <a:lnTo>
                    <a:pt x="304800" y="419099"/>
                  </a:lnTo>
                  <a:lnTo>
                    <a:pt x="293370" y="417829"/>
                  </a:lnTo>
                  <a:lnTo>
                    <a:pt x="276860" y="405129"/>
                  </a:lnTo>
                  <a:lnTo>
                    <a:pt x="250189" y="364489"/>
                  </a:lnTo>
                  <a:lnTo>
                    <a:pt x="213360" y="302259"/>
                  </a:lnTo>
                  <a:close/>
                </a:path>
                <a:path w="317500" h="461010">
                  <a:moveTo>
                    <a:pt x="317500" y="417829"/>
                  </a:moveTo>
                  <a:lnTo>
                    <a:pt x="304800" y="419099"/>
                  </a:lnTo>
                  <a:lnTo>
                    <a:pt x="317076" y="419099"/>
                  </a:lnTo>
                  <a:lnTo>
                    <a:pt x="317500" y="417829"/>
                  </a:lnTo>
                  <a:close/>
                </a:path>
                <a:path w="317500" h="461010">
                  <a:moveTo>
                    <a:pt x="153670" y="0"/>
                  </a:moveTo>
                  <a:lnTo>
                    <a:pt x="143510" y="5079"/>
                  </a:lnTo>
                  <a:lnTo>
                    <a:pt x="137160" y="10159"/>
                  </a:lnTo>
                  <a:lnTo>
                    <a:pt x="132079" y="20319"/>
                  </a:lnTo>
                  <a:lnTo>
                    <a:pt x="130810" y="29209"/>
                  </a:lnTo>
                  <a:lnTo>
                    <a:pt x="132079" y="36829"/>
                  </a:lnTo>
                  <a:lnTo>
                    <a:pt x="137160" y="48259"/>
                  </a:lnTo>
                  <a:lnTo>
                    <a:pt x="138429" y="55879"/>
                  </a:lnTo>
                  <a:lnTo>
                    <a:pt x="140970" y="63500"/>
                  </a:lnTo>
                  <a:lnTo>
                    <a:pt x="138429" y="72389"/>
                  </a:lnTo>
                  <a:lnTo>
                    <a:pt x="132079" y="81279"/>
                  </a:lnTo>
                  <a:lnTo>
                    <a:pt x="123189" y="88900"/>
                  </a:lnTo>
                  <a:lnTo>
                    <a:pt x="110489" y="95250"/>
                  </a:lnTo>
                  <a:lnTo>
                    <a:pt x="102870" y="101600"/>
                  </a:lnTo>
                  <a:lnTo>
                    <a:pt x="93979" y="109219"/>
                  </a:lnTo>
                  <a:lnTo>
                    <a:pt x="86360" y="119379"/>
                  </a:lnTo>
                  <a:lnTo>
                    <a:pt x="78739" y="137159"/>
                  </a:lnTo>
                  <a:lnTo>
                    <a:pt x="73660" y="157479"/>
                  </a:lnTo>
                  <a:lnTo>
                    <a:pt x="67310" y="172719"/>
                  </a:lnTo>
                  <a:lnTo>
                    <a:pt x="66039" y="191769"/>
                  </a:lnTo>
                  <a:lnTo>
                    <a:pt x="62230" y="215900"/>
                  </a:lnTo>
                  <a:lnTo>
                    <a:pt x="62230" y="243839"/>
                  </a:lnTo>
                  <a:lnTo>
                    <a:pt x="66039" y="251459"/>
                  </a:lnTo>
                  <a:lnTo>
                    <a:pt x="69850" y="254000"/>
                  </a:lnTo>
                  <a:lnTo>
                    <a:pt x="77470" y="255269"/>
                  </a:lnTo>
                  <a:lnTo>
                    <a:pt x="81279" y="254000"/>
                  </a:lnTo>
                  <a:lnTo>
                    <a:pt x="83820" y="251459"/>
                  </a:lnTo>
                  <a:lnTo>
                    <a:pt x="83820" y="210819"/>
                  </a:lnTo>
                  <a:lnTo>
                    <a:pt x="85089" y="195579"/>
                  </a:lnTo>
                  <a:lnTo>
                    <a:pt x="86360" y="184150"/>
                  </a:lnTo>
                  <a:lnTo>
                    <a:pt x="92710" y="175259"/>
                  </a:lnTo>
                  <a:lnTo>
                    <a:pt x="100329" y="172719"/>
                  </a:lnTo>
                  <a:lnTo>
                    <a:pt x="217169" y="172719"/>
                  </a:lnTo>
                  <a:lnTo>
                    <a:pt x="215900" y="171450"/>
                  </a:lnTo>
                  <a:lnTo>
                    <a:pt x="207010" y="157479"/>
                  </a:lnTo>
                  <a:lnTo>
                    <a:pt x="200660" y="137159"/>
                  </a:lnTo>
                  <a:lnTo>
                    <a:pt x="199389" y="118109"/>
                  </a:lnTo>
                  <a:lnTo>
                    <a:pt x="194310" y="109219"/>
                  </a:lnTo>
                  <a:lnTo>
                    <a:pt x="187960" y="100329"/>
                  </a:lnTo>
                  <a:lnTo>
                    <a:pt x="179070" y="88900"/>
                  </a:lnTo>
                  <a:lnTo>
                    <a:pt x="172720" y="83819"/>
                  </a:lnTo>
                  <a:lnTo>
                    <a:pt x="172720" y="76200"/>
                  </a:lnTo>
                  <a:lnTo>
                    <a:pt x="180339" y="57150"/>
                  </a:lnTo>
                  <a:lnTo>
                    <a:pt x="185420" y="49529"/>
                  </a:lnTo>
                  <a:lnTo>
                    <a:pt x="187960" y="38100"/>
                  </a:lnTo>
                  <a:lnTo>
                    <a:pt x="185420" y="24129"/>
                  </a:lnTo>
                  <a:lnTo>
                    <a:pt x="182879" y="13969"/>
                  </a:lnTo>
                  <a:lnTo>
                    <a:pt x="177800" y="6350"/>
                  </a:lnTo>
                  <a:lnTo>
                    <a:pt x="167639" y="1269"/>
                  </a:lnTo>
                  <a:lnTo>
                    <a:pt x="153670" y="0"/>
                  </a:lnTo>
                  <a:close/>
                </a:path>
                <a:path w="317500" h="461010">
                  <a:moveTo>
                    <a:pt x="238529" y="189229"/>
                  </a:moveTo>
                  <a:lnTo>
                    <a:pt x="194310" y="189229"/>
                  </a:lnTo>
                  <a:lnTo>
                    <a:pt x="201929" y="191769"/>
                  </a:lnTo>
                  <a:lnTo>
                    <a:pt x="217170" y="204469"/>
                  </a:lnTo>
                  <a:lnTo>
                    <a:pt x="234950" y="215900"/>
                  </a:lnTo>
                  <a:lnTo>
                    <a:pt x="247650" y="222250"/>
                  </a:lnTo>
                  <a:lnTo>
                    <a:pt x="255270" y="224789"/>
                  </a:lnTo>
                  <a:lnTo>
                    <a:pt x="261620" y="222250"/>
                  </a:lnTo>
                  <a:lnTo>
                    <a:pt x="264160" y="215900"/>
                  </a:lnTo>
                  <a:lnTo>
                    <a:pt x="262889" y="213359"/>
                  </a:lnTo>
                  <a:lnTo>
                    <a:pt x="261620" y="207009"/>
                  </a:lnTo>
                  <a:lnTo>
                    <a:pt x="248920" y="195579"/>
                  </a:lnTo>
                  <a:lnTo>
                    <a:pt x="238529" y="189229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187700" y="3944619"/>
              <a:ext cx="318770" cy="462280"/>
            </a:xfrm>
            <a:custGeom>
              <a:avLst/>
              <a:gdLst/>
              <a:ahLst/>
              <a:cxnLst/>
              <a:rect l="l" t="t" r="r" b="b"/>
              <a:pathLst>
                <a:path w="318770" h="462279">
                  <a:moveTo>
                    <a:pt x="314960" y="425449"/>
                  </a:moveTo>
                  <a:lnTo>
                    <a:pt x="317500" y="417829"/>
                  </a:lnTo>
                  <a:lnTo>
                    <a:pt x="304800" y="419099"/>
                  </a:lnTo>
                  <a:lnTo>
                    <a:pt x="293370" y="417829"/>
                  </a:lnTo>
                  <a:lnTo>
                    <a:pt x="276860" y="405129"/>
                  </a:lnTo>
                  <a:lnTo>
                    <a:pt x="250189" y="364489"/>
                  </a:lnTo>
                  <a:lnTo>
                    <a:pt x="213360" y="302259"/>
                  </a:lnTo>
                  <a:lnTo>
                    <a:pt x="193039" y="267969"/>
                  </a:lnTo>
                  <a:lnTo>
                    <a:pt x="179070" y="240029"/>
                  </a:lnTo>
                  <a:lnTo>
                    <a:pt x="177800" y="224789"/>
                  </a:lnTo>
                  <a:lnTo>
                    <a:pt x="177800" y="207009"/>
                  </a:lnTo>
                  <a:lnTo>
                    <a:pt x="180339" y="195579"/>
                  </a:lnTo>
                  <a:lnTo>
                    <a:pt x="187960" y="189229"/>
                  </a:lnTo>
                  <a:lnTo>
                    <a:pt x="194310" y="189229"/>
                  </a:lnTo>
                  <a:lnTo>
                    <a:pt x="201929" y="191769"/>
                  </a:lnTo>
                  <a:lnTo>
                    <a:pt x="217170" y="204469"/>
                  </a:lnTo>
                  <a:lnTo>
                    <a:pt x="234950" y="215900"/>
                  </a:lnTo>
                  <a:lnTo>
                    <a:pt x="247650" y="222250"/>
                  </a:lnTo>
                  <a:lnTo>
                    <a:pt x="255270" y="224789"/>
                  </a:lnTo>
                  <a:lnTo>
                    <a:pt x="261620" y="222250"/>
                  </a:lnTo>
                  <a:lnTo>
                    <a:pt x="264160" y="215900"/>
                  </a:lnTo>
                  <a:lnTo>
                    <a:pt x="262889" y="213359"/>
                  </a:lnTo>
                  <a:lnTo>
                    <a:pt x="261620" y="207009"/>
                  </a:lnTo>
                  <a:lnTo>
                    <a:pt x="248920" y="195579"/>
                  </a:lnTo>
                  <a:lnTo>
                    <a:pt x="226060" y="181609"/>
                  </a:lnTo>
                  <a:lnTo>
                    <a:pt x="215900" y="171450"/>
                  </a:lnTo>
                  <a:lnTo>
                    <a:pt x="207010" y="157479"/>
                  </a:lnTo>
                  <a:lnTo>
                    <a:pt x="200660" y="137159"/>
                  </a:lnTo>
                  <a:lnTo>
                    <a:pt x="199389" y="118109"/>
                  </a:lnTo>
                  <a:lnTo>
                    <a:pt x="194310" y="109219"/>
                  </a:lnTo>
                  <a:lnTo>
                    <a:pt x="187960" y="100329"/>
                  </a:lnTo>
                  <a:lnTo>
                    <a:pt x="179070" y="88900"/>
                  </a:lnTo>
                  <a:lnTo>
                    <a:pt x="172720" y="83819"/>
                  </a:lnTo>
                  <a:lnTo>
                    <a:pt x="172720" y="76200"/>
                  </a:lnTo>
                  <a:lnTo>
                    <a:pt x="177800" y="63500"/>
                  </a:lnTo>
                  <a:lnTo>
                    <a:pt x="180339" y="57150"/>
                  </a:lnTo>
                  <a:lnTo>
                    <a:pt x="185420" y="49529"/>
                  </a:lnTo>
                  <a:lnTo>
                    <a:pt x="187960" y="38100"/>
                  </a:lnTo>
                  <a:lnTo>
                    <a:pt x="185420" y="24129"/>
                  </a:lnTo>
                  <a:lnTo>
                    <a:pt x="182879" y="13969"/>
                  </a:lnTo>
                  <a:lnTo>
                    <a:pt x="177800" y="6350"/>
                  </a:lnTo>
                  <a:lnTo>
                    <a:pt x="167639" y="1269"/>
                  </a:lnTo>
                  <a:lnTo>
                    <a:pt x="153670" y="0"/>
                  </a:lnTo>
                  <a:lnTo>
                    <a:pt x="143510" y="5079"/>
                  </a:lnTo>
                  <a:lnTo>
                    <a:pt x="137160" y="10159"/>
                  </a:lnTo>
                  <a:lnTo>
                    <a:pt x="132079" y="20319"/>
                  </a:lnTo>
                  <a:lnTo>
                    <a:pt x="130810" y="29209"/>
                  </a:lnTo>
                  <a:lnTo>
                    <a:pt x="132079" y="36829"/>
                  </a:lnTo>
                  <a:lnTo>
                    <a:pt x="137160" y="48259"/>
                  </a:lnTo>
                  <a:lnTo>
                    <a:pt x="138429" y="55879"/>
                  </a:lnTo>
                  <a:lnTo>
                    <a:pt x="140970" y="63500"/>
                  </a:lnTo>
                  <a:lnTo>
                    <a:pt x="138429" y="72389"/>
                  </a:lnTo>
                  <a:lnTo>
                    <a:pt x="132079" y="81279"/>
                  </a:lnTo>
                  <a:lnTo>
                    <a:pt x="123189" y="88900"/>
                  </a:lnTo>
                  <a:lnTo>
                    <a:pt x="110489" y="95250"/>
                  </a:lnTo>
                  <a:lnTo>
                    <a:pt x="102870" y="101600"/>
                  </a:lnTo>
                  <a:lnTo>
                    <a:pt x="93979" y="109219"/>
                  </a:lnTo>
                  <a:lnTo>
                    <a:pt x="86360" y="119379"/>
                  </a:lnTo>
                  <a:lnTo>
                    <a:pt x="78739" y="137159"/>
                  </a:lnTo>
                  <a:lnTo>
                    <a:pt x="73660" y="157479"/>
                  </a:lnTo>
                  <a:lnTo>
                    <a:pt x="67310" y="172719"/>
                  </a:lnTo>
                  <a:lnTo>
                    <a:pt x="66039" y="191769"/>
                  </a:lnTo>
                  <a:lnTo>
                    <a:pt x="62230" y="215900"/>
                  </a:lnTo>
                  <a:lnTo>
                    <a:pt x="62230" y="229869"/>
                  </a:lnTo>
                  <a:lnTo>
                    <a:pt x="62230" y="243839"/>
                  </a:lnTo>
                  <a:lnTo>
                    <a:pt x="66039" y="251459"/>
                  </a:lnTo>
                  <a:lnTo>
                    <a:pt x="69850" y="254000"/>
                  </a:lnTo>
                  <a:lnTo>
                    <a:pt x="77470" y="255269"/>
                  </a:lnTo>
                  <a:lnTo>
                    <a:pt x="81279" y="254000"/>
                  </a:lnTo>
                  <a:lnTo>
                    <a:pt x="83820" y="251459"/>
                  </a:lnTo>
                  <a:lnTo>
                    <a:pt x="83820" y="234950"/>
                  </a:lnTo>
                  <a:lnTo>
                    <a:pt x="83820" y="210819"/>
                  </a:lnTo>
                  <a:lnTo>
                    <a:pt x="85089" y="195579"/>
                  </a:lnTo>
                  <a:lnTo>
                    <a:pt x="86360" y="184150"/>
                  </a:lnTo>
                  <a:lnTo>
                    <a:pt x="92710" y="175259"/>
                  </a:lnTo>
                  <a:lnTo>
                    <a:pt x="100329" y="172719"/>
                  </a:lnTo>
                  <a:lnTo>
                    <a:pt x="109220" y="175259"/>
                  </a:lnTo>
                  <a:lnTo>
                    <a:pt x="110489" y="181609"/>
                  </a:lnTo>
                  <a:lnTo>
                    <a:pt x="109220" y="198119"/>
                  </a:lnTo>
                  <a:lnTo>
                    <a:pt x="107950" y="222250"/>
                  </a:lnTo>
                  <a:lnTo>
                    <a:pt x="102870" y="245109"/>
                  </a:lnTo>
                  <a:lnTo>
                    <a:pt x="97789" y="264159"/>
                  </a:lnTo>
                  <a:lnTo>
                    <a:pt x="91439" y="290829"/>
                  </a:lnTo>
                  <a:lnTo>
                    <a:pt x="83820" y="311150"/>
                  </a:lnTo>
                  <a:lnTo>
                    <a:pt x="66039" y="340359"/>
                  </a:lnTo>
                  <a:lnTo>
                    <a:pt x="52069" y="356869"/>
                  </a:lnTo>
                  <a:lnTo>
                    <a:pt x="27939" y="386079"/>
                  </a:lnTo>
                  <a:lnTo>
                    <a:pt x="11430" y="405129"/>
                  </a:lnTo>
                  <a:lnTo>
                    <a:pt x="0" y="422909"/>
                  </a:lnTo>
                  <a:lnTo>
                    <a:pt x="0" y="430529"/>
                  </a:lnTo>
                  <a:lnTo>
                    <a:pt x="11430" y="444499"/>
                  </a:lnTo>
                  <a:lnTo>
                    <a:pt x="29210" y="461009"/>
                  </a:lnTo>
                  <a:lnTo>
                    <a:pt x="46989" y="461009"/>
                  </a:lnTo>
                  <a:lnTo>
                    <a:pt x="52069" y="457199"/>
                  </a:lnTo>
                  <a:lnTo>
                    <a:pt x="43180" y="445769"/>
                  </a:lnTo>
                  <a:lnTo>
                    <a:pt x="35560" y="436879"/>
                  </a:lnTo>
                  <a:lnTo>
                    <a:pt x="35560" y="429259"/>
                  </a:lnTo>
                  <a:lnTo>
                    <a:pt x="46989" y="411479"/>
                  </a:lnTo>
                  <a:lnTo>
                    <a:pt x="67310" y="391159"/>
                  </a:lnTo>
                  <a:lnTo>
                    <a:pt x="97789" y="354329"/>
                  </a:lnTo>
                  <a:lnTo>
                    <a:pt x="123189" y="322579"/>
                  </a:lnTo>
                  <a:lnTo>
                    <a:pt x="132079" y="311150"/>
                  </a:lnTo>
                  <a:lnTo>
                    <a:pt x="138429" y="303529"/>
                  </a:lnTo>
                  <a:lnTo>
                    <a:pt x="198120" y="347979"/>
                  </a:lnTo>
                  <a:lnTo>
                    <a:pt x="224789" y="386079"/>
                  </a:lnTo>
                  <a:lnTo>
                    <a:pt x="250189" y="422909"/>
                  </a:lnTo>
                  <a:lnTo>
                    <a:pt x="267970" y="444499"/>
                  </a:lnTo>
                  <a:lnTo>
                    <a:pt x="273050" y="449579"/>
                  </a:lnTo>
                  <a:lnTo>
                    <a:pt x="283210" y="449579"/>
                  </a:lnTo>
                  <a:lnTo>
                    <a:pt x="293370" y="441959"/>
                  </a:lnTo>
                  <a:lnTo>
                    <a:pt x="304800" y="433069"/>
                  </a:lnTo>
                  <a:lnTo>
                    <a:pt x="314960" y="425449"/>
                  </a:lnTo>
                  <a:close/>
                </a:path>
                <a:path w="318770" h="462279">
                  <a:moveTo>
                    <a:pt x="0" y="0"/>
                  </a:moveTo>
                  <a:lnTo>
                    <a:pt x="0" y="0"/>
                  </a:lnTo>
                </a:path>
                <a:path w="318770" h="462279">
                  <a:moveTo>
                    <a:pt x="318770" y="462279"/>
                  </a:moveTo>
                  <a:lnTo>
                    <a:pt x="318770" y="462279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752089" y="4546600"/>
              <a:ext cx="414020" cy="412750"/>
            </a:xfrm>
            <a:custGeom>
              <a:avLst/>
              <a:gdLst/>
              <a:ahLst/>
              <a:cxnLst/>
              <a:rect l="l" t="t" r="r" b="b"/>
              <a:pathLst>
                <a:path w="414019" h="412750">
                  <a:moveTo>
                    <a:pt x="0" y="412750"/>
                  </a:moveTo>
                  <a:lnTo>
                    <a:pt x="0" y="102869"/>
                  </a:lnTo>
                  <a:lnTo>
                    <a:pt x="102870" y="0"/>
                  </a:lnTo>
                  <a:lnTo>
                    <a:pt x="414020" y="0"/>
                  </a:lnTo>
                  <a:lnTo>
                    <a:pt x="414020" y="309880"/>
                  </a:lnTo>
                  <a:lnTo>
                    <a:pt x="311150" y="412750"/>
                  </a:lnTo>
                  <a:lnTo>
                    <a:pt x="0" y="412750"/>
                  </a:lnTo>
                  <a:close/>
                </a:path>
                <a:path w="414019" h="412750">
                  <a:moveTo>
                    <a:pt x="0" y="0"/>
                  </a:moveTo>
                  <a:lnTo>
                    <a:pt x="0" y="0"/>
                  </a:lnTo>
                </a:path>
                <a:path w="414019" h="412750">
                  <a:moveTo>
                    <a:pt x="414020" y="412750"/>
                  </a:moveTo>
                  <a:lnTo>
                    <a:pt x="414020" y="412750"/>
                  </a:lnTo>
                </a:path>
                <a:path w="414019" h="412750">
                  <a:moveTo>
                    <a:pt x="0" y="102869"/>
                  </a:moveTo>
                  <a:lnTo>
                    <a:pt x="102870" y="0"/>
                  </a:lnTo>
                  <a:lnTo>
                    <a:pt x="414020" y="0"/>
                  </a:lnTo>
                  <a:lnTo>
                    <a:pt x="311150" y="102869"/>
                  </a:lnTo>
                  <a:lnTo>
                    <a:pt x="0" y="102869"/>
                  </a:lnTo>
                  <a:close/>
                </a:path>
                <a:path w="414019" h="412750">
                  <a:moveTo>
                    <a:pt x="0" y="0"/>
                  </a:moveTo>
                  <a:lnTo>
                    <a:pt x="0" y="0"/>
                  </a:lnTo>
                </a:path>
                <a:path w="414019" h="412750">
                  <a:moveTo>
                    <a:pt x="414020" y="412750"/>
                  </a:moveTo>
                  <a:lnTo>
                    <a:pt x="414020" y="412750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063239" y="4546600"/>
              <a:ext cx="102870" cy="412750"/>
            </a:xfrm>
            <a:custGeom>
              <a:avLst/>
              <a:gdLst/>
              <a:ahLst/>
              <a:cxnLst/>
              <a:rect l="l" t="t" r="r" b="b"/>
              <a:pathLst>
                <a:path w="102869" h="412750">
                  <a:moveTo>
                    <a:pt x="102870" y="0"/>
                  </a:moveTo>
                  <a:lnTo>
                    <a:pt x="0" y="102869"/>
                  </a:lnTo>
                  <a:lnTo>
                    <a:pt x="0" y="412750"/>
                  </a:lnTo>
                  <a:lnTo>
                    <a:pt x="102870" y="309880"/>
                  </a:lnTo>
                  <a:lnTo>
                    <a:pt x="10287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752089" y="4465319"/>
              <a:ext cx="414020" cy="494030"/>
            </a:xfrm>
            <a:custGeom>
              <a:avLst/>
              <a:gdLst/>
              <a:ahLst/>
              <a:cxnLst/>
              <a:rect l="l" t="t" r="r" b="b"/>
              <a:pathLst>
                <a:path w="414019" h="494029">
                  <a:moveTo>
                    <a:pt x="311150" y="494029"/>
                  </a:moveTo>
                  <a:lnTo>
                    <a:pt x="311150" y="184149"/>
                  </a:lnTo>
                  <a:lnTo>
                    <a:pt x="414020" y="81279"/>
                  </a:lnTo>
                  <a:lnTo>
                    <a:pt x="414020" y="391159"/>
                  </a:lnTo>
                  <a:lnTo>
                    <a:pt x="311150" y="494029"/>
                  </a:lnTo>
                  <a:close/>
                </a:path>
                <a:path w="414019" h="494029">
                  <a:moveTo>
                    <a:pt x="0" y="81279"/>
                  </a:moveTo>
                  <a:lnTo>
                    <a:pt x="0" y="81279"/>
                  </a:lnTo>
                </a:path>
                <a:path w="414019" h="494029">
                  <a:moveTo>
                    <a:pt x="414020" y="494029"/>
                  </a:moveTo>
                  <a:lnTo>
                    <a:pt x="414020" y="494029"/>
                  </a:lnTo>
                </a:path>
                <a:path w="414019" h="494029">
                  <a:moveTo>
                    <a:pt x="101600" y="73659"/>
                  </a:moveTo>
                  <a:lnTo>
                    <a:pt x="101600" y="19049"/>
                  </a:lnTo>
                  <a:lnTo>
                    <a:pt x="119380" y="0"/>
                  </a:lnTo>
                  <a:lnTo>
                    <a:pt x="414020" y="0"/>
                  </a:lnTo>
                  <a:lnTo>
                    <a:pt x="414020" y="54609"/>
                  </a:lnTo>
                  <a:lnTo>
                    <a:pt x="396240" y="73659"/>
                  </a:lnTo>
                  <a:lnTo>
                    <a:pt x="101600" y="73659"/>
                  </a:lnTo>
                  <a:close/>
                </a:path>
                <a:path w="414019" h="494029">
                  <a:moveTo>
                    <a:pt x="101600" y="0"/>
                  </a:moveTo>
                  <a:lnTo>
                    <a:pt x="101600" y="0"/>
                  </a:lnTo>
                </a:path>
                <a:path w="414019" h="494029">
                  <a:moveTo>
                    <a:pt x="414020" y="73659"/>
                  </a:moveTo>
                  <a:lnTo>
                    <a:pt x="414020" y="73659"/>
                  </a:lnTo>
                </a:path>
                <a:path w="414019" h="494029">
                  <a:moveTo>
                    <a:pt x="101600" y="19049"/>
                  </a:moveTo>
                  <a:lnTo>
                    <a:pt x="119380" y="0"/>
                  </a:lnTo>
                  <a:lnTo>
                    <a:pt x="414020" y="0"/>
                  </a:lnTo>
                  <a:lnTo>
                    <a:pt x="396240" y="19049"/>
                  </a:lnTo>
                  <a:lnTo>
                    <a:pt x="101600" y="19049"/>
                  </a:lnTo>
                  <a:close/>
                </a:path>
                <a:path w="414019" h="494029">
                  <a:moveTo>
                    <a:pt x="101600" y="0"/>
                  </a:moveTo>
                  <a:lnTo>
                    <a:pt x="101600" y="0"/>
                  </a:lnTo>
                </a:path>
                <a:path w="414019" h="494029">
                  <a:moveTo>
                    <a:pt x="414020" y="73659"/>
                  </a:moveTo>
                  <a:lnTo>
                    <a:pt x="414020" y="73659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148330" y="4465319"/>
              <a:ext cx="17780" cy="73660"/>
            </a:xfrm>
            <a:custGeom>
              <a:avLst/>
              <a:gdLst/>
              <a:ahLst/>
              <a:cxnLst/>
              <a:rect l="l" t="t" r="r" b="b"/>
              <a:pathLst>
                <a:path w="17780" h="73660">
                  <a:moveTo>
                    <a:pt x="17780" y="0"/>
                  </a:moveTo>
                  <a:lnTo>
                    <a:pt x="0" y="19049"/>
                  </a:lnTo>
                  <a:lnTo>
                    <a:pt x="0" y="73659"/>
                  </a:lnTo>
                  <a:lnTo>
                    <a:pt x="17780" y="54609"/>
                  </a:lnTo>
                  <a:lnTo>
                    <a:pt x="1778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853689" y="4465319"/>
              <a:ext cx="312420" cy="73660"/>
            </a:xfrm>
            <a:custGeom>
              <a:avLst/>
              <a:gdLst/>
              <a:ahLst/>
              <a:cxnLst/>
              <a:rect l="l" t="t" r="r" b="b"/>
              <a:pathLst>
                <a:path w="312419" h="73660">
                  <a:moveTo>
                    <a:pt x="294640" y="73659"/>
                  </a:moveTo>
                  <a:lnTo>
                    <a:pt x="294640" y="19049"/>
                  </a:lnTo>
                  <a:lnTo>
                    <a:pt x="312420" y="0"/>
                  </a:lnTo>
                  <a:lnTo>
                    <a:pt x="312420" y="54609"/>
                  </a:lnTo>
                  <a:lnTo>
                    <a:pt x="294640" y="73659"/>
                  </a:lnTo>
                  <a:close/>
                </a:path>
                <a:path w="312419" h="73660">
                  <a:moveTo>
                    <a:pt x="0" y="0"/>
                  </a:moveTo>
                  <a:lnTo>
                    <a:pt x="0" y="0"/>
                  </a:lnTo>
                </a:path>
                <a:path w="312419" h="73660">
                  <a:moveTo>
                    <a:pt x="312420" y="73659"/>
                  </a:moveTo>
                  <a:lnTo>
                    <a:pt x="312420" y="73659"/>
                  </a:lnTo>
                </a:path>
                <a:path w="312419" h="73660">
                  <a:moveTo>
                    <a:pt x="49530" y="41909"/>
                  </a:moveTo>
                  <a:lnTo>
                    <a:pt x="60960" y="41909"/>
                  </a:lnTo>
                  <a:lnTo>
                    <a:pt x="71120" y="44449"/>
                  </a:lnTo>
                  <a:lnTo>
                    <a:pt x="71120" y="48259"/>
                  </a:lnTo>
                  <a:lnTo>
                    <a:pt x="71120" y="52069"/>
                  </a:lnTo>
                  <a:lnTo>
                    <a:pt x="60960" y="55879"/>
                  </a:lnTo>
                  <a:lnTo>
                    <a:pt x="49530" y="55879"/>
                  </a:lnTo>
                  <a:lnTo>
                    <a:pt x="38100" y="55879"/>
                  </a:lnTo>
                  <a:lnTo>
                    <a:pt x="30480" y="52069"/>
                  </a:lnTo>
                  <a:lnTo>
                    <a:pt x="30480" y="48259"/>
                  </a:lnTo>
                  <a:lnTo>
                    <a:pt x="30480" y="44449"/>
                  </a:lnTo>
                  <a:lnTo>
                    <a:pt x="38100" y="41909"/>
                  </a:lnTo>
                  <a:lnTo>
                    <a:pt x="49530" y="41909"/>
                  </a:lnTo>
                  <a:close/>
                </a:path>
                <a:path w="312419" h="73660">
                  <a:moveTo>
                    <a:pt x="30480" y="41909"/>
                  </a:moveTo>
                  <a:lnTo>
                    <a:pt x="30480" y="41909"/>
                  </a:lnTo>
                </a:path>
                <a:path w="312419" h="73660">
                  <a:moveTo>
                    <a:pt x="71120" y="55879"/>
                  </a:moveTo>
                  <a:lnTo>
                    <a:pt x="71120" y="55879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91400" y="4729420"/>
              <a:ext cx="242688" cy="111878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1842770" y="3468369"/>
              <a:ext cx="412750" cy="411480"/>
            </a:xfrm>
            <a:custGeom>
              <a:avLst/>
              <a:gdLst/>
              <a:ahLst/>
              <a:cxnLst/>
              <a:rect l="l" t="t" r="r" b="b"/>
              <a:pathLst>
                <a:path w="412750" h="411479">
                  <a:moveTo>
                    <a:pt x="0" y="411479"/>
                  </a:moveTo>
                  <a:lnTo>
                    <a:pt x="0" y="102869"/>
                  </a:lnTo>
                  <a:lnTo>
                    <a:pt x="102869" y="0"/>
                  </a:lnTo>
                  <a:lnTo>
                    <a:pt x="412750" y="0"/>
                  </a:lnTo>
                  <a:lnTo>
                    <a:pt x="412750" y="308609"/>
                  </a:lnTo>
                  <a:lnTo>
                    <a:pt x="309880" y="411479"/>
                  </a:lnTo>
                  <a:lnTo>
                    <a:pt x="0" y="411479"/>
                  </a:lnTo>
                  <a:close/>
                </a:path>
                <a:path w="412750" h="411479">
                  <a:moveTo>
                    <a:pt x="0" y="0"/>
                  </a:moveTo>
                  <a:lnTo>
                    <a:pt x="0" y="0"/>
                  </a:lnTo>
                </a:path>
                <a:path w="412750" h="411479">
                  <a:moveTo>
                    <a:pt x="412750" y="411479"/>
                  </a:moveTo>
                  <a:lnTo>
                    <a:pt x="412750" y="411479"/>
                  </a:lnTo>
                </a:path>
                <a:path w="412750" h="411479">
                  <a:moveTo>
                    <a:pt x="0" y="102869"/>
                  </a:moveTo>
                  <a:lnTo>
                    <a:pt x="102869" y="0"/>
                  </a:lnTo>
                  <a:lnTo>
                    <a:pt x="412750" y="0"/>
                  </a:lnTo>
                  <a:lnTo>
                    <a:pt x="309880" y="102869"/>
                  </a:lnTo>
                  <a:lnTo>
                    <a:pt x="0" y="102869"/>
                  </a:lnTo>
                  <a:close/>
                </a:path>
                <a:path w="412750" h="411479">
                  <a:moveTo>
                    <a:pt x="0" y="0"/>
                  </a:moveTo>
                  <a:lnTo>
                    <a:pt x="0" y="0"/>
                  </a:lnTo>
                </a:path>
                <a:path w="412750" h="411479">
                  <a:moveTo>
                    <a:pt x="412750" y="411479"/>
                  </a:moveTo>
                  <a:lnTo>
                    <a:pt x="412750" y="411479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152650" y="3468369"/>
              <a:ext cx="102870" cy="411480"/>
            </a:xfrm>
            <a:custGeom>
              <a:avLst/>
              <a:gdLst/>
              <a:ahLst/>
              <a:cxnLst/>
              <a:rect l="l" t="t" r="r" b="b"/>
              <a:pathLst>
                <a:path w="102869" h="411479">
                  <a:moveTo>
                    <a:pt x="102869" y="0"/>
                  </a:moveTo>
                  <a:lnTo>
                    <a:pt x="0" y="102869"/>
                  </a:lnTo>
                  <a:lnTo>
                    <a:pt x="0" y="411479"/>
                  </a:lnTo>
                  <a:lnTo>
                    <a:pt x="102869" y="308609"/>
                  </a:lnTo>
                  <a:lnTo>
                    <a:pt x="102869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842770" y="3385819"/>
              <a:ext cx="412750" cy="494030"/>
            </a:xfrm>
            <a:custGeom>
              <a:avLst/>
              <a:gdLst/>
              <a:ahLst/>
              <a:cxnLst/>
              <a:rect l="l" t="t" r="r" b="b"/>
              <a:pathLst>
                <a:path w="412750" h="494029">
                  <a:moveTo>
                    <a:pt x="309880" y="494029"/>
                  </a:moveTo>
                  <a:lnTo>
                    <a:pt x="309880" y="185419"/>
                  </a:lnTo>
                  <a:lnTo>
                    <a:pt x="412750" y="82550"/>
                  </a:lnTo>
                  <a:lnTo>
                    <a:pt x="412750" y="391159"/>
                  </a:lnTo>
                  <a:lnTo>
                    <a:pt x="309880" y="494029"/>
                  </a:lnTo>
                  <a:close/>
                </a:path>
                <a:path w="412750" h="494029">
                  <a:moveTo>
                    <a:pt x="0" y="82550"/>
                  </a:moveTo>
                  <a:lnTo>
                    <a:pt x="0" y="82550"/>
                  </a:lnTo>
                </a:path>
                <a:path w="412750" h="494029">
                  <a:moveTo>
                    <a:pt x="412750" y="494029"/>
                  </a:moveTo>
                  <a:lnTo>
                    <a:pt x="412750" y="494029"/>
                  </a:lnTo>
                </a:path>
                <a:path w="412750" h="494029">
                  <a:moveTo>
                    <a:pt x="99060" y="73659"/>
                  </a:moveTo>
                  <a:lnTo>
                    <a:pt x="99060" y="17779"/>
                  </a:lnTo>
                  <a:lnTo>
                    <a:pt x="116840" y="0"/>
                  </a:lnTo>
                  <a:lnTo>
                    <a:pt x="411480" y="0"/>
                  </a:lnTo>
                  <a:lnTo>
                    <a:pt x="411480" y="54609"/>
                  </a:lnTo>
                  <a:lnTo>
                    <a:pt x="393700" y="73659"/>
                  </a:lnTo>
                  <a:lnTo>
                    <a:pt x="99060" y="73659"/>
                  </a:lnTo>
                  <a:close/>
                </a:path>
                <a:path w="412750" h="494029">
                  <a:moveTo>
                    <a:pt x="99060" y="0"/>
                  </a:moveTo>
                  <a:lnTo>
                    <a:pt x="99060" y="0"/>
                  </a:lnTo>
                </a:path>
                <a:path w="412750" h="494029">
                  <a:moveTo>
                    <a:pt x="412750" y="73659"/>
                  </a:moveTo>
                  <a:lnTo>
                    <a:pt x="412750" y="73659"/>
                  </a:lnTo>
                </a:path>
                <a:path w="412750" h="494029">
                  <a:moveTo>
                    <a:pt x="99060" y="17779"/>
                  </a:moveTo>
                  <a:lnTo>
                    <a:pt x="116840" y="0"/>
                  </a:lnTo>
                  <a:lnTo>
                    <a:pt x="411480" y="0"/>
                  </a:lnTo>
                  <a:lnTo>
                    <a:pt x="393700" y="17779"/>
                  </a:lnTo>
                  <a:lnTo>
                    <a:pt x="99060" y="17779"/>
                  </a:lnTo>
                  <a:close/>
                </a:path>
                <a:path w="412750" h="494029">
                  <a:moveTo>
                    <a:pt x="99060" y="0"/>
                  </a:moveTo>
                  <a:lnTo>
                    <a:pt x="99060" y="0"/>
                  </a:lnTo>
                </a:path>
                <a:path w="412750" h="494029">
                  <a:moveTo>
                    <a:pt x="412750" y="73659"/>
                  </a:moveTo>
                  <a:lnTo>
                    <a:pt x="412750" y="73659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236469" y="3385819"/>
              <a:ext cx="17780" cy="73660"/>
            </a:xfrm>
            <a:custGeom>
              <a:avLst/>
              <a:gdLst/>
              <a:ahLst/>
              <a:cxnLst/>
              <a:rect l="l" t="t" r="r" b="b"/>
              <a:pathLst>
                <a:path w="17780" h="73660">
                  <a:moveTo>
                    <a:pt x="17780" y="0"/>
                  </a:moveTo>
                  <a:lnTo>
                    <a:pt x="0" y="17779"/>
                  </a:lnTo>
                  <a:lnTo>
                    <a:pt x="0" y="73659"/>
                  </a:lnTo>
                  <a:lnTo>
                    <a:pt x="17780" y="54609"/>
                  </a:lnTo>
                  <a:lnTo>
                    <a:pt x="1778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941830" y="3385819"/>
              <a:ext cx="313690" cy="73660"/>
            </a:xfrm>
            <a:custGeom>
              <a:avLst/>
              <a:gdLst/>
              <a:ahLst/>
              <a:cxnLst/>
              <a:rect l="l" t="t" r="r" b="b"/>
              <a:pathLst>
                <a:path w="313689" h="73660">
                  <a:moveTo>
                    <a:pt x="294639" y="73659"/>
                  </a:moveTo>
                  <a:lnTo>
                    <a:pt x="294639" y="17779"/>
                  </a:lnTo>
                  <a:lnTo>
                    <a:pt x="312419" y="0"/>
                  </a:lnTo>
                  <a:lnTo>
                    <a:pt x="312419" y="54609"/>
                  </a:lnTo>
                  <a:lnTo>
                    <a:pt x="294639" y="73659"/>
                  </a:lnTo>
                  <a:close/>
                </a:path>
                <a:path w="313689" h="73660">
                  <a:moveTo>
                    <a:pt x="0" y="0"/>
                  </a:moveTo>
                  <a:lnTo>
                    <a:pt x="0" y="0"/>
                  </a:lnTo>
                </a:path>
                <a:path w="313689" h="73660">
                  <a:moveTo>
                    <a:pt x="313689" y="73659"/>
                  </a:moveTo>
                  <a:lnTo>
                    <a:pt x="313689" y="73659"/>
                  </a:lnTo>
                </a:path>
                <a:path w="313689" h="73660">
                  <a:moveTo>
                    <a:pt x="52069" y="41909"/>
                  </a:moveTo>
                  <a:lnTo>
                    <a:pt x="63500" y="41909"/>
                  </a:lnTo>
                  <a:lnTo>
                    <a:pt x="71119" y="45719"/>
                  </a:lnTo>
                  <a:lnTo>
                    <a:pt x="71119" y="49529"/>
                  </a:lnTo>
                  <a:lnTo>
                    <a:pt x="71119" y="53339"/>
                  </a:lnTo>
                  <a:lnTo>
                    <a:pt x="63500" y="55879"/>
                  </a:lnTo>
                  <a:lnTo>
                    <a:pt x="52069" y="55879"/>
                  </a:lnTo>
                  <a:lnTo>
                    <a:pt x="40639" y="55879"/>
                  </a:lnTo>
                  <a:lnTo>
                    <a:pt x="31750" y="53339"/>
                  </a:lnTo>
                  <a:lnTo>
                    <a:pt x="31750" y="49529"/>
                  </a:lnTo>
                  <a:lnTo>
                    <a:pt x="31750" y="45719"/>
                  </a:lnTo>
                  <a:lnTo>
                    <a:pt x="40639" y="41909"/>
                  </a:lnTo>
                  <a:lnTo>
                    <a:pt x="52069" y="41909"/>
                  </a:lnTo>
                  <a:close/>
                </a:path>
                <a:path w="313689" h="73660">
                  <a:moveTo>
                    <a:pt x="31750" y="41909"/>
                  </a:moveTo>
                  <a:lnTo>
                    <a:pt x="31750" y="41909"/>
                  </a:lnTo>
                </a:path>
                <a:path w="313689" h="73660">
                  <a:moveTo>
                    <a:pt x="72389" y="57150"/>
                  </a:moveTo>
                  <a:lnTo>
                    <a:pt x="72389" y="57150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78271" y="3648650"/>
              <a:ext cx="242688" cy="113148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77719" y="3117849"/>
              <a:ext cx="121919" cy="220979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1879600" y="2932429"/>
              <a:ext cx="129539" cy="288290"/>
            </a:xfrm>
            <a:custGeom>
              <a:avLst/>
              <a:gdLst/>
              <a:ahLst/>
              <a:cxnLst/>
              <a:rect l="l" t="t" r="r" b="b"/>
              <a:pathLst>
                <a:path w="129539" h="288289">
                  <a:moveTo>
                    <a:pt x="116840" y="276860"/>
                  </a:moveTo>
                  <a:lnTo>
                    <a:pt x="0" y="276860"/>
                  </a:lnTo>
                  <a:lnTo>
                    <a:pt x="0" y="288290"/>
                  </a:lnTo>
                  <a:lnTo>
                    <a:pt x="58420" y="288290"/>
                  </a:lnTo>
                  <a:lnTo>
                    <a:pt x="116840" y="288290"/>
                  </a:lnTo>
                  <a:lnTo>
                    <a:pt x="116840" y="276860"/>
                  </a:lnTo>
                  <a:close/>
                </a:path>
                <a:path w="129539" h="288289">
                  <a:moveTo>
                    <a:pt x="129540" y="19050"/>
                  </a:moveTo>
                  <a:lnTo>
                    <a:pt x="128003" y="11798"/>
                  </a:lnTo>
                  <a:lnTo>
                    <a:pt x="123977" y="5715"/>
                  </a:lnTo>
                  <a:lnTo>
                    <a:pt x="118287" y="1549"/>
                  </a:lnTo>
                  <a:lnTo>
                    <a:pt x="111760" y="0"/>
                  </a:lnTo>
                  <a:lnTo>
                    <a:pt x="104686" y="1549"/>
                  </a:lnTo>
                  <a:lnTo>
                    <a:pt x="99047" y="5715"/>
                  </a:lnTo>
                  <a:lnTo>
                    <a:pt x="95326" y="11798"/>
                  </a:lnTo>
                  <a:lnTo>
                    <a:pt x="93980" y="19050"/>
                  </a:lnTo>
                  <a:lnTo>
                    <a:pt x="95326" y="27051"/>
                  </a:lnTo>
                  <a:lnTo>
                    <a:pt x="99060" y="33502"/>
                  </a:lnTo>
                  <a:lnTo>
                    <a:pt x="104686" y="37807"/>
                  </a:lnTo>
                  <a:lnTo>
                    <a:pt x="111760" y="39370"/>
                  </a:lnTo>
                  <a:lnTo>
                    <a:pt x="118287" y="37807"/>
                  </a:lnTo>
                  <a:lnTo>
                    <a:pt x="123977" y="33502"/>
                  </a:lnTo>
                  <a:lnTo>
                    <a:pt x="128003" y="27051"/>
                  </a:lnTo>
                  <a:lnTo>
                    <a:pt x="129540" y="19050"/>
                  </a:lnTo>
                  <a:close/>
                </a:path>
              </a:pathLst>
            </a:custGeom>
            <a:solidFill>
              <a:srgbClr val="F29E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973580" y="2932429"/>
              <a:ext cx="35560" cy="39370"/>
            </a:xfrm>
            <a:custGeom>
              <a:avLst/>
              <a:gdLst/>
              <a:ahLst/>
              <a:cxnLst/>
              <a:rect l="l" t="t" r="r" b="b"/>
              <a:pathLst>
                <a:path w="35560" h="39369">
                  <a:moveTo>
                    <a:pt x="17780" y="0"/>
                  </a:moveTo>
                  <a:lnTo>
                    <a:pt x="24308" y="1547"/>
                  </a:lnTo>
                  <a:lnTo>
                    <a:pt x="30003" y="5714"/>
                  </a:lnTo>
                  <a:lnTo>
                    <a:pt x="34032" y="11787"/>
                  </a:lnTo>
                  <a:lnTo>
                    <a:pt x="35559" y="19050"/>
                  </a:lnTo>
                  <a:lnTo>
                    <a:pt x="34032" y="27047"/>
                  </a:lnTo>
                  <a:lnTo>
                    <a:pt x="30003" y="33496"/>
                  </a:lnTo>
                  <a:lnTo>
                    <a:pt x="24308" y="37802"/>
                  </a:lnTo>
                  <a:lnTo>
                    <a:pt x="17780" y="39370"/>
                  </a:lnTo>
                  <a:lnTo>
                    <a:pt x="10715" y="37802"/>
                  </a:lnTo>
                  <a:lnTo>
                    <a:pt x="5080" y="33496"/>
                  </a:lnTo>
                  <a:lnTo>
                    <a:pt x="1349" y="27047"/>
                  </a:lnTo>
                  <a:lnTo>
                    <a:pt x="0" y="19050"/>
                  </a:lnTo>
                  <a:lnTo>
                    <a:pt x="1349" y="11787"/>
                  </a:lnTo>
                  <a:lnTo>
                    <a:pt x="5079" y="5715"/>
                  </a:lnTo>
                  <a:lnTo>
                    <a:pt x="10715" y="1547"/>
                  </a:lnTo>
                  <a:lnTo>
                    <a:pt x="17780" y="0"/>
                  </a:lnTo>
                  <a:close/>
                </a:path>
                <a:path w="35560" h="39369">
                  <a:moveTo>
                    <a:pt x="0" y="0"/>
                  </a:moveTo>
                  <a:lnTo>
                    <a:pt x="0" y="0"/>
                  </a:lnTo>
                </a:path>
                <a:path w="35560" h="39369">
                  <a:moveTo>
                    <a:pt x="35559" y="39370"/>
                  </a:moveTo>
                  <a:lnTo>
                    <a:pt x="35559" y="39370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877060" y="3002279"/>
              <a:ext cx="219710" cy="336550"/>
            </a:xfrm>
            <a:custGeom>
              <a:avLst/>
              <a:gdLst/>
              <a:ahLst/>
              <a:cxnLst/>
              <a:rect l="l" t="t" r="r" b="b"/>
              <a:pathLst>
                <a:path w="219710" h="336550">
                  <a:moveTo>
                    <a:pt x="106679" y="1270"/>
                  </a:moveTo>
                  <a:lnTo>
                    <a:pt x="82550" y="1270"/>
                  </a:lnTo>
                  <a:lnTo>
                    <a:pt x="77469" y="2540"/>
                  </a:lnTo>
                  <a:lnTo>
                    <a:pt x="74929" y="3810"/>
                  </a:lnTo>
                  <a:lnTo>
                    <a:pt x="71119" y="5080"/>
                  </a:lnTo>
                  <a:lnTo>
                    <a:pt x="69850" y="8890"/>
                  </a:lnTo>
                  <a:lnTo>
                    <a:pt x="66039" y="11430"/>
                  </a:lnTo>
                  <a:lnTo>
                    <a:pt x="64769" y="13970"/>
                  </a:lnTo>
                  <a:lnTo>
                    <a:pt x="59689" y="21590"/>
                  </a:lnTo>
                  <a:lnTo>
                    <a:pt x="59689" y="24130"/>
                  </a:lnTo>
                  <a:lnTo>
                    <a:pt x="1269" y="154940"/>
                  </a:lnTo>
                  <a:lnTo>
                    <a:pt x="1269" y="160020"/>
                  </a:lnTo>
                  <a:lnTo>
                    <a:pt x="0" y="161290"/>
                  </a:lnTo>
                  <a:lnTo>
                    <a:pt x="0" y="170180"/>
                  </a:lnTo>
                  <a:lnTo>
                    <a:pt x="1269" y="172720"/>
                  </a:lnTo>
                  <a:lnTo>
                    <a:pt x="1269" y="175260"/>
                  </a:lnTo>
                  <a:lnTo>
                    <a:pt x="2539" y="179070"/>
                  </a:lnTo>
                  <a:lnTo>
                    <a:pt x="5079" y="180340"/>
                  </a:lnTo>
                  <a:lnTo>
                    <a:pt x="6350" y="182880"/>
                  </a:lnTo>
                  <a:lnTo>
                    <a:pt x="10159" y="186690"/>
                  </a:lnTo>
                  <a:lnTo>
                    <a:pt x="13969" y="187960"/>
                  </a:lnTo>
                  <a:lnTo>
                    <a:pt x="143509" y="187960"/>
                  </a:lnTo>
                  <a:lnTo>
                    <a:pt x="143509" y="336550"/>
                  </a:lnTo>
                  <a:lnTo>
                    <a:pt x="181609" y="336550"/>
                  </a:lnTo>
                  <a:lnTo>
                    <a:pt x="181609" y="160020"/>
                  </a:lnTo>
                  <a:lnTo>
                    <a:pt x="179069" y="156210"/>
                  </a:lnTo>
                  <a:lnTo>
                    <a:pt x="179069" y="154940"/>
                  </a:lnTo>
                  <a:lnTo>
                    <a:pt x="177800" y="154940"/>
                  </a:lnTo>
                  <a:lnTo>
                    <a:pt x="177800" y="153670"/>
                  </a:lnTo>
                  <a:lnTo>
                    <a:pt x="173989" y="151130"/>
                  </a:lnTo>
                  <a:lnTo>
                    <a:pt x="173989" y="149860"/>
                  </a:lnTo>
                  <a:lnTo>
                    <a:pt x="171450" y="148590"/>
                  </a:lnTo>
                  <a:lnTo>
                    <a:pt x="170179" y="148590"/>
                  </a:lnTo>
                  <a:lnTo>
                    <a:pt x="168909" y="147320"/>
                  </a:lnTo>
                  <a:lnTo>
                    <a:pt x="154939" y="147320"/>
                  </a:lnTo>
                  <a:lnTo>
                    <a:pt x="85089" y="142240"/>
                  </a:lnTo>
                  <a:lnTo>
                    <a:pt x="106679" y="85090"/>
                  </a:lnTo>
                  <a:lnTo>
                    <a:pt x="219709" y="85090"/>
                  </a:lnTo>
                  <a:lnTo>
                    <a:pt x="217169" y="83820"/>
                  </a:lnTo>
                  <a:lnTo>
                    <a:pt x="217169" y="81280"/>
                  </a:lnTo>
                  <a:lnTo>
                    <a:pt x="215900" y="80010"/>
                  </a:lnTo>
                  <a:lnTo>
                    <a:pt x="214629" y="77470"/>
                  </a:lnTo>
                  <a:lnTo>
                    <a:pt x="213359" y="77470"/>
                  </a:lnTo>
                  <a:lnTo>
                    <a:pt x="208279" y="72390"/>
                  </a:lnTo>
                  <a:lnTo>
                    <a:pt x="138429" y="72390"/>
                  </a:lnTo>
                  <a:lnTo>
                    <a:pt x="125729" y="48260"/>
                  </a:lnTo>
                  <a:lnTo>
                    <a:pt x="127000" y="46990"/>
                  </a:lnTo>
                  <a:lnTo>
                    <a:pt x="128269" y="43180"/>
                  </a:lnTo>
                  <a:lnTo>
                    <a:pt x="128269" y="24130"/>
                  </a:lnTo>
                  <a:lnTo>
                    <a:pt x="127000" y="21590"/>
                  </a:lnTo>
                  <a:lnTo>
                    <a:pt x="125729" y="20320"/>
                  </a:lnTo>
                  <a:lnTo>
                    <a:pt x="125729" y="16510"/>
                  </a:lnTo>
                  <a:lnTo>
                    <a:pt x="120650" y="11430"/>
                  </a:lnTo>
                  <a:lnTo>
                    <a:pt x="119379" y="8890"/>
                  </a:lnTo>
                  <a:lnTo>
                    <a:pt x="115569" y="7620"/>
                  </a:lnTo>
                  <a:lnTo>
                    <a:pt x="114300" y="5080"/>
                  </a:lnTo>
                  <a:lnTo>
                    <a:pt x="111759" y="3810"/>
                  </a:lnTo>
                  <a:lnTo>
                    <a:pt x="107950" y="2540"/>
                  </a:lnTo>
                  <a:lnTo>
                    <a:pt x="106679" y="1270"/>
                  </a:lnTo>
                  <a:close/>
                </a:path>
                <a:path w="219710" h="336550">
                  <a:moveTo>
                    <a:pt x="219709" y="85090"/>
                  </a:moveTo>
                  <a:lnTo>
                    <a:pt x="106679" y="85090"/>
                  </a:lnTo>
                  <a:lnTo>
                    <a:pt x="119379" y="105410"/>
                  </a:lnTo>
                  <a:lnTo>
                    <a:pt x="203200" y="105410"/>
                  </a:lnTo>
                  <a:lnTo>
                    <a:pt x="204469" y="104140"/>
                  </a:lnTo>
                  <a:lnTo>
                    <a:pt x="209550" y="104140"/>
                  </a:lnTo>
                  <a:lnTo>
                    <a:pt x="213359" y="100330"/>
                  </a:lnTo>
                  <a:lnTo>
                    <a:pt x="214629" y="100330"/>
                  </a:lnTo>
                  <a:lnTo>
                    <a:pt x="217169" y="97790"/>
                  </a:lnTo>
                  <a:lnTo>
                    <a:pt x="217169" y="92710"/>
                  </a:lnTo>
                  <a:lnTo>
                    <a:pt x="219709" y="91440"/>
                  </a:lnTo>
                  <a:lnTo>
                    <a:pt x="219709" y="85090"/>
                  </a:lnTo>
                  <a:close/>
                </a:path>
                <a:path w="219710" h="336550">
                  <a:moveTo>
                    <a:pt x="97789" y="0"/>
                  </a:moveTo>
                  <a:lnTo>
                    <a:pt x="88900" y="0"/>
                  </a:lnTo>
                  <a:lnTo>
                    <a:pt x="85089" y="1270"/>
                  </a:lnTo>
                  <a:lnTo>
                    <a:pt x="101600" y="1270"/>
                  </a:lnTo>
                  <a:lnTo>
                    <a:pt x="97789" y="0"/>
                  </a:lnTo>
                  <a:close/>
                </a:path>
              </a:pathLst>
            </a:custGeom>
            <a:solidFill>
              <a:srgbClr val="F29E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882140" y="3996689"/>
              <a:ext cx="327660" cy="411480"/>
            </a:xfrm>
            <a:custGeom>
              <a:avLst/>
              <a:gdLst/>
              <a:ahLst/>
              <a:cxnLst/>
              <a:rect l="l" t="t" r="r" b="b"/>
              <a:pathLst>
                <a:path w="327660" h="411479">
                  <a:moveTo>
                    <a:pt x="327660" y="0"/>
                  </a:moveTo>
                  <a:lnTo>
                    <a:pt x="81280" y="0"/>
                  </a:lnTo>
                  <a:lnTo>
                    <a:pt x="0" y="81280"/>
                  </a:lnTo>
                  <a:lnTo>
                    <a:pt x="0" y="411480"/>
                  </a:lnTo>
                  <a:lnTo>
                    <a:pt x="245110" y="411480"/>
                  </a:lnTo>
                  <a:lnTo>
                    <a:pt x="327660" y="330200"/>
                  </a:lnTo>
                  <a:lnTo>
                    <a:pt x="327660" y="0"/>
                  </a:lnTo>
                  <a:close/>
                </a:path>
              </a:pathLst>
            </a:custGeom>
            <a:solidFill>
              <a:srgbClr val="DB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882140" y="3996689"/>
              <a:ext cx="327660" cy="411480"/>
            </a:xfrm>
            <a:custGeom>
              <a:avLst/>
              <a:gdLst/>
              <a:ahLst/>
              <a:cxnLst/>
              <a:rect l="l" t="t" r="r" b="b"/>
              <a:pathLst>
                <a:path w="327660" h="411479">
                  <a:moveTo>
                    <a:pt x="0" y="411480"/>
                  </a:moveTo>
                  <a:lnTo>
                    <a:pt x="0" y="81280"/>
                  </a:lnTo>
                  <a:lnTo>
                    <a:pt x="81280" y="0"/>
                  </a:lnTo>
                  <a:lnTo>
                    <a:pt x="327660" y="0"/>
                  </a:lnTo>
                  <a:lnTo>
                    <a:pt x="327660" y="330200"/>
                  </a:lnTo>
                  <a:lnTo>
                    <a:pt x="245110" y="411480"/>
                  </a:lnTo>
                  <a:lnTo>
                    <a:pt x="0" y="411480"/>
                  </a:lnTo>
                  <a:close/>
                </a:path>
                <a:path w="327660" h="411479">
                  <a:moveTo>
                    <a:pt x="0" y="0"/>
                  </a:moveTo>
                  <a:lnTo>
                    <a:pt x="0" y="0"/>
                  </a:lnTo>
                </a:path>
                <a:path w="327660" h="411479">
                  <a:moveTo>
                    <a:pt x="327660" y="411480"/>
                  </a:moveTo>
                  <a:lnTo>
                    <a:pt x="327660" y="411480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882140" y="3996689"/>
              <a:ext cx="327660" cy="81280"/>
            </a:xfrm>
            <a:custGeom>
              <a:avLst/>
              <a:gdLst/>
              <a:ahLst/>
              <a:cxnLst/>
              <a:rect l="l" t="t" r="r" b="b"/>
              <a:pathLst>
                <a:path w="327660" h="81279">
                  <a:moveTo>
                    <a:pt x="327660" y="0"/>
                  </a:moveTo>
                  <a:lnTo>
                    <a:pt x="81280" y="0"/>
                  </a:lnTo>
                  <a:lnTo>
                    <a:pt x="0" y="81280"/>
                  </a:lnTo>
                  <a:lnTo>
                    <a:pt x="245110" y="81280"/>
                  </a:lnTo>
                  <a:lnTo>
                    <a:pt x="327660" y="0"/>
                  </a:lnTo>
                  <a:close/>
                </a:path>
              </a:pathLst>
            </a:custGeom>
            <a:solidFill>
              <a:srgbClr val="E22C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882140" y="3996689"/>
              <a:ext cx="327660" cy="411480"/>
            </a:xfrm>
            <a:custGeom>
              <a:avLst/>
              <a:gdLst/>
              <a:ahLst/>
              <a:cxnLst/>
              <a:rect l="l" t="t" r="r" b="b"/>
              <a:pathLst>
                <a:path w="327660" h="411479">
                  <a:moveTo>
                    <a:pt x="0" y="81280"/>
                  </a:moveTo>
                  <a:lnTo>
                    <a:pt x="81280" y="0"/>
                  </a:lnTo>
                  <a:lnTo>
                    <a:pt x="327660" y="0"/>
                  </a:lnTo>
                  <a:lnTo>
                    <a:pt x="245110" y="81280"/>
                  </a:lnTo>
                  <a:lnTo>
                    <a:pt x="0" y="81280"/>
                  </a:lnTo>
                  <a:close/>
                </a:path>
                <a:path w="327660" h="411479">
                  <a:moveTo>
                    <a:pt x="0" y="0"/>
                  </a:moveTo>
                  <a:lnTo>
                    <a:pt x="0" y="0"/>
                  </a:lnTo>
                </a:path>
                <a:path w="327660" h="411479">
                  <a:moveTo>
                    <a:pt x="327660" y="411480"/>
                  </a:moveTo>
                  <a:lnTo>
                    <a:pt x="327660" y="411480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127250" y="3996689"/>
              <a:ext cx="82550" cy="411480"/>
            </a:xfrm>
            <a:custGeom>
              <a:avLst/>
              <a:gdLst/>
              <a:ahLst/>
              <a:cxnLst/>
              <a:rect l="l" t="t" r="r" b="b"/>
              <a:pathLst>
                <a:path w="82550" h="411479">
                  <a:moveTo>
                    <a:pt x="82550" y="0"/>
                  </a:moveTo>
                  <a:lnTo>
                    <a:pt x="0" y="81280"/>
                  </a:lnTo>
                  <a:lnTo>
                    <a:pt x="0" y="411480"/>
                  </a:lnTo>
                  <a:lnTo>
                    <a:pt x="82550" y="330200"/>
                  </a:lnTo>
                  <a:lnTo>
                    <a:pt x="82550" y="0"/>
                  </a:lnTo>
                  <a:close/>
                </a:path>
              </a:pathLst>
            </a:custGeom>
            <a:solidFill>
              <a:srgbClr val="AF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882140" y="3996689"/>
              <a:ext cx="327660" cy="411480"/>
            </a:xfrm>
            <a:custGeom>
              <a:avLst/>
              <a:gdLst/>
              <a:ahLst/>
              <a:cxnLst/>
              <a:rect l="l" t="t" r="r" b="b"/>
              <a:pathLst>
                <a:path w="327660" h="411479">
                  <a:moveTo>
                    <a:pt x="245110" y="411480"/>
                  </a:moveTo>
                  <a:lnTo>
                    <a:pt x="245110" y="81280"/>
                  </a:lnTo>
                  <a:lnTo>
                    <a:pt x="327660" y="0"/>
                  </a:lnTo>
                  <a:lnTo>
                    <a:pt x="327660" y="330200"/>
                  </a:lnTo>
                  <a:lnTo>
                    <a:pt x="245110" y="411480"/>
                  </a:lnTo>
                  <a:close/>
                </a:path>
                <a:path w="327660" h="411479">
                  <a:moveTo>
                    <a:pt x="0" y="0"/>
                  </a:moveTo>
                  <a:lnTo>
                    <a:pt x="0" y="0"/>
                  </a:lnTo>
                </a:path>
                <a:path w="327660" h="411479">
                  <a:moveTo>
                    <a:pt x="327660" y="411480"/>
                  </a:moveTo>
                  <a:lnTo>
                    <a:pt x="327660" y="411480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60880" y="3916679"/>
              <a:ext cx="247650" cy="71120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1960880" y="3916679"/>
              <a:ext cx="248920" cy="71120"/>
            </a:xfrm>
            <a:custGeom>
              <a:avLst/>
              <a:gdLst/>
              <a:ahLst/>
              <a:cxnLst/>
              <a:rect l="l" t="t" r="r" b="b"/>
              <a:pathLst>
                <a:path w="248919" h="71120">
                  <a:moveTo>
                    <a:pt x="0" y="71120"/>
                  </a:moveTo>
                  <a:lnTo>
                    <a:pt x="0" y="17780"/>
                  </a:lnTo>
                  <a:lnTo>
                    <a:pt x="17780" y="0"/>
                  </a:lnTo>
                  <a:lnTo>
                    <a:pt x="247650" y="0"/>
                  </a:lnTo>
                  <a:lnTo>
                    <a:pt x="247650" y="53340"/>
                  </a:lnTo>
                  <a:lnTo>
                    <a:pt x="229869" y="71120"/>
                  </a:lnTo>
                  <a:lnTo>
                    <a:pt x="0" y="71120"/>
                  </a:lnTo>
                  <a:close/>
                </a:path>
                <a:path w="248919" h="71120">
                  <a:moveTo>
                    <a:pt x="0" y="0"/>
                  </a:moveTo>
                  <a:lnTo>
                    <a:pt x="0" y="0"/>
                  </a:lnTo>
                </a:path>
                <a:path w="248919" h="71120">
                  <a:moveTo>
                    <a:pt x="248919" y="71120"/>
                  </a:moveTo>
                  <a:lnTo>
                    <a:pt x="248919" y="71120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960880" y="3916679"/>
              <a:ext cx="247650" cy="17780"/>
            </a:xfrm>
            <a:custGeom>
              <a:avLst/>
              <a:gdLst/>
              <a:ahLst/>
              <a:cxnLst/>
              <a:rect l="l" t="t" r="r" b="b"/>
              <a:pathLst>
                <a:path w="247650" h="17779">
                  <a:moveTo>
                    <a:pt x="247650" y="0"/>
                  </a:moveTo>
                  <a:lnTo>
                    <a:pt x="17780" y="0"/>
                  </a:lnTo>
                  <a:lnTo>
                    <a:pt x="0" y="17780"/>
                  </a:lnTo>
                  <a:lnTo>
                    <a:pt x="229869" y="17780"/>
                  </a:lnTo>
                  <a:lnTo>
                    <a:pt x="247650" y="0"/>
                  </a:lnTo>
                  <a:close/>
                </a:path>
              </a:pathLst>
            </a:custGeom>
            <a:solidFill>
              <a:srgbClr val="E22C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960880" y="3916679"/>
              <a:ext cx="248920" cy="71120"/>
            </a:xfrm>
            <a:custGeom>
              <a:avLst/>
              <a:gdLst/>
              <a:ahLst/>
              <a:cxnLst/>
              <a:rect l="l" t="t" r="r" b="b"/>
              <a:pathLst>
                <a:path w="248919" h="71120">
                  <a:moveTo>
                    <a:pt x="0" y="17780"/>
                  </a:moveTo>
                  <a:lnTo>
                    <a:pt x="17780" y="0"/>
                  </a:lnTo>
                  <a:lnTo>
                    <a:pt x="247650" y="0"/>
                  </a:lnTo>
                  <a:lnTo>
                    <a:pt x="229869" y="17780"/>
                  </a:lnTo>
                  <a:lnTo>
                    <a:pt x="0" y="17780"/>
                  </a:lnTo>
                  <a:close/>
                </a:path>
                <a:path w="248919" h="71120">
                  <a:moveTo>
                    <a:pt x="0" y="0"/>
                  </a:moveTo>
                  <a:lnTo>
                    <a:pt x="0" y="0"/>
                  </a:lnTo>
                </a:path>
                <a:path w="248919" h="71120">
                  <a:moveTo>
                    <a:pt x="248919" y="71120"/>
                  </a:moveTo>
                  <a:lnTo>
                    <a:pt x="248919" y="71120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190750" y="3916679"/>
              <a:ext cx="17780" cy="71120"/>
            </a:xfrm>
            <a:custGeom>
              <a:avLst/>
              <a:gdLst/>
              <a:ahLst/>
              <a:cxnLst/>
              <a:rect l="l" t="t" r="r" b="b"/>
              <a:pathLst>
                <a:path w="17780" h="71120">
                  <a:moveTo>
                    <a:pt x="17780" y="0"/>
                  </a:moveTo>
                  <a:lnTo>
                    <a:pt x="0" y="17780"/>
                  </a:lnTo>
                  <a:lnTo>
                    <a:pt x="0" y="71120"/>
                  </a:lnTo>
                  <a:lnTo>
                    <a:pt x="17780" y="53340"/>
                  </a:lnTo>
                  <a:lnTo>
                    <a:pt x="17780" y="0"/>
                  </a:lnTo>
                  <a:close/>
                </a:path>
              </a:pathLst>
            </a:custGeom>
            <a:solidFill>
              <a:srgbClr val="AF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960880" y="3916679"/>
              <a:ext cx="248920" cy="71120"/>
            </a:xfrm>
            <a:custGeom>
              <a:avLst/>
              <a:gdLst/>
              <a:ahLst/>
              <a:cxnLst/>
              <a:rect l="l" t="t" r="r" b="b"/>
              <a:pathLst>
                <a:path w="248919" h="71120">
                  <a:moveTo>
                    <a:pt x="229869" y="71120"/>
                  </a:moveTo>
                  <a:lnTo>
                    <a:pt x="229869" y="17780"/>
                  </a:lnTo>
                  <a:lnTo>
                    <a:pt x="247650" y="0"/>
                  </a:lnTo>
                  <a:lnTo>
                    <a:pt x="247650" y="53340"/>
                  </a:lnTo>
                  <a:lnTo>
                    <a:pt x="229869" y="71120"/>
                  </a:lnTo>
                  <a:close/>
                </a:path>
                <a:path w="248919" h="71120">
                  <a:moveTo>
                    <a:pt x="0" y="0"/>
                  </a:moveTo>
                  <a:lnTo>
                    <a:pt x="0" y="0"/>
                  </a:lnTo>
                </a:path>
                <a:path w="248919" h="71120">
                  <a:moveTo>
                    <a:pt x="248919" y="71120"/>
                  </a:moveTo>
                  <a:lnTo>
                    <a:pt x="248919" y="71120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946910" y="4029709"/>
              <a:ext cx="168910" cy="22860"/>
            </a:xfrm>
            <a:custGeom>
              <a:avLst/>
              <a:gdLst/>
              <a:ahLst/>
              <a:cxnLst/>
              <a:rect l="l" t="t" r="r" b="b"/>
              <a:pathLst>
                <a:path w="168910" h="22860">
                  <a:moveTo>
                    <a:pt x="168909" y="0"/>
                  </a:moveTo>
                  <a:lnTo>
                    <a:pt x="41909" y="0"/>
                  </a:lnTo>
                  <a:lnTo>
                    <a:pt x="0" y="22860"/>
                  </a:lnTo>
                  <a:lnTo>
                    <a:pt x="125729" y="22860"/>
                  </a:lnTo>
                  <a:lnTo>
                    <a:pt x="168909" y="0"/>
                  </a:lnTo>
                  <a:close/>
                </a:path>
              </a:pathLst>
            </a:custGeom>
            <a:solidFill>
              <a:srgbClr val="DB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946910" y="4029709"/>
              <a:ext cx="168910" cy="24130"/>
            </a:xfrm>
            <a:custGeom>
              <a:avLst/>
              <a:gdLst/>
              <a:ahLst/>
              <a:cxnLst/>
              <a:rect l="l" t="t" r="r" b="b"/>
              <a:pathLst>
                <a:path w="168910" h="24129">
                  <a:moveTo>
                    <a:pt x="41909" y="0"/>
                  </a:moveTo>
                  <a:lnTo>
                    <a:pt x="168909" y="0"/>
                  </a:lnTo>
                  <a:lnTo>
                    <a:pt x="125729" y="22860"/>
                  </a:lnTo>
                  <a:lnTo>
                    <a:pt x="0" y="22860"/>
                  </a:lnTo>
                  <a:lnTo>
                    <a:pt x="41909" y="0"/>
                  </a:lnTo>
                  <a:close/>
                </a:path>
                <a:path w="168910" h="24129">
                  <a:moveTo>
                    <a:pt x="0" y="0"/>
                  </a:moveTo>
                  <a:lnTo>
                    <a:pt x="0" y="0"/>
                  </a:lnTo>
                </a:path>
                <a:path w="168910" h="24129">
                  <a:moveTo>
                    <a:pt x="168909" y="24129"/>
                  </a:moveTo>
                  <a:lnTo>
                    <a:pt x="168909" y="24129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339340" y="4546600"/>
              <a:ext cx="327660" cy="412750"/>
            </a:xfrm>
            <a:custGeom>
              <a:avLst/>
              <a:gdLst/>
              <a:ahLst/>
              <a:cxnLst/>
              <a:rect l="l" t="t" r="r" b="b"/>
              <a:pathLst>
                <a:path w="327660" h="412750">
                  <a:moveTo>
                    <a:pt x="327660" y="0"/>
                  </a:moveTo>
                  <a:lnTo>
                    <a:pt x="82550" y="0"/>
                  </a:lnTo>
                  <a:lnTo>
                    <a:pt x="0" y="82550"/>
                  </a:lnTo>
                  <a:lnTo>
                    <a:pt x="0" y="412750"/>
                  </a:lnTo>
                  <a:lnTo>
                    <a:pt x="246380" y="412750"/>
                  </a:lnTo>
                  <a:lnTo>
                    <a:pt x="327660" y="330200"/>
                  </a:lnTo>
                  <a:lnTo>
                    <a:pt x="327660" y="0"/>
                  </a:lnTo>
                  <a:close/>
                </a:path>
              </a:pathLst>
            </a:custGeom>
            <a:solidFill>
              <a:srgbClr val="DB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339340" y="4546600"/>
              <a:ext cx="328930" cy="412750"/>
            </a:xfrm>
            <a:custGeom>
              <a:avLst/>
              <a:gdLst/>
              <a:ahLst/>
              <a:cxnLst/>
              <a:rect l="l" t="t" r="r" b="b"/>
              <a:pathLst>
                <a:path w="328930" h="412750">
                  <a:moveTo>
                    <a:pt x="0" y="412750"/>
                  </a:moveTo>
                  <a:lnTo>
                    <a:pt x="0" y="82550"/>
                  </a:lnTo>
                  <a:lnTo>
                    <a:pt x="82550" y="0"/>
                  </a:lnTo>
                  <a:lnTo>
                    <a:pt x="327660" y="0"/>
                  </a:lnTo>
                  <a:lnTo>
                    <a:pt x="327660" y="330200"/>
                  </a:lnTo>
                  <a:lnTo>
                    <a:pt x="246380" y="412750"/>
                  </a:lnTo>
                  <a:lnTo>
                    <a:pt x="0" y="412750"/>
                  </a:lnTo>
                  <a:close/>
                </a:path>
                <a:path w="328930" h="412750">
                  <a:moveTo>
                    <a:pt x="0" y="0"/>
                  </a:moveTo>
                  <a:lnTo>
                    <a:pt x="0" y="0"/>
                  </a:lnTo>
                </a:path>
                <a:path w="328930" h="412750">
                  <a:moveTo>
                    <a:pt x="328930" y="412750"/>
                  </a:moveTo>
                  <a:lnTo>
                    <a:pt x="328930" y="412750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339340" y="4546600"/>
              <a:ext cx="327660" cy="82550"/>
            </a:xfrm>
            <a:custGeom>
              <a:avLst/>
              <a:gdLst/>
              <a:ahLst/>
              <a:cxnLst/>
              <a:rect l="l" t="t" r="r" b="b"/>
              <a:pathLst>
                <a:path w="327660" h="82550">
                  <a:moveTo>
                    <a:pt x="327660" y="0"/>
                  </a:moveTo>
                  <a:lnTo>
                    <a:pt x="82550" y="0"/>
                  </a:lnTo>
                  <a:lnTo>
                    <a:pt x="0" y="82550"/>
                  </a:lnTo>
                  <a:lnTo>
                    <a:pt x="246380" y="82550"/>
                  </a:lnTo>
                  <a:lnTo>
                    <a:pt x="327660" y="0"/>
                  </a:lnTo>
                  <a:close/>
                </a:path>
              </a:pathLst>
            </a:custGeom>
            <a:solidFill>
              <a:srgbClr val="E22C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2339340" y="4546600"/>
              <a:ext cx="328930" cy="412750"/>
            </a:xfrm>
            <a:custGeom>
              <a:avLst/>
              <a:gdLst/>
              <a:ahLst/>
              <a:cxnLst/>
              <a:rect l="l" t="t" r="r" b="b"/>
              <a:pathLst>
                <a:path w="328930" h="412750">
                  <a:moveTo>
                    <a:pt x="0" y="82550"/>
                  </a:moveTo>
                  <a:lnTo>
                    <a:pt x="82550" y="0"/>
                  </a:lnTo>
                  <a:lnTo>
                    <a:pt x="327660" y="0"/>
                  </a:lnTo>
                  <a:lnTo>
                    <a:pt x="246380" y="82550"/>
                  </a:lnTo>
                  <a:lnTo>
                    <a:pt x="0" y="82550"/>
                  </a:lnTo>
                  <a:close/>
                </a:path>
                <a:path w="328930" h="412750">
                  <a:moveTo>
                    <a:pt x="0" y="0"/>
                  </a:moveTo>
                  <a:lnTo>
                    <a:pt x="0" y="0"/>
                  </a:lnTo>
                </a:path>
                <a:path w="328930" h="412750">
                  <a:moveTo>
                    <a:pt x="328930" y="412750"/>
                  </a:moveTo>
                  <a:lnTo>
                    <a:pt x="328930" y="412750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2585719" y="4546600"/>
              <a:ext cx="81280" cy="412750"/>
            </a:xfrm>
            <a:custGeom>
              <a:avLst/>
              <a:gdLst/>
              <a:ahLst/>
              <a:cxnLst/>
              <a:rect l="l" t="t" r="r" b="b"/>
              <a:pathLst>
                <a:path w="81280" h="412750">
                  <a:moveTo>
                    <a:pt x="81280" y="0"/>
                  </a:moveTo>
                  <a:lnTo>
                    <a:pt x="0" y="82550"/>
                  </a:lnTo>
                  <a:lnTo>
                    <a:pt x="0" y="412750"/>
                  </a:lnTo>
                  <a:lnTo>
                    <a:pt x="81280" y="3302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AF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2339340" y="4546600"/>
              <a:ext cx="328930" cy="412750"/>
            </a:xfrm>
            <a:custGeom>
              <a:avLst/>
              <a:gdLst/>
              <a:ahLst/>
              <a:cxnLst/>
              <a:rect l="l" t="t" r="r" b="b"/>
              <a:pathLst>
                <a:path w="328930" h="412750">
                  <a:moveTo>
                    <a:pt x="246380" y="412750"/>
                  </a:moveTo>
                  <a:lnTo>
                    <a:pt x="246380" y="82550"/>
                  </a:lnTo>
                  <a:lnTo>
                    <a:pt x="327660" y="0"/>
                  </a:lnTo>
                  <a:lnTo>
                    <a:pt x="327660" y="330200"/>
                  </a:lnTo>
                  <a:lnTo>
                    <a:pt x="246380" y="412750"/>
                  </a:lnTo>
                  <a:close/>
                </a:path>
                <a:path w="328930" h="412750">
                  <a:moveTo>
                    <a:pt x="0" y="0"/>
                  </a:moveTo>
                  <a:lnTo>
                    <a:pt x="0" y="0"/>
                  </a:lnTo>
                </a:path>
                <a:path w="328930" h="412750">
                  <a:moveTo>
                    <a:pt x="328930" y="412750"/>
                  </a:moveTo>
                  <a:lnTo>
                    <a:pt x="328930" y="412750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8" name="object 7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16810" y="4465319"/>
              <a:ext cx="250189" cy="73660"/>
            </a:xfrm>
            <a:prstGeom prst="rect">
              <a:avLst/>
            </a:prstGeom>
          </p:spPr>
        </p:pic>
        <p:sp>
          <p:nvSpPr>
            <p:cNvPr id="79" name="object 79"/>
            <p:cNvSpPr/>
            <p:nvPr/>
          </p:nvSpPr>
          <p:spPr>
            <a:xfrm>
              <a:off x="2416810" y="4465319"/>
              <a:ext cx="251460" cy="73660"/>
            </a:xfrm>
            <a:custGeom>
              <a:avLst/>
              <a:gdLst/>
              <a:ahLst/>
              <a:cxnLst/>
              <a:rect l="l" t="t" r="r" b="b"/>
              <a:pathLst>
                <a:path w="251460" h="73660">
                  <a:moveTo>
                    <a:pt x="0" y="73659"/>
                  </a:moveTo>
                  <a:lnTo>
                    <a:pt x="0" y="17779"/>
                  </a:lnTo>
                  <a:lnTo>
                    <a:pt x="17779" y="0"/>
                  </a:lnTo>
                  <a:lnTo>
                    <a:pt x="250189" y="0"/>
                  </a:lnTo>
                  <a:lnTo>
                    <a:pt x="250189" y="54609"/>
                  </a:lnTo>
                  <a:lnTo>
                    <a:pt x="232409" y="73659"/>
                  </a:lnTo>
                  <a:lnTo>
                    <a:pt x="0" y="73659"/>
                  </a:lnTo>
                  <a:close/>
                </a:path>
                <a:path w="251460" h="73660">
                  <a:moveTo>
                    <a:pt x="0" y="0"/>
                  </a:moveTo>
                  <a:lnTo>
                    <a:pt x="0" y="0"/>
                  </a:lnTo>
                </a:path>
                <a:path w="251460" h="73660">
                  <a:moveTo>
                    <a:pt x="251459" y="73659"/>
                  </a:moveTo>
                  <a:lnTo>
                    <a:pt x="251459" y="73659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2416810" y="4465319"/>
              <a:ext cx="250190" cy="17780"/>
            </a:xfrm>
            <a:custGeom>
              <a:avLst/>
              <a:gdLst/>
              <a:ahLst/>
              <a:cxnLst/>
              <a:rect l="l" t="t" r="r" b="b"/>
              <a:pathLst>
                <a:path w="250189" h="17779">
                  <a:moveTo>
                    <a:pt x="250189" y="0"/>
                  </a:moveTo>
                  <a:lnTo>
                    <a:pt x="17779" y="0"/>
                  </a:lnTo>
                  <a:lnTo>
                    <a:pt x="0" y="17779"/>
                  </a:lnTo>
                  <a:lnTo>
                    <a:pt x="232409" y="17779"/>
                  </a:lnTo>
                  <a:lnTo>
                    <a:pt x="250189" y="0"/>
                  </a:lnTo>
                  <a:close/>
                </a:path>
              </a:pathLst>
            </a:custGeom>
            <a:solidFill>
              <a:srgbClr val="E22C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2416810" y="4465319"/>
              <a:ext cx="251460" cy="73660"/>
            </a:xfrm>
            <a:custGeom>
              <a:avLst/>
              <a:gdLst/>
              <a:ahLst/>
              <a:cxnLst/>
              <a:rect l="l" t="t" r="r" b="b"/>
              <a:pathLst>
                <a:path w="251460" h="73660">
                  <a:moveTo>
                    <a:pt x="0" y="17779"/>
                  </a:moveTo>
                  <a:lnTo>
                    <a:pt x="17779" y="0"/>
                  </a:lnTo>
                  <a:lnTo>
                    <a:pt x="250189" y="0"/>
                  </a:lnTo>
                  <a:lnTo>
                    <a:pt x="232409" y="17779"/>
                  </a:lnTo>
                  <a:lnTo>
                    <a:pt x="0" y="17779"/>
                  </a:lnTo>
                  <a:close/>
                </a:path>
                <a:path w="251460" h="73660">
                  <a:moveTo>
                    <a:pt x="0" y="0"/>
                  </a:moveTo>
                  <a:lnTo>
                    <a:pt x="0" y="0"/>
                  </a:lnTo>
                </a:path>
                <a:path w="251460" h="73660">
                  <a:moveTo>
                    <a:pt x="251459" y="73659"/>
                  </a:moveTo>
                  <a:lnTo>
                    <a:pt x="251459" y="73659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2649219" y="4465319"/>
              <a:ext cx="17780" cy="73660"/>
            </a:xfrm>
            <a:custGeom>
              <a:avLst/>
              <a:gdLst/>
              <a:ahLst/>
              <a:cxnLst/>
              <a:rect l="l" t="t" r="r" b="b"/>
              <a:pathLst>
                <a:path w="17780" h="73660">
                  <a:moveTo>
                    <a:pt x="17780" y="0"/>
                  </a:moveTo>
                  <a:lnTo>
                    <a:pt x="0" y="17779"/>
                  </a:lnTo>
                  <a:lnTo>
                    <a:pt x="0" y="73659"/>
                  </a:lnTo>
                  <a:lnTo>
                    <a:pt x="17780" y="54609"/>
                  </a:lnTo>
                  <a:lnTo>
                    <a:pt x="17780" y="0"/>
                  </a:lnTo>
                  <a:close/>
                </a:path>
              </a:pathLst>
            </a:custGeom>
            <a:solidFill>
              <a:srgbClr val="AF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416810" y="4465319"/>
              <a:ext cx="251460" cy="73660"/>
            </a:xfrm>
            <a:custGeom>
              <a:avLst/>
              <a:gdLst/>
              <a:ahLst/>
              <a:cxnLst/>
              <a:rect l="l" t="t" r="r" b="b"/>
              <a:pathLst>
                <a:path w="251460" h="73660">
                  <a:moveTo>
                    <a:pt x="232409" y="73659"/>
                  </a:moveTo>
                  <a:lnTo>
                    <a:pt x="232409" y="17779"/>
                  </a:lnTo>
                  <a:lnTo>
                    <a:pt x="250189" y="0"/>
                  </a:lnTo>
                  <a:lnTo>
                    <a:pt x="250189" y="54609"/>
                  </a:lnTo>
                  <a:lnTo>
                    <a:pt x="232409" y="73659"/>
                  </a:lnTo>
                  <a:close/>
                </a:path>
                <a:path w="251460" h="73660">
                  <a:moveTo>
                    <a:pt x="0" y="0"/>
                  </a:moveTo>
                  <a:lnTo>
                    <a:pt x="0" y="0"/>
                  </a:lnTo>
                </a:path>
                <a:path w="251460" h="73660">
                  <a:moveTo>
                    <a:pt x="251459" y="73659"/>
                  </a:moveTo>
                  <a:lnTo>
                    <a:pt x="251459" y="73659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404110" y="4580889"/>
              <a:ext cx="170180" cy="22860"/>
            </a:xfrm>
            <a:custGeom>
              <a:avLst/>
              <a:gdLst/>
              <a:ahLst/>
              <a:cxnLst/>
              <a:rect l="l" t="t" r="r" b="b"/>
              <a:pathLst>
                <a:path w="170180" h="22860">
                  <a:moveTo>
                    <a:pt x="170179" y="0"/>
                  </a:moveTo>
                  <a:lnTo>
                    <a:pt x="41909" y="0"/>
                  </a:lnTo>
                  <a:lnTo>
                    <a:pt x="0" y="22860"/>
                  </a:lnTo>
                  <a:lnTo>
                    <a:pt x="127000" y="22860"/>
                  </a:lnTo>
                  <a:lnTo>
                    <a:pt x="170179" y="0"/>
                  </a:lnTo>
                  <a:close/>
                </a:path>
              </a:pathLst>
            </a:custGeom>
            <a:solidFill>
              <a:srgbClr val="DB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293619" y="4010659"/>
              <a:ext cx="412750" cy="594360"/>
            </a:xfrm>
            <a:custGeom>
              <a:avLst/>
              <a:gdLst/>
              <a:ahLst/>
              <a:cxnLst/>
              <a:rect l="l" t="t" r="r" b="b"/>
              <a:pathLst>
                <a:path w="412750" h="594360">
                  <a:moveTo>
                    <a:pt x="152400" y="570229"/>
                  </a:moveTo>
                  <a:lnTo>
                    <a:pt x="280669" y="570229"/>
                  </a:lnTo>
                  <a:lnTo>
                    <a:pt x="237490" y="593089"/>
                  </a:lnTo>
                  <a:lnTo>
                    <a:pt x="110490" y="593089"/>
                  </a:lnTo>
                  <a:lnTo>
                    <a:pt x="152400" y="570229"/>
                  </a:lnTo>
                  <a:close/>
                </a:path>
                <a:path w="412750" h="594360">
                  <a:moveTo>
                    <a:pt x="110490" y="570229"/>
                  </a:moveTo>
                  <a:lnTo>
                    <a:pt x="110490" y="570229"/>
                  </a:lnTo>
                </a:path>
                <a:path w="412750" h="594360">
                  <a:moveTo>
                    <a:pt x="280669" y="594359"/>
                  </a:moveTo>
                  <a:lnTo>
                    <a:pt x="280669" y="594359"/>
                  </a:lnTo>
                </a:path>
                <a:path w="412750" h="594360">
                  <a:moveTo>
                    <a:pt x="0" y="411479"/>
                  </a:moveTo>
                  <a:lnTo>
                    <a:pt x="0" y="102869"/>
                  </a:lnTo>
                  <a:lnTo>
                    <a:pt x="101600" y="0"/>
                  </a:lnTo>
                  <a:lnTo>
                    <a:pt x="412750" y="0"/>
                  </a:lnTo>
                  <a:lnTo>
                    <a:pt x="412750" y="308609"/>
                  </a:lnTo>
                  <a:lnTo>
                    <a:pt x="309880" y="411479"/>
                  </a:lnTo>
                  <a:lnTo>
                    <a:pt x="0" y="411479"/>
                  </a:lnTo>
                  <a:close/>
                </a:path>
                <a:path w="412750" h="594360">
                  <a:moveTo>
                    <a:pt x="0" y="0"/>
                  </a:moveTo>
                  <a:lnTo>
                    <a:pt x="0" y="0"/>
                  </a:lnTo>
                </a:path>
                <a:path w="412750" h="594360">
                  <a:moveTo>
                    <a:pt x="412750" y="411479"/>
                  </a:moveTo>
                  <a:lnTo>
                    <a:pt x="412750" y="411479"/>
                  </a:lnTo>
                </a:path>
                <a:path w="412750" h="594360">
                  <a:moveTo>
                    <a:pt x="0" y="102869"/>
                  </a:moveTo>
                  <a:lnTo>
                    <a:pt x="101600" y="0"/>
                  </a:lnTo>
                  <a:lnTo>
                    <a:pt x="412750" y="0"/>
                  </a:lnTo>
                  <a:lnTo>
                    <a:pt x="309880" y="102869"/>
                  </a:lnTo>
                  <a:lnTo>
                    <a:pt x="0" y="102869"/>
                  </a:lnTo>
                  <a:close/>
                </a:path>
                <a:path w="412750" h="594360">
                  <a:moveTo>
                    <a:pt x="0" y="0"/>
                  </a:moveTo>
                  <a:lnTo>
                    <a:pt x="0" y="0"/>
                  </a:lnTo>
                </a:path>
                <a:path w="412750" h="594360">
                  <a:moveTo>
                    <a:pt x="412750" y="411479"/>
                  </a:moveTo>
                  <a:lnTo>
                    <a:pt x="412750" y="411479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603500" y="4010659"/>
              <a:ext cx="102870" cy="411480"/>
            </a:xfrm>
            <a:custGeom>
              <a:avLst/>
              <a:gdLst/>
              <a:ahLst/>
              <a:cxnLst/>
              <a:rect l="l" t="t" r="r" b="b"/>
              <a:pathLst>
                <a:path w="102869" h="411479">
                  <a:moveTo>
                    <a:pt x="102869" y="0"/>
                  </a:moveTo>
                  <a:lnTo>
                    <a:pt x="0" y="102869"/>
                  </a:lnTo>
                  <a:lnTo>
                    <a:pt x="0" y="411479"/>
                  </a:lnTo>
                  <a:lnTo>
                    <a:pt x="102869" y="308609"/>
                  </a:lnTo>
                  <a:lnTo>
                    <a:pt x="102869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293619" y="4010659"/>
              <a:ext cx="412750" cy="411480"/>
            </a:xfrm>
            <a:custGeom>
              <a:avLst/>
              <a:gdLst/>
              <a:ahLst/>
              <a:cxnLst/>
              <a:rect l="l" t="t" r="r" b="b"/>
              <a:pathLst>
                <a:path w="412750" h="411479">
                  <a:moveTo>
                    <a:pt x="309880" y="411479"/>
                  </a:moveTo>
                  <a:lnTo>
                    <a:pt x="309880" y="102869"/>
                  </a:lnTo>
                  <a:lnTo>
                    <a:pt x="412750" y="0"/>
                  </a:lnTo>
                  <a:lnTo>
                    <a:pt x="412750" y="308609"/>
                  </a:lnTo>
                  <a:lnTo>
                    <a:pt x="309880" y="411479"/>
                  </a:lnTo>
                  <a:close/>
                </a:path>
                <a:path w="412750" h="411479">
                  <a:moveTo>
                    <a:pt x="0" y="0"/>
                  </a:moveTo>
                  <a:lnTo>
                    <a:pt x="0" y="0"/>
                  </a:lnTo>
                </a:path>
                <a:path w="412750" h="411479">
                  <a:moveTo>
                    <a:pt x="412750" y="411479"/>
                  </a:moveTo>
                  <a:lnTo>
                    <a:pt x="412750" y="411479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738120" y="3415029"/>
              <a:ext cx="316230" cy="461009"/>
            </a:xfrm>
            <a:custGeom>
              <a:avLst/>
              <a:gdLst/>
              <a:ahLst/>
              <a:cxnLst/>
              <a:rect l="l" t="t" r="r" b="b"/>
              <a:pathLst>
                <a:path w="316230" h="461010">
                  <a:moveTo>
                    <a:pt x="216444" y="172720"/>
                  </a:moveTo>
                  <a:lnTo>
                    <a:pt x="101600" y="172720"/>
                  </a:lnTo>
                  <a:lnTo>
                    <a:pt x="109219" y="173990"/>
                  </a:lnTo>
                  <a:lnTo>
                    <a:pt x="110490" y="180340"/>
                  </a:lnTo>
                  <a:lnTo>
                    <a:pt x="109219" y="198120"/>
                  </a:lnTo>
                  <a:lnTo>
                    <a:pt x="107950" y="222250"/>
                  </a:lnTo>
                  <a:lnTo>
                    <a:pt x="102869" y="243840"/>
                  </a:lnTo>
                  <a:lnTo>
                    <a:pt x="96519" y="264160"/>
                  </a:lnTo>
                  <a:lnTo>
                    <a:pt x="91440" y="289560"/>
                  </a:lnTo>
                  <a:lnTo>
                    <a:pt x="83819" y="312420"/>
                  </a:lnTo>
                  <a:lnTo>
                    <a:pt x="64769" y="339090"/>
                  </a:lnTo>
                  <a:lnTo>
                    <a:pt x="52069" y="358140"/>
                  </a:lnTo>
                  <a:lnTo>
                    <a:pt x="27940" y="384810"/>
                  </a:lnTo>
                  <a:lnTo>
                    <a:pt x="12700" y="406400"/>
                  </a:lnTo>
                  <a:lnTo>
                    <a:pt x="0" y="422910"/>
                  </a:lnTo>
                  <a:lnTo>
                    <a:pt x="0" y="431800"/>
                  </a:lnTo>
                  <a:lnTo>
                    <a:pt x="12700" y="445770"/>
                  </a:lnTo>
                  <a:lnTo>
                    <a:pt x="29210" y="461010"/>
                  </a:lnTo>
                  <a:lnTo>
                    <a:pt x="46990" y="461010"/>
                  </a:lnTo>
                  <a:lnTo>
                    <a:pt x="52069" y="457200"/>
                  </a:lnTo>
                  <a:lnTo>
                    <a:pt x="44450" y="447040"/>
                  </a:lnTo>
                  <a:lnTo>
                    <a:pt x="35560" y="438150"/>
                  </a:lnTo>
                  <a:lnTo>
                    <a:pt x="35560" y="429260"/>
                  </a:lnTo>
                  <a:lnTo>
                    <a:pt x="46990" y="412750"/>
                  </a:lnTo>
                  <a:lnTo>
                    <a:pt x="67310" y="391160"/>
                  </a:lnTo>
                  <a:lnTo>
                    <a:pt x="96519" y="353060"/>
                  </a:lnTo>
                  <a:lnTo>
                    <a:pt x="123190" y="321310"/>
                  </a:lnTo>
                  <a:lnTo>
                    <a:pt x="133350" y="312420"/>
                  </a:lnTo>
                  <a:lnTo>
                    <a:pt x="139700" y="303530"/>
                  </a:lnTo>
                  <a:lnTo>
                    <a:pt x="151130" y="302260"/>
                  </a:lnTo>
                  <a:lnTo>
                    <a:pt x="212090" y="302260"/>
                  </a:lnTo>
                  <a:lnTo>
                    <a:pt x="191769" y="267970"/>
                  </a:lnTo>
                  <a:lnTo>
                    <a:pt x="179069" y="241300"/>
                  </a:lnTo>
                  <a:lnTo>
                    <a:pt x="176530" y="224790"/>
                  </a:lnTo>
                  <a:lnTo>
                    <a:pt x="176530" y="205740"/>
                  </a:lnTo>
                  <a:lnTo>
                    <a:pt x="180340" y="194310"/>
                  </a:lnTo>
                  <a:lnTo>
                    <a:pt x="189230" y="187960"/>
                  </a:lnTo>
                  <a:lnTo>
                    <a:pt x="238413" y="187960"/>
                  </a:lnTo>
                  <a:lnTo>
                    <a:pt x="227330" y="180340"/>
                  </a:lnTo>
                  <a:lnTo>
                    <a:pt x="216444" y="172720"/>
                  </a:lnTo>
                  <a:close/>
                </a:path>
                <a:path w="316230" h="461010">
                  <a:moveTo>
                    <a:pt x="212090" y="302260"/>
                  </a:moveTo>
                  <a:lnTo>
                    <a:pt x="151130" y="302260"/>
                  </a:lnTo>
                  <a:lnTo>
                    <a:pt x="160019" y="307340"/>
                  </a:lnTo>
                  <a:lnTo>
                    <a:pt x="172719" y="314960"/>
                  </a:lnTo>
                  <a:lnTo>
                    <a:pt x="196850" y="349250"/>
                  </a:lnTo>
                  <a:lnTo>
                    <a:pt x="223519" y="384810"/>
                  </a:lnTo>
                  <a:lnTo>
                    <a:pt x="250190" y="422910"/>
                  </a:lnTo>
                  <a:lnTo>
                    <a:pt x="266700" y="445770"/>
                  </a:lnTo>
                  <a:lnTo>
                    <a:pt x="270510" y="448310"/>
                  </a:lnTo>
                  <a:lnTo>
                    <a:pt x="281940" y="448310"/>
                  </a:lnTo>
                  <a:lnTo>
                    <a:pt x="292100" y="440690"/>
                  </a:lnTo>
                  <a:lnTo>
                    <a:pt x="303530" y="433070"/>
                  </a:lnTo>
                  <a:lnTo>
                    <a:pt x="313690" y="425450"/>
                  </a:lnTo>
                  <a:lnTo>
                    <a:pt x="315141" y="420370"/>
                  </a:lnTo>
                  <a:lnTo>
                    <a:pt x="303530" y="420370"/>
                  </a:lnTo>
                  <a:lnTo>
                    <a:pt x="292100" y="416560"/>
                  </a:lnTo>
                  <a:lnTo>
                    <a:pt x="275590" y="406400"/>
                  </a:lnTo>
                  <a:lnTo>
                    <a:pt x="250190" y="364490"/>
                  </a:lnTo>
                  <a:lnTo>
                    <a:pt x="212090" y="302260"/>
                  </a:lnTo>
                  <a:close/>
                </a:path>
                <a:path w="316230" h="461010">
                  <a:moveTo>
                    <a:pt x="316230" y="416560"/>
                  </a:moveTo>
                  <a:lnTo>
                    <a:pt x="303530" y="420370"/>
                  </a:lnTo>
                  <a:lnTo>
                    <a:pt x="315141" y="420370"/>
                  </a:lnTo>
                  <a:lnTo>
                    <a:pt x="316230" y="416560"/>
                  </a:lnTo>
                  <a:close/>
                </a:path>
                <a:path w="316230" h="461010">
                  <a:moveTo>
                    <a:pt x="152400" y="0"/>
                  </a:moveTo>
                  <a:lnTo>
                    <a:pt x="142240" y="3810"/>
                  </a:lnTo>
                  <a:lnTo>
                    <a:pt x="135890" y="8890"/>
                  </a:lnTo>
                  <a:lnTo>
                    <a:pt x="133350" y="20320"/>
                  </a:lnTo>
                  <a:lnTo>
                    <a:pt x="130810" y="27940"/>
                  </a:lnTo>
                  <a:lnTo>
                    <a:pt x="133350" y="35560"/>
                  </a:lnTo>
                  <a:lnTo>
                    <a:pt x="135890" y="46990"/>
                  </a:lnTo>
                  <a:lnTo>
                    <a:pt x="139700" y="54610"/>
                  </a:lnTo>
                  <a:lnTo>
                    <a:pt x="140969" y="63500"/>
                  </a:lnTo>
                  <a:lnTo>
                    <a:pt x="139700" y="72390"/>
                  </a:lnTo>
                  <a:lnTo>
                    <a:pt x="133350" y="80010"/>
                  </a:lnTo>
                  <a:lnTo>
                    <a:pt x="123190" y="88900"/>
                  </a:lnTo>
                  <a:lnTo>
                    <a:pt x="110490" y="93980"/>
                  </a:lnTo>
                  <a:lnTo>
                    <a:pt x="86360" y="118110"/>
                  </a:lnTo>
                  <a:lnTo>
                    <a:pt x="72390" y="156210"/>
                  </a:lnTo>
                  <a:lnTo>
                    <a:pt x="63500" y="217170"/>
                  </a:lnTo>
                  <a:lnTo>
                    <a:pt x="63500" y="242570"/>
                  </a:lnTo>
                  <a:lnTo>
                    <a:pt x="64769" y="250190"/>
                  </a:lnTo>
                  <a:lnTo>
                    <a:pt x="69850" y="255270"/>
                  </a:lnTo>
                  <a:lnTo>
                    <a:pt x="77469" y="256540"/>
                  </a:lnTo>
                  <a:lnTo>
                    <a:pt x="81280" y="255270"/>
                  </a:lnTo>
                  <a:lnTo>
                    <a:pt x="83819" y="250190"/>
                  </a:lnTo>
                  <a:lnTo>
                    <a:pt x="83819" y="210820"/>
                  </a:lnTo>
                  <a:lnTo>
                    <a:pt x="85090" y="194310"/>
                  </a:lnTo>
                  <a:lnTo>
                    <a:pt x="86360" y="185420"/>
                  </a:lnTo>
                  <a:lnTo>
                    <a:pt x="92710" y="173990"/>
                  </a:lnTo>
                  <a:lnTo>
                    <a:pt x="101600" y="172720"/>
                  </a:lnTo>
                  <a:lnTo>
                    <a:pt x="216444" y="172720"/>
                  </a:lnTo>
                  <a:lnTo>
                    <a:pt x="214630" y="171450"/>
                  </a:lnTo>
                  <a:lnTo>
                    <a:pt x="205740" y="156210"/>
                  </a:lnTo>
                  <a:lnTo>
                    <a:pt x="199390" y="137160"/>
                  </a:lnTo>
                  <a:lnTo>
                    <a:pt x="198119" y="116840"/>
                  </a:lnTo>
                  <a:lnTo>
                    <a:pt x="195580" y="109220"/>
                  </a:lnTo>
                  <a:lnTo>
                    <a:pt x="189230" y="99060"/>
                  </a:lnTo>
                  <a:lnTo>
                    <a:pt x="179069" y="88900"/>
                  </a:lnTo>
                  <a:lnTo>
                    <a:pt x="172719" y="83820"/>
                  </a:lnTo>
                  <a:lnTo>
                    <a:pt x="172719" y="74930"/>
                  </a:lnTo>
                  <a:lnTo>
                    <a:pt x="176530" y="63500"/>
                  </a:lnTo>
                  <a:lnTo>
                    <a:pt x="184150" y="48260"/>
                  </a:lnTo>
                  <a:lnTo>
                    <a:pt x="189230" y="36830"/>
                  </a:lnTo>
                  <a:lnTo>
                    <a:pt x="184150" y="22860"/>
                  </a:lnTo>
                  <a:lnTo>
                    <a:pt x="181610" y="13970"/>
                  </a:lnTo>
                  <a:lnTo>
                    <a:pt x="176530" y="5080"/>
                  </a:lnTo>
                  <a:lnTo>
                    <a:pt x="166369" y="1270"/>
                  </a:lnTo>
                  <a:lnTo>
                    <a:pt x="152400" y="0"/>
                  </a:lnTo>
                  <a:close/>
                </a:path>
                <a:path w="316230" h="461010">
                  <a:moveTo>
                    <a:pt x="238413" y="187960"/>
                  </a:moveTo>
                  <a:lnTo>
                    <a:pt x="195580" y="187960"/>
                  </a:lnTo>
                  <a:lnTo>
                    <a:pt x="203200" y="193040"/>
                  </a:lnTo>
                  <a:lnTo>
                    <a:pt x="215900" y="204470"/>
                  </a:lnTo>
                  <a:lnTo>
                    <a:pt x="234950" y="217170"/>
                  </a:lnTo>
                  <a:lnTo>
                    <a:pt x="246380" y="222250"/>
                  </a:lnTo>
                  <a:lnTo>
                    <a:pt x="254000" y="224790"/>
                  </a:lnTo>
                  <a:lnTo>
                    <a:pt x="260350" y="222250"/>
                  </a:lnTo>
                  <a:lnTo>
                    <a:pt x="262890" y="217170"/>
                  </a:lnTo>
                  <a:lnTo>
                    <a:pt x="261619" y="212090"/>
                  </a:lnTo>
                  <a:lnTo>
                    <a:pt x="260350" y="205740"/>
                  </a:lnTo>
                  <a:lnTo>
                    <a:pt x="247650" y="194310"/>
                  </a:lnTo>
                  <a:lnTo>
                    <a:pt x="238413" y="18796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738120" y="3415029"/>
              <a:ext cx="317500" cy="463550"/>
            </a:xfrm>
            <a:custGeom>
              <a:avLst/>
              <a:gdLst/>
              <a:ahLst/>
              <a:cxnLst/>
              <a:rect l="l" t="t" r="r" b="b"/>
              <a:pathLst>
                <a:path w="317500" h="463550">
                  <a:moveTo>
                    <a:pt x="313690" y="425450"/>
                  </a:moveTo>
                  <a:lnTo>
                    <a:pt x="316230" y="416560"/>
                  </a:lnTo>
                  <a:lnTo>
                    <a:pt x="303530" y="420370"/>
                  </a:lnTo>
                  <a:lnTo>
                    <a:pt x="292100" y="416560"/>
                  </a:lnTo>
                  <a:lnTo>
                    <a:pt x="275590" y="406400"/>
                  </a:lnTo>
                  <a:lnTo>
                    <a:pt x="250190" y="364490"/>
                  </a:lnTo>
                  <a:lnTo>
                    <a:pt x="212090" y="302260"/>
                  </a:lnTo>
                  <a:lnTo>
                    <a:pt x="191769" y="267970"/>
                  </a:lnTo>
                  <a:lnTo>
                    <a:pt x="179069" y="241300"/>
                  </a:lnTo>
                  <a:lnTo>
                    <a:pt x="176530" y="224790"/>
                  </a:lnTo>
                  <a:lnTo>
                    <a:pt x="176530" y="205740"/>
                  </a:lnTo>
                  <a:lnTo>
                    <a:pt x="180340" y="194310"/>
                  </a:lnTo>
                  <a:lnTo>
                    <a:pt x="189230" y="187960"/>
                  </a:lnTo>
                  <a:lnTo>
                    <a:pt x="195580" y="187960"/>
                  </a:lnTo>
                  <a:lnTo>
                    <a:pt x="203200" y="193040"/>
                  </a:lnTo>
                  <a:lnTo>
                    <a:pt x="215900" y="204470"/>
                  </a:lnTo>
                  <a:lnTo>
                    <a:pt x="234950" y="217170"/>
                  </a:lnTo>
                  <a:lnTo>
                    <a:pt x="246380" y="222250"/>
                  </a:lnTo>
                  <a:lnTo>
                    <a:pt x="254000" y="224790"/>
                  </a:lnTo>
                  <a:lnTo>
                    <a:pt x="260350" y="222250"/>
                  </a:lnTo>
                  <a:lnTo>
                    <a:pt x="262890" y="217170"/>
                  </a:lnTo>
                  <a:lnTo>
                    <a:pt x="261619" y="212090"/>
                  </a:lnTo>
                  <a:lnTo>
                    <a:pt x="260350" y="205740"/>
                  </a:lnTo>
                  <a:lnTo>
                    <a:pt x="247650" y="194310"/>
                  </a:lnTo>
                  <a:lnTo>
                    <a:pt x="227330" y="180340"/>
                  </a:lnTo>
                  <a:lnTo>
                    <a:pt x="214630" y="171450"/>
                  </a:lnTo>
                  <a:lnTo>
                    <a:pt x="205740" y="156210"/>
                  </a:lnTo>
                  <a:lnTo>
                    <a:pt x="199390" y="137160"/>
                  </a:lnTo>
                  <a:lnTo>
                    <a:pt x="198119" y="116840"/>
                  </a:lnTo>
                  <a:lnTo>
                    <a:pt x="195580" y="109220"/>
                  </a:lnTo>
                  <a:lnTo>
                    <a:pt x="189230" y="99060"/>
                  </a:lnTo>
                  <a:lnTo>
                    <a:pt x="179069" y="88900"/>
                  </a:lnTo>
                  <a:lnTo>
                    <a:pt x="172719" y="83820"/>
                  </a:lnTo>
                  <a:lnTo>
                    <a:pt x="172719" y="74930"/>
                  </a:lnTo>
                  <a:lnTo>
                    <a:pt x="176530" y="63500"/>
                  </a:lnTo>
                  <a:lnTo>
                    <a:pt x="180340" y="55880"/>
                  </a:lnTo>
                  <a:lnTo>
                    <a:pt x="184150" y="48260"/>
                  </a:lnTo>
                  <a:lnTo>
                    <a:pt x="189230" y="36830"/>
                  </a:lnTo>
                  <a:lnTo>
                    <a:pt x="184150" y="22860"/>
                  </a:lnTo>
                  <a:lnTo>
                    <a:pt x="181610" y="13970"/>
                  </a:lnTo>
                  <a:lnTo>
                    <a:pt x="176530" y="5080"/>
                  </a:lnTo>
                  <a:lnTo>
                    <a:pt x="166369" y="1270"/>
                  </a:lnTo>
                  <a:lnTo>
                    <a:pt x="152400" y="0"/>
                  </a:lnTo>
                  <a:lnTo>
                    <a:pt x="142240" y="3810"/>
                  </a:lnTo>
                  <a:lnTo>
                    <a:pt x="135890" y="8890"/>
                  </a:lnTo>
                  <a:lnTo>
                    <a:pt x="133350" y="20320"/>
                  </a:lnTo>
                  <a:lnTo>
                    <a:pt x="130810" y="27940"/>
                  </a:lnTo>
                  <a:lnTo>
                    <a:pt x="133350" y="35560"/>
                  </a:lnTo>
                  <a:lnTo>
                    <a:pt x="135890" y="46990"/>
                  </a:lnTo>
                  <a:lnTo>
                    <a:pt x="139700" y="54610"/>
                  </a:lnTo>
                  <a:lnTo>
                    <a:pt x="140969" y="63500"/>
                  </a:lnTo>
                  <a:lnTo>
                    <a:pt x="139700" y="72390"/>
                  </a:lnTo>
                  <a:lnTo>
                    <a:pt x="133350" y="80010"/>
                  </a:lnTo>
                  <a:lnTo>
                    <a:pt x="123190" y="88900"/>
                  </a:lnTo>
                  <a:lnTo>
                    <a:pt x="110490" y="93980"/>
                  </a:lnTo>
                  <a:lnTo>
                    <a:pt x="102869" y="101600"/>
                  </a:lnTo>
                  <a:lnTo>
                    <a:pt x="95250" y="109220"/>
                  </a:lnTo>
                  <a:lnTo>
                    <a:pt x="86360" y="118110"/>
                  </a:lnTo>
                  <a:lnTo>
                    <a:pt x="78740" y="137160"/>
                  </a:lnTo>
                  <a:lnTo>
                    <a:pt x="72390" y="156210"/>
                  </a:lnTo>
                  <a:lnTo>
                    <a:pt x="67310" y="172720"/>
                  </a:lnTo>
                  <a:lnTo>
                    <a:pt x="64769" y="193040"/>
                  </a:lnTo>
                  <a:lnTo>
                    <a:pt x="63500" y="217170"/>
                  </a:lnTo>
                  <a:lnTo>
                    <a:pt x="63500" y="231140"/>
                  </a:lnTo>
                  <a:lnTo>
                    <a:pt x="63500" y="242570"/>
                  </a:lnTo>
                  <a:lnTo>
                    <a:pt x="64769" y="250190"/>
                  </a:lnTo>
                  <a:lnTo>
                    <a:pt x="69850" y="255270"/>
                  </a:lnTo>
                  <a:lnTo>
                    <a:pt x="77469" y="256540"/>
                  </a:lnTo>
                  <a:lnTo>
                    <a:pt x="81280" y="255270"/>
                  </a:lnTo>
                  <a:lnTo>
                    <a:pt x="83819" y="250190"/>
                  </a:lnTo>
                  <a:lnTo>
                    <a:pt x="83819" y="233680"/>
                  </a:lnTo>
                  <a:lnTo>
                    <a:pt x="83819" y="210820"/>
                  </a:lnTo>
                  <a:lnTo>
                    <a:pt x="85090" y="194310"/>
                  </a:lnTo>
                  <a:lnTo>
                    <a:pt x="86360" y="185420"/>
                  </a:lnTo>
                  <a:lnTo>
                    <a:pt x="92710" y="173990"/>
                  </a:lnTo>
                  <a:lnTo>
                    <a:pt x="101600" y="172720"/>
                  </a:lnTo>
                  <a:lnTo>
                    <a:pt x="109219" y="173990"/>
                  </a:lnTo>
                  <a:lnTo>
                    <a:pt x="110490" y="180340"/>
                  </a:lnTo>
                  <a:lnTo>
                    <a:pt x="109219" y="198120"/>
                  </a:lnTo>
                  <a:lnTo>
                    <a:pt x="107950" y="222250"/>
                  </a:lnTo>
                  <a:lnTo>
                    <a:pt x="102869" y="243840"/>
                  </a:lnTo>
                  <a:lnTo>
                    <a:pt x="96519" y="264160"/>
                  </a:lnTo>
                  <a:lnTo>
                    <a:pt x="91440" y="289560"/>
                  </a:lnTo>
                  <a:lnTo>
                    <a:pt x="83819" y="312420"/>
                  </a:lnTo>
                  <a:lnTo>
                    <a:pt x="64769" y="339090"/>
                  </a:lnTo>
                  <a:lnTo>
                    <a:pt x="52069" y="358140"/>
                  </a:lnTo>
                  <a:lnTo>
                    <a:pt x="27940" y="384810"/>
                  </a:lnTo>
                  <a:lnTo>
                    <a:pt x="12700" y="406400"/>
                  </a:lnTo>
                  <a:lnTo>
                    <a:pt x="0" y="422910"/>
                  </a:lnTo>
                  <a:lnTo>
                    <a:pt x="0" y="431800"/>
                  </a:lnTo>
                  <a:lnTo>
                    <a:pt x="12700" y="445770"/>
                  </a:lnTo>
                  <a:lnTo>
                    <a:pt x="29210" y="461010"/>
                  </a:lnTo>
                  <a:lnTo>
                    <a:pt x="46990" y="461010"/>
                  </a:lnTo>
                  <a:lnTo>
                    <a:pt x="52069" y="457200"/>
                  </a:lnTo>
                  <a:lnTo>
                    <a:pt x="44450" y="447040"/>
                  </a:lnTo>
                  <a:lnTo>
                    <a:pt x="35560" y="438150"/>
                  </a:lnTo>
                  <a:lnTo>
                    <a:pt x="35560" y="429260"/>
                  </a:lnTo>
                  <a:lnTo>
                    <a:pt x="46990" y="412750"/>
                  </a:lnTo>
                  <a:lnTo>
                    <a:pt x="67310" y="391160"/>
                  </a:lnTo>
                  <a:lnTo>
                    <a:pt x="96519" y="353060"/>
                  </a:lnTo>
                  <a:lnTo>
                    <a:pt x="123190" y="321310"/>
                  </a:lnTo>
                  <a:lnTo>
                    <a:pt x="133350" y="312420"/>
                  </a:lnTo>
                  <a:lnTo>
                    <a:pt x="139700" y="303530"/>
                  </a:lnTo>
                  <a:lnTo>
                    <a:pt x="151130" y="302260"/>
                  </a:lnTo>
                  <a:lnTo>
                    <a:pt x="160019" y="307340"/>
                  </a:lnTo>
                  <a:lnTo>
                    <a:pt x="172719" y="314960"/>
                  </a:lnTo>
                  <a:lnTo>
                    <a:pt x="196850" y="349250"/>
                  </a:lnTo>
                  <a:lnTo>
                    <a:pt x="223519" y="384810"/>
                  </a:lnTo>
                  <a:lnTo>
                    <a:pt x="250190" y="422910"/>
                  </a:lnTo>
                  <a:lnTo>
                    <a:pt x="266700" y="445770"/>
                  </a:lnTo>
                  <a:lnTo>
                    <a:pt x="270510" y="448310"/>
                  </a:lnTo>
                  <a:lnTo>
                    <a:pt x="281940" y="448310"/>
                  </a:lnTo>
                  <a:lnTo>
                    <a:pt x="292100" y="440690"/>
                  </a:lnTo>
                  <a:lnTo>
                    <a:pt x="303530" y="433070"/>
                  </a:lnTo>
                  <a:lnTo>
                    <a:pt x="313690" y="425450"/>
                  </a:lnTo>
                  <a:close/>
                </a:path>
                <a:path w="317500" h="463550">
                  <a:moveTo>
                    <a:pt x="0" y="0"/>
                  </a:moveTo>
                  <a:lnTo>
                    <a:pt x="0" y="0"/>
                  </a:lnTo>
                </a:path>
                <a:path w="317500" h="463550">
                  <a:moveTo>
                    <a:pt x="317500" y="463550"/>
                  </a:moveTo>
                  <a:lnTo>
                    <a:pt x="317500" y="463550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391410" y="3929379"/>
              <a:ext cx="314960" cy="71120"/>
            </a:xfrm>
            <a:custGeom>
              <a:avLst/>
              <a:gdLst/>
              <a:ahLst/>
              <a:cxnLst/>
              <a:rect l="l" t="t" r="r" b="b"/>
              <a:pathLst>
                <a:path w="314960" h="71120">
                  <a:moveTo>
                    <a:pt x="0" y="71120"/>
                  </a:moveTo>
                  <a:lnTo>
                    <a:pt x="0" y="17780"/>
                  </a:lnTo>
                  <a:lnTo>
                    <a:pt x="17779" y="0"/>
                  </a:lnTo>
                  <a:lnTo>
                    <a:pt x="313689" y="0"/>
                  </a:lnTo>
                  <a:lnTo>
                    <a:pt x="313689" y="53340"/>
                  </a:lnTo>
                  <a:lnTo>
                    <a:pt x="295909" y="71120"/>
                  </a:lnTo>
                  <a:lnTo>
                    <a:pt x="0" y="71120"/>
                  </a:lnTo>
                  <a:close/>
                </a:path>
                <a:path w="314960" h="71120">
                  <a:moveTo>
                    <a:pt x="0" y="0"/>
                  </a:moveTo>
                  <a:lnTo>
                    <a:pt x="0" y="0"/>
                  </a:lnTo>
                </a:path>
                <a:path w="314960" h="71120">
                  <a:moveTo>
                    <a:pt x="314959" y="71120"/>
                  </a:moveTo>
                  <a:lnTo>
                    <a:pt x="314959" y="71120"/>
                  </a:lnTo>
                </a:path>
                <a:path w="314960" h="71120">
                  <a:moveTo>
                    <a:pt x="0" y="17780"/>
                  </a:moveTo>
                  <a:lnTo>
                    <a:pt x="17779" y="0"/>
                  </a:lnTo>
                  <a:lnTo>
                    <a:pt x="313689" y="0"/>
                  </a:lnTo>
                  <a:lnTo>
                    <a:pt x="295909" y="17780"/>
                  </a:lnTo>
                  <a:lnTo>
                    <a:pt x="0" y="17780"/>
                  </a:lnTo>
                  <a:close/>
                </a:path>
                <a:path w="314960" h="71120">
                  <a:moveTo>
                    <a:pt x="0" y="0"/>
                  </a:moveTo>
                  <a:lnTo>
                    <a:pt x="0" y="0"/>
                  </a:lnTo>
                </a:path>
                <a:path w="314960" h="71120">
                  <a:moveTo>
                    <a:pt x="314959" y="71120"/>
                  </a:moveTo>
                  <a:lnTo>
                    <a:pt x="314959" y="71120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687320" y="3929379"/>
              <a:ext cx="17780" cy="71120"/>
            </a:xfrm>
            <a:custGeom>
              <a:avLst/>
              <a:gdLst/>
              <a:ahLst/>
              <a:cxnLst/>
              <a:rect l="l" t="t" r="r" b="b"/>
              <a:pathLst>
                <a:path w="17780" h="71120">
                  <a:moveTo>
                    <a:pt x="17780" y="0"/>
                  </a:moveTo>
                  <a:lnTo>
                    <a:pt x="0" y="17780"/>
                  </a:lnTo>
                  <a:lnTo>
                    <a:pt x="0" y="71120"/>
                  </a:lnTo>
                  <a:lnTo>
                    <a:pt x="17780" y="53340"/>
                  </a:lnTo>
                  <a:lnTo>
                    <a:pt x="1778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2391410" y="3929379"/>
              <a:ext cx="314960" cy="71120"/>
            </a:xfrm>
            <a:custGeom>
              <a:avLst/>
              <a:gdLst/>
              <a:ahLst/>
              <a:cxnLst/>
              <a:rect l="l" t="t" r="r" b="b"/>
              <a:pathLst>
                <a:path w="314960" h="71120">
                  <a:moveTo>
                    <a:pt x="295909" y="71120"/>
                  </a:moveTo>
                  <a:lnTo>
                    <a:pt x="295909" y="17780"/>
                  </a:lnTo>
                  <a:lnTo>
                    <a:pt x="313689" y="0"/>
                  </a:lnTo>
                  <a:lnTo>
                    <a:pt x="313689" y="53340"/>
                  </a:lnTo>
                  <a:lnTo>
                    <a:pt x="295909" y="71120"/>
                  </a:lnTo>
                  <a:close/>
                </a:path>
                <a:path w="314960" h="71120">
                  <a:moveTo>
                    <a:pt x="0" y="0"/>
                  </a:moveTo>
                  <a:lnTo>
                    <a:pt x="0" y="0"/>
                  </a:lnTo>
                </a:path>
                <a:path w="314960" h="71120">
                  <a:moveTo>
                    <a:pt x="314959" y="71120"/>
                  </a:moveTo>
                  <a:lnTo>
                    <a:pt x="314959" y="71120"/>
                  </a:lnTo>
                </a:path>
                <a:path w="314960" h="71120">
                  <a:moveTo>
                    <a:pt x="50800" y="40640"/>
                  </a:moveTo>
                  <a:lnTo>
                    <a:pt x="63500" y="40640"/>
                  </a:lnTo>
                  <a:lnTo>
                    <a:pt x="72389" y="44450"/>
                  </a:lnTo>
                  <a:lnTo>
                    <a:pt x="72389" y="48260"/>
                  </a:lnTo>
                  <a:lnTo>
                    <a:pt x="72389" y="52070"/>
                  </a:lnTo>
                  <a:lnTo>
                    <a:pt x="63500" y="54610"/>
                  </a:lnTo>
                  <a:lnTo>
                    <a:pt x="50800" y="54610"/>
                  </a:lnTo>
                  <a:lnTo>
                    <a:pt x="39369" y="54610"/>
                  </a:lnTo>
                  <a:lnTo>
                    <a:pt x="30479" y="52070"/>
                  </a:lnTo>
                  <a:lnTo>
                    <a:pt x="30479" y="48260"/>
                  </a:lnTo>
                  <a:lnTo>
                    <a:pt x="30479" y="44450"/>
                  </a:lnTo>
                  <a:lnTo>
                    <a:pt x="39369" y="40640"/>
                  </a:lnTo>
                  <a:lnTo>
                    <a:pt x="50800" y="40640"/>
                  </a:lnTo>
                  <a:close/>
                </a:path>
                <a:path w="314960" h="71120">
                  <a:moveTo>
                    <a:pt x="30479" y="40640"/>
                  </a:moveTo>
                  <a:lnTo>
                    <a:pt x="30479" y="40640"/>
                  </a:lnTo>
                </a:path>
                <a:path w="314960" h="71120">
                  <a:moveTo>
                    <a:pt x="73659" y="55880"/>
                  </a:moveTo>
                  <a:lnTo>
                    <a:pt x="73659" y="55880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3" name="object 9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29121" y="4190940"/>
              <a:ext cx="245228" cy="113148"/>
            </a:xfrm>
            <a:prstGeom prst="rect">
              <a:avLst/>
            </a:prstGeom>
          </p:spPr>
        </p:pic>
        <p:sp>
          <p:nvSpPr>
            <p:cNvPr id="94" name="object 94"/>
            <p:cNvSpPr/>
            <p:nvPr/>
          </p:nvSpPr>
          <p:spPr>
            <a:xfrm>
              <a:off x="2284730" y="2895599"/>
              <a:ext cx="316230" cy="459740"/>
            </a:xfrm>
            <a:custGeom>
              <a:avLst/>
              <a:gdLst/>
              <a:ahLst/>
              <a:cxnLst/>
              <a:rect l="l" t="t" r="r" b="b"/>
              <a:pathLst>
                <a:path w="316230" h="459739">
                  <a:moveTo>
                    <a:pt x="216444" y="172720"/>
                  </a:moveTo>
                  <a:lnTo>
                    <a:pt x="101600" y="172720"/>
                  </a:lnTo>
                  <a:lnTo>
                    <a:pt x="110489" y="173989"/>
                  </a:lnTo>
                  <a:lnTo>
                    <a:pt x="111759" y="180339"/>
                  </a:lnTo>
                  <a:lnTo>
                    <a:pt x="110489" y="198120"/>
                  </a:lnTo>
                  <a:lnTo>
                    <a:pt x="107950" y="222250"/>
                  </a:lnTo>
                  <a:lnTo>
                    <a:pt x="104139" y="243839"/>
                  </a:lnTo>
                  <a:lnTo>
                    <a:pt x="97789" y="262889"/>
                  </a:lnTo>
                  <a:lnTo>
                    <a:pt x="92709" y="290829"/>
                  </a:lnTo>
                  <a:lnTo>
                    <a:pt x="66039" y="339089"/>
                  </a:lnTo>
                  <a:lnTo>
                    <a:pt x="29209" y="386079"/>
                  </a:lnTo>
                  <a:lnTo>
                    <a:pt x="12700" y="405129"/>
                  </a:lnTo>
                  <a:lnTo>
                    <a:pt x="0" y="421639"/>
                  </a:lnTo>
                  <a:lnTo>
                    <a:pt x="0" y="430529"/>
                  </a:lnTo>
                  <a:lnTo>
                    <a:pt x="12700" y="444500"/>
                  </a:lnTo>
                  <a:lnTo>
                    <a:pt x="30480" y="459739"/>
                  </a:lnTo>
                  <a:lnTo>
                    <a:pt x="48259" y="459739"/>
                  </a:lnTo>
                  <a:lnTo>
                    <a:pt x="53339" y="457200"/>
                  </a:lnTo>
                  <a:lnTo>
                    <a:pt x="44450" y="445770"/>
                  </a:lnTo>
                  <a:lnTo>
                    <a:pt x="36830" y="436879"/>
                  </a:lnTo>
                  <a:lnTo>
                    <a:pt x="36830" y="429260"/>
                  </a:lnTo>
                  <a:lnTo>
                    <a:pt x="48259" y="411479"/>
                  </a:lnTo>
                  <a:lnTo>
                    <a:pt x="68580" y="389889"/>
                  </a:lnTo>
                  <a:lnTo>
                    <a:pt x="97789" y="354329"/>
                  </a:lnTo>
                  <a:lnTo>
                    <a:pt x="124459" y="322579"/>
                  </a:lnTo>
                  <a:lnTo>
                    <a:pt x="133350" y="311150"/>
                  </a:lnTo>
                  <a:lnTo>
                    <a:pt x="139700" y="303529"/>
                  </a:lnTo>
                  <a:lnTo>
                    <a:pt x="151130" y="300989"/>
                  </a:lnTo>
                  <a:lnTo>
                    <a:pt x="213359" y="300989"/>
                  </a:lnTo>
                  <a:lnTo>
                    <a:pt x="193039" y="267970"/>
                  </a:lnTo>
                  <a:lnTo>
                    <a:pt x="180339" y="240029"/>
                  </a:lnTo>
                  <a:lnTo>
                    <a:pt x="176530" y="223520"/>
                  </a:lnTo>
                  <a:lnTo>
                    <a:pt x="176530" y="205739"/>
                  </a:lnTo>
                  <a:lnTo>
                    <a:pt x="181609" y="195579"/>
                  </a:lnTo>
                  <a:lnTo>
                    <a:pt x="189230" y="189229"/>
                  </a:lnTo>
                  <a:lnTo>
                    <a:pt x="239183" y="189229"/>
                  </a:lnTo>
                  <a:lnTo>
                    <a:pt x="227330" y="180339"/>
                  </a:lnTo>
                  <a:lnTo>
                    <a:pt x="216444" y="172720"/>
                  </a:lnTo>
                  <a:close/>
                </a:path>
                <a:path w="316230" h="459739">
                  <a:moveTo>
                    <a:pt x="213359" y="300989"/>
                  </a:moveTo>
                  <a:lnTo>
                    <a:pt x="151130" y="300989"/>
                  </a:lnTo>
                  <a:lnTo>
                    <a:pt x="161289" y="308610"/>
                  </a:lnTo>
                  <a:lnTo>
                    <a:pt x="173989" y="316229"/>
                  </a:lnTo>
                  <a:lnTo>
                    <a:pt x="196850" y="347979"/>
                  </a:lnTo>
                  <a:lnTo>
                    <a:pt x="224789" y="386079"/>
                  </a:lnTo>
                  <a:lnTo>
                    <a:pt x="251459" y="421639"/>
                  </a:lnTo>
                  <a:lnTo>
                    <a:pt x="266700" y="444500"/>
                  </a:lnTo>
                  <a:lnTo>
                    <a:pt x="271780" y="449579"/>
                  </a:lnTo>
                  <a:lnTo>
                    <a:pt x="283209" y="449579"/>
                  </a:lnTo>
                  <a:lnTo>
                    <a:pt x="293369" y="440689"/>
                  </a:lnTo>
                  <a:lnTo>
                    <a:pt x="303530" y="433070"/>
                  </a:lnTo>
                  <a:lnTo>
                    <a:pt x="314959" y="425450"/>
                  </a:lnTo>
                  <a:lnTo>
                    <a:pt x="316018" y="419100"/>
                  </a:lnTo>
                  <a:lnTo>
                    <a:pt x="303530" y="419100"/>
                  </a:lnTo>
                  <a:lnTo>
                    <a:pt x="293369" y="417829"/>
                  </a:lnTo>
                  <a:lnTo>
                    <a:pt x="276859" y="405129"/>
                  </a:lnTo>
                  <a:lnTo>
                    <a:pt x="251459" y="363220"/>
                  </a:lnTo>
                  <a:lnTo>
                    <a:pt x="213359" y="300989"/>
                  </a:lnTo>
                  <a:close/>
                </a:path>
                <a:path w="316230" h="459739">
                  <a:moveTo>
                    <a:pt x="316230" y="417829"/>
                  </a:moveTo>
                  <a:lnTo>
                    <a:pt x="303530" y="419100"/>
                  </a:lnTo>
                  <a:lnTo>
                    <a:pt x="316018" y="419100"/>
                  </a:lnTo>
                  <a:lnTo>
                    <a:pt x="316230" y="417829"/>
                  </a:lnTo>
                  <a:close/>
                </a:path>
                <a:path w="316230" h="459739">
                  <a:moveTo>
                    <a:pt x="152400" y="0"/>
                  </a:moveTo>
                  <a:lnTo>
                    <a:pt x="143509" y="5079"/>
                  </a:lnTo>
                  <a:lnTo>
                    <a:pt x="137159" y="8889"/>
                  </a:lnTo>
                  <a:lnTo>
                    <a:pt x="133350" y="20320"/>
                  </a:lnTo>
                  <a:lnTo>
                    <a:pt x="132080" y="27939"/>
                  </a:lnTo>
                  <a:lnTo>
                    <a:pt x="133350" y="36829"/>
                  </a:lnTo>
                  <a:lnTo>
                    <a:pt x="137159" y="46989"/>
                  </a:lnTo>
                  <a:lnTo>
                    <a:pt x="139700" y="55879"/>
                  </a:lnTo>
                  <a:lnTo>
                    <a:pt x="142239" y="63500"/>
                  </a:lnTo>
                  <a:lnTo>
                    <a:pt x="139700" y="72389"/>
                  </a:lnTo>
                  <a:lnTo>
                    <a:pt x="133350" y="81279"/>
                  </a:lnTo>
                  <a:lnTo>
                    <a:pt x="124459" y="88900"/>
                  </a:lnTo>
                  <a:lnTo>
                    <a:pt x="111759" y="95250"/>
                  </a:lnTo>
                  <a:lnTo>
                    <a:pt x="104139" y="101600"/>
                  </a:lnTo>
                  <a:lnTo>
                    <a:pt x="80009" y="135889"/>
                  </a:lnTo>
                  <a:lnTo>
                    <a:pt x="68580" y="172720"/>
                  </a:lnTo>
                  <a:lnTo>
                    <a:pt x="63500" y="215900"/>
                  </a:lnTo>
                  <a:lnTo>
                    <a:pt x="63500" y="242570"/>
                  </a:lnTo>
                  <a:lnTo>
                    <a:pt x="66039" y="250189"/>
                  </a:lnTo>
                  <a:lnTo>
                    <a:pt x="69850" y="254000"/>
                  </a:lnTo>
                  <a:lnTo>
                    <a:pt x="78739" y="255270"/>
                  </a:lnTo>
                  <a:lnTo>
                    <a:pt x="81280" y="254000"/>
                  </a:lnTo>
                  <a:lnTo>
                    <a:pt x="83819" y="250189"/>
                  </a:lnTo>
                  <a:lnTo>
                    <a:pt x="83819" y="210820"/>
                  </a:lnTo>
                  <a:lnTo>
                    <a:pt x="86359" y="195579"/>
                  </a:lnTo>
                  <a:lnTo>
                    <a:pt x="87630" y="184150"/>
                  </a:lnTo>
                  <a:lnTo>
                    <a:pt x="93980" y="173989"/>
                  </a:lnTo>
                  <a:lnTo>
                    <a:pt x="101600" y="172720"/>
                  </a:lnTo>
                  <a:lnTo>
                    <a:pt x="216444" y="172720"/>
                  </a:lnTo>
                  <a:lnTo>
                    <a:pt x="214630" y="171450"/>
                  </a:lnTo>
                  <a:lnTo>
                    <a:pt x="207009" y="156210"/>
                  </a:lnTo>
                  <a:lnTo>
                    <a:pt x="200659" y="135889"/>
                  </a:lnTo>
                  <a:lnTo>
                    <a:pt x="199389" y="116839"/>
                  </a:lnTo>
                  <a:lnTo>
                    <a:pt x="195580" y="109220"/>
                  </a:lnTo>
                  <a:lnTo>
                    <a:pt x="189230" y="99060"/>
                  </a:lnTo>
                  <a:lnTo>
                    <a:pt x="180339" y="88900"/>
                  </a:lnTo>
                  <a:lnTo>
                    <a:pt x="173989" y="83820"/>
                  </a:lnTo>
                  <a:lnTo>
                    <a:pt x="173989" y="76200"/>
                  </a:lnTo>
                  <a:lnTo>
                    <a:pt x="176530" y="63500"/>
                  </a:lnTo>
                  <a:lnTo>
                    <a:pt x="181609" y="57150"/>
                  </a:lnTo>
                  <a:lnTo>
                    <a:pt x="185419" y="48260"/>
                  </a:lnTo>
                  <a:lnTo>
                    <a:pt x="189230" y="38100"/>
                  </a:lnTo>
                  <a:lnTo>
                    <a:pt x="185419" y="24129"/>
                  </a:lnTo>
                  <a:lnTo>
                    <a:pt x="182880" y="13970"/>
                  </a:lnTo>
                  <a:lnTo>
                    <a:pt x="176530" y="6350"/>
                  </a:lnTo>
                  <a:lnTo>
                    <a:pt x="167639" y="1270"/>
                  </a:lnTo>
                  <a:lnTo>
                    <a:pt x="152400" y="0"/>
                  </a:lnTo>
                  <a:close/>
                </a:path>
                <a:path w="316230" h="459739">
                  <a:moveTo>
                    <a:pt x="239183" y="189229"/>
                  </a:moveTo>
                  <a:lnTo>
                    <a:pt x="195580" y="189229"/>
                  </a:lnTo>
                  <a:lnTo>
                    <a:pt x="204469" y="191770"/>
                  </a:lnTo>
                  <a:lnTo>
                    <a:pt x="217169" y="204470"/>
                  </a:lnTo>
                  <a:lnTo>
                    <a:pt x="236219" y="215900"/>
                  </a:lnTo>
                  <a:lnTo>
                    <a:pt x="246380" y="222250"/>
                  </a:lnTo>
                  <a:lnTo>
                    <a:pt x="255269" y="223520"/>
                  </a:lnTo>
                  <a:lnTo>
                    <a:pt x="261619" y="222250"/>
                  </a:lnTo>
                  <a:lnTo>
                    <a:pt x="264159" y="215900"/>
                  </a:lnTo>
                  <a:lnTo>
                    <a:pt x="262889" y="212089"/>
                  </a:lnTo>
                  <a:lnTo>
                    <a:pt x="261619" y="205739"/>
                  </a:lnTo>
                  <a:lnTo>
                    <a:pt x="247650" y="195579"/>
                  </a:lnTo>
                  <a:lnTo>
                    <a:pt x="239183" y="189229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2284730" y="2895599"/>
              <a:ext cx="318770" cy="462280"/>
            </a:xfrm>
            <a:custGeom>
              <a:avLst/>
              <a:gdLst/>
              <a:ahLst/>
              <a:cxnLst/>
              <a:rect l="l" t="t" r="r" b="b"/>
              <a:pathLst>
                <a:path w="318769" h="462279">
                  <a:moveTo>
                    <a:pt x="314959" y="425450"/>
                  </a:moveTo>
                  <a:lnTo>
                    <a:pt x="316230" y="417829"/>
                  </a:lnTo>
                  <a:lnTo>
                    <a:pt x="303530" y="419100"/>
                  </a:lnTo>
                  <a:lnTo>
                    <a:pt x="293369" y="417829"/>
                  </a:lnTo>
                  <a:lnTo>
                    <a:pt x="276859" y="405129"/>
                  </a:lnTo>
                  <a:lnTo>
                    <a:pt x="251459" y="363220"/>
                  </a:lnTo>
                  <a:lnTo>
                    <a:pt x="213359" y="300989"/>
                  </a:lnTo>
                  <a:lnTo>
                    <a:pt x="193039" y="267970"/>
                  </a:lnTo>
                  <a:lnTo>
                    <a:pt x="180339" y="240029"/>
                  </a:lnTo>
                  <a:lnTo>
                    <a:pt x="176530" y="223520"/>
                  </a:lnTo>
                  <a:lnTo>
                    <a:pt x="176530" y="205739"/>
                  </a:lnTo>
                  <a:lnTo>
                    <a:pt x="181609" y="195579"/>
                  </a:lnTo>
                  <a:lnTo>
                    <a:pt x="189230" y="189229"/>
                  </a:lnTo>
                  <a:lnTo>
                    <a:pt x="195580" y="189229"/>
                  </a:lnTo>
                  <a:lnTo>
                    <a:pt x="204469" y="191770"/>
                  </a:lnTo>
                  <a:lnTo>
                    <a:pt x="217169" y="204470"/>
                  </a:lnTo>
                  <a:lnTo>
                    <a:pt x="236219" y="215900"/>
                  </a:lnTo>
                  <a:lnTo>
                    <a:pt x="246380" y="222250"/>
                  </a:lnTo>
                  <a:lnTo>
                    <a:pt x="255269" y="223520"/>
                  </a:lnTo>
                  <a:lnTo>
                    <a:pt x="261619" y="222250"/>
                  </a:lnTo>
                  <a:lnTo>
                    <a:pt x="264159" y="215900"/>
                  </a:lnTo>
                  <a:lnTo>
                    <a:pt x="262889" y="212089"/>
                  </a:lnTo>
                  <a:lnTo>
                    <a:pt x="261619" y="205739"/>
                  </a:lnTo>
                  <a:lnTo>
                    <a:pt x="247650" y="195579"/>
                  </a:lnTo>
                  <a:lnTo>
                    <a:pt x="227330" y="180339"/>
                  </a:lnTo>
                  <a:lnTo>
                    <a:pt x="214630" y="171450"/>
                  </a:lnTo>
                  <a:lnTo>
                    <a:pt x="207009" y="156210"/>
                  </a:lnTo>
                  <a:lnTo>
                    <a:pt x="200659" y="135889"/>
                  </a:lnTo>
                  <a:lnTo>
                    <a:pt x="199389" y="116839"/>
                  </a:lnTo>
                  <a:lnTo>
                    <a:pt x="195580" y="109220"/>
                  </a:lnTo>
                  <a:lnTo>
                    <a:pt x="189230" y="99060"/>
                  </a:lnTo>
                  <a:lnTo>
                    <a:pt x="180339" y="88900"/>
                  </a:lnTo>
                  <a:lnTo>
                    <a:pt x="173989" y="83820"/>
                  </a:lnTo>
                  <a:lnTo>
                    <a:pt x="173989" y="76200"/>
                  </a:lnTo>
                  <a:lnTo>
                    <a:pt x="176530" y="63500"/>
                  </a:lnTo>
                  <a:lnTo>
                    <a:pt x="181609" y="57150"/>
                  </a:lnTo>
                  <a:lnTo>
                    <a:pt x="185419" y="48260"/>
                  </a:lnTo>
                  <a:lnTo>
                    <a:pt x="189230" y="38100"/>
                  </a:lnTo>
                  <a:lnTo>
                    <a:pt x="185419" y="24129"/>
                  </a:lnTo>
                  <a:lnTo>
                    <a:pt x="182880" y="13970"/>
                  </a:lnTo>
                  <a:lnTo>
                    <a:pt x="176530" y="6350"/>
                  </a:lnTo>
                  <a:lnTo>
                    <a:pt x="167639" y="1270"/>
                  </a:lnTo>
                  <a:lnTo>
                    <a:pt x="152400" y="0"/>
                  </a:lnTo>
                  <a:lnTo>
                    <a:pt x="143509" y="5079"/>
                  </a:lnTo>
                  <a:lnTo>
                    <a:pt x="137159" y="8889"/>
                  </a:lnTo>
                  <a:lnTo>
                    <a:pt x="133350" y="20320"/>
                  </a:lnTo>
                  <a:lnTo>
                    <a:pt x="132080" y="27939"/>
                  </a:lnTo>
                  <a:lnTo>
                    <a:pt x="133350" y="36829"/>
                  </a:lnTo>
                  <a:lnTo>
                    <a:pt x="137159" y="46989"/>
                  </a:lnTo>
                  <a:lnTo>
                    <a:pt x="139700" y="55879"/>
                  </a:lnTo>
                  <a:lnTo>
                    <a:pt x="142239" y="63500"/>
                  </a:lnTo>
                  <a:lnTo>
                    <a:pt x="139700" y="72389"/>
                  </a:lnTo>
                  <a:lnTo>
                    <a:pt x="133350" y="81279"/>
                  </a:lnTo>
                  <a:lnTo>
                    <a:pt x="124459" y="88900"/>
                  </a:lnTo>
                  <a:lnTo>
                    <a:pt x="111759" y="95250"/>
                  </a:lnTo>
                  <a:lnTo>
                    <a:pt x="104139" y="101600"/>
                  </a:lnTo>
                  <a:lnTo>
                    <a:pt x="80009" y="135889"/>
                  </a:lnTo>
                  <a:lnTo>
                    <a:pt x="68580" y="172720"/>
                  </a:lnTo>
                  <a:lnTo>
                    <a:pt x="63500" y="215900"/>
                  </a:lnTo>
                  <a:lnTo>
                    <a:pt x="63500" y="229870"/>
                  </a:lnTo>
                  <a:lnTo>
                    <a:pt x="63500" y="242570"/>
                  </a:lnTo>
                  <a:lnTo>
                    <a:pt x="66039" y="250189"/>
                  </a:lnTo>
                  <a:lnTo>
                    <a:pt x="69850" y="254000"/>
                  </a:lnTo>
                  <a:lnTo>
                    <a:pt x="78739" y="255270"/>
                  </a:lnTo>
                  <a:lnTo>
                    <a:pt x="81280" y="254000"/>
                  </a:lnTo>
                  <a:lnTo>
                    <a:pt x="83819" y="250189"/>
                  </a:lnTo>
                  <a:lnTo>
                    <a:pt x="83819" y="234950"/>
                  </a:lnTo>
                  <a:lnTo>
                    <a:pt x="83819" y="210820"/>
                  </a:lnTo>
                  <a:lnTo>
                    <a:pt x="86359" y="195579"/>
                  </a:lnTo>
                  <a:lnTo>
                    <a:pt x="87630" y="184150"/>
                  </a:lnTo>
                  <a:lnTo>
                    <a:pt x="93980" y="173989"/>
                  </a:lnTo>
                  <a:lnTo>
                    <a:pt x="101600" y="172720"/>
                  </a:lnTo>
                  <a:lnTo>
                    <a:pt x="110489" y="173989"/>
                  </a:lnTo>
                  <a:lnTo>
                    <a:pt x="111759" y="180339"/>
                  </a:lnTo>
                  <a:lnTo>
                    <a:pt x="110489" y="198120"/>
                  </a:lnTo>
                  <a:lnTo>
                    <a:pt x="107950" y="222250"/>
                  </a:lnTo>
                  <a:lnTo>
                    <a:pt x="104139" y="243839"/>
                  </a:lnTo>
                  <a:lnTo>
                    <a:pt x="97789" y="262889"/>
                  </a:lnTo>
                  <a:lnTo>
                    <a:pt x="92709" y="290829"/>
                  </a:lnTo>
                  <a:lnTo>
                    <a:pt x="66039" y="339089"/>
                  </a:lnTo>
                  <a:lnTo>
                    <a:pt x="29209" y="386079"/>
                  </a:lnTo>
                  <a:lnTo>
                    <a:pt x="12700" y="405129"/>
                  </a:lnTo>
                  <a:lnTo>
                    <a:pt x="0" y="421639"/>
                  </a:lnTo>
                  <a:lnTo>
                    <a:pt x="0" y="430529"/>
                  </a:lnTo>
                  <a:lnTo>
                    <a:pt x="12700" y="444500"/>
                  </a:lnTo>
                  <a:lnTo>
                    <a:pt x="30480" y="459739"/>
                  </a:lnTo>
                  <a:lnTo>
                    <a:pt x="48259" y="459739"/>
                  </a:lnTo>
                  <a:lnTo>
                    <a:pt x="53339" y="457200"/>
                  </a:lnTo>
                  <a:lnTo>
                    <a:pt x="44450" y="445770"/>
                  </a:lnTo>
                  <a:lnTo>
                    <a:pt x="36830" y="436879"/>
                  </a:lnTo>
                  <a:lnTo>
                    <a:pt x="36830" y="429260"/>
                  </a:lnTo>
                  <a:lnTo>
                    <a:pt x="48259" y="411479"/>
                  </a:lnTo>
                  <a:lnTo>
                    <a:pt x="68580" y="389889"/>
                  </a:lnTo>
                  <a:lnTo>
                    <a:pt x="97789" y="354329"/>
                  </a:lnTo>
                  <a:lnTo>
                    <a:pt x="124459" y="322579"/>
                  </a:lnTo>
                  <a:lnTo>
                    <a:pt x="133350" y="311150"/>
                  </a:lnTo>
                  <a:lnTo>
                    <a:pt x="139700" y="303529"/>
                  </a:lnTo>
                  <a:lnTo>
                    <a:pt x="151130" y="300989"/>
                  </a:lnTo>
                  <a:lnTo>
                    <a:pt x="161289" y="308610"/>
                  </a:lnTo>
                  <a:lnTo>
                    <a:pt x="173989" y="316229"/>
                  </a:lnTo>
                  <a:lnTo>
                    <a:pt x="196850" y="347979"/>
                  </a:lnTo>
                  <a:lnTo>
                    <a:pt x="224789" y="386079"/>
                  </a:lnTo>
                  <a:lnTo>
                    <a:pt x="251459" y="421639"/>
                  </a:lnTo>
                  <a:lnTo>
                    <a:pt x="266700" y="444500"/>
                  </a:lnTo>
                  <a:lnTo>
                    <a:pt x="271780" y="449579"/>
                  </a:lnTo>
                  <a:lnTo>
                    <a:pt x="283209" y="449579"/>
                  </a:lnTo>
                  <a:lnTo>
                    <a:pt x="293369" y="440689"/>
                  </a:lnTo>
                  <a:lnTo>
                    <a:pt x="303530" y="433070"/>
                  </a:lnTo>
                  <a:lnTo>
                    <a:pt x="314959" y="425450"/>
                  </a:lnTo>
                  <a:close/>
                </a:path>
                <a:path w="318769" h="462279">
                  <a:moveTo>
                    <a:pt x="0" y="0"/>
                  </a:moveTo>
                  <a:lnTo>
                    <a:pt x="0" y="0"/>
                  </a:lnTo>
                </a:path>
                <a:path w="318769" h="462279">
                  <a:moveTo>
                    <a:pt x="318769" y="462279"/>
                  </a:moveTo>
                  <a:lnTo>
                    <a:pt x="318769" y="462279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1055370" y="2959099"/>
              <a:ext cx="327660" cy="412750"/>
            </a:xfrm>
            <a:custGeom>
              <a:avLst/>
              <a:gdLst/>
              <a:ahLst/>
              <a:cxnLst/>
              <a:rect l="l" t="t" r="r" b="b"/>
              <a:pathLst>
                <a:path w="327659" h="412750">
                  <a:moveTo>
                    <a:pt x="327660" y="0"/>
                  </a:moveTo>
                  <a:lnTo>
                    <a:pt x="81280" y="0"/>
                  </a:lnTo>
                  <a:lnTo>
                    <a:pt x="0" y="82550"/>
                  </a:lnTo>
                  <a:lnTo>
                    <a:pt x="0" y="412750"/>
                  </a:lnTo>
                  <a:lnTo>
                    <a:pt x="245110" y="412750"/>
                  </a:lnTo>
                  <a:lnTo>
                    <a:pt x="327660" y="331470"/>
                  </a:lnTo>
                  <a:lnTo>
                    <a:pt x="327660" y="0"/>
                  </a:lnTo>
                  <a:close/>
                </a:path>
              </a:pathLst>
            </a:custGeom>
            <a:solidFill>
              <a:srgbClr val="DB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1055370" y="2959099"/>
              <a:ext cx="327660" cy="412750"/>
            </a:xfrm>
            <a:custGeom>
              <a:avLst/>
              <a:gdLst/>
              <a:ahLst/>
              <a:cxnLst/>
              <a:rect l="l" t="t" r="r" b="b"/>
              <a:pathLst>
                <a:path w="327659" h="412750">
                  <a:moveTo>
                    <a:pt x="0" y="412750"/>
                  </a:moveTo>
                  <a:lnTo>
                    <a:pt x="0" y="82550"/>
                  </a:lnTo>
                  <a:lnTo>
                    <a:pt x="81280" y="0"/>
                  </a:lnTo>
                  <a:lnTo>
                    <a:pt x="327660" y="0"/>
                  </a:lnTo>
                  <a:lnTo>
                    <a:pt x="327660" y="331470"/>
                  </a:lnTo>
                  <a:lnTo>
                    <a:pt x="245110" y="412750"/>
                  </a:lnTo>
                  <a:lnTo>
                    <a:pt x="0" y="412750"/>
                  </a:lnTo>
                  <a:close/>
                </a:path>
                <a:path w="327659" h="412750">
                  <a:moveTo>
                    <a:pt x="0" y="0"/>
                  </a:moveTo>
                  <a:lnTo>
                    <a:pt x="0" y="0"/>
                  </a:lnTo>
                </a:path>
                <a:path w="327659" h="412750">
                  <a:moveTo>
                    <a:pt x="327660" y="412750"/>
                  </a:moveTo>
                  <a:lnTo>
                    <a:pt x="327660" y="412750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1055370" y="2959099"/>
              <a:ext cx="327660" cy="82550"/>
            </a:xfrm>
            <a:custGeom>
              <a:avLst/>
              <a:gdLst/>
              <a:ahLst/>
              <a:cxnLst/>
              <a:rect l="l" t="t" r="r" b="b"/>
              <a:pathLst>
                <a:path w="327659" h="82550">
                  <a:moveTo>
                    <a:pt x="327660" y="0"/>
                  </a:moveTo>
                  <a:lnTo>
                    <a:pt x="81280" y="0"/>
                  </a:lnTo>
                  <a:lnTo>
                    <a:pt x="0" y="82550"/>
                  </a:lnTo>
                  <a:lnTo>
                    <a:pt x="245110" y="82550"/>
                  </a:lnTo>
                  <a:lnTo>
                    <a:pt x="327660" y="0"/>
                  </a:lnTo>
                  <a:close/>
                </a:path>
              </a:pathLst>
            </a:custGeom>
            <a:solidFill>
              <a:srgbClr val="E22C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1055370" y="2959099"/>
              <a:ext cx="327660" cy="412750"/>
            </a:xfrm>
            <a:custGeom>
              <a:avLst/>
              <a:gdLst/>
              <a:ahLst/>
              <a:cxnLst/>
              <a:rect l="l" t="t" r="r" b="b"/>
              <a:pathLst>
                <a:path w="327659" h="412750">
                  <a:moveTo>
                    <a:pt x="0" y="82550"/>
                  </a:moveTo>
                  <a:lnTo>
                    <a:pt x="81280" y="0"/>
                  </a:lnTo>
                  <a:lnTo>
                    <a:pt x="327660" y="0"/>
                  </a:lnTo>
                  <a:lnTo>
                    <a:pt x="245110" y="82550"/>
                  </a:lnTo>
                  <a:lnTo>
                    <a:pt x="0" y="82550"/>
                  </a:lnTo>
                  <a:close/>
                </a:path>
                <a:path w="327659" h="412750">
                  <a:moveTo>
                    <a:pt x="0" y="0"/>
                  </a:moveTo>
                  <a:lnTo>
                    <a:pt x="0" y="0"/>
                  </a:lnTo>
                </a:path>
                <a:path w="327659" h="412750">
                  <a:moveTo>
                    <a:pt x="327660" y="412750"/>
                  </a:moveTo>
                  <a:lnTo>
                    <a:pt x="327660" y="412750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1300480" y="2959099"/>
              <a:ext cx="82550" cy="412750"/>
            </a:xfrm>
            <a:custGeom>
              <a:avLst/>
              <a:gdLst/>
              <a:ahLst/>
              <a:cxnLst/>
              <a:rect l="l" t="t" r="r" b="b"/>
              <a:pathLst>
                <a:path w="82550" h="412750">
                  <a:moveTo>
                    <a:pt x="82550" y="0"/>
                  </a:moveTo>
                  <a:lnTo>
                    <a:pt x="0" y="82550"/>
                  </a:lnTo>
                  <a:lnTo>
                    <a:pt x="0" y="412750"/>
                  </a:lnTo>
                  <a:lnTo>
                    <a:pt x="82550" y="331470"/>
                  </a:lnTo>
                  <a:lnTo>
                    <a:pt x="82550" y="0"/>
                  </a:lnTo>
                  <a:close/>
                </a:path>
              </a:pathLst>
            </a:custGeom>
            <a:solidFill>
              <a:srgbClr val="AF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1055370" y="2959099"/>
              <a:ext cx="327660" cy="412750"/>
            </a:xfrm>
            <a:custGeom>
              <a:avLst/>
              <a:gdLst/>
              <a:ahLst/>
              <a:cxnLst/>
              <a:rect l="l" t="t" r="r" b="b"/>
              <a:pathLst>
                <a:path w="327659" h="412750">
                  <a:moveTo>
                    <a:pt x="245110" y="412750"/>
                  </a:moveTo>
                  <a:lnTo>
                    <a:pt x="245110" y="82550"/>
                  </a:lnTo>
                  <a:lnTo>
                    <a:pt x="327660" y="0"/>
                  </a:lnTo>
                  <a:lnTo>
                    <a:pt x="327660" y="331470"/>
                  </a:lnTo>
                  <a:lnTo>
                    <a:pt x="245110" y="412750"/>
                  </a:lnTo>
                  <a:close/>
                </a:path>
                <a:path w="327659" h="412750">
                  <a:moveTo>
                    <a:pt x="0" y="0"/>
                  </a:moveTo>
                  <a:lnTo>
                    <a:pt x="0" y="0"/>
                  </a:lnTo>
                </a:path>
                <a:path w="327659" h="412750">
                  <a:moveTo>
                    <a:pt x="327660" y="412750"/>
                  </a:moveTo>
                  <a:lnTo>
                    <a:pt x="327660" y="412750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2" name="object 10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31570" y="2879089"/>
              <a:ext cx="250190" cy="73660"/>
            </a:xfrm>
            <a:prstGeom prst="rect">
              <a:avLst/>
            </a:prstGeom>
          </p:spPr>
        </p:pic>
        <p:sp>
          <p:nvSpPr>
            <p:cNvPr id="103" name="object 103"/>
            <p:cNvSpPr/>
            <p:nvPr/>
          </p:nvSpPr>
          <p:spPr>
            <a:xfrm>
              <a:off x="1131570" y="2879089"/>
              <a:ext cx="251460" cy="73660"/>
            </a:xfrm>
            <a:custGeom>
              <a:avLst/>
              <a:gdLst/>
              <a:ahLst/>
              <a:cxnLst/>
              <a:rect l="l" t="t" r="r" b="b"/>
              <a:pathLst>
                <a:path w="251459" h="73660">
                  <a:moveTo>
                    <a:pt x="0" y="73660"/>
                  </a:moveTo>
                  <a:lnTo>
                    <a:pt x="0" y="19050"/>
                  </a:lnTo>
                  <a:lnTo>
                    <a:pt x="17780" y="0"/>
                  </a:lnTo>
                  <a:lnTo>
                    <a:pt x="250190" y="0"/>
                  </a:lnTo>
                  <a:lnTo>
                    <a:pt x="250190" y="55880"/>
                  </a:lnTo>
                  <a:lnTo>
                    <a:pt x="232410" y="73660"/>
                  </a:lnTo>
                  <a:lnTo>
                    <a:pt x="0" y="73660"/>
                  </a:lnTo>
                  <a:close/>
                </a:path>
                <a:path w="251459" h="73660">
                  <a:moveTo>
                    <a:pt x="0" y="0"/>
                  </a:moveTo>
                  <a:lnTo>
                    <a:pt x="0" y="0"/>
                  </a:lnTo>
                </a:path>
                <a:path w="251459" h="73660">
                  <a:moveTo>
                    <a:pt x="251460" y="73660"/>
                  </a:moveTo>
                  <a:lnTo>
                    <a:pt x="251460" y="73660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1131570" y="2879089"/>
              <a:ext cx="250190" cy="19050"/>
            </a:xfrm>
            <a:custGeom>
              <a:avLst/>
              <a:gdLst/>
              <a:ahLst/>
              <a:cxnLst/>
              <a:rect l="l" t="t" r="r" b="b"/>
              <a:pathLst>
                <a:path w="250190" h="19050">
                  <a:moveTo>
                    <a:pt x="250190" y="0"/>
                  </a:moveTo>
                  <a:lnTo>
                    <a:pt x="17780" y="0"/>
                  </a:lnTo>
                  <a:lnTo>
                    <a:pt x="0" y="19050"/>
                  </a:lnTo>
                  <a:lnTo>
                    <a:pt x="232410" y="19050"/>
                  </a:lnTo>
                  <a:lnTo>
                    <a:pt x="250190" y="0"/>
                  </a:lnTo>
                  <a:close/>
                </a:path>
              </a:pathLst>
            </a:custGeom>
            <a:solidFill>
              <a:srgbClr val="E22C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1131570" y="2879089"/>
              <a:ext cx="251460" cy="73660"/>
            </a:xfrm>
            <a:custGeom>
              <a:avLst/>
              <a:gdLst/>
              <a:ahLst/>
              <a:cxnLst/>
              <a:rect l="l" t="t" r="r" b="b"/>
              <a:pathLst>
                <a:path w="251459" h="73660">
                  <a:moveTo>
                    <a:pt x="0" y="19050"/>
                  </a:moveTo>
                  <a:lnTo>
                    <a:pt x="17780" y="0"/>
                  </a:lnTo>
                  <a:lnTo>
                    <a:pt x="250190" y="0"/>
                  </a:lnTo>
                  <a:lnTo>
                    <a:pt x="232410" y="19050"/>
                  </a:lnTo>
                  <a:lnTo>
                    <a:pt x="0" y="19050"/>
                  </a:lnTo>
                  <a:close/>
                </a:path>
                <a:path w="251459" h="73660">
                  <a:moveTo>
                    <a:pt x="0" y="0"/>
                  </a:moveTo>
                  <a:lnTo>
                    <a:pt x="0" y="0"/>
                  </a:lnTo>
                </a:path>
                <a:path w="251459" h="73660">
                  <a:moveTo>
                    <a:pt x="251460" y="73660"/>
                  </a:moveTo>
                  <a:lnTo>
                    <a:pt x="251460" y="73660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1363980" y="2879089"/>
              <a:ext cx="17780" cy="73660"/>
            </a:xfrm>
            <a:custGeom>
              <a:avLst/>
              <a:gdLst/>
              <a:ahLst/>
              <a:cxnLst/>
              <a:rect l="l" t="t" r="r" b="b"/>
              <a:pathLst>
                <a:path w="17780" h="73660">
                  <a:moveTo>
                    <a:pt x="17779" y="0"/>
                  </a:moveTo>
                  <a:lnTo>
                    <a:pt x="0" y="19050"/>
                  </a:lnTo>
                  <a:lnTo>
                    <a:pt x="0" y="73660"/>
                  </a:lnTo>
                  <a:lnTo>
                    <a:pt x="17779" y="55880"/>
                  </a:lnTo>
                  <a:lnTo>
                    <a:pt x="17779" y="0"/>
                  </a:lnTo>
                  <a:close/>
                </a:path>
              </a:pathLst>
            </a:custGeom>
            <a:solidFill>
              <a:srgbClr val="AF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1131570" y="2879089"/>
              <a:ext cx="251460" cy="73660"/>
            </a:xfrm>
            <a:custGeom>
              <a:avLst/>
              <a:gdLst/>
              <a:ahLst/>
              <a:cxnLst/>
              <a:rect l="l" t="t" r="r" b="b"/>
              <a:pathLst>
                <a:path w="251459" h="73660">
                  <a:moveTo>
                    <a:pt x="232410" y="73660"/>
                  </a:moveTo>
                  <a:lnTo>
                    <a:pt x="232410" y="19050"/>
                  </a:lnTo>
                  <a:lnTo>
                    <a:pt x="250190" y="0"/>
                  </a:lnTo>
                  <a:lnTo>
                    <a:pt x="250190" y="55880"/>
                  </a:lnTo>
                  <a:lnTo>
                    <a:pt x="232410" y="73660"/>
                  </a:lnTo>
                  <a:close/>
                </a:path>
                <a:path w="251459" h="73660">
                  <a:moveTo>
                    <a:pt x="0" y="0"/>
                  </a:moveTo>
                  <a:lnTo>
                    <a:pt x="0" y="0"/>
                  </a:lnTo>
                </a:path>
                <a:path w="251459" h="73660">
                  <a:moveTo>
                    <a:pt x="251460" y="73660"/>
                  </a:moveTo>
                  <a:lnTo>
                    <a:pt x="251460" y="73660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1117600" y="2992119"/>
              <a:ext cx="171450" cy="24130"/>
            </a:xfrm>
            <a:custGeom>
              <a:avLst/>
              <a:gdLst/>
              <a:ahLst/>
              <a:cxnLst/>
              <a:rect l="l" t="t" r="r" b="b"/>
              <a:pathLst>
                <a:path w="171450" h="24130">
                  <a:moveTo>
                    <a:pt x="171450" y="0"/>
                  </a:moveTo>
                  <a:lnTo>
                    <a:pt x="41909" y="0"/>
                  </a:lnTo>
                  <a:lnTo>
                    <a:pt x="0" y="24129"/>
                  </a:lnTo>
                  <a:lnTo>
                    <a:pt x="128269" y="24129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DB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1117600" y="2992119"/>
              <a:ext cx="171450" cy="24130"/>
            </a:xfrm>
            <a:custGeom>
              <a:avLst/>
              <a:gdLst/>
              <a:ahLst/>
              <a:cxnLst/>
              <a:rect l="l" t="t" r="r" b="b"/>
              <a:pathLst>
                <a:path w="171450" h="24130">
                  <a:moveTo>
                    <a:pt x="41909" y="0"/>
                  </a:moveTo>
                  <a:lnTo>
                    <a:pt x="171450" y="0"/>
                  </a:lnTo>
                  <a:lnTo>
                    <a:pt x="128269" y="24129"/>
                  </a:lnTo>
                  <a:lnTo>
                    <a:pt x="0" y="24129"/>
                  </a:lnTo>
                  <a:lnTo>
                    <a:pt x="41909" y="0"/>
                  </a:lnTo>
                  <a:close/>
                </a:path>
                <a:path w="171450" h="24130">
                  <a:moveTo>
                    <a:pt x="0" y="0"/>
                  </a:moveTo>
                  <a:lnTo>
                    <a:pt x="0" y="0"/>
                  </a:lnTo>
                </a:path>
                <a:path w="171450" h="24130">
                  <a:moveTo>
                    <a:pt x="171450" y="24129"/>
                  </a:moveTo>
                  <a:lnTo>
                    <a:pt x="171450" y="24129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1424940" y="3483609"/>
              <a:ext cx="330200" cy="411480"/>
            </a:xfrm>
            <a:custGeom>
              <a:avLst/>
              <a:gdLst/>
              <a:ahLst/>
              <a:cxnLst/>
              <a:rect l="l" t="t" r="r" b="b"/>
              <a:pathLst>
                <a:path w="330200" h="411479">
                  <a:moveTo>
                    <a:pt x="330199" y="0"/>
                  </a:moveTo>
                  <a:lnTo>
                    <a:pt x="82550" y="0"/>
                  </a:lnTo>
                  <a:lnTo>
                    <a:pt x="0" y="81279"/>
                  </a:lnTo>
                  <a:lnTo>
                    <a:pt x="0" y="411479"/>
                  </a:lnTo>
                  <a:lnTo>
                    <a:pt x="247649" y="411479"/>
                  </a:lnTo>
                  <a:lnTo>
                    <a:pt x="330199" y="327660"/>
                  </a:lnTo>
                  <a:lnTo>
                    <a:pt x="330199" y="0"/>
                  </a:lnTo>
                  <a:close/>
                </a:path>
              </a:pathLst>
            </a:custGeom>
            <a:solidFill>
              <a:srgbClr val="DB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1424940" y="3483609"/>
              <a:ext cx="330200" cy="411480"/>
            </a:xfrm>
            <a:custGeom>
              <a:avLst/>
              <a:gdLst/>
              <a:ahLst/>
              <a:cxnLst/>
              <a:rect l="l" t="t" r="r" b="b"/>
              <a:pathLst>
                <a:path w="330200" h="411479">
                  <a:moveTo>
                    <a:pt x="0" y="411479"/>
                  </a:moveTo>
                  <a:lnTo>
                    <a:pt x="0" y="81279"/>
                  </a:lnTo>
                  <a:lnTo>
                    <a:pt x="82550" y="0"/>
                  </a:lnTo>
                  <a:lnTo>
                    <a:pt x="330199" y="0"/>
                  </a:lnTo>
                  <a:lnTo>
                    <a:pt x="330199" y="327660"/>
                  </a:lnTo>
                  <a:lnTo>
                    <a:pt x="247649" y="411479"/>
                  </a:lnTo>
                  <a:lnTo>
                    <a:pt x="0" y="411479"/>
                  </a:lnTo>
                  <a:close/>
                </a:path>
                <a:path w="330200" h="411479">
                  <a:moveTo>
                    <a:pt x="0" y="0"/>
                  </a:moveTo>
                  <a:lnTo>
                    <a:pt x="0" y="0"/>
                  </a:lnTo>
                </a:path>
                <a:path w="330200" h="411479">
                  <a:moveTo>
                    <a:pt x="330199" y="411479"/>
                  </a:moveTo>
                  <a:lnTo>
                    <a:pt x="330199" y="411479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1424940" y="3483609"/>
              <a:ext cx="330200" cy="81280"/>
            </a:xfrm>
            <a:custGeom>
              <a:avLst/>
              <a:gdLst/>
              <a:ahLst/>
              <a:cxnLst/>
              <a:rect l="l" t="t" r="r" b="b"/>
              <a:pathLst>
                <a:path w="330200" h="81279">
                  <a:moveTo>
                    <a:pt x="330199" y="0"/>
                  </a:moveTo>
                  <a:lnTo>
                    <a:pt x="82550" y="0"/>
                  </a:lnTo>
                  <a:lnTo>
                    <a:pt x="0" y="81279"/>
                  </a:lnTo>
                  <a:lnTo>
                    <a:pt x="247649" y="81279"/>
                  </a:lnTo>
                  <a:lnTo>
                    <a:pt x="330199" y="0"/>
                  </a:lnTo>
                  <a:close/>
                </a:path>
              </a:pathLst>
            </a:custGeom>
            <a:solidFill>
              <a:srgbClr val="E22C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1424940" y="3483609"/>
              <a:ext cx="330200" cy="411480"/>
            </a:xfrm>
            <a:custGeom>
              <a:avLst/>
              <a:gdLst/>
              <a:ahLst/>
              <a:cxnLst/>
              <a:rect l="l" t="t" r="r" b="b"/>
              <a:pathLst>
                <a:path w="330200" h="411479">
                  <a:moveTo>
                    <a:pt x="0" y="81279"/>
                  </a:moveTo>
                  <a:lnTo>
                    <a:pt x="82550" y="0"/>
                  </a:lnTo>
                  <a:lnTo>
                    <a:pt x="330199" y="0"/>
                  </a:lnTo>
                  <a:lnTo>
                    <a:pt x="247649" y="81279"/>
                  </a:lnTo>
                  <a:lnTo>
                    <a:pt x="0" y="81279"/>
                  </a:lnTo>
                  <a:close/>
                </a:path>
                <a:path w="330200" h="411479">
                  <a:moveTo>
                    <a:pt x="0" y="0"/>
                  </a:moveTo>
                  <a:lnTo>
                    <a:pt x="0" y="0"/>
                  </a:lnTo>
                </a:path>
                <a:path w="330200" h="411479">
                  <a:moveTo>
                    <a:pt x="330199" y="411479"/>
                  </a:moveTo>
                  <a:lnTo>
                    <a:pt x="330199" y="411479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1672590" y="3483609"/>
              <a:ext cx="82550" cy="411480"/>
            </a:xfrm>
            <a:custGeom>
              <a:avLst/>
              <a:gdLst/>
              <a:ahLst/>
              <a:cxnLst/>
              <a:rect l="l" t="t" r="r" b="b"/>
              <a:pathLst>
                <a:path w="82550" h="411479">
                  <a:moveTo>
                    <a:pt x="82550" y="0"/>
                  </a:moveTo>
                  <a:lnTo>
                    <a:pt x="0" y="81279"/>
                  </a:lnTo>
                  <a:lnTo>
                    <a:pt x="0" y="411479"/>
                  </a:lnTo>
                  <a:lnTo>
                    <a:pt x="82550" y="327660"/>
                  </a:lnTo>
                  <a:lnTo>
                    <a:pt x="82550" y="0"/>
                  </a:lnTo>
                  <a:close/>
                </a:path>
              </a:pathLst>
            </a:custGeom>
            <a:solidFill>
              <a:srgbClr val="AF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1424940" y="3483609"/>
              <a:ext cx="330200" cy="411480"/>
            </a:xfrm>
            <a:custGeom>
              <a:avLst/>
              <a:gdLst/>
              <a:ahLst/>
              <a:cxnLst/>
              <a:rect l="l" t="t" r="r" b="b"/>
              <a:pathLst>
                <a:path w="330200" h="411479">
                  <a:moveTo>
                    <a:pt x="247649" y="411479"/>
                  </a:moveTo>
                  <a:lnTo>
                    <a:pt x="247649" y="81279"/>
                  </a:lnTo>
                  <a:lnTo>
                    <a:pt x="330199" y="0"/>
                  </a:lnTo>
                  <a:lnTo>
                    <a:pt x="330199" y="327660"/>
                  </a:lnTo>
                  <a:lnTo>
                    <a:pt x="247649" y="411479"/>
                  </a:lnTo>
                  <a:close/>
                </a:path>
                <a:path w="330200" h="411479">
                  <a:moveTo>
                    <a:pt x="0" y="0"/>
                  </a:moveTo>
                  <a:lnTo>
                    <a:pt x="0" y="0"/>
                  </a:lnTo>
                </a:path>
                <a:path w="330200" h="411479">
                  <a:moveTo>
                    <a:pt x="330199" y="411479"/>
                  </a:moveTo>
                  <a:lnTo>
                    <a:pt x="330199" y="411479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6" name="object 1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07490" y="3399789"/>
              <a:ext cx="248920" cy="73660"/>
            </a:xfrm>
            <a:prstGeom prst="rect">
              <a:avLst/>
            </a:prstGeom>
          </p:spPr>
        </p:pic>
        <p:sp>
          <p:nvSpPr>
            <p:cNvPr id="117" name="object 117"/>
            <p:cNvSpPr/>
            <p:nvPr/>
          </p:nvSpPr>
          <p:spPr>
            <a:xfrm>
              <a:off x="1507490" y="3399789"/>
              <a:ext cx="248920" cy="73660"/>
            </a:xfrm>
            <a:custGeom>
              <a:avLst/>
              <a:gdLst/>
              <a:ahLst/>
              <a:cxnLst/>
              <a:rect l="l" t="t" r="r" b="b"/>
              <a:pathLst>
                <a:path w="248919" h="73660">
                  <a:moveTo>
                    <a:pt x="0" y="73660"/>
                  </a:moveTo>
                  <a:lnTo>
                    <a:pt x="0" y="17780"/>
                  </a:lnTo>
                  <a:lnTo>
                    <a:pt x="17779" y="0"/>
                  </a:lnTo>
                  <a:lnTo>
                    <a:pt x="248920" y="0"/>
                  </a:lnTo>
                  <a:lnTo>
                    <a:pt x="248920" y="55880"/>
                  </a:lnTo>
                  <a:lnTo>
                    <a:pt x="231140" y="73660"/>
                  </a:lnTo>
                  <a:lnTo>
                    <a:pt x="0" y="73660"/>
                  </a:lnTo>
                  <a:close/>
                </a:path>
                <a:path w="248919" h="73660">
                  <a:moveTo>
                    <a:pt x="0" y="0"/>
                  </a:moveTo>
                  <a:lnTo>
                    <a:pt x="0" y="0"/>
                  </a:lnTo>
                </a:path>
                <a:path w="248919" h="73660">
                  <a:moveTo>
                    <a:pt x="248920" y="73660"/>
                  </a:moveTo>
                  <a:lnTo>
                    <a:pt x="248920" y="73660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1507490" y="3399789"/>
              <a:ext cx="248920" cy="17780"/>
            </a:xfrm>
            <a:custGeom>
              <a:avLst/>
              <a:gdLst/>
              <a:ahLst/>
              <a:cxnLst/>
              <a:rect l="l" t="t" r="r" b="b"/>
              <a:pathLst>
                <a:path w="248919" h="17779">
                  <a:moveTo>
                    <a:pt x="248920" y="0"/>
                  </a:moveTo>
                  <a:lnTo>
                    <a:pt x="17779" y="0"/>
                  </a:lnTo>
                  <a:lnTo>
                    <a:pt x="0" y="17780"/>
                  </a:lnTo>
                  <a:lnTo>
                    <a:pt x="231140" y="17780"/>
                  </a:lnTo>
                  <a:lnTo>
                    <a:pt x="248920" y="0"/>
                  </a:lnTo>
                  <a:close/>
                </a:path>
              </a:pathLst>
            </a:custGeom>
            <a:solidFill>
              <a:srgbClr val="E22C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1507490" y="3399789"/>
              <a:ext cx="248920" cy="73660"/>
            </a:xfrm>
            <a:custGeom>
              <a:avLst/>
              <a:gdLst/>
              <a:ahLst/>
              <a:cxnLst/>
              <a:rect l="l" t="t" r="r" b="b"/>
              <a:pathLst>
                <a:path w="248919" h="73660">
                  <a:moveTo>
                    <a:pt x="0" y="17780"/>
                  </a:moveTo>
                  <a:lnTo>
                    <a:pt x="17779" y="0"/>
                  </a:lnTo>
                  <a:lnTo>
                    <a:pt x="248920" y="0"/>
                  </a:lnTo>
                  <a:lnTo>
                    <a:pt x="231140" y="17780"/>
                  </a:lnTo>
                  <a:lnTo>
                    <a:pt x="0" y="17780"/>
                  </a:lnTo>
                  <a:close/>
                </a:path>
                <a:path w="248919" h="73660">
                  <a:moveTo>
                    <a:pt x="0" y="0"/>
                  </a:moveTo>
                  <a:lnTo>
                    <a:pt x="0" y="0"/>
                  </a:lnTo>
                </a:path>
                <a:path w="248919" h="73660">
                  <a:moveTo>
                    <a:pt x="248920" y="73660"/>
                  </a:moveTo>
                  <a:lnTo>
                    <a:pt x="248920" y="73660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1738630" y="3399789"/>
              <a:ext cx="17780" cy="73660"/>
            </a:xfrm>
            <a:custGeom>
              <a:avLst/>
              <a:gdLst/>
              <a:ahLst/>
              <a:cxnLst/>
              <a:rect l="l" t="t" r="r" b="b"/>
              <a:pathLst>
                <a:path w="17780" h="73660">
                  <a:moveTo>
                    <a:pt x="17780" y="0"/>
                  </a:moveTo>
                  <a:lnTo>
                    <a:pt x="0" y="17780"/>
                  </a:lnTo>
                  <a:lnTo>
                    <a:pt x="0" y="73660"/>
                  </a:lnTo>
                  <a:lnTo>
                    <a:pt x="17780" y="55880"/>
                  </a:lnTo>
                  <a:lnTo>
                    <a:pt x="17780" y="0"/>
                  </a:lnTo>
                  <a:close/>
                </a:path>
              </a:pathLst>
            </a:custGeom>
            <a:solidFill>
              <a:srgbClr val="AF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1507490" y="3399789"/>
              <a:ext cx="248920" cy="73660"/>
            </a:xfrm>
            <a:custGeom>
              <a:avLst/>
              <a:gdLst/>
              <a:ahLst/>
              <a:cxnLst/>
              <a:rect l="l" t="t" r="r" b="b"/>
              <a:pathLst>
                <a:path w="248919" h="73660">
                  <a:moveTo>
                    <a:pt x="231140" y="73660"/>
                  </a:moveTo>
                  <a:lnTo>
                    <a:pt x="231140" y="17780"/>
                  </a:lnTo>
                  <a:lnTo>
                    <a:pt x="248920" y="0"/>
                  </a:lnTo>
                  <a:lnTo>
                    <a:pt x="248920" y="55880"/>
                  </a:lnTo>
                  <a:lnTo>
                    <a:pt x="231140" y="73660"/>
                  </a:lnTo>
                  <a:close/>
                </a:path>
                <a:path w="248919" h="73660">
                  <a:moveTo>
                    <a:pt x="0" y="0"/>
                  </a:moveTo>
                  <a:lnTo>
                    <a:pt x="0" y="0"/>
                  </a:lnTo>
                </a:path>
                <a:path w="248919" h="73660">
                  <a:moveTo>
                    <a:pt x="248920" y="73660"/>
                  </a:moveTo>
                  <a:lnTo>
                    <a:pt x="248920" y="73660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1493520" y="3514089"/>
              <a:ext cx="170180" cy="24130"/>
            </a:xfrm>
            <a:custGeom>
              <a:avLst/>
              <a:gdLst/>
              <a:ahLst/>
              <a:cxnLst/>
              <a:rect l="l" t="t" r="r" b="b"/>
              <a:pathLst>
                <a:path w="170180" h="24129">
                  <a:moveTo>
                    <a:pt x="170180" y="0"/>
                  </a:moveTo>
                  <a:lnTo>
                    <a:pt x="41910" y="0"/>
                  </a:lnTo>
                  <a:lnTo>
                    <a:pt x="0" y="24130"/>
                  </a:lnTo>
                  <a:lnTo>
                    <a:pt x="127000" y="24130"/>
                  </a:lnTo>
                  <a:lnTo>
                    <a:pt x="170180" y="0"/>
                  </a:lnTo>
                  <a:close/>
                </a:path>
              </a:pathLst>
            </a:custGeom>
            <a:solidFill>
              <a:srgbClr val="DB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1391920" y="2960369"/>
              <a:ext cx="411480" cy="577850"/>
            </a:xfrm>
            <a:custGeom>
              <a:avLst/>
              <a:gdLst/>
              <a:ahLst/>
              <a:cxnLst/>
              <a:rect l="l" t="t" r="r" b="b"/>
              <a:pathLst>
                <a:path w="411480" h="577850">
                  <a:moveTo>
                    <a:pt x="143510" y="553719"/>
                  </a:moveTo>
                  <a:lnTo>
                    <a:pt x="271780" y="553719"/>
                  </a:lnTo>
                  <a:lnTo>
                    <a:pt x="228600" y="577850"/>
                  </a:lnTo>
                  <a:lnTo>
                    <a:pt x="101600" y="577850"/>
                  </a:lnTo>
                  <a:lnTo>
                    <a:pt x="143510" y="553719"/>
                  </a:lnTo>
                  <a:close/>
                </a:path>
                <a:path w="411480" h="577850">
                  <a:moveTo>
                    <a:pt x="101600" y="553719"/>
                  </a:moveTo>
                  <a:lnTo>
                    <a:pt x="101600" y="553719"/>
                  </a:lnTo>
                </a:path>
                <a:path w="411480" h="577850">
                  <a:moveTo>
                    <a:pt x="271780" y="577850"/>
                  </a:moveTo>
                  <a:lnTo>
                    <a:pt x="271780" y="577850"/>
                  </a:lnTo>
                </a:path>
                <a:path w="411480" h="577850">
                  <a:moveTo>
                    <a:pt x="0" y="414019"/>
                  </a:moveTo>
                  <a:lnTo>
                    <a:pt x="0" y="102869"/>
                  </a:lnTo>
                  <a:lnTo>
                    <a:pt x="101600" y="0"/>
                  </a:lnTo>
                  <a:lnTo>
                    <a:pt x="411480" y="0"/>
                  </a:lnTo>
                  <a:lnTo>
                    <a:pt x="411480" y="311150"/>
                  </a:lnTo>
                  <a:lnTo>
                    <a:pt x="308610" y="414019"/>
                  </a:lnTo>
                  <a:lnTo>
                    <a:pt x="0" y="414019"/>
                  </a:lnTo>
                  <a:close/>
                </a:path>
                <a:path w="411480" h="577850">
                  <a:moveTo>
                    <a:pt x="0" y="0"/>
                  </a:moveTo>
                  <a:lnTo>
                    <a:pt x="0" y="0"/>
                  </a:lnTo>
                </a:path>
                <a:path w="411480" h="577850">
                  <a:moveTo>
                    <a:pt x="411480" y="414019"/>
                  </a:moveTo>
                  <a:lnTo>
                    <a:pt x="411480" y="414019"/>
                  </a:lnTo>
                </a:path>
                <a:path w="411480" h="577850">
                  <a:moveTo>
                    <a:pt x="0" y="102869"/>
                  </a:moveTo>
                  <a:lnTo>
                    <a:pt x="101600" y="0"/>
                  </a:lnTo>
                  <a:lnTo>
                    <a:pt x="411480" y="0"/>
                  </a:lnTo>
                  <a:lnTo>
                    <a:pt x="308610" y="102869"/>
                  </a:lnTo>
                  <a:lnTo>
                    <a:pt x="0" y="102869"/>
                  </a:lnTo>
                  <a:close/>
                </a:path>
                <a:path w="411480" h="577850">
                  <a:moveTo>
                    <a:pt x="0" y="0"/>
                  </a:moveTo>
                  <a:lnTo>
                    <a:pt x="0" y="0"/>
                  </a:lnTo>
                </a:path>
                <a:path w="411480" h="577850">
                  <a:moveTo>
                    <a:pt x="411480" y="414019"/>
                  </a:moveTo>
                  <a:lnTo>
                    <a:pt x="411480" y="414019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1700530" y="2960369"/>
              <a:ext cx="102870" cy="414020"/>
            </a:xfrm>
            <a:custGeom>
              <a:avLst/>
              <a:gdLst/>
              <a:ahLst/>
              <a:cxnLst/>
              <a:rect l="l" t="t" r="r" b="b"/>
              <a:pathLst>
                <a:path w="102869" h="414020">
                  <a:moveTo>
                    <a:pt x="102869" y="0"/>
                  </a:moveTo>
                  <a:lnTo>
                    <a:pt x="0" y="102869"/>
                  </a:lnTo>
                  <a:lnTo>
                    <a:pt x="0" y="414019"/>
                  </a:lnTo>
                  <a:lnTo>
                    <a:pt x="102869" y="311150"/>
                  </a:lnTo>
                  <a:lnTo>
                    <a:pt x="102869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1391920" y="2881629"/>
              <a:ext cx="411480" cy="492759"/>
            </a:xfrm>
            <a:custGeom>
              <a:avLst/>
              <a:gdLst/>
              <a:ahLst/>
              <a:cxnLst/>
              <a:rect l="l" t="t" r="r" b="b"/>
              <a:pathLst>
                <a:path w="411480" h="492760">
                  <a:moveTo>
                    <a:pt x="308610" y="492760"/>
                  </a:moveTo>
                  <a:lnTo>
                    <a:pt x="308610" y="181610"/>
                  </a:lnTo>
                  <a:lnTo>
                    <a:pt x="411480" y="78740"/>
                  </a:lnTo>
                  <a:lnTo>
                    <a:pt x="411480" y="389890"/>
                  </a:lnTo>
                  <a:lnTo>
                    <a:pt x="308610" y="492760"/>
                  </a:lnTo>
                  <a:close/>
                </a:path>
                <a:path w="411480" h="492760">
                  <a:moveTo>
                    <a:pt x="0" y="78740"/>
                  </a:moveTo>
                  <a:lnTo>
                    <a:pt x="0" y="78740"/>
                  </a:lnTo>
                </a:path>
                <a:path w="411480" h="492760">
                  <a:moveTo>
                    <a:pt x="411480" y="492760"/>
                  </a:moveTo>
                  <a:lnTo>
                    <a:pt x="411480" y="492760"/>
                  </a:lnTo>
                </a:path>
                <a:path w="411480" h="492760">
                  <a:moveTo>
                    <a:pt x="99060" y="72390"/>
                  </a:moveTo>
                  <a:lnTo>
                    <a:pt x="99060" y="17780"/>
                  </a:lnTo>
                  <a:lnTo>
                    <a:pt x="118110" y="0"/>
                  </a:lnTo>
                  <a:lnTo>
                    <a:pt x="411480" y="0"/>
                  </a:lnTo>
                  <a:lnTo>
                    <a:pt x="411480" y="54610"/>
                  </a:lnTo>
                  <a:lnTo>
                    <a:pt x="392430" y="72390"/>
                  </a:lnTo>
                  <a:lnTo>
                    <a:pt x="99060" y="72390"/>
                  </a:lnTo>
                  <a:close/>
                </a:path>
                <a:path w="411480" h="492760">
                  <a:moveTo>
                    <a:pt x="99060" y="0"/>
                  </a:moveTo>
                  <a:lnTo>
                    <a:pt x="99060" y="0"/>
                  </a:lnTo>
                </a:path>
                <a:path w="411480" h="492760">
                  <a:moveTo>
                    <a:pt x="411480" y="72390"/>
                  </a:moveTo>
                  <a:lnTo>
                    <a:pt x="411480" y="72390"/>
                  </a:lnTo>
                </a:path>
                <a:path w="411480" h="492760">
                  <a:moveTo>
                    <a:pt x="99060" y="17780"/>
                  </a:moveTo>
                  <a:lnTo>
                    <a:pt x="118110" y="0"/>
                  </a:lnTo>
                  <a:lnTo>
                    <a:pt x="411480" y="0"/>
                  </a:lnTo>
                  <a:lnTo>
                    <a:pt x="392430" y="17780"/>
                  </a:lnTo>
                  <a:lnTo>
                    <a:pt x="99060" y="17780"/>
                  </a:lnTo>
                  <a:close/>
                </a:path>
                <a:path w="411480" h="492760">
                  <a:moveTo>
                    <a:pt x="99060" y="0"/>
                  </a:moveTo>
                  <a:lnTo>
                    <a:pt x="99060" y="0"/>
                  </a:lnTo>
                </a:path>
                <a:path w="411480" h="492760">
                  <a:moveTo>
                    <a:pt x="411480" y="72390"/>
                  </a:moveTo>
                  <a:lnTo>
                    <a:pt x="411480" y="72390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1784350" y="2881629"/>
              <a:ext cx="19050" cy="72390"/>
            </a:xfrm>
            <a:custGeom>
              <a:avLst/>
              <a:gdLst/>
              <a:ahLst/>
              <a:cxnLst/>
              <a:rect l="l" t="t" r="r" b="b"/>
              <a:pathLst>
                <a:path w="19050" h="72389">
                  <a:moveTo>
                    <a:pt x="19050" y="0"/>
                  </a:moveTo>
                  <a:lnTo>
                    <a:pt x="0" y="17780"/>
                  </a:lnTo>
                  <a:lnTo>
                    <a:pt x="0" y="72390"/>
                  </a:lnTo>
                  <a:lnTo>
                    <a:pt x="19050" y="5461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1490980" y="2881629"/>
              <a:ext cx="312420" cy="72390"/>
            </a:xfrm>
            <a:custGeom>
              <a:avLst/>
              <a:gdLst/>
              <a:ahLst/>
              <a:cxnLst/>
              <a:rect l="l" t="t" r="r" b="b"/>
              <a:pathLst>
                <a:path w="312419" h="72389">
                  <a:moveTo>
                    <a:pt x="293369" y="72390"/>
                  </a:moveTo>
                  <a:lnTo>
                    <a:pt x="293369" y="17780"/>
                  </a:lnTo>
                  <a:lnTo>
                    <a:pt x="312419" y="0"/>
                  </a:lnTo>
                  <a:lnTo>
                    <a:pt x="312419" y="54610"/>
                  </a:lnTo>
                  <a:lnTo>
                    <a:pt x="293369" y="72390"/>
                  </a:lnTo>
                  <a:close/>
                </a:path>
                <a:path w="312419" h="72389">
                  <a:moveTo>
                    <a:pt x="0" y="0"/>
                  </a:moveTo>
                  <a:lnTo>
                    <a:pt x="0" y="0"/>
                  </a:lnTo>
                </a:path>
                <a:path w="312419" h="72389">
                  <a:moveTo>
                    <a:pt x="312419" y="72390"/>
                  </a:moveTo>
                  <a:lnTo>
                    <a:pt x="312419" y="72390"/>
                  </a:lnTo>
                </a:path>
                <a:path w="312419" h="72389">
                  <a:moveTo>
                    <a:pt x="52069" y="40640"/>
                  </a:moveTo>
                  <a:lnTo>
                    <a:pt x="63500" y="40640"/>
                  </a:lnTo>
                  <a:lnTo>
                    <a:pt x="73659" y="43180"/>
                  </a:lnTo>
                  <a:lnTo>
                    <a:pt x="73659" y="46990"/>
                  </a:lnTo>
                  <a:lnTo>
                    <a:pt x="73659" y="50800"/>
                  </a:lnTo>
                  <a:lnTo>
                    <a:pt x="63500" y="53340"/>
                  </a:lnTo>
                  <a:lnTo>
                    <a:pt x="52069" y="53340"/>
                  </a:lnTo>
                  <a:lnTo>
                    <a:pt x="39369" y="53340"/>
                  </a:lnTo>
                  <a:lnTo>
                    <a:pt x="30479" y="50800"/>
                  </a:lnTo>
                  <a:lnTo>
                    <a:pt x="30479" y="46990"/>
                  </a:lnTo>
                  <a:lnTo>
                    <a:pt x="30479" y="43180"/>
                  </a:lnTo>
                  <a:lnTo>
                    <a:pt x="39369" y="40640"/>
                  </a:lnTo>
                  <a:lnTo>
                    <a:pt x="52069" y="40640"/>
                  </a:lnTo>
                  <a:close/>
                </a:path>
                <a:path w="312419" h="72389">
                  <a:moveTo>
                    <a:pt x="30479" y="40640"/>
                  </a:moveTo>
                  <a:lnTo>
                    <a:pt x="30479" y="40640"/>
                  </a:lnTo>
                </a:path>
                <a:path w="312419" h="72389">
                  <a:moveTo>
                    <a:pt x="73659" y="53340"/>
                  </a:moveTo>
                  <a:lnTo>
                    <a:pt x="73659" y="53340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8" name="object 1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27420" y="3145730"/>
              <a:ext cx="243958" cy="111878"/>
            </a:xfrm>
            <a:prstGeom prst="rect">
              <a:avLst/>
            </a:prstGeom>
          </p:spPr>
        </p:pic>
      </p:grpSp>
      <p:grpSp>
        <p:nvGrpSpPr>
          <p:cNvPr id="129" name="object 129"/>
          <p:cNvGrpSpPr/>
          <p:nvPr/>
        </p:nvGrpSpPr>
        <p:grpSpPr>
          <a:xfrm>
            <a:off x="3281679" y="4518600"/>
            <a:ext cx="321310" cy="418465"/>
            <a:chOff x="3281679" y="4518600"/>
            <a:chExt cx="321310" cy="418465"/>
          </a:xfrm>
        </p:grpSpPr>
        <p:pic>
          <p:nvPicPr>
            <p:cNvPr id="130" name="object 1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481069" y="4719319"/>
              <a:ext cx="121919" cy="217169"/>
            </a:xfrm>
            <a:prstGeom prst="rect">
              <a:avLst/>
            </a:prstGeom>
          </p:spPr>
        </p:pic>
        <p:sp>
          <p:nvSpPr>
            <p:cNvPr id="131" name="object 131"/>
            <p:cNvSpPr/>
            <p:nvPr/>
          </p:nvSpPr>
          <p:spPr>
            <a:xfrm>
              <a:off x="3285490" y="4531359"/>
              <a:ext cx="125730" cy="290830"/>
            </a:xfrm>
            <a:custGeom>
              <a:avLst/>
              <a:gdLst/>
              <a:ahLst/>
              <a:cxnLst/>
              <a:rect l="l" t="t" r="r" b="b"/>
              <a:pathLst>
                <a:path w="125729" h="290829">
                  <a:moveTo>
                    <a:pt x="115570" y="276860"/>
                  </a:moveTo>
                  <a:lnTo>
                    <a:pt x="0" y="276860"/>
                  </a:lnTo>
                  <a:lnTo>
                    <a:pt x="0" y="290830"/>
                  </a:lnTo>
                  <a:lnTo>
                    <a:pt x="58420" y="290830"/>
                  </a:lnTo>
                  <a:lnTo>
                    <a:pt x="115570" y="290830"/>
                  </a:lnTo>
                  <a:lnTo>
                    <a:pt x="115570" y="276860"/>
                  </a:lnTo>
                  <a:close/>
                </a:path>
                <a:path w="125729" h="290829">
                  <a:moveTo>
                    <a:pt x="125730" y="7620"/>
                  </a:moveTo>
                  <a:lnTo>
                    <a:pt x="118110" y="0"/>
                  </a:lnTo>
                  <a:lnTo>
                    <a:pt x="109220" y="0"/>
                  </a:lnTo>
                  <a:lnTo>
                    <a:pt x="102146" y="1371"/>
                  </a:lnTo>
                  <a:lnTo>
                    <a:pt x="96507" y="5245"/>
                  </a:lnTo>
                  <a:lnTo>
                    <a:pt x="92786" y="11252"/>
                  </a:lnTo>
                  <a:lnTo>
                    <a:pt x="91440" y="19050"/>
                  </a:lnTo>
                  <a:lnTo>
                    <a:pt x="92786" y="27051"/>
                  </a:lnTo>
                  <a:lnTo>
                    <a:pt x="96507" y="33502"/>
                  </a:lnTo>
                  <a:lnTo>
                    <a:pt x="102146" y="37807"/>
                  </a:lnTo>
                  <a:lnTo>
                    <a:pt x="109220" y="39370"/>
                  </a:lnTo>
                  <a:lnTo>
                    <a:pt x="115544" y="37807"/>
                  </a:lnTo>
                  <a:lnTo>
                    <a:pt x="120802" y="33502"/>
                  </a:lnTo>
                  <a:lnTo>
                    <a:pt x="124396" y="27051"/>
                  </a:lnTo>
                  <a:lnTo>
                    <a:pt x="125730" y="19050"/>
                  </a:lnTo>
                  <a:lnTo>
                    <a:pt x="125730" y="7620"/>
                  </a:lnTo>
                  <a:close/>
                </a:path>
              </a:pathLst>
            </a:custGeom>
            <a:solidFill>
              <a:srgbClr val="F29E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3376929" y="4531359"/>
              <a:ext cx="35560" cy="39370"/>
            </a:xfrm>
            <a:custGeom>
              <a:avLst/>
              <a:gdLst/>
              <a:ahLst/>
              <a:cxnLst/>
              <a:rect l="l" t="t" r="r" b="b"/>
              <a:pathLst>
                <a:path w="35560" h="39370">
                  <a:moveTo>
                    <a:pt x="17780" y="0"/>
                  </a:moveTo>
                  <a:lnTo>
                    <a:pt x="26670" y="0"/>
                  </a:lnTo>
                  <a:lnTo>
                    <a:pt x="34290" y="7619"/>
                  </a:lnTo>
                  <a:lnTo>
                    <a:pt x="34290" y="19050"/>
                  </a:lnTo>
                  <a:lnTo>
                    <a:pt x="32960" y="27047"/>
                  </a:lnTo>
                  <a:lnTo>
                    <a:pt x="29368" y="33496"/>
                  </a:lnTo>
                  <a:lnTo>
                    <a:pt x="24110" y="37802"/>
                  </a:lnTo>
                  <a:lnTo>
                    <a:pt x="17780" y="39369"/>
                  </a:lnTo>
                  <a:lnTo>
                    <a:pt x="10715" y="37802"/>
                  </a:lnTo>
                  <a:lnTo>
                    <a:pt x="5079" y="33496"/>
                  </a:lnTo>
                  <a:lnTo>
                    <a:pt x="1349" y="27047"/>
                  </a:lnTo>
                  <a:lnTo>
                    <a:pt x="0" y="19050"/>
                  </a:lnTo>
                  <a:lnTo>
                    <a:pt x="1349" y="11251"/>
                  </a:lnTo>
                  <a:lnTo>
                    <a:pt x="5079" y="5238"/>
                  </a:lnTo>
                  <a:lnTo>
                    <a:pt x="10715" y="1369"/>
                  </a:lnTo>
                  <a:lnTo>
                    <a:pt x="17780" y="0"/>
                  </a:lnTo>
                  <a:close/>
                </a:path>
                <a:path w="35560" h="39370">
                  <a:moveTo>
                    <a:pt x="0" y="0"/>
                  </a:moveTo>
                  <a:lnTo>
                    <a:pt x="0" y="0"/>
                  </a:lnTo>
                </a:path>
                <a:path w="35560" h="39370">
                  <a:moveTo>
                    <a:pt x="35560" y="39369"/>
                  </a:moveTo>
                  <a:lnTo>
                    <a:pt x="35560" y="39369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3281679" y="4599939"/>
              <a:ext cx="220979" cy="336550"/>
            </a:xfrm>
            <a:custGeom>
              <a:avLst/>
              <a:gdLst/>
              <a:ahLst/>
              <a:cxnLst/>
              <a:rect l="l" t="t" r="r" b="b"/>
              <a:pathLst>
                <a:path w="220979" h="336550">
                  <a:moveTo>
                    <a:pt x="106680" y="1270"/>
                  </a:moveTo>
                  <a:lnTo>
                    <a:pt x="82550" y="1270"/>
                  </a:lnTo>
                  <a:lnTo>
                    <a:pt x="78740" y="2540"/>
                  </a:lnTo>
                  <a:lnTo>
                    <a:pt x="76200" y="5080"/>
                  </a:lnTo>
                  <a:lnTo>
                    <a:pt x="71120" y="6350"/>
                  </a:lnTo>
                  <a:lnTo>
                    <a:pt x="69850" y="8890"/>
                  </a:lnTo>
                  <a:lnTo>
                    <a:pt x="67310" y="12700"/>
                  </a:lnTo>
                  <a:lnTo>
                    <a:pt x="64770" y="13970"/>
                  </a:lnTo>
                  <a:lnTo>
                    <a:pt x="63500" y="19050"/>
                  </a:lnTo>
                  <a:lnTo>
                    <a:pt x="59690" y="21590"/>
                  </a:lnTo>
                  <a:lnTo>
                    <a:pt x="59690" y="25400"/>
                  </a:lnTo>
                  <a:lnTo>
                    <a:pt x="1270" y="156210"/>
                  </a:lnTo>
                  <a:lnTo>
                    <a:pt x="1270" y="160020"/>
                  </a:lnTo>
                  <a:lnTo>
                    <a:pt x="0" y="162560"/>
                  </a:lnTo>
                  <a:lnTo>
                    <a:pt x="0" y="171450"/>
                  </a:lnTo>
                  <a:lnTo>
                    <a:pt x="1270" y="172720"/>
                  </a:lnTo>
                  <a:lnTo>
                    <a:pt x="1270" y="176530"/>
                  </a:lnTo>
                  <a:lnTo>
                    <a:pt x="2540" y="179070"/>
                  </a:lnTo>
                  <a:lnTo>
                    <a:pt x="5080" y="181610"/>
                  </a:lnTo>
                  <a:lnTo>
                    <a:pt x="6350" y="184150"/>
                  </a:lnTo>
                  <a:lnTo>
                    <a:pt x="8890" y="185420"/>
                  </a:lnTo>
                  <a:lnTo>
                    <a:pt x="11430" y="187960"/>
                  </a:lnTo>
                  <a:lnTo>
                    <a:pt x="13970" y="189230"/>
                  </a:lnTo>
                  <a:lnTo>
                    <a:pt x="144780" y="189230"/>
                  </a:lnTo>
                  <a:lnTo>
                    <a:pt x="144780" y="336550"/>
                  </a:lnTo>
                  <a:lnTo>
                    <a:pt x="182880" y="336550"/>
                  </a:lnTo>
                  <a:lnTo>
                    <a:pt x="182880" y="160020"/>
                  </a:lnTo>
                  <a:lnTo>
                    <a:pt x="181610" y="157480"/>
                  </a:lnTo>
                  <a:lnTo>
                    <a:pt x="181610" y="156210"/>
                  </a:lnTo>
                  <a:lnTo>
                    <a:pt x="179070" y="156210"/>
                  </a:lnTo>
                  <a:lnTo>
                    <a:pt x="177800" y="153670"/>
                  </a:lnTo>
                  <a:lnTo>
                    <a:pt x="172720" y="148590"/>
                  </a:lnTo>
                  <a:lnTo>
                    <a:pt x="171450" y="148590"/>
                  </a:lnTo>
                  <a:lnTo>
                    <a:pt x="170180" y="147320"/>
                  </a:lnTo>
                  <a:lnTo>
                    <a:pt x="157480" y="147320"/>
                  </a:lnTo>
                  <a:lnTo>
                    <a:pt x="87630" y="143510"/>
                  </a:lnTo>
                  <a:lnTo>
                    <a:pt x="106680" y="86360"/>
                  </a:lnTo>
                  <a:lnTo>
                    <a:pt x="220980" y="86360"/>
                  </a:lnTo>
                  <a:lnTo>
                    <a:pt x="219710" y="83820"/>
                  </a:lnTo>
                  <a:lnTo>
                    <a:pt x="219710" y="82550"/>
                  </a:lnTo>
                  <a:lnTo>
                    <a:pt x="217170" y="81280"/>
                  </a:lnTo>
                  <a:lnTo>
                    <a:pt x="215900" y="77470"/>
                  </a:lnTo>
                  <a:lnTo>
                    <a:pt x="214630" y="77470"/>
                  </a:lnTo>
                  <a:lnTo>
                    <a:pt x="213360" y="76200"/>
                  </a:lnTo>
                  <a:lnTo>
                    <a:pt x="210820" y="74930"/>
                  </a:lnTo>
                  <a:lnTo>
                    <a:pt x="209550" y="73660"/>
                  </a:lnTo>
                  <a:lnTo>
                    <a:pt x="139700" y="73660"/>
                  </a:lnTo>
                  <a:lnTo>
                    <a:pt x="125730" y="49530"/>
                  </a:lnTo>
                  <a:lnTo>
                    <a:pt x="128270" y="48260"/>
                  </a:lnTo>
                  <a:lnTo>
                    <a:pt x="128270" y="40640"/>
                  </a:lnTo>
                  <a:lnTo>
                    <a:pt x="129540" y="38100"/>
                  </a:lnTo>
                  <a:lnTo>
                    <a:pt x="129540" y="29210"/>
                  </a:lnTo>
                  <a:lnTo>
                    <a:pt x="128270" y="25400"/>
                  </a:lnTo>
                  <a:lnTo>
                    <a:pt x="128270" y="21590"/>
                  </a:lnTo>
                  <a:lnTo>
                    <a:pt x="127000" y="20320"/>
                  </a:lnTo>
                  <a:lnTo>
                    <a:pt x="125730" y="17780"/>
                  </a:lnTo>
                  <a:lnTo>
                    <a:pt x="124460" y="13970"/>
                  </a:lnTo>
                  <a:lnTo>
                    <a:pt x="121920" y="12700"/>
                  </a:lnTo>
                  <a:lnTo>
                    <a:pt x="120650" y="8890"/>
                  </a:lnTo>
                  <a:lnTo>
                    <a:pt x="116840" y="7620"/>
                  </a:lnTo>
                  <a:lnTo>
                    <a:pt x="115570" y="6350"/>
                  </a:lnTo>
                  <a:lnTo>
                    <a:pt x="113030" y="5080"/>
                  </a:lnTo>
                  <a:lnTo>
                    <a:pt x="109220" y="2540"/>
                  </a:lnTo>
                  <a:lnTo>
                    <a:pt x="106680" y="1270"/>
                  </a:lnTo>
                  <a:close/>
                </a:path>
                <a:path w="220979" h="336550">
                  <a:moveTo>
                    <a:pt x="220980" y="86360"/>
                  </a:moveTo>
                  <a:lnTo>
                    <a:pt x="106680" y="86360"/>
                  </a:lnTo>
                  <a:lnTo>
                    <a:pt x="120650" y="106680"/>
                  </a:lnTo>
                  <a:lnTo>
                    <a:pt x="204470" y="106680"/>
                  </a:lnTo>
                  <a:lnTo>
                    <a:pt x="205740" y="105410"/>
                  </a:lnTo>
                  <a:lnTo>
                    <a:pt x="210820" y="105410"/>
                  </a:lnTo>
                  <a:lnTo>
                    <a:pt x="214630" y="101600"/>
                  </a:lnTo>
                  <a:lnTo>
                    <a:pt x="215900" y="101600"/>
                  </a:lnTo>
                  <a:lnTo>
                    <a:pt x="219710" y="97790"/>
                  </a:lnTo>
                  <a:lnTo>
                    <a:pt x="219710" y="93980"/>
                  </a:lnTo>
                  <a:lnTo>
                    <a:pt x="220980" y="91440"/>
                  </a:lnTo>
                  <a:lnTo>
                    <a:pt x="220980" y="86360"/>
                  </a:lnTo>
                  <a:close/>
                </a:path>
                <a:path w="220979" h="336550">
                  <a:moveTo>
                    <a:pt x="100330" y="0"/>
                  </a:moveTo>
                  <a:lnTo>
                    <a:pt x="88900" y="0"/>
                  </a:lnTo>
                  <a:lnTo>
                    <a:pt x="86360" y="1270"/>
                  </a:lnTo>
                  <a:lnTo>
                    <a:pt x="102870" y="1270"/>
                  </a:lnTo>
                  <a:lnTo>
                    <a:pt x="100330" y="0"/>
                  </a:lnTo>
                  <a:close/>
                </a:path>
              </a:pathLst>
            </a:custGeom>
            <a:solidFill>
              <a:srgbClr val="F29E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4" name="object 134"/>
          <p:cNvGrpSpPr/>
          <p:nvPr/>
        </p:nvGrpSpPr>
        <p:grpSpPr>
          <a:xfrm>
            <a:off x="3651191" y="4451291"/>
            <a:ext cx="344805" cy="492125"/>
            <a:chOff x="3651191" y="4451291"/>
            <a:chExt cx="344805" cy="492125"/>
          </a:xfrm>
        </p:grpSpPr>
        <p:sp>
          <p:nvSpPr>
            <p:cNvPr id="135" name="object 135"/>
            <p:cNvSpPr/>
            <p:nvPr/>
          </p:nvSpPr>
          <p:spPr>
            <a:xfrm>
              <a:off x="3663950" y="4464050"/>
              <a:ext cx="318770" cy="463550"/>
            </a:xfrm>
            <a:custGeom>
              <a:avLst/>
              <a:gdLst/>
              <a:ahLst/>
              <a:cxnLst/>
              <a:rect l="l" t="t" r="r" b="b"/>
              <a:pathLst>
                <a:path w="318770" h="463550">
                  <a:moveTo>
                    <a:pt x="220980" y="175260"/>
                  </a:moveTo>
                  <a:lnTo>
                    <a:pt x="100329" y="175260"/>
                  </a:lnTo>
                  <a:lnTo>
                    <a:pt x="110489" y="176530"/>
                  </a:lnTo>
                  <a:lnTo>
                    <a:pt x="111760" y="182880"/>
                  </a:lnTo>
                  <a:lnTo>
                    <a:pt x="110489" y="200660"/>
                  </a:lnTo>
                  <a:lnTo>
                    <a:pt x="106679" y="224789"/>
                  </a:lnTo>
                  <a:lnTo>
                    <a:pt x="104139" y="246380"/>
                  </a:lnTo>
                  <a:lnTo>
                    <a:pt x="97789" y="265430"/>
                  </a:lnTo>
                  <a:lnTo>
                    <a:pt x="91439" y="292100"/>
                  </a:lnTo>
                  <a:lnTo>
                    <a:pt x="83820" y="314960"/>
                  </a:lnTo>
                  <a:lnTo>
                    <a:pt x="66039" y="341630"/>
                  </a:lnTo>
                  <a:lnTo>
                    <a:pt x="52070" y="360680"/>
                  </a:lnTo>
                  <a:lnTo>
                    <a:pt x="27939" y="387350"/>
                  </a:lnTo>
                  <a:lnTo>
                    <a:pt x="11429" y="408939"/>
                  </a:lnTo>
                  <a:lnTo>
                    <a:pt x="0" y="425450"/>
                  </a:lnTo>
                  <a:lnTo>
                    <a:pt x="0" y="434339"/>
                  </a:lnTo>
                  <a:lnTo>
                    <a:pt x="11429" y="448310"/>
                  </a:lnTo>
                  <a:lnTo>
                    <a:pt x="29210" y="463550"/>
                  </a:lnTo>
                  <a:lnTo>
                    <a:pt x="46989" y="463550"/>
                  </a:lnTo>
                  <a:lnTo>
                    <a:pt x="52070" y="459739"/>
                  </a:lnTo>
                  <a:lnTo>
                    <a:pt x="43179" y="449580"/>
                  </a:lnTo>
                  <a:lnTo>
                    <a:pt x="35560" y="440689"/>
                  </a:lnTo>
                  <a:lnTo>
                    <a:pt x="35560" y="431800"/>
                  </a:lnTo>
                  <a:lnTo>
                    <a:pt x="46989" y="415289"/>
                  </a:lnTo>
                  <a:lnTo>
                    <a:pt x="67310" y="393700"/>
                  </a:lnTo>
                  <a:lnTo>
                    <a:pt x="123189" y="323850"/>
                  </a:lnTo>
                  <a:lnTo>
                    <a:pt x="134620" y="314960"/>
                  </a:lnTo>
                  <a:lnTo>
                    <a:pt x="139700" y="306069"/>
                  </a:lnTo>
                  <a:lnTo>
                    <a:pt x="151129" y="303530"/>
                  </a:lnTo>
                  <a:lnTo>
                    <a:pt x="213360" y="303530"/>
                  </a:lnTo>
                  <a:lnTo>
                    <a:pt x="194310" y="270510"/>
                  </a:lnTo>
                  <a:lnTo>
                    <a:pt x="180339" y="241300"/>
                  </a:lnTo>
                  <a:lnTo>
                    <a:pt x="179070" y="226060"/>
                  </a:lnTo>
                  <a:lnTo>
                    <a:pt x="179070" y="208280"/>
                  </a:lnTo>
                  <a:lnTo>
                    <a:pt x="181610" y="195580"/>
                  </a:lnTo>
                  <a:lnTo>
                    <a:pt x="189229" y="190500"/>
                  </a:lnTo>
                  <a:lnTo>
                    <a:pt x="241553" y="190500"/>
                  </a:lnTo>
                  <a:lnTo>
                    <a:pt x="228600" y="182880"/>
                  </a:lnTo>
                  <a:lnTo>
                    <a:pt x="220980" y="175260"/>
                  </a:lnTo>
                  <a:close/>
                </a:path>
                <a:path w="318770" h="463550">
                  <a:moveTo>
                    <a:pt x="213360" y="303530"/>
                  </a:moveTo>
                  <a:lnTo>
                    <a:pt x="151129" y="303530"/>
                  </a:lnTo>
                  <a:lnTo>
                    <a:pt x="161289" y="309880"/>
                  </a:lnTo>
                  <a:lnTo>
                    <a:pt x="173989" y="317500"/>
                  </a:lnTo>
                  <a:lnTo>
                    <a:pt x="198120" y="349250"/>
                  </a:lnTo>
                  <a:lnTo>
                    <a:pt x="226060" y="387350"/>
                  </a:lnTo>
                  <a:lnTo>
                    <a:pt x="251460" y="425450"/>
                  </a:lnTo>
                  <a:lnTo>
                    <a:pt x="267970" y="448310"/>
                  </a:lnTo>
                  <a:lnTo>
                    <a:pt x="274320" y="450850"/>
                  </a:lnTo>
                  <a:lnTo>
                    <a:pt x="284479" y="450850"/>
                  </a:lnTo>
                  <a:lnTo>
                    <a:pt x="294639" y="443230"/>
                  </a:lnTo>
                  <a:lnTo>
                    <a:pt x="317500" y="427989"/>
                  </a:lnTo>
                  <a:lnTo>
                    <a:pt x="318225" y="422910"/>
                  </a:lnTo>
                  <a:lnTo>
                    <a:pt x="306070" y="422910"/>
                  </a:lnTo>
                  <a:lnTo>
                    <a:pt x="294639" y="419100"/>
                  </a:lnTo>
                  <a:lnTo>
                    <a:pt x="279400" y="408939"/>
                  </a:lnTo>
                  <a:lnTo>
                    <a:pt x="251460" y="365760"/>
                  </a:lnTo>
                  <a:lnTo>
                    <a:pt x="213360" y="303530"/>
                  </a:lnTo>
                  <a:close/>
                </a:path>
                <a:path w="318770" h="463550">
                  <a:moveTo>
                    <a:pt x="318770" y="419100"/>
                  </a:moveTo>
                  <a:lnTo>
                    <a:pt x="306070" y="422910"/>
                  </a:lnTo>
                  <a:lnTo>
                    <a:pt x="318225" y="422910"/>
                  </a:lnTo>
                  <a:lnTo>
                    <a:pt x="318770" y="419100"/>
                  </a:lnTo>
                  <a:close/>
                </a:path>
                <a:path w="318770" h="463550">
                  <a:moveTo>
                    <a:pt x="153670" y="0"/>
                  </a:moveTo>
                  <a:lnTo>
                    <a:pt x="143510" y="5080"/>
                  </a:lnTo>
                  <a:lnTo>
                    <a:pt x="137160" y="10160"/>
                  </a:lnTo>
                  <a:lnTo>
                    <a:pt x="134620" y="20319"/>
                  </a:lnTo>
                  <a:lnTo>
                    <a:pt x="130810" y="29210"/>
                  </a:lnTo>
                  <a:lnTo>
                    <a:pt x="134620" y="36830"/>
                  </a:lnTo>
                  <a:lnTo>
                    <a:pt x="137160" y="48260"/>
                  </a:lnTo>
                  <a:lnTo>
                    <a:pt x="142239" y="63500"/>
                  </a:lnTo>
                  <a:lnTo>
                    <a:pt x="139700" y="74930"/>
                  </a:lnTo>
                  <a:lnTo>
                    <a:pt x="134620" y="82550"/>
                  </a:lnTo>
                  <a:lnTo>
                    <a:pt x="123189" y="90169"/>
                  </a:lnTo>
                  <a:lnTo>
                    <a:pt x="111760" y="95250"/>
                  </a:lnTo>
                  <a:lnTo>
                    <a:pt x="104139" y="101600"/>
                  </a:lnTo>
                  <a:lnTo>
                    <a:pt x="96520" y="109219"/>
                  </a:lnTo>
                  <a:lnTo>
                    <a:pt x="88900" y="120650"/>
                  </a:lnTo>
                  <a:lnTo>
                    <a:pt x="80010" y="138430"/>
                  </a:lnTo>
                  <a:lnTo>
                    <a:pt x="73660" y="157480"/>
                  </a:lnTo>
                  <a:lnTo>
                    <a:pt x="67310" y="175260"/>
                  </a:lnTo>
                  <a:lnTo>
                    <a:pt x="66039" y="194310"/>
                  </a:lnTo>
                  <a:lnTo>
                    <a:pt x="62229" y="217169"/>
                  </a:lnTo>
                  <a:lnTo>
                    <a:pt x="62229" y="245110"/>
                  </a:lnTo>
                  <a:lnTo>
                    <a:pt x="66039" y="252730"/>
                  </a:lnTo>
                  <a:lnTo>
                    <a:pt x="69850" y="256539"/>
                  </a:lnTo>
                  <a:lnTo>
                    <a:pt x="77470" y="257810"/>
                  </a:lnTo>
                  <a:lnTo>
                    <a:pt x="81279" y="256539"/>
                  </a:lnTo>
                  <a:lnTo>
                    <a:pt x="83820" y="252730"/>
                  </a:lnTo>
                  <a:lnTo>
                    <a:pt x="83820" y="210819"/>
                  </a:lnTo>
                  <a:lnTo>
                    <a:pt x="85089" y="195580"/>
                  </a:lnTo>
                  <a:lnTo>
                    <a:pt x="88900" y="186689"/>
                  </a:lnTo>
                  <a:lnTo>
                    <a:pt x="92710" y="176530"/>
                  </a:lnTo>
                  <a:lnTo>
                    <a:pt x="100329" y="175260"/>
                  </a:lnTo>
                  <a:lnTo>
                    <a:pt x="220980" y="175260"/>
                  </a:lnTo>
                  <a:lnTo>
                    <a:pt x="217170" y="171450"/>
                  </a:lnTo>
                  <a:lnTo>
                    <a:pt x="207010" y="157480"/>
                  </a:lnTo>
                  <a:lnTo>
                    <a:pt x="201929" y="138430"/>
                  </a:lnTo>
                  <a:lnTo>
                    <a:pt x="199389" y="118110"/>
                  </a:lnTo>
                  <a:lnTo>
                    <a:pt x="195579" y="109219"/>
                  </a:lnTo>
                  <a:lnTo>
                    <a:pt x="189229" y="100330"/>
                  </a:lnTo>
                  <a:lnTo>
                    <a:pt x="180339" y="90169"/>
                  </a:lnTo>
                  <a:lnTo>
                    <a:pt x="173989" y="83819"/>
                  </a:lnTo>
                  <a:lnTo>
                    <a:pt x="173989" y="76200"/>
                  </a:lnTo>
                  <a:lnTo>
                    <a:pt x="179070" y="63500"/>
                  </a:lnTo>
                  <a:lnTo>
                    <a:pt x="181610" y="58419"/>
                  </a:lnTo>
                  <a:lnTo>
                    <a:pt x="186689" y="49530"/>
                  </a:lnTo>
                  <a:lnTo>
                    <a:pt x="189229" y="38100"/>
                  </a:lnTo>
                  <a:lnTo>
                    <a:pt x="186689" y="24130"/>
                  </a:lnTo>
                  <a:lnTo>
                    <a:pt x="182879" y="13969"/>
                  </a:lnTo>
                  <a:lnTo>
                    <a:pt x="179070" y="6350"/>
                  </a:lnTo>
                  <a:lnTo>
                    <a:pt x="167639" y="1269"/>
                  </a:lnTo>
                  <a:lnTo>
                    <a:pt x="153670" y="0"/>
                  </a:lnTo>
                  <a:close/>
                </a:path>
                <a:path w="318770" h="463550">
                  <a:moveTo>
                    <a:pt x="241553" y="190500"/>
                  </a:moveTo>
                  <a:lnTo>
                    <a:pt x="195579" y="190500"/>
                  </a:lnTo>
                  <a:lnTo>
                    <a:pt x="204470" y="194310"/>
                  </a:lnTo>
                  <a:lnTo>
                    <a:pt x="218439" y="207010"/>
                  </a:lnTo>
                  <a:lnTo>
                    <a:pt x="236220" y="217169"/>
                  </a:lnTo>
                  <a:lnTo>
                    <a:pt x="248920" y="224789"/>
                  </a:lnTo>
                  <a:lnTo>
                    <a:pt x="256539" y="226060"/>
                  </a:lnTo>
                  <a:lnTo>
                    <a:pt x="262889" y="224789"/>
                  </a:lnTo>
                  <a:lnTo>
                    <a:pt x="266700" y="217169"/>
                  </a:lnTo>
                  <a:lnTo>
                    <a:pt x="264160" y="214630"/>
                  </a:lnTo>
                  <a:lnTo>
                    <a:pt x="262889" y="208280"/>
                  </a:lnTo>
                  <a:lnTo>
                    <a:pt x="250189" y="195580"/>
                  </a:lnTo>
                  <a:lnTo>
                    <a:pt x="241553" y="19050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3663950" y="4464050"/>
              <a:ext cx="320040" cy="466090"/>
            </a:xfrm>
            <a:custGeom>
              <a:avLst/>
              <a:gdLst/>
              <a:ahLst/>
              <a:cxnLst/>
              <a:rect l="l" t="t" r="r" b="b"/>
              <a:pathLst>
                <a:path w="320039" h="466089">
                  <a:moveTo>
                    <a:pt x="317500" y="427989"/>
                  </a:moveTo>
                  <a:lnTo>
                    <a:pt x="318770" y="419100"/>
                  </a:lnTo>
                  <a:lnTo>
                    <a:pt x="306070" y="422910"/>
                  </a:lnTo>
                  <a:lnTo>
                    <a:pt x="294639" y="419100"/>
                  </a:lnTo>
                  <a:lnTo>
                    <a:pt x="251460" y="365760"/>
                  </a:lnTo>
                  <a:lnTo>
                    <a:pt x="213360" y="303530"/>
                  </a:lnTo>
                  <a:lnTo>
                    <a:pt x="194310" y="270510"/>
                  </a:lnTo>
                  <a:lnTo>
                    <a:pt x="179070" y="226060"/>
                  </a:lnTo>
                  <a:lnTo>
                    <a:pt x="179070" y="208280"/>
                  </a:lnTo>
                  <a:lnTo>
                    <a:pt x="181610" y="195580"/>
                  </a:lnTo>
                  <a:lnTo>
                    <a:pt x="189229" y="190500"/>
                  </a:lnTo>
                  <a:lnTo>
                    <a:pt x="195579" y="190500"/>
                  </a:lnTo>
                  <a:lnTo>
                    <a:pt x="204470" y="194310"/>
                  </a:lnTo>
                  <a:lnTo>
                    <a:pt x="218439" y="207010"/>
                  </a:lnTo>
                  <a:lnTo>
                    <a:pt x="236220" y="217169"/>
                  </a:lnTo>
                  <a:lnTo>
                    <a:pt x="248920" y="224789"/>
                  </a:lnTo>
                  <a:lnTo>
                    <a:pt x="256539" y="226060"/>
                  </a:lnTo>
                  <a:lnTo>
                    <a:pt x="262889" y="224789"/>
                  </a:lnTo>
                  <a:lnTo>
                    <a:pt x="266700" y="217169"/>
                  </a:lnTo>
                  <a:lnTo>
                    <a:pt x="264160" y="214630"/>
                  </a:lnTo>
                  <a:lnTo>
                    <a:pt x="262889" y="208280"/>
                  </a:lnTo>
                  <a:lnTo>
                    <a:pt x="250189" y="195580"/>
                  </a:lnTo>
                  <a:lnTo>
                    <a:pt x="228600" y="182880"/>
                  </a:lnTo>
                  <a:lnTo>
                    <a:pt x="217170" y="171450"/>
                  </a:lnTo>
                  <a:lnTo>
                    <a:pt x="207010" y="157480"/>
                  </a:lnTo>
                  <a:lnTo>
                    <a:pt x="201929" y="138430"/>
                  </a:lnTo>
                  <a:lnTo>
                    <a:pt x="199389" y="118110"/>
                  </a:lnTo>
                  <a:lnTo>
                    <a:pt x="195579" y="109219"/>
                  </a:lnTo>
                  <a:lnTo>
                    <a:pt x="189229" y="100330"/>
                  </a:lnTo>
                  <a:lnTo>
                    <a:pt x="180339" y="90169"/>
                  </a:lnTo>
                  <a:lnTo>
                    <a:pt x="173989" y="83819"/>
                  </a:lnTo>
                  <a:lnTo>
                    <a:pt x="173989" y="76200"/>
                  </a:lnTo>
                  <a:lnTo>
                    <a:pt x="179070" y="63500"/>
                  </a:lnTo>
                  <a:lnTo>
                    <a:pt x="181610" y="58419"/>
                  </a:lnTo>
                  <a:lnTo>
                    <a:pt x="186689" y="49530"/>
                  </a:lnTo>
                  <a:lnTo>
                    <a:pt x="189229" y="38100"/>
                  </a:lnTo>
                  <a:lnTo>
                    <a:pt x="167639" y="1269"/>
                  </a:lnTo>
                  <a:lnTo>
                    <a:pt x="153670" y="0"/>
                  </a:lnTo>
                  <a:lnTo>
                    <a:pt x="143510" y="5080"/>
                  </a:lnTo>
                  <a:lnTo>
                    <a:pt x="137160" y="10160"/>
                  </a:lnTo>
                  <a:lnTo>
                    <a:pt x="134620" y="20319"/>
                  </a:lnTo>
                  <a:lnTo>
                    <a:pt x="130810" y="29210"/>
                  </a:lnTo>
                  <a:lnTo>
                    <a:pt x="134620" y="36830"/>
                  </a:lnTo>
                  <a:lnTo>
                    <a:pt x="137160" y="48260"/>
                  </a:lnTo>
                  <a:lnTo>
                    <a:pt x="139700" y="55880"/>
                  </a:lnTo>
                  <a:lnTo>
                    <a:pt x="142239" y="63500"/>
                  </a:lnTo>
                  <a:lnTo>
                    <a:pt x="139700" y="74930"/>
                  </a:lnTo>
                  <a:lnTo>
                    <a:pt x="134620" y="82550"/>
                  </a:lnTo>
                  <a:lnTo>
                    <a:pt x="123189" y="90169"/>
                  </a:lnTo>
                  <a:lnTo>
                    <a:pt x="111760" y="95250"/>
                  </a:lnTo>
                  <a:lnTo>
                    <a:pt x="104139" y="101600"/>
                  </a:lnTo>
                  <a:lnTo>
                    <a:pt x="96520" y="109219"/>
                  </a:lnTo>
                  <a:lnTo>
                    <a:pt x="88900" y="120650"/>
                  </a:lnTo>
                  <a:lnTo>
                    <a:pt x="80010" y="138430"/>
                  </a:lnTo>
                  <a:lnTo>
                    <a:pt x="73660" y="157480"/>
                  </a:lnTo>
                  <a:lnTo>
                    <a:pt x="67310" y="175260"/>
                  </a:lnTo>
                  <a:lnTo>
                    <a:pt x="66039" y="194310"/>
                  </a:lnTo>
                  <a:lnTo>
                    <a:pt x="62229" y="217169"/>
                  </a:lnTo>
                  <a:lnTo>
                    <a:pt x="62229" y="232410"/>
                  </a:lnTo>
                  <a:lnTo>
                    <a:pt x="62229" y="245110"/>
                  </a:lnTo>
                  <a:lnTo>
                    <a:pt x="66039" y="252730"/>
                  </a:lnTo>
                  <a:lnTo>
                    <a:pt x="69850" y="256539"/>
                  </a:lnTo>
                  <a:lnTo>
                    <a:pt x="77470" y="257810"/>
                  </a:lnTo>
                  <a:lnTo>
                    <a:pt x="81279" y="256539"/>
                  </a:lnTo>
                  <a:lnTo>
                    <a:pt x="83820" y="252730"/>
                  </a:lnTo>
                  <a:lnTo>
                    <a:pt x="83820" y="236219"/>
                  </a:lnTo>
                  <a:lnTo>
                    <a:pt x="83820" y="210819"/>
                  </a:lnTo>
                  <a:lnTo>
                    <a:pt x="85089" y="195580"/>
                  </a:lnTo>
                  <a:lnTo>
                    <a:pt x="88900" y="186689"/>
                  </a:lnTo>
                  <a:lnTo>
                    <a:pt x="92710" y="176530"/>
                  </a:lnTo>
                  <a:lnTo>
                    <a:pt x="100329" y="175260"/>
                  </a:lnTo>
                  <a:lnTo>
                    <a:pt x="110489" y="176530"/>
                  </a:lnTo>
                  <a:lnTo>
                    <a:pt x="111760" y="182880"/>
                  </a:lnTo>
                  <a:lnTo>
                    <a:pt x="110489" y="200660"/>
                  </a:lnTo>
                  <a:lnTo>
                    <a:pt x="106679" y="224789"/>
                  </a:lnTo>
                  <a:lnTo>
                    <a:pt x="104139" y="246380"/>
                  </a:lnTo>
                  <a:lnTo>
                    <a:pt x="97789" y="265430"/>
                  </a:lnTo>
                  <a:lnTo>
                    <a:pt x="91439" y="292100"/>
                  </a:lnTo>
                  <a:lnTo>
                    <a:pt x="83820" y="314960"/>
                  </a:lnTo>
                  <a:lnTo>
                    <a:pt x="66039" y="341630"/>
                  </a:lnTo>
                  <a:lnTo>
                    <a:pt x="52070" y="360680"/>
                  </a:lnTo>
                  <a:lnTo>
                    <a:pt x="27939" y="387350"/>
                  </a:lnTo>
                  <a:lnTo>
                    <a:pt x="11429" y="408939"/>
                  </a:lnTo>
                  <a:lnTo>
                    <a:pt x="0" y="425450"/>
                  </a:lnTo>
                  <a:lnTo>
                    <a:pt x="0" y="434339"/>
                  </a:lnTo>
                  <a:lnTo>
                    <a:pt x="11429" y="448310"/>
                  </a:lnTo>
                  <a:lnTo>
                    <a:pt x="29210" y="463550"/>
                  </a:lnTo>
                  <a:lnTo>
                    <a:pt x="46989" y="463550"/>
                  </a:lnTo>
                  <a:lnTo>
                    <a:pt x="52070" y="459739"/>
                  </a:lnTo>
                  <a:lnTo>
                    <a:pt x="43179" y="449580"/>
                  </a:lnTo>
                  <a:lnTo>
                    <a:pt x="35560" y="440689"/>
                  </a:lnTo>
                  <a:lnTo>
                    <a:pt x="35560" y="431800"/>
                  </a:lnTo>
                  <a:lnTo>
                    <a:pt x="46989" y="415289"/>
                  </a:lnTo>
                  <a:lnTo>
                    <a:pt x="67310" y="393700"/>
                  </a:lnTo>
                  <a:lnTo>
                    <a:pt x="97789" y="355600"/>
                  </a:lnTo>
                  <a:lnTo>
                    <a:pt x="123189" y="323850"/>
                  </a:lnTo>
                  <a:lnTo>
                    <a:pt x="134620" y="314960"/>
                  </a:lnTo>
                  <a:lnTo>
                    <a:pt x="139700" y="306069"/>
                  </a:lnTo>
                  <a:lnTo>
                    <a:pt x="151129" y="303530"/>
                  </a:lnTo>
                  <a:lnTo>
                    <a:pt x="161289" y="309880"/>
                  </a:lnTo>
                  <a:lnTo>
                    <a:pt x="173989" y="317500"/>
                  </a:lnTo>
                  <a:lnTo>
                    <a:pt x="198120" y="349250"/>
                  </a:lnTo>
                  <a:lnTo>
                    <a:pt x="226060" y="387350"/>
                  </a:lnTo>
                  <a:lnTo>
                    <a:pt x="251460" y="425450"/>
                  </a:lnTo>
                  <a:lnTo>
                    <a:pt x="267970" y="448310"/>
                  </a:lnTo>
                  <a:lnTo>
                    <a:pt x="274320" y="450850"/>
                  </a:lnTo>
                  <a:lnTo>
                    <a:pt x="284479" y="450850"/>
                  </a:lnTo>
                  <a:lnTo>
                    <a:pt x="294639" y="443230"/>
                  </a:lnTo>
                  <a:lnTo>
                    <a:pt x="306070" y="435610"/>
                  </a:lnTo>
                  <a:lnTo>
                    <a:pt x="317500" y="427989"/>
                  </a:lnTo>
                  <a:close/>
                </a:path>
                <a:path w="320039" h="466089">
                  <a:moveTo>
                    <a:pt x="0" y="0"/>
                  </a:moveTo>
                  <a:lnTo>
                    <a:pt x="0" y="0"/>
                  </a:lnTo>
                </a:path>
                <a:path w="320039" h="466089">
                  <a:moveTo>
                    <a:pt x="320039" y="466089"/>
                  </a:moveTo>
                  <a:lnTo>
                    <a:pt x="320039" y="466089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7" name="object 137"/>
          <p:cNvGrpSpPr/>
          <p:nvPr/>
        </p:nvGrpSpPr>
        <p:grpSpPr>
          <a:xfrm>
            <a:off x="2787650" y="3980121"/>
            <a:ext cx="321310" cy="419734"/>
            <a:chOff x="2787650" y="3980121"/>
            <a:chExt cx="321310" cy="419734"/>
          </a:xfrm>
        </p:grpSpPr>
        <p:pic>
          <p:nvPicPr>
            <p:cNvPr id="138" name="object 13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987039" y="4180840"/>
              <a:ext cx="121920" cy="218440"/>
            </a:xfrm>
            <a:prstGeom prst="rect">
              <a:avLst/>
            </a:prstGeom>
          </p:spPr>
        </p:pic>
        <p:sp>
          <p:nvSpPr>
            <p:cNvPr id="139" name="object 139"/>
            <p:cNvSpPr/>
            <p:nvPr/>
          </p:nvSpPr>
          <p:spPr>
            <a:xfrm>
              <a:off x="2791460" y="3992879"/>
              <a:ext cx="127000" cy="292100"/>
            </a:xfrm>
            <a:custGeom>
              <a:avLst/>
              <a:gdLst/>
              <a:ahLst/>
              <a:cxnLst/>
              <a:rect l="l" t="t" r="r" b="b"/>
              <a:pathLst>
                <a:path w="127000" h="292100">
                  <a:moveTo>
                    <a:pt x="116840" y="279400"/>
                  </a:moveTo>
                  <a:lnTo>
                    <a:pt x="0" y="279400"/>
                  </a:lnTo>
                  <a:lnTo>
                    <a:pt x="0" y="292100"/>
                  </a:lnTo>
                  <a:lnTo>
                    <a:pt x="58420" y="292100"/>
                  </a:lnTo>
                  <a:lnTo>
                    <a:pt x="116840" y="292100"/>
                  </a:lnTo>
                  <a:lnTo>
                    <a:pt x="116840" y="279400"/>
                  </a:lnTo>
                  <a:close/>
                </a:path>
                <a:path w="127000" h="292100">
                  <a:moveTo>
                    <a:pt x="127000" y="20320"/>
                  </a:moveTo>
                  <a:lnTo>
                    <a:pt x="125641" y="12331"/>
                  </a:lnTo>
                  <a:lnTo>
                    <a:pt x="121920" y="5880"/>
                  </a:lnTo>
                  <a:lnTo>
                    <a:pt x="116281" y="1574"/>
                  </a:lnTo>
                  <a:lnTo>
                    <a:pt x="109220" y="0"/>
                  </a:lnTo>
                  <a:lnTo>
                    <a:pt x="102882" y="1574"/>
                  </a:lnTo>
                  <a:lnTo>
                    <a:pt x="97624" y="5880"/>
                  </a:lnTo>
                  <a:lnTo>
                    <a:pt x="94030" y="12331"/>
                  </a:lnTo>
                  <a:lnTo>
                    <a:pt x="92710" y="20320"/>
                  </a:lnTo>
                  <a:lnTo>
                    <a:pt x="94030" y="28321"/>
                  </a:lnTo>
                  <a:lnTo>
                    <a:pt x="97624" y="34772"/>
                  </a:lnTo>
                  <a:lnTo>
                    <a:pt x="102882" y="39077"/>
                  </a:lnTo>
                  <a:lnTo>
                    <a:pt x="109220" y="40640"/>
                  </a:lnTo>
                  <a:lnTo>
                    <a:pt x="116281" y="39077"/>
                  </a:lnTo>
                  <a:lnTo>
                    <a:pt x="121907" y="34772"/>
                  </a:lnTo>
                  <a:lnTo>
                    <a:pt x="125641" y="28321"/>
                  </a:lnTo>
                  <a:lnTo>
                    <a:pt x="127000" y="20320"/>
                  </a:lnTo>
                  <a:close/>
                </a:path>
              </a:pathLst>
            </a:custGeom>
            <a:solidFill>
              <a:srgbClr val="F29E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2884169" y="3992880"/>
              <a:ext cx="34290" cy="41910"/>
            </a:xfrm>
            <a:custGeom>
              <a:avLst/>
              <a:gdLst/>
              <a:ahLst/>
              <a:cxnLst/>
              <a:rect l="l" t="t" r="r" b="b"/>
              <a:pathLst>
                <a:path w="34289" h="41910">
                  <a:moveTo>
                    <a:pt x="16510" y="0"/>
                  </a:moveTo>
                  <a:lnTo>
                    <a:pt x="23574" y="1567"/>
                  </a:lnTo>
                  <a:lnTo>
                    <a:pt x="29210" y="5873"/>
                  </a:lnTo>
                  <a:lnTo>
                    <a:pt x="32940" y="12322"/>
                  </a:lnTo>
                  <a:lnTo>
                    <a:pt x="34290" y="20320"/>
                  </a:lnTo>
                  <a:lnTo>
                    <a:pt x="32940" y="28317"/>
                  </a:lnTo>
                  <a:lnTo>
                    <a:pt x="29209" y="34766"/>
                  </a:lnTo>
                  <a:lnTo>
                    <a:pt x="23574" y="39072"/>
                  </a:lnTo>
                  <a:lnTo>
                    <a:pt x="16510" y="40640"/>
                  </a:lnTo>
                  <a:lnTo>
                    <a:pt x="10179" y="39072"/>
                  </a:lnTo>
                  <a:lnTo>
                    <a:pt x="4921" y="34766"/>
                  </a:lnTo>
                  <a:lnTo>
                    <a:pt x="1329" y="28317"/>
                  </a:lnTo>
                  <a:lnTo>
                    <a:pt x="0" y="20320"/>
                  </a:lnTo>
                  <a:lnTo>
                    <a:pt x="1329" y="12322"/>
                  </a:lnTo>
                  <a:lnTo>
                    <a:pt x="4921" y="5873"/>
                  </a:lnTo>
                  <a:lnTo>
                    <a:pt x="10179" y="1567"/>
                  </a:lnTo>
                  <a:lnTo>
                    <a:pt x="16510" y="0"/>
                  </a:lnTo>
                  <a:close/>
                </a:path>
                <a:path w="34289" h="41910">
                  <a:moveTo>
                    <a:pt x="0" y="0"/>
                  </a:moveTo>
                  <a:lnTo>
                    <a:pt x="0" y="0"/>
                  </a:lnTo>
                </a:path>
                <a:path w="34289" h="41910">
                  <a:moveTo>
                    <a:pt x="34290" y="41910"/>
                  </a:moveTo>
                  <a:lnTo>
                    <a:pt x="34290" y="41910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2787650" y="4064000"/>
              <a:ext cx="218440" cy="335280"/>
            </a:xfrm>
            <a:custGeom>
              <a:avLst/>
              <a:gdLst/>
              <a:ahLst/>
              <a:cxnLst/>
              <a:rect l="l" t="t" r="r" b="b"/>
              <a:pathLst>
                <a:path w="218439" h="335279">
                  <a:moveTo>
                    <a:pt x="105410" y="1270"/>
                  </a:moveTo>
                  <a:lnTo>
                    <a:pt x="81280" y="1270"/>
                  </a:lnTo>
                  <a:lnTo>
                    <a:pt x="78739" y="2539"/>
                  </a:lnTo>
                  <a:lnTo>
                    <a:pt x="74930" y="3810"/>
                  </a:lnTo>
                  <a:lnTo>
                    <a:pt x="72389" y="6350"/>
                  </a:lnTo>
                  <a:lnTo>
                    <a:pt x="68580" y="8889"/>
                  </a:lnTo>
                  <a:lnTo>
                    <a:pt x="67310" y="12700"/>
                  </a:lnTo>
                  <a:lnTo>
                    <a:pt x="63500" y="13970"/>
                  </a:lnTo>
                  <a:lnTo>
                    <a:pt x="59689" y="25400"/>
                  </a:lnTo>
                  <a:lnTo>
                    <a:pt x="2539" y="154939"/>
                  </a:lnTo>
                  <a:lnTo>
                    <a:pt x="2539" y="158750"/>
                  </a:lnTo>
                  <a:lnTo>
                    <a:pt x="0" y="160020"/>
                  </a:lnTo>
                  <a:lnTo>
                    <a:pt x="0" y="170179"/>
                  </a:lnTo>
                  <a:lnTo>
                    <a:pt x="2539" y="172720"/>
                  </a:lnTo>
                  <a:lnTo>
                    <a:pt x="2539" y="176529"/>
                  </a:lnTo>
                  <a:lnTo>
                    <a:pt x="3810" y="177800"/>
                  </a:lnTo>
                  <a:lnTo>
                    <a:pt x="5080" y="180339"/>
                  </a:lnTo>
                  <a:lnTo>
                    <a:pt x="6350" y="181610"/>
                  </a:lnTo>
                  <a:lnTo>
                    <a:pt x="10160" y="184150"/>
                  </a:lnTo>
                  <a:lnTo>
                    <a:pt x="11430" y="185420"/>
                  </a:lnTo>
                  <a:lnTo>
                    <a:pt x="13969" y="186689"/>
                  </a:lnTo>
                  <a:lnTo>
                    <a:pt x="16510" y="186689"/>
                  </a:lnTo>
                  <a:lnTo>
                    <a:pt x="17780" y="189229"/>
                  </a:lnTo>
                  <a:lnTo>
                    <a:pt x="142239" y="189229"/>
                  </a:lnTo>
                  <a:lnTo>
                    <a:pt x="142239" y="335280"/>
                  </a:lnTo>
                  <a:lnTo>
                    <a:pt x="180339" y="335280"/>
                  </a:lnTo>
                  <a:lnTo>
                    <a:pt x="180339" y="157479"/>
                  </a:lnTo>
                  <a:lnTo>
                    <a:pt x="179069" y="154939"/>
                  </a:lnTo>
                  <a:lnTo>
                    <a:pt x="176530" y="153670"/>
                  </a:lnTo>
                  <a:lnTo>
                    <a:pt x="176530" y="152400"/>
                  </a:lnTo>
                  <a:lnTo>
                    <a:pt x="173989" y="151129"/>
                  </a:lnTo>
                  <a:lnTo>
                    <a:pt x="172719" y="148589"/>
                  </a:lnTo>
                  <a:lnTo>
                    <a:pt x="168910" y="147320"/>
                  </a:lnTo>
                  <a:lnTo>
                    <a:pt x="166369" y="147320"/>
                  </a:lnTo>
                  <a:lnTo>
                    <a:pt x="162560" y="146050"/>
                  </a:lnTo>
                  <a:lnTo>
                    <a:pt x="154939" y="146050"/>
                  </a:lnTo>
                  <a:lnTo>
                    <a:pt x="86360" y="142239"/>
                  </a:lnTo>
                  <a:lnTo>
                    <a:pt x="105410" y="85089"/>
                  </a:lnTo>
                  <a:lnTo>
                    <a:pt x="218439" y="85089"/>
                  </a:lnTo>
                  <a:lnTo>
                    <a:pt x="217169" y="83820"/>
                  </a:lnTo>
                  <a:lnTo>
                    <a:pt x="217169" y="82550"/>
                  </a:lnTo>
                  <a:lnTo>
                    <a:pt x="214630" y="78739"/>
                  </a:lnTo>
                  <a:lnTo>
                    <a:pt x="213360" y="77470"/>
                  </a:lnTo>
                  <a:lnTo>
                    <a:pt x="212089" y="77470"/>
                  </a:lnTo>
                  <a:lnTo>
                    <a:pt x="210819" y="73660"/>
                  </a:lnTo>
                  <a:lnTo>
                    <a:pt x="209550" y="73660"/>
                  </a:lnTo>
                  <a:lnTo>
                    <a:pt x="207010" y="72389"/>
                  </a:lnTo>
                  <a:lnTo>
                    <a:pt x="138430" y="72389"/>
                  </a:lnTo>
                  <a:lnTo>
                    <a:pt x="124460" y="48260"/>
                  </a:lnTo>
                  <a:lnTo>
                    <a:pt x="127000" y="46989"/>
                  </a:lnTo>
                  <a:lnTo>
                    <a:pt x="127000" y="40639"/>
                  </a:lnTo>
                  <a:lnTo>
                    <a:pt x="129539" y="38100"/>
                  </a:lnTo>
                  <a:lnTo>
                    <a:pt x="129539" y="26670"/>
                  </a:lnTo>
                  <a:lnTo>
                    <a:pt x="127000" y="25400"/>
                  </a:lnTo>
                  <a:lnTo>
                    <a:pt x="127000" y="21589"/>
                  </a:lnTo>
                  <a:lnTo>
                    <a:pt x="125730" y="17779"/>
                  </a:lnTo>
                  <a:lnTo>
                    <a:pt x="124460" y="16510"/>
                  </a:lnTo>
                  <a:lnTo>
                    <a:pt x="123189" y="13970"/>
                  </a:lnTo>
                  <a:lnTo>
                    <a:pt x="120650" y="10160"/>
                  </a:lnTo>
                  <a:lnTo>
                    <a:pt x="119380" y="8889"/>
                  </a:lnTo>
                  <a:lnTo>
                    <a:pt x="116839" y="7620"/>
                  </a:lnTo>
                  <a:lnTo>
                    <a:pt x="111760" y="2539"/>
                  </a:lnTo>
                  <a:lnTo>
                    <a:pt x="107950" y="2539"/>
                  </a:lnTo>
                  <a:lnTo>
                    <a:pt x="105410" y="1270"/>
                  </a:lnTo>
                  <a:close/>
                </a:path>
                <a:path w="218439" h="335279">
                  <a:moveTo>
                    <a:pt x="218439" y="85089"/>
                  </a:moveTo>
                  <a:lnTo>
                    <a:pt x="105410" y="85089"/>
                  </a:lnTo>
                  <a:lnTo>
                    <a:pt x="119380" y="105410"/>
                  </a:lnTo>
                  <a:lnTo>
                    <a:pt x="201930" y="105410"/>
                  </a:lnTo>
                  <a:lnTo>
                    <a:pt x="204469" y="104139"/>
                  </a:lnTo>
                  <a:lnTo>
                    <a:pt x="207010" y="104139"/>
                  </a:lnTo>
                  <a:lnTo>
                    <a:pt x="212089" y="101600"/>
                  </a:lnTo>
                  <a:lnTo>
                    <a:pt x="213360" y="100329"/>
                  </a:lnTo>
                  <a:lnTo>
                    <a:pt x="214630" y="97789"/>
                  </a:lnTo>
                  <a:lnTo>
                    <a:pt x="217169" y="97789"/>
                  </a:lnTo>
                  <a:lnTo>
                    <a:pt x="217169" y="92710"/>
                  </a:lnTo>
                  <a:lnTo>
                    <a:pt x="218439" y="91439"/>
                  </a:lnTo>
                  <a:lnTo>
                    <a:pt x="218439" y="85089"/>
                  </a:lnTo>
                  <a:close/>
                </a:path>
                <a:path w="218439" h="335279">
                  <a:moveTo>
                    <a:pt x="99060" y="0"/>
                  </a:moveTo>
                  <a:lnTo>
                    <a:pt x="88900" y="0"/>
                  </a:lnTo>
                  <a:lnTo>
                    <a:pt x="85089" y="1270"/>
                  </a:lnTo>
                  <a:lnTo>
                    <a:pt x="101600" y="1270"/>
                  </a:lnTo>
                  <a:lnTo>
                    <a:pt x="99060" y="0"/>
                  </a:lnTo>
                  <a:close/>
                </a:path>
              </a:pathLst>
            </a:custGeom>
            <a:solidFill>
              <a:srgbClr val="F29E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2" name="object 142"/>
          <p:cNvSpPr txBox="1"/>
          <p:nvPr/>
        </p:nvSpPr>
        <p:spPr>
          <a:xfrm>
            <a:off x="613409" y="2912109"/>
            <a:ext cx="202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2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43" name="object 143"/>
          <p:cNvGrpSpPr/>
          <p:nvPr/>
        </p:nvGrpSpPr>
        <p:grpSpPr>
          <a:xfrm>
            <a:off x="506412" y="4023042"/>
            <a:ext cx="403225" cy="361315"/>
            <a:chOff x="506412" y="4023042"/>
            <a:chExt cx="403225" cy="361315"/>
          </a:xfrm>
        </p:grpSpPr>
        <p:sp>
          <p:nvSpPr>
            <p:cNvPr id="144" name="object 144"/>
            <p:cNvSpPr/>
            <p:nvPr/>
          </p:nvSpPr>
          <p:spPr>
            <a:xfrm>
              <a:off x="519429" y="4036059"/>
              <a:ext cx="374650" cy="334010"/>
            </a:xfrm>
            <a:custGeom>
              <a:avLst/>
              <a:gdLst/>
              <a:ahLst/>
              <a:cxnLst/>
              <a:rect l="l" t="t" r="r" b="b"/>
              <a:pathLst>
                <a:path w="374650" h="334010">
                  <a:moveTo>
                    <a:pt x="45720" y="5079"/>
                  </a:moveTo>
                  <a:lnTo>
                    <a:pt x="132079" y="93979"/>
                  </a:lnTo>
                  <a:lnTo>
                    <a:pt x="115570" y="97789"/>
                  </a:lnTo>
                  <a:lnTo>
                    <a:pt x="93979" y="104139"/>
                  </a:lnTo>
                  <a:lnTo>
                    <a:pt x="55879" y="120650"/>
                  </a:lnTo>
                  <a:lnTo>
                    <a:pt x="26670" y="146050"/>
                  </a:lnTo>
                  <a:lnTo>
                    <a:pt x="2540" y="193039"/>
                  </a:lnTo>
                  <a:lnTo>
                    <a:pt x="1270" y="208279"/>
                  </a:lnTo>
                  <a:lnTo>
                    <a:pt x="0" y="217169"/>
                  </a:lnTo>
                  <a:lnTo>
                    <a:pt x="1270" y="228600"/>
                  </a:lnTo>
                  <a:lnTo>
                    <a:pt x="5079" y="238760"/>
                  </a:lnTo>
                  <a:lnTo>
                    <a:pt x="7620" y="248919"/>
                  </a:lnTo>
                  <a:lnTo>
                    <a:pt x="35560" y="288289"/>
                  </a:lnTo>
                  <a:lnTo>
                    <a:pt x="83820" y="318769"/>
                  </a:lnTo>
                  <a:lnTo>
                    <a:pt x="139700" y="332739"/>
                  </a:lnTo>
                  <a:lnTo>
                    <a:pt x="152400" y="334009"/>
                  </a:lnTo>
                  <a:lnTo>
                    <a:pt x="215900" y="334009"/>
                  </a:lnTo>
                  <a:lnTo>
                    <a:pt x="229870" y="332739"/>
                  </a:lnTo>
                  <a:lnTo>
                    <a:pt x="246379" y="332739"/>
                  </a:lnTo>
                  <a:lnTo>
                    <a:pt x="255270" y="328929"/>
                  </a:lnTo>
                  <a:lnTo>
                    <a:pt x="270510" y="326389"/>
                  </a:lnTo>
                  <a:lnTo>
                    <a:pt x="280670" y="322579"/>
                  </a:lnTo>
                  <a:lnTo>
                    <a:pt x="293370" y="316229"/>
                  </a:lnTo>
                  <a:lnTo>
                    <a:pt x="306070" y="311150"/>
                  </a:lnTo>
                  <a:lnTo>
                    <a:pt x="318770" y="303529"/>
                  </a:lnTo>
                  <a:lnTo>
                    <a:pt x="355600" y="269239"/>
                  </a:lnTo>
                  <a:lnTo>
                    <a:pt x="369570" y="238760"/>
                  </a:lnTo>
                  <a:lnTo>
                    <a:pt x="373380" y="227329"/>
                  </a:lnTo>
                  <a:lnTo>
                    <a:pt x="374650" y="213360"/>
                  </a:lnTo>
                  <a:lnTo>
                    <a:pt x="373380" y="198119"/>
                  </a:lnTo>
                  <a:lnTo>
                    <a:pt x="372110" y="187960"/>
                  </a:lnTo>
                  <a:lnTo>
                    <a:pt x="353060" y="152400"/>
                  </a:lnTo>
                  <a:lnTo>
                    <a:pt x="325120" y="125729"/>
                  </a:lnTo>
                  <a:lnTo>
                    <a:pt x="299720" y="113029"/>
                  </a:lnTo>
                  <a:lnTo>
                    <a:pt x="285750" y="105410"/>
                  </a:lnTo>
                  <a:lnTo>
                    <a:pt x="273050" y="101600"/>
                  </a:lnTo>
                  <a:lnTo>
                    <a:pt x="259079" y="97789"/>
                  </a:lnTo>
                  <a:lnTo>
                    <a:pt x="246379" y="95250"/>
                  </a:lnTo>
                  <a:lnTo>
                    <a:pt x="234950" y="93979"/>
                  </a:lnTo>
                  <a:lnTo>
                    <a:pt x="326595" y="17779"/>
                  </a:lnTo>
                  <a:lnTo>
                    <a:pt x="177800" y="17779"/>
                  </a:lnTo>
                  <a:lnTo>
                    <a:pt x="172629" y="16510"/>
                  </a:lnTo>
                  <a:lnTo>
                    <a:pt x="106679" y="16510"/>
                  </a:lnTo>
                  <a:lnTo>
                    <a:pt x="45720" y="5079"/>
                  </a:lnTo>
                  <a:close/>
                </a:path>
                <a:path w="374650" h="334010">
                  <a:moveTo>
                    <a:pt x="255270" y="0"/>
                  </a:moveTo>
                  <a:lnTo>
                    <a:pt x="177800" y="0"/>
                  </a:lnTo>
                  <a:lnTo>
                    <a:pt x="177800" y="17779"/>
                  </a:lnTo>
                  <a:lnTo>
                    <a:pt x="254000" y="17779"/>
                  </a:lnTo>
                  <a:lnTo>
                    <a:pt x="255270" y="0"/>
                  </a:lnTo>
                  <a:close/>
                </a:path>
                <a:path w="374650" h="334010">
                  <a:moveTo>
                    <a:pt x="347980" y="0"/>
                  </a:moveTo>
                  <a:lnTo>
                    <a:pt x="254000" y="17779"/>
                  </a:lnTo>
                  <a:lnTo>
                    <a:pt x="326595" y="17779"/>
                  </a:lnTo>
                  <a:lnTo>
                    <a:pt x="347980" y="0"/>
                  </a:lnTo>
                  <a:close/>
                </a:path>
                <a:path w="374650" h="334010">
                  <a:moveTo>
                    <a:pt x="105410" y="0"/>
                  </a:moveTo>
                  <a:lnTo>
                    <a:pt x="106679" y="16510"/>
                  </a:lnTo>
                  <a:lnTo>
                    <a:pt x="172629" y="16510"/>
                  </a:lnTo>
                  <a:lnTo>
                    <a:pt x="105410" y="0"/>
                  </a:lnTo>
                  <a:close/>
                </a:path>
              </a:pathLst>
            </a:custGeom>
            <a:solidFill>
              <a:srgbClr val="9090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519429" y="4036059"/>
              <a:ext cx="377190" cy="335280"/>
            </a:xfrm>
            <a:custGeom>
              <a:avLst/>
              <a:gdLst/>
              <a:ahLst/>
              <a:cxnLst/>
              <a:rect l="l" t="t" r="r" b="b"/>
              <a:pathLst>
                <a:path w="377190" h="335279">
                  <a:moveTo>
                    <a:pt x="45720" y="5079"/>
                  </a:moveTo>
                  <a:lnTo>
                    <a:pt x="106679" y="16510"/>
                  </a:lnTo>
                  <a:lnTo>
                    <a:pt x="105410" y="0"/>
                  </a:lnTo>
                  <a:lnTo>
                    <a:pt x="177800" y="17779"/>
                  </a:lnTo>
                  <a:lnTo>
                    <a:pt x="177800" y="0"/>
                  </a:lnTo>
                  <a:lnTo>
                    <a:pt x="255270" y="0"/>
                  </a:lnTo>
                  <a:lnTo>
                    <a:pt x="254000" y="17779"/>
                  </a:lnTo>
                  <a:lnTo>
                    <a:pt x="347980" y="0"/>
                  </a:lnTo>
                  <a:lnTo>
                    <a:pt x="234950" y="93979"/>
                  </a:lnTo>
                  <a:lnTo>
                    <a:pt x="246379" y="95250"/>
                  </a:lnTo>
                  <a:lnTo>
                    <a:pt x="259079" y="97789"/>
                  </a:lnTo>
                  <a:lnTo>
                    <a:pt x="273050" y="101600"/>
                  </a:lnTo>
                  <a:lnTo>
                    <a:pt x="285750" y="105410"/>
                  </a:lnTo>
                  <a:lnTo>
                    <a:pt x="299720" y="113029"/>
                  </a:lnTo>
                  <a:lnTo>
                    <a:pt x="312420" y="118110"/>
                  </a:lnTo>
                  <a:lnTo>
                    <a:pt x="325120" y="125729"/>
                  </a:lnTo>
                  <a:lnTo>
                    <a:pt x="336550" y="135889"/>
                  </a:lnTo>
                  <a:lnTo>
                    <a:pt x="344170" y="143510"/>
                  </a:lnTo>
                  <a:lnTo>
                    <a:pt x="353060" y="152400"/>
                  </a:lnTo>
                  <a:lnTo>
                    <a:pt x="372110" y="187960"/>
                  </a:lnTo>
                  <a:lnTo>
                    <a:pt x="374650" y="213360"/>
                  </a:lnTo>
                  <a:lnTo>
                    <a:pt x="373380" y="227329"/>
                  </a:lnTo>
                  <a:lnTo>
                    <a:pt x="369570" y="238760"/>
                  </a:lnTo>
                  <a:lnTo>
                    <a:pt x="367030" y="250189"/>
                  </a:lnTo>
                  <a:lnTo>
                    <a:pt x="334010" y="292100"/>
                  </a:lnTo>
                  <a:lnTo>
                    <a:pt x="293370" y="316229"/>
                  </a:lnTo>
                  <a:lnTo>
                    <a:pt x="280670" y="322579"/>
                  </a:lnTo>
                  <a:lnTo>
                    <a:pt x="270510" y="326389"/>
                  </a:lnTo>
                  <a:lnTo>
                    <a:pt x="255270" y="328929"/>
                  </a:lnTo>
                  <a:lnTo>
                    <a:pt x="246379" y="332739"/>
                  </a:lnTo>
                  <a:lnTo>
                    <a:pt x="229870" y="332739"/>
                  </a:lnTo>
                  <a:lnTo>
                    <a:pt x="215900" y="334009"/>
                  </a:lnTo>
                  <a:lnTo>
                    <a:pt x="152400" y="334009"/>
                  </a:lnTo>
                  <a:lnTo>
                    <a:pt x="102870" y="326389"/>
                  </a:lnTo>
                  <a:lnTo>
                    <a:pt x="63500" y="308609"/>
                  </a:lnTo>
                  <a:lnTo>
                    <a:pt x="24129" y="276859"/>
                  </a:lnTo>
                  <a:lnTo>
                    <a:pt x="5079" y="238760"/>
                  </a:lnTo>
                  <a:lnTo>
                    <a:pt x="1270" y="228600"/>
                  </a:lnTo>
                  <a:lnTo>
                    <a:pt x="0" y="217169"/>
                  </a:lnTo>
                  <a:lnTo>
                    <a:pt x="1270" y="208279"/>
                  </a:lnTo>
                  <a:lnTo>
                    <a:pt x="2540" y="193039"/>
                  </a:lnTo>
                  <a:lnTo>
                    <a:pt x="26670" y="146050"/>
                  </a:lnTo>
                  <a:lnTo>
                    <a:pt x="55879" y="120650"/>
                  </a:lnTo>
                  <a:lnTo>
                    <a:pt x="93979" y="104139"/>
                  </a:lnTo>
                  <a:lnTo>
                    <a:pt x="132079" y="93979"/>
                  </a:lnTo>
                  <a:lnTo>
                    <a:pt x="45720" y="5079"/>
                  </a:lnTo>
                  <a:close/>
                </a:path>
                <a:path w="377190" h="335279">
                  <a:moveTo>
                    <a:pt x="0" y="0"/>
                  </a:moveTo>
                  <a:lnTo>
                    <a:pt x="0" y="0"/>
                  </a:lnTo>
                </a:path>
                <a:path w="377190" h="335279">
                  <a:moveTo>
                    <a:pt x="377189" y="335279"/>
                  </a:moveTo>
                  <a:lnTo>
                    <a:pt x="377189" y="335279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6" name="object 146"/>
          <p:cNvSpPr txBox="1"/>
          <p:nvPr/>
        </p:nvSpPr>
        <p:spPr>
          <a:xfrm>
            <a:off x="627380" y="4004309"/>
            <a:ext cx="193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21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47" name="object 147"/>
          <p:cNvGrpSpPr/>
          <p:nvPr/>
        </p:nvGrpSpPr>
        <p:grpSpPr>
          <a:xfrm>
            <a:off x="506412" y="4565332"/>
            <a:ext cx="403225" cy="362585"/>
            <a:chOff x="506412" y="4565332"/>
            <a:chExt cx="403225" cy="362585"/>
          </a:xfrm>
        </p:grpSpPr>
        <p:sp>
          <p:nvSpPr>
            <p:cNvPr id="148" name="object 148"/>
            <p:cNvSpPr/>
            <p:nvPr/>
          </p:nvSpPr>
          <p:spPr>
            <a:xfrm>
              <a:off x="519429" y="4578350"/>
              <a:ext cx="374650" cy="335280"/>
            </a:xfrm>
            <a:custGeom>
              <a:avLst/>
              <a:gdLst/>
              <a:ahLst/>
              <a:cxnLst/>
              <a:rect l="l" t="t" r="r" b="b"/>
              <a:pathLst>
                <a:path w="374650" h="335279">
                  <a:moveTo>
                    <a:pt x="45720" y="5080"/>
                  </a:moveTo>
                  <a:lnTo>
                    <a:pt x="132079" y="95250"/>
                  </a:lnTo>
                  <a:lnTo>
                    <a:pt x="115570" y="97789"/>
                  </a:lnTo>
                  <a:lnTo>
                    <a:pt x="93979" y="102869"/>
                  </a:lnTo>
                  <a:lnTo>
                    <a:pt x="55879" y="121919"/>
                  </a:lnTo>
                  <a:lnTo>
                    <a:pt x="26670" y="147319"/>
                  </a:lnTo>
                  <a:lnTo>
                    <a:pt x="2540" y="191769"/>
                  </a:lnTo>
                  <a:lnTo>
                    <a:pt x="1270" y="208280"/>
                  </a:lnTo>
                  <a:lnTo>
                    <a:pt x="0" y="217169"/>
                  </a:lnTo>
                  <a:lnTo>
                    <a:pt x="1270" y="228600"/>
                  </a:lnTo>
                  <a:lnTo>
                    <a:pt x="5079" y="240030"/>
                  </a:lnTo>
                  <a:lnTo>
                    <a:pt x="7620" y="248919"/>
                  </a:lnTo>
                  <a:lnTo>
                    <a:pt x="46990" y="298450"/>
                  </a:lnTo>
                  <a:lnTo>
                    <a:pt x="83820" y="318769"/>
                  </a:lnTo>
                  <a:lnTo>
                    <a:pt x="124460" y="331469"/>
                  </a:lnTo>
                  <a:lnTo>
                    <a:pt x="152400" y="335280"/>
                  </a:lnTo>
                  <a:lnTo>
                    <a:pt x="215900" y="335280"/>
                  </a:lnTo>
                  <a:lnTo>
                    <a:pt x="229870" y="334010"/>
                  </a:lnTo>
                  <a:lnTo>
                    <a:pt x="246379" y="334010"/>
                  </a:lnTo>
                  <a:lnTo>
                    <a:pt x="255270" y="330200"/>
                  </a:lnTo>
                  <a:lnTo>
                    <a:pt x="280670" y="323850"/>
                  </a:lnTo>
                  <a:lnTo>
                    <a:pt x="293370" y="317500"/>
                  </a:lnTo>
                  <a:lnTo>
                    <a:pt x="334010" y="293369"/>
                  </a:lnTo>
                  <a:lnTo>
                    <a:pt x="361950" y="260350"/>
                  </a:lnTo>
                  <a:lnTo>
                    <a:pt x="369570" y="240030"/>
                  </a:lnTo>
                  <a:lnTo>
                    <a:pt x="373380" y="228600"/>
                  </a:lnTo>
                  <a:lnTo>
                    <a:pt x="374650" y="212089"/>
                  </a:lnTo>
                  <a:lnTo>
                    <a:pt x="373380" y="198119"/>
                  </a:lnTo>
                  <a:lnTo>
                    <a:pt x="372110" y="187960"/>
                  </a:lnTo>
                  <a:lnTo>
                    <a:pt x="353060" y="153669"/>
                  </a:lnTo>
                  <a:lnTo>
                    <a:pt x="325120" y="127000"/>
                  </a:lnTo>
                  <a:lnTo>
                    <a:pt x="285750" y="106680"/>
                  </a:lnTo>
                  <a:lnTo>
                    <a:pt x="246379" y="95250"/>
                  </a:lnTo>
                  <a:lnTo>
                    <a:pt x="234950" y="95250"/>
                  </a:lnTo>
                  <a:lnTo>
                    <a:pt x="326881" y="17780"/>
                  </a:lnTo>
                  <a:lnTo>
                    <a:pt x="177800" y="17780"/>
                  </a:lnTo>
                  <a:lnTo>
                    <a:pt x="172629" y="16510"/>
                  </a:lnTo>
                  <a:lnTo>
                    <a:pt x="106679" y="16510"/>
                  </a:lnTo>
                  <a:lnTo>
                    <a:pt x="45720" y="5080"/>
                  </a:lnTo>
                  <a:close/>
                </a:path>
                <a:path w="374650" h="335279">
                  <a:moveTo>
                    <a:pt x="255270" y="0"/>
                  </a:moveTo>
                  <a:lnTo>
                    <a:pt x="177800" y="0"/>
                  </a:lnTo>
                  <a:lnTo>
                    <a:pt x="177800" y="17780"/>
                  </a:lnTo>
                  <a:lnTo>
                    <a:pt x="254000" y="17780"/>
                  </a:lnTo>
                  <a:lnTo>
                    <a:pt x="255270" y="0"/>
                  </a:lnTo>
                  <a:close/>
                </a:path>
                <a:path w="374650" h="335279">
                  <a:moveTo>
                    <a:pt x="347980" y="0"/>
                  </a:moveTo>
                  <a:lnTo>
                    <a:pt x="254000" y="17780"/>
                  </a:lnTo>
                  <a:lnTo>
                    <a:pt x="326881" y="17780"/>
                  </a:lnTo>
                  <a:lnTo>
                    <a:pt x="347980" y="0"/>
                  </a:lnTo>
                  <a:close/>
                </a:path>
                <a:path w="374650" h="335279">
                  <a:moveTo>
                    <a:pt x="105410" y="0"/>
                  </a:moveTo>
                  <a:lnTo>
                    <a:pt x="106679" y="16510"/>
                  </a:lnTo>
                  <a:lnTo>
                    <a:pt x="172629" y="16510"/>
                  </a:lnTo>
                  <a:lnTo>
                    <a:pt x="105410" y="0"/>
                  </a:lnTo>
                  <a:close/>
                </a:path>
              </a:pathLst>
            </a:custGeom>
            <a:solidFill>
              <a:srgbClr val="9090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519429" y="4578350"/>
              <a:ext cx="377190" cy="336550"/>
            </a:xfrm>
            <a:custGeom>
              <a:avLst/>
              <a:gdLst/>
              <a:ahLst/>
              <a:cxnLst/>
              <a:rect l="l" t="t" r="r" b="b"/>
              <a:pathLst>
                <a:path w="377190" h="336550">
                  <a:moveTo>
                    <a:pt x="45720" y="5080"/>
                  </a:moveTo>
                  <a:lnTo>
                    <a:pt x="106679" y="16510"/>
                  </a:lnTo>
                  <a:lnTo>
                    <a:pt x="105410" y="0"/>
                  </a:lnTo>
                  <a:lnTo>
                    <a:pt x="177800" y="17780"/>
                  </a:lnTo>
                  <a:lnTo>
                    <a:pt x="177800" y="0"/>
                  </a:lnTo>
                  <a:lnTo>
                    <a:pt x="255270" y="0"/>
                  </a:lnTo>
                  <a:lnTo>
                    <a:pt x="254000" y="17780"/>
                  </a:lnTo>
                  <a:lnTo>
                    <a:pt x="347980" y="0"/>
                  </a:lnTo>
                  <a:lnTo>
                    <a:pt x="234950" y="95250"/>
                  </a:lnTo>
                  <a:lnTo>
                    <a:pt x="246379" y="95250"/>
                  </a:lnTo>
                  <a:lnTo>
                    <a:pt x="259079" y="97789"/>
                  </a:lnTo>
                  <a:lnTo>
                    <a:pt x="299720" y="113030"/>
                  </a:lnTo>
                  <a:lnTo>
                    <a:pt x="336550" y="134619"/>
                  </a:lnTo>
                  <a:lnTo>
                    <a:pt x="367030" y="176530"/>
                  </a:lnTo>
                  <a:lnTo>
                    <a:pt x="374650" y="212089"/>
                  </a:lnTo>
                  <a:lnTo>
                    <a:pt x="373380" y="228600"/>
                  </a:lnTo>
                  <a:lnTo>
                    <a:pt x="369570" y="240030"/>
                  </a:lnTo>
                  <a:lnTo>
                    <a:pt x="367030" y="250189"/>
                  </a:lnTo>
                  <a:lnTo>
                    <a:pt x="334010" y="293369"/>
                  </a:lnTo>
                  <a:lnTo>
                    <a:pt x="293370" y="317500"/>
                  </a:lnTo>
                  <a:lnTo>
                    <a:pt x="280670" y="323850"/>
                  </a:lnTo>
                  <a:lnTo>
                    <a:pt x="270510" y="326389"/>
                  </a:lnTo>
                  <a:lnTo>
                    <a:pt x="255270" y="330200"/>
                  </a:lnTo>
                  <a:lnTo>
                    <a:pt x="246379" y="334010"/>
                  </a:lnTo>
                  <a:lnTo>
                    <a:pt x="229870" y="334010"/>
                  </a:lnTo>
                  <a:lnTo>
                    <a:pt x="215900" y="335280"/>
                  </a:lnTo>
                  <a:lnTo>
                    <a:pt x="152400" y="335280"/>
                  </a:lnTo>
                  <a:lnTo>
                    <a:pt x="102870" y="326389"/>
                  </a:lnTo>
                  <a:lnTo>
                    <a:pt x="63500" y="309880"/>
                  </a:lnTo>
                  <a:lnTo>
                    <a:pt x="35560" y="288289"/>
                  </a:lnTo>
                  <a:lnTo>
                    <a:pt x="24129" y="278130"/>
                  </a:lnTo>
                  <a:lnTo>
                    <a:pt x="13970" y="265430"/>
                  </a:lnTo>
                  <a:lnTo>
                    <a:pt x="7620" y="248919"/>
                  </a:lnTo>
                  <a:lnTo>
                    <a:pt x="5079" y="240030"/>
                  </a:lnTo>
                  <a:lnTo>
                    <a:pt x="1270" y="228600"/>
                  </a:lnTo>
                  <a:lnTo>
                    <a:pt x="0" y="217169"/>
                  </a:lnTo>
                  <a:lnTo>
                    <a:pt x="1270" y="208280"/>
                  </a:lnTo>
                  <a:lnTo>
                    <a:pt x="2540" y="191769"/>
                  </a:lnTo>
                  <a:lnTo>
                    <a:pt x="26670" y="147319"/>
                  </a:lnTo>
                  <a:lnTo>
                    <a:pt x="55879" y="121919"/>
                  </a:lnTo>
                  <a:lnTo>
                    <a:pt x="93979" y="102869"/>
                  </a:lnTo>
                  <a:lnTo>
                    <a:pt x="132079" y="95250"/>
                  </a:lnTo>
                  <a:lnTo>
                    <a:pt x="45720" y="5080"/>
                  </a:lnTo>
                  <a:close/>
                </a:path>
                <a:path w="377190" h="336550">
                  <a:moveTo>
                    <a:pt x="0" y="0"/>
                  </a:moveTo>
                  <a:lnTo>
                    <a:pt x="0" y="0"/>
                  </a:lnTo>
                </a:path>
                <a:path w="377190" h="336550">
                  <a:moveTo>
                    <a:pt x="377189" y="336550"/>
                  </a:moveTo>
                  <a:lnTo>
                    <a:pt x="377189" y="336550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0" name="object 150"/>
          <p:cNvSpPr txBox="1"/>
          <p:nvPr/>
        </p:nvSpPr>
        <p:spPr>
          <a:xfrm>
            <a:off x="222250" y="2783840"/>
            <a:ext cx="608965" cy="2273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">
              <a:lnSpc>
                <a:spcPts val="1945"/>
              </a:lnSpc>
              <a:spcBef>
                <a:spcPts val="100"/>
              </a:spcBef>
            </a:pPr>
            <a:r>
              <a:rPr sz="1800" i="1" spc="50" dirty="0">
                <a:latin typeface="Trebuchet MS"/>
                <a:cs typeface="Trebuchet MS"/>
              </a:rPr>
              <a:t>T</a:t>
            </a:r>
            <a:endParaRPr sz="1800">
              <a:latin typeface="Trebuchet MS"/>
              <a:cs typeface="Trebuchet MS"/>
            </a:endParaRPr>
          </a:p>
          <a:p>
            <a:pPr marL="36195" marR="427990" indent="-3810" algn="just">
              <a:lnSpc>
                <a:spcPct val="79900"/>
              </a:lnSpc>
              <a:spcBef>
                <a:spcPts val="219"/>
              </a:spcBef>
            </a:pPr>
            <a:r>
              <a:rPr sz="1800" i="1" spc="110" dirty="0">
                <a:latin typeface="Trebuchet MS"/>
                <a:cs typeface="Trebuchet MS"/>
              </a:rPr>
              <a:t>a  </a:t>
            </a:r>
            <a:r>
              <a:rPr sz="1800" i="1" spc="204" dirty="0">
                <a:latin typeface="Trebuchet MS"/>
                <a:cs typeface="Trebuchet MS"/>
              </a:rPr>
              <a:t>s </a:t>
            </a:r>
            <a:r>
              <a:rPr sz="1800" i="1" spc="-535" dirty="0">
                <a:latin typeface="Trebuchet MS"/>
                <a:cs typeface="Trebuchet MS"/>
              </a:rPr>
              <a:t> </a:t>
            </a:r>
            <a:r>
              <a:rPr sz="1800" i="1" spc="130" dirty="0">
                <a:latin typeface="Trebuchet MS"/>
                <a:cs typeface="Trebuchet MS"/>
              </a:rPr>
              <a:t>k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ts val="1945"/>
              </a:lnSpc>
              <a:spcBef>
                <a:spcPts val="1290"/>
              </a:spcBef>
            </a:pPr>
            <a:r>
              <a:rPr sz="1800" i="1" spc="200" dirty="0">
                <a:latin typeface="Trebuchet MS"/>
                <a:cs typeface="Trebuchet MS"/>
              </a:rPr>
              <a:t>O</a:t>
            </a:r>
            <a:endParaRPr sz="1800">
              <a:latin typeface="Trebuchet MS"/>
              <a:cs typeface="Trebuchet MS"/>
            </a:endParaRPr>
          </a:p>
          <a:p>
            <a:pPr marL="29845" marR="425450" indent="25400">
              <a:lnSpc>
                <a:spcPts val="1730"/>
              </a:lnSpc>
              <a:spcBef>
                <a:spcPts val="200"/>
              </a:spcBef>
            </a:pPr>
            <a:r>
              <a:rPr sz="1800" i="1" spc="-10" dirty="0">
                <a:latin typeface="Trebuchet MS"/>
                <a:cs typeface="Trebuchet MS"/>
              </a:rPr>
              <a:t>r </a:t>
            </a:r>
            <a:r>
              <a:rPr sz="1800" i="1" spc="-530" dirty="0">
                <a:latin typeface="Trebuchet MS"/>
                <a:cs typeface="Trebuchet MS"/>
              </a:rPr>
              <a:t> </a:t>
            </a:r>
            <a:r>
              <a:rPr sz="1800" i="1" spc="135" dirty="0">
                <a:latin typeface="Trebuchet MS"/>
                <a:cs typeface="Trebuchet MS"/>
              </a:rPr>
              <a:t>d</a:t>
            </a:r>
            <a:endParaRPr sz="1800">
              <a:latin typeface="Trebuchet MS"/>
              <a:cs typeface="Trebuchet MS"/>
            </a:endParaRPr>
          </a:p>
          <a:p>
            <a:pPr marL="33020">
              <a:lnSpc>
                <a:spcPts val="1555"/>
              </a:lnSpc>
              <a:tabLst>
                <a:tab pos="405765" algn="l"/>
              </a:tabLst>
            </a:pPr>
            <a:r>
              <a:rPr sz="2700" i="1" spc="209" baseline="1543" dirty="0">
                <a:latin typeface="Trebuchet MS"/>
                <a:cs typeface="Trebuchet MS"/>
              </a:rPr>
              <a:t>e	</a:t>
            </a:r>
            <a:r>
              <a:rPr sz="1800" b="1" spc="33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endParaRPr sz="1800">
              <a:latin typeface="Trebuchet MS"/>
              <a:cs typeface="Trebuchet MS"/>
            </a:endParaRPr>
          </a:p>
          <a:p>
            <a:pPr marL="55244">
              <a:lnSpc>
                <a:spcPts val="1910"/>
              </a:lnSpc>
            </a:pPr>
            <a:r>
              <a:rPr sz="1800" i="1" spc="-10" dirty="0">
                <a:latin typeface="Trebuchet MS"/>
                <a:cs typeface="Trebuchet MS"/>
              </a:rPr>
              <a:t>r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51" name="object 151"/>
          <p:cNvGrpSpPr/>
          <p:nvPr/>
        </p:nvGrpSpPr>
        <p:grpSpPr>
          <a:xfrm>
            <a:off x="2321560" y="3441641"/>
            <a:ext cx="318770" cy="419734"/>
            <a:chOff x="2321560" y="3441641"/>
            <a:chExt cx="318770" cy="419734"/>
          </a:xfrm>
        </p:grpSpPr>
        <p:pic>
          <p:nvPicPr>
            <p:cNvPr id="152" name="object 15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519680" y="3642360"/>
              <a:ext cx="120650" cy="218439"/>
            </a:xfrm>
            <a:prstGeom prst="rect">
              <a:avLst/>
            </a:prstGeom>
          </p:spPr>
        </p:pic>
        <p:sp>
          <p:nvSpPr>
            <p:cNvPr id="153" name="object 153"/>
            <p:cNvSpPr/>
            <p:nvPr/>
          </p:nvSpPr>
          <p:spPr>
            <a:xfrm>
              <a:off x="2321560" y="3454399"/>
              <a:ext cx="128270" cy="292100"/>
            </a:xfrm>
            <a:custGeom>
              <a:avLst/>
              <a:gdLst/>
              <a:ahLst/>
              <a:cxnLst/>
              <a:rect l="l" t="t" r="r" b="b"/>
              <a:pathLst>
                <a:path w="128269" h="292100">
                  <a:moveTo>
                    <a:pt x="119380" y="280670"/>
                  </a:moveTo>
                  <a:lnTo>
                    <a:pt x="0" y="280670"/>
                  </a:lnTo>
                  <a:lnTo>
                    <a:pt x="0" y="292100"/>
                  </a:lnTo>
                  <a:lnTo>
                    <a:pt x="59690" y="292100"/>
                  </a:lnTo>
                  <a:lnTo>
                    <a:pt x="119380" y="292100"/>
                  </a:lnTo>
                  <a:lnTo>
                    <a:pt x="119380" y="280670"/>
                  </a:lnTo>
                  <a:close/>
                </a:path>
                <a:path w="128269" h="292100">
                  <a:moveTo>
                    <a:pt x="128270" y="20320"/>
                  </a:moveTo>
                  <a:lnTo>
                    <a:pt x="126911" y="12331"/>
                  </a:lnTo>
                  <a:lnTo>
                    <a:pt x="123190" y="5880"/>
                  </a:lnTo>
                  <a:lnTo>
                    <a:pt x="117551" y="1574"/>
                  </a:lnTo>
                  <a:lnTo>
                    <a:pt x="110490" y="0"/>
                  </a:lnTo>
                  <a:lnTo>
                    <a:pt x="103416" y="1574"/>
                  </a:lnTo>
                  <a:lnTo>
                    <a:pt x="97777" y="5880"/>
                  </a:lnTo>
                  <a:lnTo>
                    <a:pt x="94056" y="12331"/>
                  </a:lnTo>
                  <a:lnTo>
                    <a:pt x="92710" y="20320"/>
                  </a:lnTo>
                  <a:lnTo>
                    <a:pt x="94056" y="28321"/>
                  </a:lnTo>
                  <a:lnTo>
                    <a:pt x="97790" y="34772"/>
                  </a:lnTo>
                  <a:lnTo>
                    <a:pt x="103416" y="39077"/>
                  </a:lnTo>
                  <a:lnTo>
                    <a:pt x="110490" y="40640"/>
                  </a:lnTo>
                  <a:lnTo>
                    <a:pt x="117551" y="39077"/>
                  </a:lnTo>
                  <a:lnTo>
                    <a:pt x="123190" y="34772"/>
                  </a:lnTo>
                  <a:lnTo>
                    <a:pt x="126911" y="28321"/>
                  </a:lnTo>
                  <a:lnTo>
                    <a:pt x="128270" y="20320"/>
                  </a:lnTo>
                  <a:close/>
                </a:path>
              </a:pathLst>
            </a:custGeom>
            <a:solidFill>
              <a:srgbClr val="F29E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2414270" y="3454400"/>
              <a:ext cx="35560" cy="41910"/>
            </a:xfrm>
            <a:custGeom>
              <a:avLst/>
              <a:gdLst/>
              <a:ahLst/>
              <a:cxnLst/>
              <a:rect l="l" t="t" r="r" b="b"/>
              <a:pathLst>
                <a:path w="35560" h="41910">
                  <a:moveTo>
                    <a:pt x="17780" y="0"/>
                  </a:moveTo>
                  <a:lnTo>
                    <a:pt x="24844" y="1567"/>
                  </a:lnTo>
                  <a:lnTo>
                    <a:pt x="30480" y="5873"/>
                  </a:lnTo>
                  <a:lnTo>
                    <a:pt x="34210" y="12322"/>
                  </a:lnTo>
                  <a:lnTo>
                    <a:pt x="35560" y="20320"/>
                  </a:lnTo>
                  <a:lnTo>
                    <a:pt x="34210" y="28317"/>
                  </a:lnTo>
                  <a:lnTo>
                    <a:pt x="30480" y="34766"/>
                  </a:lnTo>
                  <a:lnTo>
                    <a:pt x="24844" y="39072"/>
                  </a:lnTo>
                  <a:lnTo>
                    <a:pt x="17780" y="40639"/>
                  </a:lnTo>
                  <a:lnTo>
                    <a:pt x="10715" y="39072"/>
                  </a:lnTo>
                  <a:lnTo>
                    <a:pt x="5080" y="34766"/>
                  </a:lnTo>
                  <a:lnTo>
                    <a:pt x="1349" y="28317"/>
                  </a:lnTo>
                  <a:lnTo>
                    <a:pt x="0" y="20320"/>
                  </a:lnTo>
                  <a:lnTo>
                    <a:pt x="1349" y="12322"/>
                  </a:lnTo>
                  <a:lnTo>
                    <a:pt x="5079" y="5873"/>
                  </a:lnTo>
                  <a:lnTo>
                    <a:pt x="10715" y="1567"/>
                  </a:lnTo>
                  <a:lnTo>
                    <a:pt x="17780" y="0"/>
                  </a:lnTo>
                  <a:close/>
                </a:path>
                <a:path w="35560" h="41910">
                  <a:moveTo>
                    <a:pt x="0" y="0"/>
                  </a:moveTo>
                  <a:lnTo>
                    <a:pt x="0" y="0"/>
                  </a:lnTo>
                </a:path>
                <a:path w="35560" h="41910">
                  <a:moveTo>
                    <a:pt x="35560" y="41910"/>
                  </a:moveTo>
                  <a:lnTo>
                    <a:pt x="35560" y="41910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2321560" y="3525520"/>
              <a:ext cx="217170" cy="335280"/>
            </a:xfrm>
            <a:custGeom>
              <a:avLst/>
              <a:gdLst/>
              <a:ahLst/>
              <a:cxnLst/>
              <a:rect l="l" t="t" r="r" b="b"/>
              <a:pathLst>
                <a:path w="217169" h="335279">
                  <a:moveTo>
                    <a:pt x="104139" y="1269"/>
                  </a:moveTo>
                  <a:lnTo>
                    <a:pt x="81279" y="1269"/>
                  </a:lnTo>
                  <a:lnTo>
                    <a:pt x="77469" y="2539"/>
                  </a:lnTo>
                  <a:lnTo>
                    <a:pt x="73659" y="5079"/>
                  </a:lnTo>
                  <a:lnTo>
                    <a:pt x="71119" y="6350"/>
                  </a:lnTo>
                  <a:lnTo>
                    <a:pt x="68579" y="8889"/>
                  </a:lnTo>
                  <a:lnTo>
                    <a:pt x="66039" y="12700"/>
                  </a:lnTo>
                  <a:lnTo>
                    <a:pt x="63500" y="13969"/>
                  </a:lnTo>
                  <a:lnTo>
                    <a:pt x="62229" y="19050"/>
                  </a:lnTo>
                  <a:lnTo>
                    <a:pt x="59689" y="21589"/>
                  </a:lnTo>
                  <a:lnTo>
                    <a:pt x="58419" y="25400"/>
                  </a:lnTo>
                  <a:lnTo>
                    <a:pt x="1269" y="154939"/>
                  </a:lnTo>
                  <a:lnTo>
                    <a:pt x="1269" y="158750"/>
                  </a:lnTo>
                  <a:lnTo>
                    <a:pt x="0" y="160019"/>
                  </a:lnTo>
                  <a:lnTo>
                    <a:pt x="0" y="170179"/>
                  </a:lnTo>
                  <a:lnTo>
                    <a:pt x="1269" y="172719"/>
                  </a:lnTo>
                  <a:lnTo>
                    <a:pt x="1269" y="176529"/>
                  </a:lnTo>
                  <a:lnTo>
                    <a:pt x="2539" y="177800"/>
                  </a:lnTo>
                  <a:lnTo>
                    <a:pt x="3809" y="181609"/>
                  </a:lnTo>
                  <a:lnTo>
                    <a:pt x="8889" y="184150"/>
                  </a:lnTo>
                  <a:lnTo>
                    <a:pt x="10159" y="185419"/>
                  </a:lnTo>
                  <a:lnTo>
                    <a:pt x="13969" y="186689"/>
                  </a:lnTo>
                  <a:lnTo>
                    <a:pt x="15239" y="186689"/>
                  </a:lnTo>
                  <a:lnTo>
                    <a:pt x="16509" y="189229"/>
                  </a:lnTo>
                  <a:lnTo>
                    <a:pt x="140969" y="189229"/>
                  </a:lnTo>
                  <a:lnTo>
                    <a:pt x="140969" y="335279"/>
                  </a:lnTo>
                  <a:lnTo>
                    <a:pt x="179069" y="335279"/>
                  </a:lnTo>
                  <a:lnTo>
                    <a:pt x="179069" y="157479"/>
                  </a:lnTo>
                  <a:lnTo>
                    <a:pt x="177800" y="154939"/>
                  </a:lnTo>
                  <a:lnTo>
                    <a:pt x="176529" y="153669"/>
                  </a:lnTo>
                  <a:lnTo>
                    <a:pt x="176529" y="152400"/>
                  </a:lnTo>
                  <a:lnTo>
                    <a:pt x="172719" y="151129"/>
                  </a:lnTo>
                  <a:lnTo>
                    <a:pt x="171450" y="149859"/>
                  </a:lnTo>
                  <a:lnTo>
                    <a:pt x="167639" y="147319"/>
                  </a:lnTo>
                  <a:lnTo>
                    <a:pt x="165100" y="147319"/>
                  </a:lnTo>
                  <a:lnTo>
                    <a:pt x="161289" y="146050"/>
                  </a:lnTo>
                  <a:lnTo>
                    <a:pt x="153669" y="146050"/>
                  </a:lnTo>
                  <a:lnTo>
                    <a:pt x="85089" y="143509"/>
                  </a:lnTo>
                  <a:lnTo>
                    <a:pt x="104139" y="85089"/>
                  </a:lnTo>
                  <a:lnTo>
                    <a:pt x="217169" y="85089"/>
                  </a:lnTo>
                  <a:lnTo>
                    <a:pt x="215900" y="83819"/>
                  </a:lnTo>
                  <a:lnTo>
                    <a:pt x="215900" y="82550"/>
                  </a:lnTo>
                  <a:lnTo>
                    <a:pt x="214629" y="78739"/>
                  </a:lnTo>
                  <a:lnTo>
                    <a:pt x="213359" y="77469"/>
                  </a:lnTo>
                  <a:lnTo>
                    <a:pt x="210819" y="77469"/>
                  </a:lnTo>
                  <a:lnTo>
                    <a:pt x="209550" y="74929"/>
                  </a:lnTo>
                  <a:lnTo>
                    <a:pt x="208279" y="74929"/>
                  </a:lnTo>
                  <a:lnTo>
                    <a:pt x="205739" y="73659"/>
                  </a:lnTo>
                  <a:lnTo>
                    <a:pt x="138429" y="73659"/>
                  </a:lnTo>
                  <a:lnTo>
                    <a:pt x="123189" y="49529"/>
                  </a:lnTo>
                  <a:lnTo>
                    <a:pt x="127000" y="46989"/>
                  </a:lnTo>
                  <a:lnTo>
                    <a:pt x="127000" y="40639"/>
                  </a:lnTo>
                  <a:lnTo>
                    <a:pt x="128269" y="38100"/>
                  </a:lnTo>
                  <a:lnTo>
                    <a:pt x="128269" y="26669"/>
                  </a:lnTo>
                  <a:lnTo>
                    <a:pt x="127000" y="25400"/>
                  </a:lnTo>
                  <a:lnTo>
                    <a:pt x="127000" y="21589"/>
                  </a:lnTo>
                  <a:lnTo>
                    <a:pt x="125729" y="19050"/>
                  </a:lnTo>
                  <a:lnTo>
                    <a:pt x="123189" y="17779"/>
                  </a:lnTo>
                  <a:lnTo>
                    <a:pt x="120650" y="10159"/>
                  </a:lnTo>
                  <a:lnTo>
                    <a:pt x="119379" y="8889"/>
                  </a:lnTo>
                  <a:lnTo>
                    <a:pt x="115569" y="7619"/>
                  </a:lnTo>
                  <a:lnTo>
                    <a:pt x="110489" y="2539"/>
                  </a:lnTo>
                  <a:lnTo>
                    <a:pt x="107950" y="2539"/>
                  </a:lnTo>
                  <a:lnTo>
                    <a:pt x="104139" y="1269"/>
                  </a:lnTo>
                  <a:close/>
                </a:path>
                <a:path w="217169" h="335279">
                  <a:moveTo>
                    <a:pt x="217169" y="85089"/>
                  </a:moveTo>
                  <a:lnTo>
                    <a:pt x="104139" y="85089"/>
                  </a:lnTo>
                  <a:lnTo>
                    <a:pt x="119379" y="106679"/>
                  </a:lnTo>
                  <a:lnTo>
                    <a:pt x="201929" y="106679"/>
                  </a:lnTo>
                  <a:lnTo>
                    <a:pt x="203200" y="104139"/>
                  </a:lnTo>
                  <a:lnTo>
                    <a:pt x="205739" y="104139"/>
                  </a:lnTo>
                  <a:lnTo>
                    <a:pt x="213359" y="100329"/>
                  </a:lnTo>
                  <a:lnTo>
                    <a:pt x="214629" y="97789"/>
                  </a:lnTo>
                  <a:lnTo>
                    <a:pt x="215900" y="97789"/>
                  </a:lnTo>
                  <a:lnTo>
                    <a:pt x="215900" y="93979"/>
                  </a:lnTo>
                  <a:lnTo>
                    <a:pt x="217169" y="92709"/>
                  </a:lnTo>
                  <a:lnTo>
                    <a:pt x="217169" y="85089"/>
                  </a:lnTo>
                  <a:close/>
                </a:path>
                <a:path w="217169" h="335279">
                  <a:moveTo>
                    <a:pt x="97789" y="0"/>
                  </a:moveTo>
                  <a:lnTo>
                    <a:pt x="88900" y="0"/>
                  </a:lnTo>
                  <a:lnTo>
                    <a:pt x="83819" y="1269"/>
                  </a:lnTo>
                  <a:lnTo>
                    <a:pt x="101600" y="1269"/>
                  </a:lnTo>
                  <a:lnTo>
                    <a:pt x="97789" y="0"/>
                  </a:lnTo>
                  <a:close/>
                </a:path>
              </a:pathLst>
            </a:custGeom>
            <a:solidFill>
              <a:srgbClr val="F29E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6" name="object 156"/>
          <p:cNvGrpSpPr/>
          <p:nvPr/>
        </p:nvGrpSpPr>
        <p:grpSpPr>
          <a:xfrm>
            <a:off x="497780" y="3503871"/>
            <a:ext cx="400685" cy="362585"/>
            <a:chOff x="497780" y="3503871"/>
            <a:chExt cx="400685" cy="362585"/>
          </a:xfrm>
        </p:grpSpPr>
        <p:sp>
          <p:nvSpPr>
            <p:cNvPr id="157" name="object 157"/>
            <p:cNvSpPr/>
            <p:nvPr/>
          </p:nvSpPr>
          <p:spPr>
            <a:xfrm>
              <a:off x="510540" y="3516630"/>
              <a:ext cx="374650" cy="335280"/>
            </a:xfrm>
            <a:custGeom>
              <a:avLst/>
              <a:gdLst/>
              <a:ahLst/>
              <a:cxnLst/>
              <a:rect l="l" t="t" r="r" b="b"/>
              <a:pathLst>
                <a:path w="374650" h="335279">
                  <a:moveTo>
                    <a:pt x="45719" y="5080"/>
                  </a:moveTo>
                  <a:lnTo>
                    <a:pt x="130809" y="95250"/>
                  </a:lnTo>
                  <a:lnTo>
                    <a:pt x="115569" y="97790"/>
                  </a:lnTo>
                  <a:lnTo>
                    <a:pt x="92709" y="102870"/>
                  </a:lnTo>
                  <a:lnTo>
                    <a:pt x="54609" y="121920"/>
                  </a:lnTo>
                  <a:lnTo>
                    <a:pt x="15239" y="160020"/>
                  </a:lnTo>
                  <a:lnTo>
                    <a:pt x="1269" y="207010"/>
                  </a:lnTo>
                  <a:lnTo>
                    <a:pt x="0" y="217170"/>
                  </a:lnTo>
                  <a:lnTo>
                    <a:pt x="13969" y="265430"/>
                  </a:lnTo>
                  <a:lnTo>
                    <a:pt x="46989" y="298450"/>
                  </a:lnTo>
                  <a:lnTo>
                    <a:pt x="83819" y="318770"/>
                  </a:lnTo>
                  <a:lnTo>
                    <a:pt x="123189" y="331470"/>
                  </a:lnTo>
                  <a:lnTo>
                    <a:pt x="139700" y="332740"/>
                  </a:lnTo>
                  <a:lnTo>
                    <a:pt x="152400" y="335280"/>
                  </a:lnTo>
                  <a:lnTo>
                    <a:pt x="215900" y="335280"/>
                  </a:lnTo>
                  <a:lnTo>
                    <a:pt x="229869" y="332740"/>
                  </a:lnTo>
                  <a:lnTo>
                    <a:pt x="246379" y="332740"/>
                  </a:lnTo>
                  <a:lnTo>
                    <a:pt x="255269" y="330200"/>
                  </a:lnTo>
                  <a:lnTo>
                    <a:pt x="269239" y="326390"/>
                  </a:lnTo>
                  <a:lnTo>
                    <a:pt x="280669" y="323850"/>
                  </a:lnTo>
                  <a:lnTo>
                    <a:pt x="293369" y="317500"/>
                  </a:lnTo>
                  <a:lnTo>
                    <a:pt x="332740" y="293370"/>
                  </a:lnTo>
                  <a:lnTo>
                    <a:pt x="361950" y="260350"/>
                  </a:lnTo>
                  <a:lnTo>
                    <a:pt x="369569" y="238760"/>
                  </a:lnTo>
                  <a:lnTo>
                    <a:pt x="373379" y="228600"/>
                  </a:lnTo>
                  <a:lnTo>
                    <a:pt x="374650" y="212090"/>
                  </a:lnTo>
                  <a:lnTo>
                    <a:pt x="373379" y="198120"/>
                  </a:lnTo>
                  <a:lnTo>
                    <a:pt x="370840" y="186690"/>
                  </a:lnTo>
                  <a:lnTo>
                    <a:pt x="367029" y="175260"/>
                  </a:lnTo>
                  <a:lnTo>
                    <a:pt x="359409" y="163830"/>
                  </a:lnTo>
                  <a:lnTo>
                    <a:pt x="351790" y="153670"/>
                  </a:lnTo>
                  <a:lnTo>
                    <a:pt x="344169" y="142240"/>
                  </a:lnTo>
                  <a:lnTo>
                    <a:pt x="336550" y="134620"/>
                  </a:lnTo>
                  <a:lnTo>
                    <a:pt x="325119" y="127000"/>
                  </a:lnTo>
                  <a:lnTo>
                    <a:pt x="312419" y="118110"/>
                  </a:lnTo>
                  <a:lnTo>
                    <a:pt x="299719" y="113030"/>
                  </a:lnTo>
                  <a:lnTo>
                    <a:pt x="285750" y="106680"/>
                  </a:lnTo>
                  <a:lnTo>
                    <a:pt x="273050" y="101600"/>
                  </a:lnTo>
                  <a:lnTo>
                    <a:pt x="257809" y="97790"/>
                  </a:lnTo>
                  <a:lnTo>
                    <a:pt x="246379" y="95250"/>
                  </a:lnTo>
                  <a:lnTo>
                    <a:pt x="234950" y="95250"/>
                  </a:lnTo>
                  <a:lnTo>
                    <a:pt x="327338" y="16510"/>
                  </a:lnTo>
                  <a:lnTo>
                    <a:pt x="177800" y="16510"/>
                  </a:lnTo>
                  <a:lnTo>
                    <a:pt x="172133" y="15240"/>
                  </a:lnTo>
                  <a:lnTo>
                    <a:pt x="105409" y="15240"/>
                  </a:lnTo>
                  <a:lnTo>
                    <a:pt x="45719" y="5080"/>
                  </a:lnTo>
                  <a:close/>
                </a:path>
                <a:path w="374650" h="335279">
                  <a:moveTo>
                    <a:pt x="255269" y="0"/>
                  </a:moveTo>
                  <a:lnTo>
                    <a:pt x="177800" y="0"/>
                  </a:lnTo>
                  <a:lnTo>
                    <a:pt x="177800" y="16510"/>
                  </a:lnTo>
                  <a:lnTo>
                    <a:pt x="254000" y="16510"/>
                  </a:lnTo>
                  <a:lnTo>
                    <a:pt x="255269" y="0"/>
                  </a:lnTo>
                  <a:close/>
                </a:path>
                <a:path w="374650" h="335279">
                  <a:moveTo>
                    <a:pt x="346709" y="0"/>
                  </a:moveTo>
                  <a:lnTo>
                    <a:pt x="254000" y="16510"/>
                  </a:lnTo>
                  <a:lnTo>
                    <a:pt x="327338" y="16510"/>
                  </a:lnTo>
                  <a:lnTo>
                    <a:pt x="346709" y="0"/>
                  </a:lnTo>
                  <a:close/>
                </a:path>
                <a:path w="374650" h="335279">
                  <a:moveTo>
                    <a:pt x="104139" y="0"/>
                  </a:moveTo>
                  <a:lnTo>
                    <a:pt x="105409" y="15240"/>
                  </a:lnTo>
                  <a:lnTo>
                    <a:pt x="172133" y="15240"/>
                  </a:lnTo>
                  <a:lnTo>
                    <a:pt x="104139" y="0"/>
                  </a:lnTo>
                  <a:close/>
                </a:path>
              </a:pathLst>
            </a:custGeom>
            <a:solidFill>
              <a:srgbClr val="9090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510540" y="3516630"/>
              <a:ext cx="375920" cy="336550"/>
            </a:xfrm>
            <a:custGeom>
              <a:avLst/>
              <a:gdLst/>
              <a:ahLst/>
              <a:cxnLst/>
              <a:rect l="l" t="t" r="r" b="b"/>
              <a:pathLst>
                <a:path w="375919" h="336550">
                  <a:moveTo>
                    <a:pt x="45719" y="5080"/>
                  </a:moveTo>
                  <a:lnTo>
                    <a:pt x="105409" y="15240"/>
                  </a:lnTo>
                  <a:lnTo>
                    <a:pt x="104139" y="0"/>
                  </a:lnTo>
                  <a:lnTo>
                    <a:pt x="177800" y="16510"/>
                  </a:lnTo>
                  <a:lnTo>
                    <a:pt x="177800" y="0"/>
                  </a:lnTo>
                  <a:lnTo>
                    <a:pt x="255269" y="0"/>
                  </a:lnTo>
                  <a:lnTo>
                    <a:pt x="254000" y="16510"/>
                  </a:lnTo>
                  <a:lnTo>
                    <a:pt x="346709" y="0"/>
                  </a:lnTo>
                  <a:lnTo>
                    <a:pt x="234950" y="95250"/>
                  </a:lnTo>
                  <a:lnTo>
                    <a:pt x="246379" y="95250"/>
                  </a:lnTo>
                  <a:lnTo>
                    <a:pt x="257809" y="97790"/>
                  </a:lnTo>
                  <a:lnTo>
                    <a:pt x="273050" y="101600"/>
                  </a:lnTo>
                  <a:lnTo>
                    <a:pt x="285750" y="106680"/>
                  </a:lnTo>
                  <a:lnTo>
                    <a:pt x="299719" y="113030"/>
                  </a:lnTo>
                  <a:lnTo>
                    <a:pt x="312419" y="118110"/>
                  </a:lnTo>
                  <a:lnTo>
                    <a:pt x="325119" y="127000"/>
                  </a:lnTo>
                  <a:lnTo>
                    <a:pt x="336550" y="134620"/>
                  </a:lnTo>
                  <a:lnTo>
                    <a:pt x="344169" y="142240"/>
                  </a:lnTo>
                  <a:lnTo>
                    <a:pt x="351790" y="153670"/>
                  </a:lnTo>
                  <a:lnTo>
                    <a:pt x="359409" y="163830"/>
                  </a:lnTo>
                  <a:lnTo>
                    <a:pt x="367029" y="175260"/>
                  </a:lnTo>
                  <a:lnTo>
                    <a:pt x="370840" y="186690"/>
                  </a:lnTo>
                  <a:lnTo>
                    <a:pt x="373379" y="198120"/>
                  </a:lnTo>
                  <a:lnTo>
                    <a:pt x="374650" y="212090"/>
                  </a:lnTo>
                  <a:lnTo>
                    <a:pt x="373379" y="228600"/>
                  </a:lnTo>
                  <a:lnTo>
                    <a:pt x="369569" y="238760"/>
                  </a:lnTo>
                  <a:lnTo>
                    <a:pt x="367029" y="250190"/>
                  </a:lnTo>
                  <a:lnTo>
                    <a:pt x="332740" y="293370"/>
                  </a:lnTo>
                  <a:lnTo>
                    <a:pt x="293369" y="317500"/>
                  </a:lnTo>
                  <a:lnTo>
                    <a:pt x="280669" y="323850"/>
                  </a:lnTo>
                  <a:lnTo>
                    <a:pt x="269239" y="326390"/>
                  </a:lnTo>
                  <a:lnTo>
                    <a:pt x="255269" y="330200"/>
                  </a:lnTo>
                  <a:lnTo>
                    <a:pt x="246379" y="332740"/>
                  </a:lnTo>
                  <a:lnTo>
                    <a:pt x="229869" y="332740"/>
                  </a:lnTo>
                  <a:lnTo>
                    <a:pt x="215900" y="335280"/>
                  </a:lnTo>
                  <a:lnTo>
                    <a:pt x="152400" y="335280"/>
                  </a:lnTo>
                  <a:lnTo>
                    <a:pt x="139700" y="332740"/>
                  </a:lnTo>
                  <a:lnTo>
                    <a:pt x="123189" y="331470"/>
                  </a:lnTo>
                  <a:lnTo>
                    <a:pt x="83819" y="318770"/>
                  </a:lnTo>
                  <a:lnTo>
                    <a:pt x="46989" y="298450"/>
                  </a:lnTo>
                  <a:lnTo>
                    <a:pt x="13969" y="265430"/>
                  </a:lnTo>
                  <a:lnTo>
                    <a:pt x="1269" y="228600"/>
                  </a:lnTo>
                  <a:lnTo>
                    <a:pt x="0" y="217170"/>
                  </a:lnTo>
                  <a:lnTo>
                    <a:pt x="1269" y="207010"/>
                  </a:lnTo>
                  <a:lnTo>
                    <a:pt x="2539" y="191770"/>
                  </a:lnTo>
                  <a:lnTo>
                    <a:pt x="26669" y="147320"/>
                  </a:lnTo>
                  <a:lnTo>
                    <a:pt x="71119" y="113030"/>
                  </a:lnTo>
                  <a:lnTo>
                    <a:pt x="115569" y="97790"/>
                  </a:lnTo>
                  <a:lnTo>
                    <a:pt x="130809" y="95250"/>
                  </a:lnTo>
                  <a:lnTo>
                    <a:pt x="45719" y="5080"/>
                  </a:lnTo>
                  <a:close/>
                </a:path>
                <a:path w="375919" h="336550">
                  <a:moveTo>
                    <a:pt x="0" y="0"/>
                  </a:moveTo>
                  <a:lnTo>
                    <a:pt x="0" y="0"/>
                  </a:lnTo>
                </a:path>
                <a:path w="375919" h="336550">
                  <a:moveTo>
                    <a:pt x="375919" y="336550"/>
                  </a:moveTo>
                  <a:lnTo>
                    <a:pt x="375919" y="336550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9" name="object 159"/>
          <p:cNvSpPr txBox="1"/>
          <p:nvPr/>
        </p:nvSpPr>
        <p:spPr>
          <a:xfrm>
            <a:off x="614680" y="3486150"/>
            <a:ext cx="200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30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4649470" y="2584450"/>
            <a:ext cx="102870" cy="2908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50" spc="-5" dirty="0">
                <a:latin typeface="Arial MT"/>
                <a:cs typeface="Arial MT"/>
              </a:rPr>
              <a:t>•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4649470" y="3385820"/>
            <a:ext cx="102870" cy="2908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50" spc="-5" dirty="0">
                <a:latin typeface="Arial MT"/>
                <a:cs typeface="Arial MT"/>
              </a:rPr>
              <a:t>•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4649470" y="3948429"/>
            <a:ext cx="102870" cy="2908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50" spc="-5" dirty="0">
                <a:solidFill>
                  <a:srgbClr val="0136BB"/>
                </a:solidFill>
                <a:latin typeface="Arial MT"/>
                <a:cs typeface="Arial MT"/>
              </a:rPr>
              <a:t>•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4649470" y="4509770"/>
            <a:ext cx="102870" cy="2908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50" spc="-5" dirty="0">
                <a:latin typeface="Arial MT"/>
                <a:cs typeface="Arial MT"/>
              </a:rPr>
              <a:t>•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164" name="object 164"/>
          <p:cNvSpPr txBox="1"/>
          <p:nvPr/>
        </p:nvSpPr>
        <p:spPr>
          <a:xfrm>
            <a:off x="4649470" y="5072379"/>
            <a:ext cx="102870" cy="2908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50" spc="-5" dirty="0">
                <a:latin typeface="Arial MT"/>
                <a:cs typeface="Arial MT"/>
              </a:rPr>
              <a:t>•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165" name="object 165"/>
          <p:cNvSpPr txBox="1"/>
          <p:nvPr/>
        </p:nvSpPr>
        <p:spPr>
          <a:xfrm>
            <a:off x="4649470" y="5633720"/>
            <a:ext cx="102870" cy="2908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50" spc="-5" dirty="0">
                <a:latin typeface="Arial MT"/>
                <a:cs typeface="Arial MT"/>
              </a:rPr>
              <a:t>•</a:t>
            </a:r>
            <a:endParaRPr sz="17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525" y="172862"/>
            <a:ext cx="6858265" cy="617361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>
              <a:spcBef>
                <a:spcPts val="97"/>
              </a:spcBef>
              <a:tabLst>
                <a:tab pos="2317521" algn="l"/>
                <a:tab pos="3112664" algn="l"/>
                <a:tab pos="3525051" algn="l"/>
                <a:tab pos="5143735" algn="l"/>
              </a:tabLst>
            </a:pPr>
            <a:r>
              <a:rPr dirty="0"/>
              <a:t>Pre</a:t>
            </a:r>
            <a:r>
              <a:rPr spc="-5" dirty="0"/>
              <a:t>di</a:t>
            </a:r>
            <a:r>
              <a:rPr dirty="0"/>
              <a:t>ct</a:t>
            </a:r>
            <a:r>
              <a:rPr spc="-5" dirty="0"/>
              <a:t>o</a:t>
            </a:r>
            <a:r>
              <a:rPr dirty="0"/>
              <a:t>r	f</a:t>
            </a:r>
            <a:r>
              <a:rPr spc="-5" dirty="0"/>
              <a:t>o</a:t>
            </a:r>
            <a:r>
              <a:rPr dirty="0"/>
              <a:t>r	a	S</a:t>
            </a:r>
            <a:r>
              <a:rPr spc="-5" dirty="0"/>
              <a:t>ingl</a:t>
            </a:r>
            <a:r>
              <a:rPr dirty="0"/>
              <a:t>e	Bra</a:t>
            </a:r>
            <a:r>
              <a:rPr spc="-5" dirty="0"/>
              <a:t>n</a:t>
            </a:r>
            <a:r>
              <a:rPr dirty="0"/>
              <a:t>ch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60917" y="2161999"/>
            <a:ext cx="2131131" cy="851958"/>
            <a:chOff x="2785903" y="2223770"/>
            <a:chExt cx="2192020" cy="876300"/>
          </a:xfrm>
        </p:grpSpPr>
        <p:sp>
          <p:nvSpPr>
            <p:cNvPr id="4" name="object 4"/>
            <p:cNvSpPr/>
            <p:nvPr/>
          </p:nvSpPr>
          <p:spPr>
            <a:xfrm>
              <a:off x="2792253" y="2230119"/>
              <a:ext cx="2179320" cy="863600"/>
            </a:xfrm>
            <a:custGeom>
              <a:avLst/>
              <a:gdLst/>
              <a:ahLst/>
              <a:cxnLst/>
              <a:rect l="l" t="t" r="r" b="b"/>
              <a:pathLst>
                <a:path w="2179320" h="863600">
                  <a:moveTo>
                    <a:pt x="1089660" y="0"/>
                  </a:moveTo>
                  <a:lnTo>
                    <a:pt x="1023280" y="788"/>
                  </a:lnTo>
                  <a:lnTo>
                    <a:pt x="957953" y="3122"/>
                  </a:lnTo>
                  <a:lnTo>
                    <a:pt x="893792" y="6956"/>
                  </a:lnTo>
                  <a:lnTo>
                    <a:pt x="830910" y="12247"/>
                  </a:lnTo>
                  <a:lnTo>
                    <a:pt x="769422" y="18948"/>
                  </a:lnTo>
                  <a:lnTo>
                    <a:pt x="709442" y="27014"/>
                  </a:lnTo>
                  <a:lnTo>
                    <a:pt x="651083" y="36401"/>
                  </a:lnTo>
                  <a:lnTo>
                    <a:pt x="594461" y="47062"/>
                  </a:lnTo>
                  <a:lnTo>
                    <a:pt x="539687" y="58953"/>
                  </a:lnTo>
                  <a:lnTo>
                    <a:pt x="486878" y="72029"/>
                  </a:lnTo>
                  <a:lnTo>
                    <a:pt x="436146" y="86244"/>
                  </a:lnTo>
                  <a:lnTo>
                    <a:pt x="387606" y="101554"/>
                  </a:lnTo>
                  <a:lnTo>
                    <a:pt x="341371" y="117913"/>
                  </a:lnTo>
                  <a:lnTo>
                    <a:pt x="297556" y="135275"/>
                  </a:lnTo>
                  <a:lnTo>
                    <a:pt x="256274" y="153597"/>
                  </a:lnTo>
                  <a:lnTo>
                    <a:pt x="217640" y="172832"/>
                  </a:lnTo>
                  <a:lnTo>
                    <a:pt x="181767" y="192935"/>
                  </a:lnTo>
                  <a:lnTo>
                    <a:pt x="148770" y="213862"/>
                  </a:lnTo>
                  <a:lnTo>
                    <a:pt x="91858" y="258005"/>
                  </a:lnTo>
                  <a:lnTo>
                    <a:pt x="47816" y="304899"/>
                  </a:lnTo>
                  <a:lnTo>
                    <a:pt x="17555" y="354183"/>
                  </a:lnTo>
                  <a:lnTo>
                    <a:pt x="1988" y="405496"/>
                  </a:lnTo>
                  <a:lnTo>
                    <a:pt x="0" y="431800"/>
                  </a:lnTo>
                  <a:lnTo>
                    <a:pt x="1988" y="458104"/>
                  </a:lnTo>
                  <a:lnTo>
                    <a:pt x="17555" y="509416"/>
                  </a:lnTo>
                  <a:lnTo>
                    <a:pt x="47816" y="558700"/>
                  </a:lnTo>
                  <a:lnTo>
                    <a:pt x="91858" y="605594"/>
                  </a:lnTo>
                  <a:lnTo>
                    <a:pt x="148770" y="649737"/>
                  </a:lnTo>
                  <a:lnTo>
                    <a:pt x="181767" y="670664"/>
                  </a:lnTo>
                  <a:lnTo>
                    <a:pt x="217640" y="690768"/>
                  </a:lnTo>
                  <a:lnTo>
                    <a:pt x="256274" y="710003"/>
                  </a:lnTo>
                  <a:lnTo>
                    <a:pt x="297556" y="728324"/>
                  </a:lnTo>
                  <a:lnTo>
                    <a:pt x="341371" y="745687"/>
                  </a:lnTo>
                  <a:lnTo>
                    <a:pt x="387606" y="762046"/>
                  </a:lnTo>
                  <a:lnTo>
                    <a:pt x="436146" y="777355"/>
                  </a:lnTo>
                  <a:lnTo>
                    <a:pt x="486878" y="791570"/>
                  </a:lnTo>
                  <a:lnTo>
                    <a:pt x="539687" y="804646"/>
                  </a:lnTo>
                  <a:lnTo>
                    <a:pt x="594461" y="816537"/>
                  </a:lnTo>
                  <a:lnTo>
                    <a:pt x="651083" y="827199"/>
                  </a:lnTo>
                  <a:lnTo>
                    <a:pt x="709442" y="836585"/>
                  </a:lnTo>
                  <a:lnTo>
                    <a:pt x="769422" y="844651"/>
                  </a:lnTo>
                  <a:lnTo>
                    <a:pt x="830910" y="851352"/>
                  </a:lnTo>
                  <a:lnTo>
                    <a:pt x="893792" y="856643"/>
                  </a:lnTo>
                  <a:lnTo>
                    <a:pt x="957953" y="860477"/>
                  </a:lnTo>
                  <a:lnTo>
                    <a:pt x="1023280" y="862811"/>
                  </a:lnTo>
                  <a:lnTo>
                    <a:pt x="1089660" y="863600"/>
                  </a:lnTo>
                  <a:lnTo>
                    <a:pt x="1156039" y="862811"/>
                  </a:lnTo>
                  <a:lnTo>
                    <a:pt x="1221366" y="860477"/>
                  </a:lnTo>
                  <a:lnTo>
                    <a:pt x="1285527" y="856643"/>
                  </a:lnTo>
                  <a:lnTo>
                    <a:pt x="1348409" y="851352"/>
                  </a:lnTo>
                  <a:lnTo>
                    <a:pt x="1409897" y="844651"/>
                  </a:lnTo>
                  <a:lnTo>
                    <a:pt x="1469877" y="836585"/>
                  </a:lnTo>
                  <a:lnTo>
                    <a:pt x="1528236" y="827199"/>
                  </a:lnTo>
                  <a:lnTo>
                    <a:pt x="1584858" y="816537"/>
                  </a:lnTo>
                  <a:lnTo>
                    <a:pt x="1639632" y="804646"/>
                  </a:lnTo>
                  <a:lnTo>
                    <a:pt x="1692441" y="791570"/>
                  </a:lnTo>
                  <a:lnTo>
                    <a:pt x="1743173" y="777355"/>
                  </a:lnTo>
                  <a:lnTo>
                    <a:pt x="1791713" y="762046"/>
                  </a:lnTo>
                  <a:lnTo>
                    <a:pt x="1837948" y="745687"/>
                  </a:lnTo>
                  <a:lnTo>
                    <a:pt x="1881763" y="728324"/>
                  </a:lnTo>
                  <a:lnTo>
                    <a:pt x="1923045" y="710003"/>
                  </a:lnTo>
                  <a:lnTo>
                    <a:pt x="1961679" y="690768"/>
                  </a:lnTo>
                  <a:lnTo>
                    <a:pt x="1997552" y="670664"/>
                  </a:lnTo>
                  <a:lnTo>
                    <a:pt x="2030549" y="649737"/>
                  </a:lnTo>
                  <a:lnTo>
                    <a:pt x="2087461" y="605594"/>
                  </a:lnTo>
                  <a:lnTo>
                    <a:pt x="2131503" y="558700"/>
                  </a:lnTo>
                  <a:lnTo>
                    <a:pt x="2161764" y="509416"/>
                  </a:lnTo>
                  <a:lnTo>
                    <a:pt x="2177331" y="458104"/>
                  </a:lnTo>
                  <a:lnTo>
                    <a:pt x="2179319" y="431800"/>
                  </a:lnTo>
                  <a:lnTo>
                    <a:pt x="2177331" y="405496"/>
                  </a:lnTo>
                  <a:lnTo>
                    <a:pt x="2161764" y="354183"/>
                  </a:lnTo>
                  <a:lnTo>
                    <a:pt x="2131503" y="304899"/>
                  </a:lnTo>
                  <a:lnTo>
                    <a:pt x="2087461" y="258005"/>
                  </a:lnTo>
                  <a:lnTo>
                    <a:pt x="2030549" y="213862"/>
                  </a:lnTo>
                  <a:lnTo>
                    <a:pt x="1997552" y="192935"/>
                  </a:lnTo>
                  <a:lnTo>
                    <a:pt x="1961679" y="172832"/>
                  </a:lnTo>
                  <a:lnTo>
                    <a:pt x="1923045" y="153597"/>
                  </a:lnTo>
                  <a:lnTo>
                    <a:pt x="1881763" y="135275"/>
                  </a:lnTo>
                  <a:lnTo>
                    <a:pt x="1837948" y="117913"/>
                  </a:lnTo>
                  <a:lnTo>
                    <a:pt x="1791713" y="101554"/>
                  </a:lnTo>
                  <a:lnTo>
                    <a:pt x="1743173" y="86244"/>
                  </a:lnTo>
                  <a:lnTo>
                    <a:pt x="1692441" y="72029"/>
                  </a:lnTo>
                  <a:lnTo>
                    <a:pt x="1639632" y="58953"/>
                  </a:lnTo>
                  <a:lnTo>
                    <a:pt x="1584858" y="47062"/>
                  </a:lnTo>
                  <a:lnTo>
                    <a:pt x="1528236" y="36401"/>
                  </a:lnTo>
                  <a:lnTo>
                    <a:pt x="1469877" y="27014"/>
                  </a:lnTo>
                  <a:lnTo>
                    <a:pt x="1409897" y="18948"/>
                  </a:lnTo>
                  <a:lnTo>
                    <a:pt x="1348409" y="12247"/>
                  </a:lnTo>
                  <a:lnTo>
                    <a:pt x="1285527" y="6956"/>
                  </a:lnTo>
                  <a:lnTo>
                    <a:pt x="1221366" y="3122"/>
                  </a:lnTo>
                  <a:lnTo>
                    <a:pt x="1156039" y="788"/>
                  </a:lnTo>
                  <a:lnTo>
                    <a:pt x="1089660" y="0"/>
                  </a:lnTo>
                  <a:close/>
                </a:path>
              </a:pathLst>
            </a:custGeom>
            <a:solidFill>
              <a:srgbClr val="001360"/>
            </a:solidFill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2792253" y="2230120"/>
              <a:ext cx="2179320" cy="863600"/>
            </a:xfrm>
            <a:custGeom>
              <a:avLst/>
              <a:gdLst/>
              <a:ahLst/>
              <a:cxnLst/>
              <a:rect l="l" t="t" r="r" b="b"/>
              <a:pathLst>
                <a:path w="2179320" h="863600">
                  <a:moveTo>
                    <a:pt x="0" y="431799"/>
                  </a:moveTo>
                  <a:lnTo>
                    <a:pt x="7878" y="379608"/>
                  </a:lnTo>
                  <a:lnTo>
                    <a:pt x="30906" y="329265"/>
                  </a:lnTo>
                  <a:lnTo>
                    <a:pt x="68171" y="281130"/>
                  </a:lnTo>
                  <a:lnTo>
                    <a:pt x="118762" y="235567"/>
                  </a:lnTo>
                  <a:lnTo>
                    <a:pt x="181767" y="192935"/>
                  </a:lnTo>
                  <a:lnTo>
                    <a:pt x="217640" y="172831"/>
                  </a:lnTo>
                  <a:lnTo>
                    <a:pt x="256274" y="153596"/>
                  </a:lnTo>
                  <a:lnTo>
                    <a:pt x="297555" y="135275"/>
                  </a:lnTo>
                  <a:lnTo>
                    <a:pt x="341371" y="117912"/>
                  </a:lnTo>
                  <a:lnTo>
                    <a:pt x="387605" y="101553"/>
                  </a:lnTo>
                  <a:lnTo>
                    <a:pt x="436146" y="86244"/>
                  </a:lnTo>
                  <a:lnTo>
                    <a:pt x="486878" y="72029"/>
                  </a:lnTo>
                  <a:lnTo>
                    <a:pt x="539687" y="58953"/>
                  </a:lnTo>
                  <a:lnTo>
                    <a:pt x="594460" y="47062"/>
                  </a:lnTo>
                  <a:lnTo>
                    <a:pt x="651083" y="36400"/>
                  </a:lnTo>
                  <a:lnTo>
                    <a:pt x="709442" y="27014"/>
                  </a:lnTo>
                  <a:lnTo>
                    <a:pt x="769422" y="18948"/>
                  </a:lnTo>
                  <a:lnTo>
                    <a:pt x="830910" y="12247"/>
                  </a:lnTo>
                  <a:lnTo>
                    <a:pt x="893792" y="6956"/>
                  </a:lnTo>
                  <a:lnTo>
                    <a:pt x="957953" y="3122"/>
                  </a:lnTo>
                  <a:lnTo>
                    <a:pt x="1023280" y="788"/>
                  </a:lnTo>
                  <a:lnTo>
                    <a:pt x="1089659" y="0"/>
                  </a:lnTo>
                  <a:lnTo>
                    <a:pt x="1156038" y="788"/>
                  </a:lnTo>
                  <a:lnTo>
                    <a:pt x="1221365" y="3122"/>
                  </a:lnTo>
                  <a:lnTo>
                    <a:pt x="1285527" y="6956"/>
                  </a:lnTo>
                  <a:lnTo>
                    <a:pt x="1348408" y="12247"/>
                  </a:lnTo>
                  <a:lnTo>
                    <a:pt x="1409896" y="18948"/>
                  </a:lnTo>
                  <a:lnTo>
                    <a:pt x="1469877" y="27014"/>
                  </a:lnTo>
                  <a:lnTo>
                    <a:pt x="1528235" y="36400"/>
                  </a:lnTo>
                  <a:lnTo>
                    <a:pt x="1584858" y="47062"/>
                  </a:lnTo>
                  <a:lnTo>
                    <a:pt x="1639631" y="58953"/>
                  </a:lnTo>
                  <a:lnTo>
                    <a:pt x="1692441" y="72029"/>
                  </a:lnTo>
                  <a:lnTo>
                    <a:pt x="1743173" y="86244"/>
                  </a:lnTo>
                  <a:lnTo>
                    <a:pt x="1791713" y="101553"/>
                  </a:lnTo>
                  <a:lnTo>
                    <a:pt x="1837948" y="117912"/>
                  </a:lnTo>
                  <a:lnTo>
                    <a:pt x="1881763" y="135275"/>
                  </a:lnTo>
                  <a:lnTo>
                    <a:pt x="1923044" y="153596"/>
                  </a:lnTo>
                  <a:lnTo>
                    <a:pt x="1961679" y="172831"/>
                  </a:lnTo>
                  <a:lnTo>
                    <a:pt x="1997551" y="192935"/>
                  </a:lnTo>
                  <a:lnTo>
                    <a:pt x="2030548" y="213862"/>
                  </a:lnTo>
                  <a:lnTo>
                    <a:pt x="2087460" y="258005"/>
                  </a:lnTo>
                  <a:lnTo>
                    <a:pt x="2131502" y="304899"/>
                  </a:lnTo>
                  <a:lnTo>
                    <a:pt x="2161763" y="354183"/>
                  </a:lnTo>
                  <a:lnTo>
                    <a:pt x="2177330" y="405495"/>
                  </a:lnTo>
                  <a:lnTo>
                    <a:pt x="2179319" y="431799"/>
                  </a:lnTo>
                  <a:lnTo>
                    <a:pt x="2177330" y="458104"/>
                  </a:lnTo>
                  <a:lnTo>
                    <a:pt x="2161763" y="509416"/>
                  </a:lnTo>
                  <a:lnTo>
                    <a:pt x="2131502" y="558700"/>
                  </a:lnTo>
                  <a:lnTo>
                    <a:pt x="2087460" y="605594"/>
                  </a:lnTo>
                  <a:lnTo>
                    <a:pt x="2030548" y="649737"/>
                  </a:lnTo>
                  <a:lnTo>
                    <a:pt x="1997551" y="670664"/>
                  </a:lnTo>
                  <a:lnTo>
                    <a:pt x="1961679" y="690768"/>
                  </a:lnTo>
                  <a:lnTo>
                    <a:pt x="1923044" y="710003"/>
                  </a:lnTo>
                  <a:lnTo>
                    <a:pt x="1881763" y="728324"/>
                  </a:lnTo>
                  <a:lnTo>
                    <a:pt x="1837948" y="745687"/>
                  </a:lnTo>
                  <a:lnTo>
                    <a:pt x="1791713" y="762045"/>
                  </a:lnTo>
                  <a:lnTo>
                    <a:pt x="1743173" y="777355"/>
                  </a:lnTo>
                  <a:lnTo>
                    <a:pt x="1692441" y="791570"/>
                  </a:lnTo>
                  <a:lnTo>
                    <a:pt x="1639631" y="804646"/>
                  </a:lnTo>
                  <a:lnTo>
                    <a:pt x="1584858" y="816537"/>
                  </a:lnTo>
                  <a:lnTo>
                    <a:pt x="1528235" y="827199"/>
                  </a:lnTo>
                  <a:lnTo>
                    <a:pt x="1469877" y="836585"/>
                  </a:lnTo>
                  <a:lnTo>
                    <a:pt x="1409896" y="844651"/>
                  </a:lnTo>
                  <a:lnTo>
                    <a:pt x="1348408" y="851352"/>
                  </a:lnTo>
                  <a:lnTo>
                    <a:pt x="1285527" y="856642"/>
                  </a:lnTo>
                  <a:lnTo>
                    <a:pt x="1221365" y="860477"/>
                  </a:lnTo>
                  <a:lnTo>
                    <a:pt x="1156038" y="862811"/>
                  </a:lnTo>
                  <a:lnTo>
                    <a:pt x="1089659" y="863599"/>
                  </a:lnTo>
                  <a:lnTo>
                    <a:pt x="1023280" y="862811"/>
                  </a:lnTo>
                  <a:lnTo>
                    <a:pt x="957953" y="860477"/>
                  </a:lnTo>
                  <a:lnTo>
                    <a:pt x="893792" y="856642"/>
                  </a:lnTo>
                  <a:lnTo>
                    <a:pt x="830910" y="851352"/>
                  </a:lnTo>
                  <a:lnTo>
                    <a:pt x="769422" y="844651"/>
                  </a:lnTo>
                  <a:lnTo>
                    <a:pt x="709442" y="836585"/>
                  </a:lnTo>
                  <a:lnTo>
                    <a:pt x="651083" y="827199"/>
                  </a:lnTo>
                  <a:lnTo>
                    <a:pt x="594460" y="816537"/>
                  </a:lnTo>
                  <a:lnTo>
                    <a:pt x="539687" y="804646"/>
                  </a:lnTo>
                  <a:lnTo>
                    <a:pt x="486878" y="791570"/>
                  </a:lnTo>
                  <a:lnTo>
                    <a:pt x="436146" y="777355"/>
                  </a:lnTo>
                  <a:lnTo>
                    <a:pt x="387605" y="762045"/>
                  </a:lnTo>
                  <a:lnTo>
                    <a:pt x="341371" y="745687"/>
                  </a:lnTo>
                  <a:lnTo>
                    <a:pt x="297555" y="728324"/>
                  </a:lnTo>
                  <a:lnTo>
                    <a:pt x="256274" y="710003"/>
                  </a:lnTo>
                  <a:lnTo>
                    <a:pt x="217640" y="690768"/>
                  </a:lnTo>
                  <a:lnTo>
                    <a:pt x="181767" y="670664"/>
                  </a:lnTo>
                  <a:lnTo>
                    <a:pt x="148770" y="649737"/>
                  </a:lnTo>
                  <a:lnTo>
                    <a:pt x="91858" y="605594"/>
                  </a:lnTo>
                  <a:lnTo>
                    <a:pt x="47816" y="558700"/>
                  </a:lnTo>
                  <a:lnTo>
                    <a:pt x="17555" y="509416"/>
                  </a:lnTo>
                  <a:lnTo>
                    <a:pt x="1988" y="458104"/>
                  </a:lnTo>
                  <a:lnTo>
                    <a:pt x="0" y="431799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498682" y="2345973"/>
            <a:ext cx="855045" cy="476313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defTabSz="888980">
              <a:spcBef>
                <a:spcPts val="97"/>
              </a:spcBef>
            </a:pPr>
            <a:r>
              <a:rPr sz="3014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3014" spc="-5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3014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3014" spc="-5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3014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endParaRPr sz="3014">
              <a:solidFill>
                <a:prstClr val="black"/>
              </a:solidFill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970683" y="2563283"/>
            <a:ext cx="3912217" cy="1032228"/>
            <a:chOff x="1870233" y="2636520"/>
            <a:chExt cx="4023995" cy="1061720"/>
          </a:xfrm>
        </p:grpSpPr>
        <p:sp>
          <p:nvSpPr>
            <p:cNvPr id="8" name="object 8"/>
            <p:cNvSpPr/>
            <p:nvPr/>
          </p:nvSpPr>
          <p:spPr>
            <a:xfrm>
              <a:off x="4971573" y="2661920"/>
              <a:ext cx="884555" cy="0"/>
            </a:xfrm>
            <a:custGeom>
              <a:avLst/>
              <a:gdLst/>
              <a:ahLst/>
              <a:cxnLst/>
              <a:rect l="l" t="t" r="r" b="b"/>
              <a:pathLst>
                <a:path w="884554">
                  <a:moveTo>
                    <a:pt x="0" y="0"/>
                  </a:moveTo>
                  <a:lnTo>
                    <a:pt x="884237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5843111" y="263652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0" y="50800"/>
                  </a:lnTo>
                  <a:lnTo>
                    <a:pt x="50800" y="25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3881913" y="3131502"/>
              <a:ext cx="0" cy="567055"/>
            </a:xfrm>
            <a:custGeom>
              <a:avLst/>
              <a:gdLst/>
              <a:ahLst/>
              <a:cxnLst/>
              <a:rect l="l" t="t" r="r" b="b"/>
              <a:pathLst>
                <a:path h="567054">
                  <a:moveTo>
                    <a:pt x="0" y="566737"/>
                  </a:moveTo>
                  <a:lnTo>
                    <a:pt x="0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3856513" y="309340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25400" y="0"/>
                  </a:moveTo>
                  <a:lnTo>
                    <a:pt x="0" y="50800"/>
                  </a:lnTo>
                  <a:lnTo>
                    <a:pt x="50800" y="50800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1870233" y="2661920"/>
              <a:ext cx="884555" cy="0"/>
            </a:xfrm>
            <a:custGeom>
              <a:avLst/>
              <a:gdLst/>
              <a:ahLst/>
              <a:cxnLst/>
              <a:rect l="l" t="t" r="r" b="b"/>
              <a:pathLst>
                <a:path w="884555">
                  <a:moveTo>
                    <a:pt x="0" y="0"/>
                  </a:moveTo>
                  <a:lnTo>
                    <a:pt x="884237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2741771" y="263652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0" y="50800"/>
                  </a:lnTo>
                  <a:lnTo>
                    <a:pt x="50800" y="25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050479" y="2179113"/>
            <a:ext cx="1650206" cy="726017"/>
          </a:xfrm>
          <a:prstGeom prst="rect">
            <a:avLst/>
          </a:prstGeom>
        </p:spPr>
        <p:txBody>
          <a:bodyPr vert="horz" wrap="square" lIns="0" tIns="32103" rIns="0" bIns="0" rtlCol="0">
            <a:spAutoFit/>
          </a:bodyPr>
          <a:lstStyle/>
          <a:p>
            <a:pPr marL="12347" marR="4939" defTabSz="888980">
              <a:lnSpc>
                <a:spcPts val="2722"/>
              </a:lnSpc>
              <a:spcBef>
                <a:spcPts val="253"/>
              </a:spcBef>
            </a:pPr>
            <a:r>
              <a:rPr sz="2333" dirty="0">
                <a:solidFill>
                  <a:prstClr val="black"/>
                </a:solidFill>
                <a:latin typeface="Arial MT"/>
                <a:cs typeface="Arial MT"/>
              </a:rPr>
              <a:t>2. Predict </a:t>
            </a:r>
            <a:r>
              <a:rPr sz="2333" spc="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333" dirty="0">
                <a:solidFill>
                  <a:prstClr val="black"/>
                </a:solidFill>
                <a:latin typeface="Arial MT"/>
                <a:cs typeface="Arial MT"/>
              </a:rPr>
              <a:t>Output</a:t>
            </a:r>
            <a:r>
              <a:rPr sz="2333" spc="-136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333" spc="-5" dirty="0">
                <a:solidFill>
                  <a:prstClr val="black"/>
                </a:solidFill>
                <a:latin typeface="Arial MT"/>
                <a:cs typeface="Arial MT"/>
              </a:rPr>
              <a:t>T/NT</a:t>
            </a:r>
            <a:endParaRPr sz="2333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6505" y="2037429"/>
            <a:ext cx="1293372" cy="371477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defTabSz="888980">
              <a:spcBef>
                <a:spcPts val="97"/>
              </a:spcBef>
            </a:pPr>
            <a:r>
              <a:rPr sz="2333" dirty="0">
                <a:solidFill>
                  <a:prstClr val="black"/>
                </a:solidFill>
                <a:latin typeface="Arial MT"/>
                <a:cs typeface="Arial MT"/>
              </a:rPr>
              <a:t>1.</a:t>
            </a:r>
            <a:r>
              <a:rPr sz="2333" spc="-131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333" dirty="0">
                <a:solidFill>
                  <a:prstClr val="black"/>
                </a:solidFill>
                <a:latin typeface="Arial MT"/>
                <a:cs typeface="Arial MT"/>
              </a:rPr>
              <a:t>Access</a:t>
            </a:r>
            <a:endParaRPr sz="2333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77702" y="3417540"/>
            <a:ext cx="2391657" cy="371477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defTabSz="888980">
              <a:spcBef>
                <a:spcPts val="97"/>
              </a:spcBef>
            </a:pPr>
            <a:r>
              <a:rPr sz="2333" dirty="0">
                <a:solidFill>
                  <a:prstClr val="black"/>
                </a:solidFill>
                <a:latin typeface="Arial MT"/>
                <a:cs typeface="Arial MT"/>
              </a:rPr>
              <a:t>3.</a:t>
            </a:r>
            <a:r>
              <a:rPr sz="2333" spc="-3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333" spc="-5" dirty="0">
                <a:solidFill>
                  <a:prstClr val="black"/>
                </a:solidFill>
                <a:latin typeface="Arial MT"/>
                <a:cs typeface="Arial MT"/>
              </a:rPr>
              <a:t>Feedback</a:t>
            </a:r>
            <a:r>
              <a:rPr sz="2333" spc="-6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333" spc="-5" dirty="0">
                <a:solidFill>
                  <a:prstClr val="black"/>
                </a:solidFill>
                <a:latin typeface="Arial MT"/>
                <a:cs typeface="Arial MT"/>
              </a:rPr>
              <a:t>T/NT</a:t>
            </a:r>
            <a:endParaRPr sz="2333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56662" y="5241392"/>
            <a:ext cx="190765" cy="341660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defTabSz="888980">
              <a:spcBef>
                <a:spcPts val="97"/>
              </a:spcBef>
            </a:pPr>
            <a:r>
              <a:rPr sz="2139" b="1" dirty="0">
                <a:solidFill>
                  <a:prstClr val="black"/>
                </a:solidFill>
                <a:latin typeface="Arial"/>
                <a:cs typeface="Arial"/>
              </a:rPr>
              <a:t>T</a:t>
            </a:r>
            <a:endParaRPr sz="2139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08516" y="6081003"/>
            <a:ext cx="1786642" cy="341660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defTabSz="888980">
              <a:spcBef>
                <a:spcPts val="97"/>
              </a:spcBef>
            </a:pPr>
            <a:r>
              <a:rPr sz="2139" b="1" spc="-5" dirty="0">
                <a:solidFill>
                  <a:prstClr val="black"/>
                </a:solidFill>
                <a:latin typeface="Arial"/>
                <a:cs typeface="Arial"/>
              </a:rPr>
              <a:t>Predict</a:t>
            </a:r>
            <a:r>
              <a:rPr sz="2139" b="1" spc="-58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39" b="1" spc="-34" dirty="0">
                <a:solidFill>
                  <a:prstClr val="black"/>
                </a:solidFill>
                <a:latin typeface="Arial"/>
                <a:cs typeface="Arial"/>
              </a:rPr>
              <a:t>Taken</a:t>
            </a:r>
            <a:endParaRPr sz="2139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327849" y="5913081"/>
            <a:ext cx="1786642" cy="341660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defTabSz="888980">
              <a:spcBef>
                <a:spcPts val="97"/>
              </a:spcBef>
            </a:pPr>
            <a:r>
              <a:rPr sz="2139" b="1" spc="-5" dirty="0">
                <a:solidFill>
                  <a:prstClr val="black"/>
                </a:solidFill>
                <a:latin typeface="Arial"/>
                <a:cs typeface="Arial"/>
              </a:rPr>
              <a:t>Predict</a:t>
            </a:r>
            <a:r>
              <a:rPr sz="2139" b="1" spc="-58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39" b="1" spc="-34" dirty="0">
                <a:solidFill>
                  <a:prstClr val="black"/>
                </a:solidFill>
                <a:latin typeface="Arial"/>
                <a:cs typeface="Arial"/>
              </a:rPr>
              <a:t>Taken</a:t>
            </a:r>
            <a:endParaRPr sz="2139">
              <a:solidFill>
                <a:prstClr val="black"/>
              </a:solidFill>
              <a:latin typeface="Arial"/>
              <a:cs typeface="Arial"/>
            </a:endParaRPr>
          </a:p>
        </p:txBody>
      </p:sp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78642" y="4773437"/>
            <a:ext cx="4563377" cy="2291643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3646741" y="5831180"/>
            <a:ext cx="237684" cy="476313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defTabSz="888980">
              <a:spcBef>
                <a:spcPts val="97"/>
              </a:spcBef>
            </a:pPr>
            <a:r>
              <a:rPr sz="3014" dirty="0">
                <a:solidFill>
                  <a:prstClr val="black"/>
                </a:solidFill>
                <a:latin typeface="Arial MT"/>
                <a:cs typeface="Arial MT"/>
              </a:rPr>
              <a:t>1</a:t>
            </a:r>
            <a:endParaRPr sz="3014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806271" y="5845175"/>
            <a:ext cx="237684" cy="476313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defTabSz="888980">
              <a:spcBef>
                <a:spcPts val="97"/>
              </a:spcBef>
            </a:pPr>
            <a:r>
              <a:rPr sz="3014" dirty="0">
                <a:solidFill>
                  <a:prstClr val="black"/>
                </a:solidFill>
                <a:latin typeface="Arial MT"/>
                <a:cs typeface="Arial MT"/>
              </a:rPr>
              <a:t>0</a:t>
            </a:r>
            <a:endParaRPr sz="3014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715022" y="6150971"/>
            <a:ext cx="190765" cy="341660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defTabSz="888980">
              <a:spcBef>
                <a:spcPts val="97"/>
              </a:spcBef>
            </a:pPr>
            <a:r>
              <a:rPr sz="2139" b="1" dirty="0">
                <a:solidFill>
                  <a:prstClr val="black"/>
                </a:solidFill>
                <a:latin typeface="Arial"/>
                <a:cs typeface="Arial"/>
              </a:rPr>
              <a:t>T</a:t>
            </a:r>
            <a:endParaRPr sz="2139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616553" y="5631461"/>
            <a:ext cx="387085" cy="341660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defTabSz="888980">
              <a:spcBef>
                <a:spcPts val="97"/>
              </a:spcBef>
            </a:pPr>
            <a:r>
              <a:rPr sz="2139" b="1" dirty="0">
                <a:solidFill>
                  <a:prstClr val="black"/>
                </a:solidFill>
                <a:latin typeface="Arial"/>
                <a:cs typeface="Arial"/>
              </a:rPr>
              <a:t>NT</a:t>
            </a:r>
            <a:endParaRPr sz="2139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61354" y="1074347"/>
            <a:ext cx="2513894" cy="476313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defTabSz="888980">
              <a:spcBef>
                <a:spcPts val="97"/>
              </a:spcBef>
            </a:pPr>
            <a:r>
              <a:rPr sz="3014" b="1" dirty="0">
                <a:solidFill>
                  <a:prstClr val="black"/>
                </a:solidFill>
                <a:latin typeface="Arial"/>
                <a:cs typeface="Arial"/>
              </a:rPr>
              <a:t>General</a:t>
            </a:r>
            <a:r>
              <a:rPr sz="3014" b="1" spc="-87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3014" b="1" spc="-5" dirty="0">
                <a:solidFill>
                  <a:prstClr val="black"/>
                </a:solidFill>
                <a:latin typeface="Arial"/>
                <a:cs typeface="Arial"/>
              </a:rPr>
              <a:t>Form</a:t>
            </a:r>
            <a:endParaRPr sz="3014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02147" y="4235236"/>
            <a:ext cx="2789238" cy="476313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defTabSz="888980">
              <a:spcBef>
                <a:spcPts val="97"/>
              </a:spcBef>
            </a:pPr>
            <a:r>
              <a:rPr sz="3014" b="1" spc="-5" dirty="0">
                <a:solidFill>
                  <a:prstClr val="black"/>
                </a:solidFill>
                <a:latin typeface="Arial"/>
                <a:cs typeface="Arial"/>
              </a:rPr>
              <a:t>1-bit</a:t>
            </a:r>
            <a:r>
              <a:rPr sz="3014" b="1" spc="-58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3014" b="1" spc="-5" dirty="0">
                <a:solidFill>
                  <a:prstClr val="black"/>
                </a:solidFill>
                <a:latin typeface="Arial"/>
                <a:cs typeface="Arial"/>
              </a:rPr>
              <a:t>prediction</a:t>
            </a:r>
            <a:endParaRPr sz="3014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209066" y="5241392"/>
            <a:ext cx="387085" cy="341660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defTabSz="888980">
              <a:spcBef>
                <a:spcPts val="97"/>
              </a:spcBef>
            </a:pPr>
            <a:r>
              <a:rPr sz="2139" b="1" dirty="0">
                <a:solidFill>
                  <a:prstClr val="black"/>
                </a:solidFill>
                <a:latin typeface="Arial"/>
                <a:cs typeface="Arial"/>
              </a:rPr>
              <a:t>NT</a:t>
            </a:r>
            <a:endParaRPr sz="2139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014943" y="2698622"/>
            <a:ext cx="436474" cy="371477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defTabSz="888980">
              <a:spcBef>
                <a:spcPts val="97"/>
              </a:spcBef>
            </a:pPr>
            <a:r>
              <a:rPr sz="2333" dirty="0">
                <a:solidFill>
                  <a:prstClr val="black"/>
                </a:solidFill>
                <a:latin typeface="Arial MT"/>
                <a:cs typeface="Arial MT"/>
              </a:rPr>
              <a:t>PC</a:t>
            </a:r>
            <a:endParaRPr sz="2333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96986" y="4691773"/>
            <a:ext cx="1326709" cy="371477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defTabSz="888980">
              <a:spcBef>
                <a:spcPts val="97"/>
              </a:spcBef>
            </a:pPr>
            <a:r>
              <a:rPr sz="2333" spc="-5" dirty="0">
                <a:solidFill>
                  <a:prstClr val="black"/>
                </a:solidFill>
                <a:latin typeface="Arial MT"/>
                <a:cs typeface="Arial MT"/>
              </a:rPr>
              <a:t>Feedback</a:t>
            </a:r>
            <a:endParaRPr sz="2333">
              <a:solidFill>
                <a:prstClr val="black"/>
              </a:solidFill>
              <a:latin typeface="Arial MT"/>
              <a:cs typeface="Arial MT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308475" y="5025319"/>
            <a:ext cx="2701572" cy="348192"/>
            <a:chOff x="4274820" y="5168900"/>
            <a:chExt cx="2778760" cy="358140"/>
          </a:xfrm>
        </p:grpSpPr>
        <p:sp>
          <p:nvSpPr>
            <p:cNvPr id="31" name="object 31"/>
            <p:cNvSpPr/>
            <p:nvPr/>
          </p:nvSpPr>
          <p:spPr>
            <a:xfrm>
              <a:off x="4300042" y="5181599"/>
              <a:ext cx="2154555" cy="256540"/>
            </a:xfrm>
            <a:custGeom>
              <a:avLst/>
              <a:gdLst/>
              <a:ahLst/>
              <a:cxnLst/>
              <a:rect l="l" t="t" r="r" b="b"/>
              <a:pathLst>
                <a:path w="2154554" h="256539">
                  <a:moveTo>
                    <a:pt x="2154097" y="0"/>
                  </a:moveTo>
                  <a:lnTo>
                    <a:pt x="0" y="256081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4274820" y="5409460"/>
              <a:ext cx="53975" cy="50800"/>
            </a:xfrm>
            <a:custGeom>
              <a:avLst/>
              <a:gdLst/>
              <a:ahLst/>
              <a:cxnLst/>
              <a:rect l="l" t="t" r="r" b="b"/>
              <a:pathLst>
                <a:path w="53975" h="50800">
                  <a:moveTo>
                    <a:pt x="47445" y="0"/>
                  </a:moveTo>
                  <a:lnTo>
                    <a:pt x="0" y="31219"/>
                  </a:lnTo>
                  <a:lnTo>
                    <a:pt x="53442" y="50444"/>
                  </a:lnTo>
                  <a:lnTo>
                    <a:pt x="474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6476027" y="5181599"/>
              <a:ext cx="565150" cy="332740"/>
            </a:xfrm>
            <a:custGeom>
              <a:avLst/>
              <a:gdLst/>
              <a:ahLst/>
              <a:cxnLst/>
              <a:rect l="l" t="t" r="r" b="b"/>
              <a:pathLst>
                <a:path w="565150" h="332739">
                  <a:moveTo>
                    <a:pt x="564851" y="0"/>
                  </a:moveTo>
                  <a:lnTo>
                    <a:pt x="0" y="332553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6454138" y="5479378"/>
              <a:ext cx="57150" cy="48260"/>
            </a:xfrm>
            <a:custGeom>
              <a:avLst/>
              <a:gdLst/>
              <a:ahLst/>
              <a:cxnLst/>
              <a:rect l="l" t="t" r="r" b="b"/>
              <a:pathLst>
                <a:path w="57150" h="48260">
                  <a:moveTo>
                    <a:pt x="30890" y="0"/>
                  </a:moveTo>
                  <a:lnTo>
                    <a:pt x="0" y="47661"/>
                  </a:lnTo>
                  <a:lnTo>
                    <a:pt x="56663" y="43776"/>
                  </a:lnTo>
                  <a:lnTo>
                    <a:pt x="308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041" defTabSz="888980">
              <a:lnSpc>
                <a:spcPts val="1604"/>
              </a:lnSpc>
            </a:pPr>
            <a:fld id="{81D60167-4931-47E6-BA6A-407CBD079E47}" type="slidenum">
              <a:rPr dirty="0"/>
              <a:pPr marL="37041" defTabSz="888980">
                <a:lnSpc>
                  <a:spcPts val="1604"/>
                </a:lnSpc>
              </a:pPr>
              <a:t>60</a:t>
            </a:fld>
            <a:endParaRPr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525" y="202496"/>
            <a:ext cx="8175096" cy="551077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>
              <a:spcBef>
                <a:spcPts val="97"/>
              </a:spcBef>
            </a:pPr>
            <a:r>
              <a:rPr sz="3500" spc="-5" dirty="0"/>
              <a:t>Branch History</a:t>
            </a:r>
            <a:r>
              <a:rPr sz="3500" dirty="0"/>
              <a:t> </a:t>
            </a:r>
            <a:r>
              <a:rPr sz="3500" spc="-5" dirty="0"/>
              <a:t>Table</a:t>
            </a:r>
            <a:r>
              <a:rPr sz="3500" spc="5" dirty="0"/>
              <a:t> </a:t>
            </a:r>
            <a:r>
              <a:rPr sz="3500" spc="-5" dirty="0"/>
              <a:t>of 1-bit Predictor</a:t>
            </a:r>
            <a:endParaRPr sz="3500"/>
          </a:p>
        </p:txBody>
      </p:sp>
      <p:sp>
        <p:nvSpPr>
          <p:cNvPr id="3" name="object 3"/>
          <p:cNvSpPr txBox="1"/>
          <p:nvPr/>
        </p:nvSpPr>
        <p:spPr>
          <a:xfrm>
            <a:off x="433299" y="1052292"/>
            <a:ext cx="3027539" cy="609953"/>
          </a:xfrm>
          <a:prstGeom prst="rect">
            <a:avLst/>
          </a:prstGeom>
        </p:spPr>
        <p:txBody>
          <a:bodyPr vert="horz" wrap="square" lIns="0" tIns="79022" rIns="0" bIns="0" rtlCol="0">
            <a:spAutoFit/>
          </a:bodyPr>
          <a:lstStyle/>
          <a:p>
            <a:pPr marL="382755" marR="4939" indent="-370408" defTabSz="888980">
              <a:lnSpc>
                <a:spcPct val="79500"/>
              </a:lnSpc>
              <a:spcBef>
                <a:spcPts val="622"/>
              </a:spcBef>
            </a:pPr>
            <a:r>
              <a:rPr sz="2139" b="1" dirty="0">
                <a:solidFill>
                  <a:srgbClr val="CC3300"/>
                </a:solidFill>
                <a:latin typeface="Arial"/>
                <a:cs typeface="Arial"/>
              </a:rPr>
              <a:t>BHT</a:t>
            </a:r>
            <a:r>
              <a:rPr sz="2139" b="1" spc="-34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139" b="1" spc="-5" dirty="0">
                <a:solidFill>
                  <a:srgbClr val="000A4D"/>
                </a:solidFill>
                <a:latin typeface="Arial"/>
                <a:cs typeface="Arial"/>
              </a:rPr>
              <a:t>also</a:t>
            </a:r>
            <a:r>
              <a:rPr sz="2139" b="1" spc="-34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139" b="1" spc="-5" dirty="0">
                <a:solidFill>
                  <a:srgbClr val="000A4D"/>
                </a:solidFill>
                <a:latin typeface="Arial"/>
                <a:cs typeface="Arial"/>
              </a:rPr>
              <a:t>called</a:t>
            </a:r>
            <a:r>
              <a:rPr sz="2139" b="1" spc="-34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139" b="1" dirty="0">
                <a:solidFill>
                  <a:srgbClr val="000A4D"/>
                </a:solidFill>
                <a:latin typeface="Arial"/>
                <a:cs typeface="Arial"/>
              </a:rPr>
              <a:t>branch </a:t>
            </a:r>
            <a:r>
              <a:rPr sz="2139" b="1" spc="-578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139" b="1" spc="-5" dirty="0">
                <a:solidFill>
                  <a:srgbClr val="000A4D"/>
                </a:solidFill>
                <a:latin typeface="Arial"/>
                <a:cs typeface="Arial"/>
              </a:rPr>
              <a:t>prediction</a:t>
            </a:r>
            <a:r>
              <a:rPr sz="2139" b="1" spc="-15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139" b="1" spc="-5" dirty="0">
                <a:solidFill>
                  <a:srgbClr val="000A4D"/>
                </a:solidFill>
                <a:latin typeface="Arial"/>
                <a:cs typeface="Arial"/>
              </a:rPr>
              <a:t>buffer</a:t>
            </a:r>
            <a:endParaRPr sz="2139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3299" y="2003029"/>
            <a:ext cx="4351161" cy="3811521"/>
          </a:xfrm>
          <a:prstGeom prst="rect">
            <a:avLst/>
          </a:prstGeom>
        </p:spPr>
        <p:txBody>
          <a:bodyPr vert="horz" wrap="square" lIns="0" tIns="79022" rIns="0" bIns="0" rtlCol="0">
            <a:spAutoFit/>
          </a:bodyPr>
          <a:lstStyle/>
          <a:p>
            <a:pPr marL="382755" marR="125938" indent="-370408" defTabSz="888980">
              <a:lnSpc>
                <a:spcPct val="79500"/>
              </a:lnSpc>
              <a:spcBef>
                <a:spcPts val="622"/>
              </a:spcBef>
              <a:buFont typeface="Arial MT"/>
              <a:buChar char="•"/>
              <a:tabLst>
                <a:tab pos="383990" algn="l"/>
                <a:tab pos="384607" algn="l"/>
              </a:tabLst>
            </a:pPr>
            <a:r>
              <a:rPr sz="2139" b="1" dirty="0">
                <a:solidFill>
                  <a:srgbClr val="000A4D"/>
                </a:solidFill>
                <a:latin typeface="Arial"/>
                <a:cs typeface="Arial"/>
              </a:rPr>
              <a:t>Can </a:t>
            </a:r>
            <a:r>
              <a:rPr sz="2139" b="1" spc="-5" dirty="0">
                <a:solidFill>
                  <a:srgbClr val="000A4D"/>
                </a:solidFill>
                <a:latin typeface="Arial"/>
                <a:cs typeface="Arial"/>
              </a:rPr>
              <a:t>use only one 1-bit </a:t>
            </a:r>
            <a:r>
              <a:rPr sz="2139" b="1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139" b="1" spc="-5" dirty="0">
                <a:solidFill>
                  <a:srgbClr val="000A4D"/>
                </a:solidFill>
                <a:latin typeface="Arial"/>
                <a:cs typeface="Arial"/>
              </a:rPr>
              <a:t>predictor,</a:t>
            </a:r>
            <a:r>
              <a:rPr sz="2139" b="1" spc="-10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139" b="1" spc="-5" dirty="0">
                <a:solidFill>
                  <a:srgbClr val="000A4D"/>
                </a:solidFill>
                <a:latin typeface="Arial"/>
                <a:cs typeface="Arial"/>
              </a:rPr>
              <a:t>but</a:t>
            </a:r>
            <a:r>
              <a:rPr sz="2139" b="1" spc="-10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139" b="1" spc="-5" dirty="0">
                <a:solidFill>
                  <a:srgbClr val="000A4D"/>
                </a:solidFill>
                <a:latin typeface="Arial"/>
                <a:cs typeface="Arial"/>
              </a:rPr>
              <a:t>accuracy is low</a:t>
            </a:r>
            <a:endParaRPr sz="2139">
              <a:solidFill>
                <a:prstClr val="black"/>
              </a:solidFill>
              <a:latin typeface="Arial"/>
              <a:cs typeface="Arial"/>
            </a:endParaRPr>
          </a:p>
          <a:p>
            <a:pPr defTabSz="888980">
              <a:spcBef>
                <a:spcPts val="49"/>
              </a:spcBef>
              <a:buClr>
                <a:srgbClr val="000A4D"/>
              </a:buClr>
              <a:buFont typeface="Arial MT"/>
              <a:buChar char="•"/>
            </a:pPr>
            <a:endParaRPr sz="2917">
              <a:solidFill>
                <a:prstClr val="black"/>
              </a:solidFill>
              <a:latin typeface="Arial"/>
              <a:cs typeface="Arial"/>
            </a:endParaRPr>
          </a:p>
          <a:p>
            <a:pPr marL="382755" marR="503754" indent="-370408" algn="just" defTabSz="888980">
              <a:lnSpc>
                <a:spcPct val="79500"/>
              </a:lnSpc>
              <a:buFont typeface="Arial MT"/>
              <a:buChar char="•"/>
              <a:tabLst>
                <a:tab pos="384607" algn="l"/>
              </a:tabLst>
            </a:pPr>
            <a:r>
              <a:rPr sz="2139" b="1" spc="-5" dirty="0">
                <a:solidFill>
                  <a:srgbClr val="000A4D"/>
                </a:solidFill>
                <a:latin typeface="Arial"/>
                <a:cs typeface="Arial"/>
              </a:rPr>
              <a:t>BHT: use </a:t>
            </a:r>
            <a:r>
              <a:rPr sz="2139" b="1" dirty="0">
                <a:solidFill>
                  <a:srgbClr val="000A4D"/>
                </a:solidFill>
                <a:latin typeface="Arial"/>
                <a:cs typeface="Arial"/>
              </a:rPr>
              <a:t>a </a:t>
            </a:r>
            <a:r>
              <a:rPr sz="2139" b="1" spc="-5" dirty="0">
                <a:solidFill>
                  <a:srgbClr val="000A4D"/>
                </a:solidFill>
                <a:latin typeface="Arial"/>
                <a:cs typeface="Arial"/>
              </a:rPr>
              <a:t>table of simple </a:t>
            </a:r>
            <a:r>
              <a:rPr sz="2139" b="1" spc="-583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139" b="1" spc="-5" dirty="0">
                <a:solidFill>
                  <a:srgbClr val="000A4D"/>
                </a:solidFill>
                <a:latin typeface="Arial"/>
                <a:cs typeface="Arial"/>
              </a:rPr>
              <a:t>predictors, indexed by bits </a:t>
            </a:r>
            <a:r>
              <a:rPr sz="2139" b="1" spc="-583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139" b="1" spc="-5" dirty="0">
                <a:solidFill>
                  <a:srgbClr val="000A4D"/>
                </a:solidFill>
                <a:latin typeface="Arial"/>
                <a:cs typeface="Arial"/>
              </a:rPr>
              <a:t>from </a:t>
            </a:r>
            <a:r>
              <a:rPr sz="2139" b="1" dirty="0">
                <a:solidFill>
                  <a:srgbClr val="000A4D"/>
                </a:solidFill>
                <a:latin typeface="Arial"/>
                <a:cs typeface="Arial"/>
              </a:rPr>
              <a:t>PC</a:t>
            </a:r>
            <a:endParaRPr sz="2139">
              <a:solidFill>
                <a:prstClr val="black"/>
              </a:solidFill>
              <a:latin typeface="Arial"/>
              <a:cs typeface="Arial"/>
            </a:endParaRPr>
          </a:p>
          <a:p>
            <a:pPr defTabSz="888980">
              <a:spcBef>
                <a:spcPts val="34"/>
              </a:spcBef>
              <a:buClr>
                <a:srgbClr val="000A4D"/>
              </a:buClr>
              <a:buFont typeface="Arial MT"/>
              <a:buChar char="•"/>
            </a:pPr>
            <a:endParaRPr sz="3014">
              <a:solidFill>
                <a:prstClr val="black"/>
              </a:solidFill>
              <a:latin typeface="Arial"/>
              <a:cs typeface="Arial"/>
            </a:endParaRPr>
          </a:p>
          <a:p>
            <a:pPr marL="382755" marR="4939" indent="-370408" defTabSz="888980">
              <a:lnSpc>
                <a:spcPct val="79500"/>
              </a:lnSpc>
              <a:spcBef>
                <a:spcPts val="5"/>
              </a:spcBef>
              <a:buFont typeface="Arial MT"/>
              <a:buChar char="•"/>
              <a:tabLst>
                <a:tab pos="383990" algn="l"/>
                <a:tab pos="384607" algn="l"/>
              </a:tabLst>
            </a:pPr>
            <a:r>
              <a:rPr sz="2139" b="1" spc="-5" dirty="0">
                <a:solidFill>
                  <a:srgbClr val="000A4D"/>
                </a:solidFill>
                <a:latin typeface="Arial"/>
                <a:cs typeface="Arial"/>
              </a:rPr>
              <a:t>More entries, more cost, but </a:t>
            </a:r>
            <a:r>
              <a:rPr sz="2139" b="1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139" b="1" spc="-5" dirty="0">
                <a:solidFill>
                  <a:srgbClr val="000A4D"/>
                </a:solidFill>
                <a:latin typeface="Arial"/>
                <a:cs typeface="Arial"/>
              </a:rPr>
              <a:t>less conflicts,</a:t>
            </a:r>
            <a:r>
              <a:rPr sz="2139" b="1" spc="-10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139" b="1" spc="-5" dirty="0">
                <a:solidFill>
                  <a:srgbClr val="000A4D"/>
                </a:solidFill>
                <a:latin typeface="Arial"/>
                <a:cs typeface="Arial"/>
              </a:rPr>
              <a:t>higher</a:t>
            </a:r>
            <a:r>
              <a:rPr sz="2139" b="1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139" b="1" spc="-5" dirty="0">
                <a:solidFill>
                  <a:srgbClr val="000A4D"/>
                </a:solidFill>
                <a:latin typeface="Arial"/>
                <a:cs typeface="Arial"/>
              </a:rPr>
              <a:t>accuracy</a:t>
            </a:r>
            <a:endParaRPr sz="2139">
              <a:solidFill>
                <a:prstClr val="black"/>
              </a:solidFill>
              <a:latin typeface="Arial"/>
              <a:cs typeface="Arial"/>
            </a:endParaRPr>
          </a:p>
          <a:p>
            <a:pPr defTabSz="888980">
              <a:spcBef>
                <a:spcPts val="49"/>
              </a:spcBef>
              <a:buClr>
                <a:srgbClr val="000A4D"/>
              </a:buClr>
              <a:buFont typeface="Arial MT"/>
              <a:buChar char="•"/>
            </a:pPr>
            <a:endParaRPr sz="2917">
              <a:solidFill>
                <a:prstClr val="black"/>
              </a:solidFill>
              <a:latin typeface="Arial"/>
              <a:cs typeface="Arial"/>
            </a:endParaRPr>
          </a:p>
          <a:p>
            <a:pPr marL="382755" marR="638337" indent="-370408" defTabSz="888980">
              <a:lnSpc>
                <a:spcPct val="79500"/>
              </a:lnSpc>
              <a:buFont typeface="Arial MT"/>
              <a:buChar char="•"/>
              <a:tabLst>
                <a:tab pos="383990" algn="l"/>
                <a:tab pos="384607" algn="l"/>
              </a:tabLst>
            </a:pPr>
            <a:r>
              <a:rPr sz="2139" b="1" dirty="0">
                <a:solidFill>
                  <a:srgbClr val="000A4D"/>
                </a:solidFill>
                <a:latin typeface="Arial"/>
                <a:cs typeface="Arial"/>
              </a:rPr>
              <a:t>BHT</a:t>
            </a:r>
            <a:r>
              <a:rPr sz="2139" b="1" spc="-24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139" b="1" dirty="0">
                <a:solidFill>
                  <a:srgbClr val="000A4D"/>
                </a:solidFill>
                <a:latin typeface="Arial"/>
                <a:cs typeface="Arial"/>
              </a:rPr>
              <a:t>can</a:t>
            </a:r>
            <a:r>
              <a:rPr sz="2139" b="1" spc="-24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139" b="1" spc="-5" dirty="0">
                <a:solidFill>
                  <a:srgbClr val="000A4D"/>
                </a:solidFill>
                <a:latin typeface="Arial"/>
                <a:cs typeface="Arial"/>
              </a:rPr>
              <a:t>contain</a:t>
            </a:r>
            <a:r>
              <a:rPr sz="2139" b="1" spc="-24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139" b="1" spc="-5" dirty="0">
                <a:solidFill>
                  <a:srgbClr val="000A4D"/>
                </a:solidFill>
                <a:latin typeface="Arial"/>
                <a:cs typeface="Arial"/>
              </a:rPr>
              <a:t>complex </a:t>
            </a:r>
            <a:r>
              <a:rPr sz="2139" b="1" spc="-578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139" b="1" spc="-5" dirty="0">
                <a:solidFill>
                  <a:srgbClr val="000A4D"/>
                </a:solidFill>
                <a:latin typeface="Arial"/>
                <a:cs typeface="Arial"/>
              </a:rPr>
              <a:t>predictors</a:t>
            </a:r>
            <a:endParaRPr sz="2139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276099" y="4381721"/>
            <a:ext cx="1558837" cy="540191"/>
            <a:chOff x="8355804" y="4506913"/>
            <a:chExt cx="1603375" cy="55562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62603" y="4513811"/>
              <a:ext cx="1596043" cy="54863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37417" y="4534592"/>
              <a:ext cx="1421476" cy="51123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355804" y="4506913"/>
              <a:ext cx="1457960" cy="408305"/>
            </a:xfrm>
            <a:custGeom>
              <a:avLst/>
              <a:gdLst/>
              <a:ahLst/>
              <a:cxnLst/>
              <a:rect l="l" t="t" r="r" b="b"/>
              <a:pathLst>
                <a:path w="1457959" h="408304">
                  <a:moveTo>
                    <a:pt x="1457711" y="0"/>
                  </a:moveTo>
                  <a:lnTo>
                    <a:pt x="0" y="0"/>
                  </a:lnTo>
                  <a:lnTo>
                    <a:pt x="0" y="407795"/>
                  </a:lnTo>
                  <a:lnTo>
                    <a:pt x="1457711" y="407795"/>
                  </a:lnTo>
                  <a:lnTo>
                    <a:pt x="14577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361774" y="4417523"/>
            <a:ext cx="1232253" cy="311652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defTabSz="888980">
              <a:spcBef>
                <a:spcPts val="97"/>
              </a:spcBef>
            </a:pPr>
            <a:r>
              <a:rPr sz="1944" b="1" spc="-5" dirty="0">
                <a:solidFill>
                  <a:prstClr val="black"/>
                </a:solidFill>
                <a:latin typeface="Arial"/>
                <a:cs typeface="Arial"/>
              </a:rPr>
              <a:t>Prediction</a:t>
            </a:r>
            <a:endParaRPr sz="1944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384557" y="2260777"/>
            <a:ext cx="2892337" cy="3874558"/>
            <a:chOff x="5381647" y="2325370"/>
            <a:chExt cx="2974975" cy="3985260"/>
          </a:xfrm>
        </p:grpSpPr>
        <p:sp>
          <p:nvSpPr>
            <p:cNvPr id="11" name="object 11"/>
            <p:cNvSpPr/>
            <p:nvPr/>
          </p:nvSpPr>
          <p:spPr>
            <a:xfrm>
              <a:off x="5395934" y="2590800"/>
              <a:ext cx="1812925" cy="2242185"/>
            </a:xfrm>
            <a:custGeom>
              <a:avLst/>
              <a:gdLst/>
              <a:ahLst/>
              <a:cxnLst/>
              <a:rect l="l" t="t" r="r" b="b"/>
              <a:pathLst>
                <a:path w="1812925" h="2242185">
                  <a:moveTo>
                    <a:pt x="1812585" y="0"/>
                  </a:moveTo>
                  <a:lnTo>
                    <a:pt x="1812585" y="397598"/>
                  </a:lnTo>
                  <a:lnTo>
                    <a:pt x="0" y="397598"/>
                  </a:lnTo>
                  <a:lnTo>
                    <a:pt x="0" y="2241761"/>
                  </a:lnTo>
                  <a:lnTo>
                    <a:pt x="222862" y="2241761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5561647" y="4789699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0" y="85724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5647372" y="4996286"/>
              <a:ext cx="1655445" cy="327660"/>
            </a:xfrm>
            <a:custGeom>
              <a:avLst/>
              <a:gdLst/>
              <a:ahLst/>
              <a:cxnLst/>
              <a:rect l="l" t="t" r="r" b="b"/>
              <a:pathLst>
                <a:path w="1655445" h="327660">
                  <a:moveTo>
                    <a:pt x="1655444" y="0"/>
                  </a:moveTo>
                  <a:lnTo>
                    <a:pt x="0" y="0"/>
                  </a:lnTo>
                  <a:lnTo>
                    <a:pt x="0" y="327447"/>
                  </a:lnTo>
                  <a:lnTo>
                    <a:pt x="1655444" y="327447"/>
                  </a:lnTo>
                  <a:lnTo>
                    <a:pt x="1655444" y="0"/>
                  </a:lnTo>
                  <a:close/>
                </a:path>
              </a:pathLst>
            </a:custGeom>
            <a:solidFill>
              <a:srgbClr val="ACAEE5"/>
            </a:solidFill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5647372" y="4996286"/>
              <a:ext cx="1655445" cy="327660"/>
            </a:xfrm>
            <a:custGeom>
              <a:avLst/>
              <a:gdLst/>
              <a:ahLst/>
              <a:cxnLst/>
              <a:rect l="l" t="t" r="r" b="b"/>
              <a:pathLst>
                <a:path w="1655445" h="327660">
                  <a:moveTo>
                    <a:pt x="0" y="0"/>
                  </a:moveTo>
                  <a:lnTo>
                    <a:pt x="1655444" y="0"/>
                  </a:lnTo>
                  <a:lnTo>
                    <a:pt x="1655444" y="327447"/>
                  </a:lnTo>
                  <a:lnTo>
                    <a:pt x="0" y="327447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5647372" y="4668838"/>
              <a:ext cx="1655445" cy="327660"/>
            </a:xfrm>
            <a:custGeom>
              <a:avLst/>
              <a:gdLst/>
              <a:ahLst/>
              <a:cxnLst/>
              <a:rect l="l" t="t" r="r" b="b"/>
              <a:pathLst>
                <a:path w="1655445" h="327660">
                  <a:moveTo>
                    <a:pt x="1655444" y="0"/>
                  </a:moveTo>
                  <a:lnTo>
                    <a:pt x="0" y="0"/>
                  </a:lnTo>
                  <a:lnTo>
                    <a:pt x="0" y="327447"/>
                  </a:lnTo>
                  <a:lnTo>
                    <a:pt x="1655444" y="327447"/>
                  </a:lnTo>
                  <a:lnTo>
                    <a:pt x="1655444" y="0"/>
                  </a:lnTo>
                  <a:close/>
                </a:path>
              </a:pathLst>
            </a:custGeom>
            <a:solidFill>
              <a:srgbClr val="ACAEE5"/>
            </a:solidFill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5647372" y="4668838"/>
              <a:ext cx="1655445" cy="327660"/>
            </a:xfrm>
            <a:custGeom>
              <a:avLst/>
              <a:gdLst/>
              <a:ahLst/>
              <a:cxnLst/>
              <a:rect l="l" t="t" r="r" b="b"/>
              <a:pathLst>
                <a:path w="1655445" h="327660">
                  <a:moveTo>
                    <a:pt x="0" y="0"/>
                  </a:moveTo>
                  <a:lnTo>
                    <a:pt x="1655444" y="0"/>
                  </a:lnTo>
                  <a:lnTo>
                    <a:pt x="1655444" y="327448"/>
                  </a:lnTo>
                  <a:lnTo>
                    <a:pt x="0" y="327448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5647372" y="4343187"/>
              <a:ext cx="1655445" cy="325755"/>
            </a:xfrm>
            <a:custGeom>
              <a:avLst/>
              <a:gdLst/>
              <a:ahLst/>
              <a:cxnLst/>
              <a:rect l="l" t="t" r="r" b="b"/>
              <a:pathLst>
                <a:path w="1655445" h="325754">
                  <a:moveTo>
                    <a:pt x="1655444" y="0"/>
                  </a:moveTo>
                  <a:lnTo>
                    <a:pt x="0" y="0"/>
                  </a:lnTo>
                  <a:lnTo>
                    <a:pt x="0" y="325649"/>
                  </a:lnTo>
                  <a:lnTo>
                    <a:pt x="1655444" y="325649"/>
                  </a:lnTo>
                  <a:lnTo>
                    <a:pt x="1655444" y="0"/>
                  </a:lnTo>
                  <a:close/>
                </a:path>
              </a:pathLst>
            </a:custGeom>
            <a:solidFill>
              <a:srgbClr val="ACAEE5"/>
            </a:solidFill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5647372" y="4343187"/>
              <a:ext cx="1655445" cy="325755"/>
            </a:xfrm>
            <a:custGeom>
              <a:avLst/>
              <a:gdLst/>
              <a:ahLst/>
              <a:cxnLst/>
              <a:rect l="l" t="t" r="r" b="b"/>
              <a:pathLst>
                <a:path w="1655445" h="325754">
                  <a:moveTo>
                    <a:pt x="0" y="0"/>
                  </a:moveTo>
                  <a:lnTo>
                    <a:pt x="1655444" y="0"/>
                  </a:lnTo>
                  <a:lnTo>
                    <a:pt x="1655444" y="325649"/>
                  </a:lnTo>
                  <a:lnTo>
                    <a:pt x="0" y="325649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5647372" y="4015741"/>
              <a:ext cx="1655445" cy="327660"/>
            </a:xfrm>
            <a:custGeom>
              <a:avLst/>
              <a:gdLst/>
              <a:ahLst/>
              <a:cxnLst/>
              <a:rect l="l" t="t" r="r" b="b"/>
              <a:pathLst>
                <a:path w="1655445" h="327660">
                  <a:moveTo>
                    <a:pt x="1655444" y="0"/>
                  </a:moveTo>
                  <a:lnTo>
                    <a:pt x="0" y="0"/>
                  </a:lnTo>
                  <a:lnTo>
                    <a:pt x="0" y="327447"/>
                  </a:lnTo>
                  <a:lnTo>
                    <a:pt x="1655444" y="327447"/>
                  </a:lnTo>
                  <a:lnTo>
                    <a:pt x="1655444" y="0"/>
                  </a:lnTo>
                  <a:close/>
                </a:path>
              </a:pathLst>
            </a:custGeom>
            <a:solidFill>
              <a:srgbClr val="ACAEE5"/>
            </a:solidFill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5647372" y="4015741"/>
              <a:ext cx="1655445" cy="327660"/>
            </a:xfrm>
            <a:custGeom>
              <a:avLst/>
              <a:gdLst/>
              <a:ahLst/>
              <a:cxnLst/>
              <a:rect l="l" t="t" r="r" b="b"/>
              <a:pathLst>
                <a:path w="1655445" h="327660">
                  <a:moveTo>
                    <a:pt x="0" y="0"/>
                  </a:moveTo>
                  <a:lnTo>
                    <a:pt x="1655444" y="0"/>
                  </a:lnTo>
                  <a:lnTo>
                    <a:pt x="1655444" y="327447"/>
                  </a:lnTo>
                  <a:lnTo>
                    <a:pt x="0" y="327447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5647372" y="3688292"/>
              <a:ext cx="1655445" cy="327660"/>
            </a:xfrm>
            <a:custGeom>
              <a:avLst/>
              <a:gdLst/>
              <a:ahLst/>
              <a:cxnLst/>
              <a:rect l="l" t="t" r="r" b="b"/>
              <a:pathLst>
                <a:path w="1655445" h="327660">
                  <a:moveTo>
                    <a:pt x="1655444" y="0"/>
                  </a:moveTo>
                  <a:lnTo>
                    <a:pt x="0" y="0"/>
                  </a:lnTo>
                  <a:lnTo>
                    <a:pt x="0" y="327447"/>
                  </a:lnTo>
                  <a:lnTo>
                    <a:pt x="1655444" y="327447"/>
                  </a:lnTo>
                  <a:lnTo>
                    <a:pt x="1655444" y="0"/>
                  </a:lnTo>
                  <a:close/>
                </a:path>
              </a:pathLst>
            </a:custGeom>
            <a:solidFill>
              <a:srgbClr val="ACAEE5"/>
            </a:solidFill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5647372" y="3688292"/>
              <a:ext cx="1655445" cy="327660"/>
            </a:xfrm>
            <a:custGeom>
              <a:avLst/>
              <a:gdLst/>
              <a:ahLst/>
              <a:cxnLst/>
              <a:rect l="l" t="t" r="r" b="b"/>
              <a:pathLst>
                <a:path w="1655445" h="327660">
                  <a:moveTo>
                    <a:pt x="0" y="0"/>
                  </a:moveTo>
                  <a:lnTo>
                    <a:pt x="1655444" y="0"/>
                  </a:lnTo>
                  <a:lnTo>
                    <a:pt x="1655444" y="327447"/>
                  </a:lnTo>
                  <a:lnTo>
                    <a:pt x="0" y="327447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5647372" y="3362643"/>
              <a:ext cx="1655445" cy="325755"/>
            </a:xfrm>
            <a:custGeom>
              <a:avLst/>
              <a:gdLst/>
              <a:ahLst/>
              <a:cxnLst/>
              <a:rect l="l" t="t" r="r" b="b"/>
              <a:pathLst>
                <a:path w="1655445" h="325754">
                  <a:moveTo>
                    <a:pt x="1655444" y="0"/>
                  </a:moveTo>
                  <a:lnTo>
                    <a:pt x="0" y="0"/>
                  </a:lnTo>
                  <a:lnTo>
                    <a:pt x="0" y="325648"/>
                  </a:lnTo>
                  <a:lnTo>
                    <a:pt x="1655444" y="325648"/>
                  </a:lnTo>
                  <a:lnTo>
                    <a:pt x="1655444" y="0"/>
                  </a:lnTo>
                  <a:close/>
                </a:path>
              </a:pathLst>
            </a:custGeom>
            <a:solidFill>
              <a:srgbClr val="ACAEE5"/>
            </a:solidFill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5647372" y="3362643"/>
              <a:ext cx="1655445" cy="325755"/>
            </a:xfrm>
            <a:custGeom>
              <a:avLst/>
              <a:gdLst/>
              <a:ahLst/>
              <a:cxnLst/>
              <a:rect l="l" t="t" r="r" b="b"/>
              <a:pathLst>
                <a:path w="1655445" h="325754">
                  <a:moveTo>
                    <a:pt x="0" y="0"/>
                  </a:moveTo>
                  <a:lnTo>
                    <a:pt x="1655444" y="0"/>
                  </a:lnTo>
                  <a:lnTo>
                    <a:pt x="1655444" y="325649"/>
                  </a:lnTo>
                  <a:lnTo>
                    <a:pt x="0" y="325649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5647372" y="5323734"/>
              <a:ext cx="1655445" cy="327660"/>
            </a:xfrm>
            <a:custGeom>
              <a:avLst/>
              <a:gdLst/>
              <a:ahLst/>
              <a:cxnLst/>
              <a:rect l="l" t="t" r="r" b="b"/>
              <a:pathLst>
                <a:path w="1655445" h="327660">
                  <a:moveTo>
                    <a:pt x="1655444" y="0"/>
                  </a:moveTo>
                  <a:lnTo>
                    <a:pt x="0" y="0"/>
                  </a:lnTo>
                  <a:lnTo>
                    <a:pt x="0" y="327449"/>
                  </a:lnTo>
                  <a:lnTo>
                    <a:pt x="1655444" y="327449"/>
                  </a:lnTo>
                  <a:lnTo>
                    <a:pt x="1655444" y="0"/>
                  </a:lnTo>
                  <a:close/>
                </a:path>
              </a:pathLst>
            </a:custGeom>
            <a:solidFill>
              <a:srgbClr val="ACAEE5"/>
            </a:solidFill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5647372" y="5323734"/>
              <a:ext cx="1655445" cy="327660"/>
            </a:xfrm>
            <a:custGeom>
              <a:avLst/>
              <a:gdLst/>
              <a:ahLst/>
              <a:cxnLst/>
              <a:rect l="l" t="t" r="r" b="b"/>
              <a:pathLst>
                <a:path w="1655445" h="327660">
                  <a:moveTo>
                    <a:pt x="0" y="0"/>
                  </a:moveTo>
                  <a:lnTo>
                    <a:pt x="1655444" y="0"/>
                  </a:lnTo>
                  <a:lnTo>
                    <a:pt x="1655444" y="327448"/>
                  </a:lnTo>
                  <a:lnTo>
                    <a:pt x="0" y="327448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5647372" y="5651183"/>
              <a:ext cx="1655445" cy="325755"/>
            </a:xfrm>
            <a:custGeom>
              <a:avLst/>
              <a:gdLst/>
              <a:ahLst/>
              <a:cxnLst/>
              <a:rect l="l" t="t" r="r" b="b"/>
              <a:pathLst>
                <a:path w="1655445" h="325754">
                  <a:moveTo>
                    <a:pt x="1655444" y="0"/>
                  </a:moveTo>
                  <a:lnTo>
                    <a:pt x="0" y="0"/>
                  </a:lnTo>
                  <a:lnTo>
                    <a:pt x="0" y="325648"/>
                  </a:lnTo>
                  <a:lnTo>
                    <a:pt x="1655444" y="325648"/>
                  </a:lnTo>
                  <a:lnTo>
                    <a:pt x="1655444" y="0"/>
                  </a:lnTo>
                  <a:close/>
                </a:path>
              </a:pathLst>
            </a:custGeom>
            <a:solidFill>
              <a:srgbClr val="ACAEE5"/>
            </a:solidFill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5647372" y="5651183"/>
              <a:ext cx="1655445" cy="325755"/>
            </a:xfrm>
            <a:custGeom>
              <a:avLst/>
              <a:gdLst/>
              <a:ahLst/>
              <a:cxnLst/>
              <a:rect l="l" t="t" r="r" b="b"/>
              <a:pathLst>
                <a:path w="1655445" h="325754">
                  <a:moveTo>
                    <a:pt x="0" y="0"/>
                  </a:moveTo>
                  <a:lnTo>
                    <a:pt x="1655444" y="0"/>
                  </a:lnTo>
                  <a:lnTo>
                    <a:pt x="1655444" y="325648"/>
                  </a:lnTo>
                  <a:lnTo>
                    <a:pt x="0" y="325648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5647372" y="5976832"/>
              <a:ext cx="1655445" cy="327660"/>
            </a:xfrm>
            <a:custGeom>
              <a:avLst/>
              <a:gdLst/>
              <a:ahLst/>
              <a:cxnLst/>
              <a:rect l="l" t="t" r="r" b="b"/>
              <a:pathLst>
                <a:path w="1655445" h="327660">
                  <a:moveTo>
                    <a:pt x="1655444" y="0"/>
                  </a:moveTo>
                  <a:lnTo>
                    <a:pt x="0" y="0"/>
                  </a:lnTo>
                  <a:lnTo>
                    <a:pt x="0" y="327447"/>
                  </a:lnTo>
                  <a:lnTo>
                    <a:pt x="1655444" y="327447"/>
                  </a:lnTo>
                  <a:lnTo>
                    <a:pt x="1655444" y="0"/>
                  </a:lnTo>
                  <a:close/>
                </a:path>
              </a:pathLst>
            </a:custGeom>
            <a:solidFill>
              <a:srgbClr val="ACAEE5"/>
            </a:solidFill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5647372" y="5976832"/>
              <a:ext cx="1655445" cy="327660"/>
            </a:xfrm>
            <a:custGeom>
              <a:avLst/>
              <a:gdLst/>
              <a:ahLst/>
              <a:cxnLst/>
              <a:rect l="l" t="t" r="r" b="b"/>
              <a:pathLst>
                <a:path w="1655445" h="327660">
                  <a:moveTo>
                    <a:pt x="0" y="0"/>
                  </a:moveTo>
                  <a:lnTo>
                    <a:pt x="1655444" y="0"/>
                  </a:lnTo>
                  <a:lnTo>
                    <a:pt x="1655444" y="327447"/>
                  </a:lnTo>
                  <a:lnTo>
                    <a:pt x="0" y="327447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7302817" y="4711119"/>
              <a:ext cx="1005840" cy="121920"/>
            </a:xfrm>
            <a:custGeom>
              <a:avLst/>
              <a:gdLst/>
              <a:ahLst/>
              <a:cxnLst/>
              <a:rect l="l" t="t" r="r" b="b"/>
              <a:pathLst>
                <a:path w="1005840" h="121920">
                  <a:moveTo>
                    <a:pt x="0" y="121443"/>
                  </a:moveTo>
                  <a:lnTo>
                    <a:pt x="526256" y="121443"/>
                  </a:lnTo>
                  <a:lnTo>
                    <a:pt x="526256" y="0"/>
                  </a:lnTo>
                  <a:lnTo>
                    <a:pt x="1005681" y="0"/>
                  </a:lnTo>
                </a:path>
              </a:pathLst>
            </a:custGeom>
            <a:ln w="317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8260873" y="4663494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>
                  <a:moveTo>
                    <a:pt x="0" y="0"/>
                  </a:moveTo>
                  <a:lnTo>
                    <a:pt x="0" y="95250"/>
                  </a:lnTo>
                  <a:lnTo>
                    <a:pt x="95250" y="476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5532107" y="2331719"/>
              <a:ext cx="2179320" cy="259079"/>
            </a:xfrm>
            <a:custGeom>
              <a:avLst/>
              <a:gdLst/>
              <a:ahLst/>
              <a:cxnLst/>
              <a:rect l="l" t="t" r="r" b="b"/>
              <a:pathLst>
                <a:path w="2179320" h="259080">
                  <a:moveTo>
                    <a:pt x="1341120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341120" y="259080"/>
                  </a:lnTo>
                  <a:lnTo>
                    <a:pt x="1341120" y="0"/>
                  </a:lnTo>
                  <a:close/>
                </a:path>
                <a:path w="2179320" h="259080">
                  <a:moveTo>
                    <a:pt x="2179320" y="0"/>
                  </a:moveTo>
                  <a:lnTo>
                    <a:pt x="2011680" y="0"/>
                  </a:lnTo>
                  <a:lnTo>
                    <a:pt x="2011680" y="259080"/>
                  </a:lnTo>
                  <a:lnTo>
                    <a:pt x="2179320" y="259080"/>
                  </a:lnTo>
                  <a:lnTo>
                    <a:pt x="2179320" y="0"/>
                  </a:lnTo>
                  <a:close/>
                </a:path>
              </a:pathLst>
            </a:custGeom>
            <a:solidFill>
              <a:srgbClr val="FFD300"/>
            </a:solidFill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5532118" y="2331720"/>
              <a:ext cx="2179320" cy="259079"/>
            </a:xfrm>
            <a:custGeom>
              <a:avLst/>
              <a:gdLst/>
              <a:ahLst/>
              <a:cxnLst/>
              <a:rect l="l" t="t" r="r" b="b"/>
              <a:pathLst>
                <a:path w="2179320" h="259080">
                  <a:moveTo>
                    <a:pt x="0" y="0"/>
                  </a:moveTo>
                  <a:lnTo>
                    <a:pt x="2179319" y="0"/>
                  </a:lnTo>
                  <a:lnTo>
                    <a:pt x="2179319" y="259079"/>
                  </a:lnTo>
                  <a:lnTo>
                    <a:pt x="0" y="259079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6873238" y="2331719"/>
              <a:ext cx="670560" cy="259079"/>
            </a:xfrm>
            <a:custGeom>
              <a:avLst/>
              <a:gdLst/>
              <a:ahLst/>
              <a:cxnLst/>
              <a:rect l="l" t="t" r="r" b="b"/>
              <a:pathLst>
                <a:path w="670559" h="259080">
                  <a:moveTo>
                    <a:pt x="670560" y="0"/>
                  </a:moveTo>
                  <a:lnTo>
                    <a:pt x="0" y="0"/>
                  </a:lnTo>
                  <a:lnTo>
                    <a:pt x="0" y="259079"/>
                  </a:lnTo>
                  <a:lnTo>
                    <a:pt x="670560" y="259079"/>
                  </a:lnTo>
                  <a:lnTo>
                    <a:pt x="670560" y="0"/>
                  </a:lnTo>
                  <a:close/>
                </a:path>
              </a:pathLst>
            </a:custGeom>
            <a:solidFill>
              <a:srgbClr val="ACAEE5"/>
            </a:solidFill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6873238" y="2331720"/>
              <a:ext cx="670560" cy="259079"/>
            </a:xfrm>
            <a:custGeom>
              <a:avLst/>
              <a:gdLst/>
              <a:ahLst/>
              <a:cxnLst/>
              <a:rect l="l" t="t" r="r" b="b"/>
              <a:pathLst>
                <a:path w="670559" h="259080">
                  <a:moveTo>
                    <a:pt x="0" y="0"/>
                  </a:moveTo>
                  <a:lnTo>
                    <a:pt x="670559" y="0"/>
                  </a:lnTo>
                  <a:lnTo>
                    <a:pt x="670559" y="259079"/>
                  </a:lnTo>
                  <a:lnTo>
                    <a:pt x="0" y="259079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88980"/>
              <a:endParaRPr sz="175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6926516" y="1933300"/>
            <a:ext cx="531548" cy="281772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defTabSz="888980">
              <a:spcBef>
                <a:spcPts val="97"/>
              </a:spcBef>
            </a:pPr>
            <a:r>
              <a:rPr sz="175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K</a:t>
            </a:r>
            <a:r>
              <a:rPr sz="1750" b="1" dirty="0">
                <a:solidFill>
                  <a:prstClr val="black"/>
                </a:solidFill>
                <a:latin typeface="Times New Roman"/>
                <a:cs typeface="Times New Roman"/>
              </a:rPr>
              <a:t>-b</a:t>
            </a:r>
            <a:r>
              <a:rPr sz="175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i</a:t>
            </a:r>
            <a:r>
              <a:rPr sz="1750" b="1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endParaRPr sz="175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041" defTabSz="888980">
              <a:lnSpc>
                <a:spcPts val="1604"/>
              </a:lnSpc>
            </a:pPr>
            <a:fld id="{81D60167-4931-47E6-BA6A-407CBD079E47}" type="slidenum">
              <a:rPr dirty="0"/>
              <a:pPr marL="37041" defTabSz="888980">
                <a:lnSpc>
                  <a:spcPts val="1604"/>
                </a:lnSpc>
              </a:pPr>
              <a:t>61</a:t>
            </a:fld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7963835" y="2143203"/>
            <a:ext cx="885296" cy="341660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defTabSz="888980">
              <a:spcBef>
                <a:spcPts val="97"/>
              </a:spcBef>
            </a:pPr>
            <a:r>
              <a:rPr sz="2139" b="1" dirty="0">
                <a:solidFill>
                  <a:prstClr val="black"/>
                </a:solidFill>
                <a:latin typeface="Times New Roman"/>
                <a:cs typeface="Times New Roman"/>
              </a:rPr>
              <a:t>B</a:t>
            </a:r>
            <a:r>
              <a:rPr sz="2139" b="1" spc="-5" dirty="0">
                <a:solidFill>
                  <a:prstClr val="black"/>
                </a:solidFill>
                <a:latin typeface="Times New Roman"/>
                <a:cs typeface="Times New Roman"/>
              </a:rPr>
              <a:t>r</a:t>
            </a:r>
            <a:r>
              <a:rPr sz="2139" b="1" dirty="0">
                <a:solidFill>
                  <a:prstClr val="black"/>
                </a:solidFill>
                <a:latin typeface="Times New Roman"/>
                <a:cs typeface="Times New Roman"/>
              </a:rPr>
              <a:t>an</a:t>
            </a:r>
            <a:r>
              <a:rPr sz="2139" b="1" spc="-5" dirty="0">
                <a:solidFill>
                  <a:prstClr val="black"/>
                </a:solidFill>
                <a:latin typeface="Times New Roman"/>
                <a:cs typeface="Times New Roman"/>
              </a:rPr>
              <a:t>c</a:t>
            </a:r>
            <a:r>
              <a:rPr sz="2139" b="1" dirty="0">
                <a:solidFill>
                  <a:prstClr val="black"/>
                </a:solidFill>
                <a:latin typeface="Times New Roman"/>
                <a:cs typeface="Times New Roman"/>
              </a:rPr>
              <a:t>h</a:t>
            </a:r>
            <a:endParaRPr sz="213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963835" y="2464231"/>
            <a:ext cx="910608" cy="341660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defTabSz="888980">
              <a:spcBef>
                <a:spcPts val="97"/>
              </a:spcBef>
            </a:pPr>
            <a:r>
              <a:rPr sz="2139" b="1" dirty="0">
                <a:solidFill>
                  <a:prstClr val="black"/>
                </a:solidFill>
                <a:latin typeface="Times New Roman"/>
                <a:cs typeface="Times New Roman"/>
              </a:rPr>
              <a:t>add</a:t>
            </a:r>
            <a:r>
              <a:rPr sz="2139" b="1" spc="-39" dirty="0">
                <a:solidFill>
                  <a:prstClr val="black"/>
                </a:solidFill>
                <a:latin typeface="Times New Roman"/>
                <a:cs typeface="Times New Roman"/>
              </a:rPr>
              <a:t>r</a:t>
            </a:r>
            <a:r>
              <a:rPr sz="2139" b="1" spc="-5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139" b="1" dirty="0">
                <a:solidFill>
                  <a:prstClr val="black"/>
                </a:solidFill>
                <a:latin typeface="Times New Roman"/>
                <a:cs typeface="Times New Roman"/>
              </a:rPr>
              <a:t>ss</a:t>
            </a:r>
            <a:endParaRPr sz="213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304186" y="3128616"/>
            <a:ext cx="393259" cy="476313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37041" defTabSz="888980">
              <a:spcBef>
                <a:spcPts val="97"/>
              </a:spcBef>
            </a:pPr>
            <a:r>
              <a:rPr sz="4521" baseline="-17025" dirty="0">
                <a:solidFill>
                  <a:prstClr val="black"/>
                </a:solidFill>
                <a:latin typeface="Times New Roman"/>
                <a:cs typeface="Times New Roman"/>
              </a:rPr>
              <a:t>2</a:t>
            </a:r>
            <a:r>
              <a:rPr sz="1993" dirty="0">
                <a:solidFill>
                  <a:prstClr val="black"/>
                </a:solidFill>
                <a:latin typeface="Times New Roman"/>
                <a:cs typeface="Times New Roman"/>
              </a:rPr>
              <a:t>k</a:t>
            </a:r>
            <a:endParaRPr sz="1993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041" marR="0" lvl="0" indent="0" algn="l" defTabSz="888980" rtl="0" eaLnBrk="1" fontAlgn="auto" latinLnBrk="0" hangingPunct="1">
              <a:lnSpc>
                <a:spcPts val="160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556" b="1" i="0" u="none" strike="noStrike" kern="1200" cap="none" spc="0" normalizeH="0" baseline="0" noProof="0" dirty="0">
                <a:ln>
                  <a:noFill/>
                </a:ln>
                <a:solidFill>
                  <a:srgbClr val="16164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37041" marR="0" lvl="0" indent="0" algn="l" defTabSz="888980" rtl="0" eaLnBrk="1" fontAlgn="auto" latinLnBrk="0" hangingPunct="1">
                <a:lnSpc>
                  <a:spcPts val="1604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sz="1556" b="1" i="0" u="none" strike="noStrike" kern="1200" cap="none" spc="0" normalizeH="0" baseline="0" noProof="0" dirty="0">
              <a:ln>
                <a:noFill/>
              </a:ln>
              <a:solidFill>
                <a:srgbClr val="161645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1931" y="1028829"/>
            <a:ext cx="8785666" cy="5274733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321638" marR="0" lvl="0" indent="-309908" algn="l" defTabSz="888980" rtl="0" eaLnBrk="1" fontAlgn="auto" latinLnBrk="0" hangingPunct="1">
              <a:lnSpc>
                <a:spcPts val="3577"/>
              </a:lnSpc>
              <a:spcBef>
                <a:spcPts val="97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21638" algn="l"/>
                <a:tab pos="322255" algn="l"/>
              </a:tabLst>
              <a:defRPr/>
            </a:pPr>
            <a:r>
              <a:rPr kumimoji="0" sz="3014" b="1" i="0" u="none" strike="noStrike" kern="1200" cap="none" spc="-5" normalizeH="0" baseline="0" noProof="0" dirty="0">
                <a:ln>
                  <a:noFill/>
                </a:ln>
                <a:solidFill>
                  <a:srgbClr val="000A4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Example:</a:t>
            </a:r>
            <a:endParaRPr kumimoji="0" sz="301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43872" marR="0" lvl="0" indent="0" algn="l" defTabSz="888980" rtl="0" eaLnBrk="1" fontAlgn="auto" latinLnBrk="0" hangingPunct="1">
              <a:lnSpc>
                <a:spcPts val="334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19" b="0" i="0" u="none" strike="noStrike" kern="1200" cap="none" spc="0" normalizeH="0" baseline="0" noProof="0" dirty="0">
                <a:ln>
                  <a:noFill/>
                </a:ln>
                <a:solidFill>
                  <a:srgbClr val="550E07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–</a:t>
            </a:r>
            <a:r>
              <a:rPr kumimoji="0" sz="2819" b="0" i="0" u="none" strike="noStrike" kern="1200" cap="none" spc="78" normalizeH="0" baseline="0" noProof="0" dirty="0">
                <a:ln>
                  <a:noFill/>
                </a:ln>
                <a:solidFill>
                  <a:srgbClr val="550E07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819" b="1" i="0" u="none" strike="noStrike" kern="1200" cap="none" spc="-5" normalizeH="0" baseline="0" noProof="0" dirty="0">
                <a:ln>
                  <a:noFill/>
                </a:ln>
                <a:solidFill>
                  <a:srgbClr val="550E07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 </a:t>
            </a:r>
            <a:r>
              <a:rPr kumimoji="0" sz="2819" b="1" i="0" u="none" strike="noStrike" kern="1200" cap="none" spc="0" normalizeH="0" baseline="0" noProof="0" dirty="0">
                <a:ln>
                  <a:noFill/>
                </a:ln>
                <a:solidFill>
                  <a:srgbClr val="550E07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 </a:t>
            </a:r>
            <a:r>
              <a:rPr kumimoji="0" sz="2819" b="1" i="0" u="none" strike="noStrike" kern="1200" cap="none" spc="-5" normalizeH="0" baseline="0" noProof="0" dirty="0">
                <a:ln>
                  <a:noFill/>
                </a:ln>
                <a:solidFill>
                  <a:srgbClr val="550E07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loop,</a:t>
            </a:r>
            <a:r>
              <a:rPr kumimoji="0" sz="2819" b="1" i="0" u="none" strike="noStrike" kern="1200" cap="none" spc="-10" normalizeH="0" baseline="0" noProof="0" dirty="0">
                <a:ln>
                  <a:noFill/>
                </a:ln>
                <a:solidFill>
                  <a:srgbClr val="550E07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819" b="1" i="0" u="none" strike="noStrike" kern="1200" cap="none" spc="-5" normalizeH="0" baseline="0" noProof="0" dirty="0">
                <a:ln>
                  <a:noFill/>
                </a:ln>
                <a:solidFill>
                  <a:srgbClr val="550E07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1-bit </a:t>
            </a:r>
            <a:r>
              <a:rPr kumimoji="0" sz="2819" b="1" i="0" u="none" strike="noStrike" kern="1200" cap="none" spc="0" normalizeH="0" baseline="0" noProof="0" dirty="0">
                <a:ln>
                  <a:noFill/>
                </a:ln>
                <a:solidFill>
                  <a:srgbClr val="550E07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BHT</a:t>
            </a:r>
            <a:r>
              <a:rPr kumimoji="0" sz="2819" b="1" i="0" u="none" strike="noStrike" kern="1200" cap="none" spc="-5" normalizeH="0" baseline="0" noProof="0" dirty="0">
                <a:ln>
                  <a:noFill/>
                </a:ln>
                <a:solidFill>
                  <a:srgbClr val="550E07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will</a:t>
            </a:r>
            <a:r>
              <a:rPr kumimoji="0" sz="2819" b="1" i="0" u="none" strike="noStrike" kern="1200" cap="none" spc="-10" normalizeH="0" baseline="0" noProof="0" dirty="0">
                <a:ln>
                  <a:noFill/>
                </a:ln>
                <a:solidFill>
                  <a:srgbClr val="550E07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819" b="1" i="0" u="none" strike="noStrike" kern="1200" cap="none" spc="-5" normalizeH="0" baseline="0" noProof="0" dirty="0">
                <a:ln>
                  <a:noFill/>
                </a:ln>
                <a:solidFill>
                  <a:srgbClr val="550E07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cause</a:t>
            </a:r>
            <a:r>
              <a:rPr kumimoji="0" sz="2819" b="1" i="0" u="none" strike="noStrike" kern="1200" cap="none" spc="0" normalizeH="0" baseline="0" noProof="0" dirty="0">
                <a:ln>
                  <a:noFill/>
                </a:ln>
                <a:solidFill>
                  <a:srgbClr val="550E07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2 </a:t>
            </a:r>
            <a:r>
              <a:rPr kumimoji="0" sz="2819" b="1" i="0" u="none" strike="noStrike" kern="1200" cap="none" spc="-5" normalizeH="0" baseline="0" noProof="0" dirty="0">
                <a:ln>
                  <a:noFill/>
                </a:ln>
                <a:solidFill>
                  <a:srgbClr val="550E07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mispredictions</a:t>
            </a:r>
            <a:endParaRPr kumimoji="0" sz="281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888980" rtl="0" eaLnBrk="1" fontAlgn="auto" latinLnBrk="0" hangingPunct="1">
              <a:lnSpc>
                <a:spcPct val="100000"/>
              </a:lnSpc>
              <a:spcBef>
                <a:spcPts val="2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91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21638" marR="0" lvl="0" indent="-309908" algn="l" defTabSz="8889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21638" algn="l"/>
                <a:tab pos="322255" algn="l"/>
              </a:tabLst>
              <a:defRPr/>
            </a:pPr>
            <a:r>
              <a:rPr kumimoji="0" sz="3014" b="1" i="0" u="none" strike="noStrike" kern="1200" cap="none" spc="-5" normalizeH="0" baseline="0" noProof="0" dirty="0">
                <a:ln>
                  <a:noFill/>
                </a:ln>
                <a:solidFill>
                  <a:srgbClr val="000A4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Consider</a:t>
            </a:r>
            <a:r>
              <a:rPr kumimoji="0" sz="3014" b="1" i="0" u="none" strike="noStrike" kern="1200" cap="none" spc="0" normalizeH="0" baseline="0" noProof="0" dirty="0">
                <a:ln>
                  <a:noFill/>
                </a:ln>
                <a:solidFill>
                  <a:srgbClr val="000A4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a </a:t>
            </a:r>
            <a:r>
              <a:rPr kumimoji="0" sz="3014" b="1" i="0" u="none" strike="noStrike" kern="1200" cap="none" spc="-5" normalizeH="0" baseline="0" noProof="0" dirty="0">
                <a:ln>
                  <a:noFill/>
                </a:ln>
                <a:solidFill>
                  <a:srgbClr val="000A4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loop of </a:t>
            </a:r>
            <a:r>
              <a:rPr kumimoji="0" sz="3014" b="1" i="0" u="none" strike="noStrike" kern="1200" cap="none" spc="0" normalizeH="0" baseline="0" noProof="0" dirty="0">
                <a:ln>
                  <a:noFill/>
                </a:ln>
                <a:solidFill>
                  <a:srgbClr val="000A4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9 </a:t>
            </a:r>
            <a:r>
              <a:rPr kumimoji="0" sz="3014" b="1" i="0" u="none" strike="noStrike" kern="1200" cap="none" spc="-5" normalizeH="0" baseline="0" noProof="0" dirty="0">
                <a:ln>
                  <a:noFill/>
                </a:ln>
                <a:solidFill>
                  <a:srgbClr val="000A4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iterations</a:t>
            </a:r>
            <a:r>
              <a:rPr kumimoji="0" sz="3014" b="1" i="0" u="none" strike="noStrike" kern="1200" cap="none" spc="0" normalizeH="0" baseline="0" noProof="0" dirty="0">
                <a:ln>
                  <a:noFill/>
                </a:ln>
                <a:solidFill>
                  <a:srgbClr val="000A4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014" b="1" i="0" u="none" strike="noStrike" kern="1200" cap="none" spc="-5" normalizeH="0" baseline="0" noProof="0" dirty="0">
                <a:ln>
                  <a:noFill/>
                </a:ln>
                <a:solidFill>
                  <a:srgbClr val="000A4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before</a:t>
            </a:r>
            <a:r>
              <a:rPr kumimoji="0" sz="3014" b="1" i="0" u="none" strike="noStrike" kern="1200" cap="none" spc="0" normalizeH="0" baseline="0" noProof="0" dirty="0">
                <a:ln>
                  <a:noFill/>
                </a:ln>
                <a:solidFill>
                  <a:srgbClr val="000A4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014" b="1" i="0" u="none" strike="noStrike" kern="1200" cap="none" spc="-5" normalizeH="0" baseline="0" noProof="0" dirty="0">
                <a:ln>
                  <a:noFill/>
                </a:ln>
                <a:solidFill>
                  <a:srgbClr val="000A4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exit:</a:t>
            </a:r>
            <a:endParaRPr kumimoji="0" sz="301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505607" marR="0" lvl="0" indent="0" algn="l" defTabSz="888980" rtl="0" eaLnBrk="1" fontAlgn="auto" latinLnBrk="0" hangingPunct="1">
              <a:lnSpc>
                <a:spcPct val="100000"/>
              </a:lnSpc>
              <a:spcBef>
                <a:spcPts val="5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25" b="1" i="0" u="none" strike="noStrike" kern="1200" cap="none" spc="-5" normalizeH="0" baseline="0" noProof="0" dirty="0">
                <a:ln>
                  <a:noFill/>
                </a:ln>
                <a:solidFill>
                  <a:srgbClr val="550E07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for</a:t>
            </a:r>
            <a:r>
              <a:rPr kumimoji="0" sz="2625" b="1" i="0" u="none" strike="noStrike" kern="1200" cap="none" spc="-68" normalizeH="0" baseline="0" noProof="0" dirty="0">
                <a:ln>
                  <a:noFill/>
                </a:ln>
                <a:solidFill>
                  <a:srgbClr val="550E07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2625" b="1" i="0" u="none" strike="noStrike" kern="1200" cap="none" spc="-5" normalizeH="0" baseline="0" noProof="0" dirty="0">
                <a:ln>
                  <a:noFill/>
                </a:ln>
                <a:solidFill>
                  <a:srgbClr val="550E07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(…){</a:t>
            </a:r>
            <a:endParaRPr kumimoji="0" sz="262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1306306" marR="3870148" lvl="0" indent="-400658" algn="l" defTabSz="888980" rtl="0" eaLnBrk="1" fontAlgn="auto" latinLnBrk="0" hangingPunct="1">
              <a:lnSpc>
                <a:spcPts val="3208"/>
              </a:lnSpc>
              <a:spcBef>
                <a:spcPts val="117"/>
              </a:spcBef>
              <a:spcAft>
                <a:spcPts val="0"/>
              </a:spcAft>
              <a:buClrTx/>
              <a:buSzTx/>
              <a:buFontTx/>
              <a:buNone/>
              <a:tabLst>
                <a:tab pos="3906571" algn="l"/>
              </a:tabLst>
              <a:defRPr/>
            </a:pPr>
            <a:r>
              <a:rPr kumimoji="0" sz="2625" b="1" i="0" u="none" strike="noStrike" kern="1200" cap="none" spc="-5" normalizeH="0" baseline="0" noProof="0" dirty="0">
                <a:ln>
                  <a:noFill/>
                </a:ln>
                <a:solidFill>
                  <a:srgbClr val="550E07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for</a:t>
            </a:r>
            <a:r>
              <a:rPr kumimoji="0" sz="2625" b="1" i="0" u="none" strike="noStrike" kern="1200" cap="none" spc="0" normalizeH="0" baseline="0" noProof="0" dirty="0">
                <a:ln>
                  <a:noFill/>
                </a:ln>
                <a:solidFill>
                  <a:srgbClr val="550E07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2625" b="1" i="0" u="none" strike="noStrike" kern="1200" cap="none" spc="-5" normalizeH="0" baseline="0" noProof="0" dirty="0">
                <a:ln>
                  <a:noFill/>
                </a:ln>
                <a:solidFill>
                  <a:srgbClr val="550E07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(i=0;</a:t>
            </a:r>
            <a:r>
              <a:rPr kumimoji="0" sz="2625" b="1" i="0" u="none" strike="noStrike" kern="1200" cap="none" spc="5" normalizeH="0" baseline="0" noProof="0" dirty="0">
                <a:ln>
                  <a:noFill/>
                </a:ln>
                <a:solidFill>
                  <a:srgbClr val="550E07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2625" b="1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i&lt;9</a:t>
            </a:r>
            <a:r>
              <a:rPr kumimoji="0" sz="2625" b="1" i="0" u="none" strike="noStrike" kern="1200" cap="none" spc="0" normalizeH="0" baseline="0" noProof="0" dirty="0">
                <a:ln>
                  <a:noFill/>
                </a:ln>
                <a:solidFill>
                  <a:srgbClr val="550E07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;	</a:t>
            </a:r>
            <a:r>
              <a:rPr kumimoji="0" sz="2625" b="1" i="0" u="none" strike="noStrike" kern="1200" cap="none" spc="-5" normalizeH="0" baseline="0" noProof="0" dirty="0">
                <a:ln>
                  <a:noFill/>
                </a:ln>
                <a:solidFill>
                  <a:srgbClr val="550E07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i++) </a:t>
            </a:r>
            <a:r>
              <a:rPr kumimoji="0" sz="2625" b="1" i="0" u="none" strike="noStrike" kern="1200" cap="none" spc="-1560" normalizeH="0" baseline="0" noProof="0" dirty="0">
                <a:ln>
                  <a:noFill/>
                </a:ln>
                <a:solidFill>
                  <a:srgbClr val="550E07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2625" b="1" i="0" u="none" strike="noStrike" kern="1200" cap="none" spc="0" normalizeH="0" baseline="0" noProof="0" dirty="0">
                <a:ln>
                  <a:noFill/>
                </a:ln>
                <a:solidFill>
                  <a:srgbClr val="550E07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a[i]</a:t>
            </a:r>
            <a:r>
              <a:rPr kumimoji="0" sz="2625" b="1" i="0" u="none" strike="noStrike" kern="1200" cap="none" spc="-29" normalizeH="0" baseline="0" noProof="0" dirty="0">
                <a:ln>
                  <a:noFill/>
                </a:ln>
                <a:solidFill>
                  <a:srgbClr val="550E07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2625" b="1" i="0" u="none" strike="noStrike" kern="1200" cap="none" spc="0" normalizeH="0" baseline="0" noProof="0" dirty="0">
                <a:ln>
                  <a:noFill/>
                </a:ln>
                <a:solidFill>
                  <a:srgbClr val="550E07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=</a:t>
            </a:r>
            <a:r>
              <a:rPr kumimoji="0" sz="2625" b="1" i="0" u="none" strike="noStrike" kern="1200" cap="none" spc="-29" normalizeH="0" baseline="0" noProof="0" dirty="0">
                <a:ln>
                  <a:noFill/>
                </a:ln>
                <a:solidFill>
                  <a:srgbClr val="550E07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2625" b="1" i="0" u="none" strike="noStrike" kern="1200" cap="none" spc="0" normalizeH="0" baseline="0" noProof="0" dirty="0">
                <a:ln>
                  <a:noFill/>
                </a:ln>
                <a:solidFill>
                  <a:srgbClr val="550E07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a[i]</a:t>
            </a:r>
            <a:r>
              <a:rPr kumimoji="0" sz="2625" b="1" i="0" u="none" strike="noStrike" kern="1200" cap="none" spc="-29" normalizeH="0" baseline="0" noProof="0" dirty="0">
                <a:ln>
                  <a:noFill/>
                </a:ln>
                <a:solidFill>
                  <a:srgbClr val="550E07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2625" b="1" i="0" u="none" strike="noStrike" kern="1200" cap="none" spc="0" normalizeH="0" baseline="0" noProof="0" dirty="0">
                <a:ln>
                  <a:noFill/>
                </a:ln>
                <a:solidFill>
                  <a:srgbClr val="550E07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*</a:t>
            </a:r>
            <a:r>
              <a:rPr kumimoji="0" sz="2625" b="1" i="0" u="none" strike="noStrike" kern="1200" cap="none" spc="-29" normalizeH="0" baseline="0" noProof="0" dirty="0">
                <a:ln>
                  <a:noFill/>
                </a:ln>
                <a:solidFill>
                  <a:srgbClr val="550E07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2625" b="1" i="0" u="none" strike="noStrike" kern="1200" cap="none" spc="-5" normalizeH="0" baseline="0" noProof="0" dirty="0">
                <a:ln>
                  <a:noFill/>
                </a:ln>
                <a:solidFill>
                  <a:srgbClr val="550E07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2.0;</a:t>
            </a:r>
            <a:endParaRPr kumimoji="0" sz="262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505607" marR="0" lvl="0" indent="0" algn="l" defTabSz="888980" rtl="0" eaLnBrk="1" fontAlgn="auto" latinLnBrk="0" hangingPunct="1">
              <a:lnSpc>
                <a:spcPts val="29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25" b="1" i="0" u="none" strike="noStrike" kern="1200" cap="none" spc="0" normalizeH="0" baseline="0" noProof="0" dirty="0">
                <a:ln>
                  <a:noFill/>
                </a:ln>
                <a:solidFill>
                  <a:srgbClr val="550E07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}</a:t>
            </a:r>
            <a:endParaRPr kumimoji="0" sz="262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753163" marR="114827" lvl="1" indent="-246939" algn="l" defTabSz="888980" rtl="0" eaLnBrk="1" fontAlgn="auto" latinLnBrk="0" hangingPunct="1">
              <a:lnSpc>
                <a:spcPts val="2528"/>
              </a:lnSpc>
              <a:spcBef>
                <a:spcPts val="661"/>
              </a:spcBef>
              <a:spcAft>
                <a:spcPts val="0"/>
              </a:spcAft>
              <a:buClrTx/>
              <a:buSzTx/>
              <a:buFont typeface="Arial MT"/>
              <a:buChar char="–"/>
              <a:tabLst>
                <a:tab pos="754398" algn="l"/>
                <a:tab pos="7458786" algn="l"/>
              </a:tabLst>
              <a:defRPr/>
            </a:pPr>
            <a:r>
              <a:rPr kumimoji="0" sz="2625" b="1" i="0" u="none" strike="noStrike" kern="1200" cap="none" spc="0" normalizeH="0" baseline="0" noProof="0" dirty="0">
                <a:ln>
                  <a:noFill/>
                </a:ln>
                <a:solidFill>
                  <a:srgbClr val="550E07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2625" b="1" i="0" u="none" strike="noStrike" kern="1200" cap="none" spc="-5" normalizeH="0" baseline="0" noProof="0" dirty="0">
                <a:ln>
                  <a:noFill/>
                </a:ln>
                <a:solidFill>
                  <a:srgbClr val="550E07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2625" b="1" i="0" u="none" strike="noStrike" kern="1200" cap="none" spc="0" normalizeH="0" baseline="0" noProof="0" dirty="0">
                <a:ln>
                  <a:noFill/>
                </a:ln>
                <a:solidFill>
                  <a:srgbClr val="550E07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</a:t>
            </a:r>
            <a:r>
              <a:rPr kumimoji="0" sz="2625" b="1" i="0" u="none" strike="noStrike" kern="1200" cap="none" spc="-5" normalizeH="0" baseline="0" noProof="0" dirty="0">
                <a:ln>
                  <a:noFill/>
                </a:ln>
                <a:solidFill>
                  <a:srgbClr val="550E07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o</a:t>
            </a:r>
            <a:r>
              <a:rPr kumimoji="0" sz="2625" b="1" i="0" u="none" strike="noStrike" kern="1200" cap="none" spc="0" normalizeH="0" baseline="0" noProof="0" dirty="0">
                <a:ln>
                  <a:noFill/>
                </a:ln>
                <a:solidFill>
                  <a:srgbClr val="550E07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</a:t>
            </a:r>
            <a:r>
              <a:rPr kumimoji="0" sz="2625" b="1" i="0" u="none" strike="noStrike" kern="1200" cap="none" spc="-5" normalizeH="0" baseline="0" noProof="0" dirty="0">
                <a:ln>
                  <a:noFill/>
                </a:ln>
                <a:solidFill>
                  <a:srgbClr val="550E07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loo</a:t>
            </a:r>
            <a:r>
              <a:rPr kumimoji="0" sz="2625" b="1" i="0" u="none" strike="noStrike" kern="1200" cap="none" spc="0" normalizeH="0" baseline="0" noProof="0" dirty="0">
                <a:ln>
                  <a:noFill/>
                </a:ln>
                <a:solidFill>
                  <a:srgbClr val="550E07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r>
              <a:rPr kumimoji="0" sz="2625" b="1" i="0" u="none" strike="noStrike" kern="1200" cap="none" spc="-5" normalizeH="0" baseline="0" noProof="0" dirty="0">
                <a:ln>
                  <a:noFill/>
                </a:ln>
                <a:solidFill>
                  <a:srgbClr val="550E07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625" b="1" i="0" u="none" strike="noStrike" kern="1200" cap="none" spc="0" normalizeH="0" baseline="0" noProof="0" dirty="0">
                <a:ln>
                  <a:noFill/>
                </a:ln>
                <a:solidFill>
                  <a:srgbClr val="550E07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case,</a:t>
            </a:r>
            <a:r>
              <a:rPr kumimoji="0" sz="2625" b="1" i="0" u="none" strike="noStrike" kern="1200" cap="none" spc="-5" normalizeH="0" baseline="0" noProof="0" dirty="0">
                <a:ln>
                  <a:noFill/>
                </a:ln>
                <a:solidFill>
                  <a:srgbClr val="550E07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wh</a:t>
            </a:r>
            <a:r>
              <a:rPr kumimoji="0" sz="2625" b="1" i="0" u="none" strike="noStrike" kern="1200" cap="none" spc="0" normalizeH="0" baseline="0" noProof="0" dirty="0">
                <a:ln>
                  <a:noFill/>
                </a:ln>
                <a:solidFill>
                  <a:srgbClr val="550E07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en</a:t>
            </a:r>
            <a:r>
              <a:rPr kumimoji="0" sz="2625" b="1" i="0" u="none" strike="noStrike" kern="1200" cap="none" spc="-5" normalizeH="0" baseline="0" noProof="0" dirty="0">
                <a:ln>
                  <a:noFill/>
                </a:ln>
                <a:solidFill>
                  <a:srgbClr val="550E07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i</a:t>
            </a:r>
            <a:r>
              <a:rPr kumimoji="0" sz="2625" b="1" i="0" u="none" strike="noStrike" kern="1200" cap="none" spc="0" normalizeH="0" baseline="0" noProof="0" dirty="0">
                <a:ln>
                  <a:noFill/>
                </a:ln>
                <a:solidFill>
                  <a:srgbClr val="550E07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2625" b="1" i="0" u="none" strike="noStrike" kern="1200" cap="none" spc="-5" normalizeH="0" baseline="0" noProof="0" dirty="0">
                <a:ln>
                  <a:noFill/>
                </a:ln>
                <a:solidFill>
                  <a:srgbClr val="550E07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625" b="1" i="0" u="none" strike="noStrike" kern="1200" cap="none" spc="0" normalizeH="0" baseline="0" noProof="0" dirty="0">
                <a:ln>
                  <a:noFill/>
                </a:ln>
                <a:solidFill>
                  <a:srgbClr val="550E07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ex</a:t>
            </a:r>
            <a:r>
              <a:rPr kumimoji="0" sz="2625" b="1" i="0" u="none" strike="noStrike" kern="1200" cap="none" spc="-5" normalizeH="0" baseline="0" noProof="0" dirty="0">
                <a:ln>
                  <a:noFill/>
                </a:ln>
                <a:solidFill>
                  <a:srgbClr val="550E07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sz="2625" b="1" i="0" u="none" strike="noStrike" kern="1200" cap="none" spc="0" normalizeH="0" baseline="0" noProof="0" dirty="0">
                <a:ln>
                  <a:noFill/>
                </a:ln>
                <a:solidFill>
                  <a:srgbClr val="550E07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ts </a:t>
            </a:r>
            <a:r>
              <a:rPr kumimoji="0" sz="2625" b="1" i="0" u="none" strike="noStrike" kern="1200" cap="none" spc="-5" normalizeH="0" baseline="0" noProof="0" dirty="0">
                <a:ln>
                  <a:noFill/>
                </a:ln>
                <a:solidFill>
                  <a:srgbClr val="550E07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</a:t>
            </a:r>
            <a:r>
              <a:rPr kumimoji="0" sz="2625" b="1" i="0" u="none" strike="noStrike" kern="1200" cap="none" spc="0" normalizeH="0" baseline="0" noProof="0" dirty="0">
                <a:ln>
                  <a:noFill/>
                </a:ln>
                <a:solidFill>
                  <a:srgbClr val="550E07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stead</a:t>
            </a:r>
            <a:r>
              <a:rPr kumimoji="0" sz="2625" b="1" i="0" u="none" strike="noStrike" kern="1200" cap="none" spc="-5" normalizeH="0" baseline="0" noProof="0" dirty="0">
                <a:ln>
                  <a:noFill/>
                </a:ln>
                <a:solidFill>
                  <a:srgbClr val="550E07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o</a:t>
            </a:r>
            <a:r>
              <a:rPr kumimoji="0" sz="2625" b="1" i="0" u="none" strike="noStrike" kern="1200" cap="none" spc="0" normalizeH="0" baseline="0" noProof="0" dirty="0">
                <a:ln>
                  <a:noFill/>
                </a:ln>
                <a:solidFill>
                  <a:srgbClr val="550E07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	</a:t>
            </a:r>
            <a:r>
              <a:rPr kumimoji="0" sz="2625" b="1" i="0" u="none" strike="noStrike" kern="1200" cap="none" spc="-5" normalizeH="0" baseline="0" noProof="0" dirty="0">
                <a:ln>
                  <a:noFill/>
                </a:ln>
                <a:solidFill>
                  <a:srgbClr val="550E07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loopin</a:t>
            </a:r>
            <a:r>
              <a:rPr kumimoji="0" sz="2625" b="1" i="0" u="none" strike="noStrike" kern="1200" cap="none" spc="0" normalizeH="0" baseline="0" noProof="0" dirty="0">
                <a:ln>
                  <a:noFill/>
                </a:ln>
                <a:solidFill>
                  <a:srgbClr val="550E07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  as</a:t>
            </a:r>
            <a:r>
              <a:rPr kumimoji="0" sz="2625" b="1" i="0" u="none" strike="noStrike" kern="1200" cap="none" spc="-5" normalizeH="0" baseline="0" noProof="0" dirty="0">
                <a:ln>
                  <a:noFill/>
                </a:ln>
                <a:solidFill>
                  <a:srgbClr val="550E07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before</a:t>
            </a:r>
            <a:endParaRPr kumimoji="0" sz="262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753163" marR="4939" lvl="1" indent="-246939" algn="l" defTabSz="888980" rtl="0" eaLnBrk="1" fontAlgn="auto" latinLnBrk="0" hangingPunct="1">
              <a:lnSpc>
                <a:spcPts val="2528"/>
              </a:lnSpc>
              <a:spcBef>
                <a:spcPts val="681"/>
              </a:spcBef>
              <a:spcAft>
                <a:spcPts val="0"/>
              </a:spcAft>
              <a:buClrTx/>
              <a:buSzTx/>
              <a:buFont typeface="Arial MT"/>
              <a:buChar char="–"/>
              <a:tabLst>
                <a:tab pos="754398" algn="l"/>
              </a:tabLst>
              <a:defRPr/>
            </a:pPr>
            <a:r>
              <a:rPr kumimoji="0" sz="2625" b="1" i="0" u="none" strike="noStrike" kern="1200" cap="none" spc="-5" normalizeH="0" baseline="0" noProof="0" dirty="0">
                <a:ln>
                  <a:noFill/>
                </a:ln>
                <a:solidFill>
                  <a:srgbClr val="550E07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First time</a:t>
            </a:r>
            <a:r>
              <a:rPr kumimoji="0" sz="2625" b="1" i="0" u="none" strike="noStrike" kern="1200" cap="none" spc="0" normalizeH="0" baseline="0" noProof="0" dirty="0">
                <a:ln>
                  <a:noFill/>
                </a:ln>
                <a:solidFill>
                  <a:srgbClr val="550E07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625" b="1" i="0" u="none" strike="noStrike" kern="1200" cap="none" spc="-5" normalizeH="0" baseline="0" noProof="0" dirty="0">
                <a:ln>
                  <a:noFill/>
                </a:ln>
                <a:solidFill>
                  <a:srgbClr val="550E07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through loop on</a:t>
            </a:r>
            <a:r>
              <a:rPr kumimoji="0" sz="2625" b="1" i="0" u="none" strike="noStrike" kern="1200" cap="none" spc="0" normalizeH="0" baseline="0" noProof="0" dirty="0">
                <a:ln>
                  <a:noFill/>
                </a:ln>
                <a:solidFill>
                  <a:srgbClr val="550E07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625" b="1" i="1" u="none" strike="noStrike" kern="1200" cap="none" spc="-5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next</a:t>
            </a:r>
            <a:r>
              <a:rPr kumimoji="0" sz="2625" b="1" i="1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625" b="1" i="0" u="none" strike="noStrike" kern="1200" cap="none" spc="-5" normalizeH="0" baseline="0" noProof="0" dirty="0">
                <a:ln>
                  <a:noFill/>
                </a:ln>
                <a:solidFill>
                  <a:srgbClr val="550E07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time</a:t>
            </a:r>
            <a:r>
              <a:rPr kumimoji="0" sz="2625" b="1" i="0" u="none" strike="noStrike" kern="1200" cap="none" spc="0" normalizeH="0" baseline="0" noProof="0" dirty="0">
                <a:ln>
                  <a:noFill/>
                </a:ln>
                <a:solidFill>
                  <a:srgbClr val="550E07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625" b="1" i="0" u="none" strike="noStrike" kern="1200" cap="none" spc="-5" normalizeH="0" baseline="0" noProof="0" dirty="0">
                <a:ln>
                  <a:noFill/>
                </a:ln>
                <a:solidFill>
                  <a:srgbClr val="550E07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through code, </a:t>
            </a:r>
            <a:r>
              <a:rPr kumimoji="0" sz="2625" b="1" i="0" u="none" strike="noStrike" kern="1200" cap="none" spc="-715" normalizeH="0" baseline="0" noProof="0" dirty="0">
                <a:ln>
                  <a:noFill/>
                </a:ln>
                <a:solidFill>
                  <a:srgbClr val="550E07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625" b="1" i="0" u="none" strike="noStrike" kern="1200" cap="none" spc="-5" normalizeH="0" baseline="0" noProof="0" dirty="0">
                <a:ln>
                  <a:noFill/>
                </a:ln>
                <a:solidFill>
                  <a:srgbClr val="550E07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when</a:t>
            </a:r>
            <a:r>
              <a:rPr kumimoji="0" sz="2625" b="1" i="0" u="none" strike="noStrike" kern="1200" cap="none" spc="-10" normalizeH="0" baseline="0" noProof="0" dirty="0">
                <a:ln>
                  <a:noFill/>
                </a:ln>
                <a:solidFill>
                  <a:srgbClr val="550E07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625" b="1" i="0" u="none" strike="noStrike" kern="1200" cap="none" spc="-5" normalizeH="0" baseline="0" noProof="0" dirty="0">
                <a:ln>
                  <a:noFill/>
                </a:ln>
                <a:solidFill>
                  <a:srgbClr val="550E07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it predicts</a:t>
            </a:r>
            <a:r>
              <a:rPr kumimoji="0" sz="2625" b="1" i="0" u="none" strike="noStrike" kern="1200" cap="none" spc="0" normalizeH="0" baseline="0" noProof="0" dirty="0">
                <a:ln>
                  <a:noFill/>
                </a:ln>
                <a:solidFill>
                  <a:srgbClr val="550E07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625" b="1" i="1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exit</a:t>
            </a:r>
            <a:r>
              <a:rPr kumimoji="0" sz="2625" b="1" i="1" u="none" strike="noStrike" kern="1200" cap="none" spc="-5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625" b="1" i="0" u="none" strike="noStrike" kern="1200" cap="none" spc="-5" normalizeH="0" baseline="0" noProof="0" dirty="0">
                <a:ln>
                  <a:noFill/>
                </a:ln>
                <a:solidFill>
                  <a:srgbClr val="550E07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instead of</a:t>
            </a:r>
            <a:r>
              <a:rPr kumimoji="0" sz="2625" b="1" i="0" u="none" strike="noStrike" kern="1200" cap="none" spc="-10" normalizeH="0" baseline="0" noProof="0" dirty="0">
                <a:ln>
                  <a:noFill/>
                </a:ln>
                <a:solidFill>
                  <a:srgbClr val="550E07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625" b="1" i="0" u="none" strike="noStrike" kern="1200" cap="none" spc="-5" normalizeH="0" baseline="0" noProof="0" dirty="0">
                <a:ln>
                  <a:noFill/>
                </a:ln>
                <a:solidFill>
                  <a:srgbClr val="550E07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looping</a:t>
            </a:r>
            <a:endParaRPr kumimoji="0" sz="262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753781" marR="0" lvl="1" indent="-248790" algn="l" defTabSz="888980" rtl="0" eaLnBrk="1" fontAlgn="auto" latinLnBrk="0" hangingPunct="1">
              <a:lnSpc>
                <a:spcPct val="100000"/>
              </a:lnSpc>
              <a:spcBef>
                <a:spcPts val="78"/>
              </a:spcBef>
              <a:spcAft>
                <a:spcPts val="0"/>
              </a:spcAft>
              <a:buClrTx/>
              <a:buSzTx/>
              <a:buFont typeface="Arial MT"/>
              <a:buChar char="–"/>
              <a:tabLst>
                <a:tab pos="754398" algn="l"/>
              </a:tabLst>
              <a:defRPr/>
            </a:pPr>
            <a:r>
              <a:rPr kumimoji="0" sz="2625" b="1" i="0" u="none" strike="noStrike" kern="1200" cap="none" spc="-5" normalizeH="0" baseline="0" noProof="0" dirty="0">
                <a:ln>
                  <a:noFill/>
                </a:ln>
                <a:solidFill>
                  <a:srgbClr val="550E07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Only </a:t>
            </a:r>
            <a:r>
              <a:rPr kumimoji="0" sz="2625" b="1" i="0" u="none" strike="noStrike" kern="1200" cap="none" spc="0" normalizeH="0" baseline="0" noProof="0" dirty="0">
                <a:ln>
                  <a:noFill/>
                </a:ln>
                <a:solidFill>
                  <a:srgbClr val="550E07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80% </a:t>
            </a:r>
            <a:r>
              <a:rPr kumimoji="0" sz="2625" b="1" i="0" u="none" strike="noStrike" kern="1200" cap="none" spc="-5" normalizeH="0" baseline="0" noProof="0" dirty="0">
                <a:ln>
                  <a:noFill/>
                </a:ln>
                <a:solidFill>
                  <a:srgbClr val="550E07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accuracy </a:t>
            </a:r>
            <a:r>
              <a:rPr kumimoji="0" sz="2625" b="1" i="0" u="none" strike="noStrike" kern="1200" cap="none" spc="0" normalizeH="0" baseline="0" noProof="0" dirty="0">
                <a:ln>
                  <a:noFill/>
                </a:ln>
                <a:solidFill>
                  <a:srgbClr val="550E07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even</a:t>
            </a:r>
            <a:r>
              <a:rPr kumimoji="0" sz="2625" b="1" i="0" u="none" strike="noStrike" kern="1200" cap="none" spc="-5" normalizeH="0" baseline="0" noProof="0" dirty="0">
                <a:ln>
                  <a:noFill/>
                </a:ln>
                <a:solidFill>
                  <a:srgbClr val="550E07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if loop</a:t>
            </a:r>
            <a:r>
              <a:rPr kumimoji="0" sz="2625" b="1" i="0" u="none" strike="noStrike" kern="1200" cap="none" spc="-10" normalizeH="0" baseline="0" noProof="0" dirty="0">
                <a:ln>
                  <a:noFill/>
                </a:ln>
                <a:solidFill>
                  <a:srgbClr val="550E07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625" b="1" i="0" u="none" strike="noStrike" kern="1200" cap="none" spc="0" normalizeH="0" baseline="0" noProof="0" dirty="0">
                <a:ln>
                  <a:noFill/>
                </a:ln>
                <a:solidFill>
                  <a:srgbClr val="550E07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90% </a:t>
            </a:r>
            <a:r>
              <a:rPr kumimoji="0" sz="2625" b="1" i="0" u="none" strike="noStrike" kern="1200" cap="none" spc="-5" normalizeH="0" baseline="0" noProof="0" dirty="0">
                <a:ln>
                  <a:noFill/>
                </a:ln>
                <a:solidFill>
                  <a:srgbClr val="550E07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of</a:t>
            </a:r>
            <a:r>
              <a:rPr kumimoji="0" sz="2625" b="1" i="0" u="none" strike="noStrike" kern="1200" cap="none" spc="-10" normalizeH="0" baseline="0" noProof="0" dirty="0">
                <a:ln>
                  <a:noFill/>
                </a:ln>
                <a:solidFill>
                  <a:srgbClr val="550E07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625" b="1" i="0" u="none" strike="noStrike" kern="1200" cap="none" spc="-5" normalizeH="0" baseline="0" noProof="0" dirty="0">
                <a:ln>
                  <a:noFill/>
                </a:ln>
                <a:solidFill>
                  <a:srgbClr val="550E07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</a:t>
            </a:r>
            <a:r>
              <a:rPr kumimoji="0" sz="2625" b="1" i="0" u="none" strike="noStrike" kern="1200" cap="none" spc="0" normalizeH="0" baseline="0" noProof="0" dirty="0">
                <a:ln>
                  <a:noFill/>
                </a:ln>
                <a:solidFill>
                  <a:srgbClr val="550E07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625" b="1" i="0" u="none" strike="noStrike" kern="1200" cap="none" spc="-5" normalizeH="0" baseline="0" noProof="0" dirty="0">
                <a:ln>
                  <a:noFill/>
                </a:ln>
                <a:solidFill>
                  <a:srgbClr val="550E07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time</a:t>
            </a:r>
            <a:endParaRPr kumimoji="0" sz="262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3526" y="172862"/>
            <a:ext cx="3511549" cy="617361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>
              <a:spcBef>
                <a:spcPts val="97"/>
              </a:spcBef>
              <a:tabLst>
                <a:tab pos="424117" algn="l"/>
              </a:tabLst>
            </a:pPr>
            <a:r>
              <a:rPr dirty="0"/>
              <a:t>1	</a:t>
            </a:r>
            <a:r>
              <a:rPr spc="-5" dirty="0"/>
              <a:t>bit</a:t>
            </a:r>
            <a:r>
              <a:rPr spc="-63" dirty="0"/>
              <a:t> </a:t>
            </a:r>
            <a:r>
              <a:rPr spc="-5" dirty="0"/>
              <a:t>weakness</a:t>
            </a:r>
          </a:p>
        </p:txBody>
      </p:sp>
    </p:spTree>
    <p:extLst>
      <p:ext uri="{BB962C8B-B14F-4D97-AF65-F5344CB8AC3E}">
        <p14:creationId xmlns:p14="http://schemas.microsoft.com/office/powerpoint/2010/main" val="281045991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5884" y="5096727"/>
            <a:ext cx="387085" cy="341660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marR="0" lvl="0" indent="0" algn="l" defTabSz="888980" rtl="0" eaLnBrk="1" fontAlgn="auto" latinLnBrk="0" hangingPunct="1">
              <a:lnSpc>
                <a:spcPct val="100000"/>
              </a:lnSpc>
              <a:spcBef>
                <a:spcPts val="9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39" b="1" i="0" u="none" strike="noStrike" kern="1200" cap="none" spc="-5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NT</a:t>
            </a:r>
            <a:endParaRPr kumimoji="0" sz="213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9388" y="2829778"/>
            <a:ext cx="1786642" cy="341660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marR="0" lvl="0" indent="0" algn="l" defTabSz="888980" rtl="0" eaLnBrk="1" fontAlgn="auto" latinLnBrk="0" hangingPunct="1">
              <a:lnSpc>
                <a:spcPct val="100000"/>
              </a:lnSpc>
              <a:spcBef>
                <a:spcPts val="9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39" b="1" i="0" u="none" strike="noStrike" kern="1200" cap="none" spc="-5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Predict</a:t>
            </a:r>
            <a:r>
              <a:rPr kumimoji="0" sz="2139" b="1" i="0" u="none" strike="noStrike" kern="1200" cap="none" spc="-58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139" b="1" i="0" u="none" strike="noStrike" kern="1200" cap="none" spc="-34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Taken</a:t>
            </a:r>
            <a:endParaRPr kumimoji="0" sz="213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29026" y="4117181"/>
            <a:ext cx="1474258" cy="671689"/>
          </a:xfrm>
          <a:prstGeom prst="rect">
            <a:avLst/>
          </a:prstGeom>
        </p:spPr>
        <p:txBody>
          <a:bodyPr vert="horz" wrap="square" lIns="0" tIns="27163" rIns="0" bIns="0" rtlCol="0">
            <a:spAutoFit/>
          </a:bodyPr>
          <a:lstStyle/>
          <a:p>
            <a:pPr marL="345714" marR="4939" lvl="0" indent="-333367" algn="l" defTabSz="888980" rtl="0" eaLnBrk="1" fontAlgn="auto" latinLnBrk="0" hangingPunct="1">
              <a:lnSpc>
                <a:spcPts val="2528"/>
              </a:lnSpc>
              <a:spcBef>
                <a:spcPts val="21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39" b="1" i="0" u="none" strike="noStrike" kern="1200" cap="none" spc="-5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Predict</a:t>
            </a:r>
            <a:r>
              <a:rPr kumimoji="0" sz="2139" b="1" i="0" u="none" strike="noStrike" kern="1200" cap="none" spc="-68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139" b="1" i="0" u="none" strike="noStrike" kern="1200" cap="none" spc="-5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Not </a:t>
            </a:r>
            <a:r>
              <a:rPr kumimoji="0" sz="2139" b="1" i="0" u="none" strike="noStrike" kern="1200" cap="none" spc="-578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139" b="1" i="0" u="none" strike="noStrike" kern="1200" cap="none" spc="-34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Taken</a:t>
            </a:r>
            <a:endParaRPr kumimoji="0" sz="213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55747" y="2829778"/>
            <a:ext cx="1786642" cy="341660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marR="0" lvl="0" indent="0" algn="l" defTabSz="888980" rtl="0" eaLnBrk="1" fontAlgn="auto" latinLnBrk="0" hangingPunct="1">
              <a:lnSpc>
                <a:spcPct val="100000"/>
              </a:lnSpc>
              <a:spcBef>
                <a:spcPts val="9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39" b="1" i="0" u="none" strike="noStrike" kern="1200" cap="none" spc="-5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Predict</a:t>
            </a:r>
            <a:r>
              <a:rPr kumimoji="0" sz="2139" b="1" i="0" u="none" strike="noStrike" kern="1200" cap="none" spc="-58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139" b="1" i="0" u="none" strike="noStrike" kern="1200" cap="none" spc="-34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Taken</a:t>
            </a:r>
            <a:endParaRPr kumimoji="0" sz="213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49418" y="4075200"/>
            <a:ext cx="1474258" cy="671689"/>
          </a:xfrm>
          <a:prstGeom prst="rect">
            <a:avLst/>
          </a:prstGeom>
        </p:spPr>
        <p:txBody>
          <a:bodyPr vert="horz" wrap="square" lIns="0" tIns="27163" rIns="0" bIns="0" rtlCol="0">
            <a:spAutoFit/>
          </a:bodyPr>
          <a:lstStyle/>
          <a:p>
            <a:pPr marL="345714" marR="4939" lvl="0" indent="-333367" algn="l" defTabSz="888980" rtl="0" eaLnBrk="1" fontAlgn="auto" latinLnBrk="0" hangingPunct="1">
              <a:lnSpc>
                <a:spcPts val="2528"/>
              </a:lnSpc>
              <a:spcBef>
                <a:spcPts val="21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39" b="1" i="0" u="none" strike="noStrike" kern="1200" cap="none" spc="-5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Predict</a:t>
            </a:r>
            <a:r>
              <a:rPr kumimoji="0" sz="2139" b="1" i="0" u="none" strike="noStrike" kern="1200" cap="none" spc="-68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139" b="1" i="0" u="none" strike="noStrike" kern="1200" cap="none" spc="-5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Not </a:t>
            </a:r>
            <a:r>
              <a:rPr kumimoji="0" sz="2139" b="1" i="0" u="none" strike="noStrike" kern="1200" cap="none" spc="-578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139" b="1" i="0" u="none" strike="noStrike" kern="1200" cap="none" spc="-34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Taken</a:t>
            </a:r>
            <a:endParaRPr kumimoji="0" sz="213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91875" y="2130822"/>
            <a:ext cx="3530070" cy="297166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683408" y="2752815"/>
            <a:ext cx="393259" cy="476313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marR="0" lvl="0" indent="0" algn="l" defTabSz="888980" rtl="0" eaLnBrk="1" fontAlgn="auto" latinLnBrk="0" hangingPunct="1">
              <a:lnSpc>
                <a:spcPct val="100000"/>
              </a:lnSpc>
              <a:spcBef>
                <a:spcPts val="9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14" b="0" i="0" u="none" strike="noStrike" kern="1200" cap="none" spc="-11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3014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endParaRPr kumimoji="0" sz="301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30589" y="2766808"/>
            <a:ext cx="407458" cy="476313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marR="0" lvl="0" indent="0" algn="l" defTabSz="888980" rtl="0" eaLnBrk="1" fontAlgn="auto" latinLnBrk="0" hangingPunct="1">
              <a:lnSpc>
                <a:spcPct val="100000"/>
              </a:lnSpc>
              <a:spcBef>
                <a:spcPts val="9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14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10</a:t>
            </a:r>
            <a:endParaRPr kumimoji="0" sz="301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84642" y="3998237"/>
            <a:ext cx="407458" cy="476313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marR="0" lvl="0" indent="0" algn="l" defTabSz="888980" rtl="0" eaLnBrk="1" fontAlgn="auto" latinLnBrk="0" hangingPunct="1">
              <a:lnSpc>
                <a:spcPct val="100000"/>
              </a:lnSpc>
              <a:spcBef>
                <a:spcPts val="9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14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01</a:t>
            </a:r>
            <a:endParaRPr kumimoji="0" sz="301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30589" y="3998237"/>
            <a:ext cx="407458" cy="476313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marR="0" lvl="0" indent="0" algn="l" defTabSz="888980" rtl="0" eaLnBrk="1" fontAlgn="auto" latinLnBrk="0" hangingPunct="1">
              <a:lnSpc>
                <a:spcPct val="100000"/>
              </a:lnSpc>
              <a:spcBef>
                <a:spcPts val="9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14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00</a:t>
            </a:r>
            <a:endParaRPr kumimoji="0" sz="301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67689" y="3781337"/>
            <a:ext cx="387085" cy="870479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marR="0" lvl="0" indent="0" algn="l" defTabSz="888980" rtl="0" eaLnBrk="1" fontAlgn="auto" latinLnBrk="0" hangingPunct="1">
              <a:lnSpc>
                <a:spcPct val="100000"/>
              </a:lnSpc>
              <a:spcBef>
                <a:spcPts val="9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39" b="1" i="0" u="none" strike="noStrike" kern="1200" cap="none" spc="-5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NT</a:t>
            </a:r>
            <a:endParaRPr kumimoji="0" sz="213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10504" marR="0" lvl="0" indent="0" algn="l" defTabSz="888980" rtl="0" eaLnBrk="1" fontAlgn="auto" latinLnBrk="0" hangingPunct="1">
              <a:lnSpc>
                <a:spcPct val="100000"/>
              </a:lnSpc>
              <a:spcBef>
                <a:spcPts val="152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39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endParaRPr kumimoji="0" sz="213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77544" y="2548159"/>
            <a:ext cx="1039019" cy="1220523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49398" marR="0" lvl="0" indent="0" algn="l" defTabSz="888980" rtl="0" eaLnBrk="1" fontAlgn="auto" latinLnBrk="0" hangingPunct="1">
              <a:lnSpc>
                <a:spcPct val="100000"/>
              </a:lnSpc>
              <a:spcBef>
                <a:spcPts val="9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39" b="1" i="0" u="none" strike="noStrike" kern="1200" cap="none" spc="-5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NT</a:t>
            </a:r>
            <a:endParaRPr kumimoji="0" sz="213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48173" marR="0" lvl="0" indent="0" algn="l" defTabSz="888980" rtl="0" eaLnBrk="1" fontAlgn="auto" latinLnBrk="0" hangingPunct="1">
              <a:lnSpc>
                <a:spcPct val="100000"/>
              </a:lnSpc>
              <a:spcBef>
                <a:spcPts val="152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39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endParaRPr kumimoji="0" sz="213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347" marR="0" lvl="0" indent="0" algn="l" defTabSz="888980" rtl="0" eaLnBrk="1" fontAlgn="auto" latinLnBrk="0" hangingPunct="1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buClrTx/>
              <a:buSzTx/>
              <a:buFontTx/>
              <a:buNone/>
              <a:tabLst>
                <a:tab pos="663648" algn="l"/>
              </a:tabLst>
              <a:defRPr/>
            </a:pPr>
            <a:r>
              <a:rPr kumimoji="0" sz="2139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	</a:t>
            </a:r>
            <a:r>
              <a:rPr kumimoji="0" sz="2139" b="1" i="0" u="none" strike="noStrike" kern="1200" cap="none" spc="-5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NT</a:t>
            </a:r>
            <a:endParaRPr kumimoji="0" sz="213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4498" y="1039631"/>
            <a:ext cx="8768997" cy="1469319"/>
          </a:xfrm>
          <a:prstGeom prst="rect">
            <a:avLst/>
          </a:prstGeom>
        </p:spPr>
        <p:txBody>
          <a:bodyPr vert="horz" wrap="square" lIns="0" tIns="59267" rIns="0" bIns="0" rtlCol="0">
            <a:spAutoFit/>
          </a:bodyPr>
          <a:lstStyle/>
          <a:p>
            <a:pPr marL="382138" marR="4939" lvl="0" indent="-370408" algn="l" defTabSz="888980" rtl="0" eaLnBrk="1" fontAlgn="auto" latinLnBrk="0" hangingPunct="1">
              <a:lnSpc>
                <a:spcPts val="2819"/>
              </a:lnSpc>
              <a:spcBef>
                <a:spcPts val="467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83990" algn="l"/>
                <a:tab pos="384607" algn="l"/>
              </a:tabLst>
              <a:defRPr/>
            </a:pPr>
            <a:r>
              <a:rPr kumimoji="0" sz="2625" b="1" i="0" u="none" strike="noStrike" kern="1200" cap="none" spc="-5" normalizeH="0" baseline="0" noProof="0" dirty="0">
                <a:ln>
                  <a:noFill/>
                </a:ln>
                <a:solidFill>
                  <a:srgbClr val="000A4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Solution: 2-bit scheme</a:t>
            </a:r>
            <a:r>
              <a:rPr kumimoji="0" sz="2625" b="1" i="0" u="none" strike="noStrike" kern="1200" cap="none" spc="5" normalizeH="0" baseline="0" noProof="0" dirty="0">
                <a:ln>
                  <a:noFill/>
                </a:ln>
                <a:solidFill>
                  <a:srgbClr val="000A4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625" b="1" i="0" u="none" strike="noStrike" kern="1200" cap="none" spc="-5" normalizeH="0" baseline="0" noProof="0" dirty="0">
                <a:ln>
                  <a:noFill/>
                </a:ln>
                <a:solidFill>
                  <a:srgbClr val="000A4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where</a:t>
            </a:r>
            <a:r>
              <a:rPr kumimoji="0" sz="2625" b="1" i="0" u="none" strike="noStrike" kern="1200" cap="none" spc="0" normalizeH="0" baseline="0" noProof="0" dirty="0">
                <a:ln>
                  <a:noFill/>
                </a:ln>
                <a:solidFill>
                  <a:srgbClr val="000A4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625" b="1" i="0" u="none" strike="noStrike" kern="1200" cap="none" spc="-5" normalizeH="0" baseline="0" noProof="0" dirty="0">
                <a:ln>
                  <a:noFill/>
                </a:ln>
                <a:solidFill>
                  <a:srgbClr val="000A4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change</a:t>
            </a:r>
            <a:r>
              <a:rPr kumimoji="0" sz="2625" b="1" i="0" u="none" strike="noStrike" kern="1200" cap="none" spc="5" normalizeH="0" baseline="0" noProof="0" dirty="0">
                <a:ln>
                  <a:noFill/>
                </a:ln>
                <a:solidFill>
                  <a:srgbClr val="000A4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625" b="1" i="0" u="none" strike="noStrike" kern="1200" cap="none" spc="-5" normalizeH="0" baseline="0" noProof="0" dirty="0">
                <a:ln>
                  <a:noFill/>
                </a:ln>
                <a:solidFill>
                  <a:srgbClr val="000A4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prediction only </a:t>
            </a:r>
            <a:r>
              <a:rPr kumimoji="0" sz="2625" b="1" i="0" u="none" strike="noStrike" kern="1200" cap="none" spc="-715" normalizeH="0" baseline="0" noProof="0" dirty="0">
                <a:ln>
                  <a:noFill/>
                </a:ln>
                <a:solidFill>
                  <a:srgbClr val="000A4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625" b="1" i="0" u="none" strike="noStrike" kern="1200" cap="none" spc="-5" normalizeH="0" baseline="0" noProof="0" dirty="0">
                <a:ln>
                  <a:noFill/>
                </a:ln>
                <a:solidFill>
                  <a:srgbClr val="000A4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if</a:t>
            </a:r>
            <a:r>
              <a:rPr kumimoji="0" sz="2625" b="1" i="0" u="none" strike="noStrike" kern="1200" cap="none" spc="-10" normalizeH="0" baseline="0" noProof="0" dirty="0">
                <a:ln>
                  <a:noFill/>
                </a:ln>
                <a:solidFill>
                  <a:srgbClr val="000A4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625" b="1" i="0" u="none" strike="noStrike" kern="1200" cap="none" spc="-5" normalizeH="0" baseline="0" noProof="0" dirty="0">
                <a:ln>
                  <a:noFill/>
                </a:ln>
                <a:solidFill>
                  <a:srgbClr val="000A4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get</a:t>
            </a:r>
            <a:r>
              <a:rPr kumimoji="0" sz="2625" b="1" i="0" u="none" strike="noStrike" kern="1200" cap="none" spc="0" normalizeH="0" baseline="0" noProof="0" dirty="0">
                <a:ln>
                  <a:noFill/>
                </a:ln>
                <a:solidFill>
                  <a:srgbClr val="000A4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625" b="1" i="0" u="none" strike="noStrike" kern="1200" cap="none" spc="-5" normalizeH="0" baseline="0" noProof="0" dirty="0">
                <a:ln>
                  <a:noFill/>
                </a:ln>
                <a:solidFill>
                  <a:srgbClr val="000A4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misprediction</a:t>
            </a:r>
            <a:r>
              <a:rPr kumimoji="0" sz="2625" b="1" i="0" u="none" strike="noStrike" kern="1200" cap="none" spc="0" normalizeH="0" baseline="0" noProof="0" dirty="0">
                <a:ln>
                  <a:noFill/>
                </a:ln>
                <a:solidFill>
                  <a:srgbClr val="000A4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625" b="1" i="1" u="none" strike="noStrike" kern="1200" cap="none" spc="-5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twice</a:t>
            </a:r>
            <a:r>
              <a:rPr kumimoji="0" sz="2625" b="1" i="1" u="none" strike="noStrike" kern="1200" cap="none" spc="-5" normalizeH="0" baseline="0" noProof="0" dirty="0">
                <a:ln>
                  <a:noFill/>
                </a:ln>
                <a:solidFill>
                  <a:srgbClr val="000A4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</a:t>
            </a:r>
            <a:endParaRPr kumimoji="0" sz="262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8889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3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772505" marR="0" lvl="0" indent="0" algn="l" defTabSz="8889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39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endParaRPr kumimoji="0" sz="213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4498" y="5205585"/>
            <a:ext cx="7455870" cy="1370542"/>
          </a:xfrm>
          <a:prstGeom prst="rect">
            <a:avLst/>
          </a:prstGeom>
        </p:spPr>
        <p:txBody>
          <a:bodyPr vert="horz" wrap="square" lIns="0" tIns="56796" rIns="0" bIns="0" rtlCol="0">
            <a:spAutoFit/>
          </a:bodyPr>
          <a:lstStyle/>
          <a:p>
            <a:pPr marL="383990" marR="0" lvl="0" indent="-372260" algn="l" defTabSz="888980" rtl="0" eaLnBrk="1" fontAlgn="auto" latinLnBrk="0" hangingPunct="1">
              <a:lnSpc>
                <a:spcPct val="100000"/>
              </a:lnSpc>
              <a:spcBef>
                <a:spcPts val="446"/>
              </a:spcBef>
              <a:spcAft>
                <a:spcPts val="0"/>
              </a:spcAft>
              <a:buClr>
                <a:srgbClr val="0000FF"/>
              </a:buClr>
              <a:buSzTx/>
              <a:buFont typeface="Arial MT"/>
              <a:buChar char="•"/>
              <a:tabLst>
                <a:tab pos="383990" algn="l"/>
                <a:tab pos="384607" algn="l"/>
              </a:tabLst>
              <a:defRPr/>
            </a:pPr>
            <a:r>
              <a:rPr kumimoji="0" sz="2625" b="1" i="0" u="none" strike="noStrike" kern="1200" cap="none" spc="-5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Blue</a:t>
            </a:r>
            <a:r>
              <a:rPr kumimoji="0" sz="2625" b="1" i="0" u="none" strike="noStrike" kern="1200" cap="none" spc="-5" normalizeH="0" baseline="0" noProof="0" dirty="0">
                <a:ln>
                  <a:noFill/>
                </a:ln>
                <a:solidFill>
                  <a:srgbClr val="000A4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</a:t>
            </a:r>
            <a:r>
              <a:rPr kumimoji="0" sz="2625" b="1" i="0" u="none" strike="noStrike" kern="1200" cap="none" spc="-19" normalizeH="0" baseline="0" noProof="0" dirty="0">
                <a:ln>
                  <a:noFill/>
                </a:ln>
                <a:solidFill>
                  <a:srgbClr val="000A4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625" b="1" i="0" u="none" strike="noStrike" kern="1200" cap="none" spc="-5" normalizeH="0" baseline="0" noProof="0" dirty="0">
                <a:ln>
                  <a:noFill/>
                </a:ln>
                <a:solidFill>
                  <a:srgbClr val="000A4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stop,</a:t>
            </a:r>
            <a:r>
              <a:rPr kumimoji="0" sz="2625" b="1" i="0" u="none" strike="noStrike" kern="1200" cap="none" spc="-19" normalizeH="0" baseline="0" noProof="0" dirty="0">
                <a:ln>
                  <a:noFill/>
                </a:ln>
                <a:solidFill>
                  <a:srgbClr val="000A4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625" b="1" i="0" u="none" strike="noStrike" kern="1200" cap="none" spc="-5" normalizeH="0" baseline="0" noProof="0" dirty="0">
                <a:ln>
                  <a:noFill/>
                </a:ln>
                <a:solidFill>
                  <a:srgbClr val="000A4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not</a:t>
            </a:r>
            <a:r>
              <a:rPr kumimoji="0" sz="2625" b="1" i="0" u="none" strike="noStrike" kern="1200" cap="none" spc="-19" normalizeH="0" baseline="0" noProof="0" dirty="0">
                <a:ln>
                  <a:noFill/>
                </a:ln>
                <a:solidFill>
                  <a:srgbClr val="000A4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625" b="1" i="0" u="none" strike="noStrike" kern="1200" cap="none" spc="0" normalizeH="0" baseline="0" noProof="0" dirty="0">
                <a:ln>
                  <a:noFill/>
                </a:ln>
                <a:solidFill>
                  <a:srgbClr val="000A4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taken</a:t>
            </a:r>
            <a:endParaRPr kumimoji="0" sz="262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83990" marR="0" lvl="0" indent="-372260" algn="l" defTabSz="888980" rtl="0" eaLnBrk="1" fontAlgn="auto" latinLnBrk="0" hangingPunct="1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Clr>
                <a:srgbClr val="404040"/>
              </a:buClr>
              <a:buSzTx/>
              <a:buFont typeface="Arial MT"/>
              <a:buChar char="•"/>
              <a:tabLst>
                <a:tab pos="383990" algn="l"/>
                <a:tab pos="384607" algn="l"/>
              </a:tabLst>
              <a:defRPr/>
            </a:pPr>
            <a:r>
              <a:rPr kumimoji="0" sz="2625" b="1" i="0" u="none" strike="noStrike" kern="1200" cap="none" spc="-5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Gray</a:t>
            </a:r>
            <a:r>
              <a:rPr kumimoji="0" sz="2625" b="1" i="0" u="none" strike="noStrike" kern="1200" cap="none" spc="-5" normalizeH="0" baseline="0" noProof="0" dirty="0">
                <a:ln>
                  <a:noFill/>
                </a:ln>
                <a:solidFill>
                  <a:srgbClr val="000A4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</a:t>
            </a:r>
            <a:r>
              <a:rPr kumimoji="0" sz="2625" b="1" i="0" u="none" strike="noStrike" kern="1200" cap="none" spc="-34" normalizeH="0" baseline="0" noProof="0" dirty="0">
                <a:ln>
                  <a:noFill/>
                </a:ln>
                <a:solidFill>
                  <a:srgbClr val="000A4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625" b="1" i="0" u="none" strike="noStrike" kern="1200" cap="none" spc="-5" normalizeH="0" baseline="0" noProof="0" dirty="0">
                <a:ln>
                  <a:noFill/>
                </a:ln>
                <a:solidFill>
                  <a:srgbClr val="000A4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go,</a:t>
            </a:r>
            <a:r>
              <a:rPr kumimoji="0" sz="2625" b="1" i="0" u="none" strike="noStrike" kern="1200" cap="none" spc="-29" normalizeH="0" baseline="0" noProof="0" dirty="0">
                <a:ln>
                  <a:noFill/>
                </a:ln>
                <a:solidFill>
                  <a:srgbClr val="000A4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625" b="1" i="0" u="none" strike="noStrike" kern="1200" cap="none" spc="0" normalizeH="0" baseline="0" noProof="0" dirty="0">
                <a:ln>
                  <a:noFill/>
                </a:ln>
                <a:solidFill>
                  <a:srgbClr val="000A4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taken</a:t>
            </a:r>
            <a:endParaRPr kumimoji="0" sz="262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83990" marR="0" lvl="0" indent="-372260" algn="l" defTabSz="888980" rtl="0" eaLnBrk="1" fontAlgn="auto" latinLnBrk="0" hangingPunct="1">
              <a:lnSpc>
                <a:spcPct val="100000"/>
              </a:lnSpc>
              <a:spcBef>
                <a:spcPts val="446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83990" algn="l"/>
                <a:tab pos="384607" algn="l"/>
              </a:tabLst>
              <a:defRPr/>
            </a:pPr>
            <a:r>
              <a:rPr kumimoji="0" sz="2625" b="1" i="0" u="none" strike="noStrike" kern="1200" cap="none" spc="-5" normalizeH="0" baseline="0" noProof="0" dirty="0">
                <a:ln>
                  <a:noFill/>
                </a:ln>
                <a:solidFill>
                  <a:srgbClr val="000A4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Adds</a:t>
            </a:r>
            <a:r>
              <a:rPr kumimoji="0" sz="2625" b="1" i="0" u="none" strike="noStrike" kern="1200" cap="none" spc="0" normalizeH="0" baseline="0" noProof="0" dirty="0">
                <a:ln>
                  <a:noFill/>
                </a:ln>
                <a:solidFill>
                  <a:srgbClr val="000A4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625" b="1" i="1" u="none" strike="noStrike" kern="1200" cap="none" spc="-5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hysteresis </a:t>
            </a:r>
            <a:r>
              <a:rPr kumimoji="0" sz="2625" b="1" i="0" u="none" strike="noStrike" kern="1200" cap="none" spc="0" normalizeH="0" baseline="0" noProof="0" dirty="0">
                <a:ln>
                  <a:noFill/>
                </a:ln>
                <a:solidFill>
                  <a:srgbClr val="000A4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 </a:t>
            </a:r>
            <a:r>
              <a:rPr kumimoji="0" sz="2625" b="1" i="0" u="none" strike="noStrike" kern="1200" cap="none" spc="-5" normalizeH="0" baseline="0" noProof="0" dirty="0">
                <a:ln>
                  <a:noFill/>
                </a:ln>
                <a:solidFill>
                  <a:srgbClr val="000A4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decision making process</a:t>
            </a:r>
            <a:endParaRPr kumimoji="0" sz="262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60757" y="3554560"/>
            <a:ext cx="7741708" cy="0"/>
          </a:xfrm>
          <a:custGeom>
            <a:avLst/>
            <a:gdLst/>
            <a:ahLst/>
            <a:cxnLst/>
            <a:rect l="l" t="t" r="r" b="b"/>
            <a:pathLst>
              <a:path w="7962900">
                <a:moveTo>
                  <a:pt x="0" y="0"/>
                </a:moveTo>
                <a:lnTo>
                  <a:pt x="7962897" y="1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8889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63525" y="172862"/>
            <a:ext cx="5540199" cy="617361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>
              <a:spcBef>
                <a:spcPts val="97"/>
              </a:spcBef>
            </a:pPr>
            <a:r>
              <a:rPr spc="-5" dirty="0"/>
              <a:t>2-bit</a:t>
            </a:r>
            <a:r>
              <a:rPr spc="-19" dirty="0"/>
              <a:t> </a:t>
            </a:r>
            <a:r>
              <a:rPr spc="-5" dirty="0"/>
              <a:t>saturating</a:t>
            </a:r>
            <a:r>
              <a:rPr spc="-19" dirty="0"/>
              <a:t> </a:t>
            </a:r>
            <a:r>
              <a:rPr spc="-5" dirty="0"/>
              <a:t>counter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041" marR="0" lvl="0" indent="0" algn="l" defTabSz="888980" rtl="0" eaLnBrk="1" fontAlgn="auto" latinLnBrk="0" hangingPunct="1">
              <a:lnSpc>
                <a:spcPts val="160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556" b="1" i="0" u="none" strike="noStrike" kern="1200" cap="none" spc="0" normalizeH="0" baseline="0" noProof="0" dirty="0">
                <a:ln>
                  <a:noFill/>
                </a:ln>
                <a:solidFill>
                  <a:srgbClr val="16164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37041" marR="0" lvl="0" indent="0" algn="l" defTabSz="888980" rtl="0" eaLnBrk="1" fontAlgn="auto" latinLnBrk="0" hangingPunct="1">
                <a:lnSpc>
                  <a:spcPts val="1604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sz="1556" b="1" i="0" u="none" strike="noStrike" kern="1200" cap="none" spc="0" normalizeH="0" baseline="0" noProof="0" dirty="0">
              <a:ln>
                <a:noFill/>
              </a:ln>
              <a:solidFill>
                <a:srgbClr val="161645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545682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62303" y="6921989"/>
            <a:ext cx="244475" cy="251892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marR="0" lvl="0" indent="0" algn="l" defTabSz="888980" rtl="0" eaLnBrk="1" fontAlgn="auto" latinLnBrk="0" hangingPunct="1">
              <a:lnSpc>
                <a:spcPct val="100000"/>
              </a:lnSpc>
              <a:spcBef>
                <a:spcPts val="9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556" b="1" i="0" u="none" strike="noStrike" kern="1200" cap="none" spc="0" normalizeH="0" baseline="0" noProof="0" dirty="0">
                <a:ln>
                  <a:noFill/>
                </a:ln>
                <a:solidFill>
                  <a:srgbClr val="16164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48</a:t>
            </a:r>
            <a:endParaRPr kumimoji="0" sz="155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399903" y="3104915"/>
            <a:ext cx="5650706" cy="2042848"/>
            <a:chOff x="2311717" y="3193626"/>
            <a:chExt cx="5812155" cy="2101215"/>
          </a:xfrm>
        </p:grpSpPr>
        <p:sp>
          <p:nvSpPr>
            <p:cNvPr id="4" name="object 4"/>
            <p:cNvSpPr/>
            <p:nvPr/>
          </p:nvSpPr>
          <p:spPr>
            <a:xfrm>
              <a:off x="2326005" y="3207914"/>
              <a:ext cx="2682240" cy="345440"/>
            </a:xfrm>
            <a:custGeom>
              <a:avLst/>
              <a:gdLst/>
              <a:ahLst/>
              <a:cxnLst/>
              <a:rect l="l" t="t" r="r" b="b"/>
              <a:pathLst>
                <a:path w="2682240" h="345439">
                  <a:moveTo>
                    <a:pt x="2682238" y="0"/>
                  </a:moveTo>
                  <a:lnTo>
                    <a:pt x="0" y="0"/>
                  </a:lnTo>
                  <a:lnTo>
                    <a:pt x="0" y="345439"/>
                  </a:lnTo>
                  <a:lnTo>
                    <a:pt x="2682238" y="345439"/>
                  </a:lnTo>
                  <a:lnTo>
                    <a:pt x="2682238" y="0"/>
                  </a:lnTo>
                  <a:close/>
                </a:path>
              </a:pathLst>
            </a:custGeom>
            <a:solidFill>
              <a:srgbClr val="B3F6EA"/>
            </a:solidFill>
          </p:spPr>
          <p:txBody>
            <a:bodyPr wrap="square" lIns="0" tIns="0" rIns="0" bIns="0" rtlCol="0"/>
            <a:lstStyle/>
            <a:p>
              <a:pPr marL="0" marR="0" lvl="0" indent="0" algn="l" defTabSz="8889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7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2326005" y="3207914"/>
              <a:ext cx="2682240" cy="345440"/>
            </a:xfrm>
            <a:custGeom>
              <a:avLst/>
              <a:gdLst/>
              <a:ahLst/>
              <a:cxnLst/>
              <a:rect l="l" t="t" r="r" b="b"/>
              <a:pathLst>
                <a:path w="2682240" h="345439">
                  <a:moveTo>
                    <a:pt x="0" y="0"/>
                  </a:moveTo>
                  <a:lnTo>
                    <a:pt x="2682239" y="0"/>
                  </a:lnTo>
                  <a:lnTo>
                    <a:pt x="2682239" y="345439"/>
                  </a:lnTo>
                  <a:lnTo>
                    <a:pt x="0" y="34543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8889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7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5008245" y="3207914"/>
              <a:ext cx="2682240" cy="345440"/>
            </a:xfrm>
            <a:custGeom>
              <a:avLst/>
              <a:gdLst/>
              <a:ahLst/>
              <a:cxnLst/>
              <a:rect l="l" t="t" r="r" b="b"/>
              <a:pathLst>
                <a:path w="2682240" h="345439">
                  <a:moveTo>
                    <a:pt x="2682238" y="0"/>
                  </a:moveTo>
                  <a:lnTo>
                    <a:pt x="0" y="0"/>
                  </a:lnTo>
                  <a:lnTo>
                    <a:pt x="0" y="345439"/>
                  </a:lnTo>
                  <a:lnTo>
                    <a:pt x="2682238" y="345439"/>
                  </a:lnTo>
                  <a:lnTo>
                    <a:pt x="2682238" y="0"/>
                  </a:lnTo>
                  <a:close/>
                </a:path>
              </a:pathLst>
            </a:custGeom>
            <a:solidFill>
              <a:srgbClr val="FFFC78"/>
            </a:solidFill>
          </p:spPr>
          <p:txBody>
            <a:bodyPr wrap="square" lIns="0" tIns="0" rIns="0" bIns="0" rtlCol="0"/>
            <a:lstStyle/>
            <a:p>
              <a:pPr marL="0" marR="0" lvl="0" indent="0" algn="l" defTabSz="8889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7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5008245" y="3207914"/>
              <a:ext cx="2682240" cy="345440"/>
            </a:xfrm>
            <a:custGeom>
              <a:avLst/>
              <a:gdLst/>
              <a:ahLst/>
              <a:cxnLst/>
              <a:rect l="l" t="t" r="r" b="b"/>
              <a:pathLst>
                <a:path w="2682240" h="345439">
                  <a:moveTo>
                    <a:pt x="0" y="0"/>
                  </a:moveTo>
                  <a:lnTo>
                    <a:pt x="2682239" y="0"/>
                  </a:lnTo>
                  <a:lnTo>
                    <a:pt x="2682239" y="345439"/>
                  </a:lnTo>
                  <a:lnTo>
                    <a:pt x="0" y="34543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8889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7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7690483" y="3207914"/>
              <a:ext cx="419100" cy="345440"/>
            </a:xfrm>
            <a:custGeom>
              <a:avLst/>
              <a:gdLst/>
              <a:ahLst/>
              <a:cxnLst/>
              <a:rect l="l" t="t" r="r" b="b"/>
              <a:pathLst>
                <a:path w="419100" h="345439">
                  <a:moveTo>
                    <a:pt x="419100" y="0"/>
                  </a:moveTo>
                  <a:lnTo>
                    <a:pt x="0" y="0"/>
                  </a:lnTo>
                  <a:lnTo>
                    <a:pt x="0" y="345439"/>
                  </a:lnTo>
                  <a:lnTo>
                    <a:pt x="419100" y="345439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00A8A9"/>
            </a:solidFill>
          </p:spPr>
          <p:txBody>
            <a:bodyPr wrap="square" lIns="0" tIns="0" rIns="0" bIns="0" rtlCol="0"/>
            <a:lstStyle/>
            <a:p>
              <a:pPr marL="0" marR="0" lvl="0" indent="0" algn="l" defTabSz="8889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7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7690483" y="3207914"/>
              <a:ext cx="419100" cy="345440"/>
            </a:xfrm>
            <a:custGeom>
              <a:avLst/>
              <a:gdLst/>
              <a:ahLst/>
              <a:cxnLst/>
              <a:rect l="l" t="t" r="r" b="b"/>
              <a:pathLst>
                <a:path w="419100" h="345439">
                  <a:moveTo>
                    <a:pt x="0" y="0"/>
                  </a:moveTo>
                  <a:lnTo>
                    <a:pt x="419099" y="0"/>
                  </a:lnTo>
                  <a:lnTo>
                    <a:pt x="419099" y="345439"/>
                  </a:lnTo>
                  <a:lnTo>
                    <a:pt x="0" y="34543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8889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7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2326005" y="3553354"/>
              <a:ext cx="2682240" cy="345440"/>
            </a:xfrm>
            <a:custGeom>
              <a:avLst/>
              <a:gdLst/>
              <a:ahLst/>
              <a:cxnLst/>
              <a:rect l="l" t="t" r="r" b="b"/>
              <a:pathLst>
                <a:path w="2682240" h="345439">
                  <a:moveTo>
                    <a:pt x="2682238" y="0"/>
                  </a:moveTo>
                  <a:lnTo>
                    <a:pt x="0" y="0"/>
                  </a:lnTo>
                  <a:lnTo>
                    <a:pt x="0" y="345439"/>
                  </a:lnTo>
                  <a:lnTo>
                    <a:pt x="2682238" y="345439"/>
                  </a:lnTo>
                  <a:lnTo>
                    <a:pt x="2682238" y="0"/>
                  </a:lnTo>
                  <a:close/>
                </a:path>
              </a:pathLst>
            </a:custGeom>
            <a:solidFill>
              <a:srgbClr val="B3F6EA"/>
            </a:solidFill>
          </p:spPr>
          <p:txBody>
            <a:bodyPr wrap="square" lIns="0" tIns="0" rIns="0" bIns="0" rtlCol="0"/>
            <a:lstStyle/>
            <a:p>
              <a:pPr marL="0" marR="0" lvl="0" indent="0" algn="l" defTabSz="8889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7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2326005" y="3553354"/>
              <a:ext cx="2682240" cy="345440"/>
            </a:xfrm>
            <a:custGeom>
              <a:avLst/>
              <a:gdLst/>
              <a:ahLst/>
              <a:cxnLst/>
              <a:rect l="l" t="t" r="r" b="b"/>
              <a:pathLst>
                <a:path w="2682240" h="345439">
                  <a:moveTo>
                    <a:pt x="0" y="0"/>
                  </a:moveTo>
                  <a:lnTo>
                    <a:pt x="2682239" y="0"/>
                  </a:lnTo>
                  <a:lnTo>
                    <a:pt x="2682239" y="345439"/>
                  </a:lnTo>
                  <a:lnTo>
                    <a:pt x="0" y="34543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8889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7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5008245" y="3553354"/>
              <a:ext cx="2682240" cy="345440"/>
            </a:xfrm>
            <a:custGeom>
              <a:avLst/>
              <a:gdLst/>
              <a:ahLst/>
              <a:cxnLst/>
              <a:rect l="l" t="t" r="r" b="b"/>
              <a:pathLst>
                <a:path w="2682240" h="345439">
                  <a:moveTo>
                    <a:pt x="2682238" y="0"/>
                  </a:moveTo>
                  <a:lnTo>
                    <a:pt x="0" y="0"/>
                  </a:lnTo>
                  <a:lnTo>
                    <a:pt x="0" y="345439"/>
                  </a:lnTo>
                  <a:lnTo>
                    <a:pt x="2682238" y="345439"/>
                  </a:lnTo>
                  <a:lnTo>
                    <a:pt x="2682238" y="0"/>
                  </a:lnTo>
                  <a:close/>
                </a:path>
              </a:pathLst>
            </a:custGeom>
            <a:solidFill>
              <a:srgbClr val="FFFC78"/>
            </a:solidFill>
          </p:spPr>
          <p:txBody>
            <a:bodyPr wrap="square" lIns="0" tIns="0" rIns="0" bIns="0" rtlCol="0"/>
            <a:lstStyle/>
            <a:p>
              <a:pPr marL="0" marR="0" lvl="0" indent="0" algn="l" defTabSz="8889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7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5008245" y="3553354"/>
              <a:ext cx="2682240" cy="345440"/>
            </a:xfrm>
            <a:custGeom>
              <a:avLst/>
              <a:gdLst/>
              <a:ahLst/>
              <a:cxnLst/>
              <a:rect l="l" t="t" r="r" b="b"/>
              <a:pathLst>
                <a:path w="2682240" h="345439">
                  <a:moveTo>
                    <a:pt x="0" y="0"/>
                  </a:moveTo>
                  <a:lnTo>
                    <a:pt x="2682239" y="0"/>
                  </a:lnTo>
                  <a:lnTo>
                    <a:pt x="2682239" y="345439"/>
                  </a:lnTo>
                  <a:lnTo>
                    <a:pt x="0" y="34543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8889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7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7690483" y="3553354"/>
              <a:ext cx="419100" cy="345440"/>
            </a:xfrm>
            <a:custGeom>
              <a:avLst/>
              <a:gdLst/>
              <a:ahLst/>
              <a:cxnLst/>
              <a:rect l="l" t="t" r="r" b="b"/>
              <a:pathLst>
                <a:path w="419100" h="345439">
                  <a:moveTo>
                    <a:pt x="419100" y="0"/>
                  </a:moveTo>
                  <a:lnTo>
                    <a:pt x="0" y="0"/>
                  </a:lnTo>
                  <a:lnTo>
                    <a:pt x="0" y="345439"/>
                  </a:lnTo>
                  <a:lnTo>
                    <a:pt x="419100" y="345439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00A8A9"/>
            </a:solidFill>
          </p:spPr>
          <p:txBody>
            <a:bodyPr wrap="square" lIns="0" tIns="0" rIns="0" bIns="0" rtlCol="0"/>
            <a:lstStyle/>
            <a:p>
              <a:pPr marL="0" marR="0" lvl="0" indent="0" algn="l" defTabSz="8889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7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7690483" y="3553354"/>
              <a:ext cx="419100" cy="345440"/>
            </a:xfrm>
            <a:custGeom>
              <a:avLst/>
              <a:gdLst/>
              <a:ahLst/>
              <a:cxnLst/>
              <a:rect l="l" t="t" r="r" b="b"/>
              <a:pathLst>
                <a:path w="419100" h="345439">
                  <a:moveTo>
                    <a:pt x="0" y="0"/>
                  </a:moveTo>
                  <a:lnTo>
                    <a:pt x="419099" y="0"/>
                  </a:lnTo>
                  <a:lnTo>
                    <a:pt x="419099" y="345439"/>
                  </a:lnTo>
                  <a:lnTo>
                    <a:pt x="0" y="34543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8889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7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2326005" y="3898795"/>
              <a:ext cx="2682240" cy="345440"/>
            </a:xfrm>
            <a:custGeom>
              <a:avLst/>
              <a:gdLst/>
              <a:ahLst/>
              <a:cxnLst/>
              <a:rect l="l" t="t" r="r" b="b"/>
              <a:pathLst>
                <a:path w="2682240" h="345439">
                  <a:moveTo>
                    <a:pt x="2682238" y="0"/>
                  </a:moveTo>
                  <a:lnTo>
                    <a:pt x="0" y="0"/>
                  </a:lnTo>
                  <a:lnTo>
                    <a:pt x="0" y="345438"/>
                  </a:lnTo>
                  <a:lnTo>
                    <a:pt x="2682238" y="345438"/>
                  </a:lnTo>
                  <a:lnTo>
                    <a:pt x="2682238" y="0"/>
                  </a:lnTo>
                  <a:close/>
                </a:path>
              </a:pathLst>
            </a:custGeom>
            <a:solidFill>
              <a:srgbClr val="B3F6EA"/>
            </a:solidFill>
          </p:spPr>
          <p:txBody>
            <a:bodyPr wrap="square" lIns="0" tIns="0" rIns="0" bIns="0" rtlCol="0"/>
            <a:lstStyle/>
            <a:p>
              <a:pPr marL="0" marR="0" lvl="0" indent="0" algn="l" defTabSz="8889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7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2326005" y="3898795"/>
              <a:ext cx="2682240" cy="345440"/>
            </a:xfrm>
            <a:custGeom>
              <a:avLst/>
              <a:gdLst/>
              <a:ahLst/>
              <a:cxnLst/>
              <a:rect l="l" t="t" r="r" b="b"/>
              <a:pathLst>
                <a:path w="2682240" h="345439">
                  <a:moveTo>
                    <a:pt x="0" y="0"/>
                  </a:moveTo>
                  <a:lnTo>
                    <a:pt x="2682239" y="0"/>
                  </a:lnTo>
                  <a:lnTo>
                    <a:pt x="2682239" y="345439"/>
                  </a:lnTo>
                  <a:lnTo>
                    <a:pt x="0" y="34543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8889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7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5008245" y="3898795"/>
              <a:ext cx="2682240" cy="345440"/>
            </a:xfrm>
            <a:custGeom>
              <a:avLst/>
              <a:gdLst/>
              <a:ahLst/>
              <a:cxnLst/>
              <a:rect l="l" t="t" r="r" b="b"/>
              <a:pathLst>
                <a:path w="2682240" h="345439">
                  <a:moveTo>
                    <a:pt x="2682238" y="0"/>
                  </a:moveTo>
                  <a:lnTo>
                    <a:pt x="0" y="0"/>
                  </a:lnTo>
                  <a:lnTo>
                    <a:pt x="0" y="345438"/>
                  </a:lnTo>
                  <a:lnTo>
                    <a:pt x="2682238" y="345438"/>
                  </a:lnTo>
                  <a:lnTo>
                    <a:pt x="2682238" y="0"/>
                  </a:lnTo>
                  <a:close/>
                </a:path>
              </a:pathLst>
            </a:custGeom>
            <a:solidFill>
              <a:srgbClr val="FFFC78"/>
            </a:solidFill>
          </p:spPr>
          <p:txBody>
            <a:bodyPr wrap="square" lIns="0" tIns="0" rIns="0" bIns="0" rtlCol="0"/>
            <a:lstStyle/>
            <a:p>
              <a:pPr marL="0" marR="0" lvl="0" indent="0" algn="l" defTabSz="8889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7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5008245" y="3898795"/>
              <a:ext cx="2682240" cy="345440"/>
            </a:xfrm>
            <a:custGeom>
              <a:avLst/>
              <a:gdLst/>
              <a:ahLst/>
              <a:cxnLst/>
              <a:rect l="l" t="t" r="r" b="b"/>
              <a:pathLst>
                <a:path w="2682240" h="345439">
                  <a:moveTo>
                    <a:pt x="0" y="0"/>
                  </a:moveTo>
                  <a:lnTo>
                    <a:pt x="2682239" y="0"/>
                  </a:lnTo>
                  <a:lnTo>
                    <a:pt x="2682239" y="345439"/>
                  </a:lnTo>
                  <a:lnTo>
                    <a:pt x="0" y="34543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8889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7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7690483" y="3898795"/>
              <a:ext cx="419100" cy="345440"/>
            </a:xfrm>
            <a:custGeom>
              <a:avLst/>
              <a:gdLst/>
              <a:ahLst/>
              <a:cxnLst/>
              <a:rect l="l" t="t" r="r" b="b"/>
              <a:pathLst>
                <a:path w="419100" h="345439">
                  <a:moveTo>
                    <a:pt x="419100" y="0"/>
                  </a:moveTo>
                  <a:lnTo>
                    <a:pt x="0" y="0"/>
                  </a:lnTo>
                  <a:lnTo>
                    <a:pt x="0" y="345438"/>
                  </a:lnTo>
                  <a:lnTo>
                    <a:pt x="419100" y="345438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00A8A9"/>
            </a:solidFill>
          </p:spPr>
          <p:txBody>
            <a:bodyPr wrap="square" lIns="0" tIns="0" rIns="0" bIns="0" rtlCol="0"/>
            <a:lstStyle/>
            <a:p>
              <a:pPr marL="0" marR="0" lvl="0" indent="0" algn="l" defTabSz="8889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7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7690483" y="3898795"/>
              <a:ext cx="419100" cy="345440"/>
            </a:xfrm>
            <a:custGeom>
              <a:avLst/>
              <a:gdLst/>
              <a:ahLst/>
              <a:cxnLst/>
              <a:rect l="l" t="t" r="r" b="b"/>
              <a:pathLst>
                <a:path w="419100" h="345439">
                  <a:moveTo>
                    <a:pt x="0" y="0"/>
                  </a:moveTo>
                  <a:lnTo>
                    <a:pt x="419099" y="0"/>
                  </a:lnTo>
                  <a:lnTo>
                    <a:pt x="419099" y="345439"/>
                  </a:lnTo>
                  <a:lnTo>
                    <a:pt x="0" y="34543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8889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7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2326005" y="4244234"/>
              <a:ext cx="2682240" cy="345440"/>
            </a:xfrm>
            <a:custGeom>
              <a:avLst/>
              <a:gdLst/>
              <a:ahLst/>
              <a:cxnLst/>
              <a:rect l="l" t="t" r="r" b="b"/>
              <a:pathLst>
                <a:path w="2682240" h="345439">
                  <a:moveTo>
                    <a:pt x="2682238" y="0"/>
                  </a:moveTo>
                  <a:lnTo>
                    <a:pt x="0" y="0"/>
                  </a:lnTo>
                  <a:lnTo>
                    <a:pt x="0" y="345439"/>
                  </a:lnTo>
                  <a:lnTo>
                    <a:pt x="2682238" y="345439"/>
                  </a:lnTo>
                  <a:lnTo>
                    <a:pt x="2682238" y="0"/>
                  </a:lnTo>
                  <a:close/>
                </a:path>
              </a:pathLst>
            </a:custGeom>
            <a:solidFill>
              <a:srgbClr val="B3F6EA"/>
            </a:solidFill>
          </p:spPr>
          <p:txBody>
            <a:bodyPr wrap="square" lIns="0" tIns="0" rIns="0" bIns="0" rtlCol="0"/>
            <a:lstStyle/>
            <a:p>
              <a:pPr marL="0" marR="0" lvl="0" indent="0" algn="l" defTabSz="8889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7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2326005" y="4244234"/>
              <a:ext cx="2682240" cy="345440"/>
            </a:xfrm>
            <a:custGeom>
              <a:avLst/>
              <a:gdLst/>
              <a:ahLst/>
              <a:cxnLst/>
              <a:rect l="l" t="t" r="r" b="b"/>
              <a:pathLst>
                <a:path w="2682240" h="345439">
                  <a:moveTo>
                    <a:pt x="0" y="0"/>
                  </a:moveTo>
                  <a:lnTo>
                    <a:pt x="2682239" y="0"/>
                  </a:lnTo>
                  <a:lnTo>
                    <a:pt x="2682239" y="345439"/>
                  </a:lnTo>
                  <a:lnTo>
                    <a:pt x="0" y="34543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8889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7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5008245" y="4244234"/>
              <a:ext cx="2682240" cy="345440"/>
            </a:xfrm>
            <a:custGeom>
              <a:avLst/>
              <a:gdLst/>
              <a:ahLst/>
              <a:cxnLst/>
              <a:rect l="l" t="t" r="r" b="b"/>
              <a:pathLst>
                <a:path w="2682240" h="345439">
                  <a:moveTo>
                    <a:pt x="2682238" y="0"/>
                  </a:moveTo>
                  <a:lnTo>
                    <a:pt x="0" y="0"/>
                  </a:lnTo>
                  <a:lnTo>
                    <a:pt x="0" y="345439"/>
                  </a:lnTo>
                  <a:lnTo>
                    <a:pt x="2682238" y="345439"/>
                  </a:lnTo>
                  <a:lnTo>
                    <a:pt x="2682238" y="0"/>
                  </a:lnTo>
                  <a:close/>
                </a:path>
              </a:pathLst>
            </a:custGeom>
            <a:solidFill>
              <a:srgbClr val="FFFC78"/>
            </a:solidFill>
          </p:spPr>
          <p:txBody>
            <a:bodyPr wrap="square" lIns="0" tIns="0" rIns="0" bIns="0" rtlCol="0"/>
            <a:lstStyle/>
            <a:p>
              <a:pPr marL="0" marR="0" lvl="0" indent="0" algn="l" defTabSz="8889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7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5008245" y="4244234"/>
              <a:ext cx="2682240" cy="345440"/>
            </a:xfrm>
            <a:custGeom>
              <a:avLst/>
              <a:gdLst/>
              <a:ahLst/>
              <a:cxnLst/>
              <a:rect l="l" t="t" r="r" b="b"/>
              <a:pathLst>
                <a:path w="2682240" h="345439">
                  <a:moveTo>
                    <a:pt x="0" y="0"/>
                  </a:moveTo>
                  <a:lnTo>
                    <a:pt x="2682239" y="0"/>
                  </a:lnTo>
                  <a:lnTo>
                    <a:pt x="2682239" y="345439"/>
                  </a:lnTo>
                  <a:lnTo>
                    <a:pt x="0" y="34543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8889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7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7690483" y="4244234"/>
              <a:ext cx="419100" cy="345440"/>
            </a:xfrm>
            <a:custGeom>
              <a:avLst/>
              <a:gdLst/>
              <a:ahLst/>
              <a:cxnLst/>
              <a:rect l="l" t="t" r="r" b="b"/>
              <a:pathLst>
                <a:path w="419100" h="345439">
                  <a:moveTo>
                    <a:pt x="419100" y="0"/>
                  </a:moveTo>
                  <a:lnTo>
                    <a:pt x="0" y="0"/>
                  </a:lnTo>
                  <a:lnTo>
                    <a:pt x="0" y="345439"/>
                  </a:lnTo>
                  <a:lnTo>
                    <a:pt x="419100" y="345439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00A8A9"/>
            </a:solidFill>
          </p:spPr>
          <p:txBody>
            <a:bodyPr wrap="square" lIns="0" tIns="0" rIns="0" bIns="0" rtlCol="0"/>
            <a:lstStyle/>
            <a:p>
              <a:pPr marL="0" marR="0" lvl="0" indent="0" algn="l" defTabSz="8889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7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7690483" y="4244234"/>
              <a:ext cx="419100" cy="345440"/>
            </a:xfrm>
            <a:custGeom>
              <a:avLst/>
              <a:gdLst/>
              <a:ahLst/>
              <a:cxnLst/>
              <a:rect l="l" t="t" r="r" b="b"/>
              <a:pathLst>
                <a:path w="419100" h="345439">
                  <a:moveTo>
                    <a:pt x="0" y="0"/>
                  </a:moveTo>
                  <a:lnTo>
                    <a:pt x="419099" y="0"/>
                  </a:lnTo>
                  <a:lnTo>
                    <a:pt x="419099" y="345439"/>
                  </a:lnTo>
                  <a:lnTo>
                    <a:pt x="0" y="34543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8889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7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2326005" y="4589675"/>
              <a:ext cx="2682240" cy="345440"/>
            </a:xfrm>
            <a:custGeom>
              <a:avLst/>
              <a:gdLst/>
              <a:ahLst/>
              <a:cxnLst/>
              <a:rect l="l" t="t" r="r" b="b"/>
              <a:pathLst>
                <a:path w="2682240" h="345439">
                  <a:moveTo>
                    <a:pt x="2682238" y="0"/>
                  </a:moveTo>
                  <a:lnTo>
                    <a:pt x="0" y="0"/>
                  </a:lnTo>
                  <a:lnTo>
                    <a:pt x="0" y="345440"/>
                  </a:lnTo>
                  <a:lnTo>
                    <a:pt x="2682238" y="345440"/>
                  </a:lnTo>
                  <a:lnTo>
                    <a:pt x="2682238" y="0"/>
                  </a:lnTo>
                  <a:close/>
                </a:path>
              </a:pathLst>
            </a:custGeom>
            <a:solidFill>
              <a:srgbClr val="B3F6EA"/>
            </a:solidFill>
          </p:spPr>
          <p:txBody>
            <a:bodyPr wrap="square" lIns="0" tIns="0" rIns="0" bIns="0" rtlCol="0"/>
            <a:lstStyle/>
            <a:p>
              <a:pPr marL="0" marR="0" lvl="0" indent="0" algn="l" defTabSz="8889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7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2326005" y="4589675"/>
              <a:ext cx="2682240" cy="345440"/>
            </a:xfrm>
            <a:custGeom>
              <a:avLst/>
              <a:gdLst/>
              <a:ahLst/>
              <a:cxnLst/>
              <a:rect l="l" t="t" r="r" b="b"/>
              <a:pathLst>
                <a:path w="2682240" h="345439">
                  <a:moveTo>
                    <a:pt x="0" y="0"/>
                  </a:moveTo>
                  <a:lnTo>
                    <a:pt x="2682239" y="0"/>
                  </a:lnTo>
                  <a:lnTo>
                    <a:pt x="2682239" y="345439"/>
                  </a:lnTo>
                  <a:lnTo>
                    <a:pt x="0" y="34543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8889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7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5008245" y="4589675"/>
              <a:ext cx="2682240" cy="345440"/>
            </a:xfrm>
            <a:custGeom>
              <a:avLst/>
              <a:gdLst/>
              <a:ahLst/>
              <a:cxnLst/>
              <a:rect l="l" t="t" r="r" b="b"/>
              <a:pathLst>
                <a:path w="2682240" h="345439">
                  <a:moveTo>
                    <a:pt x="2682238" y="0"/>
                  </a:moveTo>
                  <a:lnTo>
                    <a:pt x="0" y="0"/>
                  </a:lnTo>
                  <a:lnTo>
                    <a:pt x="0" y="345440"/>
                  </a:lnTo>
                  <a:lnTo>
                    <a:pt x="2682238" y="345440"/>
                  </a:lnTo>
                  <a:lnTo>
                    <a:pt x="2682238" y="0"/>
                  </a:lnTo>
                  <a:close/>
                </a:path>
              </a:pathLst>
            </a:custGeom>
            <a:solidFill>
              <a:srgbClr val="FFFC78"/>
            </a:solidFill>
          </p:spPr>
          <p:txBody>
            <a:bodyPr wrap="square" lIns="0" tIns="0" rIns="0" bIns="0" rtlCol="0"/>
            <a:lstStyle/>
            <a:p>
              <a:pPr marL="0" marR="0" lvl="0" indent="0" algn="l" defTabSz="8889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7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5008245" y="4589675"/>
              <a:ext cx="2682240" cy="345440"/>
            </a:xfrm>
            <a:custGeom>
              <a:avLst/>
              <a:gdLst/>
              <a:ahLst/>
              <a:cxnLst/>
              <a:rect l="l" t="t" r="r" b="b"/>
              <a:pathLst>
                <a:path w="2682240" h="345439">
                  <a:moveTo>
                    <a:pt x="0" y="0"/>
                  </a:moveTo>
                  <a:lnTo>
                    <a:pt x="2682239" y="0"/>
                  </a:lnTo>
                  <a:lnTo>
                    <a:pt x="2682239" y="345439"/>
                  </a:lnTo>
                  <a:lnTo>
                    <a:pt x="0" y="34543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8889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7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7690483" y="4589675"/>
              <a:ext cx="419100" cy="345440"/>
            </a:xfrm>
            <a:custGeom>
              <a:avLst/>
              <a:gdLst/>
              <a:ahLst/>
              <a:cxnLst/>
              <a:rect l="l" t="t" r="r" b="b"/>
              <a:pathLst>
                <a:path w="419100" h="345439">
                  <a:moveTo>
                    <a:pt x="419100" y="0"/>
                  </a:moveTo>
                  <a:lnTo>
                    <a:pt x="0" y="0"/>
                  </a:lnTo>
                  <a:lnTo>
                    <a:pt x="0" y="345440"/>
                  </a:lnTo>
                  <a:lnTo>
                    <a:pt x="419100" y="345440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00A8A9"/>
            </a:solidFill>
          </p:spPr>
          <p:txBody>
            <a:bodyPr wrap="square" lIns="0" tIns="0" rIns="0" bIns="0" rtlCol="0"/>
            <a:lstStyle/>
            <a:p>
              <a:pPr marL="0" marR="0" lvl="0" indent="0" algn="l" defTabSz="8889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7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7690483" y="4589675"/>
              <a:ext cx="419100" cy="345440"/>
            </a:xfrm>
            <a:custGeom>
              <a:avLst/>
              <a:gdLst/>
              <a:ahLst/>
              <a:cxnLst/>
              <a:rect l="l" t="t" r="r" b="b"/>
              <a:pathLst>
                <a:path w="419100" h="345439">
                  <a:moveTo>
                    <a:pt x="0" y="0"/>
                  </a:moveTo>
                  <a:lnTo>
                    <a:pt x="419099" y="0"/>
                  </a:lnTo>
                  <a:lnTo>
                    <a:pt x="419099" y="345439"/>
                  </a:lnTo>
                  <a:lnTo>
                    <a:pt x="0" y="34543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8889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7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2326005" y="4935115"/>
              <a:ext cx="2682240" cy="345440"/>
            </a:xfrm>
            <a:custGeom>
              <a:avLst/>
              <a:gdLst/>
              <a:ahLst/>
              <a:cxnLst/>
              <a:rect l="l" t="t" r="r" b="b"/>
              <a:pathLst>
                <a:path w="2682240" h="345439">
                  <a:moveTo>
                    <a:pt x="2682238" y="0"/>
                  </a:moveTo>
                  <a:lnTo>
                    <a:pt x="0" y="0"/>
                  </a:lnTo>
                  <a:lnTo>
                    <a:pt x="0" y="345438"/>
                  </a:lnTo>
                  <a:lnTo>
                    <a:pt x="2682238" y="345438"/>
                  </a:lnTo>
                  <a:lnTo>
                    <a:pt x="2682238" y="0"/>
                  </a:lnTo>
                  <a:close/>
                </a:path>
              </a:pathLst>
            </a:custGeom>
            <a:solidFill>
              <a:srgbClr val="B3F6EA"/>
            </a:solidFill>
          </p:spPr>
          <p:txBody>
            <a:bodyPr wrap="square" lIns="0" tIns="0" rIns="0" bIns="0" rtlCol="0"/>
            <a:lstStyle/>
            <a:p>
              <a:pPr marL="0" marR="0" lvl="0" indent="0" algn="l" defTabSz="8889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7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2326005" y="4935116"/>
              <a:ext cx="2682240" cy="345440"/>
            </a:xfrm>
            <a:custGeom>
              <a:avLst/>
              <a:gdLst/>
              <a:ahLst/>
              <a:cxnLst/>
              <a:rect l="l" t="t" r="r" b="b"/>
              <a:pathLst>
                <a:path w="2682240" h="345439">
                  <a:moveTo>
                    <a:pt x="0" y="0"/>
                  </a:moveTo>
                  <a:lnTo>
                    <a:pt x="2682239" y="0"/>
                  </a:lnTo>
                  <a:lnTo>
                    <a:pt x="2682239" y="345439"/>
                  </a:lnTo>
                  <a:lnTo>
                    <a:pt x="0" y="34543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8889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7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5008245" y="4935115"/>
              <a:ext cx="2682240" cy="345440"/>
            </a:xfrm>
            <a:custGeom>
              <a:avLst/>
              <a:gdLst/>
              <a:ahLst/>
              <a:cxnLst/>
              <a:rect l="l" t="t" r="r" b="b"/>
              <a:pathLst>
                <a:path w="2682240" h="345439">
                  <a:moveTo>
                    <a:pt x="2682238" y="0"/>
                  </a:moveTo>
                  <a:lnTo>
                    <a:pt x="0" y="0"/>
                  </a:lnTo>
                  <a:lnTo>
                    <a:pt x="0" y="345438"/>
                  </a:lnTo>
                  <a:lnTo>
                    <a:pt x="2682238" y="345438"/>
                  </a:lnTo>
                  <a:lnTo>
                    <a:pt x="2682238" y="0"/>
                  </a:lnTo>
                  <a:close/>
                </a:path>
              </a:pathLst>
            </a:custGeom>
            <a:solidFill>
              <a:srgbClr val="FFFC78"/>
            </a:solidFill>
          </p:spPr>
          <p:txBody>
            <a:bodyPr wrap="square" lIns="0" tIns="0" rIns="0" bIns="0" rtlCol="0"/>
            <a:lstStyle/>
            <a:p>
              <a:pPr marL="0" marR="0" lvl="0" indent="0" algn="l" defTabSz="8889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7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5008245" y="4935116"/>
              <a:ext cx="2682240" cy="345440"/>
            </a:xfrm>
            <a:custGeom>
              <a:avLst/>
              <a:gdLst/>
              <a:ahLst/>
              <a:cxnLst/>
              <a:rect l="l" t="t" r="r" b="b"/>
              <a:pathLst>
                <a:path w="2682240" h="345439">
                  <a:moveTo>
                    <a:pt x="0" y="0"/>
                  </a:moveTo>
                  <a:lnTo>
                    <a:pt x="2682239" y="0"/>
                  </a:lnTo>
                  <a:lnTo>
                    <a:pt x="2682239" y="345439"/>
                  </a:lnTo>
                  <a:lnTo>
                    <a:pt x="0" y="34543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8889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7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7690483" y="4935115"/>
              <a:ext cx="419100" cy="345440"/>
            </a:xfrm>
            <a:custGeom>
              <a:avLst/>
              <a:gdLst/>
              <a:ahLst/>
              <a:cxnLst/>
              <a:rect l="l" t="t" r="r" b="b"/>
              <a:pathLst>
                <a:path w="419100" h="345439">
                  <a:moveTo>
                    <a:pt x="419100" y="0"/>
                  </a:moveTo>
                  <a:lnTo>
                    <a:pt x="0" y="0"/>
                  </a:lnTo>
                  <a:lnTo>
                    <a:pt x="0" y="345438"/>
                  </a:lnTo>
                  <a:lnTo>
                    <a:pt x="419100" y="345438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00A8A9"/>
            </a:solidFill>
          </p:spPr>
          <p:txBody>
            <a:bodyPr wrap="square" lIns="0" tIns="0" rIns="0" bIns="0" rtlCol="0"/>
            <a:lstStyle/>
            <a:p>
              <a:pPr marL="0" marR="0" lvl="0" indent="0" algn="l" defTabSz="8889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7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7690483" y="4935116"/>
              <a:ext cx="419100" cy="345440"/>
            </a:xfrm>
            <a:custGeom>
              <a:avLst/>
              <a:gdLst/>
              <a:ahLst/>
              <a:cxnLst/>
              <a:rect l="l" t="t" r="r" b="b"/>
              <a:pathLst>
                <a:path w="419100" h="345439">
                  <a:moveTo>
                    <a:pt x="0" y="0"/>
                  </a:moveTo>
                  <a:lnTo>
                    <a:pt x="419099" y="0"/>
                  </a:lnTo>
                  <a:lnTo>
                    <a:pt x="419099" y="345439"/>
                  </a:lnTo>
                  <a:lnTo>
                    <a:pt x="0" y="34543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8889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7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441803" y="976662"/>
            <a:ext cx="9188185" cy="2123722"/>
          </a:xfrm>
          <a:prstGeom prst="rect">
            <a:avLst/>
          </a:prstGeom>
        </p:spPr>
        <p:txBody>
          <a:bodyPr vert="horz" wrap="square" lIns="0" tIns="103099" rIns="0" bIns="0" rtlCol="0">
            <a:spAutoFit/>
          </a:bodyPr>
          <a:lstStyle/>
          <a:p>
            <a:pPr marL="321020" marR="4939" lvl="0" indent="-308674" algn="l" defTabSz="888980" rtl="0" eaLnBrk="1" fontAlgn="auto" latinLnBrk="0" hangingPunct="1">
              <a:lnSpc>
                <a:spcPct val="77200"/>
              </a:lnSpc>
              <a:spcBef>
                <a:spcPts val="812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21638" algn="l"/>
                <a:tab pos="322255" algn="l"/>
              </a:tabLst>
              <a:defRPr/>
            </a:pPr>
            <a:r>
              <a:rPr kumimoji="0" sz="2625" b="1" i="0" u="none" strike="noStrike" kern="1200" cap="none" spc="-5" normalizeH="0" baseline="0" noProof="0" dirty="0">
                <a:ln>
                  <a:noFill/>
                </a:ln>
                <a:solidFill>
                  <a:srgbClr val="000A4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Branch</a:t>
            </a:r>
            <a:r>
              <a:rPr kumimoji="0" sz="2625" b="1" i="0" u="none" strike="noStrike" kern="1200" cap="none" spc="0" normalizeH="0" baseline="0" noProof="0" dirty="0">
                <a:ln>
                  <a:noFill/>
                </a:ln>
                <a:solidFill>
                  <a:srgbClr val="000A4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625" b="1" i="0" u="none" strike="noStrike" kern="1200" cap="none" spc="-5" normalizeH="0" baseline="0" noProof="0" dirty="0">
                <a:ln>
                  <a:noFill/>
                </a:ln>
                <a:solidFill>
                  <a:srgbClr val="000A4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Target</a:t>
            </a:r>
            <a:r>
              <a:rPr kumimoji="0" sz="2625" b="1" i="0" u="none" strike="noStrike" kern="1200" cap="none" spc="0" normalizeH="0" baseline="0" noProof="0" dirty="0">
                <a:ln>
                  <a:noFill/>
                </a:ln>
                <a:solidFill>
                  <a:srgbClr val="000A4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625" b="1" i="0" u="none" strike="noStrike" kern="1200" cap="none" spc="-5" normalizeH="0" baseline="0" noProof="0" dirty="0">
                <a:ln>
                  <a:noFill/>
                </a:ln>
                <a:solidFill>
                  <a:srgbClr val="000A4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Buffer</a:t>
            </a:r>
            <a:r>
              <a:rPr kumimoji="0" sz="2625" b="1" i="0" u="none" strike="noStrike" kern="1200" cap="none" spc="10" normalizeH="0" baseline="0" noProof="0" dirty="0">
                <a:ln>
                  <a:noFill/>
                </a:ln>
                <a:solidFill>
                  <a:srgbClr val="000A4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625" b="1" i="0" u="none" strike="noStrike" kern="1200" cap="none" spc="-5" normalizeH="0" baseline="0" noProof="0" dirty="0">
                <a:ln>
                  <a:noFill/>
                </a:ln>
                <a:solidFill>
                  <a:srgbClr val="000A4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(BTB):</a:t>
            </a:r>
            <a:r>
              <a:rPr kumimoji="0" sz="2625" b="1" i="0" u="none" strike="noStrike" kern="1200" cap="none" spc="0" normalizeH="0" baseline="0" noProof="0" dirty="0">
                <a:ln>
                  <a:noFill/>
                </a:ln>
                <a:solidFill>
                  <a:srgbClr val="000A4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625" b="1" i="0" u="none" strike="noStrike" kern="1200" cap="none" spc="-5" normalizeH="0" baseline="0" noProof="0" dirty="0">
                <a:ln>
                  <a:noFill/>
                </a:ln>
                <a:solidFill>
                  <a:srgbClr val="000A4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Address</a:t>
            </a:r>
            <a:r>
              <a:rPr kumimoji="0" sz="2625" b="1" i="0" u="none" strike="noStrike" kern="1200" cap="none" spc="5" normalizeH="0" baseline="0" noProof="0" dirty="0">
                <a:ln>
                  <a:noFill/>
                </a:ln>
                <a:solidFill>
                  <a:srgbClr val="000A4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625" b="1" i="0" u="none" strike="noStrike" kern="1200" cap="none" spc="-5" normalizeH="0" baseline="0" noProof="0" dirty="0">
                <a:ln>
                  <a:noFill/>
                </a:ln>
                <a:solidFill>
                  <a:srgbClr val="000A4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of</a:t>
            </a:r>
            <a:r>
              <a:rPr kumimoji="0" sz="2625" b="1" i="0" u="none" strike="noStrike" kern="1200" cap="none" spc="5" normalizeH="0" baseline="0" noProof="0" dirty="0">
                <a:ln>
                  <a:noFill/>
                </a:ln>
                <a:solidFill>
                  <a:srgbClr val="000A4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625" b="1" i="0" u="none" strike="noStrike" kern="1200" cap="none" spc="-5" normalizeH="0" baseline="0" noProof="0" dirty="0">
                <a:ln>
                  <a:noFill/>
                </a:ln>
                <a:solidFill>
                  <a:srgbClr val="000A4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branch</a:t>
            </a:r>
            <a:r>
              <a:rPr kumimoji="0" sz="2625" b="1" i="0" u="none" strike="noStrike" kern="1200" cap="none" spc="0" normalizeH="0" baseline="0" noProof="0" dirty="0">
                <a:ln>
                  <a:noFill/>
                </a:ln>
                <a:solidFill>
                  <a:srgbClr val="000A4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625" b="1" i="0" u="none" strike="noStrike" kern="1200" cap="none" spc="-5" normalizeH="0" baseline="0" noProof="0" dirty="0">
                <a:ln>
                  <a:noFill/>
                </a:ln>
                <a:solidFill>
                  <a:srgbClr val="000A4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index</a:t>
            </a:r>
            <a:r>
              <a:rPr kumimoji="0" sz="2625" b="1" i="0" u="none" strike="noStrike" kern="1200" cap="none" spc="5" normalizeH="0" baseline="0" noProof="0" dirty="0">
                <a:ln>
                  <a:noFill/>
                </a:ln>
                <a:solidFill>
                  <a:srgbClr val="000A4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625" b="1" i="0" u="none" strike="noStrike" kern="1200" cap="none" spc="0" normalizeH="0" baseline="0" noProof="0" dirty="0">
                <a:ln>
                  <a:noFill/>
                </a:ln>
                <a:solidFill>
                  <a:srgbClr val="000A4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 </a:t>
            </a:r>
            <a:r>
              <a:rPr kumimoji="0" sz="2625" b="1" i="0" u="none" strike="noStrike" kern="1200" cap="none" spc="-715" normalizeH="0" baseline="0" noProof="0" dirty="0">
                <a:ln>
                  <a:noFill/>
                </a:ln>
                <a:solidFill>
                  <a:srgbClr val="000A4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625" b="1" i="0" u="none" strike="noStrike" kern="1200" cap="none" spc="-5" normalizeH="0" baseline="0" noProof="0" dirty="0">
                <a:ln>
                  <a:noFill/>
                </a:ln>
                <a:solidFill>
                  <a:srgbClr val="000A4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get prediction </a:t>
            </a:r>
            <a:r>
              <a:rPr kumimoji="0" sz="2625" b="1" i="0" u="none" strike="noStrike" kern="1200" cap="none" spc="0" normalizeH="0" baseline="0" noProof="0" dirty="0">
                <a:ln>
                  <a:noFill/>
                </a:ln>
                <a:solidFill>
                  <a:srgbClr val="000A4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AND </a:t>
            </a:r>
            <a:r>
              <a:rPr kumimoji="0" sz="2625" b="1" i="0" u="none" strike="noStrike" kern="1200" cap="none" spc="-5" normalizeH="0" baseline="0" noProof="0" dirty="0">
                <a:ln>
                  <a:noFill/>
                </a:ln>
                <a:solidFill>
                  <a:srgbClr val="000A4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branch address</a:t>
            </a:r>
            <a:r>
              <a:rPr kumimoji="0" sz="2625" b="1" i="0" u="none" strike="noStrike" kern="1200" cap="none" spc="0" normalizeH="0" baseline="0" noProof="0" dirty="0">
                <a:ln>
                  <a:noFill/>
                </a:ln>
                <a:solidFill>
                  <a:srgbClr val="000A4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625" b="1" i="0" u="none" strike="noStrike" kern="1200" cap="none" spc="-5" normalizeH="0" baseline="0" noProof="0" dirty="0">
                <a:ln>
                  <a:noFill/>
                </a:ln>
                <a:solidFill>
                  <a:srgbClr val="000A4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(if taken)</a:t>
            </a:r>
            <a:endParaRPr kumimoji="0" sz="262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690811" marR="322255" lvl="0" indent="-246939" algn="l" defTabSz="888980" rtl="0" eaLnBrk="1" fontAlgn="auto" latinLnBrk="0" hangingPunct="1">
              <a:lnSpc>
                <a:spcPct val="79500"/>
              </a:lnSpc>
              <a:spcBef>
                <a:spcPts val="6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39" b="0" i="0" u="none" strike="noStrike" kern="1200" cap="none" spc="0" normalizeH="0" baseline="0" noProof="0" dirty="0">
                <a:ln>
                  <a:noFill/>
                </a:ln>
                <a:solidFill>
                  <a:srgbClr val="550E07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–</a:t>
            </a:r>
            <a:r>
              <a:rPr kumimoji="0" sz="2139" b="0" i="0" u="none" strike="noStrike" kern="1200" cap="none" spc="165" normalizeH="0" baseline="0" noProof="0" dirty="0">
                <a:ln>
                  <a:noFill/>
                </a:ln>
                <a:solidFill>
                  <a:srgbClr val="550E07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139" b="1" i="0" u="none" strike="noStrike" kern="1200" cap="none" spc="-5" normalizeH="0" baseline="0" noProof="0" dirty="0">
                <a:ln>
                  <a:noFill/>
                </a:ln>
                <a:solidFill>
                  <a:srgbClr val="550E07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Note:</a:t>
            </a:r>
            <a:r>
              <a:rPr kumimoji="0" sz="2139" b="1" i="0" u="none" strike="noStrike" kern="1200" cap="none" spc="0" normalizeH="0" baseline="0" noProof="0" dirty="0">
                <a:ln>
                  <a:noFill/>
                </a:ln>
                <a:solidFill>
                  <a:srgbClr val="550E07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139" b="1" i="0" u="none" strike="noStrike" kern="1200" cap="none" spc="-5" normalizeH="0" baseline="0" noProof="0" dirty="0">
                <a:ln>
                  <a:noFill/>
                </a:ln>
                <a:solidFill>
                  <a:srgbClr val="550E07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must</a:t>
            </a:r>
            <a:r>
              <a:rPr kumimoji="0" sz="2139" b="1" i="0" u="none" strike="noStrike" kern="1200" cap="none" spc="0" normalizeH="0" baseline="0" noProof="0" dirty="0">
                <a:ln>
                  <a:noFill/>
                </a:ln>
                <a:solidFill>
                  <a:srgbClr val="550E07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139" b="1" i="0" u="none" strike="noStrike" kern="1200" cap="none" spc="-5" normalizeH="0" baseline="0" noProof="0" dirty="0">
                <a:ln>
                  <a:noFill/>
                </a:ln>
                <a:solidFill>
                  <a:srgbClr val="550E07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check</a:t>
            </a:r>
            <a:r>
              <a:rPr kumimoji="0" sz="2139" b="1" i="0" u="none" strike="noStrike" kern="1200" cap="none" spc="0" normalizeH="0" baseline="0" noProof="0" dirty="0">
                <a:ln>
                  <a:noFill/>
                </a:ln>
                <a:solidFill>
                  <a:srgbClr val="550E07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139" b="1" i="0" u="none" strike="noStrike" kern="1200" cap="none" spc="-5" normalizeH="0" baseline="0" noProof="0" dirty="0">
                <a:ln>
                  <a:noFill/>
                </a:ln>
                <a:solidFill>
                  <a:srgbClr val="550E07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</a:t>
            </a:r>
            <a:r>
              <a:rPr kumimoji="0" sz="2139" b="1" i="0" u="none" strike="noStrike" kern="1200" cap="none" spc="5" normalizeH="0" baseline="0" noProof="0" dirty="0">
                <a:ln>
                  <a:noFill/>
                </a:ln>
                <a:solidFill>
                  <a:srgbClr val="550E07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139" b="1" i="0" u="none" strike="noStrike" kern="1200" cap="none" spc="-5" normalizeH="0" baseline="0" noProof="0" dirty="0">
                <a:ln>
                  <a:noFill/>
                </a:ln>
                <a:solidFill>
                  <a:srgbClr val="550E07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branch</a:t>
            </a:r>
            <a:r>
              <a:rPr kumimoji="0" sz="2139" b="1" i="0" u="none" strike="noStrike" kern="1200" cap="none" spc="0" normalizeH="0" baseline="0" noProof="0" dirty="0">
                <a:ln>
                  <a:noFill/>
                </a:ln>
                <a:solidFill>
                  <a:srgbClr val="550E07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match </a:t>
            </a:r>
            <a:r>
              <a:rPr kumimoji="0" sz="2139" b="1" i="0" u="none" strike="noStrike" kern="1200" cap="none" spc="-5" normalizeH="0" baseline="0" noProof="0" dirty="0">
                <a:ln>
                  <a:noFill/>
                </a:ln>
                <a:solidFill>
                  <a:srgbClr val="550E07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now, since</a:t>
            </a:r>
            <a:r>
              <a:rPr kumimoji="0" sz="2139" b="1" i="0" u="none" strike="noStrike" kern="1200" cap="none" spc="5" normalizeH="0" baseline="0" noProof="0" dirty="0">
                <a:ln>
                  <a:noFill/>
                </a:ln>
                <a:solidFill>
                  <a:srgbClr val="550E07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139" b="1" i="0" u="none" strike="noStrike" kern="1200" cap="none" spc="-5" normalizeH="0" baseline="0" noProof="0" dirty="0">
                <a:ln>
                  <a:noFill/>
                </a:ln>
                <a:solidFill>
                  <a:srgbClr val="550E07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can’t</a:t>
            </a:r>
            <a:r>
              <a:rPr kumimoji="0" sz="2139" b="1" i="0" u="none" strike="noStrike" kern="1200" cap="none" spc="0" normalizeH="0" baseline="0" noProof="0" dirty="0">
                <a:ln>
                  <a:noFill/>
                </a:ln>
                <a:solidFill>
                  <a:srgbClr val="550E07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139" b="1" i="0" u="none" strike="noStrike" kern="1200" cap="none" spc="-5" normalizeH="0" baseline="0" noProof="0" dirty="0">
                <a:ln>
                  <a:noFill/>
                </a:ln>
                <a:solidFill>
                  <a:srgbClr val="550E07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use</a:t>
            </a:r>
            <a:r>
              <a:rPr kumimoji="0" sz="2139" b="1" i="0" u="none" strike="noStrike" kern="1200" cap="none" spc="0" normalizeH="0" baseline="0" noProof="0" dirty="0">
                <a:ln>
                  <a:noFill/>
                </a:ln>
                <a:solidFill>
                  <a:srgbClr val="550E07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139" b="1" i="0" u="none" strike="noStrike" kern="1200" cap="none" spc="-5" normalizeH="0" baseline="0" noProof="0" dirty="0">
                <a:ln>
                  <a:noFill/>
                </a:ln>
                <a:solidFill>
                  <a:srgbClr val="550E07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wrong </a:t>
            </a:r>
            <a:r>
              <a:rPr kumimoji="0" sz="2139" b="1" i="0" u="none" strike="noStrike" kern="1200" cap="none" spc="-578" normalizeH="0" baseline="0" noProof="0" dirty="0">
                <a:ln>
                  <a:noFill/>
                </a:ln>
                <a:solidFill>
                  <a:srgbClr val="550E07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139" b="1" i="0" u="none" strike="noStrike" kern="1200" cap="none" spc="0" normalizeH="0" baseline="0" noProof="0" dirty="0">
                <a:ln>
                  <a:noFill/>
                </a:ln>
                <a:solidFill>
                  <a:srgbClr val="550E07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branch</a:t>
            </a:r>
            <a:r>
              <a:rPr kumimoji="0" sz="2139" b="1" i="0" u="none" strike="noStrike" kern="1200" cap="none" spc="-5" normalizeH="0" baseline="0" noProof="0" dirty="0">
                <a:ln>
                  <a:noFill/>
                </a:ln>
                <a:solidFill>
                  <a:srgbClr val="550E07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address</a:t>
            </a:r>
            <a:endParaRPr kumimoji="0" sz="213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21638" marR="0" lvl="0" indent="-309908" algn="l" defTabSz="888980" rtl="0" eaLnBrk="1" fontAlgn="auto" latinLnBrk="0" hangingPunct="1">
              <a:lnSpc>
                <a:spcPct val="100000"/>
              </a:lnSpc>
              <a:spcBef>
                <a:spcPts val="156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21638" algn="l"/>
                <a:tab pos="322255" algn="l"/>
              </a:tabLst>
              <a:defRPr/>
            </a:pPr>
            <a:r>
              <a:rPr kumimoji="0" sz="2625" b="1" i="0" u="none" strike="noStrike" kern="1200" cap="none" spc="-5" normalizeH="0" baseline="0" noProof="0" dirty="0">
                <a:ln>
                  <a:noFill/>
                </a:ln>
                <a:solidFill>
                  <a:srgbClr val="000A4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Example:</a:t>
            </a:r>
            <a:r>
              <a:rPr kumimoji="0" sz="2625" b="1" i="0" u="none" strike="noStrike" kern="1200" cap="none" spc="-15" normalizeH="0" baseline="0" noProof="0" dirty="0">
                <a:ln>
                  <a:noFill/>
                </a:ln>
                <a:solidFill>
                  <a:srgbClr val="000A4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625" b="1" i="0" u="none" strike="noStrike" kern="1200" cap="none" spc="-5" normalizeH="0" baseline="0" noProof="0" dirty="0">
                <a:ln>
                  <a:noFill/>
                </a:ln>
                <a:solidFill>
                  <a:srgbClr val="000A4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BTB combined</a:t>
            </a:r>
            <a:r>
              <a:rPr kumimoji="0" sz="2625" b="1" i="0" u="none" strike="noStrike" kern="1200" cap="none" spc="-10" normalizeH="0" baseline="0" noProof="0" dirty="0">
                <a:ln>
                  <a:noFill/>
                </a:ln>
                <a:solidFill>
                  <a:srgbClr val="000A4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625" b="1" i="0" u="none" strike="noStrike" kern="1200" cap="none" spc="-5" normalizeH="0" baseline="0" noProof="0" dirty="0">
                <a:ln>
                  <a:noFill/>
                </a:ln>
                <a:solidFill>
                  <a:srgbClr val="000A4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with</a:t>
            </a:r>
            <a:r>
              <a:rPr kumimoji="0" sz="2625" b="1" i="0" u="none" strike="noStrike" kern="1200" cap="none" spc="-10" normalizeH="0" baseline="0" noProof="0" dirty="0">
                <a:ln>
                  <a:noFill/>
                </a:ln>
                <a:solidFill>
                  <a:srgbClr val="000A4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625" b="1" i="0" u="none" strike="noStrike" kern="1200" cap="none" spc="0" normalizeH="0" baseline="0" noProof="0" dirty="0">
                <a:ln>
                  <a:noFill/>
                </a:ln>
                <a:solidFill>
                  <a:srgbClr val="000A4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BHT</a:t>
            </a:r>
            <a:endParaRPr kumimoji="0" sz="262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8770" marR="0" lvl="0" indent="0" algn="ctr" defTabSz="888980" rtl="0" eaLnBrk="1" fontAlgn="auto" latinLnBrk="0" hangingPunct="1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02107" algn="l"/>
              </a:tabLst>
              <a:defRPr/>
            </a:pPr>
            <a:r>
              <a:rPr kumimoji="0" sz="1944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Branch</a:t>
            </a:r>
            <a:r>
              <a:rPr kumimoji="0" sz="1944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sz="1944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PC	Predicted</a:t>
            </a:r>
            <a:r>
              <a:rPr kumimoji="0" sz="1944" b="1" i="0" u="none" strike="noStrike" kern="1200" cap="none" spc="-3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sz="1944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PC</a:t>
            </a:r>
            <a:endParaRPr kumimoji="0" sz="194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330574" y="5541433"/>
            <a:ext cx="651933" cy="671689"/>
          </a:xfrm>
          <a:custGeom>
            <a:avLst/>
            <a:gdLst/>
            <a:ahLst/>
            <a:cxnLst/>
            <a:rect l="l" t="t" r="r" b="b"/>
            <a:pathLst>
              <a:path w="670560" h="690879">
                <a:moveTo>
                  <a:pt x="0" y="345439"/>
                </a:moveTo>
                <a:lnTo>
                  <a:pt x="3060" y="298565"/>
                </a:lnTo>
                <a:lnTo>
                  <a:pt x="11976" y="253608"/>
                </a:lnTo>
                <a:lnTo>
                  <a:pt x="26347" y="210979"/>
                </a:lnTo>
                <a:lnTo>
                  <a:pt x="45775" y="171089"/>
                </a:lnTo>
                <a:lnTo>
                  <a:pt x="69859" y="134351"/>
                </a:lnTo>
                <a:lnTo>
                  <a:pt x="98201" y="101177"/>
                </a:lnTo>
                <a:lnTo>
                  <a:pt x="130400" y="71976"/>
                </a:lnTo>
                <a:lnTo>
                  <a:pt x="166057" y="47162"/>
                </a:lnTo>
                <a:lnTo>
                  <a:pt x="204773" y="27146"/>
                </a:lnTo>
                <a:lnTo>
                  <a:pt x="246149" y="12339"/>
                </a:lnTo>
                <a:lnTo>
                  <a:pt x="289784" y="3153"/>
                </a:lnTo>
                <a:lnTo>
                  <a:pt x="335279" y="0"/>
                </a:lnTo>
                <a:lnTo>
                  <a:pt x="380775" y="3153"/>
                </a:lnTo>
                <a:lnTo>
                  <a:pt x="424410" y="12339"/>
                </a:lnTo>
                <a:lnTo>
                  <a:pt x="465785" y="27146"/>
                </a:lnTo>
                <a:lnTo>
                  <a:pt x="504502" y="47162"/>
                </a:lnTo>
                <a:lnTo>
                  <a:pt x="540159" y="71976"/>
                </a:lnTo>
                <a:lnTo>
                  <a:pt x="572358" y="101177"/>
                </a:lnTo>
                <a:lnTo>
                  <a:pt x="600700" y="134351"/>
                </a:lnTo>
                <a:lnTo>
                  <a:pt x="624784" y="171089"/>
                </a:lnTo>
                <a:lnTo>
                  <a:pt x="644211" y="210979"/>
                </a:lnTo>
                <a:lnTo>
                  <a:pt x="658583" y="253608"/>
                </a:lnTo>
                <a:lnTo>
                  <a:pt x="667499" y="298565"/>
                </a:lnTo>
                <a:lnTo>
                  <a:pt x="670559" y="345439"/>
                </a:lnTo>
                <a:lnTo>
                  <a:pt x="667499" y="392314"/>
                </a:lnTo>
                <a:lnTo>
                  <a:pt x="658583" y="437271"/>
                </a:lnTo>
                <a:lnTo>
                  <a:pt x="644211" y="479900"/>
                </a:lnTo>
                <a:lnTo>
                  <a:pt x="624784" y="519790"/>
                </a:lnTo>
                <a:lnTo>
                  <a:pt x="600700" y="556527"/>
                </a:lnTo>
                <a:lnTo>
                  <a:pt x="572358" y="589702"/>
                </a:lnTo>
                <a:lnTo>
                  <a:pt x="540159" y="618903"/>
                </a:lnTo>
                <a:lnTo>
                  <a:pt x="504502" y="643717"/>
                </a:lnTo>
                <a:lnTo>
                  <a:pt x="465785" y="663733"/>
                </a:lnTo>
                <a:lnTo>
                  <a:pt x="424410" y="678540"/>
                </a:lnTo>
                <a:lnTo>
                  <a:pt x="380775" y="687726"/>
                </a:lnTo>
                <a:lnTo>
                  <a:pt x="335279" y="690879"/>
                </a:lnTo>
                <a:lnTo>
                  <a:pt x="289784" y="687726"/>
                </a:lnTo>
                <a:lnTo>
                  <a:pt x="246149" y="678540"/>
                </a:lnTo>
                <a:lnTo>
                  <a:pt x="204773" y="663733"/>
                </a:lnTo>
                <a:lnTo>
                  <a:pt x="166057" y="643717"/>
                </a:lnTo>
                <a:lnTo>
                  <a:pt x="130400" y="618903"/>
                </a:lnTo>
                <a:lnTo>
                  <a:pt x="98201" y="589702"/>
                </a:lnTo>
                <a:lnTo>
                  <a:pt x="69859" y="556527"/>
                </a:lnTo>
                <a:lnTo>
                  <a:pt x="45775" y="519790"/>
                </a:lnTo>
                <a:lnTo>
                  <a:pt x="26347" y="479900"/>
                </a:lnTo>
                <a:lnTo>
                  <a:pt x="11976" y="437271"/>
                </a:lnTo>
                <a:lnTo>
                  <a:pt x="3060" y="392314"/>
                </a:lnTo>
                <a:lnTo>
                  <a:pt x="0" y="34543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8889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500405" y="5716764"/>
            <a:ext cx="315472" cy="311652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marR="0" lvl="0" indent="0" algn="l" defTabSz="888980" rtl="0" eaLnBrk="1" fontAlgn="auto" latinLnBrk="0" hangingPunct="1">
              <a:lnSpc>
                <a:spcPct val="100000"/>
              </a:lnSpc>
              <a:spcBef>
                <a:spcPts val="9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44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=?</a:t>
            </a:r>
            <a:endParaRPr kumimoji="0" sz="194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3614870" y="5107737"/>
            <a:ext cx="83344" cy="434005"/>
            <a:chOff x="3561397" y="5253672"/>
            <a:chExt cx="85725" cy="446405"/>
          </a:xfrm>
        </p:grpSpPr>
        <p:sp>
          <p:nvSpPr>
            <p:cNvPr id="44" name="object 44"/>
            <p:cNvSpPr/>
            <p:nvPr/>
          </p:nvSpPr>
          <p:spPr>
            <a:xfrm>
              <a:off x="3604259" y="5267960"/>
              <a:ext cx="0" cy="403225"/>
            </a:xfrm>
            <a:custGeom>
              <a:avLst/>
              <a:gdLst/>
              <a:ahLst/>
              <a:cxnLst/>
              <a:rect l="l" t="t" r="r" b="b"/>
              <a:pathLst>
                <a:path h="403225">
                  <a:moveTo>
                    <a:pt x="0" y="0"/>
                  </a:moveTo>
                  <a:lnTo>
                    <a:pt x="0" y="403224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8889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7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3561397" y="5614035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85725" y="0"/>
                  </a:moveTo>
                  <a:lnTo>
                    <a:pt x="0" y="0"/>
                  </a:lnTo>
                  <a:lnTo>
                    <a:pt x="42862" y="85725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8889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7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989724" y="3133680"/>
            <a:ext cx="897553" cy="2032353"/>
          </a:xfrm>
          <a:prstGeom prst="rect">
            <a:avLst/>
          </a:prstGeom>
        </p:spPr>
        <p:txBody>
          <a:bodyPr vert="vert" wrap="square" lIns="0" tIns="37659" rIns="0" bIns="0" rtlCol="0">
            <a:spAutoFit/>
          </a:bodyPr>
          <a:lstStyle/>
          <a:p>
            <a:pPr marL="605000" marR="4939" lvl="0" indent="-592653" algn="l" defTabSz="888980" rtl="0" eaLnBrk="1" fontAlgn="auto" latinLnBrk="0" hangingPunct="1">
              <a:lnSpc>
                <a:spcPct val="100000"/>
              </a:lnSpc>
              <a:spcBef>
                <a:spcPts val="29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44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PC</a:t>
            </a:r>
            <a:r>
              <a:rPr kumimoji="0" sz="1944" b="1" i="0" u="none" strike="noStrike" kern="1200" cap="none" spc="-2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sz="1944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of</a:t>
            </a:r>
            <a:r>
              <a:rPr kumimoji="0" sz="1944" b="1" i="0" u="none" strike="noStrike" kern="1200" cap="none" spc="-2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sz="1944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instruction </a:t>
            </a:r>
            <a:r>
              <a:rPr kumimoji="0" sz="1944" b="1" i="0" u="none" strike="noStrike" kern="1200" cap="none" spc="-83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sz="1944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FETCH</a:t>
            </a:r>
            <a:endParaRPr kumimoji="0" sz="194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1523867" y="3092670"/>
            <a:ext cx="6330421" cy="2826279"/>
            <a:chOff x="1410652" y="3181032"/>
            <a:chExt cx="6511290" cy="2907030"/>
          </a:xfrm>
        </p:grpSpPr>
        <p:sp>
          <p:nvSpPr>
            <p:cNvPr id="48" name="object 48"/>
            <p:cNvSpPr/>
            <p:nvPr/>
          </p:nvSpPr>
          <p:spPr>
            <a:xfrm>
              <a:off x="1760219" y="3195320"/>
              <a:ext cx="502920" cy="2159000"/>
            </a:xfrm>
            <a:custGeom>
              <a:avLst/>
              <a:gdLst/>
              <a:ahLst/>
              <a:cxnLst/>
              <a:rect l="l" t="t" r="r" b="b"/>
              <a:pathLst>
                <a:path w="502919" h="2159000">
                  <a:moveTo>
                    <a:pt x="0" y="0"/>
                  </a:moveTo>
                  <a:lnTo>
                    <a:pt x="57657" y="4611"/>
                  </a:lnTo>
                  <a:lnTo>
                    <a:pt x="110585" y="17748"/>
                  </a:lnTo>
                  <a:lnTo>
                    <a:pt x="157275" y="38362"/>
                  </a:lnTo>
                  <a:lnTo>
                    <a:pt x="196217" y="65405"/>
                  </a:lnTo>
                  <a:lnTo>
                    <a:pt x="225901" y="97828"/>
                  </a:lnTo>
                  <a:lnTo>
                    <a:pt x="244818" y="134584"/>
                  </a:lnTo>
                  <a:lnTo>
                    <a:pt x="251459" y="174623"/>
                  </a:lnTo>
                  <a:lnTo>
                    <a:pt x="251459" y="904875"/>
                  </a:lnTo>
                  <a:lnTo>
                    <a:pt x="258101" y="944915"/>
                  </a:lnTo>
                  <a:lnTo>
                    <a:pt x="277018" y="981670"/>
                  </a:lnTo>
                  <a:lnTo>
                    <a:pt x="306702" y="1014093"/>
                  </a:lnTo>
                  <a:lnTo>
                    <a:pt x="345644" y="1041136"/>
                  </a:lnTo>
                  <a:lnTo>
                    <a:pt x="392334" y="1061750"/>
                  </a:lnTo>
                  <a:lnTo>
                    <a:pt x="445262" y="1074887"/>
                  </a:lnTo>
                  <a:lnTo>
                    <a:pt x="502919" y="1079499"/>
                  </a:lnTo>
                  <a:lnTo>
                    <a:pt x="445262" y="1084111"/>
                  </a:lnTo>
                  <a:lnTo>
                    <a:pt x="392334" y="1097248"/>
                  </a:lnTo>
                  <a:lnTo>
                    <a:pt x="345644" y="1117862"/>
                  </a:lnTo>
                  <a:lnTo>
                    <a:pt x="306702" y="1144905"/>
                  </a:lnTo>
                  <a:lnTo>
                    <a:pt x="277018" y="1177328"/>
                  </a:lnTo>
                  <a:lnTo>
                    <a:pt x="258101" y="1214083"/>
                  </a:lnTo>
                  <a:lnTo>
                    <a:pt x="251459" y="1254123"/>
                  </a:lnTo>
                  <a:lnTo>
                    <a:pt x="251459" y="1984375"/>
                  </a:lnTo>
                  <a:lnTo>
                    <a:pt x="244818" y="2024414"/>
                  </a:lnTo>
                  <a:lnTo>
                    <a:pt x="225901" y="2061170"/>
                  </a:lnTo>
                  <a:lnTo>
                    <a:pt x="196217" y="2093593"/>
                  </a:lnTo>
                  <a:lnTo>
                    <a:pt x="157275" y="2120636"/>
                  </a:lnTo>
                  <a:lnTo>
                    <a:pt x="110585" y="2141250"/>
                  </a:lnTo>
                  <a:lnTo>
                    <a:pt x="57657" y="2154387"/>
                  </a:lnTo>
                  <a:lnTo>
                    <a:pt x="0" y="2158999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8889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7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" name="object 49"/>
            <p:cNvSpPr/>
            <p:nvPr/>
          </p:nvSpPr>
          <p:spPr>
            <a:xfrm>
              <a:off x="1424939" y="5354320"/>
              <a:ext cx="1732280" cy="690880"/>
            </a:xfrm>
            <a:custGeom>
              <a:avLst/>
              <a:gdLst/>
              <a:ahLst/>
              <a:cxnLst/>
              <a:rect l="l" t="t" r="r" b="b"/>
              <a:pathLst>
                <a:path w="1732280" h="690879">
                  <a:moveTo>
                    <a:pt x="0" y="0"/>
                  </a:moveTo>
                  <a:lnTo>
                    <a:pt x="0" y="690562"/>
                  </a:lnTo>
                  <a:lnTo>
                    <a:pt x="1731962" y="690562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8889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7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3099752" y="6002020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0" y="85724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8889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7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1" name="object 51"/>
            <p:cNvSpPr/>
            <p:nvPr/>
          </p:nvSpPr>
          <p:spPr>
            <a:xfrm>
              <a:off x="7879078" y="5267960"/>
              <a:ext cx="0" cy="490220"/>
            </a:xfrm>
            <a:custGeom>
              <a:avLst/>
              <a:gdLst/>
              <a:ahLst/>
              <a:cxnLst/>
              <a:rect l="l" t="t" r="r" b="b"/>
              <a:pathLst>
                <a:path h="490220">
                  <a:moveTo>
                    <a:pt x="0" y="0"/>
                  </a:moveTo>
                  <a:lnTo>
                    <a:pt x="0" y="489743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8889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7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object 52"/>
            <p:cNvSpPr/>
            <p:nvPr/>
          </p:nvSpPr>
          <p:spPr>
            <a:xfrm>
              <a:off x="7836216" y="5700553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85725" y="0"/>
                  </a:moveTo>
                  <a:lnTo>
                    <a:pt x="0" y="0"/>
                  </a:lnTo>
                  <a:lnTo>
                    <a:pt x="42862" y="85725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8889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7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3939539" y="6045200"/>
              <a:ext cx="558165" cy="0"/>
            </a:xfrm>
            <a:custGeom>
              <a:avLst/>
              <a:gdLst/>
              <a:ahLst/>
              <a:cxnLst/>
              <a:rect l="l" t="t" r="r" b="b"/>
              <a:pathLst>
                <a:path w="558164">
                  <a:moveTo>
                    <a:pt x="0" y="0"/>
                  </a:moveTo>
                  <a:lnTo>
                    <a:pt x="558006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8889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7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4440396" y="6002337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8889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7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6995107" y="5662693"/>
            <a:ext cx="1936044" cy="913694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marR="4939" lvl="0" indent="-4321" algn="ctr" defTabSz="888980" rtl="0" eaLnBrk="1" fontAlgn="auto" latinLnBrk="0" hangingPunct="1">
              <a:lnSpc>
                <a:spcPct val="100000"/>
              </a:lnSpc>
              <a:spcBef>
                <a:spcPts val="9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44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Extra </a:t>
            </a:r>
            <a:r>
              <a:rPr kumimoji="0" sz="1944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sz="1944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prediction</a:t>
            </a:r>
            <a:r>
              <a:rPr kumimoji="0" sz="1944" b="1" i="0" u="none" strike="noStrike" kern="1200" cap="none" spc="-3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sz="1944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state </a:t>
            </a:r>
            <a:r>
              <a:rPr kumimoji="0" sz="1944" b="1" i="0" u="none" strike="noStrike" kern="1200" cap="none" spc="-83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sz="1944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bits</a:t>
            </a:r>
            <a:endParaRPr kumimoji="0" sz="194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639655" y="5858242"/>
            <a:ext cx="2134835" cy="1210028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marR="4939" lvl="0" indent="0" algn="l" defTabSz="888980" rtl="0" eaLnBrk="1" fontAlgn="auto" latinLnBrk="0" hangingPunct="1">
              <a:lnSpc>
                <a:spcPct val="100000"/>
              </a:lnSpc>
              <a:spcBef>
                <a:spcPts val="9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44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Yes:</a:t>
            </a:r>
            <a:r>
              <a:rPr kumimoji="0" sz="1944" b="1" i="0" u="none" strike="noStrike" kern="1200" cap="none" spc="84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sz="1944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instruction </a:t>
            </a:r>
            <a:r>
              <a:rPr kumimoji="0" sz="1944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is</a:t>
            </a:r>
            <a:r>
              <a:rPr kumimoji="0" sz="1944" b="1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sz="1944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branch</a:t>
            </a:r>
            <a:r>
              <a:rPr kumimoji="0" sz="1944" b="1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sz="1944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and</a:t>
            </a:r>
            <a:r>
              <a:rPr kumimoji="0" sz="1944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sz="1944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use </a:t>
            </a:r>
            <a:r>
              <a:rPr kumimoji="0" sz="1944" b="1" i="0" u="none" strike="noStrike" kern="1200" cap="none" spc="-83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sz="1944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predicted </a:t>
            </a:r>
            <a:r>
              <a:rPr kumimoji="0" sz="1944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PC as </a:t>
            </a:r>
            <a:r>
              <a:rPr kumimoji="0" sz="1944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sz="1944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next</a:t>
            </a:r>
            <a:r>
              <a:rPr kumimoji="0" sz="1944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sz="1944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PC</a:t>
            </a:r>
            <a:endParaRPr kumimoji="0" sz="194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922060" y="6334382"/>
            <a:ext cx="1853318" cy="311652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marR="0" lvl="0" indent="0" algn="l" defTabSz="888980" rtl="0" eaLnBrk="1" fontAlgn="auto" latinLnBrk="0" hangingPunct="1">
              <a:lnSpc>
                <a:spcPct val="100000"/>
              </a:lnSpc>
              <a:spcBef>
                <a:spcPts val="9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44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No:</a:t>
            </a:r>
            <a:r>
              <a:rPr kumimoji="0" sz="1944" b="1" i="0" u="none" strike="noStrike" kern="1200" cap="none" spc="-2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sz="1944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branch</a:t>
            </a:r>
            <a:r>
              <a:rPr kumimoji="0" sz="1944" b="1" i="0" u="none" strike="noStrike" kern="1200" cap="none" spc="-2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sz="1944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not</a:t>
            </a:r>
            <a:endParaRPr kumimoji="0" sz="194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03352" y="6630715"/>
            <a:ext cx="3384374" cy="617361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marR="0" lvl="0" indent="0" algn="l" defTabSz="888980" rtl="0" eaLnBrk="1" fontAlgn="auto" latinLnBrk="0" hangingPunct="1">
              <a:lnSpc>
                <a:spcPct val="100000"/>
              </a:lnSpc>
              <a:spcBef>
                <a:spcPts val="9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44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predicted, proceed normally</a:t>
            </a:r>
            <a:endParaRPr kumimoji="0" sz="194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  <a:p>
            <a:pPr marL="1242720" marR="0" lvl="0" indent="0" algn="l" defTabSz="8889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44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(Next</a:t>
            </a:r>
            <a:r>
              <a:rPr kumimoji="0" sz="1944" b="1" i="0" u="none" strike="noStrike" kern="1200" cap="none" spc="-2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sz="1944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PC</a:t>
            </a:r>
            <a:r>
              <a:rPr kumimoji="0" sz="1944" b="1" i="0" u="none" strike="noStrike" kern="1200" cap="none" spc="-2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sz="1944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=</a:t>
            </a:r>
            <a:r>
              <a:rPr kumimoji="0" sz="1944" b="1" i="0" u="none" strike="noStrike" kern="1200" cap="none" spc="-2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sz="1944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PC+4)</a:t>
            </a:r>
            <a:endParaRPr kumimoji="0" sz="194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3746896" y="6122268"/>
            <a:ext cx="83344" cy="542660"/>
            <a:chOff x="3697196" y="6297189"/>
            <a:chExt cx="85725" cy="558165"/>
          </a:xfrm>
        </p:grpSpPr>
        <p:sp>
          <p:nvSpPr>
            <p:cNvPr id="60" name="object 60"/>
            <p:cNvSpPr/>
            <p:nvPr/>
          </p:nvSpPr>
          <p:spPr>
            <a:xfrm>
              <a:off x="3738721" y="6311477"/>
              <a:ext cx="1905" cy="515620"/>
            </a:xfrm>
            <a:custGeom>
              <a:avLst/>
              <a:gdLst/>
              <a:ahLst/>
              <a:cxnLst/>
              <a:rect l="l" t="t" r="r" b="b"/>
              <a:pathLst>
                <a:path w="1904" h="515620">
                  <a:moveTo>
                    <a:pt x="0" y="0"/>
                  </a:moveTo>
                  <a:lnTo>
                    <a:pt x="1504" y="515143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8889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7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" name="object 61"/>
            <p:cNvSpPr/>
            <p:nvPr/>
          </p:nvSpPr>
          <p:spPr>
            <a:xfrm>
              <a:off x="3697196" y="6769346"/>
              <a:ext cx="85725" cy="86360"/>
            </a:xfrm>
            <a:custGeom>
              <a:avLst/>
              <a:gdLst/>
              <a:ahLst/>
              <a:cxnLst/>
              <a:rect l="l" t="t" r="r" b="b"/>
              <a:pathLst>
                <a:path w="85725" h="86359">
                  <a:moveTo>
                    <a:pt x="85725" y="0"/>
                  </a:moveTo>
                  <a:lnTo>
                    <a:pt x="0" y="250"/>
                  </a:lnTo>
                  <a:lnTo>
                    <a:pt x="43112" y="85849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8889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7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2" name="object 62"/>
          <p:cNvSpPr txBox="1">
            <a:spLocks noGrp="1"/>
          </p:cNvSpPr>
          <p:nvPr>
            <p:ph type="title"/>
          </p:nvPr>
        </p:nvSpPr>
        <p:spPr>
          <a:xfrm>
            <a:off x="263525" y="172862"/>
            <a:ext cx="4772819" cy="617361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>
              <a:spcBef>
                <a:spcPts val="97"/>
              </a:spcBef>
            </a:pPr>
            <a:r>
              <a:rPr spc="-5" dirty="0"/>
              <a:t>Branch</a:t>
            </a:r>
            <a:r>
              <a:rPr spc="-19" dirty="0"/>
              <a:t> </a:t>
            </a:r>
            <a:r>
              <a:rPr spc="-5" dirty="0"/>
              <a:t>target</a:t>
            </a:r>
            <a:r>
              <a:rPr spc="-19" dirty="0"/>
              <a:t> </a:t>
            </a:r>
            <a:r>
              <a:rPr spc="-5" dirty="0"/>
              <a:t>buffer</a:t>
            </a:r>
          </a:p>
        </p:txBody>
      </p:sp>
    </p:spTree>
    <p:extLst>
      <p:ext uri="{BB962C8B-B14F-4D97-AF65-F5344CB8AC3E}">
        <p14:creationId xmlns:p14="http://schemas.microsoft.com/office/powerpoint/2010/main" val="205118107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551106" y="7300660"/>
            <a:ext cx="306211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041" marR="0" lvl="0" indent="0" algn="l" defTabSz="888980" rtl="0" eaLnBrk="1" fontAlgn="auto" latinLnBrk="0" hangingPunct="1">
              <a:lnSpc>
                <a:spcPts val="160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556" b="1" i="0" u="none" strike="noStrike" kern="1200" cap="none" spc="0" normalizeH="0" baseline="0" noProof="0" dirty="0">
                <a:ln>
                  <a:noFill/>
                </a:ln>
                <a:solidFill>
                  <a:srgbClr val="16164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37041" marR="0" lvl="0" indent="0" algn="l" defTabSz="888980" rtl="0" eaLnBrk="1" fontAlgn="auto" latinLnBrk="0" hangingPunct="1">
                <a:lnSpc>
                  <a:spcPts val="1604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sz="155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914" y="172862"/>
            <a:ext cx="2660209" cy="617361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>
              <a:spcBef>
                <a:spcPts val="97"/>
              </a:spcBef>
            </a:pPr>
            <a:r>
              <a:rPr dirty="0"/>
              <a:t>Discussion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2688" y="1106621"/>
            <a:ext cx="8262761" cy="401485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383990" marR="0" lvl="0" indent="-372260" algn="l" defTabSz="888980" rtl="0" eaLnBrk="1" fontAlgn="auto" latinLnBrk="0" hangingPunct="1">
              <a:lnSpc>
                <a:spcPct val="100000"/>
              </a:lnSpc>
              <a:spcBef>
                <a:spcPts val="97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83990" algn="l"/>
                <a:tab pos="384607" algn="l"/>
              </a:tabLst>
              <a:defRPr/>
            </a:pPr>
            <a:r>
              <a:rPr kumimoji="0" sz="2528" b="1" i="0" u="none" strike="noStrike" kern="1200" cap="none" spc="-5" normalizeH="0" baseline="0" noProof="0" dirty="0">
                <a:ln>
                  <a:noFill/>
                </a:ln>
                <a:solidFill>
                  <a:srgbClr val="000A4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How</a:t>
            </a:r>
            <a:r>
              <a:rPr kumimoji="0" sz="2528" b="1" i="0" u="none" strike="noStrike" kern="1200" cap="none" spc="-10" normalizeH="0" baseline="0" noProof="0" dirty="0">
                <a:ln>
                  <a:noFill/>
                </a:ln>
                <a:solidFill>
                  <a:srgbClr val="000A4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528" b="1" i="0" u="none" strike="noStrike" kern="1200" cap="none" spc="-5" normalizeH="0" baseline="0" noProof="0" dirty="0">
                <a:ln>
                  <a:noFill/>
                </a:ln>
                <a:solidFill>
                  <a:srgbClr val="000A4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does</a:t>
            </a:r>
            <a:r>
              <a:rPr kumimoji="0" sz="2528" b="1" i="0" u="none" strike="noStrike" kern="1200" cap="none" spc="0" normalizeH="0" baseline="0" noProof="0" dirty="0">
                <a:ln>
                  <a:noFill/>
                </a:ln>
                <a:solidFill>
                  <a:srgbClr val="000A4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528" b="1" i="0" u="none" strike="noStrike" kern="1200" cap="none" spc="-5" normalizeH="0" baseline="0" noProof="0" dirty="0">
                <a:ln>
                  <a:noFill/>
                </a:ln>
                <a:solidFill>
                  <a:srgbClr val="000A4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instruction </a:t>
            </a:r>
            <a:r>
              <a:rPr kumimoji="0" sz="2528" b="1" i="0" u="none" strike="noStrike" kern="1200" cap="none" spc="0" normalizeH="0" baseline="0" noProof="0" dirty="0">
                <a:ln>
                  <a:noFill/>
                </a:ln>
                <a:solidFill>
                  <a:srgbClr val="000A4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set</a:t>
            </a:r>
            <a:r>
              <a:rPr kumimoji="0" sz="2528" b="1" i="0" u="none" strike="noStrike" kern="1200" cap="none" spc="-5" normalizeH="0" baseline="0" noProof="0" dirty="0">
                <a:ln>
                  <a:noFill/>
                </a:ln>
                <a:solidFill>
                  <a:srgbClr val="000A4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design impact pipelining?</a:t>
            </a:r>
            <a:endParaRPr kumimoji="0" sz="252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2689" y="3452593"/>
            <a:ext cx="7549709" cy="776826"/>
          </a:xfrm>
          <a:prstGeom prst="rect">
            <a:avLst/>
          </a:prstGeom>
        </p:spPr>
        <p:txBody>
          <a:bodyPr vert="horz" wrap="square" lIns="0" tIns="1852" rIns="0" bIns="0" rtlCol="0">
            <a:spAutoFit/>
          </a:bodyPr>
          <a:lstStyle/>
          <a:p>
            <a:pPr marL="382138" marR="4939" lvl="0" indent="-370408" algn="l" defTabSz="888980" rtl="0" eaLnBrk="1" fontAlgn="auto" latinLnBrk="0" hangingPunct="1">
              <a:lnSpc>
                <a:spcPct val="102600"/>
              </a:lnSpc>
              <a:spcBef>
                <a:spcPts val="15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83990" algn="l"/>
                <a:tab pos="384607" algn="l"/>
              </a:tabLst>
              <a:defRPr/>
            </a:pPr>
            <a:r>
              <a:rPr kumimoji="0" sz="2528" b="1" i="0" u="none" strike="noStrike" kern="1200" cap="none" spc="-5" normalizeH="0" baseline="0" noProof="0" dirty="0">
                <a:ln>
                  <a:noFill/>
                </a:ln>
                <a:solidFill>
                  <a:srgbClr val="000A4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Does</a:t>
            </a:r>
            <a:r>
              <a:rPr kumimoji="0" sz="2528" b="1" i="0" u="none" strike="noStrike" kern="1200" cap="none" spc="0" normalizeH="0" baseline="0" noProof="0" dirty="0">
                <a:ln>
                  <a:noFill/>
                </a:ln>
                <a:solidFill>
                  <a:srgbClr val="000A4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528" b="1" i="0" u="none" strike="noStrike" kern="1200" cap="none" spc="-5" normalizeH="0" baseline="0" noProof="0" dirty="0">
                <a:ln>
                  <a:noFill/>
                </a:ln>
                <a:solidFill>
                  <a:srgbClr val="000A4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increasing the</a:t>
            </a:r>
            <a:r>
              <a:rPr kumimoji="0" sz="2528" b="1" i="0" u="none" strike="noStrike" kern="1200" cap="none" spc="0" normalizeH="0" baseline="0" noProof="0" dirty="0">
                <a:ln>
                  <a:noFill/>
                </a:ln>
                <a:solidFill>
                  <a:srgbClr val="000A4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528" b="1" i="0" u="none" strike="noStrike" kern="1200" cap="none" spc="-5" normalizeH="0" baseline="0" noProof="0" dirty="0">
                <a:ln>
                  <a:noFill/>
                </a:ln>
                <a:solidFill>
                  <a:srgbClr val="000A4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depth of pipelining always </a:t>
            </a:r>
            <a:r>
              <a:rPr kumimoji="0" sz="2528" b="1" i="0" u="none" strike="noStrike" kern="1200" cap="none" spc="-685" normalizeH="0" baseline="0" noProof="0" dirty="0">
                <a:ln>
                  <a:noFill/>
                </a:ln>
                <a:solidFill>
                  <a:srgbClr val="000A4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528" b="1" i="0" u="none" strike="noStrike" kern="1200" cap="none" spc="-5" normalizeH="0" baseline="0" noProof="0" dirty="0">
                <a:ln>
                  <a:noFill/>
                </a:ln>
                <a:solidFill>
                  <a:srgbClr val="000A4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increase performance?</a:t>
            </a:r>
            <a:endParaRPr kumimoji="0" sz="252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559925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00492" y="7313007"/>
            <a:ext cx="219781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888980">
              <a:lnSpc>
                <a:spcPts val="1507"/>
              </a:lnSpc>
            </a:pPr>
            <a:r>
              <a:rPr sz="1556" b="1" dirty="0">
                <a:solidFill>
                  <a:srgbClr val="161645"/>
                </a:solidFill>
                <a:latin typeface="Arial"/>
                <a:cs typeface="Arial"/>
              </a:rPr>
              <a:t>51</a:t>
            </a:r>
            <a:endParaRPr sz="1556">
              <a:solidFill>
                <a:prstClr val="black"/>
              </a:solidFill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9149" y="1037168"/>
            <a:ext cx="7317271" cy="318558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57613" y="5439513"/>
            <a:ext cx="2042303" cy="204574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82688" y="4268333"/>
            <a:ext cx="9213497" cy="3210145"/>
          </a:xfrm>
          <a:prstGeom prst="rect">
            <a:avLst/>
          </a:prstGeom>
        </p:spPr>
        <p:txBody>
          <a:bodyPr vert="horz" wrap="square" lIns="0" tIns="65440" rIns="0" bIns="0" rtlCol="0">
            <a:spAutoFit/>
          </a:bodyPr>
          <a:lstStyle/>
          <a:p>
            <a:pPr marL="383990" indent="-372260" defTabSz="888980">
              <a:spcBef>
                <a:spcPts val="515"/>
              </a:spcBef>
              <a:buFont typeface="Arial MT"/>
              <a:buChar char="•"/>
              <a:tabLst>
                <a:tab pos="383990" algn="l"/>
                <a:tab pos="384607" algn="l"/>
                <a:tab pos="2469388" algn="l"/>
              </a:tabLst>
            </a:pP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Throughput:	instructions per</a:t>
            </a:r>
            <a:r>
              <a:rPr sz="2528" b="1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clock</a:t>
            </a:r>
            <a:r>
              <a:rPr sz="2528" b="1" dirty="0">
                <a:solidFill>
                  <a:srgbClr val="000A4D"/>
                </a:solidFill>
                <a:latin typeface="Arial"/>
                <a:cs typeface="Arial"/>
              </a:rPr>
              <a:t>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cycle </a:t>
            </a:r>
            <a:r>
              <a:rPr sz="2528" b="1" dirty="0">
                <a:solidFill>
                  <a:srgbClr val="000A4D"/>
                </a:solidFill>
                <a:latin typeface="Arial"/>
                <a:cs typeface="Arial"/>
              </a:rPr>
              <a:t>= </a:t>
            </a: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1/cpi</a:t>
            </a:r>
            <a:endParaRPr sz="2528">
              <a:solidFill>
                <a:prstClr val="black"/>
              </a:solidFill>
              <a:latin typeface="Arial"/>
              <a:cs typeface="Arial"/>
            </a:endParaRPr>
          </a:p>
          <a:p>
            <a:pPr marL="814898" lvl="1" indent="-309291" defTabSz="888980">
              <a:spcBef>
                <a:spcPts val="389"/>
              </a:spcBef>
              <a:buFont typeface="Arial MT"/>
              <a:buChar char="–"/>
              <a:tabLst>
                <a:tab pos="814281" algn="l"/>
                <a:tab pos="814898" algn="l"/>
              </a:tabLst>
            </a:pP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Pipeline has </a:t>
            </a:r>
            <a:r>
              <a:rPr sz="2333" b="1" dirty="0">
                <a:solidFill>
                  <a:srgbClr val="550E07"/>
                </a:solidFill>
                <a:latin typeface="Arial"/>
                <a:cs typeface="Arial"/>
              </a:rPr>
              <a:t>fast</a:t>
            </a:r>
            <a:r>
              <a:rPr sz="2333" b="1" spc="-10" dirty="0">
                <a:solidFill>
                  <a:srgbClr val="550E07"/>
                </a:solidFill>
                <a:latin typeface="Arial"/>
                <a:cs typeface="Arial"/>
              </a:rPr>
              <a:t> </a:t>
            </a: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throughput</a:t>
            </a:r>
            <a:r>
              <a:rPr sz="2333" b="1" spc="-10" dirty="0">
                <a:solidFill>
                  <a:srgbClr val="550E07"/>
                </a:solidFill>
                <a:latin typeface="Arial"/>
                <a:cs typeface="Arial"/>
              </a:rPr>
              <a:t> </a:t>
            </a: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and</a:t>
            </a:r>
            <a:r>
              <a:rPr sz="2333" b="1" spc="-10" dirty="0">
                <a:solidFill>
                  <a:srgbClr val="550E07"/>
                </a:solidFill>
                <a:latin typeface="Arial"/>
                <a:cs typeface="Arial"/>
              </a:rPr>
              <a:t> </a:t>
            </a:r>
            <a:r>
              <a:rPr sz="2333" b="1" dirty="0">
                <a:solidFill>
                  <a:srgbClr val="550E07"/>
                </a:solidFill>
                <a:latin typeface="Arial"/>
                <a:cs typeface="Arial"/>
              </a:rPr>
              <a:t>fast</a:t>
            </a:r>
            <a:r>
              <a:rPr sz="2333" b="1" spc="-10" dirty="0">
                <a:solidFill>
                  <a:srgbClr val="550E07"/>
                </a:solidFill>
                <a:latin typeface="Arial"/>
                <a:cs typeface="Arial"/>
              </a:rPr>
              <a:t> </a:t>
            </a: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clock</a:t>
            </a:r>
            <a:r>
              <a:rPr sz="2333" b="1" dirty="0">
                <a:solidFill>
                  <a:srgbClr val="550E07"/>
                </a:solidFill>
                <a:latin typeface="Arial"/>
                <a:cs typeface="Arial"/>
              </a:rPr>
              <a:t> rate</a:t>
            </a:r>
            <a:endParaRPr sz="2333">
              <a:solidFill>
                <a:prstClr val="black"/>
              </a:solidFill>
              <a:latin typeface="Arial"/>
              <a:cs typeface="Arial"/>
            </a:endParaRPr>
          </a:p>
          <a:p>
            <a:pPr marL="371643" marR="2184791" indent="-371643" algn="r" defTabSz="888980">
              <a:spcBef>
                <a:spcPts val="389"/>
              </a:spcBef>
              <a:buFont typeface="Arial MT"/>
              <a:buChar char="•"/>
              <a:tabLst>
                <a:tab pos="371643" algn="l"/>
                <a:tab pos="384607" algn="l"/>
                <a:tab pos="1869943" algn="l"/>
              </a:tabLst>
            </a:pPr>
            <a:r>
              <a:rPr sz="2528" b="1" spc="-5" dirty="0">
                <a:solidFill>
                  <a:srgbClr val="000A4D"/>
                </a:solidFill>
                <a:latin typeface="Arial"/>
                <a:cs typeface="Arial"/>
              </a:rPr>
              <a:t>Latency:	inherent execution time, in cycles</a:t>
            </a:r>
            <a:endParaRPr sz="2528">
              <a:solidFill>
                <a:prstClr val="black"/>
              </a:solidFill>
              <a:latin typeface="Arial"/>
              <a:cs typeface="Arial"/>
            </a:endParaRPr>
          </a:p>
          <a:p>
            <a:pPr marL="308056" marR="2166271" lvl="1" indent="-308056" algn="r" defTabSz="888980">
              <a:spcBef>
                <a:spcPts val="389"/>
              </a:spcBef>
              <a:buFont typeface="Arial MT"/>
              <a:buChar char="–"/>
              <a:tabLst>
                <a:tab pos="308056" algn="l"/>
                <a:tab pos="308674" algn="l"/>
              </a:tabLst>
            </a:pP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High latency</a:t>
            </a:r>
            <a:r>
              <a:rPr sz="2333" b="1" dirty="0">
                <a:solidFill>
                  <a:srgbClr val="550E07"/>
                </a:solidFill>
                <a:latin typeface="Arial"/>
                <a:cs typeface="Arial"/>
              </a:rPr>
              <a:t> </a:t>
            </a: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for</a:t>
            </a:r>
            <a:r>
              <a:rPr sz="2333" b="1" dirty="0">
                <a:solidFill>
                  <a:srgbClr val="550E07"/>
                </a:solidFill>
                <a:latin typeface="Arial"/>
                <a:cs typeface="Arial"/>
              </a:rPr>
              <a:t> </a:t>
            </a: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pipelining causes</a:t>
            </a:r>
            <a:r>
              <a:rPr sz="2333" b="1" dirty="0">
                <a:solidFill>
                  <a:srgbClr val="550E07"/>
                </a:solidFill>
                <a:latin typeface="Arial"/>
                <a:cs typeface="Arial"/>
              </a:rPr>
              <a:t> </a:t>
            </a:r>
            <a:r>
              <a:rPr sz="2333" b="1" spc="-5" dirty="0">
                <a:solidFill>
                  <a:srgbClr val="550E07"/>
                </a:solidFill>
                <a:latin typeface="Arial"/>
                <a:cs typeface="Arial"/>
              </a:rPr>
              <a:t>problems</a:t>
            </a:r>
            <a:endParaRPr sz="2333">
              <a:solidFill>
                <a:prstClr val="black"/>
              </a:solidFill>
              <a:latin typeface="Arial"/>
              <a:cs typeface="Arial"/>
            </a:endParaRPr>
          </a:p>
          <a:p>
            <a:pPr marL="1247041" lvl="2" indent="-246939" defTabSz="888980">
              <a:spcBef>
                <a:spcPts val="340"/>
              </a:spcBef>
              <a:buFont typeface="Arial MT"/>
              <a:buChar char="•"/>
              <a:tabLst>
                <a:tab pos="1246424" algn="l"/>
                <a:tab pos="1247041" algn="l"/>
              </a:tabLst>
            </a:pPr>
            <a:r>
              <a:rPr sz="2042" b="1" spc="-5" dirty="0">
                <a:solidFill>
                  <a:srgbClr val="224A0F"/>
                </a:solidFill>
                <a:latin typeface="Arial"/>
                <a:cs typeface="Arial"/>
              </a:rPr>
              <a:t>Increased time</a:t>
            </a:r>
            <a:r>
              <a:rPr sz="2042" b="1" dirty="0">
                <a:solidFill>
                  <a:srgbClr val="224A0F"/>
                </a:solidFill>
                <a:latin typeface="Arial"/>
                <a:cs typeface="Arial"/>
              </a:rPr>
              <a:t> to</a:t>
            </a:r>
            <a:r>
              <a:rPr sz="2042" b="1" spc="-5" dirty="0">
                <a:solidFill>
                  <a:srgbClr val="224A0F"/>
                </a:solidFill>
                <a:latin typeface="Arial"/>
                <a:cs typeface="Arial"/>
              </a:rPr>
              <a:t> resolve</a:t>
            </a:r>
            <a:r>
              <a:rPr sz="2042" b="1" dirty="0">
                <a:solidFill>
                  <a:srgbClr val="224A0F"/>
                </a:solidFill>
                <a:latin typeface="Arial"/>
                <a:cs typeface="Arial"/>
              </a:rPr>
              <a:t> </a:t>
            </a:r>
            <a:r>
              <a:rPr sz="2042" b="1" spc="-5" dirty="0">
                <a:solidFill>
                  <a:srgbClr val="224A0F"/>
                </a:solidFill>
                <a:latin typeface="Arial"/>
                <a:cs typeface="Arial"/>
              </a:rPr>
              <a:t>hazards</a:t>
            </a:r>
            <a:endParaRPr sz="2042">
              <a:solidFill>
                <a:prstClr val="black"/>
              </a:solidFill>
              <a:latin typeface="Arial"/>
              <a:cs typeface="Arial"/>
            </a:endParaRPr>
          </a:p>
          <a:p>
            <a:pPr defTabSz="888980"/>
            <a:endParaRPr sz="2042">
              <a:solidFill>
                <a:prstClr val="black"/>
              </a:solidFill>
              <a:latin typeface="Arial"/>
              <a:cs typeface="Arial"/>
            </a:endParaRPr>
          </a:p>
          <a:p>
            <a:pPr defTabSz="888980"/>
            <a:endParaRPr sz="2042">
              <a:solidFill>
                <a:prstClr val="black"/>
              </a:solidFill>
              <a:latin typeface="Arial"/>
              <a:cs typeface="Arial"/>
            </a:endParaRPr>
          </a:p>
          <a:p>
            <a:pPr marR="4939" algn="r" defTabSz="888980">
              <a:spcBef>
                <a:spcPts val="1249"/>
              </a:spcBef>
            </a:pPr>
            <a:r>
              <a:rPr sz="2333" b="1" dirty="0">
                <a:solidFill>
                  <a:srgbClr val="FFFFFF"/>
                </a:solidFill>
                <a:latin typeface="Arial"/>
                <a:cs typeface="Arial"/>
              </a:rPr>
              <a:t>Board</a:t>
            </a:r>
            <a:endParaRPr sz="2333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3525" y="172862"/>
            <a:ext cx="6145830" cy="617361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>
              <a:spcBef>
                <a:spcPts val="97"/>
              </a:spcBef>
              <a:tabLst>
                <a:tab pos="3141062" algn="l"/>
              </a:tabLst>
            </a:pPr>
            <a:r>
              <a:rPr spc="-5" dirty="0"/>
              <a:t>Comparative	performance</a:t>
            </a:r>
          </a:p>
        </p:txBody>
      </p:sp>
    </p:spTree>
    <p:extLst>
      <p:ext uri="{BB962C8B-B14F-4D97-AF65-F5344CB8AC3E}">
        <p14:creationId xmlns:p14="http://schemas.microsoft.com/office/powerpoint/2010/main" val="74600446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Technique to reduce branch penalties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622300" y="1339850"/>
            <a:ext cx="9067800" cy="6400800"/>
          </a:xfrm>
        </p:spPr>
        <p:txBody>
          <a:bodyPr/>
          <a:lstStyle/>
          <a:p>
            <a:pPr eaLnBrk="1" hangingPunct="1"/>
            <a:r>
              <a:rPr lang="en-US" sz="3600" dirty="0"/>
              <a:t>Branch delay slot: Location following branch instruction</a:t>
            </a:r>
          </a:p>
          <a:p>
            <a:pPr eaLnBrk="1" hangingPunct="1"/>
            <a:r>
              <a:rPr lang="en-US" sz="3600" dirty="0"/>
              <a:t>If execution of branch instruction takes more than one step in pipeline, branch penalty can be reduced by executing instruction in delay slot before branch decision is made.</a:t>
            </a:r>
          </a:p>
          <a:p>
            <a:pPr eaLnBrk="1" hangingPunct="1"/>
            <a:r>
              <a:rPr lang="en-US" sz="3600" dirty="0"/>
              <a:t>This concept is called delayed branch, as if the branch execution is delayed by one cycle.</a:t>
            </a:r>
          </a:p>
        </p:txBody>
      </p:sp>
    </p:spTree>
    <p:extLst>
      <p:ext uri="{BB962C8B-B14F-4D97-AF65-F5344CB8AC3E}">
        <p14:creationId xmlns:p14="http://schemas.microsoft.com/office/powerpoint/2010/main" val="221159452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Reducing branch penalties (cont.)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698500" y="1568450"/>
            <a:ext cx="9067800" cy="4431983"/>
          </a:xfrm>
        </p:spPr>
        <p:txBody>
          <a:bodyPr/>
          <a:lstStyle/>
          <a:p>
            <a:pPr eaLnBrk="1" hangingPunct="1"/>
            <a:r>
              <a:rPr lang="en-US" sz="3600" dirty="0"/>
              <a:t>Useful instructions kept in delay slots which are fully executed whether or not branch is taken.</a:t>
            </a:r>
          </a:p>
          <a:p>
            <a:pPr eaLnBrk="1" hangingPunct="1"/>
            <a:r>
              <a:rPr lang="en-US" sz="3600" dirty="0"/>
              <a:t>Program executes as if branch instruction was placed after instructions in delay slot.</a:t>
            </a:r>
          </a:p>
          <a:p>
            <a:pPr eaLnBrk="1" hangingPunct="1"/>
            <a:r>
              <a:rPr lang="en-US" sz="3600" dirty="0"/>
              <a:t>If no suitable instructions can be put in delay slots, it is filled with instructions which do no-operations. For example, Add R1,0,R1, which does not effect any register or flag.</a:t>
            </a:r>
          </a:p>
        </p:txBody>
      </p:sp>
    </p:spTree>
    <p:extLst>
      <p:ext uri="{BB962C8B-B14F-4D97-AF65-F5344CB8AC3E}">
        <p14:creationId xmlns:p14="http://schemas.microsoft.com/office/powerpoint/2010/main" val="316701537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114589" y="172862"/>
            <a:ext cx="9854623" cy="1196994"/>
          </a:xfrm>
        </p:spPr>
        <p:txBody>
          <a:bodyPr/>
          <a:lstStyle/>
          <a:p>
            <a:r>
              <a:rPr lang="en-US" b="1"/>
              <a:t>Control Hazards</a:t>
            </a:r>
            <a:br>
              <a:rPr lang="en-US" b="1"/>
            </a:br>
            <a:endParaRPr lang="en-US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508000" y="1007533"/>
            <a:ext cx="9235722" cy="6465006"/>
          </a:xfrm>
        </p:spPr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sz="2424" i="1"/>
              <a:t>• Branches require stalls as they are not resolved </a:t>
            </a:r>
            <a:r>
              <a:rPr lang="en-US" sz="2424"/>
              <a:t>till the execution</a:t>
            </a:r>
          </a:p>
          <a:p>
            <a:pPr>
              <a:buFont typeface="Arial" charset="0"/>
              <a:buNone/>
            </a:pPr>
            <a:r>
              <a:rPr lang="en-US" sz="2424" i="1"/>
              <a:t>• Conditional branches are even more difficult</a:t>
            </a:r>
          </a:p>
          <a:p>
            <a:pPr>
              <a:buFont typeface="Arial" charset="0"/>
              <a:buNone/>
            </a:pPr>
            <a:r>
              <a:rPr lang="en-US" sz="2424" i="1"/>
              <a:t>• Every fifth instruction executed is typically a </a:t>
            </a:r>
            <a:r>
              <a:rPr lang="en-US" sz="2424"/>
              <a:t>branch in compiled programs</a:t>
            </a:r>
          </a:p>
          <a:p>
            <a:pPr>
              <a:buFont typeface="Arial" charset="0"/>
              <a:buNone/>
            </a:pPr>
            <a:r>
              <a:rPr lang="en-US" sz="2424"/>
              <a:t>ADD R1,R2,R3</a:t>
            </a:r>
          </a:p>
          <a:p>
            <a:pPr>
              <a:buFont typeface="Arial" charset="0"/>
              <a:buNone/>
            </a:pPr>
            <a:r>
              <a:rPr lang="en-US" sz="2424"/>
              <a:t>BEQZ R2,X</a:t>
            </a:r>
          </a:p>
          <a:p>
            <a:pPr>
              <a:buFont typeface="Arial" charset="0"/>
              <a:buNone/>
            </a:pPr>
            <a:r>
              <a:rPr lang="en-US" sz="2424"/>
              <a:t>Delay Slot</a:t>
            </a:r>
          </a:p>
          <a:p>
            <a:pPr>
              <a:buFont typeface="Arial" charset="0"/>
              <a:buNone/>
            </a:pPr>
            <a:r>
              <a:rPr lang="en-US" sz="2424"/>
              <a:t>..</a:t>
            </a:r>
          </a:p>
          <a:p>
            <a:pPr>
              <a:buFont typeface="Arial" charset="0"/>
              <a:buNone/>
            </a:pPr>
            <a:r>
              <a:rPr lang="en-US" sz="2424"/>
              <a:t>X:</a:t>
            </a:r>
          </a:p>
          <a:p>
            <a:pPr>
              <a:buFont typeface="Arial" charset="0"/>
              <a:buNone/>
            </a:pPr>
            <a:r>
              <a:rPr lang="en-US" sz="2424"/>
              <a:t>------</a:t>
            </a:r>
          </a:p>
          <a:p>
            <a:pPr>
              <a:buFont typeface="Arial" charset="0"/>
              <a:buNone/>
            </a:pPr>
            <a:r>
              <a:rPr lang="en-US" sz="2424"/>
              <a:t>BEQZ R2,X</a:t>
            </a:r>
          </a:p>
          <a:p>
            <a:pPr>
              <a:buFont typeface="Arial" charset="0"/>
              <a:buNone/>
            </a:pPr>
            <a:r>
              <a:rPr lang="en-US" sz="2424"/>
              <a:t>ADD R1,R2,R3</a:t>
            </a:r>
          </a:p>
          <a:p>
            <a:pPr>
              <a:buFont typeface="Arial" charset="0"/>
              <a:buNone/>
            </a:pPr>
            <a:r>
              <a:rPr lang="en-US" sz="2424"/>
              <a:t>Delay Slot</a:t>
            </a:r>
          </a:p>
          <a:p>
            <a:pPr>
              <a:buFont typeface="Arial" charset="0"/>
              <a:buNone/>
            </a:pPr>
            <a:r>
              <a:rPr lang="en-US" sz="2424"/>
              <a:t>…</a:t>
            </a:r>
          </a:p>
          <a:p>
            <a:pPr>
              <a:buFont typeface="Arial" charset="0"/>
              <a:buNone/>
            </a:pPr>
            <a:r>
              <a:rPr lang="en-US" sz="2424"/>
              <a:t>X</a:t>
            </a:r>
          </a:p>
          <a:p>
            <a:pPr>
              <a:buFont typeface="Arial" charset="0"/>
              <a:buNone/>
            </a:pPr>
            <a:endParaRPr lang="en-US" sz="2645"/>
          </a:p>
          <a:p>
            <a:pPr>
              <a:buFont typeface="Arial" charset="0"/>
              <a:buNone/>
            </a:pPr>
            <a:endParaRPr lang="en-US" sz="2645"/>
          </a:p>
        </p:txBody>
      </p:sp>
    </p:spTree>
    <p:extLst>
      <p:ext uri="{BB962C8B-B14F-4D97-AF65-F5344CB8AC3E}">
        <p14:creationId xmlns:p14="http://schemas.microsoft.com/office/powerpoint/2010/main" val="3464283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229" y="554990"/>
            <a:ext cx="66408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Pipelining</a:t>
            </a:r>
            <a:r>
              <a:rPr spc="-20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5" dirty="0"/>
              <a:t>Digital</a:t>
            </a:r>
            <a:r>
              <a:rPr spc="-15" dirty="0"/>
              <a:t> </a:t>
            </a:r>
            <a:r>
              <a:rPr spc="-5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1656079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0219" y="22263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0219" y="507492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395730" y="2564131"/>
            <a:ext cx="6019800" cy="952500"/>
            <a:chOff x="1395730" y="2564131"/>
            <a:chExt cx="6019800" cy="952500"/>
          </a:xfrm>
        </p:grpSpPr>
        <p:sp>
          <p:nvSpPr>
            <p:cNvPr id="7" name="object 7"/>
            <p:cNvSpPr/>
            <p:nvPr/>
          </p:nvSpPr>
          <p:spPr>
            <a:xfrm>
              <a:off x="1700530" y="2583180"/>
              <a:ext cx="5410200" cy="914400"/>
            </a:xfrm>
            <a:custGeom>
              <a:avLst/>
              <a:gdLst/>
              <a:ahLst/>
              <a:cxnLst/>
              <a:rect l="l" t="t" r="r" b="b"/>
              <a:pathLst>
                <a:path w="5410200" h="914400">
                  <a:moveTo>
                    <a:pt x="54102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2705099" y="914400"/>
                  </a:lnTo>
                  <a:lnTo>
                    <a:pt x="5410200" y="914400"/>
                  </a:lnTo>
                  <a:lnTo>
                    <a:pt x="5410200" y="0"/>
                  </a:lnTo>
                  <a:close/>
                </a:path>
              </a:pathLst>
            </a:custGeom>
            <a:solidFill>
              <a:srgbClr val="608E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00530" y="2583180"/>
              <a:ext cx="5410200" cy="914400"/>
            </a:xfrm>
            <a:custGeom>
              <a:avLst/>
              <a:gdLst/>
              <a:ahLst/>
              <a:cxnLst/>
              <a:rect l="l" t="t" r="r" b="b"/>
              <a:pathLst>
                <a:path w="5410200" h="914400">
                  <a:moveTo>
                    <a:pt x="2705099" y="914400"/>
                  </a:moveTo>
                  <a:lnTo>
                    <a:pt x="0" y="914400"/>
                  </a:lnTo>
                  <a:lnTo>
                    <a:pt x="0" y="0"/>
                  </a:lnTo>
                  <a:lnTo>
                    <a:pt x="5410200" y="0"/>
                  </a:lnTo>
                  <a:lnTo>
                    <a:pt x="5410200" y="914400"/>
                  </a:lnTo>
                  <a:lnTo>
                    <a:pt x="2705099" y="914400"/>
                  </a:lnTo>
                  <a:close/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95730" y="3040380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80">
                  <a:moveTo>
                    <a:pt x="0" y="0"/>
                  </a:moveTo>
                  <a:lnTo>
                    <a:pt x="144779" y="0"/>
                  </a:lnTo>
                </a:path>
              </a:pathLst>
            </a:custGeom>
            <a:ln w="57146">
              <a:solidFill>
                <a:srgbClr val="98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29080" y="2954020"/>
              <a:ext cx="171450" cy="172720"/>
            </a:xfrm>
            <a:custGeom>
              <a:avLst/>
              <a:gdLst/>
              <a:ahLst/>
              <a:cxnLst/>
              <a:rect l="l" t="t" r="r" b="b"/>
              <a:pathLst>
                <a:path w="171450" h="172719">
                  <a:moveTo>
                    <a:pt x="0" y="0"/>
                  </a:moveTo>
                  <a:lnTo>
                    <a:pt x="0" y="172719"/>
                  </a:lnTo>
                  <a:lnTo>
                    <a:pt x="171450" y="863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110730" y="3040380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79">
                  <a:moveTo>
                    <a:pt x="0" y="0"/>
                  </a:moveTo>
                  <a:lnTo>
                    <a:pt x="144779" y="0"/>
                  </a:lnTo>
                </a:path>
              </a:pathLst>
            </a:custGeom>
            <a:ln w="57146">
              <a:solidFill>
                <a:srgbClr val="98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244080" y="2954020"/>
              <a:ext cx="171450" cy="172720"/>
            </a:xfrm>
            <a:custGeom>
              <a:avLst/>
              <a:gdLst/>
              <a:ahLst/>
              <a:cxnLst/>
              <a:rect l="l" t="t" r="r" b="b"/>
              <a:pathLst>
                <a:path w="171450" h="172719">
                  <a:moveTo>
                    <a:pt x="0" y="0"/>
                  </a:moveTo>
                  <a:lnTo>
                    <a:pt x="0" y="172719"/>
                  </a:lnTo>
                  <a:lnTo>
                    <a:pt x="171450" y="863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700529" y="3683000"/>
            <a:ext cx="5410200" cy="86360"/>
            <a:chOff x="1700529" y="3683000"/>
            <a:chExt cx="5410200" cy="86360"/>
          </a:xfrm>
        </p:grpSpPr>
        <p:sp>
          <p:nvSpPr>
            <p:cNvPr id="14" name="object 14"/>
            <p:cNvSpPr/>
            <p:nvPr/>
          </p:nvSpPr>
          <p:spPr>
            <a:xfrm>
              <a:off x="1780539" y="3726180"/>
              <a:ext cx="5251450" cy="0"/>
            </a:xfrm>
            <a:custGeom>
              <a:avLst/>
              <a:gdLst/>
              <a:ahLst/>
              <a:cxnLst/>
              <a:rect l="l" t="t" r="r" b="b"/>
              <a:pathLst>
                <a:path w="5251450">
                  <a:moveTo>
                    <a:pt x="0" y="0"/>
                  </a:moveTo>
                  <a:lnTo>
                    <a:pt x="5251450" y="0"/>
                  </a:lnTo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00530" y="3682999"/>
              <a:ext cx="5410200" cy="86360"/>
            </a:xfrm>
            <a:custGeom>
              <a:avLst/>
              <a:gdLst/>
              <a:ahLst/>
              <a:cxnLst/>
              <a:rect l="l" t="t" r="r" b="b"/>
              <a:pathLst>
                <a:path w="5410200" h="86360">
                  <a:moveTo>
                    <a:pt x="86360" y="0"/>
                  </a:moveTo>
                  <a:lnTo>
                    <a:pt x="0" y="43180"/>
                  </a:lnTo>
                  <a:lnTo>
                    <a:pt x="86360" y="86360"/>
                  </a:lnTo>
                  <a:lnTo>
                    <a:pt x="86360" y="0"/>
                  </a:lnTo>
                  <a:close/>
                </a:path>
                <a:path w="5410200" h="86360">
                  <a:moveTo>
                    <a:pt x="5410200" y="43180"/>
                  </a:moveTo>
                  <a:lnTo>
                    <a:pt x="5325110" y="0"/>
                  </a:lnTo>
                  <a:lnTo>
                    <a:pt x="5325110" y="86360"/>
                  </a:lnTo>
                  <a:lnTo>
                    <a:pt x="5410200" y="431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814069" y="2087879"/>
            <a:ext cx="7144384" cy="279146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3590"/>
              </a:lnSpc>
              <a:spcBef>
                <a:spcPts val="425"/>
              </a:spcBef>
            </a:pPr>
            <a:r>
              <a:rPr sz="3200" spc="-10" dirty="0">
                <a:latin typeface="Arial MT"/>
                <a:cs typeface="Arial MT"/>
              </a:rPr>
              <a:t>Key idea: break big computation </a:t>
            </a:r>
            <a:r>
              <a:rPr sz="3200" spc="-5" dirty="0">
                <a:latin typeface="Arial MT"/>
                <a:cs typeface="Arial MT"/>
              </a:rPr>
              <a:t>up </a:t>
            </a:r>
            <a:r>
              <a:rPr sz="3200" spc="-10" dirty="0">
                <a:latin typeface="Arial MT"/>
                <a:cs typeface="Arial MT"/>
              </a:rPr>
              <a:t>into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pieces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900">
              <a:latin typeface="Arial MT"/>
              <a:cs typeface="Arial MT"/>
            </a:endParaRPr>
          </a:p>
          <a:p>
            <a:pPr marL="116839" algn="ctr">
              <a:lnSpc>
                <a:spcPts val="1435"/>
              </a:lnSpc>
            </a:pPr>
            <a:r>
              <a:rPr sz="1400" b="1" spc="204" dirty="0">
                <a:latin typeface="Arial"/>
                <a:cs typeface="Arial"/>
              </a:rPr>
              <a:t>1ns</a:t>
            </a:r>
            <a:endParaRPr sz="1400">
              <a:latin typeface="Arial"/>
              <a:cs typeface="Arial"/>
            </a:endParaRPr>
          </a:p>
          <a:p>
            <a:pPr marL="12700" marR="721360">
              <a:lnSpc>
                <a:spcPts val="3590"/>
              </a:lnSpc>
              <a:spcBef>
                <a:spcPts val="80"/>
              </a:spcBef>
            </a:pPr>
            <a:r>
              <a:rPr sz="3200" spc="-10" dirty="0">
                <a:latin typeface="Arial MT"/>
                <a:cs typeface="Arial MT"/>
              </a:rPr>
              <a:t>Separate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each piece with </a:t>
            </a:r>
            <a:r>
              <a:rPr sz="3200" spc="-5" dirty="0">
                <a:latin typeface="Arial MT"/>
                <a:cs typeface="Arial MT"/>
              </a:rPr>
              <a:t>a</a:t>
            </a:r>
            <a:r>
              <a:rPr sz="3200" spc="35" dirty="0">
                <a:latin typeface="Arial MT"/>
                <a:cs typeface="Arial MT"/>
              </a:rPr>
              <a:t> </a:t>
            </a:r>
            <a:r>
              <a:rPr sz="3200" u="heavy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pipeline </a:t>
            </a:r>
            <a:r>
              <a:rPr sz="3200" spc="-869" dirty="0">
                <a:latin typeface="Arial MT"/>
                <a:cs typeface="Arial MT"/>
              </a:rPr>
              <a:t> </a:t>
            </a: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register</a:t>
            </a:r>
            <a:endParaRPr sz="320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210944" y="4982209"/>
            <a:ext cx="6276975" cy="1205230"/>
            <a:chOff x="1210944" y="4982209"/>
            <a:chExt cx="6276975" cy="1205230"/>
          </a:xfrm>
        </p:grpSpPr>
        <p:sp>
          <p:nvSpPr>
            <p:cNvPr id="18" name="object 18"/>
            <p:cNvSpPr/>
            <p:nvPr/>
          </p:nvSpPr>
          <p:spPr>
            <a:xfrm>
              <a:off x="1544319" y="5153659"/>
              <a:ext cx="457200" cy="762000"/>
            </a:xfrm>
            <a:custGeom>
              <a:avLst/>
              <a:gdLst/>
              <a:ahLst/>
              <a:cxnLst/>
              <a:rect l="l" t="t" r="r" b="b"/>
              <a:pathLst>
                <a:path w="457200" h="762000">
                  <a:moveTo>
                    <a:pt x="4572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228600" y="762000"/>
                  </a:lnTo>
                  <a:lnTo>
                    <a:pt x="457200" y="7620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608E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44319" y="5153659"/>
              <a:ext cx="457200" cy="762000"/>
            </a:xfrm>
            <a:custGeom>
              <a:avLst/>
              <a:gdLst/>
              <a:ahLst/>
              <a:cxnLst/>
              <a:rect l="l" t="t" r="r" b="b"/>
              <a:pathLst>
                <a:path w="457200" h="762000">
                  <a:moveTo>
                    <a:pt x="228600" y="762000"/>
                  </a:moveTo>
                  <a:lnTo>
                    <a:pt x="0" y="7620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762000"/>
                  </a:lnTo>
                  <a:lnTo>
                    <a:pt x="228600" y="762000"/>
                  </a:lnTo>
                  <a:close/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001519" y="5534659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80">
                  <a:moveTo>
                    <a:pt x="0" y="0"/>
                  </a:moveTo>
                  <a:lnTo>
                    <a:pt x="144780" y="0"/>
                  </a:lnTo>
                </a:path>
              </a:pathLst>
            </a:custGeom>
            <a:ln w="57146">
              <a:solidFill>
                <a:srgbClr val="98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06319" y="5001259"/>
              <a:ext cx="228600" cy="1066800"/>
            </a:xfrm>
            <a:custGeom>
              <a:avLst/>
              <a:gdLst/>
              <a:ahLst/>
              <a:cxnLst/>
              <a:rect l="l" t="t" r="r" b="b"/>
              <a:pathLst>
                <a:path w="228600" h="1066800">
                  <a:moveTo>
                    <a:pt x="228600" y="0"/>
                  </a:moveTo>
                  <a:lnTo>
                    <a:pt x="0" y="0"/>
                  </a:lnTo>
                  <a:lnTo>
                    <a:pt x="0" y="1066799"/>
                  </a:lnTo>
                  <a:lnTo>
                    <a:pt x="114300" y="1066799"/>
                  </a:lnTo>
                  <a:lnTo>
                    <a:pt x="228600" y="106679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8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06319" y="5001259"/>
              <a:ext cx="228600" cy="1066800"/>
            </a:xfrm>
            <a:custGeom>
              <a:avLst/>
              <a:gdLst/>
              <a:ahLst/>
              <a:cxnLst/>
              <a:rect l="l" t="t" r="r" b="b"/>
              <a:pathLst>
                <a:path w="228600" h="1066800">
                  <a:moveTo>
                    <a:pt x="114300" y="1066799"/>
                  </a:moveTo>
                  <a:lnTo>
                    <a:pt x="0" y="1066799"/>
                  </a:lnTo>
                  <a:lnTo>
                    <a:pt x="0" y="0"/>
                  </a:lnTo>
                  <a:lnTo>
                    <a:pt x="228600" y="0"/>
                  </a:lnTo>
                  <a:lnTo>
                    <a:pt x="228600" y="1066799"/>
                  </a:lnTo>
                  <a:lnTo>
                    <a:pt x="114300" y="1066799"/>
                  </a:lnTo>
                  <a:close/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134869" y="5449569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0" y="0"/>
                  </a:moveTo>
                  <a:lnTo>
                    <a:pt x="0" y="171449"/>
                  </a:lnTo>
                  <a:lnTo>
                    <a:pt x="171450" y="850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534919" y="5534659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80">
                  <a:moveTo>
                    <a:pt x="0" y="0"/>
                  </a:moveTo>
                  <a:lnTo>
                    <a:pt x="144780" y="0"/>
                  </a:lnTo>
                </a:path>
              </a:pathLst>
            </a:custGeom>
            <a:ln w="57146">
              <a:solidFill>
                <a:srgbClr val="98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668269" y="5449569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0" y="0"/>
                  </a:moveTo>
                  <a:lnTo>
                    <a:pt x="0" y="171449"/>
                  </a:lnTo>
                  <a:lnTo>
                    <a:pt x="171450" y="850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839719" y="5153659"/>
              <a:ext cx="457200" cy="762000"/>
            </a:xfrm>
            <a:custGeom>
              <a:avLst/>
              <a:gdLst/>
              <a:ahLst/>
              <a:cxnLst/>
              <a:rect l="l" t="t" r="r" b="b"/>
              <a:pathLst>
                <a:path w="457200" h="762000">
                  <a:moveTo>
                    <a:pt x="4572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228600" y="762000"/>
                  </a:lnTo>
                  <a:lnTo>
                    <a:pt x="457200" y="7620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608E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839719" y="5153659"/>
              <a:ext cx="457200" cy="762000"/>
            </a:xfrm>
            <a:custGeom>
              <a:avLst/>
              <a:gdLst/>
              <a:ahLst/>
              <a:cxnLst/>
              <a:rect l="l" t="t" r="r" b="b"/>
              <a:pathLst>
                <a:path w="457200" h="762000">
                  <a:moveTo>
                    <a:pt x="228600" y="762000"/>
                  </a:moveTo>
                  <a:lnTo>
                    <a:pt x="0" y="7620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762000"/>
                  </a:lnTo>
                  <a:lnTo>
                    <a:pt x="228600" y="762000"/>
                  </a:lnTo>
                  <a:close/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296919" y="5534659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79">
                  <a:moveTo>
                    <a:pt x="0" y="0"/>
                  </a:moveTo>
                  <a:lnTo>
                    <a:pt x="144779" y="0"/>
                  </a:lnTo>
                </a:path>
              </a:pathLst>
            </a:custGeom>
            <a:ln w="57146">
              <a:solidFill>
                <a:srgbClr val="98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601719" y="5001259"/>
              <a:ext cx="228600" cy="1066800"/>
            </a:xfrm>
            <a:custGeom>
              <a:avLst/>
              <a:gdLst/>
              <a:ahLst/>
              <a:cxnLst/>
              <a:rect l="l" t="t" r="r" b="b"/>
              <a:pathLst>
                <a:path w="228600" h="1066800">
                  <a:moveTo>
                    <a:pt x="228600" y="0"/>
                  </a:moveTo>
                  <a:lnTo>
                    <a:pt x="0" y="0"/>
                  </a:lnTo>
                  <a:lnTo>
                    <a:pt x="0" y="1066799"/>
                  </a:lnTo>
                  <a:lnTo>
                    <a:pt x="114300" y="1066799"/>
                  </a:lnTo>
                  <a:lnTo>
                    <a:pt x="228600" y="106679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8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601719" y="5001259"/>
              <a:ext cx="228600" cy="1066800"/>
            </a:xfrm>
            <a:custGeom>
              <a:avLst/>
              <a:gdLst/>
              <a:ahLst/>
              <a:cxnLst/>
              <a:rect l="l" t="t" r="r" b="b"/>
              <a:pathLst>
                <a:path w="228600" h="1066800">
                  <a:moveTo>
                    <a:pt x="114300" y="1066799"/>
                  </a:moveTo>
                  <a:lnTo>
                    <a:pt x="0" y="1066799"/>
                  </a:lnTo>
                  <a:lnTo>
                    <a:pt x="0" y="0"/>
                  </a:lnTo>
                  <a:lnTo>
                    <a:pt x="228600" y="0"/>
                  </a:lnTo>
                  <a:lnTo>
                    <a:pt x="228600" y="1066799"/>
                  </a:lnTo>
                  <a:lnTo>
                    <a:pt x="114300" y="1066799"/>
                  </a:lnTo>
                  <a:close/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430269" y="5449569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0" y="0"/>
                  </a:moveTo>
                  <a:lnTo>
                    <a:pt x="0" y="171449"/>
                  </a:lnTo>
                  <a:lnTo>
                    <a:pt x="171450" y="850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830319" y="5534659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79">
                  <a:moveTo>
                    <a:pt x="0" y="0"/>
                  </a:moveTo>
                  <a:lnTo>
                    <a:pt x="144779" y="0"/>
                  </a:lnTo>
                </a:path>
              </a:pathLst>
            </a:custGeom>
            <a:ln w="57146">
              <a:solidFill>
                <a:srgbClr val="98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963669" y="5449569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0" y="0"/>
                  </a:moveTo>
                  <a:lnTo>
                    <a:pt x="0" y="171449"/>
                  </a:lnTo>
                  <a:lnTo>
                    <a:pt x="171450" y="850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135119" y="5153659"/>
              <a:ext cx="457200" cy="762000"/>
            </a:xfrm>
            <a:custGeom>
              <a:avLst/>
              <a:gdLst/>
              <a:ahLst/>
              <a:cxnLst/>
              <a:rect l="l" t="t" r="r" b="b"/>
              <a:pathLst>
                <a:path w="457200" h="762000">
                  <a:moveTo>
                    <a:pt x="4572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228600" y="762000"/>
                  </a:lnTo>
                  <a:lnTo>
                    <a:pt x="457200" y="7620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608E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135119" y="5153659"/>
              <a:ext cx="457200" cy="762000"/>
            </a:xfrm>
            <a:custGeom>
              <a:avLst/>
              <a:gdLst/>
              <a:ahLst/>
              <a:cxnLst/>
              <a:rect l="l" t="t" r="r" b="b"/>
              <a:pathLst>
                <a:path w="457200" h="762000">
                  <a:moveTo>
                    <a:pt x="228600" y="762000"/>
                  </a:moveTo>
                  <a:lnTo>
                    <a:pt x="0" y="7620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762000"/>
                  </a:lnTo>
                  <a:lnTo>
                    <a:pt x="228600" y="762000"/>
                  </a:lnTo>
                  <a:close/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592319" y="5534659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79">
                  <a:moveTo>
                    <a:pt x="0" y="0"/>
                  </a:moveTo>
                  <a:lnTo>
                    <a:pt x="144779" y="0"/>
                  </a:lnTo>
                </a:path>
              </a:pathLst>
            </a:custGeom>
            <a:ln w="57146">
              <a:solidFill>
                <a:srgbClr val="98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897119" y="5001259"/>
              <a:ext cx="228600" cy="1066800"/>
            </a:xfrm>
            <a:custGeom>
              <a:avLst/>
              <a:gdLst/>
              <a:ahLst/>
              <a:cxnLst/>
              <a:rect l="l" t="t" r="r" b="b"/>
              <a:pathLst>
                <a:path w="228600" h="1066800">
                  <a:moveTo>
                    <a:pt x="228600" y="0"/>
                  </a:moveTo>
                  <a:lnTo>
                    <a:pt x="0" y="0"/>
                  </a:lnTo>
                  <a:lnTo>
                    <a:pt x="0" y="1066799"/>
                  </a:lnTo>
                  <a:lnTo>
                    <a:pt x="114300" y="1066799"/>
                  </a:lnTo>
                  <a:lnTo>
                    <a:pt x="228600" y="106679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8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897119" y="5001259"/>
              <a:ext cx="228600" cy="1066800"/>
            </a:xfrm>
            <a:custGeom>
              <a:avLst/>
              <a:gdLst/>
              <a:ahLst/>
              <a:cxnLst/>
              <a:rect l="l" t="t" r="r" b="b"/>
              <a:pathLst>
                <a:path w="228600" h="1066800">
                  <a:moveTo>
                    <a:pt x="114300" y="1066799"/>
                  </a:moveTo>
                  <a:lnTo>
                    <a:pt x="0" y="1066799"/>
                  </a:lnTo>
                  <a:lnTo>
                    <a:pt x="0" y="0"/>
                  </a:lnTo>
                  <a:lnTo>
                    <a:pt x="228600" y="0"/>
                  </a:lnTo>
                  <a:lnTo>
                    <a:pt x="228600" y="1066799"/>
                  </a:lnTo>
                  <a:lnTo>
                    <a:pt x="114300" y="1066799"/>
                  </a:lnTo>
                  <a:close/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725669" y="5449569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0" y="0"/>
                  </a:moveTo>
                  <a:lnTo>
                    <a:pt x="0" y="171449"/>
                  </a:lnTo>
                  <a:lnTo>
                    <a:pt x="171450" y="850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125719" y="5534659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79">
                  <a:moveTo>
                    <a:pt x="0" y="0"/>
                  </a:moveTo>
                  <a:lnTo>
                    <a:pt x="144779" y="0"/>
                  </a:lnTo>
                </a:path>
              </a:pathLst>
            </a:custGeom>
            <a:ln w="57146">
              <a:solidFill>
                <a:srgbClr val="98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259069" y="5449569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0" y="0"/>
                  </a:moveTo>
                  <a:lnTo>
                    <a:pt x="0" y="171449"/>
                  </a:lnTo>
                  <a:lnTo>
                    <a:pt x="171450" y="850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430519" y="5153659"/>
              <a:ext cx="457200" cy="762000"/>
            </a:xfrm>
            <a:custGeom>
              <a:avLst/>
              <a:gdLst/>
              <a:ahLst/>
              <a:cxnLst/>
              <a:rect l="l" t="t" r="r" b="b"/>
              <a:pathLst>
                <a:path w="457200" h="762000">
                  <a:moveTo>
                    <a:pt x="4572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228600" y="762000"/>
                  </a:lnTo>
                  <a:lnTo>
                    <a:pt x="457200" y="7620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608E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430519" y="5153659"/>
              <a:ext cx="457200" cy="762000"/>
            </a:xfrm>
            <a:custGeom>
              <a:avLst/>
              <a:gdLst/>
              <a:ahLst/>
              <a:cxnLst/>
              <a:rect l="l" t="t" r="r" b="b"/>
              <a:pathLst>
                <a:path w="457200" h="762000">
                  <a:moveTo>
                    <a:pt x="228600" y="762000"/>
                  </a:moveTo>
                  <a:lnTo>
                    <a:pt x="0" y="7620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762000"/>
                  </a:lnTo>
                  <a:lnTo>
                    <a:pt x="228600" y="762000"/>
                  </a:lnTo>
                  <a:close/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887719" y="5534659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79">
                  <a:moveTo>
                    <a:pt x="0" y="0"/>
                  </a:moveTo>
                  <a:lnTo>
                    <a:pt x="144779" y="0"/>
                  </a:lnTo>
                </a:path>
              </a:pathLst>
            </a:custGeom>
            <a:ln w="57146">
              <a:solidFill>
                <a:srgbClr val="98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192519" y="5001259"/>
              <a:ext cx="228600" cy="1066800"/>
            </a:xfrm>
            <a:custGeom>
              <a:avLst/>
              <a:gdLst/>
              <a:ahLst/>
              <a:cxnLst/>
              <a:rect l="l" t="t" r="r" b="b"/>
              <a:pathLst>
                <a:path w="228600" h="1066800">
                  <a:moveTo>
                    <a:pt x="228600" y="0"/>
                  </a:moveTo>
                  <a:lnTo>
                    <a:pt x="0" y="0"/>
                  </a:lnTo>
                  <a:lnTo>
                    <a:pt x="0" y="1066799"/>
                  </a:lnTo>
                  <a:lnTo>
                    <a:pt x="114300" y="1066799"/>
                  </a:lnTo>
                  <a:lnTo>
                    <a:pt x="228600" y="106679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8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192519" y="5001259"/>
              <a:ext cx="228600" cy="1066800"/>
            </a:xfrm>
            <a:custGeom>
              <a:avLst/>
              <a:gdLst/>
              <a:ahLst/>
              <a:cxnLst/>
              <a:rect l="l" t="t" r="r" b="b"/>
              <a:pathLst>
                <a:path w="228600" h="1066800">
                  <a:moveTo>
                    <a:pt x="114300" y="1066799"/>
                  </a:moveTo>
                  <a:lnTo>
                    <a:pt x="0" y="1066799"/>
                  </a:lnTo>
                  <a:lnTo>
                    <a:pt x="0" y="0"/>
                  </a:lnTo>
                  <a:lnTo>
                    <a:pt x="228600" y="0"/>
                  </a:lnTo>
                  <a:lnTo>
                    <a:pt x="228600" y="1066799"/>
                  </a:lnTo>
                  <a:lnTo>
                    <a:pt x="114300" y="1066799"/>
                  </a:lnTo>
                  <a:close/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021069" y="5449569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0" y="0"/>
                  </a:moveTo>
                  <a:lnTo>
                    <a:pt x="0" y="171449"/>
                  </a:lnTo>
                  <a:lnTo>
                    <a:pt x="171450" y="850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421119" y="5534659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79">
                  <a:moveTo>
                    <a:pt x="0" y="0"/>
                  </a:moveTo>
                  <a:lnTo>
                    <a:pt x="144779" y="0"/>
                  </a:lnTo>
                </a:path>
              </a:pathLst>
            </a:custGeom>
            <a:ln w="57146">
              <a:solidFill>
                <a:srgbClr val="98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554469" y="5449569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0" y="0"/>
                  </a:moveTo>
                  <a:lnTo>
                    <a:pt x="0" y="171449"/>
                  </a:lnTo>
                  <a:lnTo>
                    <a:pt x="171450" y="850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725919" y="5153659"/>
              <a:ext cx="457200" cy="762000"/>
            </a:xfrm>
            <a:custGeom>
              <a:avLst/>
              <a:gdLst/>
              <a:ahLst/>
              <a:cxnLst/>
              <a:rect l="l" t="t" r="r" b="b"/>
              <a:pathLst>
                <a:path w="457200" h="762000">
                  <a:moveTo>
                    <a:pt x="4572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228600" y="762000"/>
                  </a:lnTo>
                  <a:lnTo>
                    <a:pt x="457200" y="7620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608E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725919" y="5153659"/>
              <a:ext cx="457200" cy="762000"/>
            </a:xfrm>
            <a:custGeom>
              <a:avLst/>
              <a:gdLst/>
              <a:ahLst/>
              <a:cxnLst/>
              <a:rect l="l" t="t" r="r" b="b"/>
              <a:pathLst>
                <a:path w="457200" h="762000">
                  <a:moveTo>
                    <a:pt x="228600" y="762000"/>
                  </a:moveTo>
                  <a:lnTo>
                    <a:pt x="0" y="7620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762000"/>
                  </a:lnTo>
                  <a:lnTo>
                    <a:pt x="228600" y="762000"/>
                  </a:lnTo>
                  <a:close/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183119" y="5534659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79">
                  <a:moveTo>
                    <a:pt x="0" y="0"/>
                  </a:moveTo>
                  <a:lnTo>
                    <a:pt x="144779" y="0"/>
                  </a:lnTo>
                </a:path>
              </a:pathLst>
            </a:custGeom>
            <a:ln w="57146">
              <a:solidFill>
                <a:srgbClr val="98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316469" y="5449569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0" y="0"/>
                  </a:moveTo>
                  <a:lnTo>
                    <a:pt x="0" y="171449"/>
                  </a:lnTo>
                  <a:lnTo>
                    <a:pt x="171450" y="850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239519" y="5534659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80">
                  <a:moveTo>
                    <a:pt x="0" y="0"/>
                  </a:moveTo>
                  <a:lnTo>
                    <a:pt x="144780" y="0"/>
                  </a:lnTo>
                </a:path>
              </a:pathLst>
            </a:custGeom>
            <a:ln w="57146">
              <a:solidFill>
                <a:srgbClr val="98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372869" y="5449569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0" y="0"/>
                  </a:moveTo>
                  <a:lnTo>
                    <a:pt x="0" y="171449"/>
                  </a:lnTo>
                  <a:lnTo>
                    <a:pt x="171450" y="850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319529" y="6144259"/>
              <a:ext cx="830580" cy="0"/>
            </a:xfrm>
            <a:custGeom>
              <a:avLst/>
              <a:gdLst/>
              <a:ahLst/>
              <a:cxnLst/>
              <a:rect l="l" t="t" r="r" b="b"/>
              <a:pathLst>
                <a:path w="830580">
                  <a:moveTo>
                    <a:pt x="0" y="0"/>
                  </a:moveTo>
                  <a:lnTo>
                    <a:pt x="830580" y="0"/>
                  </a:lnTo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239520" y="6102349"/>
              <a:ext cx="990600" cy="85090"/>
            </a:xfrm>
            <a:custGeom>
              <a:avLst/>
              <a:gdLst/>
              <a:ahLst/>
              <a:cxnLst/>
              <a:rect l="l" t="t" r="r" b="b"/>
              <a:pathLst>
                <a:path w="990600" h="85089">
                  <a:moveTo>
                    <a:pt x="85090" y="0"/>
                  </a:moveTo>
                  <a:lnTo>
                    <a:pt x="0" y="41910"/>
                  </a:lnTo>
                  <a:lnTo>
                    <a:pt x="85090" y="85090"/>
                  </a:lnTo>
                  <a:lnTo>
                    <a:pt x="85090" y="0"/>
                  </a:lnTo>
                  <a:close/>
                </a:path>
                <a:path w="990600" h="85089">
                  <a:moveTo>
                    <a:pt x="990600" y="41910"/>
                  </a:moveTo>
                  <a:lnTo>
                    <a:pt x="905510" y="0"/>
                  </a:lnTo>
                  <a:lnTo>
                    <a:pt x="905510" y="85090"/>
                  </a:lnTo>
                  <a:lnTo>
                    <a:pt x="990600" y="419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614930" y="6144259"/>
              <a:ext cx="906780" cy="0"/>
            </a:xfrm>
            <a:custGeom>
              <a:avLst/>
              <a:gdLst/>
              <a:ahLst/>
              <a:cxnLst/>
              <a:rect l="l" t="t" r="r" b="b"/>
              <a:pathLst>
                <a:path w="906779">
                  <a:moveTo>
                    <a:pt x="0" y="0"/>
                  </a:moveTo>
                  <a:lnTo>
                    <a:pt x="906780" y="0"/>
                  </a:lnTo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534920" y="6102349"/>
              <a:ext cx="1066800" cy="85090"/>
            </a:xfrm>
            <a:custGeom>
              <a:avLst/>
              <a:gdLst/>
              <a:ahLst/>
              <a:cxnLst/>
              <a:rect l="l" t="t" r="r" b="b"/>
              <a:pathLst>
                <a:path w="1066800" h="85089">
                  <a:moveTo>
                    <a:pt x="85090" y="0"/>
                  </a:moveTo>
                  <a:lnTo>
                    <a:pt x="0" y="41910"/>
                  </a:lnTo>
                  <a:lnTo>
                    <a:pt x="85090" y="85090"/>
                  </a:lnTo>
                  <a:lnTo>
                    <a:pt x="85090" y="0"/>
                  </a:lnTo>
                  <a:close/>
                </a:path>
                <a:path w="1066800" h="85089">
                  <a:moveTo>
                    <a:pt x="1066800" y="41910"/>
                  </a:moveTo>
                  <a:lnTo>
                    <a:pt x="981710" y="0"/>
                  </a:lnTo>
                  <a:lnTo>
                    <a:pt x="981710" y="85090"/>
                  </a:lnTo>
                  <a:lnTo>
                    <a:pt x="1066800" y="419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910330" y="6144259"/>
              <a:ext cx="906780" cy="0"/>
            </a:xfrm>
            <a:custGeom>
              <a:avLst/>
              <a:gdLst/>
              <a:ahLst/>
              <a:cxnLst/>
              <a:rect l="l" t="t" r="r" b="b"/>
              <a:pathLst>
                <a:path w="906779">
                  <a:moveTo>
                    <a:pt x="0" y="0"/>
                  </a:moveTo>
                  <a:lnTo>
                    <a:pt x="906780" y="0"/>
                  </a:lnTo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830320" y="6102349"/>
              <a:ext cx="1066800" cy="85090"/>
            </a:xfrm>
            <a:custGeom>
              <a:avLst/>
              <a:gdLst/>
              <a:ahLst/>
              <a:cxnLst/>
              <a:rect l="l" t="t" r="r" b="b"/>
              <a:pathLst>
                <a:path w="1066800" h="85089">
                  <a:moveTo>
                    <a:pt x="85090" y="0"/>
                  </a:moveTo>
                  <a:lnTo>
                    <a:pt x="0" y="41910"/>
                  </a:lnTo>
                  <a:lnTo>
                    <a:pt x="85090" y="85090"/>
                  </a:lnTo>
                  <a:lnTo>
                    <a:pt x="85090" y="0"/>
                  </a:lnTo>
                  <a:close/>
                </a:path>
                <a:path w="1066800" h="85089">
                  <a:moveTo>
                    <a:pt x="1066800" y="41910"/>
                  </a:moveTo>
                  <a:lnTo>
                    <a:pt x="981710" y="0"/>
                  </a:lnTo>
                  <a:lnTo>
                    <a:pt x="981710" y="85090"/>
                  </a:lnTo>
                  <a:lnTo>
                    <a:pt x="1066800" y="419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205729" y="6144259"/>
              <a:ext cx="908050" cy="0"/>
            </a:xfrm>
            <a:custGeom>
              <a:avLst/>
              <a:gdLst/>
              <a:ahLst/>
              <a:cxnLst/>
              <a:rect l="l" t="t" r="r" b="b"/>
              <a:pathLst>
                <a:path w="908050">
                  <a:moveTo>
                    <a:pt x="0" y="0"/>
                  </a:moveTo>
                  <a:lnTo>
                    <a:pt x="908050" y="0"/>
                  </a:lnTo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125720" y="6102349"/>
              <a:ext cx="1066800" cy="85090"/>
            </a:xfrm>
            <a:custGeom>
              <a:avLst/>
              <a:gdLst/>
              <a:ahLst/>
              <a:cxnLst/>
              <a:rect l="l" t="t" r="r" b="b"/>
              <a:pathLst>
                <a:path w="1066800" h="85089">
                  <a:moveTo>
                    <a:pt x="85090" y="0"/>
                  </a:moveTo>
                  <a:lnTo>
                    <a:pt x="0" y="41910"/>
                  </a:lnTo>
                  <a:lnTo>
                    <a:pt x="85090" y="85090"/>
                  </a:lnTo>
                  <a:lnTo>
                    <a:pt x="85090" y="0"/>
                  </a:lnTo>
                  <a:close/>
                </a:path>
                <a:path w="1066800" h="85089">
                  <a:moveTo>
                    <a:pt x="1066800" y="41910"/>
                  </a:moveTo>
                  <a:lnTo>
                    <a:pt x="981710" y="0"/>
                  </a:lnTo>
                  <a:lnTo>
                    <a:pt x="981710" y="85090"/>
                  </a:lnTo>
                  <a:lnTo>
                    <a:pt x="1066800" y="419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501129" y="6144259"/>
              <a:ext cx="906780" cy="0"/>
            </a:xfrm>
            <a:custGeom>
              <a:avLst/>
              <a:gdLst/>
              <a:ahLst/>
              <a:cxnLst/>
              <a:rect l="l" t="t" r="r" b="b"/>
              <a:pathLst>
                <a:path w="906779">
                  <a:moveTo>
                    <a:pt x="0" y="0"/>
                  </a:moveTo>
                  <a:lnTo>
                    <a:pt x="906779" y="0"/>
                  </a:lnTo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421120" y="6102349"/>
              <a:ext cx="1066800" cy="85090"/>
            </a:xfrm>
            <a:custGeom>
              <a:avLst/>
              <a:gdLst/>
              <a:ahLst/>
              <a:cxnLst/>
              <a:rect l="l" t="t" r="r" b="b"/>
              <a:pathLst>
                <a:path w="1066800" h="85089">
                  <a:moveTo>
                    <a:pt x="85077" y="0"/>
                  </a:moveTo>
                  <a:lnTo>
                    <a:pt x="0" y="41910"/>
                  </a:lnTo>
                  <a:lnTo>
                    <a:pt x="85077" y="85090"/>
                  </a:lnTo>
                  <a:lnTo>
                    <a:pt x="85077" y="0"/>
                  </a:lnTo>
                  <a:close/>
                </a:path>
                <a:path w="1066800" h="85089">
                  <a:moveTo>
                    <a:pt x="1066800" y="41910"/>
                  </a:moveTo>
                  <a:lnTo>
                    <a:pt x="981710" y="0"/>
                  </a:lnTo>
                  <a:lnTo>
                    <a:pt x="981710" y="85090"/>
                  </a:lnTo>
                  <a:lnTo>
                    <a:pt x="1066800" y="419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1469389" y="6177279"/>
            <a:ext cx="6076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200</a:t>
            </a:r>
            <a:r>
              <a:rPr sz="1400" b="1" spc="-15" dirty="0">
                <a:latin typeface="Arial"/>
                <a:cs typeface="Arial"/>
              </a:rPr>
              <a:t>p</a:t>
            </a:r>
            <a:r>
              <a:rPr sz="1400" b="1" spc="620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2814320" y="6177279"/>
            <a:ext cx="6076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200</a:t>
            </a:r>
            <a:r>
              <a:rPr sz="1400" b="1" spc="-15" dirty="0">
                <a:latin typeface="Arial"/>
                <a:cs typeface="Arial"/>
              </a:rPr>
              <a:t>p</a:t>
            </a:r>
            <a:r>
              <a:rPr sz="1400" b="1" spc="620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086859" y="6177279"/>
            <a:ext cx="6089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20</a:t>
            </a:r>
            <a:r>
              <a:rPr sz="1400" b="1" spc="5" dirty="0">
                <a:latin typeface="Arial"/>
                <a:cs typeface="Arial"/>
              </a:rPr>
              <a:t>0</a:t>
            </a:r>
            <a:r>
              <a:rPr sz="1400" b="1" spc="-15" dirty="0">
                <a:latin typeface="Arial"/>
                <a:cs typeface="Arial"/>
              </a:rPr>
              <a:t>p</a:t>
            </a:r>
            <a:r>
              <a:rPr sz="1400" b="1" spc="620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383529" y="6177279"/>
            <a:ext cx="6083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2</a:t>
            </a:r>
            <a:r>
              <a:rPr sz="1400" b="1" spc="-10" dirty="0">
                <a:latin typeface="Arial"/>
                <a:cs typeface="Arial"/>
              </a:rPr>
              <a:t>0</a:t>
            </a:r>
            <a:r>
              <a:rPr sz="1400" b="1" spc="5" dirty="0">
                <a:latin typeface="Arial"/>
                <a:cs typeface="Arial"/>
              </a:rPr>
              <a:t>0</a:t>
            </a:r>
            <a:r>
              <a:rPr sz="1400" b="1" spc="-15" dirty="0">
                <a:latin typeface="Arial"/>
                <a:cs typeface="Arial"/>
              </a:rPr>
              <a:t>p</a:t>
            </a:r>
            <a:r>
              <a:rPr sz="1400" b="1" spc="620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677659" y="6177279"/>
            <a:ext cx="6089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20</a:t>
            </a:r>
            <a:r>
              <a:rPr sz="1400" b="1" spc="5" dirty="0">
                <a:latin typeface="Arial"/>
                <a:cs typeface="Arial"/>
              </a:rPr>
              <a:t>0</a:t>
            </a:r>
            <a:r>
              <a:rPr sz="1400" b="1" spc="-15" dirty="0">
                <a:latin typeface="Arial"/>
                <a:cs typeface="Arial"/>
              </a:rPr>
              <a:t>p</a:t>
            </a:r>
            <a:r>
              <a:rPr sz="1400" b="1" spc="620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2388870" y="6144259"/>
            <a:ext cx="3950970" cy="381000"/>
            <a:chOff x="2388870" y="6144259"/>
            <a:chExt cx="3950970" cy="381000"/>
          </a:xfrm>
        </p:grpSpPr>
        <p:sp>
          <p:nvSpPr>
            <p:cNvPr id="72" name="object 72"/>
            <p:cNvSpPr/>
            <p:nvPr/>
          </p:nvSpPr>
          <p:spPr>
            <a:xfrm>
              <a:off x="2426970" y="6214109"/>
              <a:ext cx="0" cy="311150"/>
            </a:xfrm>
            <a:custGeom>
              <a:avLst/>
              <a:gdLst/>
              <a:ahLst/>
              <a:cxnLst/>
              <a:rect l="l" t="t" r="r" b="b"/>
              <a:pathLst>
                <a:path h="311150">
                  <a:moveTo>
                    <a:pt x="0" y="311149"/>
                  </a:moveTo>
                  <a:lnTo>
                    <a:pt x="0" y="0"/>
                  </a:lnTo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388870" y="6144259"/>
              <a:ext cx="76200" cy="74930"/>
            </a:xfrm>
            <a:custGeom>
              <a:avLst/>
              <a:gdLst/>
              <a:ahLst/>
              <a:cxnLst/>
              <a:rect l="l" t="t" r="r" b="b"/>
              <a:pathLst>
                <a:path w="76200" h="74929">
                  <a:moveTo>
                    <a:pt x="38100" y="0"/>
                  </a:moveTo>
                  <a:lnTo>
                    <a:pt x="0" y="74929"/>
                  </a:lnTo>
                  <a:lnTo>
                    <a:pt x="76200" y="74929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710940" y="6214109"/>
              <a:ext cx="0" cy="234950"/>
            </a:xfrm>
            <a:custGeom>
              <a:avLst/>
              <a:gdLst/>
              <a:ahLst/>
              <a:cxnLst/>
              <a:rect l="l" t="t" r="r" b="b"/>
              <a:pathLst>
                <a:path h="234950">
                  <a:moveTo>
                    <a:pt x="0" y="234949"/>
                  </a:moveTo>
                  <a:lnTo>
                    <a:pt x="0" y="0"/>
                  </a:lnTo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672840" y="6144259"/>
              <a:ext cx="76200" cy="74930"/>
            </a:xfrm>
            <a:custGeom>
              <a:avLst/>
              <a:gdLst/>
              <a:ahLst/>
              <a:cxnLst/>
              <a:rect l="l" t="t" r="r" b="b"/>
              <a:pathLst>
                <a:path w="76200" h="74929">
                  <a:moveTo>
                    <a:pt x="38100" y="0"/>
                  </a:moveTo>
                  <a:lnTo>
                    <a:pt x="0" y="74929"/>
                  </a:lnTo>
                  <a:lnTo>
                    <a:pt x="76200" y="74929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006340" y="6214109"/>
              <a:ext cx="0" cy="234950"/>
            </a:xfrm>
            <a:custGeom>
              <a:avLst/>
              <a:gdLst/>
              <a:ahLst/>
              <a:cxnLst/>
              <a:rect l="l" t="t" r="r" b="b"/>
              <a:pathLst>
                <a:path h="234950">
                  <a:moveTo>
                    <a:pt x="0" y="234949"/>
                  </a:moveTo>
                  <a:lnTo>
                    <a:pt x="0" y="0"/>
                  </a:lnTo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969510" y="6144259"/>
              <a:ext cx="74930" cy="74930"/>
            </a:xfrm>
            <a:custGeom>
              <a:avLst/>
              <a:gdLst/>
              <a:ahLst/>
              <a:cxnLst/>
              <a:rect l="l" t="t" r="r" b="b"/>
              <a:pathLst>
                <a:path w="74929" h="74929">
                  <a:moveTo>
                    <a:pt x="36829" y="0"/>
                  </a:moveTo>
                  <a:lnTo>
                    <a:pt x="0" y="74929"/>
                  </a:lnTo>
                  <a:lnTo>
                    <a:pt x="74929" y="74929"/>
                  </a:lnTo>
                  <a:lnTo>
                    <a:pt x="368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301740" y="6214109"/>
              <a:ext cx="0" cy="234950"/>
            </a:xfrm>
            <a:custGeom>
              <a:avLst/>
              <a:gdLst/>
              <a:ahLst/>
              <a:cxnLst/>
              <a:rect l="l" t="t" r="r" b="b"/>
              <a:pathLst>
                <a:path h="234950">
                  <a:moveTo>
                    <a:pt x="0" y="234949"/>
                  </a:moveTo>
                  <a:lnTo>
                    <a:pt x="0" y="0"/>
                  </a:lnTo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264910" y="6144259"/>
              <a:ext cx="74930" cy="74930"/>
            </a:xfrm>
            <a:custGeom>
              <a:avLst/>
              <a:gdLst/>
              <a:ahLst/>
              <a:cxnLst/>
              <a:rect l="l" t="t" r="r" b="b"/>
              <a:pathLst>
                <a:path w="74929" h="74929">
                  <a:moveTo>
                    <a:pt x="36829" y="0"/>
                  </a:moveTo>
                  <a:lnTo>
                    <a:pt x="0" y="74929"/>
                  </a:lnTo>
                  <a:lnTo>
                    <a:pt x="74929" y="74929"/>
                  </a:lnTo>
                  <a:lnTo>
                    <a:pt x="368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2415540" y="6449059"/>
              <a:ext cx="3886200" cy="0"/>
            </a:xfrm>
            <a:custGeom>
              <a:avLst/>
              <a:gdLst/>
              <a:ahLst/>
              <a:cxnLst/>
              <a:rect l="l" t="t" r="r" b="b"/>
              <a:pathLst>
                <a:path w="3886200">
                  <a:moveTo>
                    <a:pt x="0" y="0"/>
                  </a:moveTo>
                  <a:lnTo>
                    <a:pt x="3886200" y="0"/>
                  </a:lnTo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2125979" y="6559550"/>
            <a:ext cx="727075" cy="38989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 indent="11430">
              <a:lnSpc>
                <a:spcPts val="1430"/>
              </a:lnSpc>
              <a:spcBef>
                <a:spcPts val="155"/>
              </a:spcBef>
            </a:pPr>
            <a:r>
              <a:rPr sz="1200" b="1" spc="60" dirty="0">
                <a:latin typeface="Arial"/>
                <a:cs typeface="Arial"/>
              </a:rPr>
              <a:t>Pipeline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R</a:t>
            </a:r>
            <a:r>
              <a:rPr sz="1200" b="1" spc="-5" dirty="0">
                <a:latin typeface="Arial"/>
                <a:cs typeface="Arial"/>
              </a:rPr>
              <a:t>e</a:t>
            </a:r>
            <a:r>
              <a:rPr sz="1200" b="1" dirty="0">
                <a:latin typeface="Arial"/>
                <a:cs typeface="Arial"/>
              </a:rPr>
              <a:t>g</a:t>
            </a:r>
            <a:r>
              <a:rPr sz="1200" b="1" spc="-5" dirty="0">
                <a:latin typeface="Arial"/>
                <a:cs typeface="Arial"/>
              </a:rPr>
              <a:t>is</a:t>
            </a:r>
            <a:r>
              <a:rPr sz="1200" b="1" spc="-10" dirty="0">
                <a:latin typeface="Arial"/>
                <a:cs typeface="Arial"/>
              </a:rPr>
              <a:t>t</a:t>
            </a:r>
            <a:r>
              <a:rPr sz="1200" b="1" spc="-5" dirty="0">
                <a:latin typeface="Arial"/>
                <a:cs typeface="Arial"/>
              </a:rPr>
              <a:t>e</a:t>
            </a:r>
            <a:r>
              <a:rPr sz="1200" b="1" spc="730" dirty="0"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114589" y="172862"/>
            <a:ext cx="9854623" cy="1196994"/>
          </a:xfrm>
        </p:spPr>
        <p:txBody>
          <a:bodyPr/>
          <a:lstStyle/>
          <a:p>
            <a:r>
              <a:rPr lang="en-US" b="1"/>
              <a:t>Delayed branch</a:t>
            </a:r>
            <a:br>
              <a:rPr lang="en-US" b="1"/>
            </a:br>
            <a:endParaRPr lang="en-US" b="1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850899" y="1187450"/>
            <a:ext cx="8153401" cy="3077766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pt-BR" sz="4000" dirty="0"/>
              <a:t>X: SUB R4,R5,R6           X: ADD R1,R2,R3</a:t>
            </a:r>
          </a:p>
          <a:p>
            <a:pPr>
              <a:buFont typeface="Arial" charset="0"/>
              <a:buNone/>
            </a:pPr>
            <a:r>
              <a:rPr lang="en-US" sz="4000" dirty="0"/>
              <a:t>ADD R1,R2,R3                    </a:t>
            </a:r>
            <a:r>
              <a:rPr lang="en-US" sz="4000" i="1" dirty="0"/>
              <a:t>BEQZ R1,X</a:t>
            </a:r>
          </a:p>
          <a:p>
            <a:pPr>
              <a:buFont typeface="Arial" charset="0"/>
              <a:buNone/>
            </a:pPr>
            <a:r>
              <a:rPr lang="en-US" sz="4000" dirty="0"/>
              <a:t>BEQZ R1,X                          SUB R4,R5,R6</a:t>
            </a:r>
          </a:p>
          <a:p>
            <a:pPr>
              <a:buFont typeface="Arial" charset="0"/>
              <a:buNone/>
            </a:pPr>
            <a:endParaRPr lang="en-US" sz="4000" dirty="0"/>
          </a:p>
          <a:p>
            <a:pPr>
              <a:buFont typeface="Arial" charset="0"/>
              <a:buNone/>
            </a:pPr>
            <a:r>
              <a:rPr lang="en-US" sz="4000" dirty="0"/>
              <a:t>Is this correct?</a:t>
            </a:r>
          </a:p>
        </p:txBody>
      </p:sp>
    </p:spTree>
    <p:extLst>
      <p:ext uri="{BB962C8B-B14F-4D97-AF65-F5344CB8AC3E}">
        <p14:creationId xmlns:p14="http://schemas.microsoft.com/office/powerpoint/2010/main" val="215950624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114589" y="172862"/>
            <a:ext cx="9854623" cy="1196994"/>
          </a:xfrm>
        </p:spPr>
        <p:txBody>
          <a:bodyPr/>
          <a:lstStyle/>
          <a:p>
            <a:r>
              <a:rPr lang="en-US" b="1"/>
              <a:t>Instruction Level Parallelism</a:t>
            </a:r>
            <a:br>
              <a:rPr lang="en-US" b="1"/>
            </a:br>
            <a:endParaRPr lang="en-US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622300" y="1187450"/>
            <a:ext cx="8915400" cy="55626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>
              <a:buFont typeface="Arial" charset="0"/>
              <a:buNone/>
            </a:pPr>
            <a:r>
              <a:rPr lang="en-US" sz="3200" dirty="0"/>
              <a:t>Constraints</a:t>
            </a:r>
          </a:p>
          <a:p>
            <a:pPr>
              <a:buFont typeface="Arial" charset="0"/>
              <a:buNone/>
            </a:pPr>
            <a:endParaRPr lang="en-US" sz="3200" dirty="0"/>
          </a:p>
          <a:p>
            <a:pPr>
              <a:buFont typeface="Arial" charset="0"/>
              <a:buNone/>
            </a:pPr>
            <a:r>
              <a:rPr lang="en-US" sz="3200" dirty="0"/>
              <a:t>Typically every 6th instruction is a branch</a:t>
            </a:r>
          </a:p>
          <a:p>
            <a:pPr>
              <a:buFont typeface="Arial" charset="0"/>
              <a:buNone/>
            </a:pPr>
            <a:endParaRPr lang="en-US" sz="3200" dirty="0"/>
          </a:p>
          <a:p>
            <a:pPr>
              <a:buFont typeface="Arial" charset="0"/>
              <a:buNone/>
            </a:pPr>
            <a:r>
              <a:rPr lang="en-US" sz="3200" dirty="0"/>
              <a:t>Exploitation  of  ILP  cannot  be  based  on these six instructions alone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114589" y="172862"/>
            <a:ext cx="9854623" cy="1196994"/>
          </a:xfrm>
        </p:spPr>
        <p:txBody>
          <a:bodyPr/>
          <a:lstStyle/>
          <a:p>
            <a:r>
              <a:rPr lang="en-US" b="1"/>
              <a:t>Advanced Techniques</a:t>
            </a:r>
            <a:br>
              <a:rPr lang="en-US" b="1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0" y="806450"/>
            <a:ext cx="7341300" cy="7369705"/>
          </a:xfrm>
        </p:spPr>
        <p:txBody>
          <a:bodyPr/>
          <a:lstStyle/>
          <a:p>
            <a:pPr>
              <a:defRPr/>
            </a:pPr>
            <a:endParaRPr lang="en-US" sz="1763" dirty="0"/>
          </a:p>
          <a:p>
            <a:pPr>
              <a:defRPr/>
            </a:pPr>
            <a:r>
              <a:rPr lang="en-US" sz="2400" dirty="0"/>
              <a:t>Loop unrolling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Basic pipeline scheduling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Dynamic scheduling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Register renaming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Branch prediction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Multiple issue of instructions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Dependence analysis at compilation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Software pipeline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Memory pipeline</a:t>
            </a:r>
          </a:p>
          <a:p>
            <a:pPr>
              <a:buFont typeface="Arial" pitchFamily="34" charset="0"/>
              <a:buChar char="•"/>
              <a:defRPr/>
            </a:pPr>
            <a:endParaRPr lang="en-US" sz="1763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Instruction Queue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622300" y="1263650"/>
            <a:ext cx="8839200" cy="53340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2800" dirty="0"/>
              <a:t>Fetch Unit: to supply  the execution unit with steady stream of instructions.</a:t>
            </a:r>
          </a:p>
          <a:p>
            <a:pPr eaLnBrk="1" hangingPunct="1">
              <a:defRPr/>
            </a:pPr>
            <a:r>
              <a:rPr lang="en-US" sz="2800" dirty="0"/>
              <a:t>Stream may be interrupted due to cache miss, data dependency or branch instruction.</a:t>
            </a:r>
          </a:p>
          <a:p>
            <a:pPr eaLnBrk="1" hangingPunct="1">
              <a:defRPr/>
            </a:pPr>
            <a:r>
              <a:rPr lang="en-US" sz="2800" dirty="0"/>
              <a:t>Instruction following unconditional branch can not be fetched until decoding of branch instruction and computation of target address.</a:t>
            </a:r>
          </a:p>
          <a:p>
            <a:pPr eaLnBrk="1" hangingPunct="1">
              <a:defRPr/>
            </a:pPr>
            <a:r>
              <a:rPr lang="en-US" sz="2800" dirty="0"/>
              <a:t>In conditional branch, the conditional has to be evaluated before fetching next instruction.</a:t>
            </a:r>
          </a:p>
          <a:p>
            <a:pPr eaLnBrk="1" hangingPunct="1">
              <a:defRPr/>
            </a:pPr>
            <a:r>
              <a:rPr lang="en-US" sz="2800" dirty="0"/>
              <a:t>Sophisticated fetch units used to fetch several instructions before they are needed and maintain instruction queue.</a:t>
            </a:r>
          </a:p>
          <a:p>
            <a:pPr eaLnBrk="1" hangingPunct="1">
              <a:defRPr/>
            </a:pPr>
            <a:r>
              <a:rPr lang="en-US" sz="2800" dirty="0"/>
              <a:t>A dispatch unit takes instructions from the front of the queue and sends them to free execution units.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Instruction Queue</a:t>
            </a:r>
          </a:p>
        </p:txBody>
      </p:sp>
      <p:pic>
        <p:nvPicPr>
          <p:cNvPr id="32771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396" y="1862888"/>
            <a:ext cx="8111948" cy="4344704"/>
          </a:xfrm>
          <a:noFill/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Multiple execution units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Several parallel  units for a stage of pipeline</a:t>
            </a:r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7806" y="2686755"/>
            <a:ext cx="8312150" cy="4365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229" y="554990"/>
            <a:ext cx="66408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Pipelining</a:t>
            </a:r>
            <a:r>
              <a:rPr spc="-20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5" dirty="0"/>
              <a:t>Digital</a:t>
            </a:r>
            <a:r>
              <a:rPr spc="-15" dirty="0"/>
              <a:t> </a:t>
            </a:r>
            <a:r>
              <a:rPr spc="-5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490" y="1718309"/>
            <a:ext cx="8192770" cy="9690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3590"/>
              </a:lnSpc>
              <a:spcBef>
                <a:spcPts val="425"/>
              </a:spcBef>
              <a:tabLst>
                <a:tab pos="2576195" algn="l"/>
              </a:tabLst>
            </a:pPr>
            <a:r>
              <a:rPr sz="3200" spc="-10" dirty="0">
                <a:latin typeface="Arial MT"/>
                <a:cs typeface="Arial MT"/>
              </a:rPr>
              <a:t>Why </a:t>
            </a:r>
            <a:r>
              <a:rPr sz="3200" spc="-5" dirty="0">
                <a:latin typeface="Arial MT"/>
                <a:cs typeface="Arial MT"/>
              </a:rPr>
              <a:t>do </a:t>
            </a:r>
            <a:r>
              <a:rPr sz="3200" spc="-10" dirty="0">
                <a:latin typeface="Arial MT"/>
                <a:cs typeface="Arial MT"/>
              </a:rPr>
              <a:t>this?	Because </a:t>
            </a:r>
            <a:r>
              <a:rPr sz="3200" spc="-5" dirty="0">
                <a:latin typeface="Arial MT"/>
                <a:cs typeface="Arial MT"/>
              </a:rPr>
              <a:t>it's</a:t>
            </a:r>
            <a:r>
              <a:rPr sz="3200" spc="30" dirty="0">
                <a:latin typeface="Arial MT"/>
                <a:cs typeface="Arial MT"/>
              </a:rPr>
              <a:t> </a:t>
            </a:r>
            <a:r>
              <a:rPr sz="3200" u="heavy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faster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for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repeated </a:t>
            </a:r>
            <a:r>
              <a:rPr sz="3200" spc="-869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computations</a:t>
            </a:r>
            <a:endParaRPr sz="32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48030" y="2923541"/>
            <a:ext cx="6019800" cy="952500"/>
            <a:chOff x="748030" y="2923541"/>
            <a:chExt cx="6019800" cy="952500"/>
          </a:xfrm>
        </p:grpSpPr>
        <p:sp>
          <p:nvSpPr>
            <p:cNvPr id="5" name="object 5"/>
            <p:cNvSpPr/>
            <p:nvPr/>
          </p:nvSpPr>
          <p:spPr>
            <a:xfrm>
              <a:off x="1052830" y="2942590"/>
              <a:ext cx="5410200" cy="914400"/>
            </a:xfrm>
            <a:custGeom>
              <a:avLst/>
              <a:gdLst/>
              <a:ahLst/>
              <a:cxnLst/>
              <a:rect l="l" t="t" r="r" b="b"/>
              <a:pathLst>
                <a:path w="5410200" h="914400">
                  <a:moveTo>
                    <a:pt x="54102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2705099" y="914400"/>
                  </a:lnTo>
                  <a:lnTo>
                    <a:pt x="5410200" y="914400"/>
                  </a:lnTo>
                  <a:lnTo>
                    <a:pt x="5410200" y="0"/>
                  </a:lnTo>
                  <a:close/>
                </a:path>
              </a:pathLst>
            </a:custGeom>
            <a:solidFill>
              <a:srgbClr val="608E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52830" y="2942590"/>
              <a:ext cx="5410200" cy="914400"/>
            </a:xfrm>
            <a:custGeom>
              <a:avLst/>
              <a:gdLst/>
              <a:ahLst/>
              <a:cxnLst/>
              <a:rect l="l" t="t" r="r" b="b"/>
              <a:pathLst>
                <a:path w="5410200" h="914400">
                  <a:moveTo>
                    <a:pt x="2705099" y="914400"/>
                  </a:moveTo>
                  <a:lnTo>
                    <a:pt x="0" y="914400"/>
                  </a:lnTo>
                  <a:lnTo>
                    <a:pt x="0" y="0"/>
                  </a:lnTo>
                  <a:lnTo>
                    <a:pt x="5410200" y="0"/>
                  </a:lnTo>
                  <a:lnTo>
                    <a:pt x="5410200" y="914400"/>
                  </a:lnTo>
                  <a:lnTo>
                    <a:pt x="2705099" y="914400"/>
                  </a:lnTo>
                  <a:close/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48030" y="3399790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80">
                  <a:moveTo>
                    <a:pt x="0" y="0"/>
                  </a:moveTo>
                  <a:lnTo>
                    <a:pt x="144779" y="0"/>
                  </a:lnTo>
                </a:path>
              </a:pathLst>
            </a:custGeom>
            <a:ln w="57146">
              <a:solidFill>
                <a:srgbClr val="98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81380" y="3314700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0" y="0"/>
                  </a:moveTo>
                  <a:lnTo>
                    <a:pt x="0" y="171450"/>
                  </a:lnTo>
                  <a:lnTo>
                    <a:pt x="171450" y="850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63030" y="3399790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79">
                  <a:moveTo>
                    <a:pt x="0" y="0"/>
                  </a:moveTo>
                  <a:lnTo>
                    <a:pt x="144779" y="0"/>
                  </a:lnTo>
                </a:path>
              </a:pathLst>
            </a:custGeom>
            <a:ln w="57146">
              <a:solidFill>
                <a:srgbClr val="98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6380" y="3314700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0" y="0"/>
                  </a:moveTo>
                  <a:lnTo>
                    <a:pt x="0" y="171450"/>
                  </a:lnTo>
                  <a:lnTo>
                    <a:pt x="171450" y="850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52830" y="2942590"/>
              <a:ext cx="5410200" cy="914400"/>
            </a:xfrm>
            <a:custGeom>
              <a:avLst/>
              <a:gdLst/>
              <a:ahLst/>
              <a:cxnLst/>
              <a:rect l="l" t="t" r="r" b="b"/>
              <a:pathLst>
                <a:path w="5410200" h="914400">
                  <a:moveTo>
                    <a:pt x="54102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2705099" y="914400"/>
                  </a:lnTo>
                  <a:lnTo>
                    <a:pt x="5410200" y="914400"/>
                  </a:lnTo>
                  <a:lnTo>
                    <a:pt x="54102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52830" y="2942590"/>
              <a:ext cx="5410200" cy="914400"/>
            </a:xfrm>
            <a:custGeom>
              <a:avLst/>
              <a:gdLst/>
              <a:ahLst/>
              <a:cxnLst/>
              <a:rect l="l" t="t" r="r" b="b"/>
              <a:pathLst>
                <a:path w="5410200" h="914400">
                  <a:moveTo>
                    <a:pt x="2705099" y="914400"/>
                  </a:moveTo>
                  <a:lnTo>
                    <a:pt x="0" y="914400"/>
                  </a:lnTo>
                  <a:lnTo>
                    <a:pt x="0" y="0"/>
                  </a:lnTo>
                  <a:lnTo>
                    <a:pt x="5410200" y="0"/>
                  </a:lnTo>
                  <a:lnTo>
                    <a:pt x="5410200" y="914400"/>
                  </a:lnTo>
                  <a:lnTo>
                    <a:pt x="2705099" y="914400"/>
                  </a:lnTo>
                  <a:close/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52830" y="2942590"/>
              <a:ext cx="5410200" cy="914400"/>
            </a:xfrm>
            <a:custGeom>
              <a:avLst/>
              <a:gdLst/>
              <a:ahLst/>
              <a:cxnLst/>
              <a:rect l="l" t="t" r="r" b="b"/>
              <a:pathLst>
                <a:path w="5410200" h="914400">
                  <a:moveTo>
                    <a:pt x="54102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2705099" y="914400"/>
                  </a:lnTo>
                  <a:lnTo>
                    <a:pt x="5410200" y="914400"/>
                  </a:lnTo>
                  <a:lnTo>
                    <a:pt x="5410200" y="0"/>
                  </a:lnTo>
                  <a:close/>
                </a:path>
              </a:pathLst>
            </a:custGeom>
            <a:solidFill>
              <a:srgbClr val="FF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52830" y="2942590"/>
              <a:ext cx="5410200" cy="914400"/>
            </a:xfrm>
            <a:custGeom>
              <a:avLst/>
              <a:gdLst/>
              <a:ahLst/>
              <a:cxnLst/>
              <a:rect l="l" t="t" r="r" b="b"/>
              <a:pathLst>
                <a:path w="5410200" h="914400">
                  <a:moveTo>
                    <a:pt x="2705099" y="914400"/>
                  </a:moveTo>
                  <a:lnTo>
                    <a:pt x="0" y="914400"/>
                  </a:lnTo>
                  <a:lnTo>
                    <a:pt x="0" y="0"/>
                  </a:lnTo>
                  <a:lnTo>
                    <a:pt x="5410200" y="0"/>
                  </a:lnTo>
                  <a:lnTo>
                    <a:pt x="5410200" y="914400"/>
                  </a:lnTo>
                  <a:lnTo>
                    <a:pt x="2705099" y="914400"/>
                  </a:lnTo>
                  <a:close/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52830" y="2942590"/>
              <a:ext cx="5410200" cy="914400"/>
            </a:xfrm>
            <a:custGeom>
              <a:avLst/>
              <a:gdLst/>
              <a:ahLst/>
              <a:cxnLst/>
              <a:rect l="l" t="t" r="r" b="b"/>
              <a:pathLst>
                <a:path w="5410200" h="914400">
                  <a:moveTo>
                    <a:pt x="54102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2705099" y="914400"/>
                  </a:lnTo>
                  <a:lnTo>
                    <a:pt x="5410200" y="914400"/>
                  </a:lnTo>
                  <a:lnTo>
                    <a:pt x="54102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52830" y="2942590"/>
              <a:ext cx="5410200" cy="914400"/>
            </a:xfrm>
            <a:custGeom>
              <a:avLst/>
              <a:gdLst/>
              <a:ahLst/>
              <a:cxnLst/>
              <a:rect l="l" t="t" r="r" b="b"/>
              <a:pathLst>
                <a:path w="5410200" h="914400">
                  <a:moveTo>
                    <a:pt x="2705099" y="914400"/>
                  </a:moveTo>
                  <a:lnTo>
                    <a:pt x="0" y="914400"/>
                  </a:lnTo>
                  <a:lnTo>
                    <a:pt x="0" y="0"/>
                  </a:lnTo>
                  <a:lnTo>
                    <a:pt x="5410200" y="0"/>
                  </a:lnTo>
                  <a:lnTo>
                    <a:pt x="5410200" y="914400"/>
                  </a:lnTo>
                  <a:lnTo>
                    <a:pt x="2705099" y="914400"/>
                  </a:lnTo>
                  <a:close/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52830" y="2942590"/>
              <a:ext cx="5410200" cy="914400"/>
            </a:xfrm>
            <a:custGeom>
              <a:avLst/>
              <a:gdLst/>
              <a:ahLst/>
              <a:cxnLst/>
              <a:rect l="l" t="t" r="r" b="b"/>
              <a:pathLst>
                <a:path w="5410200" h="914400">
                  <a:moveTo>
                    <a:pt x="54102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2705099" y="914400"/>
                  </a:lnTo>
                  <a:lnTo>
                    <a:pt x="5410200" y="914400"/>
                  </a:lnTo>
                  <a:lnTo>
                    <a:pt x="5410200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52830" y="2942590"/>
              <a:ext cx="5410200" cy="914400"/>
            </a:xfrm>
            <a:custGeom>
              <a:avLst/>
              <a:gdLst/>
              <a:ahLst/>
              <a:cxnLst/>
              <a:rect l="l" t="t" r="r" b="b"/>
              <a:pathLst>
                <a:path w="5410200" h="914400">
                  <a:moveTo>
                    <a:pt x="2705099" y="914400"/>
                  </a:moveTo>
                  <a:lnTo>
                    <a:pt x="0" y="914400"/>
                  </a:lnTo>
                  <a:lnTo>
                    <a:pt x="0" y="0"/>
                  </a:lnTo>
                  <a:lnTo>
                    <a:pt x="5410200" y="0"/>
                  </a:lnTo>
                  <a:lnTo>
                    <a:pt x="5410200" y="914400"/>
                  </a:lnTo>
                  <a:lnTo>
                    <a:pt x="2705099" y="914400"/>
                  </a:lnTo>
                  <a:close/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52830" y="2942590"/>
              <a:ext cx="5410200" cy="914400"/>
            </a:xfrm>
            <a:custGeom>
              <a:avLst/>
              <a:gdLst/>
              <a:ahLst/>
              <a:cxnLst/>
              <a:rect l="l" t="t" r="r" b="b"/>
              <a:pathLst>
                <a:path w="5410200" h="914400">
                  <a:moveTo>
                    <a:pt x="54102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2705099" y="914400"/>
                  </a:lnTo>
                  <a:lnTo>
                    <a:pt x="5410200" y="914400"/>
                  </a:lnTo>
                  <a:lnTo>
                    <a:pt x="5410200" y="0"/>
                  </a:lnTo>
                  <a:close/>
                </a:path>
              </a:pathLst>
            </a:custGeom>
            <a:solidFill>
              <a:srgbClr val="FB00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52830" y="2942590"/>
              <a:ext cx="5410200" cy="914400"/>
            </a:xfrm>
            <a:custGeom>
              <a:avLst/>
              <a:gdLst/>
              <a:ahLst/>
              <a:cxnLst/>
              <a:rect l="l" t="t" r="r" b="b"/>
              <a:pathLst>
                <a:path w="5410200" h="914400">
                  <a:moveTo>
                    <a:pt x="2705099" y="914400"/>
                  </a:moveTo>
                  <a:lnTo>
                    <a:pt x="0" y="914400"/>
                  </a:lnTo>
                  <a:lnTo>
                    <a:pt x="0" y="0"/>
                  </a:lnTo>
                  <a:lnTo>
                    <a:pt x="5410200" y="0"/>
                  </a:lnTo>
                  <a:lnTo>
                    <a:pt x="5410200" y="914400"/>
                  </a:lnTo>
                  <a:lnTo>
                    <a:pt x="2705099" y="914400"/>
                  </a:lnTo>
                  <a:close/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1052830" y="4043679"/>
            <a:ext cx="5410200" cy="85090"/>
            <a:chOff x="1052830" y="4043679"/>
            <a:chExt cx="5410200" cy="85090"/>
          </a:xfrm>
        </p:grpSpPr>
        <p:sp>
          <p:nvSpPr>
            <p:cNvPr id="22" name="object 22"/>
            <p:cNvSpPr/>
            <p:nvPr/>
          </p:nvSpPr>
          <p:spPr>
            <a:xfrm>
              <a:off x="1132840" y="4085589"/>
              <a:ext cx="5251450" cy="0"/>
            </a:xfrm>
            <a:custGeom>
              <a:avLst/>
              <a:gdLst/>
              <a:ahLst/>
              <a:cxnLst/>
              <a:rect l="l" t="t" r="r" b="b"/>
              <a:pathLst>
                <a:path w="5251450">
                  <a:moveTo>
                    <a:pt x="0" y="0"/>
                  </a:moveTo>
                  <a:lnTo>
                    <a:pt x="5251450" y="0"/>
                  </a:lnTo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52830" y="4043679"/>
              <a:ext cx="5410200" cy="85090"/>
            </a:xfrm>
            <a:custGeom>
              <a:avLst/>
              <a:gdLst/>
              <a:ahLst/>
              <a:cxnLst/>
              <a:rect l="l" t="t" r="r" b="b"/>
              <a:pathLst>
                <a:path w="5410200" h="85089">
                  <a:moveTo>
                    <a:pt x="85090" y="0"/>
                  </a:moveTo>
                  <a:lnTo>
                    <a:pt x="0" y="41910"/>
                  </a:lnTo>
                  <a:lnTo>
                    <a:pt x="85090" y="85090"/>
                  </a:lnTo>
                  <a:lnTo>
                    <a:pt x="85090" y="0"/>
                  </a:lnTo>
                  <a:close/>
                </a:path>
                <a:path w="5410200" h="85089">
                  <a:moveTo>
                    <a:pt x="5410200" y="41910"/>
                  </a:moveTo>
                  <a:lnTo>
                    <a:pt x="5325110" y="0"/>
                  </a:lnTo>
                  <a:lnTo>
                    <a:pt x="5325110" y="85090"/>
                  </a:lnTo>
                  <a:lnTo>
                    <a:pt x="5410200" y="419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591559" y="4118609"/>
            <a:ext cx="4114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1n</a:t>
            </a:r>
            <a:r>
              <a:rPr sz="1400" b="1" spc="620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997700" y="3083559"/>
            <a:ext cx="177228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1120">
              <a:lnSpc>
                <a:spcPct val="100000"/>
              </a:lnSpc>
              <a:spcBef>
                <a:spcPts val="100"/>
              </a:spcBef>
            </a:pPr>
            <a:r>
              <a:rPr sz="1400" b="1" spc="60" dirty="0">
                <a:latin typeface="Arial"/>
                <a:cs typeface="Arial"/>
              </a:rPr>
              <a:t>Non-pipelined: </a:t>
            </a:r>
            <a:r>
              <a:rPr sz="1400" b="1" spc="65" dirty="0">
                <a:latin typeface="Arial"/>
                <a:cs typeface="Arial"/>
              </a:rPr>
              <a:t> </a:t>
            </a:r>
            <a:r>
              <a:rPr sz="1400" b="1" spc="5" dirty="0">
                <a:latin typeface="Arial"/>
                <a:cs typeface="Arial"/>
              </a:rPr>
              <a:t>1operationfinishes 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spc="120" dirty="0">
                <a:latin typeface="Arial"/>
                <a:cs typeface="Arial"/>
              </a:rPr>
              <a:t>every1ns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979805" y="4464050"/>
            <a:ext cx="6276975" cy="1205230"/>
            <a:chOff x="979805" y="4464050"/>
            <a:chExt cx="6276975" cy="1205230"/>
          </a:xfrm>
        </p:grpSpPr>
        <p:sp>
          <p:nvSpPr>
            <p:cNvPr id="27" name="object 27"/>
            <p:cNvSpPr/>
            <p:nvPr/>
          </p:nvSpPr>
          <p:spPr>
            <a:xfrm>
              <a:off x="1313180" y="4635500"/>
              <a:ext cx="457200" cy="762000"/>
            </a:xfrm>
            <a:custGeom>
              <a:avLst/>
              <a:gdLst/>
              <a:ahLst/>
              <a:cxnLst/>
              <a:rect l="l" t="t" r="r" b="b"/>
              <a:pathLst>
                <a:path w="457200" h="762000">
                  <a:moveTo>
                    <a:pt x="4572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228600" y="762000"/>
                  </a:lnTo>
                  <a:lnTo>
                    <a:pt x="457200" y="7620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608E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313180" y="4635500"/>
              <a:ext cx="457200" cy="762000"/>
            </a:xfrm>
            <a:custGeom>
              <a:avLst/>
              <a:gdLst/>
              <a:ahLst/>
              <a:cxnLst/>
              <a:rect l="l" t="t" r="r" b="b"/>
              <a:pathLst>
                <a:path w="457200" h="762000">
                  <a:moveTo>
                    <a:pt x="228600" y="762000"/>
                  </a:moveTo>
                  <a:lnTo>
                    <a:pt x="0" y="7620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762000"/>
                  </a:lnTo>
                  <a:lnTo>
                    <a:pt x="228600" y="762000"/>
                  </a:lnTo>
                  <a:close/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770380" y="5016500"/>
              <a:ext cx="143510" cy="0"/>
            </a:xfrm>
            <a:custGeom>
              <a:avLst/>
              <a:gdLst/>
              <a:ahLst/>
              <a:cxnLst/>
              <a:rect l="l" t="t" r="r" b="b"/>
              <a:pathLst>
                <a:path w="143510">
                  <a:moveTo>
                    <a:pt x="0" y="0"/>
                  </a:moveTo>
                  <a:lnTo>
                    <a:pt x="143509" y="0"/>
                  </a:lnTo>
                </a:path>
              </a:pathLst>
            </a:custGeom>
            <a:ln w="57146">
              <a:solidFill>
                <a:srgbClr val="98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073910" y="4483100"/>
              <a:ext cx="228600" cy="1066800"/>
            </a:xfrm>
            <a:custGeom>
              <a:avLst/>
              <a:gdLst/>
              <a:ahLst/>
              <a:cxnLst/>
              <a:rect l="l" t="t" r="r" b="b"/>
              <a:pathLst>
                <a:path w="228600" h="1066800">
                  <a:moveTo>
                    <a:pt x="228600" y="0"/>
                  </a:moveTo>
                  <a:lnTo>
                    <a:pt x="0" y="0"/>
                  </a:lnTo>
                  <a:lnTo>
                    <a:pt x="0" y="1066800"/>
                  </a:lnTo>
                  <a:lnTo>
                    <a:pt x="114300" y="1066800"/>
                  </a:lnTo>
                  <a:lnTo>
                    <a:pt x="228600" y="10668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8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073910" y="4483100"/>
              <a:ext cx="228600" cy="1066800"/>
            </a:xfrm>
            <a:custGeom>
              <a:avLst/>
              <a:gdLst/>
              <a:ahLst/>
              <a:cxnLst/>
              <a:rect l="l" t="t" r="r" b="b"/>
              <a:pathLst>
                <a:path w="228600" h="1066800">
                  <a:moveTo>
                    <a:pt x="114300" y="1066800"/>
                  </a:moveTo>
                  <a:lnTo>
                    <a:pt x="0" y="1066800"/>
                  </a:lnTo>
                  <a:lnTo>
                    <a:pt x="0" y="0"/>
                  </a:lnTo>
                  <a:lnTo>
                    <a:pt x="228600" y="0"/>
                  </a:lnTo>
                  <a:lnTo>
                    <a:pt x="228600" y="1066800"/>
                  </a:lnTo>
                  <a:lnTo>
                    <a:pt x="114300" y="1066800"/>
                  </a:lnTo>
                  <a:close/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902460" y="4931409"/>
              <a:ext cx="172720" cy="171450"/>
            </a:xfrm>
            <a:custGeom>
              <a:avLst/>
              <a:gdLst/>
              <a:ahLst/>
              <a:cxnLst/>
              <a:rect l="l" t="t" r="r" b="b"/>
              <a:pathLst>
                <a:path w="172719" h="171450">
                  <a:moveTo>
                    <a:pt x="0" y="0"/>
                  </a:moveTo>
                  <a:lnTo>
                    <a:pt x="0" y="171450"/>
                  </a:lnTo>
                  <a:lnTo>
                    <a:pt x="172719" y="850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303780" y="5016500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80">
                  <a:moveTo>
                    <a:pt x="0" y="0"/>
                  </a:moveTo>
                  <a:lnTo>
                    <a:pt x="144780" y="0"/>
                  </a:lnTo>
                </a:path>
              </a:pathLst>
            </a:custGeom>
            <a:ln w="57146">
              <a:solidFill>
                <a:srgbClr val="98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435860" y="4931409"/>
              <a:ext cx="172720" cy="171450"/>
            </a:xfrm>
            <a:custGeom>
              <a:avLst/>
              <a:gdLst/>
              <a:ahLst/>
              <a:cxnLst/>
              <a:rect l="l" t="t" r="r" b="b"/>
              <a:pathLst>
                <a:path w="172719" h="171450">
                  <a:moveTo>
                    <a:pt x="0" y="0"/>
                  </a:moveTo>
                  <a:lnTo>
                    <a:pt x="0" y="171450"/>
                  </a:lnTo>
                  <a:lnTo>
                    <a:pt x="172719" y="850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608580" y="4635500"/>
              <a:ext cx="457200" cy="762000"/>
            </a:xfrm>
            <a:custGeom>
              <a:avLst/>
              <a:gdLst/>
              <a:ahLst/>
              <a:cxnLst/>
              <a:rect l="l" t="t" r="r" b="b"/>
              <a:pathLst>
                <a:path w="457200" h="762000">
                  <a:moveTo>
                    <a:pt x="4572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228600" y="762000"/>
                  </a:lnTo>
                  <a:lnTo>
                    <a:pt x="457200" y="7620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608E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608580" y="4635500"/>
              <a:ext cx="457200" cy="762000"/>
            </a:xfrm>
            <a:custGeom>
              <a:avLst/>
              <a:gdLst/>
              <a:ahLst/>
              <a:cxnLst/>
              <a:rect l="l" t="t" r="r" b="b"/>
              <a:pathLst>
                <a:path w="457200" h="762000">
                  <a:moveTo>
                    <a:pt x="228600" y="762000"/>
                  </a:moveTo>
                  <a:lnTo>
                    <a:pt x="0" y="7620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762000"/>
                  </a:lnTo>
                  <a:lnTo>
                    <a:pt x="228600" y="762000"/>
                  </a:lnTo>
                  <a:close/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065780" y="5016500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80">
                  <a:moveTo>
                    <a:pt x="0" y="0"/>
                  </a:moveTo>
                  <a:lnTo>
                    <a:pt x="144780" y="0"/>
                  </a:lnTo>
                </a:path>
              </a:pathLst>
            </a:custGeom>
            <a:ln w="57146">
              <a:solidFill>
                <a:srgbClr val="98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370580" y="4483100"/>
              <a:ext cx="228600" cy="1066800"/>
            </a:xfrm>
            <a:custGeom>
              <a:avLst/>
              <a:gdLst/>
              <a:ahLst/>
              <a:cxnLst/>
              <a:rect l="l" t="t" r="r" b="b"/>
              <a:pathLst>
                <a:path w="228600" h="1066800">
                  <a:moveTo>
                    <a:pt x="228600" y="0"/>
                  </a:moveTo>
                  <a:lnTo>
                    <a:pt x="0" y="0"/>
                  </a:lnTo>
                  <a:lnTo>
                    <a:pt x="0" y="1066800"/>
                  </a:lnTo>
                  <a:lnTo>
                    <a:pt x="114300" y="1066800"/>
                  </a:lnTo>
                  <a:lnTo>
                    <a:pt x="228600" y="10668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8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370580" y="4483100"/>
              <a:ext cx="228600" cy="1066800"/>
            </a:xfrm>
            <a:custGeom>
              <a:avLst/>
              <a:gdLst/>
              <a:ahLst/>
              <a:cxnLst/>
              <a:rect l="l" t="t" r="r" b="b"/>
              <a:pathLst>
                <a:path w="228600" h="1066800">
                  <a:moveTo>
                    <a:pt x="114300" y="1066800"/>
                  </a:moveTo>
                  <a:lnTo>
                    <a:pt x="0" y="1066800"/>
                  </a:lnTo>
                  <a:lnTo>
                    <a:pt x="0" y="0"/>
                  </a:lnTo>
                  <a:lnTo>
                    <a:pt x="228600" y="0"/>
                  </a:lnTo>
                  <a:lnTo>
                    <a:pt x="228600" y="1066800"/>
                  </a:lnTo>
                  <a:lnTo>
                    <a:pt x="114300" y="1066800"/>
                  </a:lnTo>
                  <a:close/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199130" y="4931409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0" y="0"/>
                  </a:moveTo>
                  <a:lnTo>
                    <a:pt x="0" y="171450"/>
                  </a:lnTo>
                  <a:lnTo>
                    <a:pt x="171449" y="850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599180" y="5016500"/>
              <a:ext cx="143510" cy="0"/>
            </a:xfrm>
            <a:custGeom>
              <a:avLst/>
              <a:gdLst/>
              <a:ahLst/>
              <a:cxnLst/>
              <a:rect l="l" t="t" r="r" b="b"/>
              <a:pathLst>
                <a:path w="143510">
                  <a:moveTo>
                    <a:pt x="0" y="0"/>
                  </a:moveTo>
                  <a:lnTo>
                    <a:pt x="143510" y="0"/>
                  </a:lnTo>
                </a:path>
              </a:pathLst>
            </a:custGeom>
            <a:ln w="57146">
              <a:solidFill>
                <a:srgbClr val="98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731259" y="4931409"/>
              <a:ext cx="172720" cy="171450"/>
            </a:xfrm>
            <a:custGeom>
              <a:avLst/>
              <a:gdLst/>
              <a:ahLst/>
              <a:cxnLst/>
              <a:rect l="l" t="t" r="r" b="b"/>
              <a:pathLst>
                <a:path w="172720" h="171450">
                  <a:moveTo>
                    <a:pt x="0" y="0"/>
                  </a:moveTo>
                  <a:lnTo>
                    <a:pt x="0" y="171450"/>
                  </a:lnTo>
                  <a:lnTo>
                    <a:pt x="172719" y="850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903980" y="4635500"/>
              <a:ext cx="457200" cy="762000"/>
            </a:xfrm>
            <a:custGeom>
              <a:avLst/>
              <a:gdLst/>
              <a:ahLst/>
              <a:cxnLst/>
              <a:rect l="l" t="t" r="r" b="b"/>
              <a:pathLst>
                <a:path w="457200" h="762000">
                  <a:moveTo>
                    <a:pt x="4572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228600" y="762000"/>
                  </a:lnTo>
                  <a:lnTo>
                    <a:pt x="457200" y="7620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608E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903980" y="4635500"/>
              <a:ext cx="457200" cy="762000"/>
            </a:xfrm>
            <a:custGeom>
              <a:avLst/>
              <a:gdLst/>
              <a:ahLst/>
              <a:cxnLst/>
              <a:rect l="l" t="t" r="r" b="b"/>
              <a:pathLst>
                <a:path w="457200" h="762000">
                  <a:moveTo>
                    <a:pt x="228600" y="762000"/>
                  </a:moveTo>
                  <a:lnTo>
                    <a:pt x="0" y="7620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762000"/>
                  </a:lnTo>
                  <a:lnTo>
                    <a:pt x="228600" y="762000"/>
                  </a:lnTo>
                  <a:close/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361180" y="5016500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79">
                  <a:moveTo>
                    <a:pt x="0" y="0"/>
                  </a:moveTo>
                  <a:lnTo>
                    <a:pt x="144780" y="0"/>
                  </a:lnTo>
                </a:path>
              </a:pathLst>
            </a:custGeom>
            <a:ln w="57146">
              <a:solidFill>
                <a:srgbClr val="98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664709" y="4483100"/>
              <a:ext cx="228600" cy="1066800"/>
            </a:xfrm>
            <a:custGeom>
              <a:avLst/>
              <a:gdLst/>
              <a:ahLst/>
              <a:cxnLst/>
              <a:rect l="l" t="t" r="r" b="b"/>
              <a:pathLst>
                <a:path w="228600" h="1066800">
                  <a:moveTo>
                    <a:pt x="228600" y="0"/>
                  </a:moveTo>
                  <a:lnTo>
                    <a:pt x="0" y="0"/>
                  </a:lnTo>
                  <a:lnTo>
                    <a:pt x="0" y="1066800"/>
                  </a:lnTo>
                  <a:lnTo>
                    <a:pt x="115569" y="1066800"/>
                  </a:lnTo>
                  <a:lnTo>
                    <a:pt x="228600" y="10668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8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664709" y="4483100"/>
              <a:ext cx="228600" cy="1066800"/>
            </a:xfrm>
            <a:custGeom>
              <a:avLst/>
              <a:gdLst/>
              <a:ahLst/>
              <a:cxnLst/>
              <a:rect l="l" t="t" r="r" b="b"/>
              <a:pathLst>
                <a:path w="228600" h="1066800">
                  <a:moveTo>
                    <a:pt x="115569" y="1066800"/>
                  </a:moveTo>
                  <a:lnTo>
                    <a:pt x="0" y="1066800"/>
                  </a:lnTo>
                  <a:lnTo>
                    <a:pt x="0" y="0"/>
                  </a:lnTo>
                  <a:lnTo>
                    <a:pt x="228600" y="0"/>
                  </a:lnTo>
                  <a:lnTo>
                    <a:pt x="228600" y="1066800"/>
                  </a:lnTo>
                  <a:lnTo>
                    <a:pt x="115569" y="1066800"/>
                  </a:lnTo>
                  <a:close/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493259" y="4931409"/>
              <a:ext cx="172720" cy="171450"/>
            </a:xfrm>
            <a:custGeom>
              <a:avLst/>
              <a:gdLst/>
              <a:ahLst/>
              <a:cxnLst/>
              <a:rect l="l" t="t" r="r" b="b"/>
              <a:pathLst>
                <a:path w="172720" h="171450">
                  <a:moveTo>
                    <a:pt x="0" y="0"/>
                  </a:moveTo>
                  <a:lnTo>
                    <a:pt x="0" y="171450"/>
                  </a:lnTo>
                  <a:lnTo>
                    <a:pt x="172719" y="850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894580" y="5016500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79">
                  <a:moveTo>
                    <a:pt x="0" y="0"/>
                  </a:moveTo>
                  <a:lnTo>
                    <a:pt x="144780" y="0"/>
                  </a:lnTo>
                </a:path>
              </a:pathLst>
            </a:custGeom>
            <a:ln w="57146">
              <a:solidFill>
                <a:srgbClr val="98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027930" y="4931409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0" y="0"/>
                  </a:moveTo>
                  <a:lnTo>
                    <a:pt x="0" y="171450"/>
                  </a:lnTo>
                  <a:lnTo>
                    <a:pt x="171450" y="850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199380" y="4635500"/>
              <a:ext cx="457200" cy="762000"/>
            </a:xfrm>
            <a:custGeom>
              <a:avLst/>
              <a:gdLst/>
              <a:ahLst/>
              <a:cxnLst/>
              <a:rect l="l" t="t" r="r" b="b"/>
              <a:pathLst>
                <a:path w="457200" h="762000">
                  <a:moveTo>
                    <a:pt x="4572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228600" y="762000"/>
                  </a:lnTo>
                  <a:lnTo>
                    <a:pt x="457200" y="7620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608E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199380" y="4635500"/>
              <a:ext cx="457200" cy="762000"/>
            </a:xfrm>
            <a:custGeom>
              <a:avLst/>
              <a:gdLst/>
              <a:ahLst/>
              <a:cxnLst/>
              <a:rect l="l" t="t" r="r" b="b"/>
              <a:pathLst>
                <a:path w="457200" h="762000">
                  <a:moveTo>
                    <a:pt x="228600" y="762000"/>
                  </a:moveTo>
                  <a:lnTo>
                    <a:pt x="0" y="7620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762000"/>
                  </a:lnTo>
                  <a:lnTo>
                    <a:pt x="228600" y="762000"/>
                  </a:lnTo>
                  <a:close/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656580" y="5016500"/>
              <a:ext cx="143510" cy="0"/>
            </a:xfrm>
            <a:custGeom>
              <a:avLst/>
              <a:gdLst/>
              <a:ahLst/>
              <a:cxnLst/>
              <a:rect l="l" t="t" r="r" b="b"/>
              <a:pathLst>
                <a:path w="143510">
                  <a:moveTo>
                    <a:pt x="0" y="0"/>
                  </a:moveTo>
                  <a:lnTo>
                    <a:pt x="143510" y="0"/>
                  </a:lnTo>
                </a:path>
              </a:pathLst>
            </a:custGeom>
            <a:ln w="57146">
              <a:solidFill>
                <a:srgbClr val="98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960109" y="4483100"/>
              <a:ext cx="228600" cy="1066800"/>
            </a:xfrm>
            <a:custGeom>
              <a:avLst/>
              <a:gdLst/>
              <a:ahLst/>
              <a:cxnLst/>
              <a:rect l="l" t="t" r="r" b="b"/>
              <a:pathLst>
                <a:path w="228600" h="1066800">
                  <a:moveTo>
                    <a:pt x="228600" y="0"/>
                  </a:moveTo>
                  <a:lnTo>
                    <a:pt x="0" y="0"/>
                  </a:lnTo>
                  <a:lnTo>
                    <a:pt x="0" y="1066800"/>
                  </a:lnTo>
                  <a:lnTo>
                    <a:pt x="114300" y="1066800"/>
                  </a:lnTo>
                  <a:lnTo>
                    <a:pt x="228600" y="10668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8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960109" y="4483100"/>
              <a:ext cx="228600" cy="1066800"/>
            </a:xfrm>
            <a:custGeom>
              <a:avLst/>
              <a:gdLst/>
              <a:ahLst/>
              <a:cxnLst/>
              <a:rect l="l" t="t" r="r" b="b"/>
              <a:pathLst>
                <a:path w="228600" h="1066800">
                  <a:moveTo>
                    <a:pt x="114300" y="1066800"/>
                  </a:moveTo>
                  <a:lnTo>
                    <a:pt x="0" y="1066800"/>
                  </a:lnTo>
                  <a:lnTo>
                    <a:pt x="0" y="0"/>
                  </a:lnTo>
                  <a:lnTo>
                    <a:pt x="228600" y="0"/>
                  </a:lnTo>
                  <a:lnTo>
                    <a:pt x="228600" y="1066800"/>
                  </a:lnTo>
                  <a:lnTo>
                    <a:pt x="114300" y="1066800"/>
                  </a:lnTo>
                  <a:close/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788659" y="4931409"/>
              <a:ext cx="172720" cy="171450"/>
            </a:xfrm>
            <a:custGeom>
              <a:avLst/>
              <a:gdLst/>
              <a:ahLst/>
              <a:cxnLst/>
              <a:rect l="l" t="t" r="r" b="b"/>
              <a:pathLst>
                <a:path w="172720" h="171450">
                  <a:moveTo>
                    <a:pt x="0" y="0"/>
                  </a:moveTo>
                  <a:lnTo>
                    <a:pt x="0" y="171450"/>
                  </a:lnTo>
                  <a:lnTo>
                    <a:pt x="172719" y="850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189980" y="5016500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79">
                  <a:moveTo>
                    <a:pt x="0" y="0"/>
                  </a:moveTo>
                  <a:lnTo>
                    <a:pt x="144780" y="0"/>
                  </a:lnTo>
                </a:path>
              </a:pathLst>
            </a:custGeom>
            <a:ln w="57146">
              <a:solidFill>
                <a:srgbClr val="98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322059" y="4931409"/>
              <a:ext cx="172720" cy="171450"/>
            </a:xfrm>
            <a:custGeom>
              <a:avLst/>
              <a:gdLst/>
              <a:ahLst/>
              <a:cxnLst/>
              <a:rect l="l" t="t" r="r" b="b"/>
              <a:pathLst>
                <a:path w="172720" h="171450">
                  <a:moveTo>
                    <a:pt x="0" y="0"/>
                  </a:moveTo>
                  <a:lnTo>
                    <a:pt x="0" y="171450"/>
                  </a:lnTo>
                  <a:lnTo>
                    <a:pt x="172719" y="850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494780" y="4635500"/>
              <a:ext cx="457200" cy="762000"/>
            </a:xfrm>
            <a:custGeom>
              <a:avLst/>
              <a:gdLst/>
              <a:ahLst/>
              <a:cxnLst/>
              <a:rect l="l" t="t" r="r" b="b"/>
              <a:pathLst>
                <a:path w="457200" h="762000">
                  <a:moveTo>
                    <a:pt x="4572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228600" y="762000"/>
                  </a:lnTo>
                  <a:lnTo>
                    <a:pt x="457200" y="7620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608E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494780" y="4635500"/>
              <a:ext cx="457200" cy="762000"/>
            </a:xfrm>
            <a:custGeom>
              <a:avLst/>
              <a:gdLst/>
              <a:ahLst/>
              <a:cxnLst/>
              <a:rect l="l" t="t" r="r" b="b"/>
              <a:pathLst>
                <a:path w="457200" h="762000">
                  <a:moveTo>
                    <a:pt x="228600" y="762000"/>
                  </a:moveTo>
                  <a:lnTo>
                    <a:pt x="0" y="7620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762000"/>
                  </a:lnTo>
                  <a:lnTo>
                    <a:pt x="228600" y="762000"/>
                  </a:lnTo>
                  <a:close/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951980" y="5016500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79">
                  <a:moveTo>
                    <a:pt x="0" y="0"/>
                  </a:moveTo>
                  <a:lnTo>
                    <a:pt x="144779" y="0"/>
                  </a:lnTo>
                </a:path>
              </a:pathLst>
            </a:custGeom>
            <a:ln w="57146">
              <a:solidFill>
                <a:srgbClr val="98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085330" y="4931409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0" y="0"/>
                  </a:moveTo>
                  <a:lnTo>
                    <a:pt x="0" y="171450"/>
                  </a:lnTo>
                  <a:lnTo>
                    <a:pt x="171450" y="850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008380" y="5016500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80">
                  <a:moveTo>
                    <a:pt x="0" y="0"/>
                  </a:moveTo>
                  <a:lnTo>
                    <a:pt x="144779" y="0"/>
                  </a:lnTo>
                </a:path>
              </a:pathLst>
            </a:custGeom>
            <a:ln w="57146">
              <a:solidFill>
                <a:srgbClr val="98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141730" y="4931409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0" y="0"/>
                  </a:moveTo>
                  <a:lnTo>
                    <a:pt x="0" y="171450"/>
                  </a:lnTo>
                  <a:lnTo>
                    <a:pt x="171450" y="850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087120" y="5626100"/>
              <a:ext cx="831850" cy="0"/>
            </a:xfrm>
            <a:custGeom>
              <a:avLst/>
              <a:gdLst/>
              <a:ahLst/>
              <a:cxnLst/>
              <a:rect l="l" t="t" r="r" b="b"/>
              <a:pathLst>
                <a:path w="831850">
                  <a:moveTo>
                    <a:pt x="0" y="0"/>
                  </a:moveTo>
                  <a:lnTo>
                    <a:pt x="831850" y="0"/>
                  </a:lnTo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008380" y="5584189"/>
              <a:ext cx="990600" cy="85090"/>
            </a:xfrm>
            <a:custGeom>
              <a:avLst/>
              <a:gdLst/>
              <a:ahLst/>
              <a:cxnLst/>
              <a:rect l="l" t="t" r="r" b="b"/>
              <a:pathLst>
                <a:path w="990600" h="85089">
                  <a:moveTo>
                    <a:pt x="85090" y="0"/>
                  </a:moveTo>
                  <a:lnTo>
                    <a:pt x="0" y="41910"/>
                  </a:lnTo>
                  <a:lnTo>
                    <a:pt x="85090" y="85090"/>
                  </a:lnTo>
                  <a:lnTo>
                    <a:pt x="85090" y="0"/>
                  </a:lnTo>
                  <a:close/>
                </a:path>
                <a:path w="990600" h="85089">
                  <a:moveTo>
                    <a:pt x="990600" y="41910"/>
                  </a:moveTo>
                  <a:lnTo>
                    <a:pt x="905510" y="0"/>
                  </a:lnTo>
                  <a:lnTo>
                    <a:pt x="905510" y="85090"/>
                  </a:lnTo>
                  <a:lnTo>
                    <a:pt x="990600" y="419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382519" y="5626100"/>
              <a:ext cx="908050" cy="0"/>
            </a:xfrm>
            <a:custGeom>
              <a:avLst/>
              <a:gdLst/>
              <a:ahLst/>
              <a:cxnLst/>
              <a:rect l="l" t="t" r="r" b="b"/>
              <a:pathLst>
                <a:path w="908050">
                  <a:moveTo>
                    <a:pt x="0" y="0"/>
                  </a:moveTo>
                  <a:lnTo>
                    <a:pt x="908050" y="0"/>
                  </a:lnTo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303780" y="5584189"/>
              <a:ext cx="1066800" cy="85090"/>
            </a:xfrm>
            <a:custGeom>
              <a:avLst/>
              <a:gdLst/>
              <a:ahLst/>
              <a:cxnLst/>
              <a:rect l="l" t="t" r="r" b="b"/>
              <a:pathLst>
                <a:path w="1066800" h="85089">
                  <a:moveTo>
                    <a:pt x="85090" y="0"/>
                  </a:moveTo>
                  <a:lnTo>
                    <a:pt x="0" y="41910"/>
                  </a:lnTo>
                  <a:lnTo>
                    <a:pt x="85090" y="85090"/>
                  </a:lnTo>
                  <a:lnTo>
                    <a:pt x="85090" y="0"/>
                  </a:lnTo>
                  <a:close/>
                </a:path>
                <a:path w="1066800" h="85089">
                  <a:moveTo>
                    <a:pt x="1066800" y="41910"/>
                  </a:moveTo>
                  <a:lnTo>
                    <a:pt x="981710" y="0"/>
                  </a:lnTo>
                  <a:lnTo>
                    <a:pt x="981710" y="85090"/>
                  </a:lnTo>
                  <a:lnTo>
                    <a:pt x="1066800" y="419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677919" y="5626100"/>
              <a:ext cx="908050" cy="0"/>
            </a:xfrm>
            <a:custGeom>
              <a:avLst/>
              <a:gdLst/>
              <a:ahLst/>
              <a:cxnLst/>
              <a:rect l="l" t="t" r="r" b="b"/>
              <a:pathLst>
                <a:path w="908050">
                  <a:moveTo>
                    <a:pt x="0" y="0"/>
                  </a:moveTo>
                  <a:lnTo>
                    <a:pt x="908050" y="0"/>
                  </a:lnTo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599180" y="5584189"/>
              <a:ext cx="1066800" cy="85090"/>
            </a:xfrm>
            <a:custGeom>
              <a:avLst/>
              <a:gdLst/>
              <a:ahLst/>
              <a:cxnLst/>
              <a:rect l="l" t="t" r="r" b="b"/>
              <a:pathLst>
                <a:path w="1066800" h="85089">
                  <a:moveTo>
                    <a:pt x="85090" y="0"/>
                  </a:moveTo>
                  <a:lnTo>
                    <a:pt x="0" y="41910"/>
                  </a:lnTo>
                  <a:lnTo>
                    <a:pt x="85090" y="85090"/>
                  </a:lnTo>
                  <a:lnTo>
                    <a:pt x="85090" y="0"/>
                  </a:lnTo>
                  <a:close/>
                </a:path>
                <a:path w="1066800" h="85089">
                  <a:moveTo>
                    <a:pt x="1066800" y="41910"/>
                  </a:moveTo>
                  <a:lnTo>
                    <a:pt x="981710" y="0"/>
                  </a:lnTo>
                  <a:lnTo>
                    <a:pt x="981710" y="85090"/>
                  </a:lnTo>
                  <a:lnTo>
                    <a:pt x="1066800" y="419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973320" y="5626100"/>
              <a:ext cx="908050" cy="0"/>
            </a:xfrm>
            <a:custGeom>
              <a:avLst/>
              <a:gdLst/>
              <a:ahLst/>
              <a:cxnLst/>
              <a:rect l="l" t="t" r="r" b="b"/>
              <a:pathLst>
                <a:path w="908050">
                  <a:moveTo>
                    <a:pt x="0" y="0"/>
                  </a:moveTo>
                  <a:lnTo>
                    <a:pt x="908050" y="0"/>
                  </a:lnTo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894580" y="5584189"/>
              <a:ext cx="1066800" cy="85090"/>
            </a:xfrm>
            <a:custGeom>
              <a:avLst/>
              <a:gdLst/>
              <a:ahLst/>
              <a:cxnLst/>
              <a:rect l="l" t="t" r="r" b="b"/>
              <a:pathLst>
                <a:path w="1066800" h="85089">
                  <a:moveTo>
                    <a:pt x="85090" y="0"/>
                  </a:moveTo>
                  <a:lnTo>
                    <a:pt x="0" y="41910"/>
                  </a:lnTo>
                  <a:lnTo>
                    <a:pt x="85090" y="85090"/>
                  </a:lnTo>
                  <a:lnTo>
                    <a:pt x="85090" y="0"/>
                  </a:lnTo>
                  <a:close/>
                </a:path>
                <a:path w="1066800" h="85089">
                  <a:moveTo>
                    <a:pt x="1066800" y="41910"/>
                  </a:moveTo>
                  <a:lnTo>
                    <a:pt x="980440" y="0"/>
                  </a:lnTo>
                  <a:lnTo>
                    <a:pt x="980440" y="85090"/>
                  </a:lnTo>
                  <a:lnTo>
                    <a:pt x="1066800" y="419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268720" y="5626100"/>
              <a:ext cx="908050" cy="0"/>
            </a:xfrm>
            <a:custGeom>
              <a:avLst/>
              <a:gdLst/>
              <a:ahLst/>
              <a:cxnLst/>
              <a:rect l="l" t="t" r="r" b="b"/>
              <a:pathLst>
                <a:path w="908050">
                  <a:moveTo>
                    <a:pt x="0" y="0"/>
                  </a:moveTo>
                  <a:lnTo>
                    <a:pt x="908050" y="0"/>
                  </a:lnTo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189980" y="5584189"/>
              <a:ext cx="1066800" cy="85090"/>
            </a:xfrm>
            <a:custGeom>
              <a:avLst/>
              <a:gdLst/>
              <a:ahLst/>
              <a:cxnLst/>
              <a:rect l="l" t="t" r="r" b="b"/>
              <a:pathLst>
                <a:path w="1066800" h="85089">
                  <a:moveTo>
                    <a:pt x="85090" y="0"/>
                  </a:moveTo>
                  <a:lnTo>
                    <a:pt x="0" y="41910"/>
                  </a:lnTo>
                  <a:lnTo>
                    <a:pt x="85090" y="85090"/>
                  </a:lnTo>
                  <a:lnTo>
                    <a:pt x="85090" y="0"/>
                  </a:lnTo>
                  <a:close/>
                </a:path>
                <a:path w="1066800" h="85089">
                  <a:moveTo>
                    <a:pt x="1066800" y="41910"/>
                  </a:moveTo>
                  <a:lnTo>
                    <a:pt x="981710" y="0"/>
                  </a:lnTo>
                  <a:lnTo>
                    <a:pt x="981710" y="85090"/>
                  </a:lnTo>
                  <a:lnTo>
                    <a:pt x="1066800" y="419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1238250" y="5659120"/>
            <a:ext cx="6076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200</a:t>
            </a:r>
            <a:r>
              <a:rPr sz="1400" b="1" spc="-15" dirty="0">
                <a:latin typeface="Arial"/>
                <a:cs typeface="Arial"/>
              </a:rPr>
              <a:t>p</a:t>
            </a:r>
            <a:r>
              <a:rPr sz="1400" b="1" spc="620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581910" y="5659120"/>
            <a:ext cx="6089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20</a:t>
            </a:r>
            <a:r>
              <a:rPr sz="1400" b="1" spc="5" dirty="0">
                <a:latin typeface="Arial"/>
                <a:cs typeface="Arial"/>
              </a:rPr>
              <a:t>0</a:t>
            </a:r>
            <a:r>
              <a:rPr sz="1400" b="1" spc="-15" dirty="0">
                <a:latin typeface="Arial"/>
                <a:cs typeface="Arial"/>
              </a:rPr>
              <a:t>p</a:t>
            </a:r>
            <a:r>
              <a:rPr sz="1400" b="1" spc="620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3855720" y="5659120"/>
            <a:ext cx="6076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200</a:t>
            </a:r>
            <a:r>
              <a:rPr sz="1400" b="1" spc="-15" dirty="0">
                <a:latin typeface="Arial"/>
                <a:cs typeface="Arial"/>
              </a:rPr>
              <a:t>p</a:t>
            </a:r>
            <a:r>
              <a:rPr sz="1400" b="1" spc="620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5151120" y="5659120"/>
            <a:ext cx="6076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200</a:t>
            </a:r>
            <a:r>
              <a:rPr sz="1400" b="1" spc="-15" dirty="0">
                <a:latin typeface="Arial"/>
                <a:cs typeface="Arial"/>
              </a:rPr>
              <a:t>p</a:t>
            </a:r>
            <a:r>
              <a:rPr sz="1400" b="1" spc="620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6446520" y="5659120"/>
            <a:ext cx="6076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200</a:t>
            </a:r>
            <a:r>
              <a:rPr sz="1400" b="1" spc="-15" dirty="0">
                <a:latin typeface="Arial"/>
                <a:cs typeface="Arial"/>
              </a:rPr>
              <a:t>p</a:t>
            </a:r>
            <a:r>
              <a:rPr sz="1400" b="1" spc="620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7409180" y="4700270"/>
            <a:ext cx="177228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1120">
              <a:lnSpc>
                <a:spcPct val="100000"/>
              </a:lnSpc>
              <a:spcBef>
                <a:spcPts val="100"/>
              </a:spcBef>
            </a:pPr>
            <a:r>
              <a:rPr sz="1400" b="1" spc="90" dirty="0">
                <a:latin typeface="Arial"/>
                <a:cs typeface="Arial"/>
              </a:rPr>
              <a:t>Pipelined: </a:t>
            </a:r>
            <a:r>
              <a:rPr sz="1400" b="1" spc="95" dirty="0">
                <a:latin typeface="Arial"/>
                <a:cs typeface="Arial"/>
              </a:rPr>
              <a:t> </a:t>
            </a:r>
            <a:r>
              <a:rPr sz="1400" b="1" spc="5" dirty="0">
                <a:latin typeface="Arial"/>
                <a:cs typeface="Arial"/>
              </a:rPr>
              <a:t>1operationfinishes 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spc="95" dirty="0">
                <a:latin typeface="Arial"/>
                <a:cs typeface="Arial"/>
              </a:rPr>
              <a:t>every200ps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1294131" y="4616451"/>
            <a:ext cx="5676900" cy="800100"/>
            <a:chOff x="1294131" y="4616451"/>
            <a:chExt cx="5676900" cy="800100"/>
          </a:xfrm>
        </p:grpSpPr>
        <p:sp>
          <p:nvSpPr>
            <p:cNvPr id="82" name="object 82"/>
            <p:cNvSpPr/>
            <p:nvPr/>
          </p:nvSpPr>
          <p:spPr>
            <a:xfrm>
              <a:off x="1313180" y="4635499"/>
              <a:ext cx="457200" cy="762000"/>
            </a:xfrm>
            <a:custGeom>
              <a:avLst/>
              <a:gdLst/>
              <a:ahLst/>
              <a:cxnLst/>
              <a:rect l="l" t="t" r="r" b="b"/>
              <a:pathLst>
                <a:path w="457200" h="762000">
                  <a:moveTo>
                    <a:pt x="4572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228600" y="762000"/>
                  </a:lnTo>
                  <a:lnTo>
                    <a:pt x="457200" y="7620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313180" y="4635499"/>
              <a:ext cx="457200" cy="762000"/>
            </a:xfrm>
            <a:custGeom>
              <a:avLst/>
              <a:gdLst/>
              <a:ahLst/>
              <a:cxnLst/>
              <a:rect l="l" t="t" r="r" b="b"/>
              <a:pathLst>
                <a:path w="457200" h="762000">
                  <a:moveTo>
                    <a:pt x="228600" y="762000"/>
                  </a:moveTo>
                  <a:lnTo>
                    <a:pt x="0" y="7620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762000"/>
                  </a:lnTo>
                  <a:lnTo>
                    <a:pt x="228600" y="762000"/>
                  </a:lnTo>
                  <a:close/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608580" y="4635499"/>
              <a:ext cx="457200" cy="762000"/>
            </a:xfrm>
            <a:custGeom>
              <a:avLst/>
              <a:gdLst/>
              <a:ahLst/>
              <a:cxnLst/>
              <a:rect l="l" t="t" r="r" b="b"/>
              <a:pathLst>
                <a:path w="457200" h="762000">
                  <a:moveTo>
                    <a:pt x="4572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228600" y="762000"/>
                  </a:lnTo>
                  <a:lnTo>
                    <a:pt x="457200" y="7620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608580" y="4635499"/>
              <a:ext cx="457200" cy="762000"/>
            </a:xfrm>
            <a:custGeom>
              <a:avLst/>
              <a:gdLst/>
              <a:ahLst/>
              <a:cxnLst/>
              <a:rect l="l" t="t" r="r" b="b"/>
              <a:pathLst>
                <a:path w="457200" h="762000">
                  <a:moveTo>
                    <a:pt x="228600" y="762000"/>
                  </a:moveTo>
                  <a:lnTo>
                    <a:pt x="0" y="7620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762000"/>
                  </a:lnTo>
                  <a:lnTo>
                    <a:pt x="228600" y="762000"/>
                  </a:lnTo>
                  <a:close/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313180" y="4635499"/>
              <a:ext cx="457200" cy="762000"/>
            </a:xfrm>
            <a:custGeom>
              <a:avLst/>
              <a:gdLst/>
              <a:ahLst/>
              <a:cxnLst/>
              <a:rect l="l" t="t" r="r" b="b"/>
              <a:pathLst>
                <a:path w="457200" h="762000">
                  <a:moveTo>
                    <a:pt x="4572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228600" y="762000"/>
                  </a:lnTo>
                  <a:lnTo>
                    <a:pt x="457200" y="7620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313180" y="4635499"/>
              <a:ext cx="457200" cy="762000"/>
            </a:xfrm>
            <a:custGeom>
              <a:avLst/>
              <a:gdLst/>
              <a:ahLst/>
              <a:cxnLst/>
              <a:rect l="l" t="t" r="r" b="b"/>
              <a:pathLst>
                <a:path w="457200" h="762000">
                  <a:moveTo>
                    <a:pt x="228600" y="762000"/>
                  </a:moveTo>
                  <a:lnTo>
                    <a:pt x="0" y="7620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762000"/>
                  </a:lnTo>
                  <a:lnTo>
                    <a:pt x="228600" y="762000"/>
                  </a:lnTo>
                  <a:close/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313180" y="4635499"/>
              <a:ext cx="457200" cy="762000"/>
            </a:xfrm>
            <a:custGeom>
              <a:avLst/>
              <a:gdLst/>
              <a:ahLst/>
              <a:cxnLst/>
              <a:rect l="l" t="t" r="r" b="b"/>
              <a:pathLst>
                <a:path w="457200" h="762000">
                  <a:moveTo>
                    <a:pt x="4572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228600" y="762000"/>
                  </a:lnTo>
                  <a:lnTo>
                    <a:pt x="457200" y="7620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313180" y="4635499"/>
              <a:ext cx="457200" cy="762000"/>
            </a:xfrm>
            <a:custGeom>
              <a:avLst/>
              <a:gdLst/>
              <a:ahLst/>
              <a:cxnLst/>
              <a:rect l="l" t="t" r="r" b="b"/>
              <a:pathLst>
                <a:path w="457200" h="762000">
                  <a:moveTo>
                    <a:pt x="228600" y="762000"/>
                  </a:moveTo>
                  <a:lnTo>
                    <a:pt x="0" y="7620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762000"/>
                  </a:lnTo>
                  <a:lnTo>
                    <a:pt x="228600" y="762000"/>
                  </a:lnTo>
                  <a:close/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903979" y="4635499"/>
              <a:ext cx="457200" cy="762000"/>
            </a:xfrm>
            <a:custGeom>
              <a:avLst/>
              <a:gdLst/>
              <a:ahLst/>
              <a:cxnLst/>
              <a:rect l="l" t="t" r="r" b="b"/>
              <a:pathLst>
                <a:path w="457200" h="762000">
                  <a:moveTo>
                    <a:pt x="4572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228600" y="762000"/>
                  </a:lnTo>
                  <a:lnTo>
                    <a:pt x="457200" y="7620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3903979" y="4635499"/>
              <a:ext cx="457200" cy="762000"/>
            </a:xfrm>
            <a:custGeom>
              <a:avLst/>
              <a:gdLst/>
              <a:ahLst/>
              <a:cxnLst/>
              <a:rect l="l" t="t" r="r" b="b"/>
              <a:pathLst>
                <a:path w="457200" h="762000">
                  <a:moveTo>
                    <a:pt x="228600" y="762000"/>
                  </a:moveTo>
                  <a:lnTo>
                    <a:pt x="0" y="7620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762000"/>
                  </a:lnTo>
                  <a:lnTo>
                    <a:pt x="228600" y="762000"/>
                  </a:lnTo>
                  <a:close/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2608580" y="4635499"/>
              <a:ext cx="457200" cy="762000"/>
            </a:xfrm>
            <a:custGeom>
              <a:avLst/>
              <a:gdLst/>
              <a:ahLst/>
              <a:cxnLst/>
              <a:rect l="l" t="t" r="r" b="b"/>
              <a:pathLst>
                <a:path w="457200" h="762000">
                  <a:moveTo>
                    <a:pt x="4572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228600" y="762000"/>
                  </a:lnTo>
                  <a:lnTo>
                    <a:pt x="457200" y="7620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2608580" y="4635499"/>
              <a:ext cx="457200" cy="762000"/>
            </a:xfrm>
            <a:custGeom>
              <a:avLst/>
              <a:gdLst/>
              <a:ahLst/>
              <a:cxnLst/>
              <a:rect l="l" t="t" r="r" b="b"/>
              <a:pathLst>
                <a:path w="457200" h="762000">
                  <a:moveTo>
                    <a:pt x="228600" y="762000"/>
                  </a:moveTo>
                  <a:lnTo>
                    <a:pt x="0" y="7620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762000"/>
                  </a:lnTo>
                  <a:lnTo>
                    <a:pt x="228600" y="762000"/>
                  </a:lnTo>
                  <a:close/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2608580" y="4635499"/>
              <a:ext cx="457200" cy="762000"/>
            </a:xfrm>
            <a:custGeom>
              <a:avLst/>
              <a:gdLst/>
              <a:ahLst/>
              <a:cxnLst/>
              <a:rect l="l" t="t" r="r" b="b"/>
              <a:pathLst>
                <a:path w="457200" h="762000">
                  <a:moveTo>
                    <a:pt x="4572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228600" y="762000"/>
                  </a:lnTo>
                  <a:lnTo>
                    <a:pt x="457200" y="7620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2608580" y="4635499"/>
              <a:ext cx="457200" cy="762000"/>
            </a:xfrm>
            <a:custGeom>
              <a:avLst/>
              <a:gdLst/>
              <a:ahLst/>
              <a:cxnLst/>
              <a:rect l="l" t="t" r="r" b="b"/>
              <a:pathLst>
                <a:path w="457200" h="762000">
                  <a:moveTo>
                    <a:pt x="228600" y="762000"/>
                  </a:moveTo>
                  <a:lnTo>
                    <a:pt x="0" y="7620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762000"/>
                  </a:lnTo>
                  <a:lnTo>
                    <a:pt x="228600" y="762000"/>
                  </a:lnTo>
                  <a:close/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199380" y="4635499"/>
              <a:ext cx="457200" cy="762000"/>
            </a:xfrm>
            <a:custGeom>
              <a:avLst/>
              <a:gdLst/>
              <a:ahLst/>
              <a:cxnLst/>
              <a:rect l="l" t="t" r="r" b="b"/>
              <a:pathLst>
                <a:path w="457200" h="762000">
                  <a:moveTo>
                    <a:pt x="4572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228600" y="762000"/>
                  </a:lnTo>
                  <a:lnTo>
                    <a:pt x="457200" y="7620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5199380" y="4635499"/>
              <a:ext cx="457200" cy="762000"/>
            </a:xfrm>
            <a:custGeom>
              <a:avLst/>
              <a:gdLst/>
              <a:ahLst/>
              <a:cxnLst/>
              <a:rect l="l" t="t" r="r" b="b"/>
              <a:pathLst>
                <a:path w="457200" h="762000">
                  <a:moveTo>
                    <a:pt x="228600" y="762000"/>
                  </a:moveTo>
                  <a:lnTo>
                    <a:pt x="0" y="7620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762000"/>
                  </a:lnTo>
                  <a:lnTo>
                    <a:pt x="228600" y="762000"/>
                  </a:lnTo>
                  <a:close/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903979" y="4635499"/>
              <a:ext cx="457200" cy="762000"/>
            </a:xfrm>
            <a:custGeom>
              <a:avLst/>
              <a:gdLst/>
              <a:ahLst/>
              <a:cxnLst/>
              <a:rect l="l" t="t" r="r" b="b"/>
              <a:pathLst>
                <a:path w="457200" h="762000">
                  <a:moveTo>
                    <a:pt x="4572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228600" y="762000"/>
                  </a:lnTo>
                  <a:lnTo>
                    <a:pt x="457200" y="7620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903979" y="4635499"/>
              <a:ext cx="457200" cy="762000"/>
            </a:xfrm>
            <a:custGeom>
              <a:avLst/>
              <a:gdLst/>
              <a:ahLst/>
              <a:cxnLst/>
              <a:rect l="l" t="t" r="r" b="b"/>
              <a:pathLst>
                <a:path w="457200" h="762000">
                  <a:moveTo>
                    <a:pt x="228600" y="762000"/>
                  </a:moveTo>
                  <a:lnTo>
                    <a:pt x="0" y="7620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762000"/>
                  </a:lnTo>
                  <a:lnTo>
                    <a:pt x="228600" y="762000"/>
                  </a:lnTo>
                  <a:close/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1313180" y="4635499"/>
              <a:ext cx="457200" cy="762000"/>
            </a:xfrm>
            <a:custGeom>
              <a:avLst/>
              <a:gdLst/>
              <a:ahLst/>
              <a:cxnLst/>
              <a:rect l="l" t="t" r="r" b="b"/>
              <a:pathLst>
                <a:path w="457200" h="762000">
                  <a:moveTo>
                    <a:pt x="4572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228600" y="762000"/>
                  </a:lnTo>
                  <a:lnTo>
                    <a:pt x="457200" y="7620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1313180" y="4635499"/>
              <a:ext cx="457200" cy="762000"/>
            </a:xfrm>
            <a:custGeom>
              <a:avLst/>
              <a:gdLst/>
              <a:ahLst/>
              <a:cxnLst/>
              <a:rect l="l" t="t" r="r" b="b"/>
              <a:pathLst>
                <a:path w="457200" h="762000">
                  <a:moveTo>
                    <a:pt x="228600" y="762000"/>
                  </a:moveTo>
                  <a:lnTo>
                    <a:pt x="0" y="7620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762000"/>
                  </a:lnTo>
                  <a:lnTo>
                    <a:pt x="228600" y="762000"/>
                  </a:lnTo>
                  <a:close/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3903979" y="4635499"/>
              <a:ext cx="457200" cy="762000"/>
            </a:xfrm>
            <a:custGeom>
              <a:avLst/>
              <a:gdLst/>
              <a:ahLst/>
              <a:cxnLst/>
              <a:rect l="l" t="t" r="r" b="b"/>
              <a:pathLst>
                <a:path w="457200" h="762000">
                  <a:moveTo>
                    <a:pt x="4572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228600" y="762000"/>
                  </a:lnTo>
                  <a:lnTo>
                    <a:pt x="457200" y="7620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3903979" y="4635499"/>
              <a:ext cx="457200" cy="762000"/>
            </a:xfrm>
            <a:custGeom>
              <a:avLst/>
              <a:gdLst/>
              <a:ahLst/>
              <a:cxnLst/>
              <a:rect l="l" t="t" r="r" b="b"/>
              <a:pathLst>
                <a:path w="457200" h="762000">
                  <a:moveTo>
                    <a:pt x="228600" y="762000"/>
                  </a:moveTo>
                  <a:lnTo>
                    <a:pt x="0" y="7620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762000"/>
                  </a:lnTo>
                  <a:lnTo>
                    <a:pt x="228600" y="762000"/>
                  </a:lnTo>
                  <a:close/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6494780" y="4635499"/>
              <a:ext cx="457200" cy="762000"/>
            </a:xfrm>
            <a:custGeom>
              <a:avLst/>
              <a:gdLst/>
              <a:ahLst/>
              <a:cxnLst/>
              <a:rect l="l" t="t" r="r" b="b"/>
              <a:pathLst>
                <a:path w="457200" h="762000">
                  <a:moveTo>
                    <a:pt x="4572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228600" y="762000"/>
                  </a:lnTo>
                  <a:lnTo>
                    <a:pt x="457200" y="7620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6494780" y="4635499"/>
              <a:ext cx="457200" cy="762000"/>
            </a:xfrm>
            <a:custGeom>
              <a:avLst/>
              <a:gdLst/>
              <a:ahLst/>
              <a:cxnLst/>
              <a:rect l="l" t="t" r="r" b="b"/>
              <a:pathLst>
                <a:path w="457200" h="762000">
                  <a:moveTo>
                    <a:pt x="228600" y="762000"/>
                  </a:moveTo>
                  <a:lnTo>
                    <a:pt x="0" y="7620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762000"/>
                  </a:lnTo>
                  <a:lnTo>
                    <a:pt x="228600" y="762000"/>
                  </a:lnTo>
                  <a:close/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5199380" y="4635499"/>
              <a:ext cx="457200" cy="762000"/>
            </a:xfrm>
            <a:custGeom>
              <a:avLst/>
              <a:gdLst/>
              <a:ahLst/>
              <a:cxnLst/>
              <a:rect l="l" t="t" r="r" b="b"/>
              <a:pathLst>
                <a:path w="457200" h="762000">
                  <a:moveTo>
                    <a:pt x="4572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228600" y="762000"/>
                  </a:lnTo>
                  <a:lnTo>
                    <a:pt x="457200" y="7620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5199380" y="4635499"/>
              <a:ext cx="457200" cy="762000"/>
            </a:xfrm>
            <a:custGeom>
              <a:avLst/>
              <a:gdLst/>
              <a:ahLst/>
              <a:cxnLst/>
              <a:rect l="l" t="t" r="r" b="b"/>
              <a:pathLst>
                <a:path w="457200" h="762000">
                  <a:moveTo>
                    <a:pt x="228600" y="762000"/>
                  </a:moveTo>
                  <a:lnTo>
                    <a:pt x="0" y="7620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762000"/>
                  </a:lnTo>
                  <a:lnTo>
                    <a:pt x="228600" y="762000"/>
                  </a:lnTo>
                  <a:close/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2608580" y="4635499"/>
              <a:ext cx="457200" cy="762000"/>
            </a:xfrm>
            <a:custGeom>
              <a:avLst/>
              <a:gdLst/>
              <a:ahLst/>
              <a:cxnLst/>
              <a:rect l="l" t="t" r="r" b="b"/>
              <a:pathLst>
                <a:path w="457200" h="762000">
                  <a:moveTo>
                    <a:pt x="4572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228600" y="762000"/>
                  </a:lnTo>
                  <a:lnTo>
                    <a:pt x="457200" y="7620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2608580" y="4635499"/>
              <a:ext cx="457200" cy="762000"/>
            </a:xfrm>
            <a:custGeom>
              <a:avLst/>
              <a:gdLst/>
              <a:ahLst/>
              <a:cxnLst/>
              <a:rect l="l" t="t" r="r" b="b"/>
              <a:pathLst>
                <a:path w="457200" h="762000">
                  <a:moveTo>
                    <a:pt x="228600" y="762000"/>
                  </a:moveTo>
                  <a:lnTo>
                    <a:pt x="0" y="7620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762000"/>
                  </a:lnTo>
                  <a:lnTo>
                    <a:pt x="228600" y="762000"/>
                  </a:lnTo>
                  <a:close/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1313180" y="4635499"/>
              <a:ext cx="457200" cy="762000"/>
            </a:xfrm>
            <a:custGeom>
              <a:avLst/>
              <a:gdLst/>
              <a:ahLst/>
              <a:cxnLst/>
              <a:rect l="l" t="t" r="r" b="b"/>
              <a:pathLst>
                <a:path w="457200" h="762000">
                  <a:moveTo>
                    <a:pt x="4572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228600" y="762000"/>
                  </a:lnTo>
                  <a:lnTo>
                    <a:pt x="457200" y="7620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B00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1313180" y="4635499"/>
              <a:ext cx="457200" cy="762000"/>
            </a:xfrm>
            <a:custGeom>
              <a:avLst/>
              <a:gdLst/>
              <a:ahLst/>
              <a:cxnLst/>
              <a:rect l="l" t="t" r="r" b="b"/>
              <a:pathLst>
                <a:path w="457200" h="762000">
                  <a:moveTo>
                    <a:pt x="228600" y="762000"/>
                  </a:moveTo>
                  <a:lnTo>
                    <a:pt x="0" y="7620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762000"/>
                  </a:lnTo>
                  <a:lnTo>
                    <a:pt x="228600" y="762000"/>
                  </a:lnTo>
                  <a:close/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198110" y="4635499"/>
              <a:ext cx="457200" cy="762000"/>
            </a:xfrm>
            <a:custGeom>
              <a:avLst/>
              <a:gdLst/>
              <a:ahLst/>
              <a:cxnLst/>
              <a:rect l="l" t="t" r="r" b="b"/>
              <a:pathLst>
                <a:path w="457200" h="762000">
                  <a:moveTo>
                    <a:pt x="4572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228600" y="762000"/>
                  </a:lnTo>
                  <a:lnTo>
                    <a:pt x="457200" y="7620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198110" y="4635499"/>
              <a:ext cx="457200" cy="762000"/>
            </a:xfrm>
            <a:custGeom>
              <a:avLst/>
              <a:gdLst/>
              <a:ahLst/>
              <a:cxnLst/>
              <a:rect l="l" t="t" r="r" b="b"/>
              <a:pathLst>
                <a:path w="457200" h="762000">
                  <a:moveTo>
                    <a:pt x="228600" y="762000"/>
                  </a:moveTo>
                  <a:lnTo>
                    <a:pt x="0" y="7620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762000"/>
                  </a:lnTo>
                  <a:lnTo>
                    <a:pt x="228600" y="762000"/>
                  </a:lnTo>
                  <a:close/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1313180" y="4635499"/>
              <a:ext cx="455930" cy="762000"/>
            </a:xfrm>
            <a:custGeom>
              <a:avLst/>
              <a:gdLst/>
              <a:ahLst/>
              <a:cxnLst/>
              <a:rect l="l" t="t" r="r" b="b"/>
              <a:pathLst>
                <a:path w="455930" h="762000">
                  <a:moveTo>
                    <a:pt x="45593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228600" y="762000"/>
                  </a:lnTo>
                  <a:lnTo>
                    <a:pt x="455930" y="762000"/>
                  </a:lnTo>
                  <a:lnTo>
                    <a:pt x="4559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1313180" y="4635499"/>
              <a:ext cx="455930" cy="762000"/>
            </a:xfrm>
            <a:custGeom>
              <a:avLst/>
              <a:gdLst/>
              <a:ahLst/>
              <a:cxnLst/>
              <a:rect l="l" t="t" r="r" b="b"/>
              <a:pathLst>
                <a:path w="455930" h="762000">
                  <a:moveTo>
                    <a:pt x="228600" y="762000"/>
                  </a:moveTo>
                  <a:lnTo>
                    <a:pt x="0" y="762000"/>
                  </a:lnTo>
                  <a:lnTo>
                    <a:pt x="0" y="0"/>
                  </a:lnTo>
                  <a:lnTo>
                    <a:pt x="455930" y="0"/>
                  </a:lnTo>
                  <a:lnTo>
                    <a:pt x="455930" y="762000"/>
                  </a:lnTo>
                  <a:lnTo>
                    <a:pt x="228600" y="762000"/>
                  </a:lnTo>
                  <a:close/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6493510" y="4635499"/>
              <a:ext cx="457200" cy="762000"/>
            </a:xfrm>
            <a:custGeom>
              <a:avLst/>
              <a:gdLst/>
              <a:ahLst/>
              <a:cxnLst/>
              <a:rect l="l" t="t" r="r" b="b"/>
              <a:pathLst>
                <a:path w="457200" h="762000">
                  <a:moveTo>
                    <a:pt x="457199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228599" y="762000"/>
                  </a:lnTo>
                  <a:lnTo>
                    <a:pt x="457199" y="762000"/>
                  </a:lnTo>
                  <a:lnTo>
                    <a:pt x="457199" y="0"/>
                  </a:lnTo>
                  <a:close/>
                </a:path>
              </a:pathLst>
            </a:custGeom>
            <a:solidFill>
              <a:srgbClr val="FF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6493510" y="4635499"/>
              <a:ext cx="457200" cy="762000"/>
            </a:xfrm>
            <a:custGeom>
              <a:avLst/>
              <a:gdLst/>
              <a:ahLst/>
              <a:cxnLst/>
              <a:rect l="l" t="t" r="r" b="b"/>
              <a:pathLst>
                <a:path w="457200" h="762000">
                  <a:moveTo>
                    <a:pt x="228599" y="762000"/>
                  </a:moveTo>
                  <a:lnTo>
                    <a:pt x="0" y="762000"/>
                  </a:lnTo>
                  <a:lnTo>
                    <a:pt x="0" y="0"/>
                  </a:lnTo>
                  <a:lnTo>
                    <a:pt x="457199" y="0"/>
                  </a:lnTo>
                  <a:lnTo>
                    <a:pt x="457199" y="762000"/>
                  </a:lnTo>
                  <a:lnTo>
                    <a:pt x="228599" y="762000"/>
                  </a:lnTo>
                  <a:close/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3902710" y="4635499"/>
              <a:ext cx="457200" cy="762000"/>
            </a:xfrm>
            <a:custGeom>
              <a:avLst/>
              <a:gdLst/>
              <a:ahLst/>
              <a:cxnLst/>
              <a:rect l="l" t="t" r="r" b="b"/>
              <a:pathLst>
                <a:path w="457200" h="762000">
                  <a:moveTo>
                    <a:pt x="4572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228600" y="762000"/>
                  </a:lnTo>
                  <a:lnTo>
                    <a:pt x="457200" y="7620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3902710" y="4635499"/>
              <a:ext cx="457200" cy="762000"/>
            </a:xfrm>
            <a:custGeom>
              <a:avLst/>
              <a:gdLst/>
              <a:ahLst/>
              <a:cxnLst/>
              <a:rect l="l" t="t" r="r" b="b"/>
              <a:pathLst>
                <a:path w="457200" h="762000">
                  <a:moveTo>
                    <a:pt x="228600" y="762000"/>
                  </a:moveTo>
                  <a:lnTo>
                    <a:pt x="0" y="7620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762000"/>
                  </a:lnTo>
                  <a:lnTo>
                    <a:pt x="228600" y="762000"/>
                  </a:lnTo>
                  <a:close/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2607310" y="4635499"/>
              <a:ext cx="457200" cy="762000"/>
            </a:xfrm>
            <a:custGeom>
              <a:avLst/>
              <a:gdLst/>
              <a:ahLst/>
              <a:cxnLst/>
              <a:rect l="l" t="t" r="r" b="b"/>
              <a:pathLst>
                <a:path w="457200" h="762000">
                  <a:moveTo>
                    <a:pt x="4572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228600" y="762000"/>
                  </a:lnTo>
                  <a:lnTo>
                    <a:pt x="457200" y="7620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B00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2607310" y="4635499"/>
              <a:ext cx="457200" cy="762000"/>
            </a:xfrm>
            <a:custGeom>
              <a:avLst/>
              <a:gdLst/>
              <a:ahLst/>
              <a:cxnLst/>
              <a:rect l="l" t="t" r="r" b="b"/>
              <a:pathLst>
                <a:path w="457200" h="762000">
                  <a:moveTo>
                    <a:pt x="228600" y="762000"/>
                  </a:moveTo>
                  <a:lnTo>
                    <a:pt x="0" y="7620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762000"/>
                  </a:lnTo>
                  <a:lnTo>
                    <a:pt x="228600" y="762000"/>
                  </a:lnTo>
                  <a:close/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6493510" y="4635499"/>
              <a:ext cx="457200" cy="762000"/>
            </a:xfrm>
            <a:custGeom>
              <a:avLst/>
              <a:gdLst/>
              <a:ahLst/>
              <a:cxnLst/>
              <a:rect l="l" t="t" r="r" b="b"/>
              <a:pathLst>
                <a:path w="457200" h="762000">
                  <a:moveTo>
                    <a:pt x="457199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228599" y="762000"/>
                  </a:lnTo>
                  <a:lnTo>
                    <a:pt x="457199" y="762000"/>
                  </a:lnTo>
                  <a:lnTo>
                    <a:pt x="457199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6493510" y="4635499"/>
              <a:ext cx="457200" cy="762000"/>
            </a:xfrm>
            <a:custGeom>
              <a:avLst/>
              <a:gdLst/>
              <a:ahLst/>
              <a:cxnLst/>
              <a:rect l="l" t="t" r="r" b="b"/>
              <a:pathLst>
                <a:path w="457200" h="762000">
                  <a:moveTo>
                    <a:pt x="228599" y="762000"/>
                  </a:moveTo>
                  <a:lnTo>
                    <a:pt x="0" y="762000"/>
                  </a:lnTo>
                  <a:lnTo>
                    <a:pt x="0" y="0"/>
                  </a:lnTo>
                  <a:lnTo>
                    <a:pt x="457199" y="0"/>
                  </a:lnTo>
                  <a:lnTo>
                    <a:pt x="457199" y="762000"/>
                  </a:lnTo>
                  <a:lnTo>
                    <a:pt x="228599" y="762000"/>
                  </a:lnTo>
                  <a:close/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2607310" y="4635499"/>
              <a:ext cx="457200" cy="762000"/>
            </a:xfrm>
            <a:custGeom>
              <a:avLst/>
              <a:gdLst/>
              <a:ahLst/>
              <a:cxnLst/>
              <a:rect l="l" t="t" r="r" b="b"/>
              <a:pathLst>
                <a:path w="457200" h="762000">
                  <a:moveTo>
                    <a:pt x="4572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228600" y="762000"/>
                  </a:lnTo>
                  <a:lnTo>
                    <a:pt x="457200" y="7620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2607310" y="4635499"/>
              <a:ext cx="457200" cy="762000"/>
            </a:xfrm>
            <a:custGeom>
              <a:avLst/>
              <a:gdLst/>
              <a:ahLst/>
              <a:cxnLst/>
              <a:rect l="l" t="t" r="r" b="b"/>
              <a:pathLst>
                <a:path w="457200" h="762000">
                  <a:moveTo>
                    <a:pt x="228600" y="762000"/>
                  </a:moveTo>
                  <a:lnTo>
                    <a:pt x="0" y="7620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762000"/>
                  </a:lnTo>
                  <a:lnTo>
                    <a:pt x="228600" y="762000"/>
                  </a:lnTo>
                  <a:close/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1313180" y="4635499"/>
              <a:ext cx="455930" cy="762000"/>
            </a:xfrm>
            <a:custGeom>
              <a:avLst/>
              <a:gdLst/>
              <a:ahLst/>
              <a:cxnLst/>
              <a:rect l="l" t="t" r="r" b="b"/>
              <a:pathLst>
                <a:path w="455930" h="762000">
                  <a:moveTo>
                    <a:pt x="45593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228600" y="762000"/>
                  </a:lnTo>
                  <a:lnTo>
                    <a:pt x="455930" y="762000"/>
                  </a:lnTo>
                  <a:lnTo>
                    <a:pt x="4559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1313180" y="4635499"/>
              <a:ext cx="455930" cy="762000"/>
            </a:xfrm>
            <a:custGeom>
              <a:avLst/>
              <a:gdLst/>
              <a:ahLst/>
              <a:cxnLst/>
              <a:rect l="l" t="t" r="r" b="b"/>
              <a:pathLst>
                <a:path w="455930" h="762000">
                  <a:moveTo>
                    <a:pt x="228600" y="762000"/>
                  </a:moveTo>
                  <a:lnTo>
                    <a:pt x="0" y="762000"/>
                  </a:lnTo>
                  <a:lnTo>
                    <a:pt x="0" y="0"/>
                  </a:lnTo>
                  <a:lnTo>
                    <a:pt x="455930" y="0"/>
                  </a:lnTo>
                  <a:lnTo>
                    <a:pt x="455930" y="762000"/>
                  </a:lnTo>
                  <a:lnTo>
                    <a:pt x="228600" y="762000"/>
                  </a:lnTo>
                  <a:close/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5198110" y="4635499"/>
              <a:ext cx="457200" cy="762000"/>
            </a:xfrm>
            <a:custGeom>
              <a:avLst/>
              <a:gdLst/>
              <a:ahLst/>
              <a:cxnLst/>
              <a:rect l="l" t="t" r="r" b="b"/>
              <a:pathLst>
                <a:path w="457200" h="762000">
                  <a:moveTo>
                    <a:pt x="4572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228600" y="762000"/>
                  </a:lnTo>
                  <a:lnTo>
                    <a:pt x="457200" y="7620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5198110" y="4635499"/>
              <a:ext cx="457200" cy="762000"/>
            </a:xfrm>
            <a:custGeom>
              <a:avLst/>
              <a:gdLst/>
              <a:ahLst/>
              <a:cxnLst/>
              <a:rect l="l" t="t" r="r" b="b"/>
              <a:pathLst>
                <a:path w="457200" h="762000">
                  <a:moveTo>
                    <a:pt x="228600" y="762000"/>
                  </a:moveTo>
                  <a:lnTo>
                    <a:pt x="0" y="7620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762000"/>
                  </a:lnTo>
                  <a:lnTo>
                    <a:pt x="228600" y="762000"/>
                  </a:lnTo>
                  <a:close/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3902710" y="4635499"/>
              <a:ext cx="457200" cy="762000"/>
            </a:xfrm>
            <a:custGeom>
              <a:avLst/>
              <a:gdLst/>
              <a:ahLst/>
              <a:cxnLst/>
              <a:rect l="l" t="t" r="r" b="b"/>
              <a:pathLst>
                <a:path w="457200" h="762000">
                  <a:moveTo>
                    <a:pt x="4572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228600" y="762000"/>
                  </a:lnTo>
                  <a:lnTo>
                    <a:pt x="457200" y="7620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B00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3902710" y="4635499"/>
              <a:ext cx="457200" cy="762000"/>
            </a:xfrm>
            <a:custGeom>
              <a:avLst/>
              <a:gdLst/>
              <a:ahLst/>
              <a:cxnLst/>
              <a:rect l="l" t="t" r="r" b="b"/>
              <a:pathLst>
                <a:path w="457200" h="762000">
                  <a:moveTo>
                    <a:pt x="228600" y="762000"/>
                  </a:moveTo>
                  <a:lnTo>
                    <a:pt x="0" y="7620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762000"/>
                  </a:lnTo>
                  <a:lnTo>
                    <a:pt x="228600" y="762000"/>
                  </a:lnTo>
                  <a:close/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3903979" y="4635499"/>
              <a:ext cx="457200" cy="762000"/>
            </a:xfrm>
            <a:custGeom>
              <a:avLst/>
              <a:gdLst/>
              <a:ahLst/>
              <a:cxnLst/>
              <a:rect l="l" t="t" r="r" b="b"/>
              <a:pathLst>
                <a:path w="457200" h="762000">
                  <a:moveTo>
                    <a:pt x="4572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228600" y="762000"/>
                  </a:lnTo>
                  <a:lnTo>
                    <a:pt x="457200" y="7620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3903979" y="4635499"/>
              <a:ext cx="457200" cy="762000"/>
            </a:xfrm>
            <a:custGeom>
              <a:avLst/>
              <a:gdLst/>
              <a:ahLst/>
              <a:cxnLst/>
              <a:rect l="l" t="t" r="r" b="b"/>
              <a:pathLst>
                <a:path w="457200" h="762000">
                  <a:moveTo>
                    <a:pt x="228600" y="762000"/>
                  </a:moveTo>
                  <a:lnTo>
                    <a:pt x="0" y="7620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762000"/>
                  </a:lnTo>
                  <a:lnTo>
                    <a:pt x="228600" y="762000"/>
                  </a:lnTo>
                  <a:close/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2608580" y="4635499"/>
              <a:ext cx="457200" cy="762000"/>
            </a:xfrm>
            <a:custGeom>
              <a:avLst/>
              <a:gdLst/>
              <a:ahLst/>
              <a:cxnLst/>
              <a:rect l="l" t="t" r="r" b="b"/>
              <a:pathLst>
                <a:path w="457200" h="762000">
                  <a:moveTo>
                    <a:pt x="4572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228600" y="762000"/>
                  </a:lnTo>
                  <a:lnTo>
                    <a:pt x="457200" y="7620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2608580" y="4635499"/>
              <a:ext cx="457200" cy="762000"/>
            </a:xfrm>
            <a:custGeom>
              <a:avLst/>
              <a:gdLst/>
              <a:ahLst/>
              <a:cxnLst/>
              <a:rect l="l" t="t" r="r" b="b"/>
              <a:pathLst>
                <a:path w="457200" h="762000">
                  <a:moveTo>
                    <a:pt x="228600" y="762000"/>
                  </a:moveTo>
                  <a:lnTo>
                    <a:pt x="0" y="7620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762000"/>
                  </a:lnTo>
                  <a:lnTo>
                    <a:pt x="228600" y="762000"/>
                  </a:lnTo>
                  <a:close/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1313180" y="4635499"/>
              <a:ext cx="457200" cy="762000"/>
            </a:xfrm>
            <a:custGeom>
              <a:avLst/>
              <a:gdLst/>
              <a:ahLst/>
              <a:cxnLst/>
              <a:rect l="l" t="t" r="r" b="b"/>
              <a:pathLst>
                <a:path w="457200" h="762000">
                  <a:moveTo>
                    <a:pt x="4572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228600" y="762000"/>
                  </a:lnTo>
                  <a:lnTo>
                    <a:pt x="457200" y="7620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1313180" y="4635499"/>
              <a:ext cx="457200" cy="762000"/>
            </a:xfrm>
            <a:custGeom>
              <a:avLst/>
              <a:gdLst/>
              <a:ahLst/>
              <a:cxnLst/>
              <a:rect l="l" t="t" r="r" b="b"/>
              <a:pathLst>
                <a:path w="457200" h="762000">
                  <a:moveTo>
                    <a:pt x="228600" y="762000"/>
                  </a:moveTo>
                  <a:lnTo>
                    <a:pt x="0" y="7620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762000"/>
                  </a:lnTo>
                  <a:lnTo>
                    <a:pt x="228600" y="762000"/>
                  </a:lnTo>
                  <a:close/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6494780" y="4635499"/>
              <a:ext cx="457200" cy="762000"/>
            </a:xfrm>
            <a:custGeom>
              <a:avLst/>
              <a:gdLst/>
              <a:ahLst/>
              <a:cxnLst/>
              <a:rect l="l" t="t" r="r" b="b"/>
              <a:pathLst>
                <a:path w="457200" h="762000">
                  <a:moveTo>
                    <a:pt x="4572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228600" y="762000"/>
                  </a:lnTo>
                  <a:lnTo>
                    <a:pt x="457200" y="7620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6494780" y="4635499"/>
              <a:ext cx="457200" cy="762000"/>
            </a:xfrm>
            <a:custGeom>
              <a:avLst/>
              <a:gdLst/>
              <a:ahLst/>
              <a:cxnLst/>
              <a:rect l="l" t="t" r="r" b="b"/>
              <a:pathLst>
                <a:path w="457200" h="762000">
                  <a:moveTo>
                    <a:pt x="228600" y="762000"/>
                  </a:moveTo>
                  <a:lnTo>
                    <a:pt x="0" y="7620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762000"/>
                  </a:lnTo>
                  <a:lnTo>
                    <a:pt x="228600" y="762000"/>
                  </a:lnTo>
                  <a:close/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5199380" y="4635499"/>
              <a:ext cx="457200" cy="762000"/>
            </a:xfrm>
            <a:custGeom>
              <a:avLst/>
              <a:gdLst/>
              <a:ahLst/>
              <a:cxnLst/>
              <a:rect l="l" t="t" r="r" b="b"/>
              <a:pathLst>
                <a:path w="457200" h="762000">
                  <a:moveTo>
                    <a:pt x="4572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228600" y="762000"/>
                  </a:lnTo>
                  <a:lnTo>
                    <a:pt x="457200" y="7620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B00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5199380" y="4635499"/>
              <a:ext cx="457200" cy="762000"/>
            </a:xfrm>
            <a:custGeom>
              <a:avLst/>
              <a:gdLst/>
              <a:ahLst/>
              <a:cxnLst/>
              <a:rect l="l" t="t" r="r" b="b"/>
              <a:pathLst>
                <a:path w="457200" h="762000">
                  <a:moveTo>
                    <a:pt x="228600" y="762000"/>
                  </a:moveTo>
                  <a:lnTo>
                    <a:pt x="0" y="7620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762000"/>
                  </a:lnTo>
                  <a:lnTo>
                    <a:pt x="228600" y="762000"/>
                  </a:lnTo>
                  <a:close/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3902710" y="4635499"/>
              <a:ext cx="457200" cy="762000"/>
            </a:xfrm>
            <a:custGeom>
              <a:avLst/>
              <a:gdLst/>
              <a:ahLst/>
              <a:cxnLst/>
              <a:rect l="l" t="t" r="r" b="b"/>
              <a:pathLst>
                <a:path w="457200" h="762000">
                  <a:moveTo>
                    <a:pt x="4572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228600" y="762000"/>
                  </a:lnTo>
                  <a:lnTo>
                    <a:pt x="457200" y="7620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3902710" y="4635499"/>
              <a:ext cx="457200" cy="762000"/>
            </a:xfrm>
            <a:custGeom>
              <a:avLst/>
              <a:gdLst/>
              <a:ahLst/>
              <a:cxnLst/>
              <a:rect l="l" t="t" r="r" b="b"/>
              <a:pathLst>
                <a:path w="457200" h="762000">
                  <a:moveTo>
                    <a:pt x="228600" y="762000"/>
                  </a:moveTo>
                  <a:lnTo>
                    <a:pt x="0" y="7620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762000"/>
                  </a:lnTo>
                  <a:lnTo>
                    <a:pt x="228600" y="762000"/>
                  </a:lnTo>
                  <a:close/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2607310" y="4635499"/>
              <a:ext cx="457200" cy="762000"/>
            </a:xfrm>
            <a:custGeom>
              <a:avLst/>
              <a:gdLst/>
              <a:ahLst/>
              <a:cxnLst/>
              <a:rect l="l" t="t" r="r" b="b"/>
              <a:pathLst>
                <a:path w="457200" h="762000">
                  <a:moveTo>
                    <a:pt x="4572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228600" y="762000"/>
                  </a:lnTo>
                  <a:lnTo>
                    <a:pt x="457200" y="7620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2607310" y="4635499"/>
              <a:ext cx="457200" cy="762000"/>
            </a:xfrm>
            <a:custGeom>
              <a:avLst/>
              <a:gdLst/>
              <a:ahLst/>
              <a:cxnLst/>
              <a:rect l="l" t="t" r="r" b="b"/>
              <a:pathLst>
                <a:path w="457200" h="762000">
                  <a:moveTo>
                    <a:pt x="228600" y="762000"/>
                  </a:moveTo>
                  <a:lnTo>
                    <a:pt x="0" y="7620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762000"/>
                  </a:lnTo>
                  <a:lnTo>
                    <a:pt x="228600" y="762000"/>
                  </a:lnTo>
                  <a:close/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1313180" y="4635499"/>
              <a:ext cx="455930" cy="762000"/>
            </a:xfrm>
            <a:custGeom>
              <a:avLst/>
              <a:gdLst/>
              <a:ahLst/>
              <a:cxnLst/>
              <a:rect l="l" t="t" r="r" b="b"/>
              <a:pathLst>
                <a:path w="455930" h="762000">
                  <a:moveTo>
                    <a:pt x="45593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228600" y="762000"/>
                  </a:lnTo>
                  <a:lnTo>
                    <a:pt x="455930" y="762000"/>
                  </a:lnTo>
                  <a:lnTo>
                    <a:pt x="4559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1313180" y="4635499"/>
              <a:ext cx="455930" cy="762000"/>
            </a:xfrm>
            <a:custGeom>
              <a:avLst/>
              <a:gdLst/>
              <a:ahLst/>
              <a:cxnLst/>
              <a:rect l="l" t="t" r="r" b="b"/>
              <a:pathLst>
                <a:path w="455930" h="762000">
                  <a:moveTo>
                    <a:pt x="228600" y="762000"/>
                  </a:moveTo>
                  <a:lnTo>
                    <a:pt x="0" y="762000"/>
                  </a:lnTo>
                  <a:lnTo>
                    <a:pt x="0" y="0"/>
                  </a:lnTo>
                  <a:lnTo>
                    <a:pt x="455930" y="0"/>
                  </a:lnTo>
                  <a:lnTo>
                    <a:pt x="455930" y="762000"/>
                  </a:lnTo>
                  <a:lnTo>
                    <a:pt x="228600" y="762000"/>
                  </a:lnTo>
                  <a:close/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6493510" y="4635499"/>
              <a:ext cx="457200" cy="762000"/>
            </a:xfrm>
            <a:custGeom>
              <a:avLst/>
              <a:gdLst/>
              <a:ahLst/>
              <a:cxnLst/>
              <a:rect l="l" t="t" r="r" b="b"/>
              <a:pathLst>
                <a:path w="457200" h="762000">
                  <a:moveTo>
                    <a:pt x="457199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228599" y="762000"/>
                  </a:lnTo>
                  <a:lnTo>
                    <a:pt x="457199" y="762000"/>
                  </a:lnTo>
                  <a:lnTo>
                    <a:pt x="457199" y="0"/>
                  </a:lnTo>
                  <a:close/>
                </a:path>
              </a:pathLst>
            </a:custGeom>
            <a:solidFill>
              <a:srgbClr val="FB00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6493510" y="4635499"/>
              <a:ext cx="457200" cy="762000"/>
            </a:xfrm>
            <a:custGeom>
              <a:avLst/>
              <a:gdLst/>
              <a:ahLst/>
              <a:cxnLst/>
              <a:rect l="l" t="t" r="r" b="b"/>
              <a:pathLst>
                <a:path w="457200" h="762000">
                  <a:moveTo>
                    <a:pt x="228599" y="762000"/>
                  </a:moveTo>
                  <a:lnTo>
                    <a:pt x="0" y="762000"/>
                  </a:lnTo>
                  <a:lnTo>
                    <a:pt x="0" y="0"/>
                  </a:lnTo>
                  <a:lnTo>
                    <a:pt x="457199" y="0"/>
                  </a:lnTo>
                  <a:lnTo>
                    <a:pt x="457199" y="762000"/>
                  </a:lnTo>
                  <a:lnTo>
                    <a:pt x="228599" y="762000"/>
                  </a:lnTo>
                  <a:close/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5198110" y="4635499"/>
              <a:ext cx="457200" cy="762000"/>
            </a:xfrm>
            <a:custGeom>
              <a:avLst/>
              <a:gdLst/>
              <a:ahLst/>
              <a:cxnLst/>
              <a:rect l="l" t="t" r="r" b="b"/>
              <a:pathLst>
                <a:path w="457200" h="762000">
                  <a:moveTo>
                    <a:pt x="4572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228600" y="762000"/>
                  </a:lnTo>
                  <a:lnTo>
                    <a:pt x="457200" y="7620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5198110" y="4635499"/>
              <a:ext cx="457200" cy="762000"/>
            </a:xfrm>
            <a:custGeom>
              <a:avLst/>
              <a:gdLst/>
              <a:ahLst/>
              <a:cxnLst/>
              <a:rect l="l" t="t" r="r" b="b"/>
              <a:pathLst>
                <a:path w="457200" h="762000">
                  <a:moveTo>
                    <a:pt x="228600" y="762000"/>
                  </a:moveTo>
                  <a:lnTo>
                    <a:pt x="0" y="7620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762000"/>
                  </a:lnTo>
                  <a:lnTo>
                    <a:pt x="228600" y="762000"/>
                  </a:lnTo>
                  <a:close/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7029" y="554990"/>
            <a:ext cx="67970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Comments</a:t>
            </a:r>
            <a:r>
              <a:rPr spc="-40" dirty="0"/>
              <a:t> </a:t>
            </a:r>
            <a:r>
              <a:rPr spc="-5" dirty="0"/>
              <a:t>about</a:t>
            </a:r>
            <a:r>
              <a:rPr spc="-40" dirty="0"/>
              <a:t> </a:t>
            </a:r>
            <a:r>
              <a:rPr spc="-5" dirty="0"/>
              <a:t>pipelining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490" y="1718309"/>
            <a:ext cx="8547735" cy="3332479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3590"/>
              </a:lnSpc>
              <a:spcBef>
                <a:spcPts val="425"/>
              </a:spcBef>
            </a:pPr>
            <a:r>
              <a:rPr sz="3200" spc="-10" dirty="0">
                <a:latin typeface="Arial MT"/>
                <a:cs typeface="Arial MT"/>
              </a:rPr>
              <a:t>Pipelining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increases</a:t>
            </a:r>
            <a:r>
              <a:rPr sz="3200" spc="30" dirty="0">
                <a:latin typeface="Arial MT"/>
                <a:cs typeface="Arial MT"/>
              </a:rPr>
              <a:t> </a:t>
            </a:r>
            <a:r>
              <a:rPr sz="3200" spc="-10" dirty="0">
                <a:solidFill>
                  <a:srgbClr val="980000"/>
                </a:solidFill>
                <a:latin typeface="Arial MT"/>
                <a:cs typeface="Arial MT"/>
              </a:rPr>
              <a:t>throughput</a:t>
            </a:r>
            <a:r>
              <a:rPr sz="3200" spc="-10" dirty="0">
                <a:latin typeface="Arial MT"/>
                <a:cs typeface="Arial MT"/>
              </a:rPr>
              <a:t>,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but </a:t>
            </a:r>
            <a:r>
              <a:rPr sz="3200" spc="-5" dirty="0">
                <a:latin typeface="Arial MT"/>
                <a:cs typeface="Arial MT"/>
              </a:rPr>
              <a:t>not</a:t>
            </a:r>
            <a:r>
              <a:rPr sz="3200" spc="25" dirty="0">
                <a:latin typeface="Arial MT"/>
                <a:cs typeface="Arial MT"/>
              </a:rPr>
              <a:t> </a:t>
            </a:r>
            <a:r>
              <a:rPr sz="3200" spc="-10" dirty="0">
                <a:solidFill>
                  <a:srgbClr val="980000"/>
                </a:solidFill>
                <a:latin typeface="Arial MT"/>
                <a:cs typeface="Arial MT"/>
              </a:rPr>
              <a:t>latency </a:t>
            </a:r>
            <a:r>
              <a:rPr sz="3200" spc="-875" dirty="0">
                <a:solidFill>
                  <a:srgbClr val="980000"/>
                </a:solidFill>
                <a:latin typeface="Arial MT"/>
                <a:cs typeface="Arial MT"/>
              </a:rPr>
              <a:t> </a:t>
            </a:r>
            <a:r>
              <a:rPr sz="3200" spc="-15" dirty="0">
                <a:latin typeface="Arial MT"/>
                <a:cs typeface="Arial MT"/>
              </a:rPr>
              <a:t>Answer</a:t>
            </a:r>
            <a:r>
              <a:rPr sz="3200" spc="-10" dirty="0">
                <a:latin typeface="Arial MT"/>
                <a:cs typeface="Arial MT"/>
              </a:rPr>
              <a:t> available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every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200ps,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BUT</a:t>
            </a:r>
            <a:endParaRPr sz="3200">
              <a:latin typeface="Arial MT"/>
              <a:cs typeface="Arial MT"/>
            </a:endParaRPr>
          </a:p>
          <a:p>
            <a:pPr marL="12700" marR="2112010">
              <a:lnSpc>
                <a:spcPts val="5000"/>
              </a:lnSpc>
              <a:spcBef>
                <a:spcPts val="295"/>
              </a:spcBef>
            </a:pPr>
            <a:r>
              <a:rPr sz="3200" spc="-5" dirty="0">
                <a:latin typeface="Arial MT"/>
                <a:cs typeface="Arial MT"/>
              </a:rPr>
              <a:t>-A</a:t>
            </a:r>
            <a:r>
              <a:rPr sz="3200" spc="-204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single computation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still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takes 1ns </a:t>
            </a:r>
            <a:r>
              <a:rPr sz="3200" spc="-869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Limitations:</a:t>
            </a:r>
            <a:endParaRPr sz="3200">
              <a:latin typeface="Arial MT"/>
              <a:cs typeface="Arial MT"/>
            </a:endParaRPr>
          </a:p>
          <a:p>
            <a:pPr marL="12700">
              <a:lnSpc>
                <a:spcPts val="3229"/>
              </a:lnSpc>
            </a:pPr>
            <a:r>
              <a:rPr sz="3200" spc="-10" dirty="0">
                <a:latin typeface="Arial MT"/>
                <a:cs typeface="Arial MT"/>
              </a:rPr>
              <a:t>-Computations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must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be </a:t>
            </a:r>
            <a:r>
              <a:rPr sz="3200" spc="-10" dirty="0">
                <a:latin typeface="Arial MT"/>
                <a:cs typeface="Arial MT"/>
              </a:rPr>
              <a:t>divisible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into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stage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size</a:t>
            </a:r>
            <a:endParaRPr sz="3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3200" spc="-10" dirty="0">
                <a:latin typeface="Arial MT"/>
                <a:cs typeface="Arial MT"/>
              </a:rPr>
              <a:t>-Pipeline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registers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add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overhead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Words>4169</Words>
  <Application>Microsoft Office PowerPoint</Application>
  <PresentationFormat>Custom</PresentationFormat>
  <Paragraphs>952</Paragraphs>
  <Slides>75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75</vt:i4>
      </vt:variant>
    </vt:vector>
  </HeadingPairs>
  <TitlesOfParts>
    <vt:vector size="85" baseType="lpstr">
      <vt:lpstr>Arial</vt:lpstr>
      <vt:lpstr>Arial MT</vt:lpstr>
      <vt:lpstr>Calibri</vt:lpstr>
      <vt:lpstr>Comic Sans MS</vt:lpstr>
      <vt:lpstr>Courier New</vt:lpstr>
      <vt:lpstr>Lucida Sans Unicode</vt:lpstr>
      <vt:lpstr>Times New Roman</vt:lpstr>
      <vt:lpstr>Trebuchet MS</vt:lpstr>
      <vt:lpstr>Office Theme</vt:lpstr>
      <vt:lpstr>1_Office Theme</vt:lpstr>
      <vt:lpstr>Pipeline: Introduction</vt:lpstr>
      <vt:lpstr>Pipelining Outline</vt:lpstr>
      <vt:lpstr>What is Pipelining?</vt:lpstr>
      <vt:lpstr>The Laundry Analogy</vt:lpstr>
      <vt:lpstr>If we do laundry sequentially...</vt:lpstr>
      <vt:lpstr>To Pipeline, We Overlap Tasks</vt:lpstr>
      <vt:lpstr>Pipelining a Digital System</vt:lpstr>
      <vt:lpstr>Pipelining a Digital System</vt:lpstr>
      <vt:lpstr>Comments about pipelining</vt:lpstr>
      <vt:lpstr>Suppose we need to perform multiply  and add operation with a stream of  numbers</vt:lpstr>
      <vt:lpstr>Example of Pipeline Processing</vt:lpstr>
      <vt:lpstr>Content of Registers in Pipeline</vt:lpstr>
      <vt:lpstr>Space Time Diagram of Pipeline</vt:lpstr>
      <vt:lpstr>Speedup</vt:lpstr>
      <vt:lpstr>Speedup</vt:lpstr>
      <vt:lpstr>Pipelining a Processor</vt:lpstr>
      <vt:lpstr>Review - Single-Cycle Processor</vt:lpstr>
      <vt:lpstr>The Basic Pipeline For MIPS</vt:lpstr>
      <vt:lpstr>Basic Pipelined Processor</vt:lpstr>
      <vt:lpstr>Single-Cycle vs. Pipelined  Execution</vt:lpstr>
      <vt:lpstr>Comments about Pipelining</vt:lpstr>
      <vt:lpstr>Pipeline Hazards</vt:lpstr>
      <vt:lpstr>Why it’s important…</vt:lpstr>
      <vt:lpstr>Pipelining hazards</vt:lpstr>
      <vt:lpstr>How do we deal with hazards?</vt:lpstr>
      <vt:lpstr>Stalls and performance</vt:lpstr>
      <vt:lpstr>Stalls and performance</vt:lpstr>
      <vt:lpstr>STRUCTURAL HAZARDS</vt:lpstr>
      <vt:lpstr>Structural hazards</vt:lpstr>
      <vt:lpstr>An example of a structural hazard</vt:lpstr>
      <vt:lpstr>How is it resolved?</vt:lpstr>
      <vt:lpstr>Or alternatively…</vt:lpstr>
      <vt:lpstr>What’s the realistic solution?</vt:lpstr>
      <vt:lpstr>DATA HAZARDS</vt:lpstr>
      <vt:lpstr>Data hazards</vt:lpstr>
      <vt:lpstr>Illustrating a data hazard</vt:lpstr>
      <vt:lpstr>Forwarding</vt:lpstr>
      <vt:lpstr>When can we forward?</vt:lpstr>
      <vt:lpstr>Forwarding doesn’t always work</vt:lpstr>
      <vt:lpstr>The solution pictorially</vt:lpstr>
      <vt:lpstr>HW Change for Forwarding</vt:lpstr>
      <vt:lpstr>Data hazard specifics</vt:lpstr>
      <vt:lpstr>Read after write (RAW) hazards</vt:lpstr>
      <vt:lpstr>Memory Data Hazards</vt:lpstr>
      <vt:lpstr>Data hazards and the compiler</vt:lpstr>
      <vt:lpstr>What about control logic?</vt:lpstr>
      <vt:lpstr>Some example situations</vt:lpstr>
      <vt:lpstr>Detecting Data Hazards</vt:lpstr>
      <vt:lpstr>Hazards vs. Dependencies</vt:lpstr>
      <vt:lpstr>CONTROL HAZARDS</vt:lpstr>
      <vt:lpstr>Branch / Control Hazards</vt:lpstr>
      <vt:lpstr>How branches impact pipelined instructions</vt:lpstr>
      <vt:lpstr>Dealing w/branch hazards: always stall</vt:lpstr>
      <vt:lpstr>Dealing w/branch hazards: always stall</vt:lpstr>
      <vt:lpstr>Dealing w/branch hazards</vt:lpstr>
      <vt:lpstr>Impact of “predict not taken”</vt:lpstr>
      <vt:lpstr>Impact of “predict not taken”</vt:lpstr>
      <vt:lpstr>Branch Prediction</vt:lpstr>
      <vt:lpstr>A Branch Predictor</vt:lpstr>
      <vt:lpstr>Predictor for a Single Branch</vt:lpstr>
      <vt:lpstr>Branch History Table of 1-bit Predictor</vt:lpstr>
      <vt:lpstr>1 bit weakness</vt:lpstr>
      <vt:lpstr>2-bit saturating counter</vt:lpstr>
      <vt:lpstr>Branch target buffer</vt:lpstr>
      <vt:lpstr>Discussion</vt:lpstr>
      <vt:lpstr>Comparative performance</vt:lpstr>
      <vt:lpstr>Technique to reduce branch penalties</vt:lpstr>
      <vt:lpstr>Reducing branch penalties (cont.)</vt:lpstr>
      <vt:lpstr>Control Hazards </vt:lpstr>
      <vt:lpstr>Delayed branch </vt:lpstr>
      <vt:lpstr>Instruction Level Parallelism </vt:lpstr>
      <vt:lpstr>Advanced Techniques </vt:lpstr>
      <vt:lpstr>Instruction Queue</vt:lpstr>
      <vt:lpstr>Instruction Queue</vt:lpstr>
      <vt:lpstr>Multiple execution units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Pipeline: Introduction</dc:title>
  <dc:creator>Ajai Jain</dc:creator>
  <cp:lastModifiedBy>ajain</cp:lastModifiedBy>
  <cp:revision>2</cp:revision>
  <dcterms:created xsi:type="dcterms:W3CDTF">2023-10-27T05:11:33Z</dcterms:created>
  <dcterms:modified xsi:type="dcterms:W3CDTF">2023-10-27T05:58:56Z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2016-05-04T00:00:00Z</vt:filetime>
  </property>
  <property fmtid="{D5CDD505-2E9C-101B-9397-08002B2CF9AE}" pid="3" name="Creator">
    <vt:lpwstr>Impress</vt:lpwstr>
  </property>
  <property fmtid="{D5CDD505-2E9C-101B-9397-08002B2CF9AE}" pid="4" name="LastSaved">
    <vt:filetime>2016-05-04T00:00:00Z</vt:filetime>
  </property>
</Properties>
</file>