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42" r:id="rId10"/>
    <p:sldId id="341" r:id="rId11"/>
    <p:sldId id="271" r:id="rId12"/>
    <p:sldId id="343" r:id="rId13"/>
    <p:sldId id="34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E67E4-9208-43FF-8C74-569413E7F5A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C446E-1715-4A10-88DC-4B1A701D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260350"/>
            <a:ext cx="2311400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82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7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75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48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83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9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4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50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94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51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6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2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29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53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16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4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615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55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155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6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99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658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72826-2B9A-42EA-9416-1B47BDF2433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  <p:extLst>
      <p:ext uri="{BB962C8B-B14F-4D97-AF65-F5344CB8AC3E}">
        <p14:creationId xmlns:p14="http://schemas.microsoft.com/office/powerpoint/2010/main" val="261132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2E33B-C95D-41E4-B542-7CB5F0F5A4B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03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319B0-8421-45DC-8C82-FCDE283347B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955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182D-1056-4016-8FE5-C6644507A7F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488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D2B4A-AC1C-4CEF-8574-B5160B05B9C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804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9CD51-3D28-4FF3-98A3-02BA273CD7E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12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2655-3C48-4E72-8B18-29E2F8B6FFF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047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95A35-1DCA-479D-9CF7-F2B9B4DD060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559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7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446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58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12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917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59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557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0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843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61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062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2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776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63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60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64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796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65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205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66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262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67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509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68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68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345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69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718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70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19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1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961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2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678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73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979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74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9538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75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913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76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9555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77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756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78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52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9294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79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652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80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9038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81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34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82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30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83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78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84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063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85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5887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86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26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78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83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5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28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6:notes"/>
          <p:cNvSpPr txBox="1">
            <a:spLocks noGrp="1"/>
          </p:cNvSpPr>
          <p:nvPr>
            <p:ph type="body" idx="1"/>
          </p:nvPr>
        </p:nvSpPr>
        <p:spPr>
          <a:xfrm>
            <a:off x="460375" y="1646238"/>
            <a:ext cx="3676650" cy="1560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260350"/>
            <a:ext cx="1724025" cy="130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04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9"/>
          <p:cNvSpPr txBox="1">
            <a:spLocks noGrp="1"/>
          </p:cNvSpPr>
          <p:nvPr>
            <p:ph type="title"/>
          </p:nvPr>
        </p:nvSpPr>
        <p:spPr>
          <a:xfrm>
            <a:off x="1684687" y="383596"/>
            <a:ext cx="8851250" cy="35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89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89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89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lvl="0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lvl="1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lvl="2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lvl="3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lvl="4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lvl="5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lvl="6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lvl="7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lvl="8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8"/>
          <p:cNvSpPr txBox="1">
            <a:spLocks noGrp="1"/>
          </p:cNvSpPr>
          <p:nvPr>
            <p:ph type="title"/>
          </p:nvPr>
        </p:nvSpPr>
        <p:spPr>
          <a:xfrm>
            <a:off x="1684687" y="383596"/>
            <a:ext cx="8851250" cy="35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88"/>
          <p:cNvSpPr txBox="1">
            <a:spLocks noGrp="1"/>
          </p:cNvSpPr>
          <p:nvPr>
            <p:ph type="body" idx="1"/>
          </p:nvPr>
        </p:nvSpPr>
        <p:spPr>
          <a:xfrm>
            <a:off x="1174711" y="1500570"/>
            <a:ext cx="9871203" cy="474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904342" lvl="0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808683" lvl="1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2713025" lvl="2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3617366" lvl="3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4521708" lvl="4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5426050" lvl="5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6330391" lvl="6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7234733" lvl="7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8139074" lvl="8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88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88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88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lvl="0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lvl="1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lvl="2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lvl="3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lvl="4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lvl="5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lvl="6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lvl="7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lvl="8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9"/>
          <p:cNvSpPr txBox="1">
            <a:spLocks noGrp="1"/>
          </p:cNvSpPr>
          <p:nvPr>
            <p:ph type="title"/>
          </p:nvPr>
        </p:nvSpPr>
        <p:spPr>
          <a:xfrm>
            <a:off x="1684687" y="383596"/>
            <a:ext cx="8851250" cy="35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89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89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89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lvl="0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lvl="1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lvl="2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lvl="3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lvl="4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lvl="5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lvl="6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lvl="7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lvl="8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>
            <a:spLocks noGrp="1"/>
          </p:cNvSpPr>
          <p:nvPr>
            <p:ph type="ctrTitle"/>
          </p:nvPr>
        </p:nvSpPr>
        <p:spPr>
          <a:xfrm>
            <a:off x="916547" y="2125980"/>
            <a:ext cx="10387531" cy="144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90"/>
          <p:cNvSpPr txBox="1">
            <a:spLocks noGrp="1"/>
          </p:cNvSpPr>
          <p:nvPr>
            <p:ph type="subTitle" idx="1"/>
          </p:nvPr>
        </p:nvSpPr>
        <p:spPr>
          <a:xfrm>
            <a:off x="1833093" y="3840481"/>
            <a:ext cx="85544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90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90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90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lvl="0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lvl="1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lvl="2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lvl="3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lvl="4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lvl="5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lvl="6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lvl="7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lvl="8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>
  <p:cSld name="Two Conte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 txBox="1">
            <a:spLocks noGrp="1"/>
          </p:cNvSpPr>
          <p:nvPr>
            <p:ph type="title"/>
          </p:nvPr>
        </p:nvSpPr>
        <p:spPr>
          <a:xfrm>
            <a:off x="1684687" y="383596"/>
            <a:ext cx="8851250" cy="35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91"/>
          <p:cNvSpPr txBox="1">
            <a:spLocks noGrp="1"/>
          </p:cNvSpPr>
          <p:nvPr>
            <p:ph type="body" idx="1"/>
          </p:nvPr>
        </p:nvSpPr>
        <p:spPr>
          <a:xfrm>
            <a:off x="611029" y="1577340"/>
            <a:ext cx="5315971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904342" lvl="0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808683" lvl="1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2713025" lvl="2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3617366" lvl="3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4521708" lvl="4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5426050" lvl="5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6330391" lvl="6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7234733" lvl="7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8139074" lvl="8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91"/>
          <p:cNvSpPr txBox="1">
            <a:spLocks noGrp="1"/>
          </p:cNvSpPr>
          <p:nvPr>
            <p:ph type="body" idx="2"/>
          </p:nvPr>
        </p:nvSpPr>
        <p:spPr>
          <a:xfrm>
            <a:off x="6293622" y="1577340"/>
            <a:ext cx="5315971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904342" lvl="0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808683" lvl="1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2713025" lvl="2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3617366" lvl="3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4521708" lvl="4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5426050" lvl="5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6330391" lvl="6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7234733" lvl="7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8139074" lvl="8" indent="-45217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91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91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91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lvl="0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lvl="1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lvl="2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lvl="3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lvl="4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lvl="5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lvl="6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lvl="7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lvl="8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2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92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92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lvl="0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lvl="1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lvl="2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lvl="3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lvl="4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lvl="5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lvl="6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lvl="7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lvl="8" indent="0" algn="l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i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175F-BE15-473A-BA5B-7FF1F10F90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382B-1FF7-4045-9D23-9E296AE4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7"/>
          <p:cNvSpPr/>
          <p:nvPr/>
        </p:nvSpPr>
        <p:spPr>
          <a:xfrm>
            <a:off x="380579" y="622657"/>
            <a:ext cx="503295" cy="375395"/>
          </a:xfrm>
          <a:custGeom>
            <a:avLst/>
            <a:gdLst/>
            <a:ahLst/>
            <a:cxnLst/>
            <a:rect l="l" t="t" r="r" b="b"/>
            <a:pathLst>
              <a:path w="189784" h="189783" extrusionOk="0">
                <a:moveTo>
                  <a:pt x="189784" y="18978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B1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87"/>
          <p:cNvSpPr/>
          <p:nvPr/>
        </p:nvSpPr>
        <p:spPr>
          <a:xfrm>
            <a:off x="1319817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DF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7"/>
          <p:cNvSpPr/>
          <p:nvPr/>
        </p:nvSpPr>
        <p:spPr>
          <a:xfrm>
            <a:off x="1302977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B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7"/>
          <p:cNvSpPr/>
          <p:nvPr/>
        </p:nvSpPr>
        <p:spPr>
          <a:xfrm>
            <a:off x="1286137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87"/>
          <p:cNvSpPr/>
          <p:nvPr/>
        </p:nvSpPr>
        <p:spPr>
          <a:xfrm>
            <a:off x="1269298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8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87"/>
          <p:cNvSpPr/>
          <p:nvPr/>
        </p:nvSpPr>
        <p:spPr>
          <a:xfrm>
            <a:off x="1252458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7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7"/>
          <p:cNvSpPr/>
          <p:nvPr/>
        </p:nvSpPr>
        <p:spPr>
          <a:xfrm>
            <a:off x="1235618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5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7"/>
          <p:cNvSpPr/>
          <p:nvPr/>
        </p:nvSpPr>
        <p:spPr>
          <a:xfrm>
            <a:off x="1218778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7"/>
          <p:cNvSpPr/>
          <p:nvPr/>
        </p:nvSpPr>
        <p:spPr>
          <a:xfrm>
            <a:off x="1201939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2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87"/>
          <p:cNvSpPr/>
          <p:nvPr/>
        </p:nvSpPr>
        <p:spPr>
          <a:xfrm>
            <a:off x="1185099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F0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87"/>
          <p:cNvSpPr/>
          <p:nvPr/>
        </p:nvSpPr>
        <p:spPr>
          <a:xfrm>
            <a:off x="1168259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E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87"/>
          <p:cNvSpPr/>
          <p:nvPr/>
        </p:nvSpPr>
        <p:spPr>
          <a:xfrm>
            <a:off x="1151419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D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87"/>
          <p:cNvSpPr/>
          <p:nvPr/>
        </p:nvSpPr>
        <p:spPr>
          <a:xfrm>
            <a:off x="1134579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B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87"/>
          <p:cNvSpPr/>
          <p:nvPr/>
        </p:nvSpPr>
        <p:spPr>
          <a:xfrm>
            <a:off x="1117740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A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87"/>
          <p:cNvSpPr/>
          <p:nvPr/>
        </p:nvSpPr>
        <p:spPr>
          <a:xfrm>
            <a:off x="1100900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7"/>
          <p:cNvSpPr/>
          <p:nvPr/>
        </p:nvSpPr>
        <p:spPr>
          <a:xfrm>
            <a:off x="1084060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7"/>
          <p:cNvSpPr/>
          <p:nvPr/>
        </p:nvSpPr>
        <p:spPr>
          <a:xfrm>
            <a:off x="1067220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7"/>
          <p:cNvSpPr/>
          <p:nvPr/>
        </p:nvSpPr>
        <p:spPr>
          <a:xfrm>
            <a:off x="1050381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3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7"/>
          <p:cNvSpPr/>
          <p:nvPr/>
        </p:nvSpPr>
        <p:spPr>
          <a:xfrm>
            <a:off x="1033541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7"/>
          <p:cNvSpPr/>
          <p:nvPr/>
        </p:nvSpPr>
        <p:spPr>
          <a:xfrm>
            <a:off x="1016701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E0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87"/>
          <p:cNvSpPr/>
          <p:nvPr/>
        </p:nvSpPr>
        <p:spPr>
          <a:xfrm>
            <a:off x="999861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7"/>
          <p:cNvSpPr/>
          <p:nvPr/>
        </p:nvSpPr>
        <p:spPr>
          <a:xfrm>
            <a:off x="983021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C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7"/>
          <p:cNvSpPr/>
          <p:nvPr/>
        </p:nvSpPr>
        <p:spPr>
          <a:xfrm>
            <a:off x="966182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B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7"/>
          <p:cNvSpPr/>
          <p:nvPr/>
        </p:nvSpPr>
        <p:spPr>
          <a:xfrm>
            <a:off x="949342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9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7"/>
          <p:cNvSpPr/>
          <p:nvPr/>
        </p:nvSpPr>
        <p:spPr>
          <a:xfrm>
            <a:off x="932502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8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87"/>
          <p:cNvSpPr/>
          <p:nvPr/>
        </p:nvSpPr>
        <p:spPr>
          <a:xfrm>
            <a:off x="915662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6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87"/>
          <p:cNvSpPr/>
          <p:nvPr/>
        </p:nvSpPr>
        <p:spPr>
          <a:xfrm>
            <a:off x="898823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4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7"/>
          <p:cNvSpPr/>
          <p:nvPr/>
        </p:nvSpPr>
        <p:spPr>
          <a:xfrm>
            <a:off x="881983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87"/>
          <p:cNvSpPr/>
          <p:nvPr/>
        </p:nvSpPr>
        <p:spPr>
          <a:xfrm>
            <a:off x="865143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D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87"/>
          <p:cNvSpPr/>
          <p:nvPr/>
        </p:nvSpPr>
        <p:spPr>
          <a:xfrm>
            <a:off x="848303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F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87"/>
          <p:cNvSpPr/>
          <p:nvPr/>
        </p:nvSpPr>
        <p:spPr>
          <a:xfrm>
            <a:off x="831463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E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7"/>
          <p:cNvSpPr/>
          <p:nvPr/>
        </p:nvSpPr>
        <p:spPr>
          <a:xfrm>
            <a:off x="814624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C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7"/>
          <p:cNvSpPr/>
          <p:nvPr/>
        </p:nvSpPr>
        <p:spPr>
          <a:xfrm>
            <a:off x="797784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7"/>
          <p:cNvSpPr/>
          <p:nvPr/>
        </p:nvSpPr>
        <p:spPr>
          <a:xfrm>
            <a:off x="780944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9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7"/>
          <p:cNvSpPr/>
          <p:nvPr/>
        </p:nvSpPr>
        <p:spPr>
          <a:xfrm>
            <a:off x="764104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7"/>
          <p:cNvSpPr/>
          <p:nvPr/>
        </p:nvSpPr>
        <p:spPr>
          <a:xfrm>
            <a:off x="747265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6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7"/>
          <p:cNvSpPr/>
          <p:nvPr/>
        </p:nvSpPr>
        <p:spPr>
          <a:xfrm>
            <a:off x="730425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4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7"/>
          <p:cNvSpPr/>
          <p:nvPr/>
        </p:nvSpPr>
        <p:spPr>
          <a:xfrm>
            <a:off x="713585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2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7"/>
          <p:cNvSpPr/>
          <p:nvPr/>
        </p:nvSpPr>
        <p:spPr>
          <a:xfrm>
            <a:off x="696745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C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7"/>
          <p:cNvSpPr/>
          <p:nvPr/>
        </p:nvSpPr>
        <p:spPr>
          <a:xfrm>
            <a:off x="1076820" y="515130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BD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7"/>
          <p:cNvSpPr/>
          <p:nvPr/>
        </p:nvSpPr>
        <p:spPr>
          <a:xfrm>
            <a:off x="646226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BC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7"/>
          <p:cNvSpPr/>
          <p:nvPr/>
        </p:nvSpPr>
        <p:spPr>
          <a:xfrm>
            <a:off x="629386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BA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7"/>
          <p:cNvSpPr/>
          <p:nvPr/>
        </p:nvSpPr>
        <p:spPr>
          <a:xfrm>
            <a:off x="612546" y="285492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B8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7"/>
          <p:cNvSpPr/>
          <p:nvPr/>
        </p:nvSpPr>
        <p:spPr>
          <a:xfrm>
            <a:off x="1229200" y="460505"/>
            <a:ext cx="0" cy="427261"/>
          </a:xfrm>
          <a:custGeom>
            <a:avLst/>
            <a:gdLst/>
            <a:ahLst/>
            <a:cxnLst/>
            <a:rect l="l" t="t" r="r" b="b"/>
            <a:pathLst>
              <a:path w="120000" h="216004" extrusionOk="0">
                <a:moveTo>
                  <a:pt x="0" y="216014"/>
                </a:moveTo>
                <a:lnTo>
                  <a:pt x="0" y="10"/>
                </a:lnTo>
              </a:path>
            </a:pathLst>
          </a:custGeom>
          <a:noFill/>
          <a:ln w="9525" cap="flat" cmpd="sng">
            <a:solidFill>
              <a:srgbClr val="FFB5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7"/>
          <p:cNvSpPr/>
          <p:nvPr/>
        </p:nvSpPr>
        <p:spPr>
          <a:xfrm>
            <a:off x="1510748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9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7"/>
          <p:cNvSpPr/>
          <p:nvPr/>
        </p:nvSpPr>
        <p:spPr>
          <a:xfrm>
            <a:off x="1493909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4F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7"/>
          <p:cNvSpPr/>
          <p:nvPr/>
        </p:nvSpPr>
        <p:spPr>
          <a:xfrm>
            <a:off x="1477069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EEEE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7"/>
          <p:cNvSpPr/>
          <p:nvPr/>
        </p:nvSpPr>
        <p:spPr>
          <a:xfrm>
            <a:off x="1460229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E9E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7"/>
          <p:cNvSpPr/>
          <p:nvPr/>
        </p:nvSpPr>
        <p:spPr>
          <a:xfrm>
            <a:off x="1443389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E4E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7"/>
          <p:cNvSpPr/>
          <p:nvPr/>
        </p:nvSpPr>
        <p:spPr>
          <a:xfrm>
            <a:off x="1426549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DEDE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7"/>
          <p:cNvSpPr/>
          <p:nvPr/>
        </p:nvSpPr>
        <p:spPr>
          <a:xfrm>
            <a:off x="1409710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D9D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7"/>
          <p:cNvSpPr/>
          <p:nvPr/>
        </p:nvSpPr>
        <p:spPr>
          <a:xfrm>
            <a:off x="1392870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D3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7"/>
          <p:cNvSpPr/>
          <p:nvPr/>
        </p:nvSpPr>
        <p:spPr>
          <a:xfrm>
            <a:off x="1376030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CECE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7"/>
          <p:cNvSpPr/>
          <p:nvPr/>
        </p:nvSpPr>
        <p:spPr>
          <a:xfrm>
            <a:off x="1359190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C8C8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7"/>
          <p:cNvSpPr/>
          <p:nvPr/>
        </p:nvSpPr>
        <p:spPr>
          <a:xfrm>
            <a:off x="1342350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C3C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7"/>
          <p:cNvSpPr/>
          <p:nvPr/>
        </p:nvSpPr>
        <p:spPr>
          <a:xfrm>
            <a:off x="1325511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DBD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7"/>
          <p:cNvSpPr/>
          <p:nvPr/>
        </p:nvSpPr>
        <p:spPr>
          <a:xfrm>
            <a:off x="1308671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8B8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7"/>
          <p:cNvSpPr/>
          <p:nvPr/>
        </p:nvSpPr>
        <p:spPr>
          <a:xfrm>
            <a:off x="1291831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2B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7"/>
          <p:cNvSpPr/>
          <p:nvPr/>
        </p:nvSpPr>
        <p:spPr>
          <a:xfrm>
            <a:off x="1274991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7"/>
          <p:cNvSpPr/>
          <p:nvPr/>
        </p:nvSpPr>
        <p:spPr>
          <a:xfrm>
            <a:off x="1258152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8A8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7"/>
          <p:cNvSpPr/>
          <p:nvPr/>
        </p:nvSpPr>
        <p:spPr>
          <a:xfrm>
            <a:off x="1241312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2A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7"/>
          <p:cNvSpPr/>
          <p:nvPr/>
        </p:nvSpPr>
        <p:spPr>
          <a:xfrm>
            <a:off x="1224472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9D9D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7"/>
          <p:cNvSpPr/>
          <p:nvPr/>
        </p:nvSpPr>
        <p:spPr>
          <a:xfrm>
            <a:off x="1207632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979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7"/>
          <p:cNvSpPr/>
          <p:nvPr/>
        </p:nvSpPr>
        <p:spPr>
          <a:xfrm>
            <a:off x="1190792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929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7"/>
          <p:cNvSpPr/>
          <p:nvPr/>
        </p:nvSpPr>
        <p:spPr>
          <a:xfrm>
            <a:off x="1173953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8C8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7"/>
          <p:cNvSpPr/>
          <p:nvPr/>
        </p:nvSpPr>
        <p:spPr>
          <a:xfrm>
            <a:off x="1157113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878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7"/>
          <p:cNvSpPr/>
          <p:nvPr/>
        </p:nvSpPr>
        <p:spPr>
          <a:xfrm>
            <a:off x="1140273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818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7"/>
          <p:cNvSpPr/>
          <p:nvPr/>
        </p:nvSpPr>
        <p:spPr>
          <a:xfrm>
            <a:off x="1123433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7C7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7"/>
          <p:cNvSpPr/>
          <p:nvPr/>
        </p:nvSpPr>
        <p:spPr>
          <a:xfrm>
            <a:off x="1106594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777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/>
          <p:nvPr/>
        </p:nvSpPr>
        <p:spPr>
          <a:xfrm>
            <a:off x="1089754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717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7"/>
          <p:cNvSpPr/>
          <p:nvPr/>
        </p:nvSpPr>
        <p:spPr>
          <a:xfrm>
            <a:off x="1072914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6C6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7"/>
          <p:cNvSpPr/>
          <p:nvPr/>
        </p:nvSpPr>
        <p:spPr>
          <a:xfrm>
            <a:off x="1056074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676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7"/>
          <p:cNvSpPr/>
          <p:nvPr/>
        </p:nvSpPr>
        <p:spPr>
          <a:xfrm>
            <a:off x="1039234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616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7"/>
          <p:cNvSpPr/>
          <p:nvPr/>
        </p:nvSpPr>
        <p:spPr>
          <a:xfrm>
            <a:off x="1022395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C5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7"/>
          <p:cNvSpPr/>
          <p:nvPr/>
        </p:nvSpPr>
        <p:spPr>
          <a:xfrm>
            <a:off x="1005555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65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7"/>
          <p:cNvSpPr/>
          <p:nvPr/>
        </p:nvSpPr>
        <p:spPr>
          <a:xfrm>
            <a:off x="988715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15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7"/>
          <p:cNvSpPr/>
          <p:nvPr/>
        </p:nvSpPr>
        <p:spPr>
          <a:xfrm>
            <a:off x="971875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4B4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7"/>
          <p:cNvSpPr/>
          <p:nvPr/>
        </p:nvSpPr>
        <p:spPr>
          <a:xfrm>
            <a:off x="955036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464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7"/>
          <p:cNvSpPr/>
          <p:nvPr/>
        </p:nvSpPr>
        <p:spPr>
          <a:xfrm>
            <a:off x="938196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414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7"/>
          <p:cNvSpPr/>
          <p:nvPr/>
        </p:nvSpPr>
        <p:spPr>
          <a:xfrm>
            <a:off x="921356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B3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7"/>
          <p:cNvSpPr/>
          <p:nvPr/>
        </p:nvSpPr>
        <p:spPr>
          <a:xfrm>
            <a:off x="904516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63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7"/>
          <p:cNvSpPr/>
          <p:nvPr/>
        </p:nvSpPr>
        <p:spPr>
          <a:xfrm>
            <a:off x="887676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03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7"/>
          <p:cNvSpPr/>
          <p:nvPr/>
        </p:nvSpPr>
        <p:spPr>
          <a:xfrm>
            <a:off x="870837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2B2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7"/>
          <p:cNvSpPr/>
          <p:nvPr/>
        </p:nvSpPr>
        <p:spPr>
          <a:xfrm>
            <a:off x="853997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252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7"/>
          <p:cNvSpPr/>
          <p:nvPr/>
        </p:nvSpPr>
        <p:spPr>
          <a:xfrm>
            <a:off x="837157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202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7"/>
          <p:cNvSpPr/>
          <p:nvPr/>
        </p:nvSpPr>
        <p:spPr>
          <a:xfrm>
            <a:off x="820317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B1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7"/>
          <p:cNvSpPr/>
          <p:nvPr/>
        </p:nvSpPr>
        <p:spPr>
          <a:xfrm>
            <a:off x="803478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51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7"/>
          <p:cNvSpPr/>
          <p:nvPr/>
        </p:nvSpPr>
        <p:spPr>
          <a:xfrm>
            <a:off x="786638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01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7"/>
          <p:cNvSpPr/>
          <p:nvPr/>
        </p:nvSpPr>
        <p:spPr>
          <a:xfrm>
            <a:off x="769798" y="712755"/>
            <a:ext cx="0" cy="427255"/>
          </a:xfrm>
          <a:custGeom>
            <a:avLst/>
            <a:gdLst/>
            <a:ahLst/>
            <a:cxnLst/>
            <a:rect l="l" t="t" r="r" b="b"/>
            <a:pathLst>
              <a:path w="120000" h="216001" extrusionOk="0">
                <a:moveTo>
                  <a:pt x="0" y="21600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A0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7"/>
          <p:cNvSpPr/>
          <p:nvPr/>
        </p:nvSpPr>
        <p:spPr>
          <a:xfrm>
            <a:off x="381984" y="570520"/>
            <a:ext cx="763773" cy="427255"/>
          </a:xfrm>
          <a:custGeom>
            <a:avLst/>
            <a:gdLst/>
            <a:ahLst/>
            <a:cxnLst/>
            <a:rect l="l" t="t" r="r" b="b"/>
            <a:pathLst>
              <a:path w="288006" h="216001" extrusionOk="0">
                <a:moveTo>
                  <a:pt x="0" y="216001"/>
                </a:moveTo>
                <a:lnTo>
                  <a:pt x="288006" y="216001"/>
                </a:lnTo>
                <a:lnTo>
                  <a:pt x="288006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7"/>
          <p:cNvSpPr/>
          <p:nvPr/>
        </p:nvSpPr>
        <p:spPr>
          <a:xfrm>
            <a:off x="1125909" y="568486"/>
            <a:ext cx="22565" cy="16829"/>
          </a:xfrm>
          <a:custGeom>
            <a:avLst/>
            <a:gdLst/>
            <a:ahLst/>
            <a:cxnLst/>
            <a:rect l="l" t="t" r="r" b="b"/>
            <a:pathLst>
              <a:path w="8509" h="8508" extrusionOk="0">
                <a:moveTo>
                  <a:pt x="8509" y="850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05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7"/>
          <p:cNvSpPr/>
          <p:nvPr/>
        </p:nvSpPr>
        <p:spPr>
          <a:xfrm>
            <a:off x="1102077" y="568485"/>
            <a:ext cx="46393" cy="34604"/>
          </a:xfrm>
          <a:custGeom>
            <a:avLst/>
            <a:gdLst/>
            <a:ahLst/>
            <a:cxnLst/>
            <a:rect l="l" t="t" r="r" b="b"/>
            <a:pathLst>
              <a:path w="17494" h="17494" extrusionOk="0">
                <a:moveTo>
                  <a:pt x="17494" y="1749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0A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7"/>
          <p:cNvSpPr/>
          <p:nvPr/>
        </p:nvSpPr>
        <p:spPr>
          <a:xfrm>
            <a:off x="1078283" y="568487"/>
            <a:ext cx="70189" cy="52352"/>
          </a:xfrm>
          <a:custGeom>
            <a:avLst/>
            <a:gdLst/>
            <a:ahLst/>
            <a:cxnLst/>
            <a:rect l="l" t="t" r="r" b="b"/>
            <a:pathLst>
              <a:path w="26467" h="26467" extrusionOk="0">
                <a:moveTo>
                  <a:pt x="26467" y="2646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0F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7"/>
          <p:cNvSpPr/>
          <p:nvPr/>
        </p:nvSpPr>
        <p:spPr>
          <a:xfrm>
            <a:off x="1054447" y="568486"/>
            <a:ext cx="94024" cy="70131"/>
          </a:xfrm>
          <a:custGeom>
            <a:avLst/>
            <a:gdLst/>
            <a:ahLst/>
            <a:cxnLst/>
            <a:rect l="l" t="t" r="r" b="b"/>
            <a:pathLst>
              <a:path w="35455" h="35455" extrusionOk="0">
                <a:moveTo>
                  <a:pt x="35455" y="3545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7"/>
          <p:cNvSpPr/>
          <p:nvPr/>
        </p:nvSpPr>
        <p:spPr>
          <a:xfrm>
            <a:off x="1030654" y="568486"/>
            <a:ext cx="117817" cy="87878"/>
          </a:xfrm>
          <a:custGeom>
            <a:avLst/>
            <a:gdLst/>
            <a:ahLst/>
            <a:cxnLst/>
            <a:rect l="l" t="t" r="r" b="b"/>
            <a:pathLst>
              <a:path w="44427" h="44427" extrusionOk="0">
                <a:moveTo>
                  <a:pt x="44427" y="4442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7"/>
          <p:cNvSpPr/>
          <p:nvPr/>
        </p:nvSpPr>
        <p:spPr>
          <a:xfrm>
            <a:off x="1006824" y="568486"/>
            <a:ext cx="141648" cy="105650"/>
          </a:xfrm>
          <a:custGeom>
            <a:avLst/>
            <a:gdLst/>
            <a:ahLst/>
            <a:cxnLst/>
            <a:rect l="l" t="t" r="r" b="b"/>
            <a:pathLst>
              <a:path w="53413" h="53412" extrusionOk="0">
                <a:moveTo>
                  <a:pt x="53413" y="5341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7"/>
          <p:cNvSpPr/>
          <p:nvPr/>
        </p:nvSpPr>
        <p:spPr>
          <a:xfrm>
            <a:off x="983027" y="568485"/>
            <a:ext cx="165444" cy="123401"/>
          </a:xfrm>
          <a:custGeom>
            <a:avLst/>
            <a:gdLst/>
            <a:ahLst/>
            <a:cxnLst/>
            <a:rect l="l" t="t" r="r" b="b"/>
            <a:pathLst>
              <a:path w="62386" h="62386" extrusionOk="0">
                <a:moveTo>
                  <a:pt x="62386" y="6238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2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7"/>
          <p:cNvSpPr/>
          <p:nvPr/>
        </p:nvSpPr>
        <p:spPr>
          <a:xfrm>
            <a:off x="959201" y="568487"/>
            <a:ext cx="189271" cy="141173"/>
          </a:xfrm>
          <a:custGeom>
            <a:avLst/>
            <a:gdLst/>
            <a:ahLst/>
            <a:cxnLst/>
            <a:rect l="l" t="t" r="r" b="b"/>
            <a:pathLst>
              <a:path w="71371" h="71371" extrusionOk="0">
                <a:moveTo>
                  <a:pt x="71371" y="713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2A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7"/>
          <p:cNvSpPr/>
          <p:nvPr/>
        </p:nvSpPr>
        <p:spPr>
          <a:xfrm>
            <a:off x="935387" y="568487"/>
            <a:ext cx="213083" cy="158936"/>
          </a:xfrm>
          <a:custGeom>
            <a:avLst/>
            <a:gdLst/>
            <a:ahLst/>
            <a:cxnLst/>
            <a:rect l="l" t="t" r="r" b="b"/>
            <a:pathLst>
              <a:path w="80350" h="80351" extrusionOk="0">
                <a:moveTo>
                  <a:pt x="80350" y="8035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2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7"/>
          <p:cNvSpPr/>
          <p:nvPr/>
        </p:nvSpPr>
        <p:spPr>
          <a:xfrm>
            <a:off x="911577" y="568486"/>
            <a:ext cx="236895" cy="176695"/>
          </a:xfrm>
          <a:custGeom>
            <a:avLst/>
            <a:gdLst/>
            <a:ahLst/>
            <a:cxnLst/>
            <a:rect l="l" t="t" r="r" b="b"/>
            <a:pathLst>
              <a:path w="89329" h="89329" extrusionOk="0">
                <a:moveTo>
                  <a:pt x="89329" y="8932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34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7"/>
          <p:cNvSpPr/>
          <p:nvPr/>
        </p:nvSpPr>
        <p:spPr>
          <a:xfrm>
            <a:off x="887757" y="568487"/>
            <a:ext cx="260714" cy="194461"/>
          </a:xfrm>
          <a:custGeom>
            <a:avLst/>
            <a:gdLst/>
            <a:ahLst/>
            <a:cxnLst/>
            <a:rect l="l" t="t" r="r" b="b"/>
            <a:pathLst>
              <a:path w="98311" h="98311" extrusionOk="0">
                <a:moveTo>
                  <a:pt x="98311" y="9831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7"/>
          <p:cNvSpPr/>
          <p:nvPr/>
        </p:nvSpPr>
        <p:spPr>
          <a:xfrm>
            <a:off x="863944" y="568486"/>
            <a:ext cx="284526" cy="212220"/>
          </a:xfrm>
          <a:custGeom>
            <a:avLst/>
            <a:gdLst/>
            <a:ahLst/>
            <a:cxnLst/>
            <a:rect l="l" t="t" r="r" b="b"/>
            <a:pathLst>
              <a:path w="107290" h="107289" extrusionOk="0">
                <a:moveTo>
                  <a:pt x="107290" y="10728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7"/>
          <p:cNvSpPr/>
          <p:nvPr/>
        </p:nvSpPr>
        <p:spPr>
          <a:xfrm>
            <a:off x="816321" y="568486"/>
            <a:ext cx="332149" cy="247743"/>
          </a:xfrm>
          <a:custGeom>
            <a:avLst/>
            <a:gdLst/>
            <a:ahLst/>
            <a:cxnLst/>
            <a:rect l="l" t="t" r="r" b="b"/>
            <a:pathLst>
              <a:path w="125248" h="125248" extrusionOk="0">
                <a:moveTo>
                  <a:pt x="125248" y="12524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49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7"/>
          <p:cNvSpPr/>
          <p:nvPr/>
        </p:nvSpPr>
        <p:spPr>
          <a:xfrm>
            <a:off x="3495927" y="1346731"/>
            <a:ext cx="355980" cy="265516"/>
          </a:xfrm>
          <a:custGeom>
            <a:avLst/>
            <a:gdLst/>
            <a:ahLst/>
            <a:cxnLst/>
            <a:rect l="l" t="t" r="r" b="b"/>
            <a:pathLst>
              <a:path w="134234" h="134233" extrusionOk="0">
                <a:moveTo>
                  <a:pt x="134234" y="13423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4F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7"/>
          <p:cNvSpPr/>
          <p:nvPr/>
        </p:nvSpPr>
        <p:spPr>
          <a:xfrm>
            <a:off x="768691" y="568486"/>
            <a:ext cx="379781" cy="283271"/>
          </a:xfrm>
          <a:custGeom>
            <a:avLst/>
            <a:gdLst/>
            <a:ahLst/>
            <a:cxnLst/>
            <a:rect l="l" t="t" r="r" b="b"/>
            <a:pathLst>
              <a:path w="143209" h="143209" extrusionOk="0">
                <a:moveTo>
                  <a:pt x="143209" y="14320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54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7"/>
          <p:cNvSpPr/>
          <p:nvPr/>
        </p:nvSpPr>
        <p:spPr>
          <a:xfrm>
            <a:off x="744862" y="568486"/>
            <a:ext cx="403608" cy="301043"/>
          </a:xfrm>
          <a:custGeom>
            <a:avLst/>
            <a:gdLst/>
            <a:ahLst/>
            <a:cxnLst/>
            <a:rect l="l" t="t" r="r" b="b"/>
            <a:pathLst>
              <a:path w="152194" h="152194" extrusionOk="0">
                <a:moveTo>
                  <a:pt x="152194" y="15219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7"/>
          <p:cNvSpPr/>
          <p:nvPr/>
        </p:nvSpPr>
        <p:spPr>
          <a:xfrm>
            <a:off x="721068" y="568486"/>
            <a:ext cx="427404" cy="318792"/>
          </a:xfrm>
          <a:custGeom>
            <a:avLst/>
            <a:gdLst/>
            <a:ahLst/>
            <a:cxnLst/>
            <a:rect l="l" t="t" r="r" b="b"/>
            <a:pathLst>
              <a:path w="161167" h="161167" extrusionOk="0">
                <a:moveTo>
                  <a:pt x="161167" y="16116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5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7"/>
          <p:cNvSpPr/>
          <p:nvPr/>
        </p:nvSpPr>
        <p:spPr>
          <a:xfrm>
            <a:off x="697238" y="568486"/>
            <a:ext cx="451232" cy="336564"/>
          </a:xfrm>
          <a:custGeom>
            <a:avLst/>
            <a:gdLst/>
            <a:ahLst/>
            <a:cxnLst/>
            <a:rect l="l" t="t" r="r" b="b"/>
            <a:pathLst>
              <a:path w="170152" h="170152" extrusionOk="0">
                <a:moveTo>
                  <a:pt x="170152" y="17015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64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7"/>
          <p:cNvSpPr/>
          <p:nvPr/>
        </p:nvSpPr>
        <p:spPr>
          <a:xfrm>
            <a:off x="673428" y="568486"/>
            <a:ext cx="475044" cy="354329"/>
          </a:xfrm>
          <a:custGeom>
            <a:avLst/>
            <a:gdLst/>
            <a:ahLst/>
            <a:cxnLst/>
            <a:rect l="l" t="t" r="r" b="b"/>
            <a:pathLst>
              <a:path w="179131" h="179133" extrusionOk="0">
                <a:moveTo>
                  <a:pt x="179131" y="17913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69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7"/>
          <p:cNvSpPr/>
          <p:nvPr/>
        </p:nvSpPr>
        <p:spPr>
          <a:xfrm>
            <a:off x="625800" y="568487"/>
            <a:ext cx="522670" cy="389850"/>
          </a:xfrm>
          <a:custGeom>
            <a:avLst/>
            <a:gdLst/>
            <a:ahLst/>
            <a:cxnLst/>
            <a:rect l="l" t="t" r="r" b="b"/>
            <a:pathLst>
              <a:path w="197090" h="197091" extrusionOk="0">
                <a:moveTo>
                  <a:pt x="197090" y="19709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74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7"/>
          <p:cNvSpPr/>
          <p:nvPr/>
        </p:nvSpPr>
        <p:spPr>
          <a:xfrm>
            <a:off x="601981" y="568486"/>
            <a:ext cx="546489" cy="407613"/>
          </a:xfrm>
          <a:custGeom>
            <a:avLst/>
            <a:gdLst/>
            <a:ahLst/>
            <a:cxnLst/>
            <a:rect l="l" t="t" r="r" b="b"/>
            <a:pathLst>
              <a:path w="206072" h="206071" extrusionOk="0">
                <a:moveTo>
                  <a:pt x="206072" y="2060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7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7"/>
          <p:cNvSpPr/>
          <p:nvPr/>
        </p:nvSpPr>
        <p:spPr>
          <a:xfrm>
            <a:off x="578155" y="568486"/>
            <a:ext cx="570317" cy="425385"/>
          </a:xfrm>
          <a:custGeom>
            <a:avLst/>
            <a:gdLst/>
            <a:ahLst/>
            <a:cxnLst/>
            <a:rect l="l" t="t" r="r" b="b"/>
            <a:pathLst>
              <a:path w="215057" h="215056" extrusionOk="0">
                <a:moveTo>
                  <a:pt x="215057" y="21505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7"/>
          <p:cNvSpPr/>
          <p:nvPr/>
        </p:nvSpPr>
        <p:spPr>
          <a:xfrm>
            <a:off x="554358" y="568487"/>
            <a:ext cx="575920" cy="429565"/>
          </a:xfrm>
          <a:custGeom>
            <a:avLst/>
            <a:gdLst/>
            <a:ahLst/>
            <a:cxnLst/>
            <a:rect l="l" t="t" r="r" b="b"/>
            <a:pathLst>
              <a:path w="217170" h="217169" extrusionOk="0">
                <a:moveTo>
                  <a:pt x="217170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83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7"/>
          <p:cNvSpPr/>
          <p:nvPr/>
        </p:nvSpPr>
        <p:spPr>
          <a:xfrm>
            <a:off x="530528" y="568487"/>
            <a:ext cx="575920" cy="429565"/>
          </a:xfrm>
          <a:custGeom>
            <a:avLst/>
            <a:gdLst/>
            <a:ahLst/>
            <a:cxnLst/>
            <a:rect l="l" t="t" r="r" b="b"/>
            <a:pathLst>
              <a:path w="217170" h="217169" extrusionOk="0">
                <a:moveTo>
                  <a:pt x="217170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7"/>
          <p:cNvSpPr/>
          <p:nvPr/>
        </p:nvSpPr>
        <p:spPr>
          <a:xfrm>
            <a:off x="506729" y="568487"/>
            <a:ext cx="575920" cy="429565"/>
          </a:xfrm>
          <a:custGeom>
            <a:avLst/>
            <a:gdLst/>
            <a:ahLst/>
            <a:cxnLst/>
            <a:rect l="l" t="t" r="r" b="b"/>
            <a:pathLst>
              <a:path w="217170" h="217169" extrusionOk="0">
                <a:moveTo>
                  <a:pt x="217170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8E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7"/>
          <p:cNvSpPr/>
          <p:nvPr/>
        </p:nvSpPr>
        <p:spPr>
          <a:xfrm>
            <a:off x="482899" y="568487"/>
            <a:ext cx="575920" cy="429565"/>
          </a:xfrm>
          <a:custGeom>
            <a:avLst/>
            <a:gdLst/>
            <a:ahLst/>
            <a:cxnLst/>
            <a:rect l="l" t="t" r="r" b="b"/>
            <a:pathLst>
              <a:path w="217170" h="217169" extrusionOk="0">
                <a:moveTo>
                  <a:pt x="217170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93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7"/>
          <p:cNvSpPr/>
          <p:nvPr/>
        </p:nvSpPr>
        <p:spPr>
          <a:xfrm>
            <a:off x="474659" y="568487"/>
            <a:ext cx="575920" cy="429565"/>
          </a:xfrm>
          <a:custGeom>
            <a:avLst/>
            <a:gdLst/>
            <a:ahLst/>
            <a:cxnLst/>
            <a:rect l="l" t="t" r="r" b="b"/>
            <a:pathLst>
              <a:path w="217170" h="217169" extrusionOk="0">
                <a:moveTo>
                  <a:pt x="217170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98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7"/>
          <p:cNvSpPr/>
          <p:nvPr/>
        </p:nvSpPr>
        <p:spPr>
          <a:xfrm>
            <a:off x="427020" y="568487"/>
            <a:ext cx="575915" cy="429565"/>
          </a:xfrm>
          <a:custGeom>
            <a:avLst/>
            <a:gdLst/>
            <a:ahLst/>
            <a:cxnLst/>
            <a:rect l="l" t="t" r="r" b="b"/>
            <a:pathLst>
              <a:path w="217168" h="217169" extrusionOk="0">
                <a:moveTo>
                  <a:pt x="217168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9F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7"/>
          <p:cNvSpPr/>
          <p:nvPr/>
        </p:nvSpPr>
        <p:spPr>
          <a:xfrm>
            <a:off x="403208" y="568487"/>
            <a:ext cx="575920" cy="429565"/>
          </a:xfrm>
          <a:custGeom>
            <a:avLst/>
            <a:gdLst/>
            <a:ahLst/>
            <a:cxnLst/>
            <a:rect l="l" t="t" r="r" b="b"/>
            <a:pathLst>
              <a:path w="217170" h="217169" extrusionOk="0">
                <a:moveTo>
                  <a:pt x="217170" y="21717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A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7"/>
          <p:cNvSpPr/>
          <p:nvPr/>
        </p:nvSpPr>
        <p:spPr>
          <a:xfrm>
            <a:off x="380579" y="569366"/>
            <a:ext cx="574732" cy="428685"/>
          </a:xfrm>
          <a:custGeom>
            <a:avLst/>
            <a:gdLst/>
            <a:ahLst/>
            <a:cxnLst/>
            <a:rect l="l" t="t" r="r" b="b"/>
            <a:pathLst>
              <a:path w="216722" h="216724" extrusionOk="0">
                <a:moveTo>
                  <a:pt x="216722" y="21672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7"/>
          <p:cNvSpPr/>
          <p:nvPr/>
        </p:nvSpPr>
        <p:spPr>
          <a:xfrm>
            <a:off x="380579" y="587128"/>
            <a:ext cx="550923" cy="410922"/>
          </a:xfrm>
          <a:custGeom>
            <a:avLst/>
            <a:gdLst/>
            <a:ahLst/>
            <a:cxnLst/>
            <a:rect l="l" t="t" r="r" b="b"/>
            <a:pathLst>
              <a:path w="207744" h="207744" extrusionOk="0">
                <a:moveTo>
                  <a:pt x="207744" y="20774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7"/>
          <p:cNvSpPr/>
          <p:nvPr/>
        </p:nvSpPr>
        <p:spPr>
          <a:xfrm>
            <a:off x="380580" y="604902"/>
            <a:ext cx="527096" cy="393150"/>
          </a:xfrm>
          <a:custGeom>
            <a:avLst/>
            <a:gdLst/>
            <a:ahLst/>
            <a:cxnLst/>
            <a:rect l="l" t="t" r="r" b="b"/>
            <a:pathLst>
              <a:path w="198759" h="198759" extrusionOk="0">
                <a:moveTo>
                  <a:pt x="198759" y="19875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AE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7"/>
          <p:cNvSpPr/>
          <p:nvPr/>
        </p:nvSpPr>
        <p:spPr>
          <a:xfrm>
            <a:off x="380579" y="640428"/>
            <a:ext cx="479464" cy="357622"/>
          </a:xfrm>
          <a:custGeom>
            <a:avLst/>
            <a:gdLst/>
            <a:ahLst/>
            <a:cxnLst/>
            <a:rect l="l" t="t" r="r" b="b"/>
            <a:pathLst>
              <a:path w="180798" h="180798" extrusionOk="0">
                <a:moveTo>
                  <a:pt x="180798" y="18079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B5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7"/>
          <p:cNvSpPr/>
          <p:nvPr/>
        </p:nvSpPr>
        <p:spPr>
          <a:xfrm>
            <a:off x="380580" y="658187"/>
            <a:ext cx="455653" cy="339864"/>
          </a:xfrm>
          <a:custGeom>
            <a:avLst/>
            <a:gdLst/>
            <a:ahLst/>
            <a:cxnLst/>
            <a:rect l="l" t="t" r="r" b="b"/>
            <a:pathLst>
              <a:path w="171819" h="171820" extrusionOk="0">
                <a:moveTo>
                  <a:pt x="171819" y="17182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B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7"/>
          <p:cNvSpPr/>
          <p:nvPr/>
        </p:nvSpPr>
        <p:spPr>
          <a:xfrm>
            <a:off x="380579" y="675950"/>
            <a:ext cx="431841" cy="322101"/>
          </a:xfrm>
          <a:custGeom>
            <a:avLst/>
            <a:gdLst/>
            <a:ahLst/>
            <a:cxnLst/>
            <a:rect l="l" t="t" r="r" b="b"/>
            <a:pathLst>
              <a:path w="162840" h="162840" extrusionOk="0">
                <a:moveTo>
                  <a:pt x="162840" y="16284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7"/>
          <p:cNvSpPr/>
          <p:nvPr/>
        </p:nvSpPr>
        <p:spPr>
          <a:xfrm>
            <a:off x="380579" y="693711"/>
            <a:ext cx="408027" cy="304340"/>
          </a:xfrm>
          <a:custGeom>
            <a:avLst/>
            <a:gdLst/>
            <a:ahLst/>
            <a:cxnLst/>
            <a:rect l="l" t="t" r="r" b="b"/>
            <a:pathLst>
              <a:path w="153860" h="153861" extrusionOk="0">
                <a:moveTo>
                  <a:pt x="153860" y="1538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7"/>
          <p:cNvSpPr/>
          <p:nvPr/>
        </p:nvSpPr>
        <p:spPr>
          <a:xfrm>
            <a:off x="380580" y="711478"/>
            <a:ext cx="384210" cy="286574"/>
          </a:xfrm>
          <a:custGeom>
            <a:avLst/>
            <a:gdLst/>
            <a:ahLst/>
            <a:cxnLst/>
            <a:rect l="l" t="t" r="r" b="b"/>
            <a:pathLst>
              <a:path w="144879" h="144879" extrusionOk="0">
                <a:moveTo>
                  <a:pt x="144879" y="14487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C3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7"/>
          <p:cNvSpPr/>
          <p:nvPr/>
        </p:nvSpPr>
        <p:spPr>
          <a:xfrm>
            <a:off x="380579" y="729249"/>
            <a:ext cx="360382" cy="268801"/>
          </a:xfrm>
          <a:custGeom>
            <a:avLst/>
            <a:gdLst/>
            <a:ahLst/>
            <a:cxnLst/>
            <a:rect l="l" t="t" r="r" b="b"/>
            <a:pathLst>
              <a:path w="135894" h="135894" extrusionOk="0">
                <a:moveTo>
                  <a:pt x="135894" y="13589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C6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7"/>
          <p:cNvSpPr/>
          <p:nvPr/>
        </p:nvSpPr>
        <p:spPr>
          <a:xfrm>
            <a:off x="380580" y="746999"/>
            <a:ext cx="336586" cy="251053"/>
          </a:xfrm>
          <a:custGeom>
            <a:avLst/>
            <a:gdLst/>
            <a:ahLst/>
            <a:cxnLst/>
            <a:rect l="l" t="t" r="r" b="b"/>
            <a:pathLst>
              <a:path w="126921" h="126921" extrusionOk="0">
                <a:moveTo>
                  <a:pt x="126921" y="12692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CA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7"/>
          <p:cNvSpPr/>
          <p:nvPr/>
        </p:nvSpPr>
        <p:spPr>
          <a:xfrm>
            <a:off x="380580" y="764774"/>
            <a:ext cx="312756" cy="233278"/>
          </a:xfrm>
          <a:custGeom>
            <a:avLst/>
            <a:gdLst/>
            <a:ahLst/>
            <a:cxnLst/>
            <a:rect l="l" t="t" r="r" b="b"/>
            <a:pathLst>
              <a:path w="117935" h="117935" extrusionOk="0">
                <a:moveTo>
                  <a:pt x="117935" y="11793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CD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7"/>
          <p:cNvSpPr/>
          <p:nvPr/>
        </p:nvSpPr>
        <p:spPr>
          <a:xfrm>
            <a:off x="380579" y="782532"/>
            <a:ext cx="288944" cy="215519"/>
          </a:xfrm>
          <a:custGeom>
            <a:avLst/>
            <a:gdLst/>
            <a:ahLst/>
            <a:cxnLst/>
            <a:rect l="l" t="t" r="r" b="b"/>
            <a:pathLst>
              <a:path w="108956" h="108957" extrusionOk="0">
                <a:moveTo>
                  <a:pt x="108956" y="10895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D1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7"/>
          <p:cNvSpPr/>
          <p:nvPr/>
        </p:nvSpPr>
        <p:spPr>
          <a:xfrm>
            <a:off x="380581" y="800295"/>
            <a:ext cx="265132" cy="197757"/>
          </a:xfrm>
          <a:custGeom>
            <a:avLst/>
            <a:gdLst/>
            <a:ahLst/>
            <a:cxnLst/>
            <a:rect l="l" t="t" r="r" b="b"/>
            <a:pathLst>
              <a:path w="99977" h="99977" extrusionOk="0">
                <a:moveTo>
                  <a:pt x="99977" y="9997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D4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7"/>
          <p:cNvSpPr/>
          <p:nvPr/>
        </p:nvSpPr>
        <p:spPr>
          <a:xfrm>
            <a:off x="380579" y="818054"/>
            <a:ext cx="241321" cy="179998"/>
          </a:xfrm>
          <a:custGeom>
            <a:avLst/>
            <a:gdLst/>
            <a:ahLst/>
            <a:cxnLst/>
            <a:rect l="l" t="t" r="r" b="b"/>
            <a:pathLst>
              <a:path w="90998" h="90999" extrusionOk="0">
                <a:moveTo>
                  <a:pt x="90998" y="9099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7"/>
          <p:cNvSpPr/>
          <p:nvPr/>
        </p:nvSpPr>
        <p:spPr>
          <a:xfrm>
            <a:off x="380580" y="835821"/>
            <a:ext cx="217504" cy="162229"/>
          </a:xfrm>
          <a:custGeom>
            <a:avLst/>
            <a:gdLst/>
            <a:ahLst/>
            <a:cxnLst/>
            <a:rect l="l" t="t" r="r" b="b"/>
            <a:pathLst>
              <a:path w="82017" h="82016" extrusionOk="0">
                <a:moveTo>
                  <a:pt x="82017" y="8201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DB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7"/>
          <p:cNvSpPr/>
          <p:nvPr/>
        </p:nvSpPr>
        <p:spPr>
          <a:xfrm>
            <a:off x="380579" y="853595"/>
            <a:ext cx="193676" cy="144457"/>
          </a:xfrm>
          <a:custGeom>
            <a:avLst/>
            <a:gdLst/>
            <a:ahLst/>
            <a:cxnLst/>
            <a:rect l="l" t="t" r="r" b="b"/>
            <a:pathLst>
              <a:path w="73032" h="73031" extrusionOk="0">
                <a:moveTo>
                  <a:pt x="73032" y="7303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DF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7"/>
          <p:cNvSpPr/>
          <p:nvPr/>
        </p:nvSpPr>
        <p:spPr>
          <a:xfrm>
            <a:off x="380580" y="871341"/>
            <a:ext cx="169880" cy="126710"/>
          </a:xfrm>
          <a:custGeom>
            <a:avLst/>
            <a:gdLst/>
            <a:ahLst/>
            <a:cxnLst/>
            <a:rect l="l" t="t" r="r" b="b"/>
            <a:pathLst>
              <a:path w="64059" h="64059" extrusionOk="0">
                <a:moveTo>
                  <a:pt x="64059" y="6405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E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7"/>
          <p:cNvSpPr/>
          <p:nvPr/>
        </p:nvSpPr>
        <p:spPr>
          <a:xfrm>
            <a:off x="380580" y="889116"/>
            <a:ext cx="146050" cy="108936"/>
          </a:xfrm>
          <a:custGeom>
            <a:avLst/>
            <a:gdLst/>
            <a:ahLst/>
            <a:cxnLst/>
            <a:rect l="l" t="t" r="r" b="b"/>
            <a:pathLst>
              <a:path w="55073" h="55073" extrusionOk="0">
                <a:moveTo>
                  <a:pt x="55073" y="5507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7"/>
          <p:cNvSpPr/>
          <p:nvPr/>
        </p:nvSpPr>
        <p:spPr>
          <a:xfrm>
            <a:off x="380579" y="906868"/>
            <a:ext cx="122249" cy="91183"/>
          </a:xfrm>
          <a:custGeom>
            <a:avLst/>
            <a:gdLst/>
            <a:ahLst/>
            <a:cxnLst/>
            <a:rect l="l" t="t" r="r" b="b"/>
            <a:pathLst>
              <a:path w="46098" h="46098" extrusionOk="0">
                <a:moveTo>
                  <a:pt x="46098" y="4609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7"/>
          <p:cNvSpPr/>
          <p:nvPr/>
        </p:nvSpPr>
        <p:spPr>
          <a:xfrm>
            <a:off x="380579" y="924642"/>
            <a:ext cx="98419" cy="73408"/>
          </a:xfrm>
          <a:custGeom>
            <a:avLst/>
            <a:gdLst/>
            <a:ahLst/>
            <a:cxnLst/>
            <a:rect l="l" t="t" r="r" b="b"/>
            <a:pathLst>
              <a:path w="37112" h="37112" extrusionOk="0">
                <a:moveTo>
                  <a:pt x="37112" y="3711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7"/>
          <p:cNvSpPr/>
          <p:nvPr/>
        </p:nvSpPr>
        <p:spPr>
          <a:xfrm>
            <a:off x="380580" y="942392"/>
            <a:ext cx="74623" cy="55660"/>
          </a:xfrm>
          <a:custGeom>
            <a:avLst/>
            <a:gdLst/>
            <a:ahLst/>
            <a:cxnLst/>
            <a:rect l="l" t="t" r="r" b="b"/>
            <a:pathLst>
              <a:path w="28139" h="28139" extrusionOk="0">
                <a:moveTo>
                  <a:pt x="28139" y="2813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7"/>
          <p:cNvSpPr/>
          <p:nvPr/>
        </p:nvSpPr>
        <p:spPr>
          <a:xfrm>
            <a:off x="380579" y="960164"/>
            <a:ext cx="50795" cy="37887"/>
          </a:xfrm>
          <a:custGeom>
            <a:avLst/>
            <a:gdLst/>
            <a:ahLst/>
            <a:cxnLst/>
            <a:rect l="l" t="t" r="r" b="b"/>
            <a:pathLst>
              <a:path w="19154" h="19154" extrusionOk="0">
                <a:moveTo>
                  <a:pt x="19154" y="1915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7"/>
          <p:cNvSpPr/>
          <p:nvPr/>
        </p:nvSpPr>
        <p:spPr>
          <a:xfrm>
            <a:off x="380581" y="977922"/>
            <a:ext cx="26983" cy="20128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10175" y="1017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8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7"/>
          <p:cNvSpPr/>
          <p:nvPr/>
        </p:nvSpPr>
        <p:spPr>
          <a:xfrm>
            <a:off x="380579" y="995685"/>
            <a:ext cx="3172" cy="2366"/>
          </a:xfrm>
          <a:custGeom>
            <a:avLst/>
            <a:gdLst/>
            <a:ahLst/>
            <a:cxnLst/>
            <a:rect l="l" t="t" r="r" b="b"/>
            <a:pathLst>
              <a:path w="1196" h="1196" extrusionOk="0">
                <a:moveTo>
                  <a:pt x="1196" y="119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B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7"/>
          <p:cNvSpPr/>
          <p:nvPr/>
        </p:nvSpPr>
        <p:spPr>
          <a:xfrm>
            <a:off x="1091611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7"/>
          <p:cNvSpPr/>
          <p:nvPr/>
        </p:nvSpPr>
        <p:spPr>
          <a:xfrm>
            <a:off x="1088243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FDFD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7"/>
          <p:cNvSpPr/>
          <p:nvPr/>
        </p:nvSpPr>
        <p:spPr>
          <a:xfrm>
            <a:off x="1083191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CFC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7"/>
          <p:cNvSpPr/>
          <p:nvPr/>
        </p:nvSpPr>
        <p:spPr>
          <a:xfrm>
            <a:off x="1078139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BFB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7"/>
          <p:cNvSpPr/>
          <p:nvPr/>
        </p:nvSpPr>
        <p:spPr>
          <a:xfrm>
            <a:off x="1074771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FAFA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7"/>
          <p:cNvSpPr/>
          <p:nvPr/>
        </p:nvSpPr>
        <p:spPr>
          <a:xfrm>
            <a:off x="1069719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7"/>
          <p:cNvSpPr/>
          <p:nvPr/>
        </p:nvSpPr>
        <p:spPr>
          <a:xfrm>
            <a:off x="1064668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8F8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7"/>
          <p:cNvSpPr/>
          <p:nvPr/>
        </p:nvSpPr>
        <p:spPr>
          <a:xfrm>
            <a:off x="1061300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7"/>
          <p:cNvSpPr/>
          <p:nvPr/>
        </p:nvSpPr>
        <p:spPr>
          <a:xfrm>
            <a:off x="1056248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6F6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7"/>
          <p:cNvSpPr/>
          <p:nvPr/>
        </p:nvSpPr>
        <p:spPr>
          <a:xfrm>
            <a:off x="1051196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7"/>
          <p:cNvSpPr/>
          <p:nvPr/>
        </p:nvSpPr>
        <p:spPr>
          <a:xfrm>
            <a:off x="1047828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F4F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7"/>
          <p:cNvSpPr/>
          <p:nvPr/>
        </p:nvSpPr>
        <p:spPr>
          <a:xfrm>
            <a:off x="1042776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7"/>
          <p:cNvSpPr/>
          <p:nvPr/>
        </p:nvSpPr>
        <p:spPr>
          <a:xfrm>
            <a:off x="1037724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7"/>
          <p:cNvSpPr/>
          <p:nvPr/>
        </p:nvSpPr>
        <p:spPr>
          <a:xfrm>
            <a:off x="1034356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7"/>
          <p:cNvSpPr/>
          <p:nvPr/>
        </p:nvSpPr>
        <p:spPr>
          <a:xfrm>
            <a:off x="1029304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F0F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7"/>
          <p:cNvSpPr/>
          <p:nvPr/>
        </p:nvSpPr>
        <p:spPr>
          <a:xfrm>
            <a:off x="1024252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7"/>
          <p:cNvSpPr/>
          <p:nvPr/>
        </p:nvSpPr>
        <p:spPr>
          <a:xfrm>
            <a:off x="1020884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7"/>
          <p:cNvSpPr/>
          <p:nvPr/>
        </p:nvSpPr>
        <p:spPr>
          <a:xfrm>
            <a:off x="1015832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D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7"/>
          <p:cNvSpPr/>
          <p:nvPr/>
        </p:nvSpPr>
        <p:spPr>
          <a:xfrm>
            <a:off x="1010780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C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7"/>
          <p:cNvSpPr/>
          <p:nvPr/>
        </p:nvSpPr>
        <p:spPr>
          <a:xfrm>
            <a:off x="1007412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7"/>
          <p:cNvSpPr/>
          <p:nvPr/>
        </p:nvSpPr>
        <p:spPr>
          <a:xfrm>
            <a:off x="1002360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7"/>
          <p:cNvSpPr/>
          <p:nvPr/>
        </p:nvSpPr>
        <p:spPr>
          <a:xfrm>
            <a:off x="997308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7"/>
          <p:cNvSpPr/>
          <p:nvPr/>
        </p:nvSpPr>
        <p:spPr>
          <a:xfrm>
            <a:off x="993940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7"/>
          <p:cNvSpPr/>
          <p:nvPr/>
        </p:nvSpPr>
        <p:spPr>
          <a:xfrm>
            <a:off x="988889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7E7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7"/>
          <p:cNvSpPr/>
          <p:nvPr/>
        </p:nvSpPr>
        <p:spPr>
          <a:xfrm>
            <a:off x="983837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7"/>
          <p:cNvSpPr/>
          <p:nvPr/>
        </p:nvSpPr>
        <p:spPr>
          <a:xfrm>
            <a:off x="980469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7"/>
          <p:cNvSpPr/>
          <p:nvPr/>
        </p:nvSpPr>
        <p:spPr>
          <a:xfrm>
            <a:off x="975417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4E4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7"/>
          <p:cNvSpPr/>
          <p:nvPr/>
        </p:nvSpPr>
        <p:spPr>
          <a:xfrm>
            <a:off x="970365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3E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7"/>
          <p:cNvSpPr/>
          <p:nvPr/>
        </p:nvSpPr>
        <p:spPr>
          <a:xfrm>
            <a:off x="966997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E2E2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7"/>
          <p:cNvSpPr/>
          <p:nvPr/>
        </p:nvSpPr>
        <p:spPr>
          <a:xfrm>
            <a:off x="961945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7"/>
          <p:cNvSpPr/>
          <p:nvPr/>
        </p:nvSpPr>
        <p:spPr>
          <a:xfrm>
            <a:off x="956893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7"/>
          <p:cNvSpPr/>
          <p:nvPr/>
        </p:nvSpPr>
        <p:spPr>
          <a:xfrm>
            <a:off x="953525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DFDF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7"/>
          <p:cNvSpPr/>
          <p:nvPr/>
        </p:nvSpPr>
        <p:spPr>
          <a:xfrm>
            <a:off x="948473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7"/>
          <p:cNvSpPr/>
          <p:nvPr/>
        </p:nvSpPr>
        <p:spPr>
          <a:xfrm>
            <a:off x="943421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7"/>
          <p:cNvSpPr/>
          <p:nvPr/>
        </p:nvSpPr>
        <p:spPr>
          <a:xfrm>
            <a:off x="940053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7"/>
          <p:cNvSpPr/>
          <p:nvPr/>
        </p:nvSpPr>
        <p:spPr>
          <a:xfrm>
            <a:off x="935001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7"/>
          <p:cNvSpPr/>
          <p:nvPr/>
        </p:nvSpPr>
        <p:spPr>
          <a:xfrm>
            <a:off x="929949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7"/>
          <p:cNvSpPr/>
          <p:nvPr/>
        </p:nvSpPr>
        <p:spPr>
          <a:xfrm>
            <a:off x="926581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7"/>
          <p:cNvSpPr/>
          <p:nvPr/>
        </p:nvSpPr>
        <p:spPr>
          <a:xfrm>
            <a:off x="921529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7"/>
          <p:cNvSpPr/>
          <p:nvPr/>
        </p:nvSpPr>
        <p:spPr>
          <a:xfrm>
            <a:off x="916477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7D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7"/>
          <p:cNvSpPr/>
          <p:nvPr/>
        </p:nvSpPr>
        <p:spPr>
          <a:xfrm>
            <a:off x="913110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7"/>
          <p:cNvSpPr/>
          <p:nvPr/>
        </p:nvSpPr>
        <p:spPr>
          <a:xfrm>
            <a:off x="908058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7"/>
          <p:cNvSpPr/>
          <p:nvPr/>
        </p:nvSpPr>
        <p:spPr>
          <a:xfrm>
            <a:off x="903006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7"/>
          <p:cNvSpPr/>
          <p:nvPr/>
        </p:nvSpPr>
        <p:spPr>
          <a:xfrm>
            <a:off x="899638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D3D3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7"/>
          <p:cNvSpPr/>
          <p:nvPr/>
        </p:nvSpPr>
        <p:spPr>
          <a:xfrm>
            <a:off x="894586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7"/>
          <p:cNvSpPr/>
          <p:nvPr/>
        </p:nvSpPr>
        <p:spPr>
          <a:xfrm>
            <a:off x="889534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D1D1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7"/>
          <p:cNvSpPr/>
          <p:nvPr/>
        </p:nvSpPr>
        <p:spPr>
          <a:xfrm>
            <a:off x="886166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D0D0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7"/>
          <p:cNvSpPr/>
          <p:nvPr/>
        </p:nvSpPr>
        <p:spPr>
          <a:xfrm>
            <a:off x="881114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7"/>
          <p:cNvSpPr/>
          <p:nvPr/>
        </p:nvSpPr>
        <p:spPr>
          <a:xfrm>
            <a:off x="876062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E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7"/>
          <p:cNvSpPr/>
          <p:nvPr/>
        </p:nvSpPr>
        <p:spPr>
          <a:xfrm>
            <a:off x="872694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CDCD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7"/>
          <p:cNvSpPr/>
          <p:nvPr/>
        </p:nvSpPr>
        <p:spPr>
          <a:xfrm>
            <a:off x="867642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7"/>
          <p:cNvSpPr/>
          <p:nvPr/>
        </p:nvSpPr>
        <p:spPr>
          <a:xfrm>
            <a:off x="862590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BC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7"/>
          <p:cNvSpPr/>
          <p:nvPr/>
        </p:nvSpPr>
        <p:spPr>
          <a:xfrm>
            <a:off x="859222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7"/>
          <p:cNvSpPr/>
          <p:nvPr/>
        </p:nvSpPr>
        <p:spPr>
          <a:xfrm>
            <a:off x="854170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7"/>
          <p:cNvSpPr/>
          <p:nvPr/>
        </p:nvSpPr>
        <p:spPr>
          <a:xfrm>
            <a:off x="849118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7"/>
          <p:cNvSpPr/>
          <p:nvPr/>
        </p:nvSpPr>
        <p:spPr>
          <a:xfrm>
            <a:off x="845750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C7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7"/>
          <p:cNvSpPr/>
          <p:nvPr/>
        </p:nvSpPr>
        <p:spPr>
          <a:xfrm>
            <a:off x="840698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7"/>
          <p:cNvSpPr/>
          <p:nvPr/>
        </p:nvSpPr>
        <p:spPr>
          <a:xfrm>
            <a:off x="835647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5C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7"/>
          <p:cNvSpPr/>
          <p:nvPr/>
        </p:nvSpPr>
        <p:spPr>
          <a:xfrm>
            <a:off x="832279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C4C4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7"/>
          <p:cNvSpPr/>
          <p:nvPr/>
        </p:nvSpPr>
        <p:spPr>
          <a:xfrm>
            <a:off x="827227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3C3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7"/>
          <p:cNvSpPr/>
          <p:nvPr/>
        </p:nvSpPr>
        <p:spPr>
          <a:xfrm>
            <a:off x="822175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7"/>
          <p:cNvSpPr/>
          <p:nvPr/>
        </p:nvSpPr>
        <p:spPr>
          <a:xfrm>
            <a:off x="818807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C1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7"/>
          <p:cNvSpPr/>
          <p:nvPr/>
        </p:nvSpPr>
        <p:spPr>
          <a:xfrm>
            <a:off x="813755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7"/>
          <p:cNvSpPr/>
          <p:nvPr/>
        </p:nvSpPr>
        <p:spPr>
          <a:xfrm>
            <a:off x="808703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7"/>
          <p:cNvSpPr/>
          <p:nvPr/>
        </p:nvSpPr>
        <p:spPr>
          <a:xfrm>
            <a:off x="805335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7"/>
          <p:cNvSpPr/>
          <p:nvPr/>
        </p:nvSpPr>
        <p:spPr>
          <a:xfrm>
            <a:off x="800283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DBD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7"/>
          <p:cNvSpPr/>
          <p:nvPr/>
        </p:nvSpPr>
        <p:spPr>
          <a:xfrm>
            <a:off x="795231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7"/>
          <p:cNvSpPr/>
          <p:nvPr/>
        </p:nvSpPr>
        <p:spPr>
          <a:xfrm>
            <a:off x="791863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7"/>
          <p:cNvSpPr/>
          <p:nvPr/>
        </p:nvSpPr>
        <p:spPr>
          <a:xfrm>
            <a:off x="786811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7"/>
          <p:cNvSpPr/>
          <p:nvPr/>
        </p:nvSpPr>
        <p:spPr>
          <a:xfrm>
            <a:off x="781759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9B9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7"/>
          <p:cNvSpPr/>
          <p:nvPr/>
        </p:nvSpPr>
        <p:spPr>
          <a:xfrm>
            <a:off x="778391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B8B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7"/>
          <p:cNvSpPr/>
          <p:nvPr/>
        </p:nvSpPr>
        <p:spPr>
          <a:xfrm>
            <a:off x="773339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7"/>
          <p:cNvSpPr/>
          <p:nvPr/>
        </p:nvSpPr>
        <p:spPr>
          <a:xfrm>
            <a:off x="768287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6B6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7"/>
          <p:cNvSpPr/>
          <p:nvPr/>
        </p:nvSpPr>
        <p:spPr>
          <a:xfrm>
            <a:off x="764919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B5B5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7"/>
          <p:cNvSpPr/>
          <p:nvPr/>
        </p:nvSpPr>
        <p:spPr>
          <a:xfrm>
            <a:off x="759868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4B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7"/>
          <p:cNvSpPr/>
          <p:nvPr/>
        </p:nvSpPr>
        <p:spPr>
          <a:xfrm>
            <a:off x="754816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7"/>
          <p:cNvSpPr/>
          <p:nvPr/>
        </p:nvSpPr>
        <p:spPr>
          <a:xfrm>
            <a:off x="751448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7"/>
          <p:cNvSpPr/>
          <p:nvPr/>
        </p:nvSpPr>
        <p:spPr>
          <a:xfrm>
            <a:off x="746396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1B1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7"/>
          <p:cNvSpPr/>
          <p:nvPr/>
        </p:nvSpPr>
        <p:spPr>
          <a:xfrm>
            <a:off x="741344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7"/>
          <p:cNvSpPr/>
          <p:nvPr/>
        </p:nvSpPr>
        <p:spPr>
          <a:xfrm>
            <a:off x="737976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7"/>
          <p:cNvSpPr/>
          <p:nvPr/>
        </p:nvSpPr>
        <p:spPr>
          <a:xfrm>
            <a:off x="732924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EAE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7"/>
          <p:cNvSpPr/>
          <p:nvPr/>
        </p:nvSpPr>
        <p:spPr>
          <a:xfrm>
            <a:off x="727872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DAD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7"/>
          <p:cNvSpPr/>
          <p:nvPr/>
        </p:nvSpPr>
        <p:spPr>
          <a:xfrm>
            <a:off x="724504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ACAC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7"/>
          <p:cNvSpPr/>
          <p:nvPr/>
        </p:nvSpPr>
        <p:spPr>
          <a:xfrm>
            <a:off x="719452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B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7"/>
          <p:cNvSpPr/>
          <p:nvPr/>
        </p:nvSpPr>
        <p:spPr>
          <a:xfrm>
            <a:off x="714400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7"/>
          <p:cNvSpPr/>
          <p:nvPr/>
        </p:nvSpPr>
        <p:spPr>
          <a:xfrm>
            <a:off x="711032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A9A9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7"/>
          <p:cNvSpPr/>
          <p:nvPr/>
        </p:nvSpPr>
        <p:spPr>
          <a:xfrm>
            <a:off x="705980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8A8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7"/>
          <p:cNvSpPr/>
          <p:nvPr/>
        </p:nvSpPr>
        <p:spPr>
          <a:xfrm>
            <a:off x="700928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7"/>
          <p:cNvSpPr/>
          <p:nvPr/>
        </p:nvSpPr>
        <p:spPr>
          <a:xfrm>
            <a:off x="697560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7"/>
          <p:cNvSpPr/>
          <p:nvPr/>
        </p:nvSpPr>
        <p:spPr>
          <a:xfrm>
            <a:off x="692508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7"/>
          <p:cNvSpPr/>
          <p:nvPr/>
        </p:nvSpPr>
        <p:spPr>
          <a:xfrm>
            <a:off x="687456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4A4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7"/>
          <p:cNvSpPr/>
          <p:nvPr/>
        </p:nvSpPr>
        <p:spPr>
          <a:xfrm>
            <a:off x="684089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7"/>
          <p:cNvSpPr/>
          <p:nvPr/>
        </p:nvSpPr>
        <p:spPr>
          <a:xfrm>
            <a:off x="679037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2A2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87"/>
          <p:cNvSpPr/>
          <p:nvPr/>
        </p:nvSpPr>
        <p:spPr>
          <a:xfrm>
            <a:off x="673985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7"/>
          <p:cNvSpPr/>
          <p:nvPr/>
        </p:nvSpPr>
        <p:spPr>
          <a:xfrm>
            <a:off x="670617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A0A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7"/>
          <p:cNvSpPr/>
          <p:nvPr/>
        </p:nvSpPr>
        <p:spPr>
          <a:xfrm>
            <a:off x="665565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F9F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7"/>
          <p:cNvSpPr/>
          <p:nvPr/>
        </p:nvSpPr>
        <p:spPr>
          <a:xfrm>
            <a:off x="660513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7"/>
          <p:cNvSpPr/>
          <p:nvPr/>
        </p:nvSpPr>
        <p:spPr>
          <a:xfrm>
            <a:off x="657145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9D9D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7"/>
          <p:cNvSpPr/>
          <p:nvPr/>
        </p:nvSpPr>
        <p:spPr>
          <a:xfrm>
            <a:off x="652093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C9C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7"/>
          <p:cNvSpPr/>
          <p:nvPr/>
        </p:nvSpPr>
        <p:spPr>
          <a:xfrm>
            <a:off x="647041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7"/>
          <p:cNvSpPr/>
          <p:nvPr/>
        </p:nvSpPr>
        <p:spPr>
          <a:xfrm>
            <a:off x="643673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7"/>
          <p:cNvSpPr/>
          <p:nvPr/>
        </p:nvSpPr>
        <p:spPr>
          <a:xfrm>
            <a:off x="638621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7"/>
          <p:cNvSpPr/>
          <p:nvPr/>
        </p:nvSpPr>
        <p:spPr>
          <a:xfrm>
            <a:off x="633569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7"/>
          <p:cNvSpPr/>
          <p:nvPr/>
        </p:nvSpPr>
        <p:spPr>
          <a:xfrm>
            <a:off x="630201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9797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7"/>
          <p:cNvSpPr/>
          <p:nvPr/>
        </p:nvSpPr>
        <p:spPr>
          <a:xfrm>
            <a:off x="625149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696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7"/>
          <p:cNvSpPr/>
          <p:nvPr/>
        </p:nvSpPr>
        <p:spPr>
          <a:xfrm>
            <a:off x="620097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595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7"/>
          <p:cNvSpPr/>
          <p:nvPr/>
        </p:nvSpPr>
        <p:spPr>
          <a:xfrm>
            <a:off x="616729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7"/>
          <p:cNvSpPr/>
          <p:nvPr/>
        </p:nvSpPr>
        <p:spPr>
          <a:xfrm>
            <a:off x="611677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393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7"/>
          <p:cNvSpPr/>
          <p:nvPr/>
        </p:nvSpPr>
        <p:spPr>
          <a:xfrm>
            <a:off x="606626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292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7"/>
          <p:cNvSpPr/>
          <p:nvPr/>
        </p:nvSpPr>
        <p:spPr>
          <a:xfrm>
            <a:off x="603258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7"/>
          <p:cNvSpPr/>
          <p:nvPr/>
        </p:nvSpPr>
        <p:spPr>
          <a:xfrm>
            <a:off x="598206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90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7"/>
          <p:cNvSpPr/>
          <p:nvPr/>
        </p:nvSpPr>
        <p:spPr>
          <a:xfrm>
            <a:off x="593154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F8F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7"/>
          <p:cNvSpPr/>
          <p:nvPr/>
        </p:nvSpPr>
        <p:spPr>
          <a:xfrm>
            <a:off x="589786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8E8E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7"/>
          <p:cNvSpPr/>
          <p:nvPr/>
        </p:nvSpPr>
        <p:spPr>
          <a:xfrm>
            <a:off x="584734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D8D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87"/>
          <p:cNvSpPr/>
          <p:nvPr/>
        </p:nvSpPr>
        <p:spPr>
          <a:xfrm>
            <a:off x="579682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C8C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7"/>
          <p:cNvSpPr/>
          <p:nvPr/>
        </p:nvSpPr>
        <p:spPr>
          <a:xfrm>
            <a:off x="576314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8B8B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7"/>
          <p:cNvSpPr/>
          <p:nvPr/>
        </p:nvSpPr>
        <p:spPr>
          <a:xfrm>
            <a:off x="571262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A8A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7"/>
          <p:cNvSpPr/>
          <p:nvPr/>
        </p:nvSpPr>
        <p:spPr>
          <a:xfrm>
            <a:off x="566210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989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7"/>
          <p:cNvSpPr/>
          <p:nvPr/>
        </p:nvSpPr>
        <p:spPr>
          <a:xfrm>
            <a:off x="562842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7"/>
          <p:cNvSpPr/>
          <p:nvPr/>
        </p:nvSpPr>
        <p:spPr>
          <a:xfrm>
            <a:off x="557790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787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7"/>
          <p:cNvSpPr/>
          <p:nvPr/>
        </p:nvSpPr>
        <p:spPr>
          <a:xfrm>
            <a:off x="552738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686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7"/>
          <p:cNvSpPr/>
          <p:nvPr/>
        </p:nvSpPr>
        <p:spPr>
          <a:xfrm>
            <a:off x="549370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87"/>
          <p:cNvSpPr/>
          <p:nvPr/>
        </p:nvSpPr>
        <p:spPr>
          <a:xfrm>
            <a:off x="544318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4848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87"/>
          <p:cNvSpPr/>
          <p:nvPr/>
        </p:nvSpPr>
        <p:spPr>
          <a:xfrm>
            <a:off x="539266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383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7"/>
          <p:cNvSpPr/>
          <p:nvPr/>
        </p:nvSpPr>
        <p:spPr>
          <a:xfrm>
            <a:off x="535898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828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7"/>
          <p:cNvSpPr/>
          <p:nvPr/>
        </p:nvSpPr>
        <p:spPr>
          <a:xfrm>
            <a:off x="530847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181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7"/>
          <p:cNvSpPr/>
          <p:nvPr/>
        </p:nvSpPr>
        <p:spPr>
          <a:xfrm>
            <a:off x="525795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7"/>
          <p:cNvSpPr/>
          <p:nvPr/>
        </p:nvSpPr>
        <p:spPr>
          <a:xfrm>
            <a:off x="5221545" y="845393"/>
            <a:ext cx="44826" cy="0"/>
          </a:xfrm>
          <a:custGeom>
            <a:avLst/>
            <a:gdLst/>
            <a:ahLst/>
            <a:cxnLst/>
            <a:rect l="l" t="t" r="r" b="b"/>
            <a:pathLst>
              <a:path w="16903" h="120000" extrusionOk="0">
                <a:moveTo>
                  <a:pt x="0" y="0"/>
                </a:moveTo>
                <a:lnTo>
                  <a:pt x="16903" y="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7"/>
          <p:cNvSpPr/>
          <p:nvPr/>
        </p:nvSpPr>
        <p:spPr>
          <a:xfrm>
            <a:off x="518786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7"/>
          <p:cNvSpPr/>
          <p:nvPr/>
        </p:nvSpPr>
        <p:spPr>
          <a:xfrm>
            <a:off x="515418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7"/>
          <p:cNvSpPr/>
          <p:nvPr/>
        </p:nvSpPr>
        <p:spPr>
          <a:xfrm>
            <a:off x="512050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7"/>
          <p:cNvSpPr/>
          <p:nvPr/>
        </p:nvSpPr>
        <p:spPr>
          <a:xfrm>
            <a:off x="506998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7"/>
          <p:cNvSpPr/>
          <p:nvPr/>
        </p:nvSpPr>
        <p:spPr>
          <a:xfrm>
            <a:off x="503630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7"/>
          <p:cNvSpPr/>
          <p:nvPr/>
        </p:nvSpPr>
        <p:spPr>
          <a:xfrm>
            <a:off x="500262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97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7"/>
          <p:cNvSpPr/>
          <p:nvPr/>
        </p:nvSpPr>
        <p:spPr>
          <a:xfrm>
            <a:off x="496894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87"/>
          <p:cNvSpPr/>
          <p:nvPr/>
        </p:nvSpPr>
        <p:spPr>
          <a:xfrm>
            <a:off x="493526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7"/>
          <p:cNvSpPr/>
          <p:nvPr/>
        </p:nvSpPr>
        <p:spPr>
          <a:xfrm>
            <a:off x="488474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7676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7"/>
          <p:cNvSpPr/>
          <p:nvPr/>
        </p:nvSpPr>
        <p:spPr>
          <a:xfrm>
            <a:off x="485107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7"/>
          <p:cNvSpPr/>
          <p:nvPr/>
        </p:nvSpPr>
        <p:spPr>
          <a:xfrm>
            <a:off x="481739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474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7"/>
          <p:cNvSpPr/>
          <p:nvPr/>
        </p:nvSpPr>
        <p:spPr>
          <a:xfrm>
            <a:off x="478371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7"/>
          <p:cNvSpPr/>
          <p:nvPr/>
        </p:nvSpPr>
        <p:spPr>
          <a:xfrm>
            <a:off x="473319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7272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7"/>
          <p:cNvSpPr/>
          <p:nvPr/>
        </p:nvSpPr>
        <p:spPr>
          <a:xfrm>
            <a:off x="469951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171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7"/>
          <p:cNvSpPr/>
          <p:nvPr/>
        </p:nvSpPr>
        <p:spPr>
          <a:xfrm>
            <a:off x="466583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70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7"/>
          <p:cNvSpPr/>
          <p:nvPr/>
        </p:nvSpPr>
        <p:spPr>
          <a:xfrm>
            <a:off x="463215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F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7"/>
          <p:cNvSpPr/>
          <p:nvPr/>
        </p:nvSpPr>
        <p:spPr>
          <a:xfrm>
            <a:off x="458163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6E6E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7"/>
          <p:cNvSpPr/>
          <p:nvPr/>
        </p:nvSpPr>
        <p:spPr>
          <a:xfrm>
            <a:off x="454795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D6D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7"/>
          <p:cNvSpPr/>
          <p:nvPr/>
        </p:nvSpPr>
        <p:spPr>
          <a:xfrm>
            <a:off x="451427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7"/>
          <p:cNvSpPr/>
          <p:nvPr/>
        </p:nvSpPr>
        <p:spPr>
          <a:xfrm>
            <a:off x="448059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7"/>
          <p:cNvSpPr/>
          <p:nvPr/>
        </p:nvSpPr>
        <p:spPr>
          <a:xfrm>
            <a:off x="443007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6A6A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7"/>
          <p:cNvSpPr/>
          <p:nvPr/>
        </p:nvSpPr>
        <p:spPr>
          <a:xfrm>
            <a:off x="439639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969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7"/>
          <p:cNvSpPr/>
          <p:nvPr/>
        </p:nvSpPr>
        <p:spPr>
          <a:xfrm>
            <a:off x="436271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868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7"/>
          <p:cNvSpPr/>
          <p:nvPr/>
        </p:nvSpPr>
        <p:spPr>
          <a:xfrm>
            <a:off x="432903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767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7"/>
          <p:cNvSpPr/>
          <p:nvPr/>
        </p:nvSpPr>
        <p:spPr>
          <a:xfrm>
            <a:off x="429535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7"/>
          <p:cNvSpPr/>
          <p:nvPr/>
        </p:nvSpPr>
        <p:spPr>
          <a:xfrm>
            <a:off x="424483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6565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7"/>
          <p:cNvSpPr/>
          <p:nvPr/>
        </p:nvSpPr>
        <p:spPr>
          <a:xfrm>
            <a:off x="421115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464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7"/>
          <p:cNvSpPr/>
          <p:nvPr/>
        </p:nvSpPr>
        <p:spPr>
          <a:xfrm>
            <a:off x="417747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7"/>
          <p:cNvSpPr/>
          <p:nvPr/>
        </p:nvSpPr>
        <p:spPr>
          <a:xfrm>
            <a:off x="414379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262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7"/>
          <p:cNvSpPr/>
          <p:nvPr/>
        </p:nvSpPr>
        <p:spPr>
          <a:xfrm>
            <a:off x="409328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7"/>
          <p:cNvSpPr/>
          <p:nvPr/>
        </p:nvSpPr>
        <p:spPr>
          <a:xfrm>
            <a:off x="405960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7"/>
          <p:cNvSpPr/>
          <p:nvPr/>
        </p:nvSpPr>
        <p:spPr>
          <a:xfrm>
            <a:off x="402592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7"/>
          <p:cNvSpPr/>
          <p:nvPr/>
        </p:nvSpPr>
        <p:spPr>
          <a:xfrm>
            <a:off x="399224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E5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7"/>
          <p:cNvSpPr/>
          <p:nvPr/>
        </p:nvSpPr>
        <p:spPr>
          <a:xfrm>
            <a:off x="394172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5D5D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7"/>
          <p:cNvSpPr/>
          <p:nvPr/>
        </p:nvSpPr>
        <p:spPr>
          <a:xfrm>
            <a:off x="390804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7"/>
          <p:cNvSpPr/>
          <p:nvPr/>
        </p:nvSpPr>
        <p:spPr>
          <a:xfrm>
            <a:off x="387436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B5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7"/>
          <p:cNvSpPr/>
          <p:nvPr/>
        </p:nvSpPr>
        <p:spPr>
          <a:xfrm>
            <a:off x="384068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A5A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7"/>
          <p:cNvSpPr/>
          <p:nvPr/>
        </p:nvSpPr>
        <p:spPr>
          <a:xfrm>
            <a:off x="379016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7"/>
          <p:cNvSpPr/>
          <p:nvPr/>
        </p:nvSpPr>
        <p:spPr>
          <a:xfrm>
            <a:off x="375648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858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7"/>
          <p:cNvSpPr/>
          <p:nvPr/>
        </p:nvSpPr>
        <p:spPr>
          <a:xfrm>
            <a:off x="372280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757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7"/>
          <p:cNvSpPr/>
          <p:nvPr/>
        </p:nvSpPr>
        <p:spPr>
          <a:xfrm>
            <a:off x="368912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656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7"/>
          <p:cNvSpPr/>
          <p:nvPr/>
        </p:nvSpPr>
        <p:spPr>
          <a:xfrm>
            <a:off x="365544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5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7"/>
          <p:cNvSpPr/>
          <p:nvPr/>
        </p:nvSpPr>
        <p:spPr>
          <a:xfrm>
            <a:off x="360492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87"/>
          <p:cNvSpPr/>
          <p:nvPr/>
        </p:nvSpPr>
        <p:spPr>
          <a:xfrm>
            <a:off x="357124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7"/>
          <p:cNvSpPr/>
          <p:nvPr/>
        </p:nvSpPr>
        <p:spPr>
          <a:xfrm>
            <a:off x="353756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252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7"/>
          <p:cNvSpPr/>
          <p:nvPr/>
        </p:nvSpPr>
        <p:spPr>
          <a:xfrm>
            <a:off x="350388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7"/>
          <p:cNvSpPr/>
          <p:nvPr/>
        </p:nvSpPr>
        <p:spPr>
          <a:xfrm>
            <a:off x="345336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50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7"/>
          <p:cNvSpPr/>
          <p:nvPr/>
        </p:nvSpPr>
        <p:spPr>
          <a:xfrm>
            <a:off x="341968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F4F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7"/>
          <p:cNvSpPr/>
          <p:nvPr/>
        </p:nvSpPr>
        <p:spPr>
          <a:xfrm>
            <a:off x="338600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E4E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7"/>
          <p:cNvSpPr/>
          <p:nvPr/>
        </p:nvSpPr>
        <p:spPr>
          <a:xfrm>
            <a:off x="3352311" y="845393"/>
            <a:ext cx="42115" cy="0"/>
          </a:xfrm>
          <a:custGeom>
            <a:avLst/>
            <a:gdLst/>
            <a:ahLst/>
            <a:cxnLst/>
            <a:rect l="l" t="t" r="r" b="b"/>
            <a:pathLst>
              <a:path w="15881" h="120000" extrusionOk="0">
                <a:moveTo>
                  <a:pt x="0" y="0"/>
                </a:moveTo>
                <a:lnTo>
                  <a:pt x="15881" y="0"/>
                </a:lnTo>
              </a:path>
            </a:pathLst>
          </a:cu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7"/>
          <p:cNvSpPr/>
          <p:nvPr/>
        </p:nvSpPr>
        <p:spPr>
          <a:xfrm>
            <a:off x="330179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7"/>
          <p:cNvSpPr/>
          <p:nvPr/>
        </p:nvSpPr>
        <p:spPr>
          <a:xfrm>
            <a:off x="326811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87"/>
          <p:cNvSpPr/>
          <p:nvPr/>
        </p:nvSpPr>
        <p:spPr>
          <a:xfrm>
            <a:off x="323443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A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7"/>
          <p:cNvSpPr/>
          <p:nvPr/>
        </p:nvSpPr>
        <p:spPr>
          <a:xfrm>
            <a:off x="320075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7"/>
          <p:cNvSpPr/>
          <p:nvPr/>
        </p:nvSpPr>
        <p:spPr>
          <a:xfrm>
            <a:off x="315023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48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7"/>
          <p:cNvSpPr/>
          <p:nvPr/>
        </p:nvSpPr>
        <p:spPr>
          <a:xfrm>
            <a:off x="311655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747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7"/>
          <p:cNvSpPr/>
          <p:nvPr/>
        </p:nvSpPr>
        <p:spPr>
          <a:xfrm>
            <a:off x="308287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7"/>
          <p:cNvSpPr/>
          <p:nvPr/>
        </p:nvSpPr>
        <p:spPr>
          <a:xfrm>
            <a:off x="304919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54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87"/>
          <p:cNvSpPr/>
          <p:nvPr/>
        </p:nvSpPr>
        <p:spPr>
          <a:xfrm>
            <a:off x="301551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44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7"/>
          <p:cNvSpPr/>
          <p:nvPr/>
        </p:nvSpPr>
        <p:spPr>
          <a:xfrm>
            <a:off x="296499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7"/>
          <p:cNvSpPr/>
          <p:nvPr/>
        </p:nvSpPr>
        <p:spPr>
          <a:xfrm>
            <a:off x="293131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87"/>
          <p:cNvSpPr/>
          <p:nvPr/>
        </p:nvSpPr>
        <p:spPr>
          <a:xfrm>
            <a:off x="289763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87"/>
          <p:cNvSpPr/>
          <p:nvPr/>
        </p:nvSpPr>
        <p:spPr>
          <a:xfrm>
            <a:off x="286395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87"/>
          <p:cNvSpPr/>
          <p:nvPr/>
        </p:nvSpPr>
        <p:spPr>
          <a:xfrm>
            <a:off x="281343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7"/>
          <p:cNvSpPr/>
          <p:nvPr/>
        </p:nvSpPr>
        <p:spPr>
          <a:xfrm>
            <a:off x="277975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7"/>
          <p:cNvSpPr/>
          <p:nvPr/>
        </p:nvSpPr>
        <p:spPr>
          <a:xfrm>
            <a:off x="274607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7"/>
          <p:cNvSpPr/>
          <p:nvPr/>
        </p:nvSpPr>
        <p:spPr>
          <a:xfrm>
            <a:off x="271239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C3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7"/>
          <p:cNvSpPr/>
          <p:nvPr/>
        </p:nvSpPr>
        <p:spPr>
          <a:xfrm>
            <a:off x="266188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3B3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7"/>
          <p:cNvSpPr/>
          <p:nvPr/>
        </p:nvSpPr>
        <p:spPr>
          <a:xfrm>
            <a:off x="262820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A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7"/>
          <p:cNvSpPr/>
          <p:nvPr/>
        </p:nvSpPr>
        <p:spPr>
          <a:xfrm>
            <a:off x="259452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939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7"/>
          <p:cNvSpPr/>
          <p:nvPr/>
        </p:nvSpPr>
        <p:spPr>
          <a:xfrm>
            <a:off x="256084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8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7"/>
          <p:cNvSpPr/>
          <p:nvPr/>
        </p:nvSpPr>
        <p:spPr>
          <a:xfrm>
            <a:off x="2510322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3737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7"/>
          <p:cNvSpPr/>
          <p:nvPr/>
        </p:nvSpPr>
        <p:spPr>
          <a:xfrm>
            <a:off x="247664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63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7"/>
          <p:cNvSpPr/>
          <p:nvPr/>
        </p:nvSpPr>
        <p:spPr>
          <a:xfrm>
            <a:off x="244296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535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87"/>
          <p:cNvSpPr/>
          <p:nvPr/>
        </p:nvSpPr>
        <p:spPr>
          <a:xfrm>
            <a:off x="240928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434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87"/>
          <p:cNvSpPr/>
          <p:nvPr/>
        </p:nvSpPr>
        <p:spPr>
          <a:xfrm>
            <a:off x="237560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7"/>
          <p:cNvSpPr/>
          <p:nvPr/>
        </p:nvSpPr>
        <p:spPr>
          <a:xfrm>
            <a:off x="2325084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323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7"/>
          <p:cNvSpPr/>
          <p:nvPr/>
        </p:nvSpPr>
        <p:spPr>
          <a:xfrm>
            <a:off x="229140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13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87"/>
          <p:cNvSpPr/>
          <p:nvPr/>
        </p:nvSpPr>
        <p:spPr>
          <a:xfrm>
            <a:off x="225772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7"/>
          <p:cNvSpPr/>
          <p:nvPr/>
        </p:nvSpPr>
        <p:spPr>
          <a:xfrm>
            <a:off x="2207206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2F2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7"/>
          <p:cNvSpPr/>
          <p:nvPr/>
        </p:nvSpPr>
        <p:spPr>
          <a:xfrm>
            <a:off x="217352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7"/>
          <p:cNvSpPr/>
          <p:nvPr/>
        </p:nvSpPr>
        <p:spPr>
          <a:xfrm>
            <a:off x="213984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87"/>
          <p:cNvSpPr/>
          <p:nvPr/>
        </p:nvSpPr>
        <p:spPr>
          <a:xfrm>
            <a:off x="210616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7"/>
          <p:cNvSpPr/>
          <p:nvPr/>
        </p:nvSpPr>
        <p:spPr>
          <a:xfrm>
            <a:off x="207248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B2B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7"/>
          <p:cNvSpPr/>
          <p:nvPr/>
        </p:nvSpPr>
        <p:spPr>
          <a:xfrm>
            <a:off x="2021968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2A2A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7"/>
          <p:cNvSpPr/>
          <p:nvPr/>
        </p:nvSpPr>
        <p:spPr>
          <a:xfrm>
            <a:off x="198828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929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7"/>
          <p:cNvSpPr/>
          <p:nvPr/>
        </p:nvSpPr>
        <p:spPr>
          <a:xfrm>
            <a:off x="195460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7"/>
          <p:cNvSpPr/>
          <p:nvPr/>
        </p:nvSpPr>
        <p:spPr>
          <a:xfrm>
            <a:off x="192093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72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7"/>
          <p:cNvSpPr/>
          <p:nvPr/>
        </p:nvSpPr>
        <p:spPr>
          <a:xfrm>
            <a:off x="1870410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87"/>
          <p:cNvSpPr/>
          <p:nvPr/>
        </p:nvSpPr>
        <p:spPr>
          <a:xfrm>
            <a:off x="183673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52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7"/>
          <p:cNvSpPr/>
          <p:nvPr/>
        </p:nvSpPr>
        <p:spPr>
          <a:xfrm>
            <a:off x="180305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7"/>
          <p:cNvSpPr/>
          <p:nvPr/>
        </p:nvSpPr>
        <p:spPr>
          <a:xfrm>
            <a:off x="176937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87"/>
          <p:cNvSpPr/>
          <p:nvPr/>
        </p:nvSpPr>
        <p:spPr>
          <a:xfrm>
            <a:off x="173569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87"/>
          <p:cNvSpPr/>
          <p:nvPr/>
        </p:nvSpPr>
        <p:spPr>
          <a:xfrm>
            <a:off x="168517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87"/>
          <p:cNvSpPr/>
          <p:nvPr/>
        </p:nvSpPr>
        <p:spPr>
          <a:xfrm>
            <a:off x="165149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87"/>
          <p:cNvSpPr/>
          <p:nvPr/>
        </p:nvSpPr>
        <p:spPr>
          <a:xfrm>
            <a:off x="161781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87"/>
          <p:cNvSpPr/>
          <p:nvPr/>
        </p:nvSpPr>
        <p:spPr>
          <a:xfrm>
            <a:off x="158413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87"/>
          <p:cNvSpPr/>
          <p:nvPr/>
        </p:nvSpPr>
        <p:spPr>
          <a:xfrm>
            <a:off x="153361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1D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87"/>
          <p:cNvSpPr/>
          <p:nvPr/>
        </p:nvSpPr>
        <p:spPr>
          <a:xfrm>
            <a:off x="149993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87"/>
          <p:cNvSpPr/>
          <p:nvPr/>
        </p:nvSpPr>
        <p:spPr>
          <a:xfrm>
            <a:off x="146625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87"/>
          <p:cNvSpPr/>
          <p:nvPr/>
        </p:nvSpPr>
        <p:spPr>
          <a:xfrm>
            <a:off x="143257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87"/>
          <p:cNvSpPr/>
          <p:nvPr/>
        </p:nvSpPr>
        <p:spPr>
          <a:xfrm>
            <a:off x="138205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87"/>
          <p:cNvSpPr/>
          <p:nvPr/>
        </p:nvSpPr>
        <p:spPr>
          <a:xfrm>
            <a:off x="134837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8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87"/>
          <p:cNvSpPr/>
          <p:nvPr/>
        </p:nvSpPr>
        <p:spPr>
          <a:xfrm>
            <a:off x="131469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87"/>
          <p:cNvSpPr/>
          <p:nvPr/>
        </p:nvSpPr>
        <p:spPr>
          <a:xfrm>
            <a:off x="128101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6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87"/>
          <p:cNvSpPr/>
          <p:nvPr/>
        </p:nvSpPr>
        <p:spPr>
          <a:xfrm>
            <a:off x="1230499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15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87"/>
          <p:cNvSpPr/>
          <p:nvPr/>
        </p:nvSpPr>
        <p:spPr>
          <a:xfrm>
            <a:off x="119681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414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7"/>
          <p:cNvSpPr/>
          <p:nvPr/>
        </p:nvSpPr>
        <p:spPr>
          <a:xfrm>
            <a:off x="116314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3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87"/>
          <p:cNvSpPr/>
          <p:nvPr/>
        </p:nvSpPr>
        <p:spPr>
          <a:xfrm>
            <a:off x="1129460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21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87"/>
          <p:cNvSpPr/>
          <p:nvPr/>
        </p:nvSpPr>
        <p:spPr>
          <a:xfrm>
            <a:off x="1095781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87"/>
          <p:cNvSpPr/>
          <p:nvPr/>
        </p:nvSpPr>
        <p:spPr>
          <a:xfrm>
            <a:off x="1045261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1010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87"/>
          <p:cNvSpPr/>
          <p:nvPr/>
        </p:nvSpPr>
        <p:spPr>
          <a:xfrm>
            <a:off x="101158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F0F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87"/>
          <p:cNvSpPr/>
          <p:nvPr/>
        </p:nvSpPr>
        <p:spPr>
          <a:xfrm>
            <a:off x="977902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87"/>
          <p:cNvSpPr/>
          <p:nvPr/>
        </p:nvSpPr>
        <p:spPr>
          <a:xfrm>
            <a:off x="944223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87"/>
          <p:cNvSpPr/>
          <p:nvPr/>
        </p:nvSpPr>
        <p:spPr>
          <a:xfrm>
            <a:off x="893703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87"/>
          <p:cNvSpPr/>
          <p:nvPr/>
        </p:nvSpPr>
        <p:spPr>
          <a:xfrm>
            <a:off x="86002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87"/>
          <p:cNvSpPr/>
          <p:nvPr/>
        </p:nvSpPr>
        <p:spPr>
          <a:xfrm>
            <a:off x="826344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A0A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87"/>
          <p:cNvSpPr/>
          <p:nvPr/>
        </p:nvSpPr>
        <p:spPr>
          <a:xfrm>
            <a:off x="792665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909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7"/>
          <p:cNvSpPr/>
          <p:nvPr/>
        </p:nvSpPr>
        <p:spPr>
          <a:xfrm>
            <a:off x="742145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87"/>
          <p:cNvSpPr/>
          <p:nvPr/>
        </p:nvSpPr>
        <p:spPr>
          <a:xfrm>
            <a:off x="70846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707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87"/>
          <p:cNvSpPr/>
          <p:nvPr/>
        </p:nvSpPr>
        <p:spPr>
          <a:xfrm>
            <a:off x="674786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606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87"/>
          <p:cNvSpPr/>
          <p:nvPr/>
        </p:nvSpPr>
        <p:spPr>
          <a:xfrm>
            <a:off x="641107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505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7"/>
          <p:cNvSpPr/>
          <p:nvPr/>
        </p:nvSpPr>
        <p:spPr>
          <a:xfrm>
            <a:off x="590587" y="845393"/>
            <a:ext cx="58939" cy="0"/>
          </a:xfrm>
          <a:custGeom>
            <a:avLst/>
            <a:gdLst/>
            <a:ahLst/>
            <a:cxnLst/>
            <a:rect l="l" t="t" r="r" b="b"/>
            <a:pathLst>
              <a:path w="22225" h="120000" extrusionOk="0">
                <a:moveTo>
                  <a:pt x="0" y="0"/>
                </a:moveTo>
                <a:lnTo>
                  <a:pt x="22225" y="0"/>
                </a:lnTo>
              </a:path>
            </a:pathLst>
          </a:custGeom>
          <a:noFill/>
          <a:ln w="9525" cap="flat" cmpd="sng">
            <a:solidFill>
              <a:srgbClr val="0404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7"/>
          <p:cNvSpPr/>
          <p:nvPr/>
        </p:nvSpPr>
        <p:spPr>
          <a:xfrm>
            <a:off x="55690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303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7"/>
          <p:cNvSpPr/>
          <p:nvPr/>
        </p:nvSpPr>
        <p:spPr>
          <a:xfrm>
            <a:off x="523228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202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87"/>
          <p:cNvSpPr/>
          <p:nvPr/>
        </p:nvSpPr>
        <p:spPr>
          <a:xfrm>
            <a:off x="489549" y="845393"/>
            <a:ext cx="42099" cy="0"/>
          </a:xfrm>
          <a:custGeom>
            <a:avLst/>
            <a:gdLst/>
            <a:ahLst/>
            <a:cxnLst/>
            <a:rect l="l" t="t" r="r" b="b"/>
            <a:pathLst>
              <a:path w="15875" h="120000" extrusionOk="0">
                <a:moveTo>
                  <a:pt x="0" y="0"/>
                </a:moveTo>
                <a:lnTo>
                  <a:pt x="15875" y="0"/>
                </a:lnTo>
              </a:path>
            </a:pathLst>
          </a:custGeom>
          <a:noFill/>
          <a:ln w="9525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87"/>
          <p:cNvSpPr/>
          <p:nvPr/>
        </p:nvSpPr>
        <p:spPr>
          <a:xfrm>
            <a:off x="477461" y="845393"/>
            <a:ext cx="20507" cy="0"/>
          </a:xfrm>
          <a:custGeom>
            <a:avLst/>
            <a:gdLst/>
            <a:ahLst/>
            <a:cxnLst/>
            <a:rect l="l" t="t" r="r" b="b"/>
            <a:pathLst>
              <a:path w="7733" h="120000" extrusionOk="0">
                <a:moveTo>
                  <a:pt x="1791" y="0"/>
                </a:moveTo>
                <a:lnTo>
                  <a:pt x="9525" y="0"/>
                </a:lnTo>
              </a:path>
            </a:pathLst>
          </a:custGeom>
          <a:noFill/>
          <a:ln w="10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87"/>
          <p:cNvSpPr/>
          <p:nvPr/>
        </p:nvSpPr>
        <p:spPr>
          <a:xfrm>
            <a:off x="954815" y="143264"/>
            <a:ext cx="0" cy="1068140"/>
          </a:xfrm>
          <a:custGeom>
            <a:avLst/>
            <a:gdLst/>
            <a:ahLst/>
            <a:cxnLst/>
            <a:rect l="l" t="t" r="r" b="b"/>
            <a:pathLst>
              <a:path w="120000" h="540004" extrusionOk="0">
                <a:moveTo>
                  <a:pt x="0" y="540004"/>
                </a:moveTo>
                <a:lnTo>
                  <a:pt x="0" y="0"/>
                </a:lnTo>
              </a:path>
            </a:pathLst>
          </a:custGeom>
          <a:noFill/>
          <a:ln w="10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87"/>
          <p:cNvSpPr txBox="1">
            <a:spLocks noGrp="1"/>
          </p:cNvSpPr>
          <p:nvPr>
            <p:ph type="title"/>
          </p:nvPr>
        </p:nvSpPr>
        <p:spPr>
          <a:xfrm>
            <a:off x="1684687" y="383596"/>
            <a:ext cx="8851250" cy="35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5" name="Google Shape;415;p87"/>
          <p:cNvSpPr txBox="1">
            <a:spLocks noGrp="1"/>
          </p:cNvSpPr>
          <p:nvPr>
            <p:ph type="body" idx="1"/>
          </p:nvPr>
        </p:nvSpPr>
        <p:spPr>
          <a:xfrm>
            <a:off x="1174711" y="1500570"/>
            <a:ext cx="9871203" cy="474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6" name="Google Shape;416;p87"/>
          <p:cNvSpPr txBox="1">
            <a:spLocks noGrp="1"/>
          </p:cNvSpPr>
          <p:nvPr>
            <p:ph type="ftr" idx="11"/>
          </p:nvPr>
        </p:nvSpPr>
        <p:spPr>
          <a:xfrm>
            <a:off x="6120781" y="6678285"/>
            <a:ext cx="685124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87"/>
          <p:cNvSpPr txBox="1">
            <a:spLocks noGrp="1"/>
          </p:cNvSpPr>
          <p:nvPr>
            <p:ph type="dt" idx="10"/>
          </p:nvPr>
        </p:nvSpPr>
        <p:spPr>
          <a:xfrm>
            <a:off x="348239" y="6678285"/>
            <a:ext cx="107607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8" name="Google Shape;418;p87"/>
          <p:cNvSpPr txBox="1">
            <a:spLocks noGrp="1"/>
          </p:cNvSpPr>
          <p:nvPr>
            <p:ph type="sldNum" idx="12"/>
          </p:nvPr>
        </p:nvSpPr>
        <p:spPr>
          <a:xfrm>
            <a:off x="11468621" y="6678285"/>
            <a:ext cx="403720" cy="1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41" marR="0" lvl="0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41" marR="0" lvl="1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41" marR="0" lvl="2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0241" marR="0" lvl="3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0241" marR="0" lvl="4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41" marR="0" lvl="5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241" marR="0" lvl="6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0241" marR="0" lvl="7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241" marR="0" lvl="8" indent="0" algn="l" rtl="0">
              <a:lnSpc>
                <a:spcPct val="100000"/>
              </a:lnSpc>
              <a:spcBef>
                <a:spcPts val="0"/>
              </a:spcBef>
              <a:buNone/>
              <a:defRPr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i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750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hortle.ccsu.edu/AssemblyTutorial/index.html" TargetMode="External"/><Relationship Id="rId2" Type="http://schemas.openxmlformats.org/officeDocument/2006/relationships/hyperlink" Target="http://asm.sourceforge.net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"/>
          <p:cNvSpPr txBox="1"/>
          <p:nvPr/>
        </p:nvSpPr>
        <p:spPr>
          <a:xfrm>
            <a:off x="3332250" y="1181737"/>
            <a:ext cx="5549202" cy="42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571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Introduction to Computer Organization</a:t>
            </a:r>
            <a:endParaRPr sz="25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"/>
          <p:cNvSpPr txBox="1"/>
          <p:nvPr/>
        </p:nvSpPr>
        <p:spPr>
          <a:xfrm>
            <a:off x="4544082" y="1880853"/>
            <a:ext cx="312503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3066" i="1" dirty="0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Welcome</a:t>
            </a:r>
            <a:endParaRPr sz="30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978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6"/>
              </a:spcBef>
            </a:pPr>
            <a:r>
              <a:rPr lang="en-US" sz="21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</a:t>
            </a:r>
            <a:endParaRPr sz="217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176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Ajai Jain </a:t>
            </a:r>
          </a:p>
          <a:p>
            <a:pPr algn="ctr"/>
            <a:r>
              <a:rPr lang="en-US" sz="2176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Pranab</a:t>
            </a:r>
            <a:r>
              <a:rPr lang="en-US" sz="2176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Roy</a:t>
            </a:r>
            <a:endParaRPr sz="217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69"/>
              </a:spcBef>
            </a:pPr>
            <a:endParaRPr sz="217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"/>
          <p:cNvSpPr txBox="1"/>
          <p:nvPr/>
        </p:nvSpPr>
        <p:spPr>
          <a:xfrm>
            <a:off x="4825787" y="3897656"/>
            <a:ext cx="2562330" cy="24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 i="1">
              <a:solidFill>
                <a:srgbClr val="2626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"/>
          <p:cNvSpPr txBox="1">
            <a:spLocks noGrp="1"/>
          </p:cNvSpPr>
          <p:nvPr>
            <p:ph type="sldNum" idx="12"/>
          </p:nvPr>
        </p:nvSpPr>
        <p:spPr>
          <a:xfrm>
            <a:off x="10103326" y="6678285"/>
            <a:ext cx="301126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50241" algn="l"/>
            <a:fld id="{00000000-1234-1234-1234-123412341234}" type="slidenum"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pPr marL="50241" algn="l"/>
              <a:t>1</a:t>
            </a:fld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178669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85750"/>
            <a:ext cx="10698319" cy="6172200"/>
          </a:xfrm>
        </p:spPr>
        <p:txBody>
          <a:bodyPr/>
          <a:lstStyle/>
          <a:p>
            <a:r>
              <a:rPr lang="en-US" dirty="0"/>
              <a:t>Grading Policy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Attendance: 5</a:t>
            </a:r>
            <a:br>
              <a:rPr lang="en-US" dirty="0"/>
            </a:br>
            <a:r>
              <a:rPr lang="en-US" dirty="0"/>
              <a:t>Quizzes (announced or unannounced)      : 10</a:t>
            </a:r>
            <a:br>
              <a:rPr lang="en-US" dirty="0"/>
            </a:br>
            <a:r>
              <a:rPr lang="en-US" dirty="0"/>
              <a:t>Assignment : 10</a:t>
            </a:r>
            <a:br>
              <a:rPr lang="en-US" dirty="0"/>
            </a:br>
            <a:r>
              <a:rPr lang="en-US" dirty="0"/>
              <a:t>Mid Semester Exam : 20</a:t>
            </a:r>
            <a:br>
              <a:rPr lang="en-US" dirty="0"/>
            </a:br>
            <a:r>
              <a:rPr lang="en-US" dirty="0"/>
              <a:t>End Semester Exam :  30</a:t>
            </a:r>
            <a:br>
              <a:rPr lang="en-US" dirty="0"/>
            </a:br>
            <a:r>
              <a:rPr lang="en-US" dirty="0"/>
              <a:t>Lab (Continuous Evaluation): 10</a:t>
            </a:r>
            <a:br>
              <a:rPr lang="en-US" dirty="0"/>
            </a:br>
            <a:r>
              <a:rPr lang="en-US" dirty="0"/>
              <a:t>Lab  (End </a:t>
            </a:r>
            <a:r>
              <a:rPr lang="en-US" dirty="0" err="1"/>
              <a:t>Sem</a:t>
            </a:r>
            <a:r>
              <a:rPr lang="en-US" dirty="0"/>
              <a:t>)   : 15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6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9650" y="552451"/>
            <a:ext cx="9715500" cy="516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3089" lvl="0"/>
            <a:r>
              <a:rPr lang="en-US" sz="28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Material:</a:t>
            </a:r>
          </a:p>
          <a:p>
            <a:pPr marL="383089" lvl="0"/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text books</a:t>
            </a:r>
          </a:p>
          <a:p>
            <a:pPr marL="383089" marR="2587422" lvl="0">
              <a:lnSpc>
                <a:spcPct val="113300"/>
              </a:lnSpc>
              <a:spcBef>
                <a:spcPts val="307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the lecture notes very closely</a:t>
            </a:r>
          </a:p>
          <a:p>
            <a:pPr marL="383089" marR="2587422" lvl="0">
              <a:lnSpc>
                <a:spcPct val="113300"/>
              </a:lnSpc>
              <a:spcBef>
                <a:spcPts val="307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 Books</a:t>
            </a:r>
          </a:p>
          <a:p>
            <a:pPr marL="1479603" marR="25121" lvl="0" indent="-548885">
              <a:lnSpc>
                <a:spcPct val="110700"/>
              </a:lnSpc>
              <a:spcBef>
                <a:spcPts val="198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Online notes </a:t>
            </a:r>
            <a:r>
              <a:rPr lang="en-US" sz="240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http://asm.sourceforge.net/</a:t>
            </a:r>
            <a:r>
              <a:rPr lang="en-US" sz="24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http://chortle.ccsu.edu/AssemblyTutorial/index.html</a:t>
            </a:r>
            <a:endParaRPr lang="en-US" sz="2400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1972" lvl="0">
              <a:spcBef>
                <a:spcPts val="425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Organization:</a:t>
            </a:r>
          </a:p>
          <a:p>
            <a:pPr marL="1479603" marR="704633" lvl="0">
              <a:lnSpc>
                <a:spcPct val="114199"/>
              </a:lnSpc>
              <a:spcBef>
                <a:spcPts val="346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Patterson, </a:t>
            </a:r>
            <a:r>
              <a:rPr lang="en-US" sz="2400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Hannessy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Computer Organization and Design </a:t>
            </a:r>
            <a:r>
              <a:rPr lang="en-US" sz="2400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Hamacher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et.al.: Computer Organization</a:t>
            </a:r>
          </a:p>
          <a:p>
            <a:pPr marL="1479603" marR="1607718" lvl="0">
              <a:lnSpc>
                <a:spcPct val="114100"/>
              </a:lnSpc>
            </a:pPr>
            <a:r>
              <a:rPr lang="en-US" sz="2400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Structured Computer Organization </a:t>
            </a:r>
            <a:r>
              <a:rPr lang="en-US" sz="2400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Parhami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Computer Architecture</a:t>
            </a:r>
          </a:p>
          <a:p>
            <a:pPr marL="1479603" lvl="0">
              <a:spcBef>
                <a:spcPts val="267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Stallings: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808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83596"/>
            <a:ext cx="11334749" cy="5826704"/>
          </a:xfrm>
        </p:spPr>
        <p:txBody>
          <a:bodyPr/>
          <a:lstStyle/>
          <a:p>
            <a:pPr marL="383089">
              <a:lnSpc>
                <a:spcPct val="100000"/>
              </a:lnSpc>
              <a:spcBef>
                <a:spcPts val="346"/>
              </a:spcBef>
            </a:pPr>
            <a:r>
              <a:rPr lang="en-US" sz="5400" dirty="0">
                <a:latin typeface="Times New Roman"/>
                <a:ea typeface="Times New Roman"/>
                <a:cs typeface="Times New Roman"/>
                <a:sym typeface="Times New Roman"/>
              </a:rPr>
              <a:t>Give feed back through out the semester</a:t>
            </a:r>
            <a:br>
              <a:rPr lang="en-US" sz="5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Feel free to discuss anything with the instructor including criticism of instructor, TAs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 dirty="0">
                <a:latin typeface="Times New Roman"/>
                <a:ea typeface="Times New Roman"/>
                <a:cs typeface="Times New Roman"/>
                <a:sym typeface="Times New Roman"/>
              </a:rPr>
              <a:t>Participate in the discussion 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No question is silly enough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4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5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45"/>
          <p:cNvSpPr/>
          <p:nvPr/>
        </p:nvSpPr>
        <p:spPr>
          <a:xfrm>
            <a:off x="2527126" y="2636637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45"/>
          <p:cNvSpPr/>
          <p:nvPr/>
        </p:nvSpPr>
        <p:spPr>
          <a:xfrm>
            <a:off x="2522290" y="262696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45"/>
          <p:cNvSpPr/>
          <p:nvPr/>
        </p:nvSpPr>
        <p:spPr>
          <a:xfrm>
            <a:off x="2517452" y="261729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45"/>
          <p:cNvSpPr/>
          <p:nvPr/>
        </p:nvSpPr>
        <p:spPr>
          <a:xfrm>
            <a:off x="2527126" y="3051960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45"/>
          <p:cNvSpPr/>
          <p:nvPr/>
        </p:nvSpPr>
        <p:spPr>
          <a:xfrm>
            <a:off x="2522290" y="304229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45"/>
          <p:cNvSpPr/>
          <p:nvPr/>
        </p:nvSpPr>
        <p:spPr>
          <a:xfrm>
            <a:off x="2517452" y="303261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45"/>
          <p:cNvSpPr/>
          <p:nvPr/>
        </p:nvSpPr>
        <p:spPr>
          <a:xfrm>
            <a:off x="2527126" y="3467511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45"/>
          <p:cNvSpPr/>
          <p:nvPr/>
        </p:nvSpPr>
        <p:spPr>
          <a:xfrm>
            <a:off x="2522290" y="345783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45"/>
          <p:cNvSpPr/>
          <p:nvPr/>
        </p:nvSpPr>
        <p:spPr>
          <a:xfrm>
            <a:off x="2517452" y="3448168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45"/>
          <p:cNvSpPr/>
          <p:nvPr/>
        </p:nvSpPr>
        <p:spPr>
          <a:xfrm>
            <a:off x="7904703" y="4484078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45"/>
          <p:cNvSpPr txBox="1">
            <a:spLocks noGrp="1"/>
          </p:cNvSpPr>
          <p:nvPr>
            <p:ph type="body" idx="1"/>
          </p:nvPr>
        </p:nvSpPr>
        <p:spPr>
          <a:xfrm>
            <a:off x="2327868" y="1469572"/>
            <a:ext cx="7362724" cy="47422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930560" rIns="0" bIns="0" rtlCol="0" anchor="t" anchorCtr="0">
            <a:noAutofit/>
          </a:bodyPr>
          <a:lstStyle/>
          <a:p>
            <a:pPr marL="383089" marR="67826" indent="0">
              <a:lnSpc>
                <a:spcPct val="125299"/>
              </a:lnSpc>
              <a:spcBef>
                <a:spcPts val="0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Keep checking the course web page for announcements. Do not be late for the class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indent="0">
              <a:lnSpc>
                <a:spcPct val="100000"/>
              </a:lnSpc>
              <a:spcBef>
                <a:spcPts val="653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Keep your cell phones switched </a:t>
            </a:r>
            <a:r>
              <a:rPr lang="en-US" sz="2176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45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45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7/16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63240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6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b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DO NOT CHEAT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46"/>
          <p:cNvSpPr/>
          <p:nvPr/>
        </p:nvSpPr>
        <p:spPr>
          <a:xfrm>
            <a:off x="2527126" y="2977577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46"/>
          <p:cNvSpPr/>
          <p:nvPr/>
        </p:nvSpPr>
        <p:spPr>
          <a:xfrm>
            <a:off x="2522290" y="296790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46"/>
          <p:cNvSpPr/>
          <p:nvPr/>
        </p:nvSpPr>
        <p:spPr>
          <a:xfrm>
            <a:off x="2517452" y="29582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46"/>
          <p:cNvSpPr/>
          <p:nvPr/>
        </p:nvSpPr>
        <p:spPr>
          <a:xfrm>
            <a:off x="3087892" y="3341303"/>
            <a:ext cx="88354" cy="176675"/>
          </a:xfrm>
          <a:custGeom>
            <a:avLst/>
            <a:gdLst/>
            <a:ahLst/>
            <a:cxnLst/>
            <a:rect l="l" t="t" r="r" b="b"/>
            <a:pathLst>
              <a:path w="44668" h="89319" extrusionOk="0">
                <a:moveTo>
                  <a:pt x="0" y="0"/>
                </a:moveTo>
                <a:lnTo>
                  <a:pt x="0" y="89319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46"/>
          <p:cNvSpPr/>
          <p:nvPr/>
        </p:nvSpPr>
        <p:spPr>
          <a:xfrm>
            <a:off x="3083478" y="333246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46"/>
          <p:cNvSpPr/>
          <p:nvPr/>
        </p:nvSpPr>
        <p:spPr>
          <a:xfrm>
            <a:off x="3079061" y="33236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46"/>
          <p:cNvSpPr/>
          <p:nvPr/>
        </p:nvSpPr>
        <p:spPr>
          <a:xfrm>
            <a:off x="2527126" y="404358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46"/>
          <p:cNvSpPr/>
          <p:nvPr/>
        </p:nvSpPr>
        <p:spPr>
          <a:xfrm>
            <a:off x="2522290" y="40339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46"/>
          <p:cNvSpPr/>
          <p:nvPr/>
        </p:nvSpPr>
        <p:spPr>
          <a:xfrm>
            <a:off x="2517452" y="402423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46"/>
          <p:cNvSpPr txBox="1"/>
          <p:nvPr/>
        </p:nvSpPr>
        <p:spPr>
          <a:xfrm>
            <a:off x="2236178" y="2480662"/>
            <a:ext cx="7693269" cy="214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follow </a:t>
            </a:r>
            <a:r>
              <a:rPr lang="en-US" sz="2176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tolerance </a:t>
            </a: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policy.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 </a:t>
            </a:r>
            <a:r>
              <a:rPr lang="en-US" sz="187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copying in assignment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do not distinguish between the </a:t>
            </a:r>
            <a:r>
              <a:rPr lang="en-US" sz="178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-US" sz="178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of the </a:t>
            </a:r>
            <a:r>
              <a:rPr lang="en-US" sz="178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edge.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011104">
              <a:lnSpc>
                <a:spcPct val="102600"/>
              </a:lnSpc>
              <a:spcBef>
                <a:spcPts val="673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are also reported to authorities to be put in personal files.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0" name="Google Shape;1920;p46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46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46"/>
          <p:cNvSpPr txBox="1">
            <a:spLocks noGrp="1"/>
          </p:cNvSpPr>
          <p:nvPr>
            <p:ph type="sldNum" idx="12"/>
          </p:nvPr>
        </p:nvSpPr>
        <p:spPr>
          <a:xfrm>
            <a:off x="10103326" y="6678285"/>
            <a:ext cx="301126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5024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19390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2236177" y="2546831"/>
            <a:ext cx="4830745" cy="32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187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Questions/Comments/Suggestions?</a:t>
            </a:r>
            <a:endParaRPr sz="18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47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47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47"/>
          <p:cNvSpPr txBox="1">
            <a:spLocks noGrp="1"/>
          </p:cNvSpPr>
          <p:nvPr>
            <p:ph type="sldNum" idx="12"/>
          </p:nvPr>
        </p:nvSpPr>
        <p:spPr>
          <a:xfrm>
            <a:off x="10103326" y="6678285"/>
            <a:ext cx="301126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84998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8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48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48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48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48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48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48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48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48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48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48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48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48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48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48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48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48"/>
          <p:cNvSpPr txBox="1"/>
          <p:nvPr/>
        </p:nvSpPr>
        <p:spPr>
          <a:xfrm>
            <a:off x="2784214" y="2084103"/>
            <a:ext cx="5422342" cy="17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179012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2" name="Google Shape;1952;p48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48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48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48"/>
          <p:cNvSpPr txBox="1"/>
          <p:nvPr/>
        </p:nvSpPr>
        <p:spPr>
          <a:xfrm>
            <a:off x="3332251" y="4687104"/>
            <a:ext cx="1414305" cy="30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6" name="Google Shape;1956;p48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48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48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26914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9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49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49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49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49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49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49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49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49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49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49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49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49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49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49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49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49"/>
          <p:cNvSpPr txBox="1"/>
          <p:nvPr/>
        </p:nvSpPr>
        <p:spPr>
          <a:xfrm>
            <a:off x="2784214" y="2084103"/>
            <a:ext cx="5422342" cy="17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179012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</a:t>
            </a: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0" name="Google Shape;1980;p49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49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49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Google Shape;1983;p49"/>
          <p:cNvSpPr txBox="1"/>
          <p:nvPr/>
        </p:nvSpPr>
        <p:spPr>
          <a:xfrm>
            <a:off x="3332251" y="4687104"/>
            <a:ext cx="1414305" cy="30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4" name="Google Shape;1984;p49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49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49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92657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0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50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50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50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50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50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50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50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50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50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50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50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50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50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50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50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50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50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50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50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50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50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50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50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50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50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50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F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50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9" name="Google Shape;2019;p50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50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50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11951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1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51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51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51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51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51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51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51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51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51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51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51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51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51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51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51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51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51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51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51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51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51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51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51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51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51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51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F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51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</a:t>
            </a: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4" name="Google Shape;2054;p51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51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51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0396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2527126" y="230270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2522290" y="229303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"/>
          <p:cNvSpPr/>
          <p:nvPr/>
        </p:nvSpPr>
        <p:spPr>
          <a:xfrm>
            <a:off x="2517452" y="228336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"/>
          <p:cNvSpPr/>
          <p:nvPr/>
        </p:nvSpPr>
        <p:spPr>
          <a:xfrm>
            <a:off x="3087892" y="2641536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"/>
          <p:cNvSpPr/>
          <p:nvPr/>
        </p:nvSpPr>
        <p:spPr>
          <a:xfrm>
            <a:off x="3083478" y="26327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"/>
          <p:cNvSpPr/>
          <p:nvPr/>
        </p:nvSpPr>
        <p:spPr>
          <a:xfrm>
            <a:off x="3079061" y="262387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"/>
          <p:cNvSpPr/>
          <p:nvPr/>
        </p:nvSpPr>
        <p:spPr>
          <a:xfrm>
            <a:off x="3649284" y="2980969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"/>
          <p:cNvSpPr/>
          <p:nvPr/>
        </p:nvSpPr>
        <p:spPr>
          <a:xfrm>
            <a:off x="3645310" y="2973006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"/>
          <p:cNvSpPr/>
          <p:nvPr/>
        </p:nvSpPr>
        <p:spPr>
          <a:xfrm>
            <a:off x="3641335" y="2965068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3087892" y="3317311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3083478" y="3308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"/>
          <p:cNvSpPr/>
          <p:nvPr/>
        </p:nvSpPr>
        <p:spPr>
          <a:xfrm>
            <a:off x="3079061" y="3299652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"/>
          <p:cNvSpPr/>
          <p:nvPr/>
        </p:nvSpPr>
        <p:spPr>
          <a:xfrm>
            <a:off x="3087892" y="361758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"/>
          <p:cNvSpPr/>
          <p:nvPr/>
        </p:nvSpPr>
        <p:spPr>
          <a:xfrm>
            <a:off x="3083478" y="360874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"/>
          <p:cNvSpPr/>
          <p:nvPr/>
        </p:nvSpPr>
        <p:spPr>
          <a:xfrm>
            <a:off x="3079061" y="359989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"/>
          <p:cNvSpPr/>
          <p:nvPr/>
        </p:nvSpPr>
        <p:spPr>
          <a:xfrm>
            <a:off x="2527126" y="3979599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"/>
          <p:cNvSpPr/>
          <p:nvPr/>
        </p:nvSpPr>
        <p:spPr>
          <a:xfrm>
            <a:off x="2522290" y="396992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"/>
          <p:cNvSpPr/>
          <p:nvPr/>
        </p:nvSpPr>
        <p:spPr>
          <a:xfrm>
            <a:off x="2517452" y="39602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"/>
          <p:cNvSpPr/>
          <p:nvPr/>
        </p:nvSpPr>
        <p:spPr>
          <a:xfrm>
            <a:off x="3083478" y="433470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"/>
          <p:cNvSpPr/>
          <p:nvPr/>
        </p:nvSpPr>
        <p:spPr>
          <a:xfrm>
            <a:off x="3079061" y="432586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"/>
          <p:cNvSpPr/>
          <p:nvPr/>
        </p:nvSpPr>
        <p:spPr>
          <a:xfrm>
            <a:off x="3083478" y="463494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3079061" y="4626105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"/>
          <p:cNvSpPr/>
          <p:nvPr/>
        </p:nvSpPr>
        <p:spPr>
          <a:xfrm>
            <a:off x="3083478" y="493518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"/>
          <p:cNvSpPr/>
          <p:nvPr/>
        </p:nvSpPr>
        <p:spPr>
          <a:xfrm>
            <a:off x="3079061" y="4926349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"/>
          <p:cNvSpPr txBox="1"/>
          <p:nvPr/>
        </p:nvSpPr>
        <p:spPr>
          <a:xfrm>
            <a:off x="2784215" y="2181322"/>
            <a:ext cx="6432201" cy="298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etc. Binary number system and operations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15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covered?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312551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using Assembly Language Circuit descriptions in Bluespec Verilog (BSV) Computer Organization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808473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2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52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52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52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52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52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52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52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p52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52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52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52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52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52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52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52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52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52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52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A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52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52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52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A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52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52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52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52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52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F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52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52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52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52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89560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53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53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53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53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53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53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53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53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Google Shape;2104;p53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p53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53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53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53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53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53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53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53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53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53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53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53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53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A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53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53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53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53"/>
          <p:cNvSpPr/>
          <p:nvPr/>
        </p:nvSpPr>
        <p:spPr>
          <a:xfrm>
            <a:off x="3649284" y="5111390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53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53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53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5" name="Google Shape;2125;p53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53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53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95519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54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54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54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54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54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54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54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54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54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54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54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54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54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54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54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54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54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54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54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54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54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54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54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54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54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54"/>
          <p:cNvSpPr/>
          <p:nvPr/>
        </p:nvSpPr>
        <p:spPr>
          <a:xfrm>
            <a:off x="3649284" y="5111390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54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54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54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1" name="Google Shape;2161;p54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54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54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82658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55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55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55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55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55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55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55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55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55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55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55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55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55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55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55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55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55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55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55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55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55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55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55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55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55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55"/>
          <p:cNvSpPr/>
          <p:nvPr/>
        </p:nvSpPr>
        <p:spPr>
          <a:xfrm>
            <a:off x="3649284" y="5111390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55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55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A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55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7" name="Google Shape;2197;p55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55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55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28597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6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Review of Digital Circuits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56"/>
          <p:cNvSpPr/>
          <p:nvPr/>
        </p:nvSpPr>
        <p:spPr>
          <a:xfrm>
            <a:off x="2527126" y="2205712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56"/>
          <p:cNvSpPr/>
          <p:nvPr/>
        </p:nvSpPr>
        <p:spPr>
          <a:xfrm>
            <a:off x="2522290" y="21960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56"/>
          <p:cNvSpPr/>
          <p:nvPr/>
        </p:nvSpPr>
        <p:spPr>
          <a:xfrm>
            <a:off x="2517452" y="218637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56"/>
          <p:cNvSpPr/>
          <p:nvPr/>
        </p:nvSpPr>
        <p:spPr>
          <a:xfrm>
            <a:off x="3087892" y="256941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56"/>
          <p:cNvSpPr/>
          <p:nvPr/>
        </p:nvSpPr>
        <p:spPr>
          <a:xfrm>
            <a:off x="3083478" y="25605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56"/>
          <p:cNvSpPr/>
          <p:nvPr/>
        </p:nvSpPr>
        <p:spPr>
          <a:xfrm>
            <a:off x="3079061" y="255175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56"/>
          <p:cNvSpPr/>
          <p:nvPr/>
        </p:nvSpPr>
        <p:spPr>
          <a:xfrm>
            <a:off x="2527126" y="293145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56"/>
          <p:cNvSpPr/>
          <p:nvPr/>
        </p:nvSpPr>
        <p:spPr>
          <a:xfrm>
            <a:off x="2522290" y="292178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56"/>
          <p:cNvSpPr/>
          <p:nvPr/>
        </p:nvSpPr>
        <p:spPr>
          <a:xfrm>
            <a:off x="2517452" y="291211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56"/>
          <p:cNvSpPr/>
          <p:nvPr/>
        </p:nvSpPr>
        <p:spPr>
          <a:xfrm>
            <a:off x="3087892" y="329518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56"/>
          <p:cNvSpPr/>
          <p:nvPr/>
        </p:nvSpPr>
        <p:spPr>
          <a:xfrm>
            <a:off x="3083478" y="328633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56"/>
          <p:cNvSpPr/>
          <p:nvPr/>
        </p:nvSpPr>
        <p:spPr>
          <a:xfrm>
            <a:off x="3079061" y="3277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56"/>
          <p:cNvSpPr/>
          <p:nvPr/>
        </p:nvSpPr>
        <p:spPr>
          <a:xfrm>
            <a:off x="3087892" y="3570530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56"/>
          <p:cNvSpPr/>
          <p:nvPr/>
        </p:nvSpPr>
        <p:spPr>
          <a:xfrm>
            <a:off x="3083478" y="356171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56"/>
          <p:cNvSpPr/>
          <p:nvPr/>
        </p:nvSpPr>
        <p:spPr>
          <a:xfrm>
            <a:off x="3079061" y="355287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56"/>
          <p:cNvSpPr/>
          <p:nvPr/>
        </p:nvSpPr>
        <p:spPr>
          <a:xfrm>
            <a:off x="3649284" y="3909965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56"/>
          <p:cNvSpPr/>
          <p:nvPr/>
        </p:nvSpPr>
        <p:spPr>
          <a:xfrm>
            <a:off x="3645310" y="3902001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56"/>
          <p:cNvSpPr/>
          <p:nvPr/>
        </p:nvSpPr>
        <p:spPr>
          <a:xfrm>
            <a:off x="3641335" y="3894064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56"/>
          <p:cNvSpPr/>
          <p:nvPr/>
        </p:nvSpPr>
        <p:spPr>
          <a:xfrm>
            <a:off x="3649284" y="4185339"/>
            <a:ext cx="79524" cy="159019"/>
          </a:xfrm>
          <a:custGeom>
            <a:avLst/>
            <a:gdLst/>
            <a:ahLst/>
            <a:cxnLst/>
            <a:rect l="l" t="t" r="r" b="b"/>
            <a:pathLst>
              <a:path w="40204" h="80393" extrusionOk="0">
                <a:moveTo>
                  <a:pt x="0" y="0"/>
                </a:moveTo>
                <a:lnTo>
                  <a:pt x="0" y="80393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56"/>
          <p:cNvSpPr/>
          <p:nvPr/>
        </p:nvSpPr>
        <p:spPr>
          <a:xfrm>
            <a:off x="3645310" y="4177376"/>
            <a:ext cx="79524" cy="159035"/>
          </a:xfrm>
          <a:custGeom>
            <a:avLst/>
            <a:gdLst/>
            <a:ahLst/>
            <a:cxnLst/>
            <a:rect l="l" t="t" r="r" b="b"/>
            <a:pathLst>
              <a:path w="40204" h="80401" extrusionOk="0">
                <a:moveTo>
                  <a:pt x="0" y="0"/>
                </a:moveTo>
                <a:lnTo>
                  <a:pt x="0" y="80401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56"/>
          <p:cNvSpPr/>
          <p:nvPr/>
        </p:nvSpPr>
        <p:spPr>
          <a:xfrm>
            <a:off x="3641335" y="4169437"/>
            <a:ext cx="79515" cy="159025"/>
          </a:xfrm>
          <a:custGeom>
            <a:avLst/>
            <a:gdLst/>
            <a:ahLst/>
            <a:cxnLst/>
            <a:rect l="l" t="t" r="r" b="b"/>
            <a:pathLst>
              <a:path w="40199" h="80396" extrusionOk="0">
                <a:moveTo>
                  <a:pt x="0" y="0"/>
                </a:moveTo>
                <a:lnTo>
                  <a:pt x="0" y="80396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56"/>
          <p:cNvSpPr/>
          <p:nvPr/>
        </p:nvSpPr>
        <p:spPr>
          <a:xfrm>
            <a:off x="3087892" y="477197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56"/>
          <p:cNvSpPr/>
          <p:nvPr/>
        </p:nvSpPr>
        <p:spPr>
          <a:xfrm>
            <a:off x="3083478" y="4763132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56"/>
          <p:cNvSpPr/>
          <p:nvPr/>
        </p:nvSpPr>
        <p:spPr>
          <a:xfrm>
            <a:off x="3079061" y="4754300"/>
            <a:ext cx="88344" cy="176697"/>
          </a:xfrm>
          <a:custGeom>
            <a:avLst/>
            <a:gdLst/>
            <a:ahLst/>
            <a:cxnLst/>
            <a:rect l="l" t="t" r="r" b="b"/>
            <a:pathLst>
              <a:path w="44663" h="89330" extrusionOk="0">
                <a:moveTo>
                  <a:pt x="0" y="0"/>
                </a:moveTo>
                <a:lnTo>
                  <a:pt x="0" y="89330"/>
                </a:lnTo>
                <a:lnTo>
                  <a:pt x="44663" y="4466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56"/>
          <p:cNvSpPr/>
          <p:nvPr/>
        </p:nvSpPr>
        <p:spPr>
          <a:xfrm>
            <a:off x="3649284" y="5111390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56"/>
          <p:cNvSpPr/>
          <p:nvPr/>
        </p:nvSpPr>
        <p:spPr>
          <a:xfrm>
            <a:off x="3645310" y="5103431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56"/>
          <p:cNvSpPr/>
          <p:nvPr/>
        </p:nvSpPr>
        <p:spPr>
          <a:xfrm>
            <a:off x="3641335" y="5095483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56"/>
          <p:cNvSpPr txBox="1"/>
          <p:nvPr/>
        </p:nvSpPr>
        <p:spPr>
          <a:xfrm>
            <a:off x="2784215" y="2084103"/>
            <a:ext cx="6641958" cy="32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Gates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NAND, NOR, XOR, XNOR, NOT, BUF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4399873" indent="-548883" algn="just">
              <a:lnSpc>
                <a:spcPct val="111200"/>
              </a:lnSpc>
              <a:spcBef>
                <a:spcPts val="12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Elements </a:t>
            </a: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Latch, Flip Flops Registers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Sensitive, Edge Triggered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25121">
              <a:lnSpc>
                <a:spcPct val="114199"/>
              </a:lnSpc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behaviour (Parallel or Serial): SISO (Delay Line), SIPO, PISO, PIPO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Circuits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Multiplexers, Counters, ALU, Adders, Multipliers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3" name="Google Shape;2233;p56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56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56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10/16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684925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51103756-78A9-40E9-A29B-DDC1272A724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Transistor: Building Block of Computers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Microprocessors contain millions of transistors</a:t>
            </a:r>
          </a:p>
          <a:p>
            <a:pPr lvl="1"/>
            <a:r>
              <a:rPr lang="en-US" altLang="en-US" b="0"/>
              <a:t>Intel Pentium 4 (2000):</a:t>
            </a:r>
            <a:r>
              <a:rPr lang="en-US" altLang="en-US"/>
              <a:t> 48 million</a:t>
            </a:r>
          </a:p>
          <a:p>
            <a:pPr lvl="1"/>
            <a:r>
              <a:rPr lang="en-US" altLang="en-US" b="0"/>
              <a:t>IBM PowerPC 750FX (2002):</a:t>
            </a:r>
            <a:r>
              <a:rPr lang="en-US" altLang="en-US"/>
              <a:t> 38 million</a:t>
            </a:r>
          </a:p>
          <a:p>
            <a:pPr lvl="1"/>
            <a:r>
              <a:rPr lang="en-US" altLang="en-US" b="0"/>
              <a:t>IBM/Apple PowerPC G5 (2003): </a:t>
            </a:r>
            <a:r>
              <a:rPr lang="en-US" altLang="en-US"/>
              <a:t>58 million</a:t>
            </a:r>
          </a:p>
          <a:p>
            <a:endParaRPr lang="en-US" altLang="en-US"/>
          </a:p>
          <a:p>
            <a:r>
              <a:rPr lang="en-US" altLang="en-US"/>
              <a:t>Logically, each transistor acts as a switch</a:t>
            </a:r>
          </a:p>
          <a:p>
            <a:r>
              <a:rPr lang="en-US" altLang="en-US"/>
              <a:t>Combined to implement logic functions </a:t>
            </a:r>
          </a:p>
          <a:p>
            <a:pPr lvl="1"/>
            <a:r>
              <a:rPr lang="en-US" altLang="en-US"/>
              <a:t>AND, OR, NOT</a:t>
            </a:r>
          </a:p>
          <a:p>
            <a:r>
              <a:rPr lang="en-US" altLang="en-US"/>
              <a:t>Combined to build higher-level structures</a:t>
            </a:r>
          </a:p>
          <a:p>
            <a:pPr lvl="1"/>
            <a:r>
              <a:rPr lang="en-US" altLang="en-US"/>
              <a:t>Adder, multiplexer, decoder, register, …</a:t>
            </a:r>
          </a:p>
          <a:p>
            <a:r>
              <a:rPr lang="en-US" altLang="en-US"/>
              <a:t>Combined to build processor</a:t>
            </a:r>
          </a:p>
          <a:p>
            <a:pPr lvl="1"/>
            <a:r>
              <a:rPr lang="en-US" altLang="en-US"/>
              <a:t>LC-3</a:t>
            </a:r>
          </a:p>
        </p:txBody>
      </p:sp>
    </p:spTree>
    <p:extLst>
      <p:ext uri="{BB962C8B-B14F-4D97-AF65-F5344CB8AC3E}">
        <p14:creationId xmlns:p14="http://schemas.microsoft.com/office/powerpoint/2010/main" val="356026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D4A85EC0-90E2-48DB-A387-CF329C8B1B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Switch Circuit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400800" y="1676400"/>
            <a:ext cx="4038600" cy="44196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Switch </a:t>
            </a:r>
            <a:r>
              <a:rPr lang="en-US" altLang="en-US">
                <a:solidFill>
                  <a:srgbClr val="CE0000"/>
                </a:solidFill>
              </a:rPr>
              <a:t>open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No current through circuit</a:t>
            </a:r>
          </a:p>
          <a:p>
            <a:pPr lvl="1"/>
            <a:r>
              <a:rPr lang="en-US" altLang="en-US"/>
              <a:t>Light is </a:t>
            </a:r>
            <a:r>
              <a:rPr lang="en-US" altLang="en-US">
                <a:solidFill>
                  <a:srgbClr val="CE0000"/>
                </a:solidFill>
              </a:rPr>
              <a:t>off</a:t>
            </a:r>
          </a:p>
          <a:p>
            <a:pPr lvl="1"/>
            <a:r>
              <a:rPr lang="en-US" altLang="en-US"/>
              <a:t>V</a:t>
            </a:r>
            <a:r>
              <a:rPr lang="en-US" altLang="en-US" baseline="-25000"/>
              <a:t>out</a:t>
            </a:r>
            <a:r>
              <a:rPr lang="en-US" altLang="en-US"/>
              <a:t> is </a:t>
            </a:r>
            <a:r>
              <a:rPr lang="en-US" altLang="en-US">
                <a:solidFill>
                  <a:srgbClr val="CE0000"/>
                </a:solidFill>
              </a:rPr>
              <a:t>+2.9V</a:t>
            </a:r>
          </a:p>
          <a:p>
            <a:endParaRPr lang="en-US" altLang="en-US"/>
          </a:p>
          <a:p>
            <a:r>
              <a:rPr lang="en-US" altLang="en-US"/>
              <a:t>Switch </a:t>
            </a:r>
            <a:r>
              <a:rPr lang="en-US" altLang="en-US">
                <a:solidFill>
                  <a:srgbClr val="009900"/>
                </a:solidFill>
              </a:rPr>
              <a:t>closed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Short circuit across switch</a:t>
            </a:r>
          </a:p>
          <a:p>
            <a:pPr lvl="1"/>
            <a:r>
              <a:rPr lang="en-US" altLang="en-US"/>
              <a:t>Current flows</a:t>
            </a:r>
          </a:p>
          <a:p>
            <a:pPr lvl="1"/>
            <a:r>
              <a:rPr lang="en-US" altLang="en-US"/>
              <a:t>Light is </a:t>
            </a:r>
            <a:r>
              <a:rPr lang="en-US" altLang="en-US">
                <a:solidFill>
                  <a:srgbClr val="009900"/>
                </a:solidFill>
              </a:rPr>
              <a:t>on</a:t>
            </a:r>
          </a:p>
          <a:p>
            <a:pPr lvl="1"/>
            <a:r>
              <a:rPr lang="en-US" altLang="en-US"/>
              <a:t>V</a:t>
            </a:r>
            <a:r>
              <a:rPr lang="en-US" altLang="en-US" baseline="-25000"/>
              <a:t>out</a:t>
            </a:r>
            <a:r>
              <a:rPr lang="en-US" altLang="en-US"/>
              <a:t> is </a:t>
            </a:r>
            <a:r>
              <a:rPr lang="en-US" altLang="en-US">
                <a:solidFill>
                  <a:srgbClr val="009900"/>
                </a:solidFill>
              </a:rPr>
              <a:t>0V</a:t>
            </a:r>
          </a:p>
        </p:txBody>
      </p:sp>
      <p:pic>
        <p:nvPicPr>
          <p:cNvPr id="37899" name="Picture 11" descr="C:\Documents and Settings\Greg Byrd\My Documents\ece206\mh-slides\ch03\ch03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1"/>
            <a:ext cx="4343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209801" y="5791201"/>
            <a:ext cx="51370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Switch-based circuits</a:t>
            </a:r>
            <a:r>
              <a:rPr lang="en-US" altLang="en-US" i="1"/>
              <a:t> </a:t>
            </a:r>
            <a:r>
              <a:rPr lang="en-US" altLang="en-US"/>
              <a:t>can easily represent two states:</a:t>
            </a:r>
          </a:p>
          <a:p>
            <a:r>
              <a:rPr lang="en-US" altLang="en-US"/>
              <a:t>on/off, open/closed, voltage/no voltage. 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1898129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8A2B956E-A62E-46D7-829B-F058CE17E4A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n-type MOS Transistor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 = Metal Oxide Semiconductor</a:t>
            </a:r>
          </a:p>
          <a:p>
            <a:pPr lvl="1"/>
            <a:r>
              <a:rPr lang="en-US" altLang="en-US"/>
              <a:t>two types: n-type and p-type</a:t>
            </a:r>
          </a:p>
          <a:p>
            <a:r>
              <a:rPr lang="en-US" altLang="en-US">
                <a:solidFill>
                  <a:schemeClr val="accent2"/>
                </a:solidFill>
              </a:rPr>
              <a:t>n-type</a:t>
            </a:r>
          </a:p>
          <a:p>
            <a:pPr lvl="1"/>
            <a:r>
              <a:rPr lang="en-US" altLang="en-US"/>
              <a:t>when Gate has </a:t>
            </a:r>
            <a:r>
              <a:rPr lang="en-US" altLang="en-US" u="sng">
                <a:solidFill>
                  <a:srgbClr val="009900"/>
                </a:solidFill>
              </a:rPr>
              <a:t>positive</a:t>
            </a:r>
            <a:r>
              <a:rPr lang="en-US" altLang="en-US"/>
              <a:t> voltage,</a:t>
            </a:r>
            <a:br>
              <a:rPr lang="en-US" altLang="en-US"/>
            </a:br>
            <a:r>
              <a:rPr lang="en-US" altLang="en-US"/>
              <a:t>short circuit between #1 and #2</a:t>
            </a:r>
            <a:br>
              <a:rPr lang="en-US" altLang="en-US"/>
            </a:br>
            <a:r>
              <a:rPr lang="en-US" altLang="en-US"/>
              <a:t>(switch </a:t>
            </a:r>
            <a:r>
              <a:rPr lang="en-US" altLang="en-US" u="sng">
                <a:solidFill>
                  <a:srgbClr val="009900"/>
                </a:solidFill>
              </a:rPr>
              <a:t>closed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when Gate has </a:t>
            </a:r>
            <a:r>
              <a:rPr lang="en-US" altLang="en-US" u="sng">
                <a:solidFill>
                  <a:srgbClr val="CE0000"/>
                </a:solidFill>
              </a:rPr>
              <a:t>zero</a:t>
            </a:r>
            <a:r>
              <a:rPr lang="en-US" altLang="en-US"/>
              <a:t> voltage,</a:t>
            </a:r>
            <a:br>
              <a:rPr lang="en-US" altLang="en-US"/>
            </a:br>
            <a:r>
              <a:rPr lang="en-US" altLang="en-US"/>
              <a:t>open circuit between #1 and #2</a:t>
            </a:r>
            <a:br>
              <a:rPr lang="en-US" altLang="en-US"/>
            </a:br>
            <a:r>
              <a:rPr lang="en-US" altLang="en-US"/>
              <a:t>(switch </a:t>
            </a:r>
            <a:r>
              <a:rPr lang="en-US" altLang="en-US" u="sng">
                <a:solidFill>
                  <a:srgbClr val="CE0000"/>
                </a:solidFill>
              </a:rPr>
              <a:t>open</a:t>
            </a:r>
            <a:r>
              <a:rPr lang="en-US" altLang="en-US"/>
              <a:t>)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8915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8915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6858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7080250" y="3733800"/>
            <a:ext cx="10289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Franklin Gothic Book" panose="020B0503020102020204" pitchFamily="34" charset="0"/>
              </a:rPr>
              <a:t>Gate = 1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7162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391400" y="5334000"/>
            <a:ext cx="10289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Franklin Gothic Book" panose="020B0503020102020204" pitchFamily="34" charset="0"/>
              </a:rPr>
              <a:t>Gate = 0</a:t>
            </a:r>
          </a:p>
        </p:txBody>
      </p:sp>
      <p:pic>
        <p:nvPicPr>
          <p:cNvPr id="36884" name="Picture 20" descr="C:\Documents and Settings\Greg Byrd\My Documents\ece206\mh-slides\ch03\ch03-nm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1987550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267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886" name="Picture 2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343400"/>
            <a:ext cx="338138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87" name="Picture 2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2057400"/>
            <a:ext cx="219075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778001" y="5943601"/>
            <a:ext cx="24109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Terminal #2 must be</a:t>
            </a:r>
          </a:p>
          <a:p>
            <a:r>
              <a:rPr lang="en-US" altLang="en-US"/>
              <a:t>connected to GND (0V).</a:t>
            </a:r>
          </a:p>
        </p:txBody>
      </p:sp>
    </p:spTree>
    <p:extLst>
      <p:ext uri="{BB962C8B-B14F-4D97-AF65-F5344CB8AC3E}">
        <p14:creationId xmlns:p14="http://schemas.microsoft.com/office/powerpoint/2010/main" val="369458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3247F0AF-203B-4ACC-9B94-A7E4E2C8976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p-type MOS Transistor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CE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p-type </a:t>
            </a:r>
            <a:r>
              <a:rPr lang="en-US" altLang="en-US"/>
              <a:t>is </a:t>
            </a:r>
            <a:r>
              <a:rPr lang="en-US" altLang="en-US" i="1"/>
              <a:t>complementary</a:t>
            </a:r>
            <a:r>
              <a:rPr lang="en-US" altLang="en-US"/>
              <a:t> to n-type</a:t>
            </a:r>
          </a:p>
          <a:p>
            <a:pPr lvl="1"/>
            <a:r>
              <a:rPr lang="en-US" altLang="en-US"/>
              <a:t>when Gate has </a:t>
            </a:r>
            <a:r>
              <a:rPr lang="en-US" altLang="en-US" u="sng">
                <a:solidFill>
                  <a:srgbClr val="009900"/>
                </a:solidFill>
              </a:rPr>
              <a:t>positive</a:t>
            </a:r>
            <a:r>
              <a:rPr lang="en-US" altLang="en-US"/>
              <a:t> voltage,</a:t>
            </a:r>
            <a:br>
              <a:rPr lang="en-US" altLang="en-US"/>
            </a:br>
            <a:r>
              <a:rPr lang="en-US" altLang="en-US"/>
              <a:t>open circuit between #1 and #2</a:t>
            </a:r>
            <a:br>
              <a:rPr lang="en-US" altLang="en-US"/>
            </a:br>
            <a:r>
              <a:rPr lang="en-US" altLang="en-US"/>
              <a:t>(switch </a:t>
            </a:r>
            <a:r>
              <a:rPr lang="en-US" altLang="en-US" u="sng">
                <a:solidFill>
                  <a:srgbClr val="009900"/>
                </a:solidFill>
              </a:rPr>
              <a:t>open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when Gate has </a:t>
            </a:r>
            <a:r>
              <a:rPr lang="en-US" altLang="en-US" u="sng">
                <a:solidFill>
                  <a:srgbClr val="CE0000"/>
                </a:solidFill>
              </a:rPr>
              <a:t>zero</a:t>
            </a:r>
            <a:r>
              <a:rPr lang="en-US" altLang="en-US"/>
              <a:t> voltage,</a:t>
            </a:r>
            <a:br>
              <a:rPr lang="en-US" altLang="en-US"/>
            </a:br>
            <a:r>
              <a:rPr lang="en-US" altLang="en-US"/>
              <a:t>short circuit between #1 and #2</a:t>
            </a:r>
            <a:br>
              <a:rPr lang="en-US" altLang="en-US"/>
            </a:br>
            <a:r>
              <a:rPr lang="en-US" altLang="en-US"/>
              <a:t>(switch </a:t>
            </a:r>
            <a:r>
              <a:rPr lang="en-US" altLang="en-US" u="sng">
                <a:solidFill>
                  <a:srgbClr val="CE0000"/>
                </a:solidFill>
              </a:rPr>
              <a:t>closed</a:t>
            </a:r>
            <a:r>
              <a:rPr lang="en-US" altLang="en-US"/>
              <a:t>)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915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6858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7080250" y="3733800"/>
            <a:ext cx="10289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Franklin Gothic Book" panose="020B0503020102020204" pitchFamily="34" charset="0"/>
              </a:rPr>
              <a:t>Gate = 1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7162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7391400" y="5334000"/>
            <a:ext cx="10289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Franklin Gothic Book" panose="020B0503020102020204" pitchFamily="34" charset="0"/>
              </a:rPr>
              <a:t>Gate = 0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8915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1388" name="Picture 1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057400"/>
            <a:ext cx="338138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9" name="Picture 1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343400"/>
            <a:ext cx="219075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955800" y="5943601"/>
            <a:ext cx="2093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Terminal #1 must be</a:t>
            </a:r>
          </a:p>
          <a:p>
            <a:r>
              <a:rPr lang="en-US" altLang="en-US"/>
              <a:t>connected to +2.9V.</a:t>
            </a:r>
          </a:p>
        </p:txBody>
      </p:sp>
      <p:pic>
        <p:nvPicPr>
          <p:cNvPr id="101392" name="Picture 16" descr="C:\Documents and Settings\Greg Byrd\My Documents\ece206\mh-slides\ch03\ch03-pmo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4419601"/>
            <a:ext cx="1884363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4267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0B124262-9AC6-4B90-A614-0F7EADC58BC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Gates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79248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Use switch behavior of MOS transistors</a:t>
            </a:r>
            <a:br>
              <a:rPr lang="en-US" altLang="en-US"/>
            </a:br>
            <a:r>
              <a:rPr lang="en-US" altLang="en-US"/>
              <a:t>to implement logical functions: AND, OR, NOT.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Digital symbols: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recall that we assign a range of analog voltages to each</a:t>
            </a:r>
            <a:br>
              <a:rPr lang="en-US" altLang="en-US"/>
            </a:br>
            <a:r>
              <a:rPr lang="en-US" altLang="en-US"/>
              <a:t>digital (logic) symbol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assignment of voltage ranges depends on </a:t>
            </a:r>
            <a:br>
              <a:rPr lang="en-US" altLang="en-US"/>
            </a:br>
            <a:r>
              <a:rPr lang="en-US" altLang="en-US"/>
              <a:t>electrical properties of transistors being used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typical values for "1": +5V, +3.3V, +2.9V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from now on we'll use +2.9V</a:t>
            </a:r>
          </a:p>
        </p:txBody>
      </p:sp>
      <p:pic>
        <p:nvPicPr>
          <p:cNvPr id="45061" name="Picture 5" descr="C:\Documents and Settings\Greg Byrd\My Documents\ece206\mh-slides\ch03\ch03-digi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1"/>
            <a:ext cx="8662988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"/>
          <p:cNvSpPr/>
          <p:nvPr/>
        </p:nvSpPr>
        <p:spPr>
          <a:xfrm>
            <a:off x="2527126" y="230270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"/>
          <p:cNvSpPr/>
          <p:nvPr/>
        </p:nvSpPr>
        <p:spPr>
          <a:xfrm>
            <a:off x="2522290" y="229303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"/>
          <p:cNvSpPr/>
          <p:nvPr/>
        </p:nvSpPr>
        <p:spPr>
          <a:xfrm>
            <a:off x="2517452" y="228336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"/>
          <p:cNvSpPr/>
          <p:nvPr/>
        </p:nvSpPr>
        <p:spPr>
          <a:xfrm>
            <a:off x="3087892" y="2641536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"/>
          <p:cNvSpPr/>
          <p:nvPr/>
        </p:nvSpPr>
        <p:spPr>
          <a:xfrm>
            <a:off x="3083478" y="26327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"/>
          <p:cNvSpPr/>
          <p:nvPr/>
        </p:nvSpPr>
        <p:spPr>
          <a:xfrm>
            <a:off x="3079061" y="262387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"/>
          <p:cNvSpPr/>
          <p:nvPr/>
        </p:nvSpPr>
        <p:spPr>
          <a:xfrm>
            <a:off x="3649284" y="2980969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"/>
          <p:cNvSpPr/>
          <p:nvPr/>
        </p:nvSpPr>
        <p:spPr>
          <a:xfrm>
            <a:off x="3645310" y="2973006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"/>
          <p:cNvSpPr/>
          <p:nvPr/>
        </p:nvSpPr>
        <p:spPr>
          <a:xfrm>
            <a:off x="3641335" y="2965068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"/>
          <p:cNvSpPr/>
          <p:nvPr/>
        </p:nvSpPr>
        <p:spPr>
          <a:xfrm>
            <a:off x="3087892" y="3317311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"/>
          <p:cNvSpPr/>
          <p:nvPr/>
        </p:nvSpPr>
        <p:spPr>
          <a:xfrm>
            <a:off x="3083478" y="3308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"/>
          <p:cNvSpPr/>
          <p:nvPr/>
        </p:nvSpPr>
        <p:spPr>
          <a:xfrm>
            <a:off x="3079061" y="3299652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"/>
          <p:cNvSpPr/>
          <p:nvPr/>
        </p:nvSpPr>
        <p:spPr>
          <a:xfrm>
            <a:off x="3087892" y="361758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"/>
          <p:cNvSpPr/>
          <p:nvPr/>
        </p:nvSpPr>
        <p:spPr>
          <a:xfrm>
            <a:off x="3083478" y="360874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"/>
          <p:cNvSpPr/>
          <p:nvPr/>
        </p:nvSpPr>
        <p:spPr>
          <a:xfrm>
            <a:off x="3079061" y="359989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"/>
          <p:cNvSpPr/>
          <p:nvPr/>
        </p:nvSpPr>
        <p:spPr>
          <a:xfrm>
            <a:off x="2527126" y="3979599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"/>
          <p:cNvSpPr/>
          <p:nvPr/>
        </p:nvSpPr>
        <p:spPr>
          <a:xfrm>
            <a:off x="2522290" y="396992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"/>
          <p:cNvSpPr/>
          <p:nvPr/>
        </p:nvSpPr>
        <p:spPr>
          <a:xfrm>
            <a:off x="2517452" y="39602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"/>
          <p:cNvSpPr/>
          <p:nvPr/>
        </p:nvSpPr>
        <p:spPr>
          <a:xfrm>
            <a:off x="3087892" y="434353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"/>
          <p:cNvSpPr/>
          <p:nvPr/>
        </p:nvSpPr>
        <p:spPr>
          <a:xfrm>
            <a:off x="3083478" y="433470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"/>
          <p:cNvSpPr/>
          <p:nvPr/>
        </p:nvSpPr>
        <p:spPr>
          <a:xfrm>
            <a:off x="3079061" y="432586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"/>
          <p:cNvSpPr/>
          <p:nvPr/>
        </p:nvSpPr>
        <p:spPr>
          <a:xfrm>
            <a:off x="3087892" y="4643777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"/>
          <p:cNvSpPr/>
          <p:nvPr/>
        </p:nvSpPr>
        <p:spPr>
          <a:xfrm>
            <a:off x="3083478" y="463494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"/>
          <p:cNvSpPr/>
          <p:nvPr/>
        </p:nvSpPr>
        <p:spPr>
          <a:xfrm>
            <a:off x="3079061" y="4626105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"/>
          <p:cNvSpPr/>
          <p:nvPr/>
        </p:nvSpPr>
        <p:spPr>
          <a:xfrm>
            <a:off x="3087892" y="494402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"/>
          <p:cNvSpPr/>
          <p:nvPr/>
        </p:nvSpPr>
        <p:spPr>
          <a:xfrm>
            <a:off x="3083478" y="493518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"/>
          <p:cNvSpPr/>
          <p:nvPr/>
        </p:nvSpPr>
        <p:spPr>
          <a:xfrm>
            <a:off x="3079061" y="4926349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"/>
          <p:cNvSpPr txBox="1"/>
          <p:nvPr/>
        </p:nvSpPr>
        <p:spPr>
          <a:xfrm>
            <a:off x="2784215" y="2181322"/>
            <a:ext cx="6432201" cy="298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661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etc.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225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number system and operations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15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covered?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312551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using Assembly Language Circuit descriptions in Bluespec Verilog (BSV) Computer Organization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5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656455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57E8AC4C-ABC8-48B8-8558-86E41FD1C32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CMOS Circuit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9900"/>
                </a:solidFill>
              </a:rPr>
              <a:t>Complementary</a:t>
            </a:r>
            <a:r>
              <a:rPr lang="en-US" altLang="en-US"/>
              <a:t> MOS</a:t>
            </a:r>
          </a:p>
          <a:p>
            <a:r>
              <a:rPr lang="en-US" altLang="en-US"/>
              <a:t>Uses both </a:t>
            </a:r>
            <a:r>
              <a:rPr lang="en-US" altLang="en-US">
                <a:solidFill>
                  <a:srgbClr val="009900"/>
                </a:solidFill>
              </a:rPr>
              <a:t>n-type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9900"/>
                </a:solidFill>
              </a:rPr>
              <a:t>p-type</a:t>
            </a:r>
            <a:r>
              <a:rPr lang="en-US" altLang="en-US"/>
              <a:t> MOS transistors</a:t>
            </a:r>
          </a:p>
          <a:p>
            <a:pPr lvl="1"/>
            <a:r>
              <a:rPr lang="en-US" altLang="en-US"/>
              <a:t>p-type</a:t>
            </a:r>
          </a:p>
          <a:p>
            <a:pPr lvl="2"/>
            <a:r>
              <a:rPr lang="en-US" altLang="en-US"/>
              <a:t>Attached to + voltage</a:t>
            </a:r>
          </a:p>
          <a:p>
            <a:pPr lvl="2"/>
            <a:r>
              <a:rPr lang="en-US" altLang="en-US"/>
              <a:t>Pulls output voltage UP when input is zero</a:t>
            </a:r>
          </a:p>
          <a:p>
            <a:pPr lvl="1"/>
            <a:r>
              <a:rPr lang="en-US" altLang="en-US"/>
              <a:t>n-type</a:t>
            </a:r>
          </a:p>
          <a:p>
            <a:pPr lvl="2"/>
            <a:r>
              <a:rPr lang="en-US" altLang="en-US"/>
              <a:t>Attached to GND</a:t>
            </a:r>
          </a:p>
          <a:p>
            <a:pPr lvl="2"/>
            <a:r>
              <a:rPr lang="en-US" altLang="en-US"/>
              <a:t>Pulls output voltage DOWN when input is one</a:t>
            </a:r>
          </a:p>
          <a:p>
            <a:endParaRPr lang="en-US" altLang="en-US"/>
          </a:p>
          <a:p>
            <a:r>
              <a:rPr lang="en-US" altLang="en-US" sz="2000"/>
              <a:t>For all inputs, make sure that output is either connected to GND or to +,</a:t>
            </a:r>
            <a:br>
              <a:rPr lang="en-US" altLang="en-US" sz="2000"/>
            </a:br>
            <a:r>
              <a:rPr lang="en-US" altLang="en-US" sz="2000"/>
              <a:t>but not both!</a:t>
            </a:r>
          </a:p>
        </p:txBody>
      </p:sp>
    </p:spTree>
    <p:extLst>
      <p:ext uri="{BB962C8B-B14F-4D97-AF65-F5344CB8AC3E}">
        <p14:creationId xmlns:p14="http://schemas.microsoft.com/office/powerpoint/2010/main" val="1660988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AF438B4E-2B91-4FA4-8C3A-7708588E97F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(NOT Gate)</a:t>
            </a:r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/>
        </p:nvGraphicFramePr>
        <p:xfrm>
          <a:off x="2057400" y="472440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13199673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67843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717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2.9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920141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2.9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83932"/>
                  </a:ext>
                </a:extLst>
              </a:tr>
            </a:tbl>
          </a:graphicData>
        </a:graphic>
      </p:graphicFrame>
      <p:graphicFrame>
        <p:nvGraphicFramePr>
          <p:cNvPr id="46130" name="Group 50"/>
          <p:cNvGraphicFramePr>
            <a:graphicFrameLocks noGrp="1"/>
          </p:cNvGraphicFramePr>
          <p:nvPr/>
        </p:nvGraphicFramePr>
        <p:xfrm>
          <a:off x="4191000" y="47244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4622294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923435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00778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014029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855041"/>
                  </a:ext>
                </a:extLst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447800"/>
            <a:ext cx="29368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990601"/>
            <a:ext cx="2714625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62400"/>
            <a:ext cx="2714625" cy="23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5410200" y="3733800"/>
            <a:ext cx="12060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Truth table</a:t>
            </a:r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 flipH="1">
            <a:off x="5410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3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DFC5914B-0546-49D1-9F43-1E53FFD906A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 Gate</a:t>
            </a: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7162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3654588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5412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53677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9845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48553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173214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917857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94311"/>
                  </a:ext>
                </a:extLst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85801"/>
            <a:ext cx="31242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388778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1905001" y="6324600"/>
            <a:ext cx="4763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Note: Serial structure on top, parallel on bottom.</a:t>
            </a:r>
          </a:p>
        </p:txBody>
      </p:sp>
    </p:spTree>
    <p:extLst>
      <p:ext uri="{BB962C8B-B14F-4D97-AF65-F5344CB8AC3E}">
        <p14:creationId xmlns:p14="http://schemas.microsoft.com/office/powerpoint/2010/main" val="169522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68FEE13D-12EE-4B93-AFDC-772A193108B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 Gate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370763" y="4800600"/>
            <a:ext cx="211288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Add inverter to NOR.</a:t>
            </a: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52419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8305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892677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00807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8092147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4149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432565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327196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827852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98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3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59129020-E302-4713-8DF9-DCB8EE13345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Gate (AND-NOT)</a:t>
            </a: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74676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792859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66126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673229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8334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231337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463021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527562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976289"/>
                  </a:ext>
                </a:extLst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381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1905000" y="6324600"/>
            <a:ext cx="4738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Note: Parallel structure on top, serial on bottom.</a:t>
            </a:r>
          </a:p>
        </p:txBody>
      </p:sp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685800"/>
            <a:ext cx="32861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F73A2A75-9410-4247-892D-9A6D338CCF5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Gate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278688" y="4800600"/>
            <a:ext cx="22545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Add inverter to NAND.</a:t>
            </a: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8305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9974049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7394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86338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02516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431527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513436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75022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33325"/>
                  </a:ext>
                </a:extLst>
              </a:tr>
            </a:tbl>
          </a:graphicData>
        </a:graphic>
      </p:graphicFrame>
      <p:pic>
        <p:nvPicPr>
          <p:cNvPr id="104485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47800"/>
            <a:ext cx="523081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69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3CAB5A1D-DEC0-4386-8F5C-06736D7276B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Logic Gates</a:t>
            </a:r>
          </a:p>
        </p:txBody>
      </p:sp>
      <p:pic>
        <p:nvPicPr>
          <p:cNvPr id="53269" name="Picture 21" descr="C:\Documents and Settings\Greg Byrd\My Documents\ece206\mh-slides\ch03\ch03-g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447800"/>
            <a:ext cx="66452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2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57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Combinatorial Gates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57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57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57"/>
          <p:cNvSpPr txBox="1">
            <a:spLocks noGrp="1"/>
          </p:cNvSpPr>
          <p:nvPr>
            <p:ph type="sldNum" idx="12"/>
          </p:nvPr>
        </p:nvSpPr>
        <p:spPr>
          <a:xfrm>
            <a:off x="10103326" y="6678285"/>
            <a:ext cx="301126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5024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57"/>
          <p:cNvSpPr txBox="1"/>
          <p:nvPr/>
        </p:nvSpPr>
        <p:spPr>
          <a:xfrm>
            <a:off x="2375901" y="2408509"/>
            <a:ext cx="3961561" cy="240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3377" marR="1699409" indent="-419514">
              <a:lnSpc>
                <a:spcPct val="102600"/>
              </a:lnSpc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@(a or b) y = a &amp; b;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03"/>
              </a:spcBef>
            </a:pPr>
            <a:endParaRPr sz="276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25121" algn="r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93"/>
              </a:spcBef>
            </a:pPr>
            <a:endParaRPr sz="1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9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9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21"/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y = a &amp; b;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17424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58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Memory Elements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58"/>
          <p:cNvSpPr/>
          <p:nvPr/>
        </p:nvSpPr>
        <p:spPr>
          <a:xfrm>
            <a:off x="2527126" y="252675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58"/>
          <p:cNvSpPr/>
          <p:nvPr/>
        </p:nvSpPr>
        <p:spPr>
          <a:xfrm>
            <a:off x="2522290" y="251708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58"/>
          <p:cNvSpPr/>
          <p:nvPr/>
        </p:nvSpPr>
        <p:spPr>
          <a:xfrm>
            <a:off x="2517452" y="25074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58"/>
          <p:cNvSpPr/>
          <p:nvPr/>
        </p:nvSpPr>
        <p:spPr>
          <a:xfrm>
            <a:off x="2527126" y="362283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58"/>
          <p:cNvSpPr/>
          <p:nvPr/>
        </p:nvSpPr>
        <p:spPr>
          <a:xfrm>
            <a:off x="2522290" y="361316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58"/>
          <p:cNvSpPr/>
          <p:nvPr/>
        </p:nvSpPr>
        <p:spPr>
          <a:xfrm>
            <a:off x="2517452" y="360349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58"/>
          <p:cNvSpPr txBox="1"/>
          <p:nvPr/>
        </p:nvSpPr>
        <p:spPr>
          <a:xfrm>
            <a:off x="2236178" y="2405149"/>
            <a:ext cx="7420706" cy="263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2750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@( LE or D )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1683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(LE == 1)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2750">
              <a:spcBef>
                <a:spcPts val="661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Flops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1683" marR="3770602" indent="-560189">
              <a:lnSpc>
                <a:spcPct val="102699"/>
              </a:lnSpc>
            </a:pPr>
            <a:r>
              <a:rPr lang="en-US" sz="2176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always ( posedge CLK 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3"/>
              </a:spcBef>
            </a:pPr>
            <a:endParaRPr sz="1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21"/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 are level sensitive while flip flops are edge triggered.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7" name="Google Shape;2257;p58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58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58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536775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Memory Elements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59"/>
          <p:cNvSpPr/>
          <p:nvPr/>
        </p:nvSpPr>
        <p:spPr>
          <a:xfrm>
            <a:off x="2527126" y="252675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59"/>
          <p:cNvSpPr/>
          <p:nvPr/>
        </p:nvSpPr>
        <p:spPr>
          <a:xfrm>
            <a:off x="2522290" y="251708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59"/>
          <p:cNvSpPr/>
          <p:nvPr/>
        </p:nvSpPr>
        <p:spPr>
          <a:xfrm>
            <a:off x="2517452" y="25074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59"/>
          <p:cNvSpPr/>
          <p:nvPr/>
        </p:nvSpPr>
        <p:spPr>
          <a:xfrm>
            <a:off x="2527126" y="362283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59"/>
          <p:cNvSpPr/>
          <p:nvPr/>
        </p:nvSpPr>
        <p:spPr>
          <a:xfrm>
            <a:off x="2522290" y="361316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59"/>
          <p:cNvSpPr/>
          <p:nvPr/>
        </p:nvSpPr>
        <p:spPr>
          <a:xfrm>
            <a:off x="2517452" y="360349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59"/>
          <p:cNvSpPr txBox="1"/>
          <p:nvPr/>
        </p:nvSpPr>
        <p:spPr>
          <a:xfrm>
            <a:off x="2236178" y="2405149"/>
            <a:ext cx="7420706" cy="263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2750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@( LE or D )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1683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(LE == 1)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2750">
              <a:spcBef>
                <a:spcPts val="661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Flops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1683" marR="3770602" indent="-560189">
              <a:lnSpc>
                <a:spcPct val="102699"/>
              </a:lnSpc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( posedge CLK 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3"/>
              </a:spcBef>
            </a:pPr>
            <a:endParaRPr sz="1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21"/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 are level sensitive while flip flops are edge triggered.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2" name="Google Shape;2272;p59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59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59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03159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"/>
          <p:cNvSpPr/>
          <p:nvPr/>
        </p:nvSpPr>
        <p:spPr>
          <a:xfrm>
            <a:off x="2527126" y="230270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2522290" y="229303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/>
          <p:nvPr/>
        </p:nvSpPr>
        <p:spPr>
          <a:xfrm>
            <a:off x="2517452" y="228336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"/>
          <p:cNvSpPr/>
          <p:nvPr/>
        </p:nvSpPr>
        <p:spPr>
          <a:xfrm>
            <a:off x="3087892" y="2641536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"/>
          <p:cNvSpPr/>
          <p:nvPr/>
        </p:nvSpPr>
        <p:spPr>
          <a:xfrm>
            <a:off x="3083478" y="26327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"/>
          <p:cNvSpPr/>
          <p:nvPr/>
        </p:nvSpPr>
        <p:spPr>
          <a:xfrm>
            <a:off x="3079061" y="262387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"/>
          <p:cNvSpPr/>
          <p:nvPr/>
        </p:nvSpPr>
        <p:spPr>
          <a:xfrm>
            <a:off x="3649284" y="2980969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"/>
          <p:cNvSpPr/>
          <p:nvPr/>
        </p:nvSpPr>
        <p:spPr>
          <a:xfrm>
            <a:off x="3645310" y="2973006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"/>
          <p:cNvSpPr/>
          <p:nvPr/>
        </p:nvSpPr>
        <p:spPr>
          <a:xfrm>
            <a:off x="3641335" y="2965068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"/>
          <p:cNvSpPr/>
          <p:nvPr/>
        </p:nvSpPr>
        <p:spPr>
          <a:xfrm>
            <a:off x="3087892" y="3317311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"/>
          <p:cNvSpPr/>
          <p:nvPr/>
        </p:nvSpPr>
        <p:spPr>
          <a:xfrm>
            <a:off x="3083478" y="3308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"/>
          <p:cNvSpPr/>
          <p:nvPr/>
        </p:nvSpPr>
        <p:spPr>
          <a:xfrm>
            <a:off x="3079061" y="3299652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6"/>
          <p:cNvSpPr/>
          <p:nvPr/>
        </p:nvSpPr>
        <p:spPr>
          <a:xfrm>
            <a:off x="3087892" y="361758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"/>
          <p:cNvSpPr/>
          <p:nvPr/>
        </p:nvSpPr>
        <p:spPr>
          <a:xfrm>
            <a:off x="3083478" y="360874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"/>
          <p:cNvSpPr/>
          <p:nvPr/>
        </p:nvSpPr>
        <p:spPr>
          <a:xfrm>
            <a:off x="3079061" y="359989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"/>
          <p:cNvSpPr/>
          <p:nvPr/>
        </p:nvSpPr>
        <p:spPr>
          <a:xfrm>
            <a:off x="2527126" y="3979599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"/>
          <p:cNvSpPr/>
          <p:nvPr/>
        </p:nvSpPr>
        <p:spPr>
          <a:xfrm>
            <a:off x="2522290" y="396992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"/>
          <p:cNvSpPr/>
          <p:nvPr/>
        </p:nvSpPr>
        <p:spPr>
          <a:xfrm>
            <a:off x="2517452" y="39602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"/>
          <p:cNvSpPr/>
          <p:nvPr/>
        </p:nvSpPr>
        <p:spPr>
          <a:xfrm>
            <a:off x="3087892" y="434353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"/>
          <p:cNvSpPr/>
          <p:nvPr/>
        </p:nvSpPr>
        <p:spPr>
          <a:xfrm>
            <a:off x="3083478" y="433470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"/>
          <p:cNvSpPr/>
          <p:nvPr/>
        </p:nvSpPr>
        <p:spPr>
          <a:xfrm>
            <a:off x="3079061" y="432586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6"/>
          <p:cNvSpPr/>
          <p:nvPr/>
        </p:nvSpPr>
        <p:spPr>
          <a:xfrm>
            <a:off x="3087892" y="4643777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"/>
          <p:cNvSpPr/>
          <p:nvPr/>
        </p:nvSpPr>
        <p:spPr>
          <a:xfrm>
            <a:off x="3083478" y="463494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"/>
          <p:cNvSpPr/>
          <p:nvPr/>
        </p:nvSpPr>
        <p:spPr>
          <a:xfrm>
            <a:off x="3079061" y="4626105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"/>
          <p:cNvSpPr/>
          <p:nvPr/>
        </p:nvSpPr>
        <p:spPr>
          <a:xfrm>
            <a:off x="3087892" y="494402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"/>
          <p:cNvSpPr/>
          <p:nvPr/>
        </p:nvSpPr>
        <p:spPr>
          <a:xfrm>
            <a:off x="3083478" y="493518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6"/>
          <p:cNvSpPr/>
          <p:nvPr/>
        </p:nvSpPr>
        <p:spPr>
          <a:xfrm>
            <a:off x="3079061" y="4926349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"/>
          <p:cNvSpPr txBox="1"/>
          <p:nvPr/>
        </p:nvSpPr>
        <p:spPr>
          <a:xfrm>
            <a:off x="2784215" y="2181322"/>
            <a:ext cx="6432201" cy="298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etc. Binary number system and operations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15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covered?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312551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using Assembly Language </a:t>
            </a: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descriptions in Bluespec Verilog (BSV) Computer Organization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6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738532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60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Memory Elements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60"/>
          <p:cNvSpPr/>
          <p:nvPr/>
        </p:nvSpPr>
        <p:spPr>
          <a:xfrm>
            <a:off x="2527126" y="252675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60"/>
          <p:cNvSpPr/>
          <p:nvPr/>
        </p:nvSpPr>
        <p:spPr>
          <a:xfrm>
            <a:off x="2522290" y="251708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60"/>
          <p:cNvSpPr/>
          <p:nvPr/>
        </p:nvSpPr>
        <p:spPr>
          <a:xfrm>
            <a:off x="2517452" y="25074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60"/>
          <p:cNvSpPr/>
          <p:nvPr/>
        </p:nvSpPr>
        <p:spPr>
          <a:xfrm>
            <a:off x="2527126" y="362283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60"/>
          <p:cNvSpPr/>
          <p:nvPr/>
        </p:nvSpPr>
        <p:spPr>
          <a:xfrm>
            <a:off x="2522290" y="361316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5" name="Google Shape;2285;p60"/>
          <p:cNvSpPr/>
          <p:nvPr/>
        </p:nvSpPr>
        <p:spPr>
          <a:xfrm>
            <a:off x="2517452" y="360349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Google Shape;2286;p60"/>
          <p:cNvSpPr txBox="1"/>
          <p:nvPr/>
        </p:nvSpPr>
        <p:spPr>
          <a:xfrm>
            <a:off x="2236178" y="2405149"/>
            <a:ext cx="7420706" cy="263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2750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@( LE or D )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1683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(LE == 1)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2750">
              <a:spcBef>
                <a:spcPts val="661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Flops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1683" marR="3770602" indent="-560189">
              <a:lnSpc>
                <a:spcPct val="102699"/>
              </a:lnSpc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( posedge CLK 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3"/>
              </a:spcBef>
            </a:pPr>
            <a:endParaRPr sz="1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21"/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 are level sensitive while flip flops are edge triggered.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7" name="Google Shape;2287;p60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60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60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014992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1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Memory Elements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61"/>
          <p:cNvSpPr/>
          <p:nvPr/>
        </p:nvSpPr>
        <p:spPr>
          <a:xfrm>
            <a:off x="2527126" y="252675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p61"/>
          <p:cNvSpPr/>
          <p:nvPr/>
        </p:nvSpPr>
        <p:spPr>
          <a:xfrm>
            <a:off x="2522290" y="251708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61"/>
          <p:cNvSpPr/>
          <p:nvPr/>
        </p:nvSpPr>
        <p:spPr>
          <a:xfrm>
            <a:off x="2517452" y="25074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61"/>
          <p:cNvSpPr/>
          <p:nvPr/>
        </p:nvSpPr>
        <p:spPr>
          <a:xfrm>
            <a:off x="2527126" y="362283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61"/>
          <p:cNvSpPr/>
          <p:nvPr/>
        </p:nvSpPr>
        <p:spPr>
          <a:xfrm>
            <a:off x="2522290" y="361316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61"/>
          <p:cNvSpPr/>
          <p:nvPr/>
        </p:nvSpPr>
        <p:spPr>
          <a:xfrm>
            <a:off x="2517452" y="360349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61"/>
          <p:cNvSpPr txBox="1"/>
          <p:nvPr/>
        </p:nvSpPr>
        <p:spPr>
          <a:xfrm>
            <a:off x="2236178" y="2405149"/>
            <a:ext cx="7420706" cy="263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2750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@( LE or D )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1683">
              <a:spcBef>
                <a:spcPts val="69"/>
              </a:spcBef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(LE == 1)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2750">
              <a:spcBef>
                <a:spcPts val="661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Flops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1683" marR="3770602" indent="-560189">
              <a:lnSpc>
                <a:spcPct val="102699"/>
              </a:lnSpc>
            </a:pPr>
            <a:r>
              <a:rPr lang="en-US" sz="21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( posedge CLK ) Q = D;</a:t>
            </a:r>
            <a:endParaRPr sz="2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3"/>
              </a:spcBef>
            </a:pPr>
            <a:endParaRPr sz="1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Latches are level sensitive while flip flops are edge triggered.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2" name="Google Shape;2302;p61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61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61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678126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62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A Computer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62"/>
          <p:cNvSpPr/>
          <p:nvPr/>
        </p:nvSpPr>
        <p:spPr>
          <a:xfrm>
            <a:off x="2527126" y="2510705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62"/>
          <p:cNvSpPr/>
          <p:nvPr/>
        </p:nvSpPr>
        <p:spPr>
          <a:xfrm>
            <a:off x="2522290" y="25010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62"/>
          <p:cNvSpPr/>
          <p:nvPr/>
        </p:nvSpPr>
        <p:spPr>
          <a:xfrm>
            <a:off x="2517452" y="249136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62"/>
          <p:cNvSpPr/>
          <p:nvPr/>
        </p:nvSpPr>
        <p:spPr>
          <a:xfrm>
            <a:off x="2527126" y="288601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62"/>
          <p:cNvSpPr/>
          <p:nvPr/>
        </p:nvSpPr>
        <p:spPr>
          <a:xfrm>
            <a:off x="2522290" y="287634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62"/>
          <p:cNvSpPr/>
          <p:nvPr/>
        </p:nvSpPr>
        <p:spPr>
          <a:xfrm>
            <a:off x="2517452" y="286666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62"/>
          <p:cNvSpPr/>
          <p:nvPr/>
        </p:nvSpPr>
        <p:spPr>
          <a:xfrm>
            <a:off x="3087892" y="3550208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62"/>
          <p:cNvSpPr/>
          <p:nvPr/>
        </p:nvSpPr>
        <p:spPr>
          <a:xfrm>
            <a:off x="3083478" y="354136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62"/>
          <p:cNvSpPr/>
          <p:nvPr/>
        </p:nvSpPr>
        <p:spPr>
          <a:xfrm>
            <a:off x="3079061" y="353252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62"/>
          <p:cNvSpPr/>
          <p:nvPr/>
        </p:nvSpPr>
        <p:spPr>
          <a:xfrm>
            <a:off x="3087892" y="385065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62"/>
          <p:cNvSpPr/>
          <p:nvPr/>
        </p:nvSpPr>
        <p:spPr>
          <a:xfrm>
            <a:off x="3083478" y="384183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62"/>
          <p:cNvSpPr/>
          <p:nvPr/>
        </p:nvSpPr>
        <p:spPr>
          <a:xfrm>
            <a:off x="3079061" y="383299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62"/>
          <p:cNvSpPr/>
          <p:nvPr/>
        </p:nvSpPr>
        <p:spPr>
          <a:xfrm>
            <a:off x="2527126" y="4252487"/>
            <a:ext cx="96745" cy="193492"/>
          </a:xfrm>
          <a:custGeom>
            <a:avLst/>
            <a:gdLst/>
            <a:ahLst/>
            <a:cxnLst/>
            <a:rect l="l" t="t" r="r" b="b"/>
            <a:pathLst>
              <a:path w="48910" h="97821" extrusionOk="0">
                <a:moveTo>
                  <a:pt x="0" y="0"/>
                </a:moveTo>
                <a:lnTo>
                  <a:pt x="0" y="97821"/>
                </a:lnTo>
                <a:lnTo>
                  <a:pt x="48910" y="48911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62"/>
          <p:cNvSpPr/>
          <p:nvPr/>
        </p:nvSpPr>
        <p:spPr>
          <a:xfrm>
            <a:off x="2522290" y="4242816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62"/>
          <p:cNvSpPr/>
          <p:nvPr/>
        </p:nvSpPr>
        <p:spPr>
          <a:xfrm>
            <a:off x="2517452" y="4233144"/>
            <a:ext cx="96741" cy="193484"/>
          </a:xfrm>
          <a:custGeom>
            <a:avLst/>
            <a:gdLst/>
            <a:ahLst/>
            <a:cxnLst/>
            <a:rect l="l" t="t" r="r" b="b"/>
            <a:pathLst>
              <a:path w="48908" h="97817" extrusionOk="0">
                <a:moveTo>
                  <a:pt x="0" y="0"/>
                </a:moveTo>
                <a:lnTo>
                  <a:pt x="0" y="97817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62"/>
          <p:cNvSpPr/>
          <p:nvPr/>
        </p:nvSpPr>
        <p:spPr>
          <a:xfrm>
            <a:off x="2527126" y="4668038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62"/>
          <p:cNvSpPr/>
          <p:nvPr/>
        </p:nvSpPr>
        <p:spPr>
          <a:xfrm>
            <a:off x="2522290" y="4658360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62"/>
          <p:cNvSpPr/>
          <p:nvPr/>
        </p:nvSpPr>
        <p:spPr>
          <a:xfrm>
            <a:off x="2517452" y="4648687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62"/>
          <p:cNvSpPr txBox="1"/>
          <p:nvPr/>
        </p:nvSpPr>
        <p:spPr>
          <a:xfrm>
            <a:off x="2784214" y="2389095"/>
            <a:ext cx="6906986" cy="252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is a “machine”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25121">
              <a:lnSpc>
                <a:spcPct val="109090"/>
              </a:lnSpc>
              <a:spcBef>
                <a:spcPts val="623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long as power is supplied, processor keeps executing instructions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02"/>
              </a:spcBef>
            </a:pP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model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225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order of execution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1970709">
              <a:lnSpc>
                <a:spcPct val="125200"/>
              </a:lnSpc>
              <a:spcBef>
                <a:spcPts val="79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Program and data storage Disk: File storage (passive data storage)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9" name="Google Shape;2329;p62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62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62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13/16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185233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63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A Computer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63"/>
          <p:cNvSpPr/>
          <p:nvPr/>
        </p:nvSpPr>
        <p:spPr>
          <a:xfrm>
            <a:off x="2527126" y="2510705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63"/>
          <p:cNvSpPr/>
          <p:nvPr/>
        </p:nvSpPr>
        <p:spPr>
          <a:xfrm>
            <a:off x="2522290" y="25010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63"/>
          <p:cNvSpPr/>
          <p:nvPr/>
        </p:nvSpPr>
        <p:spPr>
          <a:xfrm>
            <a:off x="2517452" y="249136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63"/>
          <p:cNvSpPr/>
          <p:nvPr/>
        </p:nvSpPr>
        <p:spPr>
          <a:xfrm>
            <a:off x="2527126" y="288601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63"/>
          <p:cNvSpPr/>
          <p:nvPr/>
        </p:nvSpPr>
        <p:spPr>
          <a:xfrm>
            <a:off x="2522290" y="287634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63"/>
          <p:cNvSpPr/>
          <p:nvPr/>
        </p:nvSpPr>
        <p:spPr>
          <a:xfrm>
            <a:off x="2517452" y="286666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63"/>
          <p:cNvSpPr/>
          <p:nvPr/>
        </p:nvSpPr>
        <p:spPr>
          <a:xfrm>
            <a:off x="3087892" y="3550208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63"/>
          <p:cNvSpPr/>
          <p:nvPr/>
        </p:nvSpPr>
        <p:spPr>
          <a:xfrm>
            <a:off x="3083478" y="354136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63"/>
          <p:cNvSpPr/>
          <p:nvPr/>
        </p:nvSpPr>
        <p:spPr>
          <a:xfrm>
            <a:off x="3079061" y="353252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63"/>
          <p:cNvSpPr/>
          <p:nvPr/>
        </p:nvSpPr>
        <p:spPr>
          <a:xfrm>
            <a:off x="3087892" y="385065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63"/>
          <p:cNvSpPr/>
          <p:nvPr/>
        </p:nvSpPr>
        <p:spPr>
          <a:xfrm>
            <a:off x="3083478" y="384183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63"/>
          <p:cNvSpPr/>
          <p:nvPr/>
        </p:nvSpPr>
        <p:spPr>
          <a:xfrm>
            <a:off x="3079061" y="383299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63"/>
          <p:cNvSpPr/>
          <p:nvPr/>
        </p:nvSpPr>
        <p:spPr>
          <a:xfrm>
            <a:off x="2527126" y="4252487"/>
            <a:ext cx="96745" cy="193492"/>
          </a:xfrm>
          <a:custGeom>
            <a:avLst/>
            <a:gdLst/>
            <a:ahLst/>
            <a:cxnLst/>
            <a:rect l="l" t="t" r="r" b="b"/>
            <a:pathLst>
              <a:path w="48910" h="97821" extrusionOk="0">
                <a:moveTo>
                  <a:pt x="0" y="0"/>
                </a:moveTo>
                <a:lnTo>
                  <a:pt x="0" y="97821"/>
                </a:lnTo>
                <a:lnTo>
                  <a:pt x="48910" y="48911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63"/>
          <p:cNvSpPr/>
          <p:nvPr/>
        </p:nvSpPr>
        <p:spPr>
          <a:xfrm>
            <a:off x="2522290" y="4242816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63"/>
          <p:cNvSpPr/>
          <p:nvPr/>
        </p:nvSpPr>
        <p:spPr>
          <a:xfrm>
            <a:off x="2517452" y="4233144"/>
            <a:ext cx="96741" cy="193484"/>
          </a:xfrm>
          <a:custGeom>
            <a:avLst/>
            <a:gdLst/>
            <a:ahLst/>
            <a:cxnLst/>
            <a:rect l="l" t="t" r="r" b="b"/>
            <a:pathLst>
              <a:path w="48908" h="97817" extrusionOk="0">
                <a:moveTo>
                  <a:pt x="0" y="0"/>
                </a:moveTo>
                <a:lnTo>
                  <a:pt x="0" y="97817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63"/>
          <p:cNvSpPr/>
          <p:nvPr/>
        </p:nvSpPr>
        <p:spPr>
          <a:xfrm>
            <a:off x="2527126" y="4668038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63"/>
          <p:cNvSpPr/>
          <p:nvPr/>
        </p:nvSpPr>
        <p:spPr>
          <a:xfrm>
            <a:off x="2522290" y="4658360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63"/>
          <p:cNvSpPr/>
          <p:nvPr/>
        </p:nvSpPr>
        <p:spPr>
          <a:xfrm>
            <a:off x="2517452" y="4648687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63"/>
          <p:cNvSpPr txBox="1"/>
          <p:nvPr/>
        </p:nvSpPr>
        <p:spPr>
          <a:xfrm>
            <a:off x="2784214" y="2389095"/>
            <a:ext cx="6906986" cy="252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is a “machine”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25121">
              <a:lnSpc>
                <a:spcPct val="109090"/>
              </a:lnSpc>
              <a:spcBef>
                <a:spcPts val="623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long as power is supplied, processor keeps executing instructions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416402">
              <a:lnSpc>
                <a:spcPct val="110700"/>
              </a:lnSpc>
              <a:spcBef>
                <a:spcPts val="277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model Sequential order of execution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1970709">
              <a:lnSpc>
                <a:spcPct val="125200"/>
              </a:lnSpc>
              <a:spcBef>
                <a:spcPts val="79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Program and data storage Disk: File storage (passive data storage)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6" name="Google Shape;2356;p63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p63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63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13/16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87705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64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A Computer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64"/>
          <p:cNvSpPr/>
          <p:nvPr/>
        </p:nvSpPr>
        <p:spPr>
          <a:xfrm>
            <a:off x="2527126" y="2510705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64"/>
          <p:cNvSpPr/>
          <p:nvPr/>
        </p:nvSpPr>
        <p:spPr>
          <a:xfrm>
            <a:off x="2522290" y="25010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64"/>
          <p:cNvSpPr/>
          <p:nvPr/>
        </p:nvSpPr>
        <p:spPr>
          <a:xfrm>
            <a:off x="2517452" y="249136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7" name="Google Shape;2367;p64"/>
          <p:cNvSpPr/>
          <p:nvPr/>
        </p:nvSpPr>
        <p:spPr>
          <a:xfrm>
            <a:off x="2527126" y="288601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64"/>
          <p:cNvSpPr/>
          <p:nvPr/>
        </p:nvSpPr>
        <p:spPr>
          <a:xfrm>
            <a:off x="2522290" y="287634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64"/>
          <p:cNvSpPr/>
          <p:nvPr/>
        </p:nvSpPr>
        <p:spPr>
          <a:xfrm>
            <a:off x="2517452" y="286666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64"/>
          <p:cNvSpPr/>
          <p:nvPr/>
        </p:nvSpPr>
        <p:spPr>
          <a:xfrm>
            <a:off x="3087892" y="3550208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64"/>
          <p:cNvSpPr/>
          <p:nvPr/>
        </p:nvSpPr>
        <p:spPr>
          <a:xfrm>
            <a:off x="3083478" y="354136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64"/>
          <p:cNvSpPr/>
          <p:nvPr/>
        </p:nvSpPr>
        <p:spPr>
          <a:xfrm>
            <a:off x="3079061" y="353252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64"/>
          <p:cNvSpPr/>
          <p:nvPr/>
        </p:nvSpPr>
        <p:spPr>
          <a:xfrm>
            <a:off x="3087892" y="385065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64"/>
          <p:cNvSpPr/>
          <p:nvPr/>
        </p:nvSpPr>
        <p:spPr>
          <a:xfrm>
            <a:off x="3083478" y="384183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64"/>
          <p:cNvSpPr/>
          <p:nvPr/>
        </p:nvSpPr>
        <p:spPr>
          <a:xfrm>
            <a:off x="3079061" y="383299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64"/>
          <p:cNvSpPr/>
          <p:nvPr/>
        </p:nvSpPr>
        <p:spPr>
          <a:xfrm>
            <a:off x="2527126" y="4252487"/>
            <a:ext cx="96745" cy="193492"/>
          </a:xfrm>
          <a:custGeom>
            <a:avLst/>
            <a:gdLst/>
            <a:ahLst/>
            <a:cxnLst/>
            <a:rect l="l" t="t" r="r" b="b"/>
            <a:pathLst>
              <a:path w="48910" h="97821" extrusionOk="0">
                <a:moveTo>
                  <a:pt x="0" y="0"/>
                </a:moveTo>
                <a:lnTo>
                  <a:pt x="0" y="97821"/>
                </a:lnTo>
                <a:lnTo>
                  <a:pt x="48910" y="48911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64"/>
          <p:cNvSpPr/>
          <p:nvPr/>
        </p:nvSpPr>
        <p:spPr>
          <a:xfrm>
            <a:off x="2522290" y="4242816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64"/>
          <p:cNvSpPr/>
          <p:nvPr/>
        </p:nvSpPr>
        <p:spPr>
          <a:xfrm>
            <a:off x="2517452" y="4233144"/>
            <a:ext cx="96741" cy="193484"/>
          </a:xfrm>
          <a:custGeom>
            <a:avLst/>
            <a:gdLst/>
            <a:ahLst/>
            <a:cxnLst/>
            <a:rect l="l" t="t" r="r" b="b"/>
            <a:pathLst>
              <a:path w="48908" h="97817" extrusionOk="0">
                <a:moveTo>
                  <a:pt x="0" y="0"/>
                </a:moveTo>
                <a:lnTo>
                  <a:pt x="0" y="97817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64"/>
          <p:cNvSpPr/>
          <p:nvPr/>
        </p:nvSpPr>
        <p:spPr>
          <a:xfrm>
            <a:off x="2527126" y="4668038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64"/>
          <p:cNvSpPr/>
          <p:nvPr/>
        </p:nvSpPr>
        <p:spPr>
          <a:xfrm>
            <a:off x="2522290" y="4658360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64"/>
          <p:cNvSpPr/>
          <p:nvPr/>
        </p:nvSpPr>
        <p:spPr>
          <a:xfrm>
            <a:off x="2517452" y="4648687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64"/>
          <p:cNvSpPr txBox="1">
            <a:spLocks noGrp="1"/>
          </p:cNvSpPr>
          <p:nvPr>
            <p:ph type="body" idx="1"/>
          </p:nvPr>
        </p:nvSpPr>
        <p:spPr>
          <a:xfrm>
            <a:off x="2425313" y="1500570"/>
            <a:ext cx="7362724" cy="47422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88478" rIns="0" bIns="0" rtlCol="0" anchor="t" anchorCtr="0">
            <a:noAutofit/>
          </a:bodyPr>
          <a:lstStyle/>
          <a:p>
            <a:pPr marL="383089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Computer is a “machine”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marR="25121" indent="0">
              <a:lnSpc>
                <a:spcPct val="109090"/>
              </a:lnSpc>
              <a:spcBef>
                <a:spcPts val="623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As long as power is supplied, processor keeps executing instructions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1972" indent="0">
              <a:lnSpc>
                <a:spcPct val="100000"/>
              </a:lnSpc>
              <a:spcBef>
                <a:spcPts val="502"/>
              </a:spcBef>
              <a:buNone/>
            </a:pPr>
            <a:r>
              <a:rPr lang="en-US" sz="1780">
                <a:latin typeface="Times New Roman"/>
                <a:ea typeface="Times New Roman"/>
                <a:cs typeface="Times New Roman"/>
                <a:sym typeface="Times New Roman"/>
              </a:rPr>
              <a:t>Stored program model</a:t>
            </a:r>
            <a:endParaRPr sz="17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1972" indent="0">
              <a:lnSpc>
                <a:spcPct val="100000"/>
              </a:lnSpc>
              <a:spcBef>
                <a:spcPts val="225"/>
              </a:spcBef>
              <a:buNone/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order of execution</a:t>
            </a:r>
            <a:endParaRPr sz="17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indent="0">
              <a:lnSpc>
                <a:spcPct val="100000"/>
              </a:lnSpc>
              <a:spcBef>
                <a:spcPts val="742"/>
              </a:spcBef>
              <a:buNone/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Program and data storage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indent="0">
              <a:lnSpc>
                <a:spcPct val="100000"/>
              </a:lnSpc>
              <a:spcBef>
                <a:spcPts val="653"/>
              </a:spcBef>
              <a:buNone/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Disk: File storage (passive data storage)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3" name="Google Shape;2383;p64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64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64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13/16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236258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65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A Computer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65"/>
          <p:cNvSpPr/>
          <p:nvPr/>
        </p:nvSpPr>
        <p:spPr>
          <a:xfrm>
            <a:off x="2527126" y="2510705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65"/>
          <p:cNvSpPr/>
          <p:nvPr/>
        </p:nvSpPr>
        <p:spPr>
          <a:xfrm>
            <a:off x="2522290" y="25010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Google Shape;2393;p65"/>
          <p:cNvSpPr/>
          <p:nvPr/>
        </p:nvSpPr>
        <p:spPr>
          <a:xfrm>
            <a:off x="2517452" y="249136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65"/>
          <p:cNvSpPr/>
          <p:nvPr/>
        </p:nvSpPr>
        <p:spPr>
          <a:xfrm>
            <a:off x="2527126" y="288601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65"/>
          <p:cNvSpPr/>
          <p:nvPr/>
        </p:nvSpPr>
        <p:spPr>
          <a:xfrm>
            <a:off x="2522290" y="287634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65"/>
          <p:cNvSpPr/>
          <p:nvPr/>
        </p:nvSpPr>
        <p:spPr>
          <a:xfrm>
            <a:off x="2517452" y="286666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65"/>
          <p:cNvSpPr/>
          <p:nvPr/>
        </p:nvSpPr>
        <p:spPr>
          <a:xfrm>
            <a:off x="3087892" y="3550208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65"/>
          <p:cNvSpPr/>
          <p:nvPr/>
        </p:nvSpPr>
        <p:spPr>
          <a:xfrm>
            <a:off x="3083478" y="354136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65"/>
          <p:cNvSpPr/>
          <p:nvPr/>
        </p:nvSpPr>
        <p:spPr>
          <a:xfrm>
            <a:off x="3079061" y="353252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65"/>
          <p:cNvSpPr/>
          <p:nvPr/>
        </p:nvSpPr>
        <p:spPr>
          <a:xfrm>
            <a:off x="3087892" y="385065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65"/>
          <p:cNvSpPr/>
          <p:nvPr/>
        </p:nvSpPr>
        <p:spPr>
          <a:xfrm>
            <a:off x="3083478" y="384183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65"/>
          <p:cNvSpPr/>
          <p:nvPr/>
        </p:nvSpPr>
        <p:spPr>
          <a:xfrm>
            <a:off x="3079061" y="383299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65"/>
          <p:cNvSpPr/>
          <p:nvPr/>
        </p:nvSpPr>
        <p:spPr>
          <a:xfrm>
            <a:off x="2527126" y="4252487"/>
            <a:ext cx="96745" cy="193492"/>
          </a:xfrm>
          <a:custGeom>
            <a:avLst/>
            <a:gdLst/>
            <a:ahLst/>
            <a:cxnLst/>
            <a:rect l="l" t="t" r="r" b="b"/>
            <a:pathLst>
              <a:path w="48910" h="97821" extrusionOk="0">
                <a:moveTo>
                  <a:pt x="0" y="0"/>
                </a:moveTo>
                <a:lnTo>
                  <a:pt x="0" y="97821"/>
                </a:lnTo>
                <a:lnTo>
                  <a:pt x="48910" y="48911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65"/>
          <p:cNvSpPr/>
          <p:nvPr/>
        </p:nvSpPr>
        <p:spPr>
          <a:xfrm>
            <a:off x="2522290" y="4242816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65"/>
          <p:cNvSpPr/>
          <p:nvPr/>
        </p:nvSpPr>
        <p:spPr>
          <a:xfrm>
            <a:off x="2517452" y="4233144"/>
            <a:ext cx="96741" cy="193484"/>
          </a:xfrm>
          <a:custGeom>
            <a:avLst/>
            <a:gdLst/>
            <a:ahLst/>
            <a:cxnLst/>
            <a:rect l="l" t="t" r="r" b="b"/>
            <a:pathLst>
              <a:path w="48908" h="97817" extrusionOk="0">
                <a:moveTo>
                  <a:pt x="0" y="0"/>
                </a:moveTo>
                <a:lnTo>
                  <a:pt x="0" y="97817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65"/>
          <p:cNvSpPr/>
          <p:nvPr/>
        </p:nvSpPr>
        <p:spPr>
          <a:xfrm>
            <a:off x="2527126" y="4668038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65"/>
          <p:cNvSpPr/>
          <p:nvPr/>
        </p:nvSpPr>
        <p:spPr>
          <a:xfrm>
            <a:off x="2522290" y="4658360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65"/>
          <p:cNvSpPr/>
          <p:nvPr/>
        </p:nvSpPr>
        <p:spPr>
          <a:xfrm>
            <a:off x="2517452" y="4648687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65"/>
          <p:cNvSpPr txBox="1"/>
          <p:nvPr/>
        </p:nvSpPr>
        <p:spPr>
          <a:xfrm>
            <a:off x="2784214" y="2389095"/>
            <a:ext cx="6906986" cy="252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is a “machine”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25121">
              <a:lnSpc>
                <a:spcPct val="109090"/>
              </a:lnSpc>
              <a:spcBef>
                <a:spcPts val="623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long as power is supplied, processor keeps executing instructions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416402">
              <a:lnSpc>
                <a:spcPct val="110700"/>
              </a:lnSpc>
              <a:spcBef>
                <a:spcPts val="277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model Sequential order of execution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1970709">
              <a:lnSpc>
                <a:spcPct val="125200"/>
              </a:lnSpc>
              <a:spcBef>
                <a:spcPts val="79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Program and data storage Disk: File storage (passive data storage)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0" name="Google Shape;2410;p65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p65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65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13/16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709528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66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A Computer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66"/>
          <p:cNvSpPr/>
          <p:nvPr/>
        </p:nvSpPr>
        <p:spPr>
          <a:xfrm>
            <a:off x="2527126" y="2510705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66"/>
          <p:cNvSpPr/>
          <p:nvPr/>
        </p:nvSpPr>
        <p:spPr>
          <a:xfrm>
            <a:off x="2522290" y="25010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66"/>
          <p:cNvSpPr/>
          <p:nvPr/>
        </p:nvSpPr>
        <p:spPr>
          <a:xfrm>
            <a:off x="2517452" y="249136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66"/>
          <p:cNvSpPr/>
          <p:nvPr/>
        </p:nvSpPr>
        <p:spPr>
          <a:xfrm>
            <a:off x="2527126" y="288601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66"/>
          <p:cNvSpPr/>
          <p:nvPr/>
        </p:nvSpPr>
        <p:spPr>
          <a:xfrm>
            <a:off x="2522290" y="287634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66"/>
          <p:cNvSpPr/>
          <p:nvPr/>
        </p:nvSpPr>
        <p:spPr>
          <a:xfrm>
            <a:off x="2517452" y="286666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66"/>
          <p:cNvSpPr/>
          <p:nvPr/>
        </p:nvSpPr>
        <p:spPr>
          <a:xfrm>
            <a:off x="3087892" y="3550208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66"/>
          <p:cNvSpPr/>
          <p:nvPr/>
        </p:nvSpPr>
        <p:spPr>
          <a:xfrm>
            <a:off x="3083478" y="354136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66"/>
          <p:cNvSpPr/>
          <p:nvPr/>
        </p:nvSpPr>
        <p:spPr>
          <a:xfrm>
            <a:off x="3079061" y="353252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66"/>
          <p:cNvSpPr/>
          <p:nvPr/>
        </p:nvSpPr>
        <p:spPr>
          <a:xfrm>
            <a:off x="3087892" y="385065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66"/>
          <p:cNvSpPr/>
          <p:nvPr/>
        </p:nvSpPr>
        <p:spPr>
          <a:xfrm>
            <a:off x="3083478" y="384183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66"/>
          <p:cNvSpPr/>
          <p:nvPr/>
        </p:nvSpPr>
        <p:spPr>
          <a:xfrm>
            <a:off x="3079061" y="383299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66"/>
          <p:cNvSpPr/>
          <p:nvPr/>
        </p:nvSpPr>
        <p:spPr>
          <a:xfrm>
            <a:off x="2527126" y="4252487"/>
            <a:ext cx="96745" cy="193492"/>
          </a:xfrm>
          <a:custGeom>
            <a:avLst/>
            <a:gdLst/>
            <a:ahLst/>
            <a:cxnLst/>
            <a:rect l="l" t="t" r="r" b="b"/>
            <a:pathLst>
              <a:path w="48910" h="97821" extrusionOk="0">
                <a:moveTo>
                  <a:pt x="0" y="0"/>
                </a:moveTo>
                <a:lnTo>
                  <a:pt x="0" y="97821"/>
                </a:lnTo>
                <a:lnTo>
                  <a:pt x="48910" y="48911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66"/>
          <p:cNvSpPr/>
          <p:nvPr/>
        </p:nvSpPr>
        <p:spPr>
          <a:xfrm>
            <a:off x="2522290" y="4242816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66"/>
          <p:cNvSpPr/>
          <p:nvPr/>
        </p:nvSpPr>
        <p:spPr>
          <a:xfrm>
            <a:off x="2517452" y="4233144"/>
            <a:ext cx="96741" cy="193484"/>
          </a:xfrm>
          <a:custGeom>
            <a:avLst/>
            <a:gdLst/>
            <a:ahLst/>
            <a:cxnLst/>
            <a:rect l="l" t="t" r="r" b="b"/>
            <a:pathLst>
              <a:path w="48908" h="97817" extrusionOk="0">
                <a:moveTo>
                  <a:pt x="0" y="0"/>
                </a:moveTo>
                <a:lnTo>
                  <a:pt x="0" y="97817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66"/>
          <p:cNvSpPr/>
          <p:nvPr/>
        </p:nvSpPr>
        <p:spPr>
          <a:xfrm>
            <a:off x="2527126" y="4668038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66"/>
          <p:cNvSpPr/>
          <p:nvPr/>
        </p:nvSpPr>
        <p:spPr>
          <a:xfrm>
            <a:off x="2522290" y="4658360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Google Shape;2435;p66"/>
          <p:cNvSpPr/>
          <p:nvPr/>
        </p:nvSpPr>
        <p:spPr>
          <a:xfrm>
            <a:off x="2517452" y="4648687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66"/>
          <p:cNvSpPr txBox="1">
            <a:spLocks noGrp="1"/>
          </p:cNvSpPr>
          <p:nvPr>
            <p:ph type="body" idx="1"/>
          </p:nvPr>
        </p:nvSpPr>
        <p:spPr>
          <a:xfrm>
            <a:off x="2425313" y="1500570"/>
            <a:ext cx="7362724" cy="47422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88478" rIns="0" bIns="0" rtlCol="0" anchor="t" anchorCtr="0">
            <a:noAutofit/>
          </a:bodyPr>
          <a:lstStyle/>
          <a:p>
            <a:pPr marL="383089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Computer is a “machine”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marR="25121" indent="0">
              <a:lnSpc>
                <a:spcPct val="109090"/>
              </a:lnSpc>
              <a:spcBef>
                <a:spcPts val="623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As long as power is supplied, processor keeps executing instructions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1972" marR="3416402" indent="0">
              <a:lnSpc>
                <a:spcPct val="110700"/>
              </a:lnSpc>
              <a:spcBef>
                <a:spcPts val="277"/>
              </a:spcBef>
              <a:buNone/>
            </a:pPr>
            <a:r>
              <a:rPr lang="en-US" sz="1780">
                <a:latin typeface="Times New Roman"/>
                <a:ea typeface="Times New Roman"/>
                <a:cs typeface="Times New Roman"/>
                <a:sym typeface="Times New Roman"/>
              </a:rPr>
              <a:t>Stored program model Sequential order of execution</a:t>
            </a:r>
            <a:endParaRPr sz="17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indent="0">
              <a:lnSpc>
                <a:spcPct val="100000"/>
              </a:lnSpc>
              <a:spcBef>
                <a:spcPts val="742"/>
              </a:spcBef>
              <a:buNone/>
            </a:pPr>
            <a:r>
              <a:rPr lang="en-US" sz="2176">
                <a:latin typeface="Times New Roman"/>
                <a:ea typeface="Times New Roman"/>
                <a:cs typeface="Times New Roman"/>
                <a:sym typeface="Times New Roman"/>
              </a:rPr>
              <a:t>Memory: Program and data storage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089" indent="0">
              <a:lnSpc>
                <a:spcPct val="100000"/>
              </a:lnSpc>
              <a:spcBef>
                <a:spcPts val="653"/>
              </a:spcBef>
              <a:buNone/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Disk: File storage (passive data storage)</a:t>
            </a:r>
            <a:endParaRPr sz="217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7" name="Google Shape;2437;p66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66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66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13/16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87561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67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A Computer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67"/>
          <p:cNvSpPr/>
          <p:nvPr/>
        </p:nvSpPr>
        <p:spPr>
          <a:xfrm>
            <a:off x="2527126" y="2510705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67"/>
          <p:cNvSpPr/>
          <p:nvPr/>
        </p:nvSpPr>
        <p:spPr>
          <a:xfrm>
            <a:off x="2522290" y="250103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67"/>
          <p:cNvSpPr/>
          <p:nvPr/>
        </p:nvSpPr>
        <p:spPr>
          <a:xfrm>
            <a:off x="2517452" y="249136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67"/>
          <p:cNvSpPr/>
          <p:nvPr/>
        </p:nvSpPr>
        <p:spPr>
          <a:xfrm>
            <a:off x="2527126" y="2886012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67"/>
          <p:cNvSpPr/>
          <p:nvPr/>
        </p:nvSpPr>
        <p:spPr>
          <a:xfrm>
            <a:off x="2522290" y="287634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67"/>
          <p:cNvSpPr/>
          <p:nvPr/>
        </p:nvSpPr>
        <p:spPr>
          <a:xfrm>
            <a:off x="2517452" y="286666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67"/>
          <p:cNvSpPr/>
          <p:nvPr/>
        </p:nvSpPr>
        <p:spPr>
          <a:xfrm>
            <a:off x="3087892" y="3550208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67"/>
          <p:cNvSpPr/>
          <p:nvPr/>
        </p:nvSpPr>
        <p:spPr>
          <a:xfrm>
            <a:off x="3083478" y="354136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67"/>
          <p:cNvSpPr/>
          <p:nvPr/>
        </p:nvSpPr>
        <p:spPr>
          <a:xfrm>
            <a:off x="3079061" y="353252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67"/>
          <p:cNvSpPr/>
          <p:nvPr/>
        </p:nvSpPr>
        <p:spPr>
          <a:xfrm>
            <a:off x="3087892" y="3850654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67"/>
          <p:cNvSpPr/>
          <p:nvPr/>
        </p:nvSpPr>
        <p:spPr>
          <a:xfrm>
            <a:off x="3083478" y="384183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67"/>
          <p:cNvSpPr/>
          <p:nvPr/>
        </p:nvSpPr>
        <p:spPr>
          <a:xfrm>
            <a:off x="3079061" y="383299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67"/>
          <p:cNvSpPr/>
          <p:nvPr/>
        </p:nvSpPr>
        <p:spPr>
          <a:xfrm>
            <a:off x="2527126" y="4252487"/>
            <a:ext cx="96745" cy="193492"/>
          </a:xfrm>
          <a:custGeom>
            <a:avLst/>
            <a:gdLst/>
            <a:ahLst/>
            <a:cxnLst/>
            <a:rect l="l" t="t" r="r" b="b"/>
            <a:pathLst>
              <a:path w="48910" h="97821" extrusionOk="0">
                <a:moveTo>
                  <a:pt x="0" y="0"/>
                </a:moveTo>
                <a:lnTo>
                  <a:pt x="0" y="97821"/>
                </a:lnTo>
                <a:lnTo>
                  <a:pt x="48910" y="48911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67"/>
          <p:cNvSpPr/>
          <p:nvPr/>
        </p:nvSpPr>
        <p:spPr>
          <a:xfrm>
            <a:off x="2522290" y="4242816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67"/>
          <p:cNvSpPr/>
          <p:nvPr/>
        </p:nvSpPr>
        <p:spPr>
          <a:xfrm>
            <a:off x="2517452" y="4233144"/>
            <a:ext cx="96741" cy="193484"/>
          </a:xfrm>
          <a:custGeom>
            <a:avLst/>
            <a:gdLst/>
            <a:ahLst/>
            <a:cxnLst/>
            <a:rect l="l" t="t" r="r" b="b"/>
            <a:pathLst>
              <a:path w="48908" h="97817" extrusionOk="0">
                <a:moveTo>
                  <a:pt x="0" y="0"/>
                </a:moveTo>
                <a:lnTo>
                  <a:pt x="0" y="97817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67"/>
          <p:cNvSpPr/>
          <p:nvPr/>
        </p:nvSpPr>
        <p:spPr>
          <a:xfrm>
            <a:off x="2527126" y="4668038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67"/>
          <p:cNvSpPr/>
          <p:nvPr/>
        </p:nvSpPr>
        <p:spPr>
          <a:xfrm>
            <a:off x="2522290" y="4658360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67"/>
          <p:cNvSpPr/>
          <p:nvPr/>
        </p:nvSpPr>
        <p:spPr>
          <a:xfrm>
            <a:off x="2517452" y="4648687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67"/>
          <p:cNvSpPr txBox="1"/>
          <p:nvPr/>
        </p:nvSpPr>
        <p:spPr>
          <a:xfrm>
            <a:off x="2784214" y="2389095"/>
            <a:ext cx="6906986" cy="252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is a “machine”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25121">
              <a:lnSpc>
                <a:spcPct val="109090"/>
              </a:lnSpc>
              <a:spcBef>
                <a:spcPts val="623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long as power is supplied, processor keeps executing instructions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416402">
              <a:lnSpc>
                <a:spcPct val="110700"/>
              </a:lnSpc>
              <a:spcBef>
                <a:spcPts val="277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model Sequential order of execution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1970709">
              <a:lnSpc>
                <a:spcPct val="125200"/>
              </a:lnSpc>
              <a:spcBef>
                <a:spcPts val="79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Program and data storage Disk: File storage (passive data storage)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4" name="Google Shape;2464;p67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Google Shape;2465;p67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67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13/16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397989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68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Computer is a machine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68"/>
          <p:cNvSpPr/>
          <p:nvPr/>
        </p:nvSpPr>
        <p:spPr>
          <a:xfrm>
            <a:off x="2898544" y="4490569"/>
            <a:ext cx="2143533" cy="1224123"/>
          </a:xfrm>
          <a:custGeom>
            <a:avLst/>
            <a:gdLst/>
            <a:ahLst/>
            <a:cxnLst/>
            <a:rect l="l" t="t" r="r" b="b"/>
            <a:pathLst>
              <a:path w="1083675" h="618862" extrusionOk="0">
                <a:moveTo>
                  <a:pt x="1083675" y="0"/>
                </a:moveTo>
                <a:lnTo>
                  <a:pt x="0" y="0"/>
                </a:lnTo>
                <a:lnTo>
                  <a:pt x="0" y="618862"/>
                </a:lnTo>
                <a:lnTo>
                  <a:pt x="1083675" y="618862"/>
                </a:lnTo>
                <a:lnTo>
                  <a:pt x="1083675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68"/>
          <p:cNvSpPr/>
          <p:nvPr/>
        </p:nvSpPr>
        <p:spPr>
          <a:xfrm>
            <a:off x="2898544" y="4490569"/>
            <a:ext cx="2143533" cy="1224123"/>
          </a:xfrm>
          <a:custGeom>
            <a:avLst/>
            <a:gdLst/>
            <a:ahLst/>
            <a:cxnLst/>
            <a:rect l="l" t="t" r="r" b="b"/>
            <a:pathLst>
              <a:path w="1083675" h="618862" extrusionOk="0">
                <a:moveTo>
                  <a:pt x="0" y="309434"/>
                </a:moveTo>
                <a:lnTo>
                  <a:pt x="0" y="0"/>
                </a:lnTo>
                <a:lnTo>
                  <a:pt x="1083675" y="0"/>
                </a:lnTo>
                <a:lnTo>
                  <a:pt x="1083675" y="618862"/>
                </a:lnTo>
                <a:lnTo>
                  <a:pt x="0" y="618862"/>
                </a:lnTo>
                <a:lnTo>
                  <a:pt x="0" y="309434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68"/>
          <p:cNvSpPr txBox="1"/>
          <p:nvPr/>
        </p:nvSpPr>
        <p:spPr>
          <a:xfrm>
            <a:off x="3838369" y="4924280"/>
            <a:ext cx="417007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5" name="Google Shape;2475;p68"/>
          <p:cNvSpPr/>
          <p:nvPr/>
        </p:nvSpPr>
        <p:spPr>
          <a:xfrm>
            <a:off x="7124472" y="4490569"/>
            <a:ext cx="2236435" cy="1224123"/>
          </a:xfrm>
          <a:custGeom>
            <a:avLst/>
            <a:gdLst/>
            <a:ahLst/>
            <a:cxnLst/>
            <a:rect l="l" t="t" r="r" b="b"/>
            <a:pathLst>
              <a:path w="1130642" h="618862" extrusionOk="0">
                <a:moveTo>
                  <a:pt x="1130642" y="0"/>
                </a:moveTo>
                <a:lnTo>
                  <a:pt x="0" y="0"/>
                </a:lnTo>
                <a:lnTo>
                  <a:pt x="0" y="618862"/>
                </a:lnTo>
                <a:lnTo>
                  <a:pt x="1130642" y="618862"/>
                </a:lnTo>
                <a:lnTo>
                  <a:pt x="1130642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68"/>
          <p:cNvSpPr/>
          <p:nvPr/>
        </p:nvSpPr>
        <p:spPr>
          <a:xfrm>
            <a:off x="7124472" y="4490569"/>
            <a:ext cx="2236435" cy="1224123"/>
          </a:xfrm>
          <a:custGeom>
            <a:avLst/>
            <a:gdLst/>
            <a:ahLst/>
            <a:cxnLst/>
            <a:rect l="l" t="t" r="r" b="b"/>
            <a:pathLst>
              <a:path w="1130642" h="618862" extrusionOk="0">
                <a:moveTo>
                  <a:pt x="0" y="309434"/>
                </a:moveTo>
                <a:lnTo>
                  <a:pt x="0" y="0"/>
                </a:lnTo>
                <a:lnTo>
                  <a:pt x="1130642" y="0"/>
                </a:lnTo>
                <a:lnTo>
                  <a:pt x="1130642" y="618862"/>
                </a:lnTo>
                <a:lnTo>
                  <a:pt x="0" y="618862"/>
                </a:lnTo>
                <a:lnTo>
                  <a:pt x="0" y="309434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68"/>
          <p:cNvSpPr txBox="1"/>
          <p:nvPr/>
        </p:nvSpPr>
        <p:spPr>
          <a:xfrm>
            <a:off x="7607825" y="4924280"/>
            <a:ext cx="1269860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8" name="Google Shape;2478;p68"/>
          <p:cNvSpPr/>
          <p:nvPr/>
        </p:nvSpPr>
        <p:spPr>
          <a:xfrm>
            <a:off x="4966290" y="1927072"/>
            <a:ext cx="2280297" cy="1224115"/>
          </a:xfrm>
          <a:custGeom>
            <a:avLst/>
            <a:gdLst/>
            <a:ahLst/>
            <a:cxnLst/>
            <a:rect l="l" t="t" r="r" b="b"/>
            <a:pathLst>
              <a:path w="1152817" h="618858" extrusionOk="0">
                <a:moveTo>
                  <a:pt x="1152817" y="0"/>
                </a:moveTo>
                <a:lnTo>
                  <a:pt x="0" y="0"/>
                </a:lnTo>
                <a:lnTo>
                  <a:pt x="0" y="618858"/>
                </a:lnTo>
                <a:lnTo>
                  <a:pt x="1152817" y="618858"/>
                </a:lnTo>
                <a:lnTo>
                  <a:pt x="11528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68"/>
          <p:cNvSpPr/>
          <p:nvPr/>
        </p:nvSpPr>
        <p:spPr>
          <a:xfrm>
            <a:off x="4966290" y="1927072"/>
            <a:ext cx="2280297" cy="1224115"/>
          </a:xfrm>
          <a:custGeom>
            <a:avLst/>
            <a:gdLst/>
            <a:ahLst/>
            <a:cxnLst/>
            <a:rect l="l" t="t" r="r" b="b"/>
            <a:pathLst>
              <a:path w="1152817" h="618858" extrusionOk="0">
                <a:moveTo>
                  <a:pt x="0" y="309422"/>
                </a:moveTo>
                <a:lnTo>
                  <a:pt x="0" y="0"/>
                </a:lnTo>
                <a:lnTo>
                  <a:pt x="1152817" y="0"/>
                </a:lnTo>
                <a:lnTo>
                  <a:pt x="1152817" y="618858"/>
                </a:lnTo>
                <a:lnTo>
                  <a:pt x="0" y="618858"/>
                </a:lnTo>
                <a:lnTo>
                  <a:pt x="0" y="309422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68"/>
          <p:cNvSpPr txBox="1"/>
          <p:nvPr/>
        </p:nvSpPr>
        <p:spPr>
          <a:xfrm>
            <a:off x="5677990" y="2360759"/>
            <a:ext cx="629278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1" name="Google Shape;2481;p68"/>
          <p:cNvSpPr/>
          <p:nvPr/>
        </p:nvSpPr>
        <p:spPr>
          <a:xfrm>
            <a:off x="4488565" y="4288460"/>
            <a:ext cx="176248" cy="192102"/>
          </a:xfrm>
          <a:custGeom>
            <a:avLst/>
            <a:gdLst/>
            <a:ahLst/>
            <a:cxnLst/>
            <a:rect l="l" t="t" r="r" b="b"/>
            <a:pathLst>
              <a:path w="89103" h="97118" extrusionOk="0">
                <a:moveTo>
                  <a:pt x="35636" y="0"/>
                </a:moveTo>
                <a:lnTo>
                  <a:pt x="0" y="97118"/>
                </a:lnTo>
                <a:lnTo>
                  <a:pt x="76120" y="52210"/>
                </a:lnTo>
                <a:lnTo>
                  <a:pt x="37426" y="52210"/>
                </a:lnTo>
                <a:lnTo>
                  <a:pt x="35636" y="0"/>
                </a:lnTo>
                <a:close/>
              </a:path>
              <a:path w="89103" h="97118" extrusionOk="0">
                <a:moveTo>
                  <a:pt x="89103" y="44551"/>
                </a:moveTo>
                <a:lnTo>
                  <a:pt x="37426" y="52210"/>
                </a:lnTo>
                <a:lnTo>
                  <a:pt x="76120" y="52210"/>
                </a:lnTo>
                <a:lnTo>
                  <a:pt x="89103" y="44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68"/>
          <p:cNvSpPr/>
          <p:nvPr/>
        </p:nvSpPr>
        <p:spPr>
          <a:xfrm>
            <a:off x="5411833" y="3161211"/>
            <a:ext cx="143662" cy="192098"/>
          </a:xfrm>
          <a:custGeom>
            <a:avLst/>
            <a:gdLst/>
            <a:ahLst/>
            <a:cxnLst/>
            <a:rect l="l" t="t" r="r" b="b"/>
            <a:pathLst>
              <a:path w="72629" h="97116" extrusionOk="0">
                <a:moveTo>
                  <a:pt x="72629" y="44894"/>
                </a:moveTo>
                <a:lnTo>
                  <a:pt x="51676" y="44894"/>
                </a:lnTo>
                <a:lnTo>
                  <a:pt x="53467" y="97116"/>
                </a:lnTo>
                <a:lnTo>
                  <a:pt x="72629" y="44894"/>
                </a:lnTo>
                <a:close/>
              </a:path>
              <a:path w="72629" h="97116" extrusionOk="0">
                <a:moveTo>
                  <a:pt x="89103" y="0"/>
                </a:moveTo>
                <a:lnTo>
                  <a:pt x="0" y="52565"/>
                </a:lnTo>
                <a:lnTo>
                  <a:pt x="51676" y="44894"/>
                </a:lnTo>
                <a:lnTo>
                  <a:pt x="72629" y="44894"/>
                </a:lnTo>
                <a:lnTo>
                  <a:pt x="891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68"/>
          <p:cNvSpPr/>
          <p:nvPr/>
        </p:nvSpPr>
        <p:spPr>
          <a:xfrm>
            <a:off x="4562596" y="3250014"/>
            <a:ext cx="951452" cy="1141720"/>
          </a:xfrm>
          <a:custGeom>
            <a:avLst/>
            <a:gdLst/>
            <a:ahLst/>
            <a:cxnLst/>
            <a:rect l="l" t="t" r="r" b="b"/>
            <a:pathLst>
              <a:path w="481012" h="577203" extrusionOk="0">
                <a:moveTo>
                  <a:pt x="0" y="577203"/>
                </a:moveTo>
                <a:lnTo>
                  <a:pt x="481012" y="0"/>
                </a:lnTo>
              </a:path>
            </a:pathLst>
          </a:custGeom>
          <a:noFill/>
          <a:ln w="25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68"/>
          <p:cNvSpPr/>
          <p:nvPr/>
        </p:nvSpPr>
        <p:spPr>
          <a:xfrm>
            <a:off x="6624894" y="3161211"/>
            <a:ext cx="176248" cy="192098"/>
          </a:xfrm>
          <a:custGeom>
            <a:avLst/>
            <a:gdLst/>
            <a:ahLst/>
            <a:cxnLst/>
            <a:rect l="l" t="t" r="r" b="b"/>
            <a:pathLst>
              <a:path w="89103" h="97116" extrusionOk="0">
                <a:moveTo>
                  <a:pt x="0" y="0"/>
                </a:moveTo>
                <a:lnTo>
                  <a:pt x="35636" y="97116"/>
                </a:lnTo>
                <a:lnTo>
                  <a:pt x="37426" y="44907"/>
                </a:lnTo>
                <a:lnTo>
                  <a:pt x="76121" y="44907"/>
                </a:lnTo>
                <a:lnTo>
                  <a:pt x="0" y="0"/>
                </a:lnTo>
                <a:close/>
              </a:path>
              <a:path w="89103" h="97116" extrusionOk="0">
                <a:moveTo>
                  <a:pt x="76121" y="44907"/>
                </a:moveTo>
                <a:lnTo>
                  <a:pt x="37426" y="44907"/>
                </a:lnTo>
                <a:lnTo>
                  <a:pt x="89103" y="52565"/>
                </a:lnTo>
                <a:lnTo>
                  <a:pt x="76121" y="449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68"/>
          <p:cNvSpPr/>
          <p:nvPr/>
        </p:nvSpPr>
        <p:spPr>
          <a:xfrm>
            <a:off x="7548112" y="4288460"/>
            <a:ext cx="176248" cy="192102"/>
          </a:xfrm>
          <a:custGeom>
            <a:avLst/>
            <a:gdLst/>
            <a:ahLst/>
            <a:cxnLst/>
            <a:rect l="l" t="t" r="r" b="b"/>
            <a:pathLst>
              <a:path w="89103" h="97118" extrusionOk="0">
                <a:moveTo>
                  <a:pt x="0" y="44546"/>
                </a:moveTo>
                <a:lnTo>
                  <a:pt x="89103" y="97118"/>
                </a:lnTo>
                <a:lnTo>
                  <a:pt x="72625" y="52210"/>
                </a:lnTo>
                <a:lnTo>
                  <a:pt x="51689" y="52210"/>
                </a:lnTo>
                <a:lnTo>
                  <a:pt x="0" y="44546"/>
                </a:lnTo>
                <a:close/>
              </a:path>
              <a:path w="89103" h="97118" extrusionOk="0">
                <a:moveTo>
                  <a:pt x="53467" y="0"/>
                </a:moveTo>
                <a:lnTo>
                  <a:pt x="51689" y="52210"/>
                </a:lnTo>
                <a:lnTo>
                  <a:pt x="72625" y="52210"/>
                </a:lnTo>
                <a:lnTo>
                  <a:pt x="534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68"/>
          <p:cNvSpPr/>
          <p:nvPr/>
        </p:nvSpPr>
        <p:spPr>
          <a:xfrm>
            <a:off x="6698926" y="3250038"/>
            <a:ext cx="951427" cy="1141695"/>
          </a:xfrm>
          <a:custGeom>
            <a:avLst/>
            <a:gdLst/>
            <a:ahLst/>
            <a:cxnLst/>
            <a:rect l="l" t="t" r="r" b="b"/>
            <a:pathLst>
              <a:path w="480999" h="577190" extrusionOk="0">
                <a:moveTo>
                  <a:pt x="0" y="0"/>
                </a:moveTo>
                <a:lnTo>
                  <a:pt x="480999" y="577190"/>
                </a:lnTo>
              </a:path>
            </a:pathLst>
          </a:custGeom>
          <a:noFill/>
          <a:ln w="25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Google Shape;2487;p68"/>
          <p:cNvSpPr/>
          <p:nvPr/>
        </p:nvSpPr>
        <p:spPr>
          <a:xfrm>
            <a:off x="6921823" y="5033810"/>
            <a:ext cx="192701" cy="137645"/>
          </a:xfrm>
          <a:custGeom>
            <a:avLst/>
            <a:gdLst/>
            <a:ahLst/>
            <a:cxnLst/>
            <a:rect l="l" t="t" r="r" b="b"/>
            <a:pathLst>
              <a:path w="97421" h="69587" extrusionOk="0">
                <a:moveTo>
                  <a:pt x="0" y="0"/>
                </a:moveTo>
                <a:lnTo>
                  <a:pt x="38976" y="34796"/>
                </a:lnTo>
                <a:lnTo>
                  <a:pt x="0" y="69587"/>
                </a:lnTo>
                <a:lnTo>
                  <a:pt x="97421" y="34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68"/>
          <p:cNvSpPr/>
          <p:nvPr/>
        </p:nvSpPr>
        <p:spPr>
          <a:xfrm>
            <a:off x="5051926" y="5033810"/>
            <a:ext cx="192701" cy="137645"/>
          </a:xfrm>
          <a:custGeom>
            <a:avLst/>
            <a:gdLst/>
            <a:ahLst/>
            <a:cxnLst/>
            <a:rect l="l" t="t" r="r" b="b"/>
            <a:pathLst>
              <a:path w="97421" h="69587" extrusionOk="0">
                <a:moveTo>
                  <a:pt x="97421" y="0"/>
                </a:moveTo>
                <a:lnTo>
                  <a:pt x="0" y="34796"/>
                </a:lnTo>
                <a:lnTo>
                  <a:pt x="97421" y="69587"/>
                </a:lnTo>
                <a:lnTo>
                  <a:pt x="58458" y="34796"/>
                </a:lnTo>
                <a:lnTo>
                  <a:pt x="974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68"/>
          <p:cNvSpPr/>
          <p:nvPr/>
        </p:nvSpPr>
        <p:spPr>
          <a:xfrm>
            <a:off x="5167557" y="5102638"/>
            <a:ext cx="1831362" cy="0"/>
          </a:xfrm>
          <a:custGeom>
            <a:avLst/>
            <a:gdLst/>
            <a:ahLst/>
            <a:cxnLst/>
            <a:rect l="l" t="t" r="r" b="b"/>
            <a:pathLst>
              <a:path w="925855" h="120000" extrusionOk="0">
                <a:moveTo>
                  <a:pt x="925855" y="0"/>
                </a:moveTo>
                <a:lnTo>
                  <a:pt x="0" y="0"/>
                </a:lnTo>
              </a:path>
            </a:pathLst>
          </a:custGeom>
          <a:noFill/>
          <a:ln w="253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68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68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68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14/16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3680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69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The machine is electronic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69"/>
          <p:cNvSpPr/>
          <p:nvPr/>
        </p:nvSpPr>
        <p:spPr>
          <a:xfrm>
            <a:off x="2898544" y="4490569"/>
            <a:ext cx="2143533" cy="1224123"/>
          </a:xfrm>
          <a:custGeom>
            <a:avLst/>
            <a:gdLst/>
            <a:ahLst/>
            <a:cxnLst/>
            <a:rect l="l" t="t" r="r" b="b"/>
            <a:pathLst>
              <a:path w="1083675" h="618862" extrusionOk="0">
                <a:moveTo>
                  <a:pt x="1083675" y="0"/>
                </a:moveTo>
                <a:lnTo>
                  <a:pt x="0" y="0"/>
                </a:lnTo>
                <a:lnTo>
                  <a:pt x="0" y="618862"/>
                </a:lnTo>
                <a:lnTo>
                  <a:pt x="1083675" y="618862"/>
                </a:lnTo>
                <a:lnTo>
                  <a:pt x="1083675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69"/>
          <p:cNvSpPr/>
          <p:nvPr/>
        </p:nvSpPr>
        <p:spPr>
          <a:xfrm>
            <a:off x="2898544" y="4490569"/>
            <a:ext cx="2143533" cy="1224123"/>
          </a:xfrm>
          <a:custGeom>
            <a:avLst/>
            <a:gdLst/>
            <a:ahLst/>
            <a:cxnLst/>
            <a:rect l="l" t="t" r="r" b="b"/>
            <a:pathLst>
              <a:path w="1083675" h="618862" extrusionOk="0">
                <a:moveTo>
                  <a:pt x="0" y="309434"/>
                </a:moveTo>
                <a:lnTo>
                  <a:pt x="0" y="0"/>
                </a:lnTo>
                <a:lnTo>
                  <a:pt x="1083675" y="0"/>
                </a:lnTo>
                <a:lnTo>
                  <a:pt x="1083675" y="618862"/>
                </a:lnTo>
                <a:lnTo>
                  <a:pt x="0" y="618862"/>
                </a:lnTo>
                <a:lnTo>
                  <a:pt x="0" y="309434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69"/>
          <p:cNvSpPr txBox="1"/>
          <p:nvPr/>
        </p:nvSpPr>
        <p:spPr>
          <a:xfrm>
            <a:off x="3838369" y="4924280"/>
            <a:ext cx="417007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1" name="Google Shape;2501;p69"/>
          <p:cNvSpPr/>
          <p:nvPr/>
        </p:nvSpPr>
        <p:spPr>
          <a:xfrm>
            <a:off x="7124472" y="4490569"/>
            <a:ext cx="2236435" cy="1224123"/>
          </a:xfrm>
          <a:custGeom>
            <a:avLst/>
            <a:gdLst/>
            <a:ahLst/>
            <a:cxnLst/>
            <a:rect l="l" t="t" r="r" b="b"/>
            <a:pathLst>
              <a:path w="1130642" h="618862" extrusionOk="0">
                <a:moveTo>
                  <a:pt x="1130642" y="0"/>
                </a:moveTo>
                <a:lnTo>
                  <a:pt x="0" y="0"/>
                </a:lnTo>
                <a:lnTo>
                  <a:pt x="0" y="618862"/>
                </a:lnTo>
                <a:lnTo>
                  <a:pt x="1130642" y="618862"/>
                </a:lnTo>
                <a:lnTo>
                  <a:pt x="1130642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69"/>
          <p:cNvSpPr/>
          <p:nvPr/>
        </p:nvSpPr>
        <p:spPr>
          <a:xfrm>
            <a:off x="7124472" y="4490569"/>
            <a:ext cx="2236435" cy="1224123"/>
          </a:xfrm>
          <a:custGeom>
            <a:avLst/>
            <a:gdLst/>
            <a:ahLst/>
            <a:cxnLst/>
            <a:rect l="l" t="t" r="r" b="b"/>
            <a:pathLst>
              <a:path w="1130642" h="618862" extrusionOk="0">
                <a:moveTo>
                  <a:pt x="0" y="309434"/>
                </a:moveTo>
                <a:lnTo>
                  <a:pt x="0" y="0"/>
                </a:lnTo>
                <a:lnTo>
                  <a:pt x="1130642" y="0"/>
                </a:lnTo>
                <a:lnTo>
                  <a:pt x="1130642" y="618862"/>
                </a:lnTo>
                <a:lnTo>
                  <a:pt x="0" y="618862"/>
                </a:lnTo>
                <a:lnTo>
                  <a:pt x="0" y="309434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69"/>
          <p:cNvSpPr txBox="1"/>
          <p:nvPr/>
        </p:nvSpPr>
        <p:spPr>
          <a:xfrm>
            <a:off x="7607825" y="4924280"/>
            <a:ext cx="1269860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4" name="Google Shape;2504;p69"/>
          <p:cNvSpPr/>
          <p:nvPr/>
        </p:nvSpPr>
        <p:spPr>
          <a:xfrm>
            <a:off x="4966290" y="1927072"/>
            <a:ext cx="2280297" cy="1224115"/>
          </a:xfrm>
          <a:custGeom>
            <a:avLst/>
            <a:gdLst/>
            <a:ahLst/>
            <a:cxnLst/>
            <a:rect l="l" t="t" r="r" b="b"/>
            <a:pathLst>
              <a:path w="1152817" h="618858" extrusionOk="0">
                <a:moveTo>
                  <a:pt x="1152817" y="0"/>
                </a:moveTo>
                <a:lnTo>
                  <a:pt x="0" y="0"/>
                </a:lnTo>
                <a:lnTo>
                  <a:pt x="0" y="618858"/>
                </a:lnTo>
                <a:lnTo>
                  <a:pt x="1152817" y="618858"/>
                </a:lnTo>
                <a:lnTo>
                  <a:pt x="11528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69"/>
          <p:cNvSpPr/>
          <p:nvPr/>
        </p:nvSpPr>
        <p:spPr>
          <a:xfrm>
            <a:off x="4966290" y="1927072"/>
            <a:ext cx="2280297" cy="1224115"/>
          </a:xfrm>
          <a:custGeom>
            <a:avLst/>
            <a:gdLst/>
            <a:ahLst/>
            <a:cxnLst/>
            <a:rect l="l" t="t" r="r" b="b"/>
            <a:pathLst>
              <a:path w="1152817" h="618858" extrusionOk="0">
                <a:moveTo>
                  <a:pt x="0" y="309422"/>
                </a:moveTo>
                <a:lnTo>
                  <a:pt x="0" y="0"/>
                </a:lnTo>
                <a:lnTo>
                  <a:pt x="1152817" y="0"/>
                </a:lnTo>
                <a:lnTo>
                  <a:pt x="1152817" y="618858"/>
                </a:lnTo>
                <a:lnTo>
                  <a:pt x="0" y="618858"/>
                </a:lnTo>
                <a:lnTo>
                  <a:pt x="0" y="309422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69"/>
          <p:cNvSpPr txBox="1"/>
          <p:nvPr/>
        </p:nvSpPr>
        <p:spPr>
          <a:xfrm>
            <a:off x="5677990" y="2360759"/>
            <a:ext cx="629278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7" name="Google Shape;2507;p69"/>
          <p:cNvSpPr/>
          <p:nvPr/>
        </p:nvSpPr>
        <p:spPr>
          <a:xfrm>
            <a:off x="4488565" y="4288460"/>
            <a:ext cx="176248" cy="192102"/>
          </a:xfrm>
          <a:custGeom>
            <a:avLst/>
            <a:gdLst/>
            <a:ahLst/>
            <a:cxnLst/>
            <a:rect l="l" t="t" r="r" b="b"/>
            <a:pathLst>
              <a:path w="89103" h="97118" extrusionOk="0">
                <a:moveTo>
                  <a:pt x="35636" y="0"/>
                </a:moveTo>
                <a:lnTo>
                  <a:pt x="0" y="97118"/>
                </a:lnTo>
                <a:lnTo>
                  <a:pt x="76120" y="52210"/>
                </a:lnTo>
                <a:lnTo>
                  <a:pt x="37426" y="52210"/>
                </a:lnTo>
                <a:lnTo>
                  <a:pt x="35636" y="0"/>
                </a:lnTo>
                <a:close/>
              </a:path>
              <a:path w="89103" h="97118" extrusionOk="0">
                <a:moveTo>
                  <a:pt x="89103" y="44551"/>
                </a:moveTo>
                <a:lnTo>
                  <a:pt x="37426" y="52210"/>
                </a:lnTo>
                <a:lnTo>
                  <a:pt x="76120" y="52210"/>
                </a:lnTo>
                <a:lnTo>
                  <a:pt x="89103" y="44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69"/>
          <p:cNvSpPr/>
          <p:nvPr/>
        </p:nvSpPr>
        <p:spPr>
          <a:xfrm>
            <a:off x="5411833" y="3161211"/>
            <a:ext cx="143662" cy="192098"/>
          </a:xfrm>
          <a:custGeom>
            <a:avLst/>
            <a:gdLst/>
            <a:ahLst/>
            <a:cxnLst/>
            <a:rect l="l" t="t" r="r" b="b"/>
            <a:pathLst>
              <a:path w="72629" h="97116" extrusionOk="0">
                <a:moveTo>
                  <a:pt x="72629" y="44894"/>
                </a:moveTo>
                <a:lnTo>
                  <a:pt x="51676" y="44894"/>
                </a:lnTo>
                <a:lnTo>
                  <a:pt x="53467" y="97116"/>
                </a:lnTo>
                <a:lnTo>
                  <a:pt x="72629" y="44894"/>
                </a:lnTo>
                <a:close/>
              </a:path>
              <a:path w="72629" h="97116" extrusionOk="0">
                <a:moveTo>
                  <a:pt x="89103" y="0"/>
                </a:moveTo>
                <a:lnTo>
                  <a:pt x="0" y="52565"/>
                </a:lnTo>
                <a:lnTo>
                  <a:pt x="51676" y="44894"/>
                </a:lnTo>
                <a:lnTo>
                  <a:pt x="72629" y="44894"/>
                </a:lnTo>
                <a:lnTo>
                  <a:pt x="891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69"/>
          <p:cNvSpPr/>
          <p:nvPr/>
        </p:nvSpPr>
        <p:spPr>
          <a:xfrm>
            <a:off x="4562596" y="3250014"/>
            <a:ext cx="951452" cy="1141720"/>
          </a:xfrm>
          <a:custGeom>
            <a:avLst/>
            <a:gdLst/>
            <a:ahLst/>
            <a:cxnLst/>
            <a:rect l="l" t="t" r="r" b="b"/>
            <a:pathLst>
              <a:path w="481012" h="577203" extrusionOk="0">
                <a:moveTo>
                  <a:pt x="0" y="577203"/>
                </a:moveTo>
                <a:lnTo>
                  <a:pt x="481012" y="0"/>
                </a:lnTo>
              </a:path>
            </a:pathLst>
          </a:custGeom>
          <a:noFill/>
          <a:ln w="25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69"/>
          <p:cNvSpPr/>
          <p:nvPr/>
        </p:nvSpPr>
        <p:spPr>
          <a:xfrm>
            <a:off x="6624894" y="3161211"/>
            <a:ext cx="176248" cy="192098"/>
          </a:xfrm>
          <a:custGeom>
            <a:avLst/>
            <a:gdLst/>
            <a:ahLst/>
            <a:cxnLst/>
            <a:rect l="l" t="t" r="r" b="b"/>
            <a:pathLst>
              <a:path w="89103" h="97116" extrusionOk="0">
                <a:moveTo>
                  <a:pt x="0" y="0"/>
                </a:moveTo>
                <a:lnTo>
                  <a:pt x="35636" y="97116"/>
                </a:lnTo>
                <a:lnTo>
                  <a:pt x="37426" y="44907"/>
                </a:lnTo>
                <a:lnTo>
                  <a:pt x="76121" y="44907"/>
                </a:lnTo>
                <a:lnTo>
                  <a:pt x="0" y="0"/>
                </a:lnTo>
                <a:close/>
              </a:path>
              <a:path w="89103" h="97116" extrusionOk="0">
                <a:moveTo>
                  <a:pt x="76121" y="44907"/>
                </a:moveTo>
                <a:lnTo>
                  <a:pt x="37426" y="44907"/>
                </a:lnTo>
                <a:lnTo>
                  <a:pt x="89103" y="52565"/>
                </a:lnTo>
                <a:lnTo>
                  <a:pt x="76121" y="449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69"/>
          <p:cNvSpPr/>
          <p:nvPr/>
        </p:nvSpPr>
        <p:spPr>
          <a:xfrm>
            <a:off x="7548112" y="4288460"/>
            <a:ext cx="176248" cy="192102"/>
          </a:xfrm>
          <a:custGeom>
            <a:avLst/>
            <a:gdLst/>
            <a:ahLst/>
            <a:cxnLst/>
            <a:rect l="l" t="t" r="r" b="b"/>
            <a:pathLst>
              <a:path w="89103" h="97118" extrusionOk="0">
                <a:moveTo>
                  <a:pt x="0" y="44546"/>
                </a:moveTo>
                <a:lnTo>
                  <a:pt x="89103" y="97118"/>
                </a:lnTo>
                <a:lnTo>
                  <a:pt x="72625" y="52210"/>
                </a:lnTo>
                <a:lnTo>
                  <a:pt x="51689" y="52210"/>
                </a:lnTo>
                <a:lnTo>
                  <a:pt x="0" y="44546"/>
                </a:lnTo>
                <a:close/>
              </a:path>
              <a:path w="89103" h="97118" extrusionOk="0">
                <a:moveTo>
                  <a:pt x="53467" y="0"/>
                </a:moveTo>
                <a:lnTo>
                  <a:pt x="51689" y="52210"/>
                </a:lnTo>
                <a:lnTo>
                  <a:pt x="72625" y="52210"/>
                </a:lnTo>
                <a:lnTo>
                  <a:pt x="534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69"/>
          <p:cNvSpPr/>
          <p:nvPr/>
        </p:nvSpPr>
        <p:spPr>
          <a:xfrm>
            <a:off x="6698926" y="3250038"/>
            <a:ext cx="951427" cy="1141695"/>
          </a:xfrm>
          <a:custGeom>
            <a:avLst/>
            <a:gdLst/>
            <a:ahLst/>
            <a:cxnLst/>
            <a:rect l="l" t="t" r="r" b="b"/>
            <a:pathLst>
              <a:path w="480999" h="577190" extrusionOk="0">
                <a:moveTo>
                  <a:pt x="0" y="0"/>
                </a:moveTo>
                <a:lnTo>
                  <a:pt x="480999" y="577190"/>
                </a:lnTo>
              </a:path>
            </a:pathLst>
          </a:custGeom>
          <a:noFill/>
          <a:ln w="25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69"/>
          <p:cNvSpPr/>
          <p:nvPr/>
        </p:nvSpPr>
        <p:spPr>
          <a:xfrm>
            <a:off x="6748384" y="3129698"/>
            <a:ext cx="169143" cy="167036"/>
          </a:xfrm>
          <a:custGeom>
            <a:avLst/>
            <a:gdLst/>
            <a:ahLst/>
            <a:cxnLst/>
            <a:rect l="l" t="t" r="r" b="b"/>
            <a:pathLst>
              <a:path w="85511" h="84446" extrusionOk="0">
                <a:moveTo>
                  <a:pt x="53814" y="0"/>
                </a:moveTo>
                <a:lnTo>
                  <a:pt x="11244" y="13279"/>
                </a:lnTo>
                <a:lnTo>
                  <a:pt x="0" y="34799"/>
                </a:lnTo>
                <a:lnTo>
                  <a:pt x="1776" y="51061"/>
                </a:lnTo>
                <a:lnTo>
                  <a:pt x="7286" y="64500"/>
                </a:lnTo>
                <a:lnTo>
                  <a:pt x="15876" y="74772"/>
                </a:lnTo>
                <a:lnTo>
                  <a:pt x="26898" y="81535"/>
                </a:lnTo>
                <a:lnTo>
                  <a:pt x="39699" y="84446"/>
                </a:lnTo>
                <a:lnTo>
                  <a:pt x="54787" y="82257"/>
                </a:lnTo>
                <a:lnTo>
                  <a:pt x="67503" y="76068"/>
                </a:lnTo>
                <a:lnTo>
                  <a:pt x="77256" y="66613"/>
                </a:lnTo>
                <a:lnTo>
                  <a:pt x="83454" y="54626"/>
                </a:lnTo>
                <a:lnTo>
                  <a:pt x="85511" y="41509"/>
                </a:lnTo>
                <a:lnTo>
                  <a:pt x="83126" y="27355"/>
                </a:lnTo>
                <a:lnTo>
                  <a:pt x="76511" y="15181"/>
                </a:lnTo>
                <a:lnTo>
                  <a:pt x="66471" y="5793"/>
                </a:lnTo>
                <a:lnTo>
                  <a:pt x="53814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69"/>
          <p:cNvSpPr/>
          <p:nvPr/>
        </p:nvSpPr>
        <p:spPr>
          <a:xfrm>
            <a:off x="6748384" y="3129698"/>
            <a:ext cx="169143" cy="167036"/>
          </a:xfrm>
          <a:custGeom>
            <a:avLst/>
            <a:gdLst/>
            <a:ahLst/>
            <a:cxnLst/>
            <a:rect l="l" t="t" r="r" b="b"/>
            <a:pathLst>
              <a:path w="85511" h="84446" extrusionOk="0">
                <a:moveTo>
                  <a:pt x="85511" y="41509"/>
                </a:moveTo>
                <a:lnTo>
                  <a:pt x="83126" y="27355"/>
                </a:lnTo>
                <a:lnTo>
                  <a:pt x="76511" y="15181"/>
                </a:lnTo>
                <a:lnTo>
                  <a:pt x="66471" y="5793"/>
                </a:lnTo>
                <a:lnTo>
                  <a:pt x="53814" y="0"/>
                </a:lnTo>
                <a:lnTo>
                  <a:pt x="36360" y="1123"/>
                </a:lnTo>
                <a:lnTo>
                  <a:pt x="22129" y="5742"/>
                </a:lnTo>
                <a:lnTo>
                  <a:pt x="11244" y="13279"/>
                </a:lnTo>
                <a:lnTo>
                  <a:pt x="3827" y="23157"/>
                </a:lnTo>
                <a:lnTo>
                  <a:pt x="0" y="34799"/>
                </a:lnTo>
                <a:lnTo>
                  <a:pt x="1776" y="51061"/>
                </a:lnTo>
                <a:lnTo>
                  <a:pt x="7286" y="64500"/>
                </a:lnTo>
                <a:lnTo>
                  <a:pt x="15876" y="74772"/>
                </a:lnTo>
                <a:lnTo>
                  <a:pt x="26898" y="81535"/>
                </a:lnTo>
                <a:lnTo>
                  <a:pt x="39699" y="84446"/>
                </a:lnTo>
                <a:lnTo>
                  <a:pt x="54787" y="82257"/>
                </a:lnTo>
                <a:lnTo>
                  <a:pt x="67503" y="76068"/>
                </a:lnTo>
                <a:lnTo>
                  <a:pt x="77256" y="66613"/>
                </a:lnTo>
                <a:lnTo>
                  <a:pt x="83454" y="54626"/>
                </a:lnTo>
                <a:lnTo>
                  <a:pt x="85511" y="41509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69"/>
          <p:cNvSpPr/>
          <p:nvPr/>
        </p:nvSpPr>
        <p:spPr>
          <a:xfrm>
            <a:off x="7432799" y="4347838"/>
            <a:ext cx="169121" cy="167030"/>
          </a:xfrm>
          <a:custGeom>
            <a:avLst/>
            <a:gdLst/>
            <a:ahLst/>
            <a:cxnLst/>
            <a:rect l="l" t="t" r="r" b="b"/>
            <a:pathLst>
              <a:path w="85500" h="84443" extrusionOk="0">
                <a:moveTo>
                  <a:pt x="53803" y="0"/>
                </a:moveTo>
                <a:lnTo>
                  <a:pt x="11237" y="13280"/>
                </a:lnTo>
                <a:lnTo>
                  <a:pt x="0" y="34806"/>
                </a:lnTo>
                <a:lnTo>
                  <a:pt x="1777" y="51068"/>
                </a:lnTo>
                <a:lnTo>
                  <a:pt x="7287" y="64506"/>
                </a:lnTo>
                <a:lnTo>
                  <a:pt x="15878" y="74776"/>
                </a:lnTo>
                <a:lnTo>
                  <a:pt x="26901" y="81536"/>
                </a:lnTo>
                <a:lnTo>
                  <a:pt x="39706" y="84443"/>
                </a:lnTo>
                <a:lnTo>
                  <a:pt x="54789" y="82252"/>
                </a:lnTo>
                <a:lnTo>
                  <a:pt x="67503" y="76060"/>
                </a:lnTo>
                <a:lnTo>
                  <a:pt x="77253" y="66601"/>
                </a:lnTo>
                <a:lnTo>
                  <a:pt x="83448" y="54611"/>
                </a:lnTo>
                <a:lnTo>
                  <a:pt x="85500" y="41510"/>
                </a:lnTo>
                <a:lnTo>
                  <a:pt x="83115" y="27353"/>
                </a:lnTo>
                <a:lnTo>
                  <a:pt x="76500" y="15179"/>
                </a:lnTo>
                <a:lnTo>
                  <a:pt x="66460" y="5792"/>
                </a:lnTo>
                <a:lnTo>
                  <a:pt x="5380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69"/>
          <p:cNvSpPr/>
          <p:nvPr/>
        </p:nvSpPr>
        <p:spPr>
          <a:xfrm>
            <a:off x="7432799" y="4347838"/>
            <a:ext cx="169121" cy="167030"/>
          </a:xfrm>
          <a:custGeom>
            <a:avLst/>
            <a:gdLst/>
            <a:ahLst/>
            <a:cxnLst/>
            <a:rect l="l" t="t" r="r" b="b"/>
            <a:pathLst>
              <a:path w="85500" h="84443" extrusionOk="0">
                <a:moveTo>
                  <a:pt x="85500" y="41510"/>
                </a:moveTo>
                <a:lnTo>
                  <a:pt x="83115" y="27353"/>
                </a:lnTo>
                <a:lnTo>
                  <a:pt x="76500" y="15179"/>
                </a:lnTo>
                <a:lnTo>
                  <a:pt x="66460" y="5792"/>
                </a:lnTo>
                <a:lnTo>
                  <a:pt x="53803" y="0"/>
                </a:lnTo>
                <a:lnTo>
                  <a:pt x="36349" y="1123"/>
                </a:lnTo>
                <a:lnTo>
                  <a:pt x="22119" y="5742"/>
                </a:lnTo>
                <a:lnTo>
                  <a:pt x="11237" y="13280"/>
                </a:lnTo>
                <a:lnTo>
                  <a:pt x="3823" y="23160"/>
                </a:lnTo>
                <a:lnTo>
                  <a:pt x="0" y="34806"/>
                </a:lnTo>
                <a:lnTo>
                  <a:pt x="1777" y="51068"/>
                </a:lnTo>
                <a:lnTo>
                  <a:pt x="7287" y="64506"/>
                </a:lnTo>
                <a:lnTo>
                  <a:pt x="15878" y="74776"/>
                </a:lnTo>
                <a:lnTo>
                  <a:pt x="26901" y="81536"/>
                </a:lnTo>
                <a:lnTo>
                  <a:pt x="39706" y="84443"/>
                </a:lnTo>
                <a:lnTo>
                  <a:pt x="54789" y="82252"/>
                </a:lnTo>
                <a:lnTo>
                  <a:pt x="67503" y="76060"/>
                </a:lnTo>
                <a:lnTo>
                  <a:pt x="77253" y="66601"/>
                </a:lnTo>
                <a:lnTo>
                  <a:pt x="83448" y="54611"/>
                </a:lnTo>
                <a:lnTo>
                  <a:pt x="85500" y="41510"/>
                </a:lnTo>
                <a:close/>
              </a:path>
            </a:pathLst>
          </a:custGeom>
          <a:noFill/>
          <a:ln w="10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69"/>
          <p:cNvSpPr/>
          <p:nvPr/>
        </p:nvSpPr>
        <p:spPr>
          <a:xfrm>
            <a:off x="6921823" y="5033810"/>
            <a:ext cx="192701" cy="137645"/>
          </a:xfrm>
          <a:custGeom>
            <a:avLst/>
            <a:gdLst/>
            <a:ahLst/>
            <a:cxnLst/>
            <a:rect l="l" t="t" r="r" b="b"/>
            <a:pathLst>
              <a:path w="97421" h="69587" extrusionOk="0">
                <a:moveTo>
                  <a:pt x="0" y="0"/>
                </a:moveTo>
                <a:lnTo>
                  <a:pt x="38976" y="34796"/>
                </a:lnTo>
                <a:lnTo>
                  <a:pt x="0" y="69587"/>
                </a:lnTo>
                <a:lnTo>
                  <a:pt x="97421" y="34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69"/>
          <p:cNvSpPr/>
          <p:nvPr/>
        </p:nvSpPr>
        <p:spPr>
          <a:xfrm>
            <a:off x="5051926" y="5033810"/>
            <a:ext cx="192701" cy="137645"/>
          </a:xfrm>
          <a:custGeom>
            <a:avLst/>
            <a:gdLst/>
            <a:ahLst/>
            <a:cxnLst/>
            <a:rect l="l" t="t" r="r" b="b"/>
            <a:pathLst>
              <a:path w="97421" h="69587" extrusionOk="0">
                <a:moveTo>
                  <a:pt x="97421" y="0"/>
                </a:moveTo>
                <a:lnTo>
                  <a:pt x="0" y="34796"/>
                </a:lnTo>
                <a:lnTo>
                  <a:pt x="97421" y="69587"/>
                </a:lnTo>
                <a:lnTo>
                  <a:pt x="58458" y="34796"/>
                </a:lnTo>
                <a:lnTo>
                  <a:pt x="974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69"/>
          <p:cNvSpPr/>
          <p:nvPr/>
        </p:nvSpPr>
        <p:spPr>
          <a:xfrm>
            <a:off x="5167557" y="5102638"/>
            <a:ext cx="1831362" cy="0"/>
          </a:xfrm>
          <a:custGeom>
            <a:avLst/>
            <a:gdLst/>
            <a:ahLst/>
            <a:cxnLst/>
            <a:rect l="l" t="t" r="r" b="b"/>
            <a:pathLst>
              <a:path w="925855" h="120000" extrusionOk="0">
                <a:moveTo>
                  <a:pt x="925855" y="0"/>
                </a:moveTo>
                <a:lnTo>
                  <a:pt x="0" y="0"/>
                </a:lnTo>
              </a:path>
            </a:pathLst>
          </a:custGeom>
          <a:noFill/>
          <a:ln w="253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69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69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69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14/16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959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"/>
          <p:cNvSpPr/>
          <p:nvPr/>
        </p:nvSpPr>
        <p:spPr>
          <a:xfrm>
            <a:off x="2527126" y="230270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"/>
          <p:cNvSpPr/>
          <p:nvPr/>
        </p:nvSpPr>
        <p:spPr>
          <a:xfrm>
            <a:off x="2522290" y="229303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2517452" y="228336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3087892" y="2641536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3083478" y="26327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3079061" y="262387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3649284" y="2980969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3645310" y="2973006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3641335" y="2965068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3087892" y="3317311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3083478" y="3308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3079061" y="3299652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3087892" y="361758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3083478" y="360874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3079061" y="359989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2527126" y="3979599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2522290" y="396992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7"/>
          <p:cNvSpPr/>
          <p:nvPr/>
        </p:nvSpPr>
        <p:spPr>
          <a:xfrm>
            <a:off x="2517452" y="39602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7"/>
          <p:cNvSpPr/>
          <p:nvPr/>
        </p:nvSpPr>
        <p:spPr>
          <a:xfrm>
            <a:off x="3087892" y="434353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7"/>
          <p:cNvSpPr/>
          <p:nvPr/>
        </p:nvSpPr>
        <p:spPr>
          <a:xfrm>
            <a:off x="3083478" y="433470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7"/>
          <p:cNvSpPr/>
          <p:nvPr/>
        </p:nvSpPr>
        <p:spPr>
          <a:xfrm>
            <a:off x="3079061" y="432586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"/>
          <p:cNvSpPr/>
          <p:nvPr/>
        </p:nvSpPr>
        <p:spPr>
          <a:xfrm>
            <a:off x="3087892" y="4643777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7"/>
          <p:cNvSpPr/>
          <p:nvPr/>
        </p:nvSpPr>
        <p:spPr>
          <a:xfrm>
            <a:off x="3083478" y="463494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7"/>
          <p:cNvSpPr/>
          <p:nvPr/>
        </p:nvSpPr>
        <p:spPr>
          <a:xfrm>
            <a:off x="3079061" y="4626105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7"/>
          <p:cNvSpPr/>
          <p:nvPr/>
        </p:nvSpPr>
        <p:spPr>
          <a:xfrm>
            <a:off x="3087892" y="494402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7"/>
          <p:cNvSpPr/>
          <p:nvPr/>
        </p:nvSpPr>
        <p:spPr>
          <a:xfrm>
            <a:off x="3083478" y="493518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3079061" y="4926349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 txBox="1"/>
          <p:nvPr/>
        </p:nvSpPr>
        <p:spPr>
          <a:xfrm>
            <a:off x="2784215" y="2181322"/>
            <a:ext cx="6432201" cy="298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etc. Binary number system and operations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1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covered?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312551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using Assembly Language Circuit descriptions in Bluespec Verilog (BSV) </a:t>
            </a:r>
            <a:r>
              <a:rPr lang="en-US" sz="178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7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112653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70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70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70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70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70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70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70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70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70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70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70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70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70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70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70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70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70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70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70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70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Google Shape;2547;p70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70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70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70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70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70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70"/>
          <p:cNvSpPr txBox="1"/>
          <p:nvPr/>
        </p:nvSpPr>
        <p:spPr>
          <a:xfrm>
            <a:off x="2784214" y="1952067"/>
            <a:ext cx="7017518" cy="366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346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4" name="Google Shape;2554;p70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70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p70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924110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71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71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71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71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71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71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71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71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Google Shape;2569;p71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Google Shape;2570;p71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Google Shape;2571;p71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p71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3" name="Google Shape;2573;p71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Google Shape;2574;p71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Google Shape;2575;p71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71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Google Shape;2577;p71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71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71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0" name="Google Shape;2580;p71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71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2" name="Google Shape;2582;p71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3" name="Google Shape;2583;p71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4" name="Google Shape;2584;p71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71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Google Shape;2586;p71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71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Google Shape;2588;p71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9" name="Google Shape;2589;p71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71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71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971836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72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72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72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9" name="Google Shape;2599;p72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0" name="Google Shape;2600;p72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72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72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Google Shape;2603;p72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Google Shape;2604;p72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p72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72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72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72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72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p72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72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72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72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72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72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72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72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72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9" name="Google Shape;2619;p72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0" name="Google Shape;2620;p72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p72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72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3" name="Google Shape;2623;p72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4" name="Google Shape;2624;p72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72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72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299776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73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2" name="Google Shape;2632;p73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73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73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73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73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p73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73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9" name="Google Shape;2639;p73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73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73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73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73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4" name="Google Shape;2644;p73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73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73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73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73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73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p73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73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73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73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73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73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73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73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73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</a:t>
            </a: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9" name="Google Shape;2659;p73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0" name="Google Shape;2660;p73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1" name="Google Shape;2661;p73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564877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74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Google Shape;2667;p74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8" name="Google Shape;2668;p74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9" name="Google Shape;2669;p74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74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1" name="Google Shape;2671;p74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2" name="Google Shape;2672;p74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3" name="Google Shape;2673;p74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4" name="Google Shape;2674;p74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5" name="Google Shape;2675;p74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6" name="Google Shape;2676;p74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74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74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74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74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74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74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3" name="Google Shape;2683;p74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4" name="Google Shape;2684;p74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5" name="Google Shape;2685;p74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6" name="Google Shape;2686;p74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7" name="Google Shape;2687;p74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8" name="Google Shape;2688;p74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9" name="Google Shape;2689;p74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0" name="Google Shape;2690;p74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1" name="Google Shape;2691;p74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74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74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</a:t>
            </a:r>
            <a:r>
              <a:rPr lang="en-US" sz="2176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4" name="Google Shape;2694;p74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74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74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435530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75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75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3" name="Google Shape;2703;p75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4" name="Google Shape;2704;p75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Google Shape;2705;p75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75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75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75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75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75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75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75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75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75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5" name="Google Shape;2715;p75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75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75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75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75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p75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1" name="Google Shape;2721;p75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75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75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75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75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75"/>
          <p:cNvSpPr/>
          <p:nvPr/>
        </p:nvSpPr>
        <p:spPr>
          <a:xfrm>
            <a:off x="3087892" y="509527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75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75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9" name="Google Shape;2729;p75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</a:t>
            </a: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0" name="Google Shape;2730;p75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1" name="Google Shape;2731;p75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2" name="Google Shape;2732;p75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902322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76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76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76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76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76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2" name="Google Shape;2742;p76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3" name="Google Shape;2743;p76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4" name="Google Shape;2744;p76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5" name="Google Shape;2745;p76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6" name="Google Shape;2746;p76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7" name="Google Shape;2747;p76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8" name="Google Shape;2748;p76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9" name="Google Shape;2749;p76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0" name="Google Shape;2750;p76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p76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2" name="Google Shape;2752;p76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3" name="Google Shape;2753;p76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4" name="Google Shape;2754;p76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5" name="Google Shape;2755;p76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6" name="Google Shape;2756;p76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76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76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76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76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76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76"/>
          <p:cNvSpPr/>
          <p:nvPr/>
        </p:nvSpPr>
        <p:spPr>
          <a:xfrm>
            <a:off x="3087892" y="509527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76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76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p76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</a:t>
            </a: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6" name="Google Shape;2766;p76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76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8" name="Google Shape;2768;p76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030187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77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4" name="Google Shape;2774;p77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5" name="Google Shape;2775;p77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6" name="Google Shape;2776;p77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7" name="Google Shape;2777;p77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Google Shape;2778;p77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9" name="Google Shape;2779;p77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0" name="Google Shape;2780;p77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1" name="Google Shape;2781;p77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2" name="Google Shape;2782;p77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3" name="Google Shape;2783;p77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4" name="Google Shape;2784;p77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p77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6" name="Google Shape;2786;p77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7" name="Google Shape;2787;p77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8" name="Google Shape;2788;p77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9" name="Google Shape;2789;p77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0" name="Google Shape;2790;p77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1" name="Google Shape;2791;p77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2" name="Google Shape;2792;p77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3" name="Google Shape;2793;p77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4" name="Google Shape;2794;p77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5" name="Google Shape;2795;p77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6" name="Google Shape;2796;p77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7" name="Google Shape;2797;p77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p77"/>
          <p:cNvSpPr/>
          <p:nvPr/>
        </p:nvSpPr>
        <p:spPr>
          <a:xfrm>
            <a:off x="3087892" y="509527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9" name="Google Shape;2799;p77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0" name="Google Shape;2800;p77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1" name="Google Shape;2801;p77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2" name="Google Shape;2802;p77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77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77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930671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78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p78"/>
          <p:cNvSpPr/>
          <p:nvPr/>
        </p:nvSpPr>
        <p:spPr>
          <a:xfrm>
            <a:off x="2527126" y="2073453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1" name="Google Shape;2811;p78"/>
          <p:cNvSpPr/>
          <p:nvPr/>
        </p:nvSpPr>
        <p:spPr>
          <a:xfrm>
            <a:off x="2522290" y="206378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78"/>
          <p:cNvSpPr/>
          <p:nvPr/>
        </p:nvSpPr>
        <p:spPr>
          <a:xfrm>
            <a:off x="2517452" y="2054110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78"/>
          <p:cNvSpPr/>
          <p:nvPr/>
        </p:nvSpPr>
        <p:spPr>
          <a:xfrm>
            <a:off x="2527126" y="2448983"/>
            <a:ext cx="96745" cy="193506"/>
          </a:xfrm>
          <a:custGeom>
            <a:avLst/>
            <a:gdLst/>
            <a:ahLst/>
            <a:cxnLst/>
            <a:rect l="l" t="t" r="r" b="b"/>
            <a:pathLst>
              <a:path w="48910" h="97828" extrusionOk="0">
                <a:moveTo>
                  <a:pt x="0" y="0"/>
                </a:moveTo>
                <a:lnTo>
                  <a:pt x="0" y="97828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4" name="Google Shape;2814;p78"/>
          <p:cNvSpPr/>
          <p:nvPr/>
        </p:nvSpPr>
        <p:spPr>
          <a:xfrm>
            <a:off x="2522290" y="2439314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5" name="Google Shape;2815;p78"/>
          <p:cNvSpPr/>
          <p:nvPr/>
        </p:nvSpPr>
        <p:spPr>
          <a:xfrm>
            <a:off x="2517452" y="2429641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6" name="Google Shape;2816;p78"/>
          <p:cNvSpPr/>
          <p:nvPr/>
        </p:nvSpPr>
        <p:spPr>
          <a:xfrm>
            <a:off x="3087892" y="281268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7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7" name="Google Shape;2817;p78"/>
          <p:cNvSpPr/>
          <p:nvPr/>
        </p:nvSpPr>
        <p:spPr>
          <a:xfrm>
            <a:off x="3083478" y="28038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78"/>
          <p:cNvSpPr/>
          <p:nvPr/>
        </p:nvSpPr>
        <p:spPr>
          <a:xfrm>
            <a:off x="3079061" y="279502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9" name="Google Shape;2819;p78"/>
          <p:cNvSpPr/>
          <p:nvPr/>
        </p:nvSpPr>
        <p:spPr>
          <a:xfrm>
            <a:off x="2527126" y="317472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p78"/>
          <p:cNvSpPr/>
          <p:nvPr/>
        </p:nvSpPr>
        <p:spPr>
          <a:xfrm>
            <a:off x="2522290" y="31650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1" name="Google Shape;2821;p78"/>
          <p:cNvSpPr/>
          <p:nvPr/>
        </p:nvSpPr>
        <p:spPr>
          <a:xfrm>
            <a:off x="2517452" y="315538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2" name="Google Shape;2822;p78"/>
          <p:cNvSpPr/>
          <p:nvPr/>
        </p:nvSpPr>
        <p:spPr>
          <a:xfrm>
            <a:off x="3087892" y="353845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3" name="Google Shape;2823;p78"/>
          <p:cNvSpPr/>
          <p:nvPr/>
        </p:nvSpPr>
        <p:spPr>
          <a:xfrm>
            <a:off x="3083478" y="352960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4" name="Google Shape;2824;p78"/>
          <p:cNvSpPr/>
          <p:nvPr/>
        </p:nvSpPr>
        <p:spPr>
          <a:xfrm>
            <a:off x="3079061" y="35207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5" name="Google Shape;2825;p78"/>
          <p:cNvSpPr/>
          <p:nvPr/>
        </p:nvSpPr>
        <p:spPr>
          <a:xfrm>
            <a:off x="2527126" y="394048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6" name="Google Shape;2826;p78"/>
          <p:cNvSpPr/>
          <p:nvPr/>
        </p:nvSpPr>
        <p:spPr>
          <a:xfrm>
            <a:off x="2522290" y="393081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7" name="Google Shape;2827;p78"/>
          <p:cNvSpPr/>
          <p:nvPr/>
        </p:nvSpPr>
        <p:spPr>
          <a:xfrm>
            <a:off x="2517452" y="392114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p78"/>
          <p:cNvSpPr/>
          <p:nvPr/>
        </p:nvSpPr>
        <p:spPr>
          <a:xfrm>
            <a:off x="2527126" y="4356036"/>
            <a:ext cx="96745" cy="193490"/>
          </a:xfrm>
          <a:custGeom>
            <a:avLst/>
            <a:gdLst/>
            <a:ahLst/>
            <a:cxnLst/>
            <a:rect l="l" t="t" r="r" b="b"/>
            <a:pathLst>
              <a:path w="48910" h="97820" extrusionOk="0">
                <a:moveTo>
                  <a:pt x="0" y="0"/>
                </a:moveTo>
                <a:lnTo>
                  <a:pt x="0" y="97820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p78"/>
          <p:cNvSpPr/>
          <p:nvPr/>
        </p:nvSpPr>
        <p:spPr>
          <a:xfrm>
            <a:off x="2522290" y="4346362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78"/>
          <p:cNvSpPr/>
          <p:nvPr/>
        </p:nvSpPr>
        <p:spPr>
          <a:xfrm>
            <a:off x="2517452" y="4336685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1" name="Google Shape;2831;p78"/>
          <p:cNvSpPr/>
          <p:nvPr/>
        </p:nvSpPr>
        <p:spPr>
          <a:xfrm>
            <a:off x="2527126" y="4731339"/>
            <a:ext cx="96745" cy="193488"/>
          </a:xfrm>
          <a:custGeom>
            <a:avLst/>
            <a:gdLst/>
            <a:ahLst/>
            <a:cxnLst/>
            <a:rect l="l" t="t" r="r" b="b"/>
            <a:pathLst>
              <a:path w="48910" h="97819" extrusionOk="0">
                <a:moveTo>
                  <a:pt x="0" y="0"/>
                </a:moveTo>
                <a:lnTo>
                  <a:pt x="0" y="97819"/>
                </a:lnTo>
                <a:lnTo>
                  <a:pt x="48910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2" name="Google Shape;2832;p78"/>
          <p:cNvSpPr/>
          <p:nvPr/>
        </p:nvSpPr>
        <p:spPr>
          <a:xfrm>
            <a:off x="2522290" y="4721671"/>
            <a:ext cx="96741" cy="193490"/>
          </a:xfrm>
          <a:custGeom>
            <a:avLst/>
            <a:gdLst/>
            <a:ahLst/>
            <a:cxnLst/>
            <a:rect l="l" t="t" r="r" b="b"/>
            <a:pathLst>
              <a:path w="48908" h="97820" extrusionOk="0">
                <a:moveTo>
                  <a:pt x="0" y="0"/>
                </a:moveTo>
                <a:lnTo>
                  <a:pt x="0" y="97820"/>
                </a:lnTo>
                <a:lnTo>
                  <a:pt x="48908" y="4891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3" name="Google Shape;2833;p78"/>
          <p:cNvSpPr/>
          <p:nvPr/>
        </p:nvSpPr>
        <p:spPr>
          <a:xfrm>
            <a:off x="2517452" y="4712000"/>
            <a:ext cx="96741" cy="193488"/>
          </a:xfrm>
          <a:custGeom>
            <a:avLst/>
            <a:gdLst/>
            <a:ahLst/>
            <a:cxnLst/>
            <a:rect l="l" t="t" r="r" b="b"/>
            <a:pathLst>
              <a:path w="48908" h="97819" extrusionOk="0">
                <a:moveTo>
                  <a:pt x="0" y="0"/>
                </a:moveTo>
                <a:lnTo>
                  <a:pt x="0" y="97819"/>
                </a:lnTo>
                <a:lnTo>
                  <a:pt x="48908" y="489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4" name="Google Shape;2834;p78"/>
          <p:cNvSpPr/>
          <p:nvPr/>
        </p:nvSpPr>
        <p:spPr>
          <a:xfrm>
            <a:off x="3087892" y="509527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78"/>
          <p:cNvSpPr/>
          <p:nvPr/>
        </p:nvSpPr>
        <p:spPr>
          <a:xfrm>
            <a:off x="3083478" y="508644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78"/>
          <p:cNvSpPr/>
          <p:nvPr/>
        </p:nvSpPr>
        <p:spPr>
          <a:xfrm>
            <a:off x="3079061" y="5077605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78"/>
          <p:cNvSpPr txBox="1"/>
          <p:nvPr/>
        </p:nvSpPr>
        <p:spPr>
          <a:xfrm>
            <a:off x="2784214" y="1908297"/>
            <a:ext cx="7017518" cy="37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 marR="1587622">
              <a:lnSpc>
                <a:spcPct val="113199"/>
              </a:lnSpc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reads an instruction from memory Instruction: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bits, understood and operated upon by processor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interprets these bits and operates on data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internal registers or in memory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 marR="545117">
              <a:lnSpc>
                <a:spcPct val="119200"/>
              </a:lnSpc>
              <a:spcBef>
                <a:spcPts val="237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execution is stored in memory/registers. Processor continues fetching the next instruction. Program: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307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instructions that are fetched and executed one after another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8" name="Google Shape;2838;p78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p78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p78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15/16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90203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79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79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79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79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79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79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1" name="Google Shape;2851;p79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2" name="Google Shape;2852;p79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3" name="Google Shape;2853;p79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4" name="Google Shape;2854;p79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5" name="Google Shape;2855;p79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6" name="Google Shape;2856;p79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7" name="Google Shape;2857;p79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8" name="Google Shape;2858;p79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9" name="Google Shape;2859;p79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79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1" name="Google Shape;2861;p79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2" name="Google Shape;2862;p79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3" name="Google Shape;2863;p79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4" name="Google Shape;2864;p79"/>
          <p:cNvSpPr txBox="1"/>
          <p:nvPr/>
        </p:nvSpPr>
        <p:spPr>
          <a:xfrm>
            <a:off x="2784214" y="2074154"/>
            <a:ext cx="6345534" cy="26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8937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20"/>
              </a:spcBef>
            </a:pP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9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2750"/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5" name="Google Shape;2865;p79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Google Shape;2866;p79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p79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52439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"/>
          <p:cNvSpPr/>
          <p:nvPr/>
        </p:nvSpPr>
        <p:spPr>
          <a:xfrm>
            <a:off x="2527126" y="230270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8"/>
          <p:cNvSpPr/>
          <p:nvPr/>
        </p:nvSpPr>
        <p:spPr>
          <a:xfrm>
            <a:off x="2522290" y="229303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"/>
          <p:cNvSpPr/>
          <p:nvPr/>
        </p:nvSpPr>
        <p:spPr>
          <a:xfrm>
            <a:off x="2517452" y="228336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8"/>
          <p:cNvSpPr/>
          <p:nvPr/>
        </p:nvSpPr>
        <p:spPr>
          <a:xfrm>
            <a:off x="3087892" y="2641536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"/>
          <p:cNvSpPr/>
          <p:nvPr/>
        </p:nvSpPr>
        <p:spPr>
          <a:xfrm>
            <a:off x="3083478" y="26327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8"/>
          <p:cNvSpPr/>
          <p:nvPr/>
        </p:nvSpPr>
        <p:spPr>
          <a:xfrm>
            <a:off x="3079061" y="262387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8"/>
          <p:cNvSpPr/>
          <p:nvPr/>
        </p:nvSpPr>
        <p:spPr>
          <a:xfrm>
            <a:off x="3649284" y="2980969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8"/>
          <p:cNvSpPr/>
          <p:nvPr/>
        </p:nvSpPr>
        <p:spPr>
          <a:xfrm>
            <a:off x="3645310" y="2973006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8"/>
          <p:cNvSpPr/>
          <p:nvPr/>
        </p:nvSpPr>
        <p:spPr>
          <a:xfrm>
            <a:off x="3641335" y="2965068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8"/>
          <p:cNvSpPr/>
          <p:nvPr/>
        </p:nvSpPr>
        <p:spPr>
          <a:xfrm>
            <a:off x="3087892" y="3317311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/>
          <p:nvPr/>
        </p:nvSpPr>
        <p:spPr>
          <a:xfrm>
            <a:off x="3083478" y="3308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/>
          <p:nvPr/>
        </p:nvSpPr>
        <p:spPr>
          <a:xfrm>
            <a:off x="3079061" y="3299652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/>
          <p:nvPr/>
        </p:nvSpPr>
        <p:spPr>
          <a:xfrm>
            <a:off x="3087892" y="361758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8"/>
          <p:cNvSpPr/>
          <p:nvPr/>
        </p:nvSpPr>
        <p:spPr>
          <a:xfrm>
            <a:off x="3083478" y="360874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8"/>
          <p:cNvSpPr/>
          <p:nvPr/>
        </p:nvSpPr>
        <p:spPr>
          <a:xfrm>
            <a:off x="3079061" y="359989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8"/>
          <p:cNvSpPr/>
          <p:nvPr/>
        </p:nvSpPr>
        <p:spPr>
          <a:xfrm>
            <a:off x="2527126" y="3979599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2522290" y="396992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517452" y="39602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087892" y="434353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3083478" y="433470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3079061" y="432586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3087892" y="4643777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083478" y="463494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3079061" y="4626105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3087892" y="494402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3083478" y="493518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079061" y="4926349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 txBox="1"/>
          <p:nvPr/>
        </p:nvSpPr>
        <p:spPr>
          <a:xfrm>
            <a:off x="2784215" y="2181322"/>
            <a:ext cx="6432201" cy="298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etc. Binary number system and operations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1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covered?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312551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using Assembly Language </a:t>
            </a: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descriptions in Bluespec Verilog (BSV) Computer Organization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8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8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446525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80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3" name="Google Shape;2873;p80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4" name="Google Shape;2874;p80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5" name="Google Shape;2875;p80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p80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7" name="Google Shape;2877;p80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8" name="Google Shape;2878;p80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9" name="Google Shape;2879;p80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0" name="Google Shape;2880;p80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p80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2" name="Google Shape;2882;p80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3" name="Google Shape;2883;p80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4" name="Google Shape;2884;p80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CF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5" name="Google Shape;2885;p80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6" name="Google Shape;2886;p80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7" name="Google Shape;2887;p80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8" name="Google Shape;2888;p80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9" name="Google Shape;2889;p80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0" name="Google Shape;2890;p80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1" name="Google Shape;2891;p80"/>
          <p:cNvSpPr txBox="1"/>
          <p:nvPr/>
        </p:nvSpPr>
        <p:spPr>
          <a:xfrm>
            <a:off x="2784214" y="2074154"/>
            <a:ext cx="6345534" cy="26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38937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20"/>
              </a:spcBef>
            </a:pP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9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2750"/>
            <a:r>
              <a:rPr lang="en-US" sz="1780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2" name="Google Shape;2892;p80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80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80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179155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81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p81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81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81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81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p81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5" name="Google Shape;2905;p81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6" name="Google Shape;2906;p81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7" name="Google Shape;2907;p81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p81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81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81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81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81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81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81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81"/>
          <p:cNvSpPr/>
          <p:nvPr/>
        </p:nvSpPr>
        <p:spPr>
          <a:xfrm>
            <a:off x="3649284" y="4200260"/>
            <a:ext cx="79524" cy="159021"/>
          </a:xfrm>
          <a:custGeom>
            <a:avLst/>
            <a:gdLst/>
            <a:ahLst/>
            <a:cxnLst/>
            <a:rect l="l" t="t" r="r" b="b"/>
            <a:pathLst>
              <a:path w="40204" h="80394" extrusionOk="0">
                <a:moveTo>
                  <a:pt x="0" y="0"/>
                </a:moveTo>
                <a:lnTo>
                  <a:pt x="0" y="80394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p81"/>
          <p:cNvSpPr/>
          <p:nvPr/>
        </p:nvSpPr>
        <p:spPr>
          <a:xfrm>
            <a:off x="3645310" y="4192297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81"/>
          <p:cNvSpPr/>
          <p:nvPr/>
        </p:nvSpPr>
        <p:spPr>
          <a:xfrm>
            <a:off x="3641335" y="4184359"/>
            <a:ext cx="79515" cy="159017"/>
          </a:xfrm>
          <a:custGeom>
            <a:avLst/>
            <a:gdLst/>
            <a:ahLst/>
            <a:cxnLst/>
            <a:rect l="l" t="t" r="r" b="b"/>
            <a:pathLst>
              <a:path w="40199" h="80392" extrusionOk="0">
                <a:moveTo>
                  <a:pt x="0" y="0"/>
                </a:moveTo>
                <a:lnTo>
                  <a:pt x="0" y="80392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8" name="Google Shape;2918;p81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9" name="Google Shape;2919;p81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0" name="Google Shape;2920;p81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1" name="Google Shape;2921;p81"/>
          <p:cNvSpPr/>
          <p:nvPr/>
        </p:nvSpPr>
        <p:spPr>
          <a:xfrm>
            <a:off x="3645310" y="4843205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2" name="Google Shape;2922;p81"/>
          <p:cNvSpPr/>
          <p:nvPr/>
        </p:nvSpPr>
        <p:spPr>
          <a:xfrm>
            <a:off x="3641335" y="4835255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F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81"/>
          <p:cNvSpPr txBox="1"/>
          <p:nvPr/>
        </p:nvSpPr>
        <p:spPr>
          <a:xfrm>
            <a:off x="2784213" y="2074154"/>
            <a:ext cx="7159451" cy="32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852844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Translators are needed to convert to machine language (compilers)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104250">
              <a:lnSpc>
                <a:spcPct val="114199"/>
              </a:lnSpc>
              <a:spcBef>
                <a:spcPts val="346"/>
              </a:spcBef>
            </a:pP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such as Java, compile code to a virtual machine which is then </a:t>
            </a:r>
            <a:r>
              <a:rPr lang="en-US" sz="1582" i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interpreted </a:t>
            </a: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tool.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4" name="Google Shape;2924;p81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81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6" name="Google Shape;2926;p81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206823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82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82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3" name="Google Shape;2933;p82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4" name="Google Shape;2934;p82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5" name="Google Shape;2935;p82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6" name="Google Shape;2936;p82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7" name="Google Shape;2937;p82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8" name="Google Shape;2938;p82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9" name="Google Shape;2939;p82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0" name="Google Shape;2940;p82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1" name="Google Shape;2941;p82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2" name="Google Shape;2942;p82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3" name="Google Shape;2943;p82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4" name="Google Shape;2944;p82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5" name="Google Shape;2945;p82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6" name="Google Shape;2946;p82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7" name="Google Shape;2947;p82"/>
          <p:cNvSpPr/>
          <p:nvPr/>
        </p:nvSpPr>
        <p:spPr>
          <a:xfrm>
            <a:off x="3649284" y="4200260"/>
            <a:ext cx="79524" cy="159021"/>
          </a:xfrm>
          <a:custGeom>
            <a:avLst/>
            <a:gdLst/>
            <a:ahLst/>
            <a:cxnLst/>
            <a:rect l="l" t="t" r="r" b="b"/>
            <a:pathLst>
              <a:path w="40204" h="80394" extrusionOk="0">
                <a:moveTo>
                  <a:pt x="0" y="0"/>
                </a:moveTo>
                <a:lnTo>
                  <a:pt x="0" y="80394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8" name="Google Shape;2948;p82"/>
          <p:cNvSpPr/>
          <p:nvPr/>
        </p:nvSpPr>
        <p:spPr>
          <a:xfrm>
            <a:off x="3645310" y="4192297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9" name="Google Shape;2949;p82"/>
          <p:cNvSpPr/>
          <p:nvPr/>
        </p:nvSpPr>
        <p:spPr>
          <a:xfrm>
            <a:off x="3641335" y="4184359"/>
            <a:ext cx="79515" cy="159017"/>
          </a:xfrm>
          <a:custGeom>
            <a:avLst/>
            <a:gdLst/>
            <a:ahLst/>
            <a:cxnLst/>
            <a:rect l="l" t="t" r="r" b="b"/>
            <a:pathLst>
              <a:path w="40199" h="80392" extrusionOk="0">
                <a:moveTo>
                  <a:pt x="0" y="0"/>
                </a:moveTo>
                <a:lnTo>
                  <a:pt x="0" y="80392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0" name="Google Shape;2950;p82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1" name="Google Shape;2951;p82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2" name="Google Shape;2952;p82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3" name="Google Shape;2953;p82"/>
          <p:cNvSpPr/>
          <p:nvPr/>
        </p:nvSpPr>
        <p:spPr>
          <a:xfrm>
            <a:off x="3645310" y="4843205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4" name="Google Shape;2954;p82"/>
          <p:cNvSpPr/>
          <p:nvPr/>
        </p:nvSpPr>
        <p:spPr>
          <a:xfrm>
            <a:off x="3641335" y="4835255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F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5" name="Google Shape;2955;p82"/>
          <p:cNvSpPr txBox="1"/>
          <p:nvPr/>
        </p:nvSpPr>
        <p:spPr>
          <a:xfrm>
            <a:off x="2784213" y="2074154"/>
            <a:ext cx="7159451" cy="32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852844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Translators are needed to convert to machine language (compilers)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104250">
              <a:lnSpc>
                <a:spcPct val="114199"/>
              </a:lnSpc>
              <a:spcBef>
                <a:spcPts val="346"/>
              </a:spcBef>
            </a:pP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such as Java, compile code to a virtual machine which is then </a:t>
            </a:r>
            <a:r>
              <a:rPr lang="en-US" sz="1582" i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interpreted </a:t>
            </a:r>
            <a:r>
              <a:rPr lang="en-US" sz="1582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tool.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6" name="Google Shape;2956;p82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82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82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429840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83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83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5" name="Google Shape;2965;p83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6" name="Google Shape;2966;p83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7" name="Google Shape;2967;p83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8" name="Google Shape;2968;p83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9" name="Google Shape;2969;p83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0" name="Google Shape;2970;p83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p83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2" name="Google Shape;2972;p83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3" name="Google Shape;2973;p83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4" name="Google Shape;2974;p83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5" name="Google Shape;2975;p83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6" name="Google Shape;2976;p83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p83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8" name="Google Shape;2978;p83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9" name="Google Shape;2979;p83"/>
          <p:cNvSpPr/>
          <p:nvPr/>
        </p:nvSpPr>
        <p:spPr>
          <a:xfrm>
            <a:off x="3649284" y="4200260"/>
            <a:ext cx="79524" cy="159021"/>
          </a:xfrm>
          <a:custGeom>
            <a:avLst/>
            <a:gdLst/>
            <a:ahLst/>
            <a:cxnLst/>
            <a:rect l="l" t="t" r="r" b="b"/>
            <a:pathLst>
              <a:path w="40204" h="80394" extrusionOk="0">
                <a:moveTo>
                  <a:pt x="0" y="0"/>
                </a:moveTo>
                <a:lnTo>
                  <a:pt x="0" y="80394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0" name="Google Shape;2980;p83"/>
          <p:cNvSpPr/>
          <p:nvPr/>
        </p:nvSpPr>
        <p:spPr>
          <a:xfrm>
            <a:off x="3645310" y="4192297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1" name="Google Shape;2981;p83"/>
          <p:cNvSpPr/>
          <p:nvPr/>
        </p:nvSpPr>
        <p:spPr>
          <a:xfrm>
            <a:off x="3641335" y="4184359"/>
            <a:ext cx="79515" cy="159017"/>
          </a:xfrm>
          <a:custGeom>
            <a:avLst/>
            <a:gdLst/>
            <a:ahLst/>
            <a:cxnLst/>
            <a:rect l="l" t="t" r="r" b="b"/>
            <a:pathLst>
              <a:path w="40199" h="80392" extrusionOk="0">
                <a:moveTo>
                  <a:pt x="0" y="0"/>
                </a:moveTo>
                <a:lnTo>
                  <a:pt x="0" y="80392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FA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p83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3" name="Google Shape;2983;p83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4" name="Google Shape;2984;p83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5" name="Google Shape;2985;p83"/>
          <p:cNvSpPr/>
          <p:nvPr/>
        </p:nvSpPr>
        <p:spPr>
          <a:xfrm>
            <a:off x="3649284" y="4851163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6" name="Google Shape;2986;p83"/>
          <p:cNvSpPr/>
          <p:nvPr/>
        </p:nvSpPr>
        <p:spPr>
          <a:xfrm>
            <a:off x="3645310" y="4843205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7" name="Google Shape;2987;p83"/>
          <p:cNvSpPr/>
          <p:nvPr/>
        </p:nvSpPr>
        <p:spPr>
          <a:xfrm>
            <a:off x="3641335" y="4835255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8" name="Google Shape;2988;p83"/>
          <p:cNvSpPr txBox="1"/>
          <p:nvPr/>
        </p:nvSpPr>
        <p:spPr>
          <a:xfrm>
            <a:off x="2784213" y="2074154"/>
            <a:ext cx="7159451" cy="32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852844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Translators are needed to convert to machine language (compilers)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104250">
              <a:lnSpc>
                <a:spcPct val="114199"/>
              </a:lnSpc>
              <a:spcBef>
                <a:spcPts val="346"/>
              </a:spcBef>
            </a:pP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such as Java, compile code to a virtual machine which is then </a:t>
            </a:r>
            <a:r>
              <a:rPr lang="en-US" sz="1582" i="1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interpreted </a:t>
            </a:r>
            <a:r>
              <a:rPr lang="en-US" sz="1582">
                <a:solidFill>
                  <a:srgbClr val="FDFDF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tool.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9" name="Google Shape;2989;p83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Google Shape;2990;p83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1" name="Google Shape;2991;p83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829802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84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Google Shape;2997;p84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84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9" name="Google Shape;2999;p84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0" name="Google Shape;3000;p84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1" name="Google Shape;3001;p84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2" name="Google Shape;3002;p84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3" name="Google Shape;3003;p84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4" name="Google Shape;3004;p84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5" name="Google Shape;3005;p84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6" name="Google Shape;3006;p84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7" name="Google Shape;3007;p84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8" name="Google Shape;3008;p84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9" name="Google Shape;3009;p84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0" name="Google Shape;3010;p84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1" name="Google Shape;3011;p84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2" name="Google Shape;3012;p84"/>
          <p:cNvSpPr/>
          <p:nvPr/>
        </p:nvSpPr>
        <p:spPr>
          <a:xfrm>
            <a:off x="3649284" y="4200260"/>
            <a:ext cx="79524" cy="159021"/>
          </a:xfrm>
          <a:custGeom>
            <a:avLst/>
            <a:gdLst/>
            <a:ahLst/>
            <a:cxnLst/>
            <a:rect l="l" t="t" r="r" b="b"/>
            <a:pathLst>
              <a:path w="40204" h="80394" extrusionOk="0">
                <a:moveTo>
                  <a:pt x="0" y="0"/>
                </a:moveTo>
                <a:lnTo>
                  <a:pt x="0" y="80394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3" name="Google Shape;3013;p84"/>
          <p:cNvSpPr/>
          <p:nvPr/>
        </p:nvSpPr>
        <p:spPr>
          <a:xfrm>
            <a:off x="3645310" y="4192297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4" name="Google Shape;3014;p84"/>
          <p:cNvSpPr/>
          <p:nvPr/>
        </p:nvSpPr>
        <p:spPr>
          <a:xfrm>
            <a:off x="3641335" y="4184359"/>
            <a:ext cx="79515" cy="159017"/>
          </a:xfrm>
          <a:custGeom>
            <a:avLst/>
            <a:gdLst/>
            <a:ahLst/>
            <a:cxnLst/>
            <a:rect l="l" t="t" r="r" b="b"/>
            <a:pathLst>
              <a:path w="40199" h="80392" extrusionOk="0">
                <a:moveTo>
                  <a:pt x="0" y="0"/>
                </a:moveTo>
                <a:lnTo>
                  <a:pt x="0" y="80392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5" name="Google Shape;3015;p84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6" name="Google Shape;3016;p84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7" name="Google Shape;3017;p84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8" name="Google Shape;3018;p84"/>
          <p:cNvSpPr/>
          <p:nvPr/>
        </p:nvSpPr>
        <p:spPr>
          <a:xfrm>
            <a:off x="3649284" y="4851163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9" name="Google Shape;3019;p84"/>
          <p:cNvSpPr/>
          <p:nvPr/>
        </p:nvSpPr>
        <p:spPr>
          <a:xfrm>
            <a:off x="3645310" y="4843205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0" name="Google Shape;3020;p84"/>
          <p:cNvSpPr/>
          <p:nvPr/>
        </p:nvSpPr>
        <p:spPr>
          <a:xfrm>
            <a:off x="3641335" y="4835255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1" name="Google Shape;3021;p84"/>
          <p:cNvSpPr txBox="1"/>
          <p:nvPr/>
        </p:nvSpPr>
        <p:spPr>
          <a:xfrm>
            <a:off x="2784213" y="2074154"/>
            <a:ext cx="7159451" cy="32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852844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Translators are needed to convert to machine language (compilers)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104250">
              <a:lnSpc>
                <a:spcPct val="114199"/>
              </a:lnSpc>
              <a:spcBef>
                <a:spcPts val="346"/>
              </a:spcBef>
            </a:pPr>
            <a:r>
              <a:rPr lang="en-US" sz="1582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such as Java, compile code to a virtual machine which is then </a:t>
            </a:r>
            <a:r>
              <a:rPr lang="en-US" sz="1582" i="1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interpreted </a:t>
            </a:r>
            <a:r>
              <a:rPr lang="en-US" sz="1582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tool.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2" name="Google Shape;3022;p84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3" name="Google Shape;3023;p84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4" name="Google Shape;3024;p84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467850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85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0" name="Google Shape;3030;p85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1" name="Google Shape;3031;p85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2" name="Google Shape;3032;p85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3" name="Google Shape;3033;p85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4" name="Google Shape;3034;p85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5" name="Google Shape;3035;p85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6" name="Google Shape;3036;p85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7" name="Google Shape;3037;p85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8" name="Google Shape;3038;p85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9" name="Google Shape;3039;p85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0" name="Google Shape;3040;p85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1" name="Google Shape;3041;p85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2" name="Google Shape;3042;p85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3" name="Google Shape;3043;p85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4" name="Google Shape;3044;p85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5" name="Google Shape;3045;p85"/>
          <p:cNvSpPr/>
          <p:nvPr/>
        </p:nvSpPr>
        <p:spPr>
          <a:xfrm>
            <a:off x="3649284" y="4200260"/>
            <a:ext cx="79524" cy="159021"/>
          </a:xfrm>
          <a:custGeom>
            <a:avLst/>
            <a:gdLst/>
            <a:ahLst/>
            <a:cxnLst/>
            <a:rect l="l" t="t" r="r" b="b"/>
            <a:pathLst>
              <a:path w="40204" h="80394" extrusionOk="0">
                <a:moveTo>
                  <a:pt x="0" y="0"/>
                </a:moveTo>
                <a:lnTo>
                  <a:pt x="0" y="80394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6" name="Google Shape;3046;p85"/>
          <p:cNvSpPr/>
          <p:nvPr/>
        </p:nvSpPr>
        <p:spPr>
          <a:xfrm>
            <a:off x="3645310" y="4192297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7" name="Google Shape;3047;p85"/>
          <p:cNvSpPr/>
          <p:nvPr/>
        </p:nvSpPr>
        <p:spPr>
          <a:xfrm>
            <a:off x="3641335" y="4184359"/>
            <a:ext cx="79515" cy="159017"/>
          </a:xfrm>
          <a:custGeom>
            <a:avLst/>
            <a:gdLst/>
            <a:ahLst/>
            <a:cxnLst/>
            <a:rect l="l" t="t" r="r" b="b"/>
            <a:pathLst>
              <a:path w="40199" h="80392" extrusionOk="0">
                <a:moveTo>
                  <a:pt x="0" y="0"/>
                </a:moveTo>
                <a:lnTo>
                  <a:pt x="0" y="80392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8" name="Google Shape;3048;p85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9" name="Google Shape;3049;p85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0" name="Google Shape;3050;p85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1" name="Google Shape;3051;p85"/>
          <p:cNvSpPr/>
          <p:nvPr/>
        </p:nvSpPr>
        <p:spPr>
          <a:xfrm>
            <a:off x="3649284" y="4851163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2" name="Google Shape;3052;p85"/>
          <p:cNvSpPr/>
          <p:nvPr/>
        </p:nvSpPr>
        <p:spPr>
          <a:xfrm>
            <a:off x="3645310" y="4843205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3" name="Google Shape;3053;p85"/>
          <p:cNvSpPr/>
          <p:nvPr/>
        </p:nvSpPr>
        <p:spPr>
          <a:xfrm>
            <a:off x="3641335" y="4835255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FA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4" name="Google Shape;3054;p85"/>
          <p:cNvSpPr txBox="1"/>
          <p:nvPr/>
        </p:nvSpPr>
        <p:spPr>
          <a:xfrm>
            <a:off x="2784213" y="2074154"/>
            <a:ext cx="7159451" cy="32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852844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Translators are needed to convert to machine language (compilers)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104250">
              <a:lnSpc>
                <a:spcPct val="114199"/>
              </a:lnSpc>
              <a:spcBef>
                <a:spcPts val="346"/>
              </a:spcBef>
            </a:pP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such as Java, compile code to a virtual machine which is then </a:t>
            </a:r>
            <a:r>
              <a:rPr lang="en-US" sz="1582" i="1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interpreted </a:t>
            </a:r>
            <a:r>
              <a:rPr lang="en-US" sz="1582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tool.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5" name="Google Shape;3055;p85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85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85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847311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86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Fetch-Execute-Store Model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3" name="Google Shape;3063;p86"/>
          <p:cNvSpPr/>
          <p:nvPr/>
        </p:nvSpPr>
        <p:spPr>
          <a:xfrm>
            <a:off x="2527126" y="2195766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4" name="Google Shape;3064;p86"/>
          <p:cNvSpPr/>
          <p:nvPr/>
        </p:nvSpPr>
        <p:spPr>
          <a:xfrm>
            <a:off x="2522290" y="218609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5" name="Google Shape;3065;p86"/>
          <p:cNvSpPr/>
          <p:nvPr/>
        </p:nvSpPr>
        <p:spPr>
          <a:xfrm>
            <a:off x="2517452" y="217642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6" name="Google Shape;3066;p86"/>
          <p:cNvSpPr/>
          <p:nvPr/>
        </p:nvSpPr>
        <p:spPr>
          <a:xfrm>
            <a:off x="3087892" y="2559466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7" name="Google Shape;3067;p86"/>
          <p:cNvSpPr/>
          <p:nvPr/>
        </p:nvSpPr>
        <p:spPr>
          <a:xfrm>
            <a:off x="3083478" y="255064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8" name="Google Shape;3068;p86"/>
          <p:cNvSpPr/>
          <p:nvPr/>
        </p:nvSpPr>
        <p:spPr>
          <a:xfrm>
            <a:off x="3079061" y="254180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9" name="Google Shape;3069;p86"/>
          <p:cNvSpPr/>
          <p:nvPr/>
        </p:nvSpPr>
        <p:spPr>
          <a:xfrm>
            <a:off x="2527126" y="2921508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0" name="Google Shape;3070;p86"/>
          <p:cNvSpPr/>
          <p:nvPr/>
        </p:nvSpPr>
        <p:spPr>
          <a:xfrm>
            <a:off x="2522290" y="2911837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1" name="Google Shape;3071;p86"/>
          <p:cNvSpPr/>
          <p:nvPr/>
        </p:nvSpPr>
        <p:spPr>
          <a:xfrm>
            <a:off x="2517452" y="2902165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2" name="Google Shape;3072;p86"/>
          <p:cNvSpPr/>
          <p:nvPr/>
        </p:nvSpPr>
        <p:spPr>
          <a:xfrm>
            <a:off x="3087892" y="3285209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3" name="Google Shape;3073;p86"/>
          <p:cNvSpPr/>
          <p:nvPr/>
        </p:nvSpPr>
        <p:spPr>
          <a:xfrm>
            <a:off x="3083478" y="327639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4" name="Google Shape;3074;p86"/>
          <p:cNvSpPr/>
          <p:nvPr/>
        </p:nvSpPr>
        <p:spPr>
          <a:xfrm>
            <a:off x="3079061" y="32675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5" name="Google Shape;3075;p86"/>
          <p:cNvSpPr/>
          <p:nvPr/>
        </p:nvSpPr>
        <p:spPr>
          <a:xfrm>
            <a:off x="3087892" y="3860852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6" name="Google Shape;3076;p86"/>
          <p:cNvSpPr/>
          <p:nvPr/>
        </p:nvSpPr>
        <p:spPr>
          <a:xfrm>
            <a:off x="3083478" y="3852011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7" name="Google Shape;3077;p86"/>
          <p:cNvSpPr/>
          <p:nvPr/>
        </p:nvSpPr>
        <p:spPr>
          <a:xfrm>
            <a:off x="3079061" y="384316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8" name="Google Shape;3078;p86"/>
          <p:cNvSpPr/>
          <p:nvPr/>
        </p:nvSpPr>
        <p:spPr>
          <a:xfrm>
            <a:off x="3649284" y="4200260"/>
            <a:ext cx="79524" cy="159021"/>
          </a:xfrm>
          <a:custGeom>
            <a:avLst/>
            <a:gdLst/>
            <a:ahLst/>
            <a:cxnLst/>
            <a:rect l="l" t="t" r="r" b="b"/>
            <a:pathLst>
              <a:path w="40204" h="80394" extrusionOk="0">
                <a:moveTo>
                  <a:pt x="0" y="0"/>
                </a:moveTo>
                <a:lnTo>
                  <a:pt x="0" y="80394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9" name="Google Shape;3079;p86"/>
          <p:cNvSpPr/>
          <p:nvPr/>
        </p:nvSpPr>
        <p:spPr>
          <a:xfrm>
            <a:off x="3645310" y="4192297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0" name="Google Shape;3080;p86"/>
          <p:cNvSpPr/>
          <p:nvPr/>
        </p:nvSpPr>
        <p:spPr>
          <a:xfrm>
            <a:off x="3641335" y="4184359"/>
            <a:ext cx="79515" cy="159017"/>
          </a:xfrm>
          <a:custGeom>
            <a:avLst/>
            <a:gdLst/>
            <a:ahLst/>
            <a:cxnLst/>
            <a:rect l="l" t="t" r="r" b="b"/>
            <a:pathLst>
              <a:path w="40199" h="80392" extrusionOk="0">
                <a:moveTo>
                  <a:pt x="0" y="0"/>
                </a:moveTo>
                <a:lnTo>
                  <a:pt x="0" y="80392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1" name="Google Shape;3081;p86"/>
          <p:cNvSpPr/>
          <p:nvPr/>
        </p:nvSpPr>
        <p:spPr>
          <a:xfrm>
            <a:off x="3087892" y="451152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2" name="Google Shape;3082;p86"/>
          <p:cNvSpPr/>
          <p:nvPr/>
        </p:nvSpPr>
        <p:spPr>
          <a:xfrm>
            <a:off x="3083478" y="4502678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3" name="Google Shape;3083;p86"/>
          <p:cNvSpPr/>
          <p:nvPr/>
        </p:nvSpPr>
        <p:spPr>
          <a:xfrm>
            <a:off x="3079061" y="449384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4" name="Google Shape;3084;p86"/>
          <p:cNvSpPr/>
          <p:nvPr/>
        </p:nvSpPr>
        <p:spPr>
          <a:xfrm>
            <a:off x="3649284" y="4851163"/>
            <a:ext cx="79524" cy="159027"/>
          </a:xfrm>
          <a:custGeom>
            <a:avLst/>
            <a:gdLst/>
            <a:ahLst/>
            <a:cxnLst/>
            <a:rect l="l" t="t" r="r" b="b"/>
            <a:pathLst>
              <a:path w="40204" h="80397" extrusionOk="0">
                <a:moveTo>
                  <a:pt x="0" y="0"/>
                </a:moveTo>
                <a:lnTo>
                  <a:pt x="0" y="80397"/>
                </a:lnTo>
                <a:lnTo>
                  <a:pt x="40204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5" name="Google Shape;3085;p86"/>
          <p:cNvSpPr/>
          <p:nvPr/>
        </p:nvSpPr>
        <p:spPr>
          <a:xfrm>
            <a:off x="3645310" y="4843205"/>
            <a:ext cx="79524" cy="159037"/>
          </a:xfrm>
          <a:custGeom>
            <a:avLst/>
            <a:gdLst/>
            <a:ahLst/>
            <a:cxnLst/>
            <a:rect l="l" t="t" r="r" b="b"/>
            <a:pathLst>
              <a:path w="40204" h="80402" extrusionOk="0">
                <a:moveTo>
                  <a:pt x="0" y="0"/>
                </a:moveTo>
                <a:lnTo>
                  <a:pt x="0" y="80402"/>
                </a:lnTo>
                <a:lnTo>
                  <a:pt x="40204" y="4020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6" name="Google Shape;3086;p86"/>
          <p:cNvSpPr/>
          <p:nvPr/>
        </p:nvSpPr>
        <p:spPr>
          <a:xfrm>
            <a:off x="3641335" y="4835255"/>
            <a:ext cx="79515" cy="159037"/>
          </a:xfrm>
          <a:custGeom>
            <a:avLst/>
            <a:gdLst/>
            <a:ahLst/>
            <a:cxnLst/>
            <a:rect l="l" t="t" r="r" b="b"/>
            <a:pathLst>
              <a:path w="40199" h="80402" extrusionOk="0">
                <a:moveTo>
                  <a:pt x="0" y="0"/>
                </a:moveTo>
                <a:lnTo>
                  <a:pt x="0" y="80402"/>
                </a:lnTo>
                <a:lnTo>
                  <a:pt x="40199" y="40198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7" name="Google Shape;3087;p86"/>
          <p:cNvSpPr txBox="1"/>
          <p:nvPr/>
        </p:nvSpPr>
        <p:spPr>
          <a:xfrm>
            <a:off x="2784213" y="2074154"/>
            <a:ext cx="7159451" cy="32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takes program only as a sequence of bits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544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25"/>
              </a:spcBef>
            </a:pPr>
            <a:r>
              <a:rPr lang="en-US" sz="21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programs in various forms</a:t>
            </a:r>
            <a:endParaRPr sz="21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852844">
              <a:lnSpc>
                <a:spcPct val="110700"/>
              </a:lnSpc>
              <a:spcBef>
                <a:spcPts val="316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language: One to one correspondence with the machine language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0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languages: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Translators are needed to convert to machine language (compilers)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465"/>
              </a:spcBef>
            </a:pPr>
            <a:r>
              <a:rPr lang="en-US" sz="17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for Virtual machine:</a:t>
            </a:r>
            <a:endParaRPr sz="17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 marR="104250">
              <a:lnSpc>
                <a:spcPct val="114199"/>
              </a:lnSpc>
              <a:spcBef>
                <a:spcPts val="346"/>
              </a:spcBef>
            </a:pP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such as Java, compile code to a virtual machine which is then </a:t>
            </a:r>
            <a:r>
              <a:rPr lang="en-US" sz="1582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interpreted </a:t>
            </a:r>
            <a:r>
              <a:rPr lang="en-US" sz="15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tool.</a:t>
            </a:r>
            <a:endParaRPr sz="15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8" name="Google Shape;3088;p86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9" name="Google Shape;3089;p86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p86"/>
          <p:cNvSpPr txBox="1"/>
          <p:nvPr/>
        </p:nvSpPr>
        <p:spPr>
          <a:xfrm>
            <a:off x="10128447" y="6678286"/>
            <a:ext cx="276330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16/16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048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"/>
          <p:cNvSpPr txBox="1">
            <a:spLocks noGrp="1"/>
          </p:cNvSpPr>
          <p:nvPr>
            <p:ph type="title"/>
          </p:nvPr>
        </p:nvSpPr>
        <p:spPr>
          <a:xfrm>
            <a:off x="2805694" y="383596"/>
            <a:ext cx="6601963" cy="350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>
              <a:lnSpc>
                <a:spcPct val="100000"/>
              </a:lnSpc>
              <a:spcBef>
                <a:spcPts val="0"/>
              </a:spcBef>
            </a:pPr>
            <a:r>
              <a:rPr lang="en-US" sz="2077" i="1">
                <a:solidFill>
                  <a:srgbClr val="3232B2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sz="20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"/>
          <p:cNvSpPr/>
          <p:nvPr/>
        </p:nvSpPr>
        <p:spPr>
          <a:xfrm>
            <a:off x="2527126" y="2302705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9"/>
          <p:cNvSpPr/>
          <p:nvPr/>
        </p:nvSpPr>
        <p:spPr>
          <a:xfrm>
            <a:off x="2522290" y="2293033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9"/>
          <p:cNvSpPr/>
          <p:nvPr/>
        </p:nvSpPr>
        <p:spPr>
          <a:xfrm>
            <a:off x="2517452" y="2283362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9"/>
          <p:cNvSpPr/>
          <p:nvPr/>
        </p:nvSpPr>
        <p:spPr>
          <a:xfrm>
            <a:off x="3087892" y="2641536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9"/>
          <p:cNvSpPr/>
          <p:nvPr/>
        </p:nvSpPr>
        <p:spPr>
          <a:xfrm>
            <a:off x="3083478" y="263271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9"/>
          <p:cNvSpPr/>
          <p:nvPr/>
        </p:nvSpPr>
        <p:spPr>
          <a:xfrm>
            <a:off x="3079061" y="262387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9"/>
          <p:cNvSpPr/>
          <p:nvPr/>
        </p:nvSpPr>
        <p:spPr>
          <a:xfrm>
            <a:off x="3649284" y="2980969"/>
            <a:ext cx="79524" cy="159015"/>
          </a:xfrm>
          <a:custGeom>
            <a:avLst/>
            <a:gdLst/>
            <a:ahLst/>
            <a:cxnLst/>
            <a:rect l="l" t="t" r="r" b="b"/>
            <a:pathLst>
              <a:path w="40204" h="80391" extrusionOk="0">
                <a:moveTo>
                  <a:pt x="0" y="0"/>
                </a:moveTo>
                <a:lnTo>
                  <a:pt x="0" y="80391"/>
                </a:lnTo>
                <a:lnTo>
                  <a:pt x="40204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/>
          <p:nvPr/>
        </p:nvSpPr>
        <p:spPr>
          <a:xfrm>
            <a:off x="3645310" y="2973006"/>
            <a:ext cx="79524" cy="159039"/>
          </a:xfrm>
          <a:custGeom>
            <a:avLst/>
            <a:gdLst/>
            <a:ahLst/>
            <a:cxnLst/>
            <a:rect l="l" t="t" r="r" b="b"/>
            <a:pathLst>
              <a:path w="40204" h="80403" extrusionOk="0">
                <a:moveTo>
                  <a:pt x="0" y="0"/>
                </a:moveTo>
                <a:lnTo>
                  <a:pt x="0" y="80403"/>
                </a:lnTo>
                <a:lnTo>
                  <a:pt x="40204" y="4020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/>
          <p:nvPr/>
        </p:nvSpPr>
        <p:spPr>
          <a:xfrm>
            <a:off x="3641335" y="2965068"/>
            <a:ext cx="79515" cy="159015"/>
          </a:xfrm>
          <a:custGeom>
            <a:avLst/>
            <a:gdLst/>
            <a:ahLst/>
            <a:cxnLst/>
            <a:rect l="l" t="t" r="r" b="b"/>
            <a:pathLst>
              <a:path w="40199" h="80391" extrusionOk="0">
                <a:moveTo>
                  <a:pt x="0" y="0"/>
                </a:moveTo>
                <a:lnTo>
                  <a:pt x="0" y="80391"/>
                </a:lnTo>
                <a:lnTo>
                  <a:pt x="40199" y="40195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/>
          <p:nvPr/>
        </p:nvSpPr>
        <p:spPr>
          <a:xfrm>
            <a:off x="3087892" y="3317311"/>
            <a:ext cx="88354" cy="176724"/>
          </a:xfrm>
          <a:custGeom>
            <a:avLst/>
            <a:gdLst/>
            <a:ahLst/>
            <a:cxnLst/>
            <a:rect l="l" t="t" r="r" b="b"/>
            <a:pathLst>
              <a:path w="44668" h="89344" extrusionOk="0">
                <a:moveTo>
                  <a:pt x="0" y="0"/>
                </a:moveTo>
                <a:lnTo>
                  <a:pt x="0" y="89344"/>
                </a:lnTo>
                <a:lnTo>
                  <a:pt x="44668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9"/>
          <p:cNvSpPr/>
          <p:nvPr/>
        </p:nvSpPr>
        <p:spPr>
          <a:xfrm>
            <a:off x="3083478" y="3308496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9"/>
          <p:cNvSpPr/>
          <p:nvPr/>
        </p:nvSpPr>
        <p:spPr>
          <a:xfrm>
            <a:off x="3079061" y="3299652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3087892" y="3617581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5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3083478" y="3608740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3079061" y="3599898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527126" y="3979599"/>
            <a:ext cx="96745" cy="193480"/>
          </a:xfrm>
          <a:custGeom>
            <a:avLst/>
            <a:gdLst/>
            <a:ahLst/>
            <a:cxnLst/>
            <a:rect l="l" t="t" r="r" b="b"/>
            <a:pathLst>
              <a:path w="48910" h="97815" extrusionOk="0">
                <a:moveTo>
                  <a:pt x="0" y="0"/>
                </a:moveTo>
                <a:lnTo>
                  <a:pt x="0" y="97815"/>
                </a:lnTo>
                <a:lnTo>
                  <a:pt x="48910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2522290" y="3969929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2517452" y="3960256"/>
            <a:ext cx="96741" cy="193480"/>
          </a:xfrm>
          <a:custGeom>
            <a:avLst/>
            <a:gdLst/>
            <a:ahLst/>
            <a:cxnLst/>
            <a:rect l="l" t="t" r="r" b="b"/>
            <a:pathLst>
              <a:path w="48908" h="97815" extrusionOk="0">
                <a:moveTo>
                  <a:pt x="0" y="0"/>
                </a:moveTo>
                <a:lnTo>
                  <a:pt x="0" y="97815"/>
                </a:lnTo>
                <a:lnTo>
                  <a:pt x="48908" y="489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3087892" y="4343535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/>
          <p:nvPr/>
        </p:nvSpPr>
        <p:spPr>
          <a:xfrm>
            <a:off x="3083478" y="4334703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/>
          <p:nvPr/>
        </p:nvSpPr>
        <p:spPr>
          <a:xfrm>
            <a:off x="3079061" y="4325864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/>
          <p:nvPr/>
        </p:nvSpPr>
        <p:spPr>
          <a:xfrm>
            <a:off x="3087892" y="4643777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/>
          <p:nvPr/>
        </p:nvSpPr>
        <p:spPr>
          <a:xfrm>
            <a:off x="3083478" y="4634947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/>
          <p:nvPr/>
        </p:nvSpPr>
        <p:spPr>
          <a:xfrm>
            <a:off x="3079061" y="4626105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/>
          <p:nvPr/>
        </p:nvSpPr>
        <p:spPr>
          <a:xfrm>
            <a:off x="3087892" y="4944023"/>
            <a:ext cx="88354" cy="176699"/>
          </a:xfrm>
          <a:custGeom>
            <a:avLst/>
            <a:gdLst/>
            <a:ahLst/>
            <a:cxnLst/>
            <a:rect l="l" t="t" r="r" b="b"/>
            <a:pathLst>
              <a:path w="44668" h="89331" extrusionOk="0">
                <a:moveTo>
                  <a:pt x="0" y="0"/>
                </a:moveTo>
                <a:lnTo>
                  <a:pt x="0" y="89331"/>
                </a:lnTo>
                <a:lnTo>
                  <a:pt x="44668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/>
          <p:nvPr/>
        </p:nvSpPr>
        <p:spPr>
          <a:xfrm>
            <a:off x="3083478" y="4935189"/>
            <a:ext cx="88344" cy="176699"/>
          </a:xfrm>
          <a:custGeom>
            <a:avLst/>
            <a:gdLst/>
            <a:ahLst/>
            <a:cxnLst/>
            <a:rect l="l" t="t" r="r" b="b"/>
            <a:pathLst>
              <a:path w="44663" h="89331" extrusionOk="0">
                <a:moveTo>
                  <a:pt x="0" y="0"/>
                </a:moveTo>
                <a:lnTo>
                  <a:pt x="0" y="89331"/>
                </a:lnTo>
                <a:lnTo>
                  <a:pt x="44663" y="44663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/>
          <p:nvPr/>
        </p:nvSpPr>
        <p:spPr>
          <a:xfrm>
            <a:off x="3079061" y="4926349"/>
            <a:ext cx="88344" cy="176709"/>
          </a:xfrm>
          <a:custGeom>
            <a:avLst/>
            <a:gdLst/>
            <a:ahLst/>
            <a:cxnLst/>
            <a:rect l="l" t="t" r="r" b="b"/>
            <a:pathLst>
              <a:path w="44663" h="89336" extrusionOk="0">
                <a:moveTo>
                  <a:pt x="0" y="0"/>
                </a:moveTo>
                <a:lnTo>
                  <a:pt x="0" y="89336"/>
                </a:lnTo>
                <a:lnTo>
                  <a:pt x="44663" y="44668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35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 txBox="1"/>
          <p:nvPr/>
        </p:nvSpPr>
        <p:spPr>
          <a:xfrm>
            <a:off x="2784215" y="2181322"/>
            <a:ext cx="6432201" cy="298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2176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</a:t>
            </a:r>
            <a:endParaRPr sz="217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>
              <a:spcBef>
                <a:spcPts val="346"/>
              </a:spcBef>
            </a:pPr>
            <a:r>
              <a:rPr lang="en-US" sz="178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  <a:endParaRPr sz="178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379">
              <a:spcBef>
                <a:spcPts val="623"/>
              </a:spcBef>
            </a:pPr>
            <a:r>
              <a:rPr lang="en-US" sz="158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  <a:endParaRPr sz="158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sz="178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etc. Binary number system and operations</a:t>
            </a:r>
            <a:endParaRPr sz="178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21">
              <a:spcBef>
                <a:spcPts val="415"/>
              </a:spcBef>
            </a:pPr>
            <a:r>
              <a:rPr lang="en-US" sz="2176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covered?</a:t>
            </a:r>
            <a:endParaRPr sz="217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2750" marR="1312551">
              <a:lnSpc>
                <a:spcPct val="110700"/>
              </a:lnSpc>
              <a:spcBef>
                <a:spcPts val="316"/>
              </a:spcBef>
            </a:pPr>
            <a:r>
              <a:rPr lang="en-US" sz="178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using Assembly Language Circuit descriptions in VHDL</a:t>
            </a:r>
            <a:endParaRPr sz="178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9"/>
          <p:cNvSpPr txBox="1">
            <a:spLocks noGrp="1"/>
          </p:cNvSpPr>
          <p:nvPr>
            <p:ph type="dt" idx="10"/>
          </p:nvPr>
        </p:nvSpPr>
        <p:spPr>
          <a:xfrm>
            <a:off x="1808865" y="6678285"/>
            <a:ext cx="802618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/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9"/>
          <p:cNvSpPr txBox="1">
            <a:spLocks noGrp="1"/>
          </p:cNvSpPr>
          <p:nvPr>
            <p:ph type="ftr" idx="11"/>
          </p:nvPr>
        </p:nvSpPr>
        <p:spPr>
          <a:xfrm>
            <a:off x="6114484" y="6678285"/>
            <a:ext cx="511020" cy="133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5121" algn="l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CS220, CO</a:t>
            </a:r>
            <a:endParaRPr sz="69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"/>
          <p:cNvSpPr txBox="1"/>
          <p:nvPr/>
        </p:nvSpPr>
        <p:spPr>
          <a:xfrm>
            <a:off x="10178639" y="6678286"/>
            <a:ext cx="226088" cy="1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121"/>
            <a:r>
              <a:rPr lang="en-US" sz="692" i="1">
                <a:solidFill>
                  <a:srgbClr val="262685"/>
                </a:solidFill>
                <a:latin typeface="Arial"/>
                <a:ea typeface="Arial"/>
                <a:cs typeface="Arial"/>
                <a:sym typeface="Arial"/>
              </a:rPr>
              <a:t>2/16</a:t>
            </a:r>
            <a:endParaRPr sz="69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11896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3089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Lectures:</a:t>
            </a:r>
          </a:p>
          <a:p>
            <a:pPr marL="931972" indent="0">
              <a:lnSpc>
                <a:spcPct val="100000"/>
              </a:lnSpc>
              <a:spcBef>
                <a:spcPts val="544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Wednesday, Thursday, Friday; 10:00 AM - 10:50 AM, EB-102</a:t>
            </a:r>
          </a:p>
          <a:p>
            <a:pPr marL="383089" indent="0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Labs:</a:t>
            </a:r>
          </a:p>
          <a:p>
            <a:pPr marL="931972" indent="0">
              <a:lnSpc>
                <a:spcPct val="100000"/>
              </a:lnSpc>
              <a:spcBef>
                <a:spcPts val="544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Groups of  2-3 students</a:t>
            </a:r>
          </a:p>
          <a:p>
            <a:pPr marL="931972" marR="25121" indent="0">
              <a:lnSpc>
                <a:spcPct val="1107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New language for design descriptions: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VHDLAssembly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language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3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21"/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Background (Let me know if you don’t have it)</a:t>
            </a:r>
          </a:p>
          <a:p>
            <a:pPr marL="572750">
              <a:spcBef>
                <a:spcPts val="346"/>
              </a:spcBef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(Native Compilation techniques)</a:t>
            </a:r>
          </a:p>
          <a:p>
            <a:pPr marL="1120379">
              <a:spcBef>
                <a:spcPts val="623"/>
              </a:spcBef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C/C++ if not known already.</a:t>
            </a: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digital gates, flip-flops, latches, counters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</a:p>
          <a:p>
            <a:pPr marL="572750" marR="25121">
              <a:lnSpc>
                <a:spcPct val="110700"/>
              </a:lnSpc>
              <a:spcBef>
                <a:spcPts val="433"/>
              </a:spcBef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number system and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3457</Words>
  <Application>Microsoft Office PowerPoint</Application>
  <PresentationFormat>Widescreen</PresentationFormat>
  <Paragraphs>633</Paragraphs>
  <Slides>66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Franklin Gothic Book</vt:lpstr>
      <vt:lpstr>Times New Roman</vt:lpstr>
      <vt:lpstr>Office Theme</vt:lpstr>
      <vt:lpstr>1_Office Theme</vt:lpstr>
      <vt:lpstr>PowerPoint Presentation</vt:lpstr>
      <vt:lpstr>Basics</vt:lpstr>
      <vt:lpstr>Basics</vt:lpstr>
      <vt:lpstr>Basics</vt:lpstr>
      <vt:lpstr>Basics</vt:lpstr>
      <vt:lpstr>Basics</vt:lpstr>
      <vt:lpstr>Basics</vt:lpstr>
      <vt:lpstr>PowerPoint Presentation</vt:lpstr>
      <vt:lpstr>PowerPoint Presentation</vt:lpstr>
      <vt:lpstr>Grading Policy   Attendance: 5 Quizzes (announced or unannounced)      : 10 Assignment : 10 Mid Semester Exam : 20 End Semester Exam :  30 Lab (Continuous Evaluation): 10 Lab  (End Sem)   : 15 </vt:lpstr>
      <vt:lpstr>PowerPoint Presentation</vt:lpstr>
      <vt:lpstr>Give feed back through out the semester Feel free to discuss anything with the instructor including criticism of instructor, TAs Participate in the discussion : No question is silly enough  </vt:lpstr>
      <vt:lpstr>Logistics</vt:lpstr>
      <vt:lpstr>DO NOT CHEAT</vt:lpstr>
      <vt:lpstr>PowerPoint Presentation</vt:lpstr>
      <vt:lpstr>Review of Digital Circuits</vt:lpstr>
      <vt:lpstr>Review of Digital Circuits</vt:lpstr>
      <vt:lpstr>Review of Digital Circuits</vt:lpstr>
      <vt:lpstr>Review of Digital Circuits</vt:lpstr>
      <vt:lpstr>Review of Digital Circuits</vt:lpstr>
      <vt:lpstr>Review of Digital Circuits</vt:lpstr>
      <vt:lpstr>Review of Digital Circuits</vt:lpstr>
      <vt:lpstr>Review of Digital Circuits</vt:lpstr>
      <vt:lpstr>Review of Digital Circuits</vt:lpstr>
      <vt:lpstr>Transistor: Building Block of Computers</vt:lpstr>
      <vt:lpstr>Simple Switch Circuit</vt:lpstr>
      <vt:lpstr>n-type MOS Transistor</vt:lpstr>
      <vt:lpstr>p-type MOS Transistor</vt:lpstr>
      <vt:lpstr>Logic Gates</vt:lpstr>
      <vt:lpstr>CMOS Circuit</vt:lpstr>
      <vt:lpstr>Inverter (NOT Gate)</vt:lpstr>
      <vt:lpstr>NOR Gate</vt:lpstr>
      <vt:lpstr>OR Gate</vt:lpstr>
      <vt:lpstr>NAND Gate (AND-NOT)</vt:lpstr>
      <vt:lpstr>AND Gate</vt:lpstr>
      <vt:lpstr>Basic Logic Gates</vt:lpstr>
      <vt:lpstr>Combinatorial Gates</vt:lpstr>
      <vt:lpstr>Memory Elements</vt:lpstr>
      <vt:lpstr>Memory Elements</vt:lpstr>
      <vt:lpstr>Memory Elements</vt:lpstr>
      <vt:lpstr>Memory Elements</vt:lpstr>
      <vt:lpstr>A Computer</vt:lpstr>
      <vt:lpstr>A Computer</vt:lpstr>
      <vt:lpstr>A Computer</vt:lpstr>
      <vt:lpstr>A Computer</vt:lpstr>
      <vt:lpstr>A Computer</vt:lpstr>
      <vt:lpstr>A Computer</vt:lpstr>
      <vt:lpstr>Computer is a machine</vt:lpstr>
      <vt:lpstr>The machine is electronic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  <vt:lpstr>Fetch-Execute-Store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Ajai Jain</dc:creator>
  <cp:lastModifiedBy>ajain</cp:lastModifiedBy>
  <cp:revision>8</cp:revision>
  <dcterms:created xsi:type="dcterms:W3CDTF">2024-07-29T05:48:53Z</dcterms:created>
  <dcterms:modified xsi:type="dcterms:W3CDTF">2024-08-02T04:07:10Z</dcterms:modified>
</cp:coreProperties>
</file>