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41" r:id="rId3"/>
    <p:sldId id="315" r:id="rId4"/>
    <p:sldId id="342" r:id="rId5"/>
    <p:sldId id="343" r:id="rId6"/>
    <p:sldId id="344" r:id="rId7"/>
    <p:sldId id="345" r:id="rId8"/>
    <p:sldId id="346" r:id="rId9"/>
    <p:sldId id="347" r:id="rId10"/>
    <p:sldId id="349" r:id="rId11"/>
    <p:sldId id="348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FFE2-2B5F-5AA1-99DE-AFFDF454F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6F26-F286-4364-54A0-F8ABD49C5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E18C-1D94-FA28-A48E-7DD1D1DE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17A8-CBA9-1C12-48E8-275DC0F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FB6-AF9C-1194-27CA-50526C21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0CA7-F0D6-4B22-4D29-36052DAA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FD42-71BD-6F4B-8F67-7CFE43F24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1B40-44D0-1FC6-F403-82655143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ABC4-5F1D-06DB-506E-16AE5240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7D03-B782-96B4-3173-0CC2C256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0DBEC-09AC-1096-B661-FAFD117B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C564E-5E1D-74DF-D07F-23F1DE36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C95C-1CB9-D598-87A1-4B4B637D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49F5-4184-9CB8-C02F-187CFC59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1E24-047A-6F04-9950-F883AA0F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2326-2C23-366A-C297-0D7FA0B3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2633-7D42-053C-E456-FDD39611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4957-1895-25DF-ECB7-9E0640A6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4106-A6D8-6340-65E5-0282F66F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23FB-18A3-E4CD-5687-0E1DE45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0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842F-3AF6-9A70-1FFC-D658782F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FA23-D4EA-AF0E-6B19-2DB0C10A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7687-CEC1-0C94-AED0-E209D27F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502A-0D6A-F654-2883-34026949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7A5F-AAAA-EF11-2367-3C5550EF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C46-C036-A8AE-335A-0DF0EE1D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7C27-505D-7BB6-D5CA-A92410907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64C7A-8684-4B39-E698-2858FBCFF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E011-9697-B9A0-379F-C594A6A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0F62F-D0BF-66C1-0E75-DAC835A4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1415-6BEC-F518-5974-45466581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EAB-85B8-B660-F865-CA70131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0239E-9811-3CE3-E196-CE4835A1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AA804-EBB1-4160-F586-FAD9F5AA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23A06-D01C-870C-83CA-73F7857A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E1718-5F2A-69A1-9345-6AC17E95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22908-3BFE-9C06-B93F-3725C592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9BC29-1300-E799-8E74-AC4C370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14AC7-22AA-3B05-937B-A3CC5D6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0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42D4-87F9-891A-DB49-21A19E3C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1CEA1-8436-00EC-DF4D-30DF0C39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37AD9-8881-B16A-4B18-8D3F548E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46C62-7C43-36C8-8628-00E1988A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D8BF7-1004-688E-937A-3A5BD4D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86376-8103-D090-2181-4E1CED9A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B2E0-17CC-15D5-5447-CFC64393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2009-3C9F-1923-5F69-25CBC820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A464-C5A1-A7B8-896B-7F6D5961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0DFC-3A54-F71F-AFB3-277219F3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77B1-2432-32FA-6D87-BE2B70BD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836F-F028-EFB0-E042-39E4243A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4D8F-1118-A521-1CC5-50718193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F05E-AF75-C342-3D64-3457CC6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459FA-5550-9941-2918-4A7F1D24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E60C-40BB-8F00-1F6F-16BF7BB1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AAB56-3838-1A14-AB14-9831A1F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C2FF-1F7C-3BDE-A5C7-45F50CF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BBE2-05C2-1088-6134-214F1A2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24EA0-C5E3-AF82-C8B5-D60E1999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2A0A7-54ED-01B1-015F-A4A7B006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B182-CD4D-F7F2-B660-C8E6BE0D6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FA3D2-A656-4798-B3E5-0DC7B2DA146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665F-593D-BF80-A793-A7B922DB3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7399-195A-8D36-0527-A7C2A5B6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30DCA-27BD-4AA7-9EF0-C4E38F60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C086D6-71FD-8989-290F-C72AC1D8B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Representation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1FD3B4-9D59-6A38-E272-7A07D7C3A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number in a number system is represented using digits  for that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3076" name="Object 6">
            <a:extLst>
              <a:ext uri="{FF2B5EF4-FFF2-40B4-BE49-F238E27FC236}">
                <a16:creationId xmlns:a16="http://schemas.microsoft.com/office/drawing/2014/main" id="{3F2CFAA6-DAD5-C54C-8E47-28E6428E7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648200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228501" progId="Equation.3">
                  <p:embed/>
                </p:oleObj>
              </mc:Choice>
              <mc:Fallback>
                <p:oleObj name="Equation" r:id="rId2" imgW="1231366" imgH="228501" progId="Equation.3">
                  <p:embed/>
                  <p:pic>
                    <p:nvPicPr>
                      <p:cNvPr id="3076" name="Object 6">
                        <a:extLst>
                          <a:ext uri="{FF2B5EF4-FFF2-40B4-BE49-F238E27FC236}">
                            <a16:creationId xmlns:a16="http://schemas.microsoft.com/office/drawing/2014/main" id="{3F2CFAA6-DAD5-C54C-8E47-28E6428E7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266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C6EBCD0-58BD-CDAB-628E-EB15B46DD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from Hexa to Octal and Vice versa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7D2468F-A017-3546-F49A-3F0065C0C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 convert Hexa (Octal) to Binary and then convert Binary to Octal (Hexa)</a:t>
            </a:r>
          </a:p>
          <a:p>
            <a:endParaRPr lang="en-US" altLang="en-US"/>
          </a:p>
          <a:p>
            <a:r>
              <a:rPr lang="en-US" altLang="en-US"/>
              <a:t>1AB = 000110101011 = (0653)</a:t>
            </a:r>
            <a:r>
              <a:rPr lang="en-US" altLang="en-US" baseline="-25000"/>
              <a:t>8</a:t>
            </a:r>
          </a:p>
          <a:p>
            <a:r>
              <a:rPr lang="en-US" altLang="en-US"/>
              <a:t>(756)</a:t>
            </a:r>
            <a:r>
              <a:rPr lang="en-US" altLang="en-US" baseline="-25000"/>
              <a:t>8</a:t>
            </a:r>
            <a:r>
              <a:rPr lang="en-US" altLang="en-US"/>
              <a:t>= 111101110 =1EE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B3A7A25-4DDC-998B-9283-6BE69A5A1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BC64-39E3-7512-2FBC-0DC1D566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    Use Carry and Borrow as normal addition/</a:t>
            </a:r>
            <a:r>
              <a:rPr lang="en-US" dirty="0" err="1"/>
              <a:t>Substraction</a:t>
            </a:r>
            <a:r>
              <a:rPr lang="en-US" dirty="0"/>
              <a:t> remembering the Base value. In </a:t>
            </a:r>
            <a:r>
              <a:rPr lang="en-US" dirty="0" err="1"/>
              <a:t>Hexa</a:t>
            </a:r>
            <a:r>
              <a:rPr lang="en-US" dirty="0"/>
              <a:t> a carry will be generated if the sum of digits exceeds 15. A borrow (worth 16) will be needed if the digit being  </a:t>
            </a:r>
            <a:r>
              <a:rPr lang="en-US" dirty="0" err="1"/>
              <a:t>substracted</a:t>
            </a:r>
            <a:r>
              <a:rPr lang="en-US" dirty="0"/>
              <a:t> is larger.</a:t>
            </a:r>
          </a:p>
          <a:p>
            <a:pPr marL="0" indent="0">
              <a:buNone/>
              <a:defRPr/>
            </a:pPr>
            <a:r>
              <a:rPr lang="en-US" dirty="0"/>
              <a:t>1AB +23C =3E7</a:t>
            </a:r>
          </a:p>
          <a:p>
            <a:pPr marL="0" indent="0">
              <a:buNone/>
              <a:defRPr/>
            </a:pPr>
            <a:r>
              <a:rPr lang="en-US" dirty="0"/>
              <a:t> 23C-1AB =    091=000010010001=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AB1F48-880F-4D71-4A26-B118A92BD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on a computer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60A05DB-6C65-F94A-501C-B7DDDCDAC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Computers have a finite and fixed amount of storage for data types.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bit data type to contain integer can store only </a:t>
            </a:r>
            <a:r>
              <a:rPr lang="en-US" altLang="en-US" i="1"/>
              <a:t>n</a:t>
            </a:r>
            <a:r>
              <a:rPr lang="en-US" altLang="en-US"/>
              <a:t> bits of information.</a:t>
            </a:r>
          </a:p>
          <a:p>
            <a:pPr eaLnBrk="1" hangingPunct="1"/>
            <a:r>
              <a:rPr lang="en-US" altLang="en-US"/>
              <a:t>Let’s first consider unsigned numbers (or only non-negative numbers)</a:t>
            </a:r>
          </a:p>
          <a:p>
            <a:pPr lvl="1" eaLnBrk="1" hangingPunct="1"/>
            <a:r>
              <a:rPr lang="en-US" altLang="en-US"/>
              <a:t>In </a:t>
            </a:r>
            <a:r>
              <a:rPr lang="en-US" altLang="en-US" i="1"/>
              <a:t>n</a:t>
            </a:r>
            <a:r>
              <a:rPr lang="en-US" altLang="en-US"/>
              <a:t> bits, maximum value is 2</a:t>
            </a:r>
            <a:r>
              <a:rPr lang="en-US" altLang="en-US" i="1" baseline="30000"/>
              <a:t>n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1.</a:t>
            </a:r>
          </a:p>
          <a:p>
            <a:pPr lvl="1" eaLnBrk="1" hangingPunct="1"/>
            <a:r>
              <a:rPr lang="en-US" altLang="en-US"/>
              <a:t>Minimum value is 0.</a:t>
            </a:r>
          </a:p>
          <a:p>
            <a:pPr eaLnBrk="1" hangingPunct="1"/>
            <a:r>
              <a:rPr lang="en-US" altLang="en-US"/>
              <a:t>Typical values of </a:t>
            </a:r>
            <a:r>
              <a:rPr lang="en-US" altLang="en-US" i="1"/>
              <a:t>n</a:t>
            </a:r>
            <a:r>
              <a:rPr lang="en-US" altLang="en-US"/>
              <a:t> are 8, 16, 32, 64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AC32815-EA29-0BCE-EDC9-D77D82483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numbers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67C7D6E-090B-7ADD-791F-EF4D74456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Sign can be ‘+’ or ‘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’.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a decimal number system, we use separate symbols to indicate the sign.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binary number system, one bit is needed for sign.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Say 0: for positive numbers and 1: for negative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Thus 5 is 0101 in binary and -5 is 1101 in binary.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But the story is a bit more complex here.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E866D5-4D45-AAD7-1BEB-BCABC64E4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numbers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39E2D1-37B6-36E9-7548-C3F005547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magnitude representation.</a:t>
            </a:r>
          </a:p>
          <a:p>
            <a:pPr lvl="1" eaLnBrk="1" hangingPunct="1"/>
            <a:r>
              <a:rPr lang="en-US" altLang="en-US"/>
              <a:t>Sign as a bit (0: positive, 1: negative)</a:t>
            </a:r>
          </a:p>
          <a:p>
            <a:pPr lvl="1" eaLnBrk="1" hangingPunct="1"/>
            <a:r>
              <a:rPr lang="en-US" altLang="en-US"/>
              <a:t>Magnitude as unsigned number (in </a:t>
            </a:r>
            <a:r>
              <a:rPr lang="en-US" altLang="en-US" i="1"/>
              <a:t>n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1 bits if total number of bits available are 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Maximum value: 2</a:t>
            </a:r>
            <a:r>
              <a:rPr lang="en-US" altLang="en-US" i="1" baseline="30000"/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−</a:t>
            </a:r>
            <a:r>
              <a:rPr lang="en-US" altLang="en-US" baseline="30000"/>
              <a:t>1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1. Minimum: </a:t>
            </a:r>
            <a:r>
              <a:rPr lang="en-US" altLang="en-US">
                <a:cs typeface="Times New Roman" panose="02020603050405020304" pitchFamily="18" charset="0"/>
              </a:rPr>
              <a:t>−(</a:t>
            </a:r>
            <a:r>
              <a:rPr lang="en-US" altLang="en-US"/>
              <a:t>2</a:t>
            </a:r>
            <a:r>
              <a:rPr lang="en-US" altLang="en-US" i="1" baseline="30000"/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−</a:t>
            </a:r>
            <a:r>
              <a:rPr lang="en-US" altLang="en-US" baseline="30000"/>
              <a:t>1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1).</a:t>
            </a:r>
          </a:p>
          <a:p>
            <a:pPr lvl="1" eaLnBrk="1" hangingPunct="1"/>
            <a:r>
              <a:rPr lang="en-US" altLang="en-US"/>
              <a:t>Two separate representations for +0 and 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0.</a:t>
            </a:r>
          </a:p>
          <a:p>
            <a:pPr eaLnBrk="1" hangingPunct="1"/>
            <a:r>
              <a:rPr lang="en-US" altLang="en-US"/>
              <a:t>2’s Complement number system</a:t>
            </a:r>
          </a:p>
          <a:p>
            <a:pPr lvl="1" eaLnBrk="1" hangingPunct="1"/>
            <a:r>
              <a:rPr lang="en-US" altLang="en-US"/>
              <a:t>Easy for computations. There is no separate signed addition/subtraction needed.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3E7E20-D3BF-D990-4DD5-277B55E0D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2’s complement number system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4F5941-6F24-C405-4EE3-1D13346D4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If</a:t>
            </a:r>
            <a:r>
              <a:rPr lang="en-US" altLang="en-US" i="1"/>
              <a:t> n</a:t>
            </a:r>
            <a:r>
              <a:rPr lang="en-US" altLang="en-US"/>
              <a:t> bits are available, we represent the positive numbers as unsigned numbers.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Negative numbers are first added 2</a:t>
            </a:r>
            <a:r>
              <a:rPr lang="en-US" altLang="en-US" i="1" baseline="30000"/>
              <a:t>n</a:t>
            </a:r>
            <a:r>
              <a:rPr lang="en-US" altLang="en-US"/>
              <a:t> and then the resulting positive number is represented.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Recall 2</a:t>
            </a:r>
            <a:r>
              <a:rPr lang="en-US" altLang="en-US" i="1" baseline="30000"/>
              <a:t>n</a:t>
            </a:r>
            <a:r>
              <a:rPr lang="en-US" altLang="en-US"/>
              <a:t> is same as 0 if only </a:t>
            </a:r>
            <a:r>
              <a:rPr lang="en-US" altLang="en-US" i="1"/>
              <a:t>n</a:t>
            </a:r>
            <a:r>
              <a:rPr lang="en-US" altLang="en-US"/>
              <a:t> bits are used to represent the number.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Say </a:t>
            </a:r>
            <a:r>
              <a:rPr lang="en-US" altLang="en-US" i="1"/>
              <a:t>n</a:t>
            </a:r>
            <a:r>
              <a:rPr lang="en-US" altLang="en-US"/>
              <a:t> = 8. 2</a:t>
            </a:r>
            <a:r>
              <a:rPr lang="en-US" altLang="en-US" i="1" baseline="30000"/>
              <a:t>n</a:t>
            </a:r>
            <a:r>
              <a:rPr lang="en-US" altLang="en-US"/>
              <a:t> = 256. Representation of 25 is 00011001. Representation of -25 is that of 231 (256 – 25) or  11100111.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Max Value: 2</a:t>
            </a:r>
            <a:r>
              <a:rPr lang="en-US" altLang="en-US" i="1" baseline="30000"/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−</a:t>
            </a:r>
            <a:r>
              <a:rPr lang="en-US" altLang="en-US" baseline="30000"/>
              <a:t>1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1. Min value: 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2</a:t>
            </a:r>
            <a:r>
              <a:rPr lang="en-US" altLang="en-US" i="1" baseline="30000"/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−</a:t>
            </a:r>
            <a:r>
              <a:rPr lang="en-US" altLang="en-US" baseline="3000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Prove this as an exercise.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EDC87BD-1669-B772-9A1D-A83413128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2’s complement numbers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4E36DA8-6FB1-EE25-62CF-76B0D521B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compute representation of a negative number faster, </a:t>
            </a:r>
          </a:p>
          <a:p>
            <a:pPr lvl="1" eaLnBrk="1" hangingPunct="1"/>
            <a:r>
              <a:rPr lang="en-US" altLang="en-US"/>
              <a:t>find the representation of its absolute value in </a:t>
            </a:r>
            <a:r>
              <a:rPr lang="en-US" altLang="en-US" i="1"/>
              <a:t>n</a:t>
            </a:r>
            <a:r>
              <a:rPr lang="en-US" altLang="en-US"/>
              <a:t> bits.</a:t>
            </a:r>
          </a:p>
          <a:p>
            <a:pPr lvl="1" eaLnBrk="1" hangingPunct="1"/>
            <a:r>
              <a:rPr lang="en-US" altLang="en-US"/>
              <a:t>invert all bits of this number and add 1 to it.</a:t>
            </a:r>
          </a:p>
          <a:p>
            <a:pPr eaLnBrk="1" hangingPunct="1"/>
            <a:r>
              <a:rPr lang="en-US" altLang="en-US"/>
              <a:t>For example, consider -10 in 8 bits</a:t>
            </a:r>
          </a:p>
          <a:p>
            <a:pPr lvl="1" eaLnBrk="1" hangingPunct="1"/>
            <a:r>
              <a:rPr lang="en-US" altLang="en-US"/>
              <a:t>10 in 8 bits is 00001010.</a:t>
            </a:r>
          </a:p>
          <a:p>
            <a:pPr lvl="1" eaLnBrk="1" hangingPunct="1"/>
            <a:r>
              <a:rPr lang="en-US" altLang="en-US"/>
              <a:t>Invert all bits to get 11110101. Add 1 to it to get 11110110.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E25344F-A6CF-7B3B-E98A-F2E0C3522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2’s complement makes arithmetic easy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F1D4EF-35A4-D5EB-6735-2D50F271F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bit patterns of two numbers irrespective of whether the numbers are positive or negative.</a:t>
            </a:r>
          </a:p>
          <a:p>
            <a:pPr eaLnBrk="1" hangingPunct="1"/>
            <a:r>
              <a:rPr lang="en-US" altLang="en-US"/>
              <a:t>For subtraction A-B, use addition of A + (-B). –B can be found by 2’s complement.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392928-8826-0A8E-38BF-B2E21E8D4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Adder and Subtractor</a:t>
            </a:r>
          </a:p>
        </p:txBody>
      </p:sp>
      <p:graphicFrame>
        <p:nvGraphicFramePr>
          <p:cNvPr id="20483" name="Object 9">
            <a:extLst>
              <a:ext uri="{FF2B5EF4-FFF2-40B4-BE49-F238E27FC236}">
                <a16:creationId xmlns:a16="http://schemas.microsoft.com/office/drawing/2014/main" id="{45D08B25-BA1F-AADC-3260-2EB5E9026CC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971800" y="1704975"/>
          <a:ext cx="65532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89378" imgH="2509114" progId="Visio.Drawing.11">
                  <p:embed/>
                </p:oleObj>
              </mc:Choice>
              <mc:Fallback>
                <p:oleObj name="Visio" r:id="rId2" imgW="3689378" imgH="2509114" progId="Visio.Drawing.11">
                  <p:embed/>
                  <p:pic>
                    <p:nvPicPr>
                      <p:cNvPr id="20483" name="Object 9">
                        <a:extLst>
                          <a:ext uri="{FF2B5EF4-FFF2-40B4-BE49-F238E27FC236}">
                            <a16:creationId xmlns:a16="http://schemas.microsoft.com/office/drawing/2014/main" id="{45D08B25-BA1F-AADC-3260-2EB5E9026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04975"/>
                        <a:ext cx="65532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B97E85-DE72-0C80-4B9B-45EFF60DE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of Characters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40AF4E9-6ABC-E18E-3AE6-8813A4BC9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Characters are coded.</a:t>
            </a:r>
          </a:p>
          <a:p>
            <a:pPr lvl="1" eaLnBrk="1" hangingPunct="1"/>
            <a:r>
              <a:rPr lang="en-US" altLang="en-US"/>
              <a:t>All I/O devices can only print characters.</a:t>
            </a:r>
          </a:p>
          <a:p>
            <a:pPr lvl="1" eaLnBrk="1" hangingPunct="1"/>
            <a:r>
              <a:rPr lang="en-US" altLang="en-US"/>
              <a:t>To print an integer first its corresponding character array representation need to be found and printed.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printf</a:t>
            </a:r>
            <a:r>
              <a:rPr lang="en-US" altLang="en-US"/>
              <a:t> function does that for us when %d is used.</a:t>
            </a:r>
          </a:p>
          <a:p>
            <a:pPr eaLnBrk="1" hangingPunct="1"/>
            <a:r>
              <a:rPr lang="en-US" altLang="en-US"/>
              <a:t>ASCII coding</a:t>
            </a:r>
          </a:p>
          <a:p>
            <a:pPr lvl="1" eaLnBrk="1" hangingPunct="1"/>
            <a:r>
              <a:rPr lang="en-US" altLang="en-US" u="sng"/>
              <a:t>A</a:t>
            </a:r>
            <a:r>
              <a:rPr lang="en-US" altLang="en-US"/>
              <a:t>merican </a:t>
            </a:r>
            <a:r>
              <a:rPr lang="en-US" altLang="en-US" u="sng"/>
              <a:t>S</a:t>
            </a:r>
            <a:r>
              <a:rPr lang="en-US" altLang="en-US"/>
              <a:t>tandard </a:t>
            </a:r>
            <a:r>
              <a:rPr lang="en-US" altLang="en-US" u="sng"/>
              <a:t>C</a:t>
            </a:r>
            <a:r>
              <a:rPr lang="en-US" altLang="en-US"/>
              <a:t>oding for </a:t>
            </a:r>
            <a:r>
              <a:rPr lang="en-US" altLang="en-US" u="sng"/>
              <a:t>I</a:t>
            </a:r>
            <a:r>
              <a:rPr lang="en-US" altLang="en-US"/>
              <a:t>nformation </a:t>
            </a:r>
            <a:r>
              <a:rPr lang="en-US" altLang="en-US" u="sng"/>
              <a:t>I</a:t>
            </a:r>
            <a:r>
              <a:rPr lang="en-US" altLang="en-US"/>
              <a:t>nterchange</a:t>
            </a:r>
          </a:p>
          <a:p>
            <a:pPr lvl="1" eaLnBrk="1" hangingPunct="1"/>
            <a:r>
              <a:rPr lang="en-US" altLang="en-US"/>
              <a:t>See ‘man ascii’ for details.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049CA8F-E97B-EB39-8138-194025401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 System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2125D00-DA61-FF66-CD65-5AADDC241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Binary system is as natural to a digital machine as decimal system to a man.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Man has 10 fingers. Learns counting using that.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Digital systems have to logic states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0/1 or True/False, ON/OFF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number in a number system is represented using digits to that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Decimal digits are 0 to 9. Binary digits are 0 and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Maximum value: </a:t>
            </a:r>
            <a:r>
              <a:rPr lang="en-US" altLang="en-US" sz="2400" i="1"/>
              <a:t>b</a:t>
            </a:r>
            <a:r>
              <a:rPr lang="en-US" altLang="en-US" sz="2400" i="1" baseline="30000"/>
              <a:t>n</a:t>
            </a:r>
            <a:r>
              <a:rPr lang="en-US" altLang="en-US" sz="2400">
                <a:cs typeface="Times New Roman" panose="02020603050405020304" pitchFamily="18" charset="0"/>
              </a:rPr>
              <a:t>−</a:t>
            </a:r>
            <a:r>
              <a:rPr lang="en-US" altLang="en-US" sz="2400"/>
              <a:t>1.  </a:t>
            </a:r>
            <a:r>
              <a:rPr lang="en-US" altLang="en-US" sz="2400" i="1"/>
              <a:t>b</a:t>
            </a:r>
            <a:r>
              <a:rPr lang="en-US" altLang="en-US" sz="2400"/>
              <a:t>: base, </a:t>
            </a:r>
            <a:r>
              <a:rPr lang="en-US" altLang="en-US" sz="2400" i="1"/>
              <a:t>n</a:t>
            </a:r>
            <a:r>
              <a:rPr lang="en-US" altLang="en-US" sz="2400"/>
              <a:t>: Number of digits.</a:t>
            </a:r>
          </a:p>
        </p:txBody>
      </p:sp>
      <p:graphicFrame>
        <p:nvGraphicFramePr>
          <p:cNvPr id="4100" name="Object 6">
            <a:extLst>
              <a:ext uri="{FF2B5EF4-FFF2-40B4-BE49-F238E27FC236}">
                <a16:creationId xmlns:a16="http://schemas.microsoft.com/office/drawing/2014/main" id="{43DEE6EC-1B06-6C4F-7FE4-E4FC37745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648200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228501" progId="Equation.3">
                  <p:embed/>
                </p:oleObj>
              </mc:Choice>
              <mc:Fallback>
                <p:oleObj name="Equation" r:id="rId2" imgW="1231366" imgH="228501" progId="Equation.3">
                  <p:embed/>
                  <p:pic>
                    <p:nvPicPr>
                      <p:cNvPr id="4100" name="Object 6">
                        <a:extLst>
                          <a:ext uri="{FF2B5EF4-FFF2-40B4-BE49-F238E27FC236}">
                            <a16:creationId xmlns:a16="http://schemas.microsoft.com/office/drawing/2014/main" id="{43DEE6EC-1B06-6C4F-7FE4-E4FC37745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266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2EE877-2568-7CE4-16D6-AFAFE529A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of characters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9032DC-3C5A-F70F-7066-40880FDAB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Internationalization of scripts demanded more space for the characters.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Unicode character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U+0000 to U+007F for English (ASCII equivalent)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Mangal" panose="02040503050203030202" pitchFamily="18" charset="0"/>
              </a:rPr>
              <a:t>Indian scripts are U+0900 to U+0D7F for Devanagari,  Bengali, Gurumukhi, Gujrati, Oriya, Tamil, Telugu, Kannada, Malayalam.</a:t>
            </a:r>
          </a:p>
          <a:p>
            <a:pPr lvl="1" eaLnBrk="1" hangingPunct="1">
              <a:lnSpc>
                <a:spcPct val="80000"/>
              </a:lnSpc>
            </a:pPr>
            <a:r>
              <a:rPr lang="hi-IN" altLang="en-US"/>
              <a:t>क</a:t>
            </a:r>
            <a:r>
              <a:rPr lang="en-US" altLang="en-US"/>
              <a:t> (U+0915), </a:t>
            </a:r>
            <a:r>
              <a:rPr lang="bn-IN" altLang="en-US"/>
              <a:t>ক</a:t>
            </a:r>
            <a:r>
              <a:rPr lang="en-US" altLang="en-US"/>
              <a:t> (U+0995), </a:t>
            </a:r>
            <a:r>
              <a:rPr lang="pa-IN" altLang="en-US"/>
              <a:t>ਕ</a:t>
            </a:r>
            <a:r>
              <a:rPr lang="en-US" altLang="en-US"/>
              <a:t> (U+0A15), </a:t>
            </a:r>
            <a:r>
              <a:rPr lang="gu-IN" altLang="en-US">
                <a:cs typeface="Shruti" panose="020B0502040204020203" pitchFamily="34" charset="0"/>
              </a:rPr>
              <a:t>ક</a:t>
            </a:r>
            <a:r>
              <a:rPr lang="en-US" altLang="en-US"/>
              <a:t> (U+0A95), </a:t>
            </a:r>
            <a:r>
              <a:rPr lang="ta-IN" altLang="en-US">
                <a:cs typeface="Latha" panose="020B0604020202020204" pitchFamily="34" charset="0"/>
              </a:rPr>
              <a:t>க</a:t>
            </a:r>
            <a:r>
              <a:rPr lang="en-US" altLang="en-US"/>
              <a:t> (U+0B95), </a:t>
            </a:r>
            <a:r>
              <a:rPr lang="te-IN" altLang="en-US"/>
              <a:t>క</a:t>
            </a:r>
            <a:r>
              <a:rPr lang="en-US" altLang="en-US"/>
              <a:t> (U+0C15), </a:t>
            </a:r>
            <a:r>
              <a:rPr lang="kn-IN" altLang="en-US">
                <a:cs typeface="Tunga" panose="020B0502040204020203" pitchFamily="34" charset="0"/>
              </a:rPr>
              <a:t>ಕ</a:t>
            </a:r>
            <a:r>
              <a:rPr lang="en-US" altLang="en-US"/>
              <a:t>  (U+0C95), </a:t>
            </a:r>
            <a:r>
              <a:rPr lang="ml-IN" altLang="en-US"/>
              <a:t>ക</a:t>
            </a:r>
            <a:r>
              <a:rPr lang="en-US" altLang="en-US"/>
              <a:t> (U+0D15)</a:t>
            </a:r>
            <a:endParaRPr lang="hi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B29E69-2913-62D6-454F-B23520AE1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of Characters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896171A-BCF2-21B7-E9F6-D7740D93A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Unicode, the character coding and display are independent. Esp. so for Indian Scripts.</a:t>
            </a:r>
          </a:p>
          <a:p>
            <a:pPr lvl="1" eaLnBrk="1" hangingPunct="1"/>
            <a:r>
              <a:rPr lang="en-US" altLang="en-US">
                <a:cs typeface="Mangal" panose="02040503050203030202" pitchFamily="18" charset="0"/>
              </a:rPr>
              <a:t>U+0915 (</a:t>
            </a:r>
            <a:r>
              <a:rPr lang="hi-IN" altLang="en-US">
                <a:cs typeface="Mangal" panose="02040503050203030202" pitchFamily="18" charset="0"/>
              </a:rPr>
              <a:t>क</a:t>
            </a:r>
            <a:r>
              <a:rPr lang="en-US" altLang="en-US">
                <a:cs typeface="Mangal" panose="02040503050203030202" pitchFamily="18" charset="0"/>
              </a:rPr>
              <a:t>) U+094D(</a:t>
            </a:r>
            <a:r>
              <a:rPr lang="hi-IN" altLang="en-US">
                <a:cs typeface="Mangal" panose="02040503050203030202" pitchFamily="18" charset="0"/>
              </a:rPr>
              <a:t>्</a:t>
            </a:r>
            <a:r>
              <a:rPr lang="en-US" altLang="en-US">
                <a:cs typeface="Mangal" panose="02040503050203030202" pitchFamily="18" charset="0"/>
              </a:rPr>
              <a:t>), U+0915 (</a:t>
            </a:r>
            <a:r>
              <a:rPr lang="hi-IN" altLang="en-US">
                <a:cs typeface="Mangal" panose="02040503050203030202" pitchFamily="18" charset="0"/>
              </a:rPr>
              <a:t>क</a:t>
            </a:r>
            <a:r>
              <a:rPr lang="en-US" altLang="en-US">
                <a:cs typeface="Mangal" panose="02040503050203030202" pitchFamily="18" charset="0"/>
              </a:rPr>
              <a:t>) make up ‘</a:t>
            </a:r>
            <a:r>
              <a:rPr lang="hi-IN" altLang="en-US">
                <a:cs typeface="Mangal" panose="02040503050203030202" pitchFamily="18" charset="0"/>
              </a:rPr>
              <a:t>क्क</a:t>
            </a:r>
            <a:r>
              <a:rPr lang="en-US" altLang="en-US">
                <a:cs typeface="Mangal" panose="02040503050203030202" pitchFamily="18" charset="0"/>
              </a:rPr>
              <a:t>’.</a:t>
            </a:r>
          </a:p>
          <a:p>
            <a:pPr eaLnBrk="1" hangingPunct="1"/>
            <a:r>
              <a:rPr lang="en-US" altLang="en-US">
                <a:cs typeface="Mangal" panose="02040503050203030202" pitchFamily="18" charset="0"/>
              </a:rPr>
              <a:t>Unicode Characters are supported in various programming languages. Java, wchar in C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9E8DF7-0508-AFEE-A2FA-E778CEF05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system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704D42-AB6D-A806-47FE-B091BAC29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100011 can be a number at any base ≥ 2.</a:t>
            </a:r>
          </a:p>
          <a:p>
            <a:pPr eaLnBrk="1" hangingPunct="1"/>
            <a:r>
              <a:rPr lang="en-US" altLang="en-US"/>
              <a:t>The value of a number is same irrespective of the base. For writing it on a paper we need a representation.</a:t>
            </a:r>
          </a:p>
          <a:p>
            <a:pPr eaLnBrk="1" hangingPunct="1"/>
            <a:r>
              <a:rPr lang="en-US" altLang="en-US"/>
              <a:t>’b100011 is ’h23 or ’o43 or ’d35 …</a:t>
            </a:r>
          </a:p>
          <a:p>
            <a:pPr eaLnBrk="1" hangingPunct="1"/>
            <a:r>
              <a:rPr lang="en-US" altLang="en-US"/>
              <a:t>’o100011 is ’h8009 or ’d32777.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9273FD9-9F54-95EA-C626-25CD1B53D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E3FD-9330-7C41-D0D7-6663F293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 : 16</a:t>
            </a:r>
          </a:p>
          <a:p>
            <a:pPr>
              <a:defRPr/>
            </a:pPr>
            <a:r>
              <a:rPr lang="en-US" dirty="0"/>
              <a:t>Symbols : 0-9, A-F (10-15)</a:t>
            </a:r>
          </a:p>
          <a:p>
            <a:pPr>
              <a:defRPr/>
            </a:pPr>
            <a:r>
              <a:rPr lang="en-US" dirty="0"/>
              <a:t>Example1: (3AB8)</a:t>
            </a:r>
            <a:r>
              <a:rPr lang="en-US" baseline="-25000" dirty="0"/>
              <a:t>16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=3*16</a:t>
            </a:r>
            <a:r>
              <a:rPr lang="en-US" baseline="30000" dirty="0"/>
              <a:t>3</a:t>
            </a:r>
            <a:r>
              <a:rPr lang="en-US" dirty="0"/>
              <a:t>+10*16</a:t>
            </a:r>
            <a:r>
              <a:rPr lang="en-US" baseline="30000" dirty="0"/>
              <a:t>^2</a:t>
            </a:r>
            <a:r>
              <a:rPr lang="en-US" dirty="0"/>
              <a:t>+11*16+8</a:t>
            </a:r>
          </a:p>
          <a:p>
            <a:pPr marL="0" indent="0">
              <a:buNone/>
              <a:defRPr/>
            </a:pPr>
            <a:r>
              <a:rPr lang="en-US" dirty="0"/>
              <a:t>=15032</a:t>
            </a:r>
          </a:p>
          <a:p>
            <a:pPr marL="0" indent="0">
              <a:buNone/>
              <a:defRPr/>
            </a:pPr>
            <a:r>
              <a:rPr lang="en-US" dirty="0"/>
              <a:t>Example 2: (1111)</a:t>
            </a:r>
            <a:r>
              <a:rPr lang="en-US" baseline="-25000" dirty="0"/>
              <a:t>H</a:t>
            </a:r>
          </a:p>
          <a:p>
            <a:pPr marL="0" indent="0">
              <a:buNone/>
              <a:defRPr/>
            </a:pPr>
            <a:r>
              <a:rPr lang="en-US" baseline="-25000" dirty="0"/>
              <a:t>=4096+256+16+1= 4369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70E03A8-F7AF-B834-8269-101C1374B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Decimal to Hexa  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A9DC3FD-DFD7-7718-D3B9-11738F371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Iteratively divide decimal number with 16. Remainder becomes right most digit.</a:t>
            </a:r>
          </a:p>
          <a:p>
            <a:r>
              <a:rPr lang="en-US" altLang="en-US"/>
              <a:t>Repeat the process with Quotient until quotient is less than 16. </a:t>
            </a:r>
          </a:p>
          <a:p>
            <a:r>
              <a:rPr lang="en-US" altLang="en-US"/>
              <a:t>Convert 234 to Hexadecimal.</a:t>
            </a:r>
          </a:p>
          <a:p>
            <a:r>
              <a:rPr lang="en-US" altLang="en-US"/>
              <a:t>Divide by 16: Quotient 14 (E), remainder: 10(A)</a:t>
            </a:r>
          </a:p>
          <a:p>
            <a:r>
              <a:rPr lang="en-US" altLang="en-US"/>
              <a:t>(234)</a:t>
            </a:r>
            <a:r>
              <a:rPr lang="en-US" altLang="en-US" baseline="-25000"/>
              <a:t>16</a:t>
            </a:r>
            <a:r>
              <a:rPr lang="en-US" altLang="en-US"/>
              <a:t>= 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732993D-6DE5-8AD9-11F9-686CBA327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Octal Representation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2BC7D33-0E2B-084F-1E62-7DDD26FA1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001000" cy="4876800"/>
          </a:xfrm>
        </p:spPr>
        <p:txBody>
          <a:bodyPr/>
          <a:lstStyle/>
          <a:p>
            <a:r>
              <a:rPr lang="en-US" altLang="en-US"/>
              <a:t>Base =8, Digits 0-7</a:t>
            </a:r>
          </a:p>
          <a:p>
            <a:r>
              <a:rPr lang="en-US" altLang="en-US"/>
              <a:t>(125)</a:t>
            </a:r>
            <a:r>
              <a:rPr lang="en-US" altLang="en-US" baseline="-25000"/>
              <a:t>8</a:t>
            </a:r>
            <a:r>
              <a:rPr lang="en-US" altLang="en-US"/>
              <a:t>=5+2*8+1*64=85</a:t>
            </a:r>
          </a:p>
          <a:p>
            <a:r>
              <a:rPr lang="en-US" altLang="en-US"/>
              <a:t>Converting Decimal to Octal</a:t>
            </a:r>
          </a:p>
          <a:p>
            <a:r>
              <a:rPr lang="en-US" altLang="en-US"/>
              <a:t>Just like Hexa, repeatedly devide quotient by 8, remainders make the octal digits (from least significant to most significant)</a:t>
            </a:r>
          </a:p>
          <a:p>
            <a:r>
              <a:rPr lang="en-US" altLang="en-US"/>
              <a:t>Example: Convert 235 to Octal</a:t>
            </a:r>
          </a:p>
          <a:p>
            <a:r>
              <a:rPr lang="en-US" altLang="en-US"/>
              <a:t>Divide by 8, Quotient 29, Remainder 3</a:t>
            </a:r>
          </a:p>
          <a:p>
            <a:r>
              <a:rPr lang="en-US" altLang="en-US"/>
              <a:t>Divide 29 by 8, Quotient 3, Remainder 5</a:t>
            </a:r>
          </a:p>
          <a:p>
            <a:r>
              <a:rPr lang="en-US" altLang="en-US"/>
              <a:t>(235)</a:t>
            </a:r>
            <a:r>
              <a:rPr lang="en-US" altLang="en-US" baseline="-25000"/>
              <a:t>10</a:t>
            </a:r>
            <a:r>
              <a:rPr lang="en-US" altLang="en-US"/>
              <a:t>= (353)</a:t>
            </a:r>
            <a:r>
              <a:rPr lang="en-US" altLang="en-US" baseline="-25000"/>
              <a:t>8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A91812A-8020-32F3-73D3-381CC484D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Representation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538F2FD-50A2-D80C-6C05-899E47109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Symbols (called bits or binary digits)=0,1</a:t>
            </a:r>
          </a:p>
          <a:p>
            <a:r>
              <a:rPr lang="en-US" altLang="en-US"/>
              <a:t>(10)</a:t>
            </a:r>
            <a:r>
              <a:rPr lang="en-US" altLang="en-US" baseline="-25000"/>
              <a:t>10</a:t>
            </a:r>
            <a:r>
              <a:rPr lang="en-US" altLang="en-US"/>
              <a:t>= (1010)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How?</a:t>
            </a:r>
          </a:p>
          <a:p>
            <a:r>
              <a:rPr lang="en-US" altLang="en-US"/>
              <a:t>Divide by 2, Remainder 0, Quotient =5</a:t>
            </a:r>
          </a:p>
          <a:p>
            <a:r>
              <a:rPr lang="en-US" altLang="en-US"/>
              <a:t>Divide 5 by 2, Quotient 2, Remainder 1</a:t>
            </a:r>
          </a:p>
          <a:p>
            <a:r>
              <a:rPr lang="en-US" altLang="en-US"/>
              <a:t>Divide 2 by 2, Quotient 1, Remainder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7DC689B-98F6-A5F5-9CF0-14CD14D19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Hexa to Binary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2F57D0C-FB7A-BDE3-33A4-981914851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Each Hexa Digit can be written as 4 Bits</a:t>
            </a:r>
          </a:p>
          <a:p>
            <a:pPr marL="0" indent="0">
              <a:buNone/>
            </a:pPr>
            <a:r>
              <a:rPr lang="en-US" altLang="en-US"/>
              <a:t>(2A3)</a:t>
            </a:r>
            <a:r>
              <a:rPr lang="en-US" altLang="en-US" baseline="-25000"/>
              <a:t>16</a:t>
            </a:r>
            <a:r>
              <a:rPr lang="en-US" altLang="en-US"/>
              <a:t>= (0010 1010 0011)</a:t>
            </a:r>
            <a:r>
              <a:rPr lang="en-US" altLang="en-US" baseline="-25000"/>
              <a:t>2</a:t>
            </a:r>
          </a:p>
          <a:p>
            <a:pPr marL="0" indent="0">
              <a:buNone/>
            </a:pPr>
            <a:r>
              <a:rPr lang="en-US" altLang="en-US"/>
              <a:t>Binary to Hexa:</a:t>
            </a:r>
          </a:p>
          <a:p>
            <a:pPr marL="0" indent="0">
              <a:buNone/>
            </a:pPr>
            <a:r>
              <a:rPr lang="en-US" altLang="en-US"/>
              <a:t>Combine 4 bits to give one Hex Digit (starting from right most bit)</a:t>
            </a:r>
          </a:p>
          <a:p>
            <a:pPr marL="0" indent="0">
              <a:buNone/>
            </a:pPr>
            <a:r>
              <a:rPr lang="en-US" altLang="en-US"/>
              <a:t>(101111001100)</a:t>
            </a:r>
            <a:r>
              <a:rPr lang="en-US" altLang="en-US" baseline="-25000"/>
              <a:t>2</a:t>
            </a:r>
            <a:r>
              <a:rPr lang="en-US" altLang="en-US"/>
              <a:t> = (B C C)</a:t>
            </a:r>
            <a:r>
              <a:rPr lang="en-US" altLang="en-US" baseline="-25000"/>
              <a:t>H</a:t>
            </a:r>
          </a:p>
          <a:p>
            <a:pPr marL="0" indent="0">
              <a:buNone/>
            </a:pPr>
            <a:r>
              <a:rPr lang="en-US" altLang="en-US"/>
              <a:t>111011=(3B)</a:t>
            </a:r>
            <a:r>
              <a:rPr lang="en-US" altLang="en-US" baseline="-25000"/>
              <a:t>16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6BB708E-8942-AEF6-4AAF-CC2A45C7D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Octal to Binary and Converse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B865CAA-72BA-7BF8-6C48-9D4C100F0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Exactly like Hexa; Use 3 bits for an Octal Digit. </a:t>
            </a:r>
          </a:p>
          <a:p>
            <a:endParaRPr lang="en-US" altLang="en-US"/>
          </a:p>
          <a:p>
            <a:r>
              <a:rPr lang="en-US" altLang="en-US"/>
              <a:t>1011011= (133)</a:t>
            </a:r>
            <a:r>
              <a:rPr lang="en-US" altLang="en-US" baseline="-25000"/>
              <a:t>8</a:t>
            </a:r>
          </a:p>
          <a:p>
            <a:r>
              <a:rPr lang="en-US" altLang="en-US"/>
              <a:t>(257)</a:t>
            </a:r>
            <a:r>
              <a:rPr lang="en-US" altLang="en-US" baseline="-25000"/>
              <a:t>8</a:t>
            </a:r>
            <a:r>
              <a:rPr lang="en-US" altLang="en-US"/>
              <a:t> = 010 101 111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Latha</vt:lpstr>
      <vt:lpstr>Mangal</vt:lpstr>
      <vt:lpstr>Shruti</vt:lpstr>
      <vt:lpstr>Times New Roman</vt:lpstr>
      <vt:lpstr>Tunga</vt:lpstr>
      <vt:lpstr>Office Theme</vt:lpstr>
      <vt:lpstr>Microsoft Equation 3.0</vt:lpstr>
      <vt:lpstr>Microsoft Visio Drawing</vt:lpstr>
      <vt:lpstr>Number Representation</vt:lpstr>
      <vt:lpstr>Binary Number System</vt:lpstr>
      <vt:lpstr>Number system</vt:lpstr>
      <vt:lpstr>Hexadecimal Numbers</vt:lpstr>
      <vt:lpstr>Converting Decimal to Hexa  </vt:lpstr>
      <vt:lpstr>Octal Representation</vt:lpstr>
      <vt:lpstr>Binary Representation</vt:lpstr>
      <vt:lpstr>Converting Hexa to Binary</vt:lpstr>
      <vt:lpstr>Converting Octal to Binary and Converse</vt:lpstr>
      <vt:lpstr>Conversion from Hexa to Octal and Vice versa</vt:lpstr>
      <vt:lpstr>Addition and Subtraction</vt:lpstr>
      <vt:lpstr>Representation on a computer</vt:lpstr>
      <vt:lpstr>Signed numbers</vt:lpstr>
      <vt:lpstr>Signed numbers</vt:lpstr>
      <vt:lpstr>2’s complement number system</vt:lpstr>
      <vt:lpstr>2’s complement numbers</vt:lpstr>
      <vt:lpstr>2’s complement makes arithmetic easy</vt:lpstr>
      <vt:lpstr>Adder and Subtractor</vt:lpstr>
      <vt:lpstr>Representation of Characters</vt:lpstr>
      <vt:lpstr>Representation of characters</vt:lpstr>
      <vt:lpstr>Representation of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Ajai Jain</dc:creator>
  <cp:lastModifiedBy>Ajai Jain</cp:lastModifiedBy>
  <cp:revision>1</cp:revision>
  <dcterms:created xsi:type="dcterms:W3CDTF">2024-08-05T10:09:04Z</dcterms:created>
  <dcterms:modified xsi:type="dcterms:W3CDTF">2024-08-05T10:09:34Z</dcterms:modified>
</cp:coreProperties>
</file>