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" r:id="rId2"/>
    <p:sldId id="327" r:id="rId3"/>
    <p:sldId id="328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50" r:id="rId14"/>
    <p:sldId id="339" r:id="rId15"/>
    <p:sldId id="351" r:id="rId16"/>
    <p:sldId id="34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9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B74E-13D7-3D24-C8A2-8D2D80177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B51CF-8526-0884-E3EC-21D452158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7D39D-4170-3AE8-0609-1513F8E4A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A3-E56F-4D25-B708-741240CE0CC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576E0-C0B6-0335-DCA4-DE625964F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5925B-755D-A240-5896-CF555527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05FE-055B-4F63-93C7-0A772478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DC8B-C2B5-28AF-D823-02CEF0D39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F92B6-A520-1725-BBF9-8C1B2D31D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F3B4D-ABB8-8829-6455-B888CDD89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A3-E56F-4D25-B708-741240CE0CC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F1757-2350-3CE0-FD45-CBAD06A3C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453F2-98B8-E0C4-C0CF-27BAC16D3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05FE-055B-4F63-93C7-0A772478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9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9913CB-74CD-043A-4FD6-182D156B3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3D5F2-4939-9B33-BB44-A1CE176CF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2733C-9D93-3A37-EB12-17F26766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A3-E56F-4D25-B708-741240CE0CC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6688C-A40B-4F91-19E7-EA639A77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E8E9E-2BCB-4A7E-87BC-2B0A997A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05FE-055B-4F63-93C7-0A772478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0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35DD-5791-30CC-08CF-F8A64A7D8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9F320-3E7F-CF30-B4DA-95B3E2BCE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2DCA6-D8B2-EDF9-2D8E-9CDEC10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A3-E56F-4D25-B708-741240CE0CC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68DEE-7FE0-81DD-4E58-503E7869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E2DFA-4A1A-6714-5DA8-EE7D3318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05FE-055B-4F63-93C7-0A772478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5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C5B2-9EA9-07A2-FB16-0BC9E2F8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6B3B1-9817-F5CC-0B30-9EA22EB72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9627E-DFA0-DE23-F49F-0DBCD0E4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A3-E56F-4D25-B708-741240CE0CC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90DE0-50E7-4EA1-7FA7-65DCD8EB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41330-A118-BD23-BA6D-E3EF46AE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05FE-055B-4F63-93C7-0A772478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81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ABFDD-1630-F898-A36F-1652F09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4237F-A3C3-5AF0-354D-07B34475B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478B7-05C5-9218-62C3-E069B71B1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669BB-9B86-AF8C-CB11-A8FFC10EE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A3-E56F-4D25-B708-741240CE0CC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AE4F9-B69B-0D3D-B1A3-4282C271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44456-45FD-1C51-9E54-5EC46430A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05FE-055B-4F63-93C7-0A772478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6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19C7-CE66-F7F7-527F-682439645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EE5EF-07A2-9382-17DF-4720A59D3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D24E6-616A-3870-7B5E-227428D31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F2B109-6DF6-EC76-F19C-B658125D8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951D6D-86D5-0B3B-408F-19E39446E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5016DA-45DF-CFAC-9720-80CB183C1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A3-E56F-4D25-B708-741240CE0CC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89145-3182-946E-C89A-720D005DE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4B0A95-DC87-8907-D638-F8185BEB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05FE-055B-4F63-93C7-0A772478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5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7B927-2924-9E3B-844C-B9B6E53FA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6F4C0-87AA-7D38-7E41-993C22C9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A3-E56F-4D25-B708-741240CE0CC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49BF2-C142-6A1E-0CA2-BE5476A8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31F16-2AFD-F94F-89A1-5ACF38AB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05FE-055B-4F63-93C7-0A772478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4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61C4CA-0BD1-10F2-0AE1-DAAA2B35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A3-E56F-4D25-B708-741240CE0CC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D2CF85-7C71-9BDC-C0FB-03A4E815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FE76A-5311-06A4-DD92-7E9E3821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05FE-055B-4F63-93C7-0A772478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6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09355-5104-D96E-F446-DE85F09E6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8E050-AD8A-C601-F8A6-D72BB53EB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96150-9EF0-6F30-C8D1-09A744515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6BFDA-7A95-8A3C-8685-39EB2176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A3-E56F-4D25-B708-741240CE0CC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395E4-C68D-D75A-ABA7-A62E5D0C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DDBC2-B2EA-22E3-6076-77F6D674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05FE-055B-4F63-93C7-0A772478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40DA3-C1A6-CC95-5D74-079176555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F068F-FDE9-AF6A-A2E5-C310FE2C3A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4D04D-1009-3AAC-ADC4-038A5FE01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000AD-4AF0-7373-7285-E7BD94B5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A3-E56F-4D25-B708-741240CE0CC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68FF3-886B-C0D3-DF50-A21AF558A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6D4A7-44FD-F4DC-C273-1C1A52DD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05FE-055B-4F63-93C7-0A772478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2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D205F2-0A98-BE6C-06F8-C619D45E9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D694C-71FC-5C25-9330-667908F7E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45CCD-B7CC-00EF-71A3-87535166BB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CE24A3-E56F-4D25-B708-741240CE0CC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0730E-B474-2D4D-0B8A-B75713312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FA25A-DA1A-FC98-9DE9-CEF4B0C6C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E505FE-055B-4F63-93C7-0A772478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6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F717459D-B100-7DD2-7025-3CE90C44CF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Real Numbers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9DFEC69-734C-B296-D40A-CBF62F5777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All real numbers can not be represented in computers</a:t>
            </a:r>
          </a:p>
          <a:p>
            <a:pPr lvl="1" eaLnBrk="1" hangingPunct="1"/>
            <a:r>
              <a:rPr lang="en-US" altLang="en-US"/>
              <a:t>By definition, between any two distinct real numbers there are infinite number of real numbers.</a:t>
            </a:r>
          </a:p>
          <a:p>
            <a:pPr eaLnBrk="1" hangingPunct="1"/>
            <a:r>
              <a:rPr lang="en-US" altLang="en-US"/>
              <a:t>First we need to understand binary representation of real numbers.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C85D4D6-83F4-95A3-3912-A9B4B8E341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Double precision numbers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1D5CC4E-7FB6-9638-DD11-3F0FC86823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64 Bits in size.</a:t>
            </a:r>
          </a:p>
          <a:p>
            <a:pPr lvl="1" eaLnBrk="1" hangingPunct="1"/>
            <a:r>
              <a:rPr lang="en-US" altLang="en-US"/>
              <a:t>Sign: 1 bit</a:t>
            </a:r>
          </a:p>
          <a:p>
            <a:pPr lvl="1" eaLnBrk="1" hangingPunct="1"/>
            <a:r>
              <a:rPr lang="en-US" altLang="en-US"/>
              <a:t>Exponent: 11 bits excess-1023	</a:t>
            </a:r>
          </a:p>
          <a:p>
            <a:pPr lvl="1" eaLnBrk="1" hangingPunct="1"/>
            <a:r>
              <a:rPr lang="en-US" altLang="en-US"/>
              <a:t>Mantissa: 52 bits</a:t>
            </a:r>
          </a:p>
          <a:p>
            <a:pPr eaLnBrk="1" hangingPunct="1"/>
            <a:r>
              <a:rPr lang="en-US" altLang="en-US"/>
              <a:t>Can not represent 0.0 in this way.</a:t>
            </a:r>
          </a:p>
          <a:p>
            <a:pPr lvl="1" eaLnBrk="1" hangingPunct="1"/>
            <a:r>
              <a:rPr lang="en-US" altLang="en-US"/>
              <a:t>There is no “1.” prefix in its representation.</a:t>
            </a:r>
          </a:p>
          <a:p>
            <a:pPr eaLnBrk="1" hangingPunct="1"/>
            <a:r>
              <a:rPr lang="en-US" altLang="en-US"/>
              <a:t>Real number computations also need </a:t>
            </a:r>
            <a:r>
              <a:rPr lang="en-US" altLang="en-US">
                <a:cs typeface="Times New Roman" panose="02020603050405020304" pitchFamily="18" charset="0"/>
              </a:rPr>
              <a:t>±</a:t>
            </a:r>
            <a:r>
              <a:rPr lang="en-US" altLang="en-US"/>
              <a:t>∞.</a:t>
            </a:r>
            <a:endParaRPr lang="en-US" altLang="en-US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85A96972-8BC5-6CFF-7590-E46F60A470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Special Cases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AC6830B-E842-A1E7-EB7E-F6B2BCF18C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+0.0 or </a:t>
            </a:r>
            <a:r>
              <a:rPr lang="en-US" altLang="en-US">
                <a:cs typeface="Times New Roman" panose="02020603050405020304" pitchFamily="18" charset="0"/>
              </a:rPr>
              <a:t>−</a:t>
            </a:r>
            <a:r>
              <a:rPr lang="en-US" altLang="en-US"/>
              <a:t>0.0: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Sign: 0 (for +), 1 (for </a:t>
            </a:r>
            <a:r>
              <a:rPr lang="en-US" altLang="en-US">
                <a:cs typeface="Times New Roman" panose="02020603050405020304" pitchFamily="18" charset="0"/>
              </a:rPr>
              <a:t>−).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cs typeface="Times New Roman" panose="02020603050405020304" pitchFamily="18" charset="0"/>
              </a:rPr>
              <a:t>Exponent and Mantissa: all zeros.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>
                <a:cs typeface="Times New Roman" panose="02020603050405020304" pitchFamily="18" charset="0"/>
              </a:rPr>
              <a:t>Bit pattern for an integer 0 is same as bit pattern for float +0.0.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>
                <a:cs typeface="Times New Roman" panose="02020603050405020304" pitchFamily="18" charset="0"/>
              </a:rPr>
              <a:t>±</a:t>
            </a:r>
            <a:r>
              <a:rPr lang="en-US" altLang="en-US"/>
              <a:t>∞: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Sign: 0 or 1 to indicate the sign of ∞.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Exponent: All 1s (0xFF for single precision. 0x7FF for double precision)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Mantissa: All 0s.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654749C-D006-8A66-AF19-33842666B2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Special Cases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03474484-F74F-0891-5186-3133D055ED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Not-A-Number (NaN)</a:t>
            </a:r>
          </a:p>
          <a:p>
            <a:pPr lvl="1" eaLnBrk="1" hangingPunct="1"/>
            <a:r>
              <a:rPr lang="en-US" altLang="en-US"/>
              <a:t>Exponent: all 1s. Mantissa: Other than all zeros.</a:t>
            </a:r>
          </a:p>
          <a:p>
            <a:pPr eaLnBrk="1" hangingPunct="1"/>
            <a:r>
              <a:rPr lang="en-US" altLang="en-US"/>
              <a:t>Denormalized numbers</a:t>
            </a:r>
          </a:p>
          <a:p>
            <a:pPr lvl="1" eaLnBrk="1" hangingPunct="1"/>
            <a:r>
              <a:rPr lang="en-US" altLang="en-US"/>
              <a:t>Needed to store small intermediate results</a:t>
            </a:r>
          </a:p>
          <a:p>
            <a:pPr lvl="1" eaLnBrk="1" hangingPunct="1"/>
            <a:r>
              <a:rPr lang="en-US" altLang="en-US"/>
              <a:t>Exponent: all zeros. Mantissa: Other than all zeros.</a:t>
            </a:r>
          </a:p>
          <a:p>
            <a:pPr lvl="1" eaLnBrk="1" hangingPunct="1"/>
            <a:r>
              <a:rPr lang="en-US" altLang="en-US"/>
              <a:t>Assumed to be as</a:t>
            </a:r>
          </a:p>
          <a:p>
            <a:pPr lvl="2" eaLnBrk="1" hangingPunct="1"/>
            <a:r>
              <a:rPr lang="en-US" altLang="en-US"/>
              <a:t>0.</a:t>
            </a:r>
            <a:r>
              <a:rPr lang="en-US" altLang="en-US" i="1"/>
              <a:t>m</a:t>
            </a:r>
            <a:r>
              <a:rPr lang="en-US" altLang="en-US">
                <a:sym typeface="Symbol" panose="05050102010706020507" pitchFamily="18" charset="2"/>
              </a:rPr>
              <a:t>2</a:t>
            </a:r>
            <a:r>
              <a:rPr lang="en-US" altLang="en-US" baseline="30000">
                <a:sym typeface="Symbol" panose="05050102010706020507" pitchFamily="18" charset="2"/>
              </a:rPr>
              <a:t>1</a:t>
            </a:r>
            <a:r>
              <a:rPr lang="en-US" altLang="en-US" baseline="30000">
                <a:cs typeface="Times New Roman" panose="02020603050405020304" pitchFamily="18" charset="0"/>
                <a:sym typeface="Symbol" panose="05050102010706020507" pitchFamily="18" charset="2"/>
              </a:rPr>
              <a:t>−</a:t>
            </a:r>
            <a:r>
              <a:rPr lang="en-US" altLang="en-US" i="1" baseline="30000">
                <a:sym typeface="Symbol" panose="05050102010706020507" pitchFamily="18" charset="2"/>
              </a:rPr>
              <a:t>b</a:t>
            </a:r>
            <a:r>
              <a:rPr lang="en-US" altLang="en-US"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4B392D00-60D5-DD89-5FA4-97B40E713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-166688"/>
            <a:ext cx="7543800" cy="928688"/>
          </a:xfrm>
        </p:spPr>
        <p:txBody>
          <a:bodyPr/>
          <a:lstStyle/>
          <a:p>
            <a:r>
              <a:rPr lang="en-US" altLang="en-US"/>
              <a:t>Special Values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FF0D6E-0924-5851-F184-E6F30605E6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05000" y="1752600"/>
          <a:ext cx="8077200" cy="4800599"/>
        </p:xfrm>
        <a:graphic>
          <a:graphicData uri="http://schemas.openxmlformats.org/drawingml/2006/table">
            <a:tbl>
              <a:tblPr/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45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</a:rPr>
                        <a:t>Sign</a:t>
                      </a:r>
                    </a:p>
                  </a:txBody>
                  <a:tcPr marL="57150" marR="57150" marT="25400" marB="2540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</a:rPr>
                        <a:t>Exponent</a:t>
                      </a:r>
                    </a:p>
                  </a:txBody>
                  <a:tcPr marL="57150" marR="57150" marT="25400" marB="2540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</a:rPr>
                        <a:t>Significand</a:t>
                      </a:r>
                    </a:p>
                  </a:txBody>
                  <a:tcPr marL="57150" marR="57150" marT="25400" marB="2540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</a:rPr>
                        <a:t>Describes</a:t>
                      </a:r>
                    </a:p>
                  </a:txBody>
                  <a:tcPr marL="57150" marR="57150" marT="25400" marB="2540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4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</a:t>
                      </a:r>
                    </a:p>
                  </a:txBody>
                  <a:tcPr marL="57150" marR="57150" marT="25400" marB="2540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00h</a:t>
                      </a:r>
                    </a:p>
                  </a:txBody>
                  <a:tcPr marL="57150" marR="57150" marT="25400" marB="2540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000000h</a:t>
                      </a:r>
                    </a:p>
                  </a:txBody>
                  <a:tcPr marL="57150" marR="57150" marT="25400" marB="2540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Positive zero</a:t>
                      </a:r>
                    </a:p>
                  </a:txBody>
                  <a:tcPr marL="57150" marR="57150" marT="25400" marB="2540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45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57150" marR="57150" marT="25400" marB="2540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00h</a:t>
                      </a:r>
                    </a:p>
                  </a:txBody>
                  <a:tcPr marL="57150" marR="57150" marT="25400" marB="2540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000000h</a:t>
                      </a:r>
                    </a:p>
                  </a:txBody>
                  <a:tcPr marL="57150" marR="57150" marT="25400" marB="2540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Negative zero</a:t>
                      </a:r>
                    </a:p>
                  </a:txBody>
                  <a:tcPr marL="57150" marR="57150" marT="25400" marB="2540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45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57150" marR="57150" marT="25400" marB="2540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FFh</a:t>
                      </a:r>
                    </a:p>
                  </a:txBody>
                  <a:tcPr marL="57150" marR="57150" marT="25400" marB="2540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000000h</a:t>
                      </a:r>
                    </a:p>
                  </a:txBody>
                  <a:tcPr marL="57150" marR="57150" marT="25400" marB="2540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Positive infinity</a:t>
                      </a:r>
                    </a:p>
                  </a:txBody>
                  <a:tcPr marL="57150" marR="57150" marT="25400" marB="2540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45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57150" marR="57150" marT="25400" marB="2540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FFh</a:t>
                      </a:r>
                    </a:p>
                  </a:txBody>
                  <a:tcPr marL="57150" marR="57150" marT="25400" marB="2540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000000h</a:t>
                      </a:r>
                    </a:p>
                  </a:txBody>
                  <a:tcPr marL="57150" marR="57150" marT="25400" marB="2540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Negative infinity</a:t>
                      </a:r>
                    </a:p>
                  </a:txBody>
                  <a:tcPr marL="57150" marR="57150" marT="25400" marB="2540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93314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57150" marR="57150" marT="25400" marB="2540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FFh</a:t>
                      </a:r>
                    </a:p>
                  </a:txBody>
                  <a:tcPr marL="57150" marR="57150" marT="25400" marB="2540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&gt; 000000h</a:t>
                      </a:r>
                    </a:p>
                  </a:txBody>
                  <a:tcPr marL="57150" marR="57150" marT="25400" marB="2540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</a:rPr>
                        <a:t>NaN</a:t>
                      </a:r>
                      <a:r>
                        <a:rPr lang="en-US" sz="1800" dirty="0">
                          <a:effectLst/>
                        </a:rPr>
                        <a:t> - Not a Number</a:t>
                      </a:r>
                    </a:p>
                  </a:txBody>
                  <a:tcPr marL="57150" marR="57150" marT="25400" marB="2540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904" name="Rectangle 1">
            <a:extLst>
              <a:ext uri="{FF2B5EF4-FFF2-40B4-BE49-F238E27FC236}">
                <a16:creationId xmlns:a16="http://schemas.microsoft.com/office/drawing/2014/main" id="{FE55BDBC-F20A-C57B-D5F0-1B5B9ACB42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96887" y="-166688"/>
            <a:ext cx="1079023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br>
              <a:rPr lang="en-US" altLang="en-US"/>
            </a:br>
            <a:endParaRPr lang="en-US" altLang="en-US"/>
          </a:p>
        </p:txBody>
      </p:sp>
      <p:sp>
        <p:nvSpPr>
          <p:cNvPr id="36905" name="TextBox 6">
            <a:extLst>
              <a:ext uri="{FF2B5EF4-FFF2-40B4-BE49-F238E27FC236}">
                <a16:creationId xmlns:a16="http://schemas.microsoft.com/office/drawing/2014/main" id="{E82C221C-419B-735B-17F0-424A83CEE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09600"/>
            <a:ext cx="7772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rgbClr val="2A2828"/>
                </a:solidFill>
                <a:latin typeface="OpenSans-Regular"/>
              </a:rPr>
              <a:t>The IEEE 754 standard reserves effective exponent values of 0 and 255, which are used in conjunction with particular significand values to denote special binary floating-point values. </a:t>
            </a:r>
            <a:endParaRPr lang="en-US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F122763-AB34-3AFF-E6F2-B6A79C6F4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Limits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55D011E-86F4-9FF5-0D88-FE83123902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Max normalized value: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Exponent: 0xFE or 0x7FE (for single/double precision).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Or 2</a:t>
            </a:r>
            <a:r>
              <a:rPr lang="en-US" altLang="en-US" sz="1800" baseline="30000"/>
              <a:t>127 </a:t>
            </a:r>
            <a:r>
              <a:rPr lang="en-US" altLang="en-US" sz="1800"/>
              <a:t>(Single precision), 2</a:t>
            </a:r>
            <a:r>
              <a:rPr lang="en-US" altLang="en-US" sz="1800" baseline="30000"/>
              <a:t>1023</a:t>
            </a:r>
            <a:r>
              <a:rPr lang="en-US" altLang="en-US" sz="1800"/>
              <a:t> (double precision)</a:t>
            </a:r>
            <a:endParaRPr lang="en-US" altLang="en-US" sz="1800" baseline="3000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Mantissa: 111….111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Significand: close to 2 with assumed “1.” prefix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Max value ≈2</a:t>
            </a:r>
            <a:r>
              <a:rPr lang="en-US" altLang="en-US" sz="2000" baseline="30000"/>
              <a:t>128</a:t>
            </a:r>
            <a:r>
              <a:rPr lang="en-US" altLang="en-US" sz="2000"/>
              <a:t> (single precision), ≈2</a:t>
            </a:r>
            <a:r>
              <a:rPr lang="en-US" altLang="en-US" sz="2000" baseline="30000"/>
              <a:t>1024</a:t>
            </a:r>
            <a:r>
              <a:rPr lang="en-US" altLang="en-US" sz="2000"/>
              <a:t> (double precision)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Min positive normalized values: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Exponent: 0x01 </a:t>
            </a:r>
            <a:r>
              <a:rPr lang="en-US" altLang="en-US" sz="2000">
                <a:sym typeface="Wingdings" panose="05000000000000000000" pitchFamily="2" charset="2"/>
              </a:rPr>
              <a:t></a:t>
            </a:r>
            <a:r>
              <a:rPr lang="en-US" altLang="en-US" sz="2000"/>
              <a:t> 2</a:t>
            </a:r>
            <a:r>
              <a:rPr lang="en-US" altLang="en-US" sz="2000" baseline="30000"/>
              <a:t>-126 </a:t>
            </a:r>
            <a:r>
              <a:rPr lang="en-US" altLang="en-US" sz="2000"/>
              <a:t>(single), 2</a:t>
            </a:r>
            <a:r>
              <a:rPr lang="en-US" altLang="en-US" sz="2000" baseline="30000"/>
              <a:t>-1022</a:t>
            </a:r>
            <a:r>
              <a:rPr lang="en-US" altLang="en-US" sz="2000"/>
              <a:t> (double)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Mantissa: 000…000 or 1.0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Min. value: 2</a:t>
            </a:r>
            <a:r>
              <a:rPr lang="en-US" altLang="en-US" sz="2000" baseline="30000"/>
              <a:t>-126 </a:t>
            </a:r>
            <a:r>
              <a:rPr lang="en-US" altLang="en-US" sz="2000"/>
              <a:t>(SP), 2</a:t>
            </a:r>
            <a:r>
              <a:rPr lang="en-US" altLang="en-US" sz="2000" baseline="30000"/>
              <a:t>-1022</a:t>
            </a:r>
            <a:r>
              <a:rPr lang="en-US" altLang="en-US" sz="2000"/>
              <a:t> (DP)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Precision: 2</a:t>
            </a:r>
            <a:r>
              <a:rPr lang="en-US" altLang="en-US" sz="2400" i="1" baseline="30000"/>
              <a:t>e</a:t>
            </a:r>
            <a:r>
              <a:rPr lang="en-US" altLang="en-US" sz="2400" baseline="30000"/>
              <a:t>-23</a:t>
            </a:r>
            <a:r>
              <a:rPr lang="en-US" altLang="en-US" sz="2400"/>
              <a:t> or 2</a:t>
            </a:r>
            <a:r>
              <a:rPr lang="en-US" altLang="en-US" sz="2400" i="1" baseline="30000"/>
              <a:t>e</a:t>
            </a:r>
            <a:r>
              <a:rPr lang="en-US" altLang="en-US" sz="2400" baseline="30000"/>
              <a:t>-52</a:t>
            </a:r>
            <a:r>
              <a:rPr lang="en-US" altLang="en-US" sz="2400"/>
              <a:t> (for SP and DP respectively)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Precision is relative to the number (exponent = </a:t>
            </a:r>
            <a:r>
              <a:rPr lang="en-US" altLang="en-US" sz="2000" i="1"/>
              <a:t>e</a:t>
            </a:r>
            <a:r>
              <a:rPr lang="en-US" altLang="en-US" sz="2000"/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38CD96B3-1429-4ACE-33BA-AD0AEE9370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Denormalized Numbers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698CC016-47E2-5628-02C1-8238897DB9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2A2828"/>
                </a:solidFill>
                <a:latin typeface="OpenSans-Regular"/>
              </a:rPr>
              <a:t>When a calculation involving two floating-point values results in an exponent that is too small to be properly represented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BB6B7B32-CC99-0E89-2BC4-7FAFB7C8A5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Denormalized numbers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96D6E066-641A-5DB0-B91C-972B241AE5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Min (positive) value: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Mantissa: 000…001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Exponent: 00…00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2</a:t>
            </a:r>
            <a:r>
              <a:rPr lang="en-US" altLang="en-US" baseline="30000"/>
              <a:t>-149</a:t>
            </a:r>
            <a:r>
              <a:rPr lang="en-US" altLang="en-US"/>
              <a:t> for Single Precision, 2</a:t>
            </a:r>
            <a:r>
              <a:rPr lang="en-US" altLang="en-US" baseline="30000"/>
              <a:t>-1074</a:t>
            </a:r>
            <a:r>
              <a:rPr lang="en-US" altLang="en-US"/>
              <a:t> for double.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Max (positive)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Mantissa: 111…111 (or, 0.111…111, ≈ 1.0)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Exponent: 00…00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≈2</a:t>
            </a:r>
            <a:r>
              <a:rPr lang="en-US" altLang="en-US" baseline="30000"/>
              <a:t>-126</a:t>
            </a:r>
            <a:r>
              <a:rPr lang="en-US" altLang="en-US"/>
              <a:t> (SP), 2</a:t>
            </a:r>
            <a:r>
              <a:rPr lang="en-US" altLang="en-US" baseline="30000"/>
              <a:t>-1022</a:t>
            </a:r>
            <a:r>
              <a:rPr lang="en-US" altLang="en-US"/>
              <a:t> (DP)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C998FEE1-5372-ECD5-D406-F01A2EF743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Real numbers</a:t>
            </a:r>
          </a:p>
        </p:txBody>
      </p:sp>
      <p:sp>
        <p:nvSpPr>
          <p:cNvPr id="207876" name="Text Box 4">
            <a:extLst>
              <a:ext uri="{FF2B5EF4-FFF2-40B4-BE49-F238E27FC236}">
                <a16:creationId xmlns:a16="http://schemas.microsoft.com/office/drawing/2014/main" id="{0BE725B6-CB60-1452-1B05-7E3001253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4384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0" lang="en-US" altLang="en-US" sz="1800"/>
              <a:t>01101</a:t>
            </a:r>
          </a:p>
        </p:txBody>
      </p:sp>
      <p:sp>
        <p:nvSpPr>
          <p:cNvPr id="207877" name="Text Box 5">
            <a:extLst>
              <a:ext uri="{FF2B5EF4-FFF2-40B4-BE49-F238E27FC236}">
                <a16:creationId xmlns:a16="http://schemas.microsoft.com/office/drawing/2014/main" id="{C120B29F-FD24-69C8-064B-DE0F46C39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438400"/>
            <a:ext cx="228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en-US" sz="1800"/>
              <a:t>.</a:t>
            </a:r>
          </a:p>
        </p:txBody>
      </p:sp>
      <p:sp>
        <p:nvSpPr>
          <p:cNvPr id="207878" name="Text Box 6">
            <a:extLst>
              <a:ext uri="{FF2B5EF4-FFF2-40B4-BE49-F238E27FC236}">
                <a16:creationId xmlns:a16="http://schemas.microsoft.com/office/drawing/2014/main" id="{A0DC0113-F2ED-140D-1DC4-357A961DC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4384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en-US" sz="1800"/>
              <a:t>01110</a:t>
            </a:r>
          </a:p>
        </p:txBody>
      </p:sp>
      <p:sp>
        <p:nvSpPr>
          <p:cNvPr id="207879" name="Text Box 7">
            <a:extLst>
              <a:ext uri="{FF2B5EF4-FFF2-40B4-BE49-F238E27FC236}">
                <a16:creationId xmlns:a16="http://schemas.microsoft.com/office/drawing/2014/main" id="{2A461082-0C3F-2820-AB76-C52AEB1D5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352801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en-US" sz="1800"/>
              <a:t>Integer part</a:t>
            </a:r>
          </a:p>
        </p:txBody>
      </p:sp>
      <p:sp>
        <p:nvSpPr>
          <p:cNvPr id="207880" name="Line 8">
            <a:extLst>
              <a:ext uri="{FF2B5EF4-FFF2-40B4-BE49-F238E27FC236}">
                <a16:creationId xmlns:a16="http://schemas.microsoft.com/office/drawing/2014/main" id="{8B9FF2A0-AC87-1806-111A-36279EEA11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800" y="28194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881" name="Text Box 9">
            <a:extLst>
              <a:ext uri="{FF2B5EF4-FFF2-40B4-BE49-F238E27FC236}">
                <a16:creationId xmlns:a16="http://schemas.microsoft.com/office/drawing/2014/main" id="{35A9A5C3-B2AB-801D-4AFC-66469EFAD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352801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en-US" sz="1800"/>
              <a:t>Fractional part</a:t>
            </a:r>
          </a:p>
        </p:txBody>
      </p:sp>
      <p:sp>
        <p:nvSpPr>
          <p:cNvPr id="207882" name="Line 10">
            <a:extLst>
              <a:ext uri="{FF2B5EF4-FFF2-40B4-BE49-F238E27FC236}">
                <a16:creationId xmlns:a16="http://schemas.microsoft.com/office/drawing/2014/main" id="{6025FBA5-7C44-55AA-1399-FC7CD8F3EA2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28194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883" name="Text Box 11">
            <a:extLst>
              <a:ext uri="{FF2B5EF4-FFF2-40B4-BE49-F238E27FC236}">
                <a16:creationId xmlns:a16="http://schemas.microsoft.com/office/drawing/2014/main" id="{0068F9C3-975E-FAF3-AB3D-369AC11AE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828801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en-US" sz="1800"/>
              <a:t>Binary point</a:t>
            </a:r>
          </a:p>
        </p:txBody>
      </p:sp>
      <p:sp>
        <p:nvSpPr>
          <p:cNvPr id="207884" name="Line 12">
            <a:extLst>
              <a:ext uri="{FF2B5EF4-FFF2-40B4-BE49-F238E27FC236}">
                <a16:creationId xmlns:a16="http://schemas.microsoft.com/office/drawing/2014/main" id="{B78FD26A-8864-0891-75E9-31E9E7C1AD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2098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885" name="Text Box 13">
            <a:extLst>
              <a:ext uri="{FF2B5EF4-FFF2-40B4-BE49-F238E27FC236}">
                <a16:creationId xmlns:a16="http://schemas.microsoft.com/office/drawing/2014/main" id="{F87EFAA9-7318-9948-64E5-7E702392C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752600"/>
            <a:ext cx="42672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en-US" sz="2400"/>
              <a:t>Binary point is analogous to the decimal point. It differentiates between binary integer part and binary fraction part. (Decimal point differentiates between decimal integer and decimal fraction parts.)</a:t>
            </a:r>
          </a:p>
        </p:txBody>
      </p:sp>
      <p:sp>
        <p:nvSpPr>
          <p:cNvPr id="207886" name="Text Box 14">
            <a:extLst>
              <a:ext uri="{FF2B5EF4-FFF2-40B4-BE49-F238E27FC236}">
                <a16:creationId xmlns:a16="http://schemas.microsoft.com/office/drawing/2014/main" id="{693C4925-ACF6-C0E5-1E37-4417EA33A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343401"/>
            <a:ext cx="7086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en-US" sz="2400"/>
              <a:t>Positional value of each binary digit (bit) is 2</a:t>
            </a:r>
            <a:r>
              <a:rPr kumimoji="0" lang="en-US" altLang="en-US" sz="2400" i="1" baseline="30000"/>
              <a:t>i</a:t>
            </a:r>
            <a:r>
              <a:rPr kumimoji="0" lang="en-US" altLang="en-US" sz="2400"/>
              <a:t> for integer part and 1/2</a:t>
            </a:r>
            <a:r>
              <a:rPr kumimoji="0" lang="en-US" altLang="en-US" sz="2400" i="1" baseline="30000"/>
              <a:t>i</a:t>
            </a:r>
            <a:r>
              <a:rPr kumimoji="0" lang="en-US" altLang="en-US" sz="2400"/>
              <a:t> for fractional part.</a:t>
            </a:r>
          </a:p>
        </p:txBody>
      </p:sp>
      <p:sp>
        <p:nvSpPr>
          <p:cNvPr id="207888" name="Rectangle 16">
            <a:extLst>
              <a:ext uri="{FF2B5EF4-FFF2-40B4-BE49-F238E27FC236}">
                <a16:creationId xmlns:a16="http://schemas.microsoft.com/office/drawing/2014/main" id="{BFB998A9-02BC-CE73-432B-542771E41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486400"/>
            <a:ext cx="2286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/>
              <a:t>1</a:t>
            </a:r>
          </a:p>
        </p:txBody>
      </p:sp>
      <p:sp>
        <p:nvSpPr>
          <p:cNvPr id="207889" name="Rectangle 17">
            <a:extLst>
              <a:ext uri="{FF2B5EF4-FFF2-40B4-BE49-F238E27FC236}">
                <a16:creationId xmlns:a16="http://schemas.microsoft.com/office/drawing/2014/main" id="{C4CB9799-2CEC-334B-CE21-B185A3150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486400"/>
            <a:ext cx="2286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/>
              <a:t>1</a:t>
            </a:r>
          </a:p>
        </p:txBody>
      </p:sp>
      <p:sp>
        <p:nvSpPr>
          <p:cNvPr id="207890" name="Rectangle 18">
            <a:extLst>
              <a:ext uri="{FF2B5EF4-FFF2-40B4-BE49-F238E27FC236}">
                <a16:creationId xmlns:a16="http://schemas.microsoft.com/office/drawing/2014/main" id="{C4D8CBE1-5D74-E2A0-4548-5F521829B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486400"/>
            <a:ext cx="2286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/>
              <a:t>1</a:t>
            </a:r>
          </a:p>
        </p:txBody>
      </p:sp>
      <p:sp>
        <p:nvSpPr>
          <p:cNvPr id="207891" name="Rectangle 19">
            <a:extLst>
              <a:ext uri="{FF2B5EF4-FFF2-40B4-BE49-F238E27FC236}">
                <a16:creationId xmlns:a16="http://schemas.microsoft.com/office/drawing/2014/main" id="{0FA4D646-F1B8-1F4E-0BC0-928DDC455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486400"/>
            <a:ext cx="2286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/>
              <a:t>0</a:t>
            </a:r>
          </a:p>
        </p:txBody>
      </p:sp>
      <p:sp>
        <p:nvSpPr>
          <p:cNvPr id="207892" name="Rectangle 20">
            <a:extLst>
              <a:ext uri="{FF2B5EF4-FFF2-40B4-BE49-F238E27FC236}">
                <a16:creationId xmlns:a16="http://schemas.microsoft.com/office/drawing/2014/main" id="{BC376DB7-FDEA-1C19-EBC4-241ACF3E3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486400"/>
            <a:ext cx="2286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/>
              <a:t>.</a:t>
            </a:r>
          </a:p>
        </p:txBody>
      </p:sp>
      <p:sp>
        <p:nvSpPr>
          <p:cNvPr id="207893" name="Rectangle 21">
            <a:extLst>
              <a:ext uri="{FF2B5EF4-FFF2-40B4-BE49-F238E27FC236}">
                <a16:creationId xmlns:a16="http://schemas.microsoft.com/office/drawing/2014/main" id="{0678E925-C7C2-C1F6-B577-9E9BC838D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486400"/>
            <a:ext cx="2286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/>
              <a:t>1</a:t>
            </a:r>
          </a:p>
        </p:txBody>
      </p:sp>
      <p:sp>
        <p:nvSpPr>
          <p:cNvPr id="207894" name="Rectangle 22">
            <a:extLst>
              <a:ext uri="{FF2B5EF4-FFF2-40B4-BE49-F238E27FC236}">
                <a16:creationId xmlns:a16="http://schemas.microsoft.com/office/drawing/2014/main" id="{0754133E-2D0D-5C67-D669-86927C7A6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486400"/>
            <a:ext cx="2286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/>
              <a:t>1</a:t>
            </a:r>
          </a:p>
        </p:txBody>
      </p:sp>
      <p:sp>
        <p:nvSpPr>
          <p:cNvPr id="207895" name="Rectangle 23">
            <a:extLst>
              <a:ext uri="{FF2B5EF4-FFF2-40B4-BE49-F238E27FC236}">
                <a16:creationId xmlns:a16="http://schemas.microsoft.com/office/drawing/2014/main" id="{3BAE3AB4-A8C4-4B1B-D77A-C8E74A45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486400"/>
            <a:ext cx="2286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/>
              <a:t>0</a:t>
            </a:r>
          </a:p>
        </p:txBody>
      </p:sp>
      <p:sp>
        <p:nvSpPr>
          <p:cNvPr id="207896" name="Rectangle 24">
            <a:extLst>
              <a:ext uri="{FF2B5EF4-FFF2-40B4-BE49-F238E27FC236}">
                <a16:creationId xmlns:a16="http://schemas.microsoft.com/office/drawing/2014/main" id="{81BB35D1-D595-C74D-0BCD-1CE183DB8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486400"/>
            <a:ext cx="2286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/>
              <a:t>1</a:t>
            </a:r>
          </a:p>
        </p:txBody>
      </p:sp>
      <p:sp>
        <p:nvSpPr>
          <p:cNvPr id="207897" name="Text Box 25">
            <a:extLst>
              <a:ext uri="{FF2B5EF4-FFF2-40B4-BE49-F238E27FC236}">
                <a16:creationId xmlns:a16="http://schemas.microsoft.com/office/drawing/2014/main" id="{30189090-C3D9-E572-6F68-0A532D190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019801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" rIns="9144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en-US" sz="1800"/>
              <a:t>2</a:t>
            </a:r>
            <a:r>
              <a:rPr kumimoji="0" lang="en-US" altLang="en-US" sz="1800" baseline="30000"/>
              <a:t>3 </a:t>
            </a:r>
            <a:r>
              <a:rPr kumimoji="0" lang="en-US" altLang="en-US" sz="1800"/>
              <a:t>+</a:t>
            </a:r>
          </a:p>
        </p:txBody>
      </p:sp>
      <p:sp>
        <p:nvSpPr>
          <p:cNvPr id="207898" name="Text Box 26">
            <a:extLst>
              <a:ext uri="{FF2B5EF4-FFF2-40B4-BE49-F238E27FC236}">
                <a16:creationId xmlns:a16="http://schemas.microsoft.com/office/drawing/2014/main" id="{2B52730E-3616-B01C-508D-CE2325B88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6019801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" rIns="9144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en-US" sz="1800"/>
              <a:t>2</a:t>
            </a:r>
            <a:r>
              <a:rPr kumimoji="0" lang="en-US" altLang="en-US" sz="1800" baseline="30000"/>
              <a:t>2 </a:t>
            </a:r>
            <a:r>
              <a:rPr kumimoji="0" lang="en-US" altLang="en-US" sz="1800"/>
              <a:t>+</a:t>
            </a:r>
          </a:p>
        </p:txBody>
      </p:sp>
      <p:sp>
        <p:nvSpPr>
          <p:cNvPr id="207899" name="Text Box 27">
            <a:extLst>
              <a:ext uri="{FF2B5EF4-FFF2-40B4-BE49-F238E27FC236}">
                <a16:creationId xmlns:a16="http://schemas.microsoft.com/office/drawing/2014/main" id="{6FAFC8BC-E71A-EDF0-8B8C-4D09B5C0C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019801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" rIns="9144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en-US" sz="1800"/>
              <a:t>2</a:t>
            </a:r>
            <a:r>
              <a:rPr kumimoji="0" lang="en-US" altLang="en-US" sz="1800" baseline="30000"/>
              <a:t>1 </a:t>
            </a:r>
            <a:r>
              <a:rPr kumimoji="0" lang="en-US" altLang="en-US" sz="1800"/>
              <a:t>+</a:t>
            </a:r>
          </a:p>
        </p:txBody>
      </p:sp>
      <p:sp>
        <p:nvSpPr>
          <p:cNvPr id="207900" name="Text Box 28">
            <a:extLst>
              <a:ext uri="{FF2B5EF4-FFF2-40B4-BE49-F238E27FC236}">
                <a16:creationId xmlns:a16="http://schemas.microsoft.com/office/drawing/2014/main" id="{74283915-507A-7DB1-8F71-48F899246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6019801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" rIns="9144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en-US" sz="1800"/>
              <a:t>2</a:t>
            </a:r>
            <a:r>
              <a:rPr kumimoji="0" lang="en-US" altLang="en-US" sz="1800" baseline="30000"/>
              <a:t>-1 </a:t>
            </a:r>
            <a:r>
              <a:rPr kumimoji="0" lang="en-US" altLang="en-US" sz="1800"/>
              <a:t>+</a:t>
            </a:r>
          </a:p>
        </p:txBody>
      </p:sp>
      <p:sp>
        <p:nvSpPr>
          <p:cNvPr id="207901" name="Text Box 29">
            <a:extLst>
              <a:ext uri="{FF2B5EF4-FFF2-40B4-BE49-F238E27FC236}">
                <a16:creationId xmlns:a16="http://schemas.microsoft.com/office/drawing/2014/main" id="{49EDD3F5-BD89-2006-B288-D74B741F1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6019801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" rIns="9144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en-US" sz="1800"/>
              <a:t>2</a:t>
            </a:r>
            <a:r>
              <a:rPr kumimoji="0" lang="en-US" altLang="en-US" sz="1800" baseline="30000"/>
              <a:t>-2 </a:t>
            </a:r>
            <a:r>
              <a:rPr kumimoji="0" lang="en-US" altLang="en-US" sz="1800"/>
              <a:t>+</a:t>
            </a:r>
          </a:p>
        </p:txBody>
      </p:sp>
      <p:sp>
        <p:nvSpPr>
          <p:cNvPr id="207902" name="Text Box 30">
            <a:extLst>
              <a:ext uri="{FF2B5EF4-FFF2-40B4-BE49-F238E27FC236}">
                <a16:creationId xmlns:a16="http://schemas.microsoft.com/office/drawing/2014/main" id="{44F923D1-631C-8DF3-8281-126398961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019801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" rIns="9144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en-US" sz="1800"/>
              <a:t>2</a:t>
            </a:r>
            <a:r>
              <a:rPr kumimoji="0" lang="en-US" altLang="en-US" sz="1800" baseline="30000"/>
              <a:t>-4</a:t>
            </a:r>
            <a:endParaRPr kumimoji="0" lang="en-US" altLang="en-US" sz="1800"/>
          </a:p>
        </p:txBody>
      </p:sp>
      <p:cxnSp>
        <p:nvCxnSpPr>
          <p:cNvPr id="207903" name="AutoShape 31">
            <a:extLst>
              <a:ext uri="{FF2B5EF4-FFF2-40B4-BE49-F238E27FC236}">
                <a16:creationId xmlns:a16="http://schemas.microsoft.com/office/drawing/2014/main" id="{4DE86775-B909-03A6-F2C2-375473E9CBFC}"/>
              </a:ext>
            </a:extLst>
          </p:cNvPr>
          <p:cNvCxnSpPr>
            <a:cxnSpLocks noChangeShapeType="1"/>
            <a:stCxn id="207897" idx="0"/>
            <a:endCxn id="207888" idx="2"/>
          </p:cNvCxnSpPr>
          <p:nvPr/>
        </p:nvCxnSpPr>
        <p:spPr bwMode="auto">
          <a:xfrm rot="16200000">
            <a:off x="2133600" y="59055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7904" name="AutoShape 32">
            <a:extLst>
              <a:ext uri="{FF2B5EF4-FFF2-40B4-BE49-F238E27FC236}">
                <a16:creationId xmlns:a16="http://schemas.microsoft.com/office/drawing/2014/main" id="{6D555DDD-2BD4-BE98-9D3A-B4B5B6EB2A91}"/>
              </a:ext>
            </a:extLst>
          </p:cNvPr>
          <p:cNvCxnSpPr>
            <a:cxnSpLocks noChangeShapeType="1"/>
            <a:stCxn id="207898" idx="0"/>
            <a:endCxn id="207889" idx="2"/>
          </p:cNvCxnSpPr>
          <p:nvPr/>
        </p:nvCxnSpPr>
        <p:spPr bwMode="auto">
          <a:xfrm rot="5400000" flipH="1">
            <a:off x="2438400" y="5829300"/>
            <a:ext cx="228600" cy="152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7905" name="AutoShape 33">
            <a:extLst>
              <a:ext uri="{FF2B5EF4-FFF2-40B4-BE49-F238E27FC236}">
                <a16:creationId xmlns:a16="http://schemas.microsoft.com/office/drawing/2014/main" id="{5EC94BC0-49D6-47C7-A162-AFD2D1780F4D}"/>
              </a:ext>
            </a:extLst>
          </p:cNvPr>
          <p:cNvCxnSpPr>
            <a:cxnSpLocks noChangeShapeType="1"/>
            <a:stCxn id="207899" idx="0"/>
            <a:endCxn id="207890" idx="2"/>
          </p:cNvCxnSpPr>
          <p:nvPr/>
        </p:nvCxnSpPr>
        <p:spPr bwMode="auto">
          <a:xfrm rot="5400000" flipH="1">
            <a:off x="2743200" y="5753100"/>
            <a:ext cx="228600" cy="304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7906" name="AutoShape 34">
            <a:extLst>
              <a:ext uri="{FF2B5EF4-FFF2-40B4-BE49-F238E27FC236}">
                <a16:creationId xmlns:a16="http://schemas.microsoft.com/office/drawing/2014/main" id="{720A4D4F-8E22-B7B0-FE25-6265A810A73F}"/>
              </a:ext>
            </a:extLst>
          </p:cNvPr>
          <p:cNvCxnSpPr>
            <a:cxnSpLocks noChangeShapeType="1"/>
            <a:stCxn id="207900" idx="0"/>
            <a:endCxn id="207893" idx="2"/>
          </p:cNvCxnSpPr>
          <p:nvPr/>
        </p:nvCxnSpPr>
        <p:spPr bwMode="auto">
          <a:xfrm rot="5400000" flipH="1">
            <a:off x="3295650" y="5886450"/>
            <a:ext cx="228600" cy="38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7907" name="AutoShape 35">
            <a:extLst>
              <a:ext uri="{FF2B5EF4-FFF2-40B4-BE49-F238E27FC236}">
                <a16:creationId xmlns:a16="http://schemas.microsoft.com/office/drawing/2014/main" id="{FB7CB204-74D4-2C3B-A331-9F0224E6E8E5}"/>
              </a:ext>
            </a:extLst>
          </p:cNvPr>
          <p:cNvCxnSpPr>
            <a:cxnSpLocks noChangeShapeType="1"/>
            <a:stCxn id="207901" idx="0"/>
            <a:endCxn id="207894" idx="2"/>
          </p:cNvCxnSpPr>
          <p:nvPr/>
        </p:nvCxnSpPr>
        <p:spPr bwMode="auto">
          <a:xfrm rot="5400000" flipH="1">
            <a:off x="3638550" y="5772150"/>
            <a:ext cx="228600" cy="266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7908" name="AutoShape 36">
            <a:extLst>
              <a:ext uri="{FF2B5EF4-FFF2-40B4-BE49-F238E27FC236}">
                <a16:creationId xmlns:a16="http://schemas.microsoft.com/office/drawing/2014/main" id="{59C9CCBF-1319-7489-82A2-A8A9522BAB22}"/>
              </a:ext>
            </a:extLst>
          </p:cNvPr>
          <p:cNvCxnSpPr>
            <a:cxnSpLocks noChangeShapeType="1"/>
            <a:stCxn id="207902" idx="0"/>
            <a:endCxn id="207896" idx="2"/>
          </p:cNvCxnSpPr>
          <p:nvPr/>
        </p:nvCxnSpPr>
        <p:spPr bwMode="auto">
          <a:xfrm rot="5400000" flipH="1">
            <a:off x="4095750" y="5772150"/>
            <a:ext cx="228600" cy="266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7909" name="Text Box 37">
            <a:extLst>
              <a:ext uri="{FF2B5EF4-FFF2-40B4-BE49-F238E27FC236}">
                <a16:creationId xmlns:a16="http://schemas.microsoft.com/office/drawing/2014/main" id="{25D770F0-5D6D-0A69-42D2-07080975F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791201"/>
            <a:ext cx="3429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en-US" sz="1800"/>
              <a:t>Value: 14.8125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6" grpId="0" animBg="1"/>
      <p:bldP spid="207877" grpId="0" animBg="1"/>
      <p:bldP spid="207878" grpId="0" animBg="1"/>
      <p:bldP spid="207879" grpId="0"/>
      <p:bldP spid="207881" grpId="0"/>
      <p:bldP spid="207883" grpId="0"/>
      <p:bldP spid="207885" grpId="0"/>
      <p:bldP spid="207886" grpId="0"/>
      <p:bldP spid="207888" grpId="0" animBg="1"/>
      <p:bldP spid="207889" grpId="0" animBg="1"/>
      <p:bldP spid="207890" grpId="0" animBg="1"/>
      <p:bldP spid="207891" grpId="0" animBg="1"/>
      <p:bldP spid="207892" grpId="0" animBg="1"/>
      <p:bldP spid="207893" grpId="0" animBg="1"/>
      <p:bldP spid="207894" grpId="0" animBg="1"/>
      <p:bldP spid="207895" grpId="0" animBg="1"/>
      <p:bldP spid="207896" grpId="0" animBg="1"/>
      <p:bldP spid="207897" grpId="0"/>
      <p:bldP spid="207898" grpId="0"/>
      <p:bldP spid="207899" grpId="0"/>
      <p:bldP spid="207900" grpId="0"/>
      <p:bldP spid="207901" grpId="0"/>
      <p:bldP spid="207902" grpId="0"/>
      <p:bldP spid="20790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B22FFA8-5210-3778-1626-33191F8D9B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Real Numbers: Fixed point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3BD6E01-37F9-2D08-7763-3E8759B45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Let’s assume that we have </a:t>
            </a:r>
            <a:r>
              <a:rPr lang="en-US" altLang="en-US" sz="2000" i="1"/>
              <a:t>n</a:t>
            </a:r>
            <a:r>
              <a:rPr lang="en-US" altLang="en-US" sz="2000"/>
              <a:t> bits to represent a real number.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If the position of the binary point is fixed (say 4 locations from the right)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We do not need to store any information about the binary point.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Bit pattern 11101101 is 8-bit fixed point representation with implied binary point at fourth bit from the right.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This bit pattern is for 14.8125 in decimal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Same bit pattern when treated as unsigned number indicates 237.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In general a bit pattern for a fixed point number </a:t>
            </a:r>
            <a:r>
              <a:rPr lang="en-US" altLang="en-US" sz="2000" i="1"/>
              <a:t>f</a:t>
            </a:r>
            <a:r>
              <a:rPr lang="en-US" altLang="en-US" sz="2000"/>
              <a:t> is same as the bit pattern for a number </a:t>
            </a:r>
            <a:r>
              <a:rPr lang="en-US" altLang="en-US" sz="2000" i="1"/>
              <a:t>f</a:t>
            </a:r>
            <a:r>
              <a:rPr lang="en-US" altLang="en-US" sz="2000">
                <a:sym typeface="Symbol" panose="05050102010706020507" pitchFamily="18" charset="2"/>
              </a:rPr>
              <a:t>2</a:t>
            </a:r>
            <a:r>
              <a:rPr lang="en-US" altLang="en-US" sz="2000" i="1" baseline="30000">
                <a:sym typeface="Symbol" panose="05050102010706020507" pitchFamily="18" charset="2"/>
              </a:rPr>
              <a:t>i</a:t>
            </a:r>
            <a:r>
              <a:rPr lang="en-US" altLang="en-US" sz="2000">
                <a:sym typeface="Symbol" panose="05050102010706020507" pitchFamily="18" charset="2"/>
              </a:rPr>
              <a:t>, where </a:t>
            </a:r>
            <a:r>
              <a:rPr lang="en-US" altLang="en-US" sz="2000" i="1">
                <a:sym typeface="Symbol" panose="05050102010706020507" pitchFamily="18" charset="2"/>
              </a:rPr>
              <a:t>i</a:t>
            </a:r>
            <a:r>
              <a:rPr lang="en-US" altLang="en-US" sz="2000">
                <a:sym typeface="Symbol" panose="05050102010706020507" pitchFamily="18" charset="2"/>
              </a:rPr>
              <a:t> is the position of implied binary point.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>
                <a:sym typeface="Symbol" panose="05050102010706020507" pitchFamily="18" charset="2"/>
              </a:rPr>
              <a:t>Fixed point numbers can be signed or unsigned.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sym typeface="Symbol" panose="05050102010706020507" pitchFamily="18" charset="2"/>
              </a:rPr>
              <a:t>Precision: 2</a:t>
            </a:r>
            <a:r>
              <a:rPr lang="en-US" altLang="en-US" sz="2000" i="1" baseline="30000">
                <a:sym typeface="Symbol" panose="05050102010706020507" pitchFamily="18" charset="2"/>
              </a:rPr>
              <a:t>-i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sym typeface="Symbol" panose="05050102010706020507" pitchFamily="18" charset="2"/>
              </a:rPr>
              <a:t>Range: 2</a:t>
            </a:r>
            <a:r>
              <a:rPr lang="en-US" altLang="en-US" sz="2000" i="1" baseline="30000">
                <a:sym typeface="Symbol" panose="05050102010706020507" pitchFamily="18" charset="2"/>
              </a:rPr>
              <a:t>-i</a:t>
            </a:r>
            <a:r>
              <a:rPr lang="en-US" altLang="en-US" sz="2000">
                <a:sym typeface="Symbol" panose="05050102010706020507" pitchFamily="18" charset="2"/>
              </a:rPr>
              <a:t> times the range of the corresponding integer.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7515B7B-113A-5647-9388-BF8C9C622C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Fixed point numbers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581F12BE-93A8-9EEA-DB5A-EFB1EDB220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Advantage: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Simple format: Same as integer format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Simple algorithms: Add/Subtract same as integer add/subtract.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Multiply and divide: Integer multiply/divide followed by a bit shift.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Disadvantage: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If the data set is large, one ends up having huge size of the data structure.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/>
              <a:t>For example: If a variable is needed to be able to store mass of a planet or mass of a person to a reasonable accuracy, it will have large number of bits for the integer part.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6453F2F-5EA8-51CB-ADF4-B9377C944B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Scientific representation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9B1EDCE-CDF5-5A86-060F-E765F88EBC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Numbers in scientific representation are stored with significand and exponent.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Mass of an electron: 9.1 </a:t>
            </a:r>
            <a:r>
              <a:rPr lang="en-US" altLang="en-US">
                <a:sym typeface="Symbol" panose="05050102010706020507" pitchFamily="18" charset="2"/>
              </a:rPr>
              <a:t> 10</a:t>
            </a:r>
            <a:r>
              <a:rPr lang="en-US" altLang="en-US" baseline="30000">
                <a:sym typeface="Symbol" panose="05050102010706020507" pitchFamily="18" charset="2"/>
              </a:rPr>
              <a:t>-28</a:t>
            </a:r>
            <a:r>
              <a:rPr lang="en-US" altLang="en-US">
                <a:sym typeface="Symbol" panose="05050102010706020507" pitchFamily="18" charset="2"/>
              </a:rPr>
              <a:t>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Mass of a person: 6.0  10</a:t>
            </a:r>
            <a:r>
              <a:rPr lang="en-US" altLang="en-US" baseline="30000">
                <a:sym typeface="Symbol" panose="05050102010706020507" pitchFamily="18" charset="2"/>
              </a:rPr>
              <a:t>4</a:t>
            </a:r>
            <a:r>
              <a:rPr lang="en-US" altLang="en-US">
                <a:sym typeface="Symbol" panose="05050102010706020507" pitchFamily="18" charset="2"/>
              </a:rPr>
              <a:t>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In standard (normalized form), significand is between [1.0, 10).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Zero can not be written as a number in normalized form.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5E4687F-5ADC-B301-256E-4B9E376225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Scientific numbers in binary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77B9F44-276E-F8DA-BA2A-584B238E57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Exponents are powers of 2.</a:t>
            </a:r>
          </a:p>
          <a:p>
            <a:pPr eaLnBrk="1" hangingPunct="1"/>
            <a:r>
              <a:rPr lang="en-US" altLang="en-US"/>
              <a:t>Significands are binary.</a:t>
            </a:r>
          </a:p>
          <a:p>
            <a:pPr eaLnBrk="1" hangingPunct="1"/>
            <a:r>
              <a:rPr lang="en-US" altLang="en-US"/>
              <a:t>In normalized form, significand is between [1.0, 2).</a:t>
            </a:r>
          </a:p>
          <a:p>
            <a:pPr lvl="1" eaLnBrk="1" hangingPunct="1"/>
            <a:r>
              <a:rPr lang="en-US" altLang="en-US"/>
              <a:t>Integer part is always 1.xxxx</a:t>
            </a:r>
          </a:p>
          <a:p>
            <a:pPr eaLnBrk="1" hangingPunct="1"/>
            <a:r>
              <a:rPr lang="en-US" altLang="en-US"/>
              <a:t>1.0011</a:t>
            </a:r>
            <a:r>
              <a:rPr lang="en-US" altLang="en-US" i="1"/>
              <a:t>E</a:t>
            </a:r>
            <a:r>
              <a:rPr lang="en-US" altLang="en-US"/>
              <a:t>100 is 1.0011</a:t>
            </a:r>
            <a:r>
              <a:rPr lang="en-US" altLang="en-US">
                <a:sym typeface="Symbol" panose="05050102010706020507" pitchFamily="18" charset="2"/>
              </a:rPr>
              <a:t>2</a:t>
            </a:r>
            <a:r>
              <a:rPr lang="en-US" altLang="en-US" baseline="30000">
                <a:sym typeface="Symbol" panose="05050102010706020507" pitchFamily="18" charset="2"/>
              </a:rPr>
              <a:t>’b100</a:t>
            </a:r>
            <a:r>
              <a:rPr lang="en-US" altLang="en-US">
                <a:sym typeface="Symbol" panose="05050102010706020507" pitchFamily="18" charset="2"/>
              </a:rPr>
              <a:t>,</a:t>
            </a:r>
            <a:r>
              <a:rPr lang="en-US" altLang="en-US" baseline="30000"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or ’b10011, or 19.</a:t>
            </a:r>
            <a:endParaRPr lang="en-US" altLang="en-US" baseline="3000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9C7403E-41D9-F4C7-41B1-96D44098B6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 Point Numbers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FBA2CD9D-E1B8-626E-9948-7A43D11E1F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Exponents can be positive or negative.</a:t>
            </a:r>
          </a:p>
          <a:p>
            <a:pPr lvl="1" eaLnBrk="1" hangingPunct="1"/>
            <a:r>
              <a:rPr lang="en-US" altLang="en-US"/>
              <a:t>Exponents are stored as biased integer.</a:t>
            </a:r>
          </a:p>
          <a:p>
            <a:pPr lvl="2" eaLnBrk="1" hangingPunct="1"/>
            <a:r>
              <a:rPr lang="en-US" altLang="en-US"/>
              <a:t>If </a:t>
            </a:r>
            <a:r>
              <a:rPr lang="en-US" altLang="en-US" i="1"/>
              <a:t>e</a:t>
            </a:r>
            <a:r>
              <a:rPr lang="en-US" altLang="en-US"/>
              <a:t> is the exponent then </a:t>
            </a:r>
            <a:r>
              <a:rPr lang="en-US" altLang="en-US" i="1"/>
              <a:t>e</a:t>
            </a:r>
            <a:r>
              <a:rPr lang="en-US" altLang="en-US"/>
              <a:t>+</a:t>
            </a:r>
            <a:r>
              <a:rPr lang="en-US" altLang="en-US" i="1"/>
              <a:t>b</a:t>
            </a:r>
            <a:r>
              <a:rPr lang="en-US" altLang="en-US"/>
              <a:t> is stored as unsinged number for exponent.</a:t>
            </a:r>
          </a:p>
          <a:p>
            <a:pPr eaLnBrk="1" hangingPunct="1"/>
            <a:r>
              <a:rPr lang="en-US" altLang="en-US"/>
              <a:t>Numbers are normalized.</a:t>
            </a:r>
          </a:p>
          <a:p>
            <a:pPr lvl="1" eaLnBrk="1" hangingPunct="1"/>
            <a:r>
              <a:rPr lang="en-US" altLang="en-US"/>
              <a:t>Significand is of the form 1.xxxx…</a:t>
            </a:r>
          </a:p>
          <a:p>
            <a:pPr lvl="1" eaLnBrk="1" hangingPunct="1"/>
            <a:r>
              <a:rPr lang="en-US" altLang="en-US"/>
              <a:t>“1.” need not be stored.</a:t>
            </a:r>
          </a:p>
          <a:p>
            <a:pPr lvl="2" eaLnBrk="1" hangingPunct="1"/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2FD610E-CB50-10AA-99FF-E8BF6C3817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IEEE754 Single Precision numbers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1EEFC97D-DB20-CFF5-3500-9717B2C1B7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Used by most programming languages as “float” data type.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32 bit wide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Includes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Sign, Mantissa, Exponent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Sign: Sign of the number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Mantissa: Significand without leading “1.0”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Exponent: biased by 127 or excess-127.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BA675D9-00CF-47D4-56C0-3575B4537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IEEE754 Single precision numbers</a:t>
            </a:r>
          </a:p>
        </p:txBody>
      </p:sp>
      <p:sp>
        <p:nvSpPr>
          <p:cNvPr id="216068" name="Rectangle 4">
            <a:extLst>
              <a:ext uri="{FF2B5EF4-FFF2-40B4-BE49-F238E27FC236}">
                <a16:creationId xmlns:a16="http://schemas.microsoft.com/office/drawing/2014/main" id="{4A0E2C31-2391-8AB6-FDE1-C19CAB50D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2860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/>
              <a:t>S</a:t>
            </a:r>
          </a:p>
        </p:txBody>
      </p:sp>
      <p:sp>
        <p:nvSpPr>
          <p:cNvPr id="216069" name="Rectangle 5">
            <a:extLst>
              <a:ext uri="{FF2B5EF4-FFF2-40B4-BE49-F238E27FC236}">
                <a16:creationId xmlns:a16="http://schemas.microsoft.com/office/drawing/2014/main" id="{106E2F0F-F6CF-8766-9283-C49ED4C42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286000"/>
            <a:ext cx="1371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/>
              <a:t>Exp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/>
              <a:t>(excess-127)</a:t>
            </a:r>
          </a:p>
        </p:txBody>
      </p:sp>
      <p:sp>
        <p:nvSpPr>
          <p:cNvPr id="216070" name="Rectangle 6">
            <a:extLst>
              <a:ext uri="{FF2B5EF4-FFF2-40B4-BE49-F238E27FC236}">
                <a16:creationId xmlns:a16="http://schemas.microsoft.com/office/drawing/2014/main" id="{3815D668-39E8-E5C0-2AB4-302F04D8F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286000"/>
            <a:ext cx="487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/>
              <a:t>Mantissa</a:t>
            </a:r>
          </a:p>
        </p:txBody>
      </p:sp>
      <p:sp>
        <p:nvSpPr>
          <p:cNvPr id="216071" name="Text Box 7">
            <a:extLst>
              <a:ext uri="{FF2B5EF4-FFF2-40B4-BE49-F238E27FC236}">
                <a16:creationId xmlns:a16="http://schemas.microsoft.com/office/drawing/2014/main" id="{8251ED56-8EDA-B5AE-8A97-FAC1AB580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1905001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en-US" sz="1800"/>
              <a:t>0</a:t>
            </a:r>
          </a:p>
        </p:txBody>
      </p:sp>
      <p:sp>
        <p:nvSpPr>
          <p:cNvPr id="216072" name="Text Box 8">
            <a:extLst>
              <a:ext uri="{FF2B5EF4-FFF2-40B4-BE49-F238E27FC236}">
                <a16:creationId xmlns:a16="http://schemas.microsoft.com/office/drawing/2014/main" id="{96A1387B-4081-AA9E-059E-D0902C43A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905001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en-US" sz="1800"/>
              <a:t>31</a:t>
            </a:r>
          </a:p>
        </p:txBody>
      </p:sp>
      <p:sp>
        <p:nvSpPr>
          <p:cNvPr id="216073" name="Text Box 9">
            <a:extLst>
              <a:ext uri="{FF2B5EF4-FFF2-40B4-BE49-F238E27FC236}">
                <a16:creationId xmlns:a16="http://schemas.microsoft.com/office/drawing/2014/main" id="{578F99F2-29D5-34F3-1782-65FED5BAB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905001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en-US" sz="1800"/>
              <a:t>30</a:t>
            </a:r>
          </a:p>
        </p:txBody>
      </p:sp>
      <p:sp>
        <p:nvSpPr>
          <p:cNvPr id="216074" name="Text Box 10">
            <a:extLst>
              <a:ext uri="{FF2B5EF4-FFF2-40B4-BE49-F238E27FC236}">
                <a16:creationId xmlns:a16="http://schemas.microsoft.com/office/drawing/2014/main" id="{930E3A27-DFB2-4581-A42C-11C0DDC66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905001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en-US" sz="1800"/>
              <a:t>23</a:t>
            </a:r>
          </a:p>
        </p:txBody>
      </p:sp>
      <p:sp>
        <p:nvSpPr>
          <p:cNvPr id="216075" name="Text Box 11">
            <a:extLst>
              <a:ext uri="{FF2B5EF4-FFF2-40B4-BE49-F238E27FC236}">
                <a16:creationId xmlns:a16="http://schemas.microsoft.com/office/drawing/2014/main" id="{B17BDCC7-C442-EBED-98D8-D4875CCCA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905001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en-US" sz="1800"/>
              <a:t>22</a:t>
            </a:r>
          </a:p>
        </p:txBody>
      </p:sp>
      <p:sp>
        <p:nvSpPr>
          <p:cNvPr id="216076" name="Text Box 12">
            <a:extLst>
              <a:ext uri="{FF2B5EF4-FFF2-40B4-BE49-F238E27FC236}">
                <a16:creationId xmlns:a16="http://schemas.microsoft.com/office/drawing/2014/main" id="{924C3E8D-7553-7A2B-23B9-3AE59C295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124201"/>
            <a:ext cx="8534400" cy="356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kumimoji="0" lang="en-US" altLang="en-US" sz="2400"/>
              <a:t>Consider -24.75 in decimal.</a:t>
            </a:r>
          </a:p>
          <a:p>
            <a:pPr eaLnBrk="1" hangingPunct="1">
              <a:buFontTx/>
              <a:buNone/>
            </a:pPr>
            <a:r>
              <a:rPr kumimoji="0" lang="en-US" altLang="en-US" sz="2400"/>
              <a:t>In Binary: -11000.11</a:t>
            </a:r>
          </a:p>
          <a:p>
            <a:pPr eaLnBrk="1" hangingPunct="1">
              <a:buFontTx/>
              <a:buNone/>
            </a:pPr>
            <a:r>
              <a:rPr kumimoji="0" lang="en-US" altLang="en-US" sz="2400"/>
              <a:t>Scientific Binary: -1.100011 </a:t>
            </a:r>
            <a:r>
              <a:rPr kumimoji="0" lang="en-US" altLang="en-US" sz="2400">
                <a:sym typeface="Symbol" panose="05050102010706020507" pitchFamily="18" charset="2"/>
              </a:rPr>
              <a:t></a:t>
            </a:r>
            <a:r>
              <a:rPr kumimoji="0" lang="en-US" altLang="en-US" sz="2400"/>
              <a:t> 2</a:t>
            </a:r>
            <a:r>
              <a:rPr kumimoji="0" lang="en-US" altLang="en-US" sz="2400" baseline="30000"/>
              <a:t>4</a:t>
            </a:r>
            <a:endParaRPr kumimoji="0" lang="en-US" altLang="en-US" sz="2400"/>
          </a:p>
          <a:p>
            <a:pPr eaLnBrk="1" hangingPunct="1">
              <a:buFontTx/>
              <a:buNone/>
            </a:pPr>
            <a:r>
              <a:rPr kumimoji="0" lang="en-US" altLang="en-US" sz="2400"/>
              <a:t>Sign: 1 (Negative)</a:t>
            </a:r>
          </a:p>
          <a:p>
            <a:pPr eaLnBrk="1" hangingPunct="1">
              <a:buFontTx/>
              <a:buNone/>
            </a:pPr>
            <a:r>
              <a:rPr kumimoji="0" lang="en-US" altLang="en-US" sz="2400"/>
              <a:t>Exponent: 4+127 (=131) or 10000011 in binary</a:t>
            </a:r>
          </a:p>
          <a:p>
            <a:pPr eaLnBrk="1" hangingPunct="1">
              <a:buFontTx/>
              <a:buNone/>
            </a:pPr>
            <a:r>
              <a:rPr kumimoji="0" lang="en-US" altLang="en-US" sz="2400"/>
              <a:t>Mantissa: 100011000000000000000000</a:t>
            </a:r>
          </a:p>
          <a:p>
            <a:pPr eaLnBrk="1" hangingPunct="1">
              <a:buFontTx/>
              <a:buNone/>
            </a:pPr>
            <a:r>
              <a:rPr kumimoji="0" lang="en-US" altLang="en-US" sz="2400"/>
              <a:t>Bit pattern for IEEE754: 1 10000011 100011000000000000000000</a:t>
            </a:r>
          </a:p>
          <a:p>
            <a:pPr eaLnBrk="1" hangingPunct="1">
              <a:buFontTx/>
              <a:buNone/>
            </a:pPr>
            <a:r>
              <a:rPr kumimoji="0" lang="en-US" altLang="en-US" sz="2400"/>
              <a:t>       </a:t>
            </a:r>
            <a:r>
              <a:rPr kumimoji="0" lang="en-US" altLang="en-US" sz="2400">
                <a:sym typeface="Wingdings" panose="05000000000000000000" pitchFamily="2" charset="2"/>
              </a:rPr>
              <a:t></a:t>
            </a:r>
            <a:r>
              <a:rPr kumimoji="0" lang="en-US" altLang="en-US" sz="2400"/>
              <a:t> ’hC1C60000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8" grpId="0" animBg="1"/>
      <p:bldP spid="216069" grpId="0" animBg="1"/>
      <p:bldP spid="216070" grpId="0" animBg="1"/>
      <p:bldP spid="216071" grpId="0"/>
      <p:bldP spid="216072" grpId="0"/>
      <p:bldP spid="216073" grpId="0"/>
      <p:bldP spid="216074" grpId="0"/>
      <p:bldP spid="216075" grpId="0"/>
      <p:bldP spid="21607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1059</Words>
  <Application>Microsoft Office PowerPoint</Application>
  <PresentationFormat>Widescreen</PresentationFormat>
  <Paragraphs>169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</vt:lpstr>
      <vt:lpstr>Aptos Display</vt:lpstr>
      <vt:lpstr>Arial</vt:lpstr>
      <vt:lpstr>OpenSans-Regular</vt:lpstr>
      <vt:lpstr>Symbol</vt:lpstr>
      <vt:lpstr>Times New Roman</vt:lpstr>
      <vt:lpstr>Wingdings</vt:lpstr>
      <vt:lpstr>Office Theme</vt:lpstr>
      <vt:lpstr>Real Numbers</vt:lpstr>
      <vt:lpstr>Real numbers</vt:lpstr>
      <vt:lpstr>Real Numbers: Fixed point</vt:lpstr>
      <vt:lpstr>Fixed point numbers</vt:lpstr>
      <vt:lpstr>Scientific representation</vt:lpstr>
      <vt:lpstr>Scientific numbers in binary</vt:lpstr>
      <vt:lpstr>Floating Point Numbers</vt:lpstr>
      <vt:lpstr>IEEE754 Single Precision numbers</vt:lpstr>
      <vt:lpstr>IEEE754 Single precision numbers</vt:lpstr>
      <vt:lpstr>Double precision numbers</vt:lpstr>
      <vt:lpstr>Special Cases</vt:lpstr>
      <vt:lpstr>Special Cases</vt:lpstr>
      <vt:lpstr>Special Values</vt:lpstr>
      <vt:lpstr>Limits</vt:lpstr>
      <vt:lpstr>Denormalized Numbers</vt:lpstr>
      <vt:lpstr>Denormalized numbers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Ajai Jain</dc:creator>
  <cp:lastModifiedBy>Ajai Jain</cp:lastModifiedBy>
  <cp:revision>1</cp:revision>
  <dcterms:created xsi:type="dcterms:W3CDTF">2024-08-05T10:12:13Z</dcterms:created>
  <dcterms:modified xsi:type="dcterms:W3CDTF">2024-08-05T10:15:33Z</dcterms:modified>
</cp:coreProperties>
</file>