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2" r:id="rId4"/>
    <p:sldId id="258" r:id="rId5"/>
    <p:sldId id="263" r:id="rId6"/>
    <p:sldId id="259" r:id="rId7"/>
    <p:sldId id="260" r:id="rId8"/>
    <p:sldId id="264"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660"/>
  </p:normalViewPr>
  <p:slideViewPr>
    <p:cSldViewPr snapToGrid="0">
      <p:cViewPr varScale="1">
        <p:scale>
          <a:sx n="50" d="100"/>
          <a:sy n="50" d="100"/>
        </p:scale>
        <p:origin x="6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E5EC31-9AC3-451C-8094-C25784FDCE1A}" type="datetimeFigureOut">
              <a:rPr lang="en-US" smtClean="0"/>
              <a:t>8/13/2024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EB4D9-1823-4D9E-9C4A-3785761B881F}" type="slidenum">
              <a:rPr lang="en-US" smtClean="0"/>
              <a:t>‹#›</a:t>
            </a:fld>
            <a:endParaRPr lang="en-US"/>
          </a:p>
        </p:txBody>
      </p:sp>
    </p:spTree>
    <p:extLst>
      <p:ext uri="{BB962C8B-B14F-4D97-AF65-F5344CB8AC3E}">
        <p14:creationId xmlns:p14="http://schemas.microsoft.com/office/powerpoint/2010/main" val="133146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EB4D9-1823-4D9E-9C4A-3785761B881F}" type="slidenum">
              <a:rPr lang="en-US" smtClean="0"/>
              <a:t>9</a:t>
            </a:fld>
            <a:endParaRPr lang="en-US"/>
          </a:p>
        </p:txBody>
      </p:sp>
    </p:spTree>
    <p:extLst>
      <p:ext uri="{BB962C8B-B14F-4D97-AF65-F5344CB8AC3E}">
        <p14:creationId xmlns:p14="http://schemas.microsoft.com/office/powerpoint/2010/main" val="752253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13DD-033F-4C67-DDF2-7F507146DE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B0274D-1CA6-B183-B9F5-99E6C9480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7A72C2-39D5-2E55-B99A-3091F6A4A2B2}"/>
              </a:ext>
            </a:extLst>
          </p:cNvPr>
          <p:cNvSpPr>
            <a:spLocks noGrp="1"/>
          </p:cNvSpPr>
          <p:nvPr>
            <p:ph type="dt" sz="half" idx="10"/>
          </p:nvPr>
        </p:nvSpPr>
        <p:spPr/>
        <p:txBody>
          <a:bodyPr/>
          <a:lstStyle/>
          <a:p>
            <a:fld id="{08CEE9A1-20ED-43D0-9B1C-8DA5F7B52D37}" type="datetimeFigureOut">
              <a:rPr lang="en-US" smtClean="0"/>
              <a:t>8/13/2024</a:t>
            </a:fld>
            <a:endParaRPr lang="en-US"/>
          </a:p>
        </p:txBody>
      </p:sp>
      <p:sp>
        <p:nvSpPr>
          <p:cNvPr id="5" name="Footer Placeholder 4">
            <a:extLst>
              <a:ext uri="{FF2B5EF4-FFF2-40B4-BE49-F238E27FC236}">
                <a16:creationId xmlns:a16="http://schemas.microsoft.com/office/drawing/2014/main" id="{BF329C43-4931-271D-6A8E-6567066B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BD73E-3CB8-B051-1C2A-2DF401F1C27B}"/>
              </a:ext>
            </a:extLst>
          </p:cNvPr>
          <p:cNvSpPr>
            <a:spLocks noGrp="1"/>
          </p:cNvSpPr>
          <p:nvPr>
            <p:ph type="sldNum" sz="quarter" idx="12"/>
          </p:nvPr>
        </p:nvSpPr>
        <p:spPr/>
        <p:txBody>
          <a:bodyPr/>
          <a:lstStyle/>
          <a:p>
            <a:fld id="{B70BDC62-6914-48DF-BC35-34114DDD67E3}" type="slidenum">
              <a:rPr lang="en-US" smtClean="0"/>
              <a:t>‹#›</a:t>
            </a:fld>
            <a:endParaRPr lang="en-US"/>
          </a:p>
        </p:txBody>
      </p:sp>
    </p:spTree>
    <p:extLst>
      <p:ext uri="{BB962C8B-B14F-4D97-AF65-F5344CB8AC3E}">
        <p14:creationId xmlns:p14="http://schemas.microsoft.com/office/powerpoint/2010/main" val="1576881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1F38-21FF-DBA1-4207-C434CA8F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4FD734-2F22-C95C-7265-7759D09D6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8D6DF-9839-FBE0-8DD5-858A23C8935F}"/>
              </a:ext>
            </a:extLst>
          </p:cNvPr>
          <p:cNvSpPr>
            <a:spLocks noGrp="1"/>
          </p:cNvSpPr>
          <p:nvPr>
            <p:ph type="dt" sz="half" idx="10"/>
          </p:nvPr>
        </p:nvSpPr>
        <p:spPr/>
        <p:txBody>
          <a:bodyPr/>
          <a:lstStyle/>
          <a:p>
            <a:fld id="{08CEE9A1-20ED-43D0-9B1C-8DA5F7B52D37}" type="datetimeFigureOut">
              <a:rPr lang="en-US" smtClean="0"/>
              <a:t>8/13/2024</a:t>
            </a:fld>
            <a:endParaRPr lang="en-US"/>
          </a:p>
        </p:txBody>
      </p:sp>
      <p:sp>
        <p:nvSpPr>
          <p:cNvPr id="5" name="Footer Placeholder 4">
            <a:extLst>
              <a:ext uri="{FF2B5EF4-FFF2-40B4-BE49-F238E27FC236}">
                <a16:creationId xmlns:a16="http://schemas.microsoft.com/office/drawing/2014/main" id="{057BCC81-9283-7098-CB44-6A6C5572E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13135-B908-CC68-F086-0CFCACD552F9}"/>
              </a:ext>
            </a:extLst>
          </p:cNvPr>
          <p:cNvSpPr>
            <a:spLocks noGrp="1"/>
          </p:cNvSpPr>
          <p:nvPr>
            <p:ph type="sldNum" sz="quarter" idx="12"/>
          </p:nvPr>
        </p:nvSpPr>
        <p:spPr/>
        <p:txBody>
          <a:bodyPr/>
          <a:lstStyle/>
          <a:p>
            <a:fld id="{B70BDC62-6914-48DF-BC35-34114DDD67E3}" type="slidenum">
              <a:rPr lang="en-US" smtClean="0"/>
              <a:t>‹#›</a:t>
            </a:fld>
            <a:endParaRPr lang="en-US"/>
          </a:p>
        </p:txBody>
      </p:sp>
    </p:spTree>
    <p:extLst>
      <p:ext uri="{BB962C8B-B14F-4D97-AF65-F5344CB8AC3E}">
        <p14:creationId xmlns:p14="http://schemas.microsoft.com/office/powerpoint/2010/main" val="272444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8FE6B0-03AA-A1E3-8CC4-F2E7DF62E9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2F9FCB-DB84-3EEB-ADE7-C697BAC4F9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66446-CE7B-0265-CC1D-0057FC2B1BCB}"/>
              </a:ext>
            </a:extLst>
          </p:cNvPr>
          <p:cNvSpPr>
            <a:spLocks noGrp="1"/>
          </p:cNvSpPr>
          <p:nvPr>
            <p:ph type="dt" sz="half" idx="10"/>
          </p:nvPr>
        </p:nvSpPr>
        <p:spPr/>
        <p:txBody>
          <a:bodyPr/>
          <a:lstStyle/>
          <a:p>
            <a:fld id="{08CEE9A1-20ED-43D0-9B1C-8DA5F7B52D37}" type="datetimeFigureOut">
              <a:rPr lang="en-US" smtClean="0"/>
              <a:t>8/13/2024</a:t>
            </a:fld>
            <a:endParaRPr lang="en-US"/>
          </a:p>
        </p:txBody>
      </p:sp>
      <p:sp>
        <p:nvSpPr>
          <p:cNvPr id="5" name="Footer Placeholder 4">
            <a:extLst>
              <a:ext uri="{FF2B5EF4-FFF2-40B4-BE49-F238E27FC236}">
                <a16:creationId xmlns:a16="http://schemas.microsoft.com/office/drawing/2014/main" id="{C0A2AC63-C2D0-F03B-3AAF-3FDAB7154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3203B-8DE5-E733-54E8-CFC77361325B}"/>
              </a:ext>
            </a:extLst>
          </p:cNvPr>
          <p:cNvSpPr>
            <a:spLocks noGrp="1"/>
          </p:cNvSpPr>
          <p:nvPr>
            <p:ph type="sldNum" sz="quarter" idx="12"/>
          </p:nvPr>
        </p:nvSpPr>
        <p:spPr/>
        <p:txBody>
          <a:bodyPr/>
          <a:lstStyle/>
          <a:p>
            <a:fld id="{B70BDC62-6914-48DF-BC35-34114DDD67E3}" type="slidenum">
              <a:rPr lang="en-US" smtClean="0"/>
              <a:t>‹#›</a:t>
            </a:fld>
            <a:endParaRPr lang="en-US"/>
          </a:p>
        </p:txBody>
      </p:sp>
    </p:spTree>
    <p:extLst>
      <p:ext uri="{BB962C8B-B14F-4D97-AF65-F5344CB8AC3E}">
        <p14:creationId xmlns:p14="http://schemas.microsoft.com/office/powerpoint/2010/main" val="26212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1C96-8DB4-1ACA-6335-415B9B129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3879B6-5D1A-77F0-2184-5594666E8F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0E593-DB3A-66B5-C36B-31B7D6987E77}"/>
              </a:ext>
            </a:extLst>
          </p:cNvPr>
          <p:cNvSpPr>
            <a:spLocks noGrp="1"/>
          </p:cNvSpPr>
          <p:nvPr>
            <p:ph type="dt" sz="half" idx="10"/>
          </p:nvPr>
        </p:nvSpPr>
        <p:spPr/>
        <p:txBody>
          <a:bodyPr/>
          <a:lstStyle/>
          <a:p>
            <a:fld id="{08CEE9A1-20ED-43D0-9B1C-8DA5F7B52D37}" type="datetimeFigureOut">
              <a:rPr lang="en-US" smtClean="0"/>
              <a:t>8/13/2024</a:t>
            </a:fld>
            <a:endParaRPr lang="en-US"/>
          </a:p>
        </p:txBody>
      </p:sp>
      <p:sp>
        <p:nvSpPr>
          <p:cNvPr id="5" name="Footer Placeholder 4">
            <a:extLst>
              <a:ext uri="{FF2B5EF4-FFF2-40B4-BE49-F238E27FC236}">
                <a16:creationId xmlns:a16="http://schemas.microsoft.com/office/drawing/2014/main" id="{66EDDD72-9CEF-B1AC-EE12-E8CF61C9F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F69B5-1BC8-3902-55F3-B3688CA43FAA}"/>
              </a:ext>
            </a:extLst>
          </p:cNvPr>
          <p:cNvSpPr>
            <a:spLocks noGrp="1"/>
          </p:cNvSpPr>
          <p:nvPr>
            <p:ph type="sldNum" sz="quarter" idx="12"/>
          </p:nvPr>
        </p:nvSpPr>
        <p:spPr/>
        <p:txBody>
          <a:bodyPr/>
          <a:lstStyle/>
          <a:p>
            <a:fld id="{B70BDC62-6914-48DF-BC35-34114DDD67E3}" type="slidenum">
              <a:rPr lang="en-US" smtClean="0"/>
              <a:t>‹#›</a:t>
            </a:fld>
            <a:endParaRPr lang="en-US"/>
          </a:p>
        </p:txBody>
      </p:sp>
    </p:spTree>
    <p:extLst>
      <p:ext uri="{BB962C8B-B14F-4D97-AF65-F5344CB8AC3E}">
        <p14:creationId xmlns:p14="http://schemas.microsoft.com/office/powerpoint/2010/main" val="357456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AAE7-1709-F5FC-912B-7E066A517C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7A2750-4E73-830A-037C-51C7D0FF1A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AEE0BC-51D5-E24C-8479-BF155106CD4C}"/>
              </a:ext>
            </a:extLst>
          </p:cNvPr>
          <p:cNvSpPr>
            <a:spLocks noGrp="1"/>
          </p:cNvSpPr>
          <p:nvPr>
            <p:ph type="dt" sz="half" idx="10"/>
          </p:nvPr>
        </p:nvSpPr>
        <p:spPr/>
        <p:txBody>
          <a:bodyPr/>
          <a:lstStyle/>
          <a:p>
            <a:fld id="{08CEE9A1-20ED-43D0-9B1C-8DA5F7B52D37}" type="datetimeFigureOut">
              <a:rPr lang="en-US" smtClean="0"/>
              <a:t>8/13/2024</a:t>
            </a:fld>
            <a:endParaRPr lang="en-US"/>
          </a:p>
        </p:txBody>
      </p:sp>
      <p:sp>
        <p:nvSpPr>
          <p:cNvPr id="5" name="Footer Placeholder 4">
            <a:extLst>
              <a:ext uri="{FF2B5EF4-FFF2-40B4-BE49-F238E27FC236}">
                <a16:creationId xmlns:a16="http://schemas.microsoft.com/office/drawing/2014/main" id="{0A653189-1431-F272-41BC-2AD457C82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0A0E0-AB06-5C60-0DCB-A3FCE56E2A4A}"/>
              </a:ext>
            </a:extLst>
          </p:cNvPr>
          <p:cNvSpPr>
            <a:spLocks noGrp="1"/>
          </p:cNvSpPr>
          <p:nvPr>
            <p:ph type="sldNum" sz="quarter" idx="12"/>
          </p:nvPr>
        </p:nvSpPr>
        <p:spPr/>
        <p:txBody>
          <a:bodyPr/>
          <a:lstStyle/>
          <a:p>
            <a:fld id="{B70BDC62-6914-48DF-BC35-34114DDD67E3}" type="slidenum">
              <a:rPr lang="en-US" smtClean="0"/>
              <a:t>‹#›</a:t>
            </a:fld>
            <a:endParaRPr lang="en-US"/>
          </a:p>
        </p:txBody>
      </p:sp>
    </p:spTree>
    <p:extLst>
      <p:ext uri="{BB962C8B-B14F-4D97-AF65-F5344CB8AC3E}">
        <p14:creationId xmlns:p14="http://schemas.microsoft.com/office/powerpoint/2010/main" val="326549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3622-7927-057C-70D6-668DB2A57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DF824-0B3F-102B-4757-8CEBDBA629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2B78DE-8F6D-20F7-C684-A5FC1B890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5F2716-B0E1-0341-6F03-84DAB50E9E74}"/>
              </a:ext>
            </a:extLst>
          </p:cNvPr>
          <p:cNvSpPr>
            <a:spLocks noGrp="1"/>
          </p:cNvSpPr>
          <p:nvPr>
            <p:ph type="dt" sz="half" idx="10"/>
          </p:nvPr>
        </p:nvSpPr>
        <p:spPr/>
        <p:txBody>
          <a:bodyPr/>
          <a:lstStyle/>
          <a:p>
            <a:fld id="{08CEE9A1-20ED-43D0-9B1C-8DA5F7B52D37}" type="datetimeFigureOut">
              <a:rPr lang="en-US" smtClean="0"/>
              <a:t>8/13/2024</a:t>
            </a:fld>
            <a:endParaRPr lang="en-US"/>
          </a:p>
        </p:txBody>
      </p:sp>
      <p:sp>
        <p:nvSpPr>
          <p:cNvPr id="6" name="Footer Placeholder 5">
            <a:extLst>
              <a:ext uri="{FF2B5EF4-FFF2-40B4-BE49-F238E27FC236}">
                <a16:creationId xmlns:a16="http://schemas.microsoft.com/office/drawing/2014/main" id="{076C6B59-456C-0DE1-F44C-12362BF8A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0F643-93CE-7AC5-B157-C32A8ABC3D6C}"/>
              </a:ext>
            </a:extLst>
          </p:cNvPr>
          <p:cNvSpPr>
            <a:spLocks noGrp="1"/>
          </p:cNvSpPr>
          <p:nvPr>
            <p:ph type="sldNum" sz="quarter" idx="12"/>
          </p:nvPr>
        </p:nvSpPr>
        <p:spPr/>
        <p:txBody>
          <a:bodyPr/>
          <a:lstStyle/>
          <a:p>
            <a:fld id="{B70BDC62-6914-48DF-BC35-34114DDD67E3}" type="slidenum">
              <a:rPr lang="en-US" smtClean="0"/>
              <a:t>‹#›</a:t>
            </a:fld>
            <a:endParaRPr lang="en-US"/>
          </a:p>
        </p:txBody>
      </p:sp>
    </p:spTree>
    <p:extLst>
      <p:ext uri="{BB962C8B-B14F-4D97-AF65-F5344CB8AC3E}">
        <p14:creationId xmlns:p14="http://schemas.microsoft.com/office/powerpoint/2010/main" val="139427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8CBD-8D8D-02D9-41DF-3C8256845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D3156B-D7AB-C00F-9E65-9B44706BD3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6267B-B246-4265-1EC6-3142B6B789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84769-2F4D-A7E6-AA93-ED189CF9D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014FAF-7BCC-8DF4-3A8A-250F14492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FADE38-FF60-18BB-C227-94AB5BD5760E}"/>
              </a:ext>
            </a:extLst>
          </p:cNvPr>
          <p:cNvSpPr>
            <a:spLocks noGrp="1"/>
          </p:cNvSpPr>
          <p:nvPr>
            <p:ph type="dt" sz="half" idx="10"/>
          </p:nvPr>
        </p:nvSpPr>
        <p:spPr/>
        <p:txBody>
          <a:bodyPr/>
          <a:lstStyle/>
          <a:p>
            <a:fld id="{08CEE9A1-20ED-43D0-9B1C-8DA5F7B52D37}" type="datetimeFigureOut">
              <a:rPr lang="en-US" smtClean="0"/>
              <a:t>8/13/2024</a:t>
            </a:fld>
            <a:endParaRPr lang="en-US"/>
          </a:p>
        </p:txBody>
      </p:sp>
      <p:sp>
        <p:nvSpPr>
          <p:cNvPr id="8" name="Footer Placeholder 7">
            <a:extLst>
              <a:ext uri="{FF2B5EF4-FFF2-40B4-BE49-F238E27FC236}">
                <a16:creationId xmlns:a16="http://schemas.microsoft.com/office/drawing/2014/main" id="{BA12CEED-0009-3267-1FC3-865E944617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A3A4D4-E82C-7D05-9579-BA246873329D}"/>
              </a:ext>
            </a:extLst>
          </p:cNvPr>
          <p:cNvSpPr>
            <a:spLocks noGrp="1"/>
          </p:cNvSpPr>
          <p:nvPr>
            <p:ph type="sldNum" sz="quarter" idx="12"/>
          </p:nvPr>
        </p:nvSpPr>
        <p:spPr/>
        <p:txBody>
          <a:bodyPr/>
          <a:lstStyle/>
          <a:p>
            <a:fld id="{B70BDC62-6914-48DF-BC35-34114DDD67E3}" type="slidenum">
              <a:rPr lang="en-US" smtClean="0"/>
              <a:t>‹#›</a:t>
            </a:fld>
            <a:endParaRPr lang="en-US"/>
          </a:p>
        </p:txBody>
      </p:sp>
    </p:spTree>
    <p:extLst>
      <p:ext uri="{BB962C8B-B14F-4D97-AF65-F5344CB8AC3E}">
        <p14:creationId xmlns:p14="http://schemas.microsoft.com/office/powerpoint/2010/main" val="529580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F772-80A7-88B7-695B-8855F709A5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79BA49-1A95-6D15-EB02-24A0ED7D32DF}"/>
              </a:ext>
            </a:extLst>
          </p:cNvPr>
          <p:cNvSpPr>
            <a:spLocks noGrp="1"/>
          </p:cNvSpPr>
          <p:nvPr>
            <p:ph type="dt" sz="half" idx="10"/>
          </p:nvPr>
        </p:nvSpPr>
        <p:spPr/>
        <p:txBody>
          <a:bodyPr/>
          <a:lstStyle/>
          <a:p>
            <a:fld id="{08CEE9A1-20ED-43D0-9B1C-8DA5F7B52D37}" type="datetimeFigureOut">
              <a:rPr lang="en-US" smtClean="0"/>
              <a:t>8/13/2024</a:t>
            </a:fld>
            <a:endParaRPr lang="en-US"/>
          </a:p>
        </p:txBody>
      </p:sp>
      <p:sp>
        <p:nvSpPr>
          <p:cNvPr id="4" name="Footer Placeholder 3">
            <a:extLst>
              <a:ext uri="{FF2B5EF4-FFF2-40B4-BE49-F238E27FC236}">
                <a16:creationId xmlns:a16="http://schemas.microsoft.com/office/drawing/2014/main" id="{4E111A6F-4E4F-F741-0882-97422F096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0E558F-B732-2436-52B5-5F14343ADA83}"/>
              </a:ext>
            </a:extLst>
          </p:cNvPr>
          <p:cNvSpPr>
            <a:spLocks noGrp="1"/>
          </p:cNvSpPr>
          <p:nvPr>
            <p:ph type="sldNum" sz="quarter" idx="12"/>
          </p:nvPr>
        </p:nvSpPr>
        <p:spPr/>
        <p:txBody>
          <a:bodyPr/>
          <a:lstStyle/>
          <a:p>
            <a:fld id="{B70BDC62-6914-48DF-BC35-34114DDD67E3}" type="slidenum">
              <a:rPr lang="en-US" smtClean="0"/>
              <a:t>‹#›</a:t>
            </a:fld>
            <a:endParaRPr lang="en-US"/>
          </a:p>
        </p:txBody>
      </p:sp>
    </p:spTree>
    <p:extLst>
      <p:ext uri="{BB962C8B-B14F-4D97-AF65-F5344CB8AC3E}">
        <p14:creationId xmlns:p14="http://schemas.microsoft.com/office/powerpoint/2010/main" val="289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808F82-69CD-F5FB-8F71-22C5DD7B63C8}"/>
              </a:ext>
            </a:extLst>
          </p:cNvPr>
          <p:cNvSpPr>
            <a:spLocks noGrp="1"/>
          </p:cNvSpPr>
          <p:nvPr>
            <p:ph type="dt" sz="half" idx="10"/>
          </p:nvPr>
        </p:nvSpPr>
        <p:spPr/>
        <p:txBody>
          <a:bodyPr/>
          <a:lstStyle/>
          <a:p>
            <a:fld id="{08CEE9A1-20ED-43D0-9B1C-8DA5F7B52D37}" type="datetimeFigureOut">
              <a:rPr lang="en-US" smtClean="0"/>
              <a:t>8/13/2024</a:t>
            </a:fld>
            <a:endParaRPr lang="en-US"/>
          </a:p>
        </p:txBody>
      </p:sp>
      <p:sp>
        <p:nvSpPr>
          <p:cNvPr id="3" name="Footer Placeholder 2">
            <a:extLst>
              <a:ext uri="{FF2B5EF4-FFF2-40B4-BE49-F238E27FC236}">
                <a16:creationId xmlns:a16="http://schemas.microsoft.com/office/drawing/2014/main" id="{F33534C5-EBFD-0D09-A987-FCA95DBF13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06A8E2-EF05-3558-1EDB-29FCD452415B}"/>
              </a:ext>
            </a:extLst>
          </p:cNvPr>
          <p:cNvSpPr>
            <a:spLocks noGrp="1"/>
          </p:cNvSpPr>
          <p:nvPr>
            <p:ph type="sldNum" sz="quarter" idx="12"/>
          </p:nvPr>
        </p:nvSpPr>
        <p:spPr/>
        <p:txBody>
          <a:bodyPr/>
          <a:lstStyle/>
          <a:p>
            <a:fld id="{B70BDC62-6914-48DF-BC35-34114DDD67E3}" type="slidenum">
              <a:rPr lang="en-US" smtClean="0"/>
              <a:t>‹#›</a:t>
            </a:fld>
            <a:endParaRPr lang="en-US"/>
          </a:p>
        </p:txBody>
      </p:sp>
    </p:spTree>
    <p:extLst>
      <p:ext uri="{BB962C8B-B14F-4D97-AF65-F5344CB8AC3E}">
        <p14:creationId xmlns:p14="http://schemas.microsoft.com/office/powerpoint/2010/main" val="234569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B359-6D45-8481-90C1-0B9B70152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492018-3D8F-07AF-02A2-855F95CF7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B038F-84B0-BA5C-2355-5C61C6C6A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8882F-0084-66F2-8ADE-9725590B6E47}"/>
              </a:ext>
            </a:extLst>
          </p:cNvPr>
          <p:cNvSpPr>
            <a:spLocks noGrp="1"/>
          </p:cNvSpPr>
          <p:nvPr>
            <p:ph type="dt" sz="half" idx="10"/>
          </p:nvPr>
        </p:nvSpPr>
        <p:spPr/>
        <p:txBody>
          <a:bodyPr/>
          <a:lstStyle/>
          <a:p>
            <a:fld id="{08CEE9A1-20ED-43D0-9B1C-8DA5F7B52D37}" type="datetimeFigureOut">
              <a:rPr lang="en-US" smtClean="0"/>
              <a:t>8/13/2024</a:t>
            </a:fld>
            <a:endParaRPr lang="en-US"/>
          </a:p>
        </p:txBody>
      </p:sp>
      <p:sp>
        <p:nvSpPr>
          <p:cNvPr id="6" name="Footer Placeholder 5">
            <a:extLst>
              <a:ext uri="{FF2B5EF4-FFF2-40B4-BE49-F238E27FC236}">
                <a16:creationId xmlns:a16="http://schemas.microsoft.com/office/drawing/2014/main" id="{84183094-5D09-3EF4-634E-EDAABDCB0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3CCA0-BB2D-37E7-70C6-EC1E9B9D83B1}"/>
              </a:ext>
            </a:extLst>
          </p:cNvPr>
          <p:cNvSpPr>
            <a:spLocks noGrp="1"/>
          </p:cNvSpPr>
          <p:nvPr>
            <p:ph type="sldNum" sz="quarter" idx="12"/>
          </p:nvPr>
        </p:nvSpPr>
        <p:spPr/>
        <p:txBody>
          <a:bodyPr/>
          <a:lstStyle/>
          <a:p>
            <a:fld id="{B70BDC62-6914-48DF-BC35-34114DDD67E3}" type="slidenum">
              <a:rPr lang="en-US" smtClean="0"/>
              <a:t>‹#›</a:t>
            </a:fld>
            <a:endParaRPr lang="en-US"/>
          </a:p>
        </p:txBody>
      </p:sp>
    </p:spTree>
    <p:extLst>
      <p:ext uri="{BB962C8B-B14F-4D97-AF65-F5344CB8AC3E}">
        <p14:creationId xmlns:p14="http://schemas.microsoft.com/office/powerpoint/2010/main" val="305017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D852-4B47-FB8B-226E-073F0ECB5B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89A346-3481-81ED-7F65-2466C8BAA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D60B8F-1474-89F4-1514-B2CCE23DB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7B82A-BDDB-158E-2D18-E624965F94A8}"/>
              </a:ext>
            </a:extLst>
          </p:cNvPr>
          <p:cNvSpPr>
            <a:spLocks noGrp="1"/>
          </p:cNvSpPr>
          <p:nvPr>
            <p:ph type="dt" sz="half" idx="10"/>
          </p:nvPr>
        </p:nvSpPr>
        <p:spPr/>
        <p:txBody>
          <a:bodyPr/>
          <a:lstStyle/>
          <a:p>
            <a:fld id="{08CEE9A1-20ED-43D0-9B1C-8DA5F7B52D37}" type="datetimeFigureOut">
              <a:rPr lang="en-US" smtClean="0"/>
              <a:t>8/13/2024</a:t>
            </a:fld>
            <a:endParaRPr lang="en-US"/>
          </a:p>
        </p:txBody>
      </p:sp>
      <p:sp>
        <p:nvSpPr>
          <p:cNvPr id="6" name="Footer Placeholder 5">
            <a:extLst>
              <a:ext uri="{FF2B5EF4-FFF2-40B4-BE49-F238E27FC236}">
                <a16:creationId xmlns:a16="http://schemas.microsoft.com/office/drawing/2014/main" id="{FF9ABF4D-A6F4-A187-1846-006028341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66DDD-5EBA-E0CD-75A9-F912166CD65B}"/>
              </a:ext>
            </a:extLst>
          </p:cNvPr>
          <p:cNvSpPr>
            <a:spLocks noGrp="1"/>
          </p:cNvSpPr>
          <p:nvPr>
            <p:ph type="sldNum" sz="quarter" idx="12"/>
          </p:nvPr>
        </p:nvSpPr>
        <p:spPr/>
        <p:txBody>
          <a:bodyPr/>
          <a:lstStyle/>
          <a:p>
            <a:fld id="{B70BDC62-6914-48DF-BC35-34114DDD67E3}" type="slidenum">
              <a:rPr lang="en-US" smtClean="0"/>
              <a:t>‹#›</a:t>
            </a:fld>
            <a:endParaRPr lang="en-US"/>
          </a:p>
        </p:txBody>
      </p:sp>
    </p:spTree>
    <p:extLst>
      <p:ext uri="{BB962C8B-B14F-4D97-AF65-F5344CB8AC3E}">
        <p14:creationId xmlns:p14="http://schemas.microsoft.com/office/powerpoint/2010/main" val="121097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37378-AFAD-4D0F-DF64-33239BF12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DF5BBA-ADCD-8849-40B1-AB69EEEAB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34A5A-F90B-5C31-BD09-7DE05217A2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CEE9A1-20ED-43D0-9B1C-8DA5F7B52D37}" type="datetimeFigureOut">
              <a:rPr lang="en-US" smtClean="0"/>
              <a:t>8/13/2024</a:t>
            </a:fld>
            <a:endParaRPr lang="en-US"/>
          </a:p>
        </p:txBody>
      </p:sp>
      <p:sp>
        <p:nvSpPr>
          <p:cNvPr id="5" name="Footer Placeholder 4">
            <a:extLst>
              <a:ext uri="{FF2B5EF4-FFF2-40B4-BE49-F238E27FC236}">
                <a16:creationId xmlns:a16="http://schemas.microsoft.com/office/drawing/2014/main" id="{B8834728-C50E-71FE-952C-CB11D24B6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1BAC1F-AB3B-32D3-F398-7E1B0F08E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0BDC62-6914-48DF-BC35-34114DDD67E3}" type="slidenum">
              <a:rPr lang="en-US" smtClean="0"/>
              <a:t>‹#›</a:t>
            </a:fld>
            <a:endParaRPr lang="en-US"/>
          </a:p>
        </p:txBody>
      </p:sp>
    </p:spTree>
    <p:extLst>
      <p:ext uri="{BB962C8B-B14F-4D97-AF65-F5344CB8AC3E}">
        <p14:creationId xmlns:p14="http://schemas.microsoft.com/office/powerpoint/2010/main" val="4067538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7E71-98E1-C80E-E578-EF19E786BA7D}"/>
              </a:ext>
            </a:extLst>
          </p:cNvPr>
          <p:cNvSpPr>
            <a:spLocks noGrp="1"/>
          </p:cNvSpPr>
          <p:nvPr>
            <p:ph type="ctrTitle"/>
          </p:nvPr>
        </p:nvSpPr>
        <p:spPr>
          <a:xfrm>
            <a:off x="1611086" y="1122364"/>
            <a:ext cx="8904514" cy="739094"/>
          </a:xfrm>
        </p:spPr>
        <p:txBody>
          <a:bodyPr>
            <a:normAutofit fontScale="90000"/>
          </a:bodyPr>
          <a:lstStyle/>
          <a:p>
            <a:r>
              <a:rPr lang="en-US" b="1" i="0" dirty="0">
                <a:effectLst/>
                <a:highlight>
                  <a:srgbClr val="FFFFFF"/>
                </a:highlight>
                <a:latin typeface="Roboto Condensed" panose="02000000000000000000" pitchFamily="2" charset="0"/>
              </a:rPr>
              <a:t>Von Neumann Architecture</a:t>
            </a:r>
            <a:br>
              <a:rPr lang="en-US" b="1" i="0" dirty="0">
                <a:effectLst/>
                <a:highlight>
                  <a:srgbClr val="FFFFFF"/>
                </a:highlight>
                <a:latin typeface="Roboto Condensed" panose="02000000000000000000" pitchFamily="2" charset="0"/>
              </a:rPr>
            </a:br>
            <a:endParaRPr lang="en-US" dirty="0"/>
          </a:p>
        </p:txBody>
      </p:sp>
      <p:pic>
        <p:nvPicPr>
          <p:cNvPr id="7" name="Picture 6">
            <a:extLst>
              <a:ext uri="{FF2B5EF4-FFF2-40B4-BE49-F238E27FC236}">
                <a16:creationId xmlns:a16="http://schemas.microsoft.com/office/drawing/2014/main" id="{3731E58F-4EBD-E41B-DFA8-A8934D70BC15}"/>
              </a:ext>
            </a:extLst>
          </p:cNvPr>
          <p:cNvPicPr>
            <a:picLocks noChangeAspect="1"/>
          </p:cNvPicPr>
          <p:nvPr/>
        </p:nvPicPr>
        <p:blipFill>
          <a:blip r:embed="rId2"/>
          <a:stretch>
            <a:fillRect/>
          </a:stretch>
        </p:blipFill>
        <p:spPr>
          <a:xfrm>
            <a:off x="2963537" y="2076449"/>
            <a:ext cx="4627888" cy="4185733"/>
          </a:xfrm>
          <a:prstGeom prst="rect">
            <a:avLst/>
          </a:prstGeom>
        </p:spPr>
      </p:pic>
      <p:sp>
        <p:nvSpPr>
          <p:cNvPr id="6" name="AutoShape 6" descr="von neumann and harvard architecture">
            <a:extLst>
              <a:ext uri="{FF2B5EF4-FFF2-40B4-BE49-F238E27FC236}">
                <a16:creationId xmlns:a16="http://schemas.microsoft.com/office/drawing/2014/main" id="{2312A8FB-876D-DA96-86A9-21028EB294BC}"/>
              </a:ext>
            </a:extLst>
          </p:cNvPr>
          <p:cNvSpPr>
            <a:spLocks noGrp="1" noChangeAspect="1" noChangeArrowheads="1"/>
          </p:cNvSpPr>
          <p:nvPr>
            <p:ph type="subTitle" idx="1"/>
          </p:nvPr>
        </p:nvSpPr>
        <p:spPr bwMode="auto">
          <a:xfrm>
            <a:off x="259611" y="844043"/>
            <a:ext cx="10702303" cy="54181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98954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82" y="-87313"/>
            <a:ext cx="10515600" cy="1325563"/>
          </a:xfrm>
        </p:spPr>
        <p:txBody>
          <a:bodyPr/>
          <a:lstStyle/>
          <a:p>
            <a:r>
              <a:rPr lang="en-US" b="1" dirty="0" smtClean="0"/>
              <a:t>Performance Equation</a:t>
            </a:r>
            <a:endParaRPr lang="en-US" b="1" dirty="0"/>
          </a:p>
        </p:txBody>
      </p:sp>
      <p:sp>
        <p:nvSpPr>
          <p:cNvPr id="3" name="Content Placeholder 2"/>
          <p:cNvSpPr>
            <a:spLocks noGrp="1"/>
          </p:cNvSpPr>
          <p:nvPr>
            <p:ph idx="1"/>
          </p:nvPr>
        </p:nvSpPr>
        <p:spPr>
          <a:xfrm>
            <a:off x="514350" y="1238250"/>
            <a:ext cx="10839450" cy="5943599"/>
          </a:xfrm>
        </p:spPr>
        <p:txBody>
          <a:bodyPr>
            <a:normAutofit/>
          </a:bodyPr>
          <a:lstStyle/>
          <a:p>
            <a:pPr marL="365760" indent="-256032">
              <a:buFont typeface="Wingdings 3"/>
              <a:buChar char=""/>
              <a:defRPr/>
            </a:pPr>
            <a:r>
              <a:rPr lang="en-US" dirty="0">
                <a:latin typeface="Arabic Typesetting" pitchFamily="66" charset="-78"/>
                <a:cs typeface="Arabic Typesetting" pitchFamily="66" charset="-78"/>
              </a:rPr>
              <a:t>The following equation is commonly used for expressing a computer's performance ability: </a:t>
            </a:r>
            <a:endParaRPr lang="en-US" dirty="0" smtClean="0">
              <a:latin typeface="Arabic Typesetting" pitchFamily="66" charset="-78"/>
              <a:cs typeface="Arabic Typesetting" pitchFamily="66" charset="-78"/>
            </a:endParaRPr>
          </a:p>
          <a:p>
            <a:pPr marL="365760" indent="-256032">
              <a:buFont typeface="Wingdings 3"/>
              <a:buChar char=""/>
              <a:defRPr/>
            </a:pPr>
            <a:endParaRPr lang="en-US" dirty="0" smtClean="0">
              <a:latin typeface="Arabic Typesetting" pitchFamily="66" charset="-78"/>
              <a:cs typeface="Arabic Typesetting" pitchFamily="66" charset="-78"/>
            </a:endParaRPr>
          </a:p>
          <a:p>
            <a:pPr marL="365760" indent="-256032">
              <a:buFont typeface="Wingdings 3"/>
              <a:buChar char=""/>
              <a:defRPr/>
            </a:pPr>
            <a:endParaRPr lang="en-US" dirty="0" smtClean="0">
              <a:latin typeface="Arabic Typesetting" pitchFamily="66" charset="-78"/>
              <a:cs typeface="Arabic Typesetting" pitchFamily="66" charset="-78"/>
            </a:endParaRPr>
          </a:p>
          <a:p>
            <a:pPr marL="365760" indent="-256032">
              <a:buFont typeface="Wingdings 3"/>
              <a:buChar char=""/>
              <a:defRPr/>
            </a:pPr>
            <a:endParaRPr lang="en-US" dirty="0">
              <a:latin typeface="Arabic Typesetting" pitchFamily="66" charset="-78"/>
              <a:cs typeface="Arabic Typesetting" pitchFamily="66" charset="-78"/>
            </a:endParaRPr>
          </a:p>
          <a:p>
            <a:pPr marL="109728" indent="0">
              <a:buNone/>
              <a:defRPr/>
            </a:pPr>
            <a:endParaRPr lang="en-US" dirty="0" smtClean="0">
              <a:latin typeface="Arabic Typesetting" pitchFamily="66" charset="-78"/>
              <a:cs typeface="Arabic Typesetting" pitchFamily="66" charset="-78"/>
            </a:endParaRPr>
          </a:p>
          <a:p>
            <a:pPr marL="365760" indent="-256032">
              <a:buFont typeface="Wingdings 3"/>
              <a:buChar char=""/>
              <a:defRPr/>
            </a:pPr>
            <a:r>
              <a:rPr lang="en-US" dirty="0" smtClean="0">
                <a:latin typeface="Arabic Typesetting" pitchFamily="66" charset="-78"/>
                <a:cs typeface="Arabic Typesetting" pitchFamily="66" charset="-78"/>
              </a:rPr>
              <a:t>CPI: Cycles per Instruction (may differ from instruction to instruction)</a:t>
            </a:r>
            <a:endParaRPr lang="en-US" dirty="0">
              <a:latin typeface="Arabic Typesetting" pitchFamily="66" charset="-78"/>
              <a:cs typeface="Arabic Typesetting" pitchFamily="66" charset="-78"/>
            </a:endParaRPr>
          </a:p>
          <a:p>
            <a:pPr marL="365760" indent="-256032">
              <a:buFont typeface="Wingdings 3"/>
              <a:buChar char=""/>
              <a:defRPr/>
            </a:pPr>
            <a:r>
              <a:rPr lang="en-US" dirty="0" smtClean="0">
                <a:latin typeface="Arabic Typesetting" pitchFamily="66" charset="-78"/>
                <a:cs typeface="Arabic Typesetting" pitchFamily="66" charset="-78"/>
              </a:rPr>
              <a:t>MIPS: Million Instructions Per Second (may be very misleading unless we know what is the instruction set. One processor may have Multiplication as basic instruction while other processor has  Addition as basic instruction.</a:t>
            </a:r>
          </a:p>
          <a:p>
            <a:pPr marL="109728" indent="0">
              <a:buNone/>
              <a:defRPr/>
            </a:pPr>
            <a:endParaRPr lang="en-US" dirty="0">
              <a:latin typeface="Arabic Typesetting" pitchFamily="66" charset="-78"/>
              <a:cs typeface="Arabic Typesetting" pitchFamily="66" charset="-78"/>
            </a:endParaRPr>
          </a:p>
          <a:p>
            <a:pPr marL="365760" indent="-256032">
              <a:buNone/>
              <a:defRPr/>
            </a:pPr>
            <a:endParaRPr lang="en-US" dirty="0">
              <a:latin typeface="Arabic Typesetting" pitchFamily="66" charset="-78"/>
              <a:cs typeface="Arabic Typesetting" pitchFamily="66" charset="-78"/>
            </a:endParaRPr>
          </a:p>
          <a:p>
            <a:pPr marL="365760" indent="-256032">
              <a:buNone/>
              <a:defRPr/>
            </a:pPr>
            <a:endParaRPr lang="en-US" dirty="0">
              <a:latin typeface="Arabic Typesetting" pitchFamily="66" charset="-78"/>
              <a:cs typeface="Arabic Typesetting" pitchFamily="66" charset="-78"/>
            </a:endParaRPr>
          </a:p>
          <a:p>
            <a:pPr marL="365760" indent="-256032">
              <a:buNone/>
              <a:defRPr/>
            </a:pPr>
            <a:endParaRPr lang="en-US" dirty="0">
              <a:latin typeface="Arabic Typesetting" pitchFamily="66" charset="-78"/>
              <a:cs typeface="Arabic Typesetting" pitchFamily="66" charset="-78"/>
            </a:endParaRPr>
          </a:p>
          <a:p>
            <a:endParaRPr lang="en-US" dirty="0"/>
          </a:p>
        </p:txBody>
      </p:sp>
      <p:pic>
        <p:nvPicPr>
          <p:cNvPr id="5" name="Picture 3" descr="http://cse.stanford.edu/class/sophomore-college/projects-00/risc/risccisc/options/performanceeq.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082" y="2152651"/>
            <a:ext cx="6980468" cy="127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15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122C-B859-8ECE-B7DD-5442C85F2636}"/>
              </a:ext>
            </a:extLst>
          </p:cNvPr>
          <p:cNvSpPr>
            <a:spLocks noGrp="1"/>
          </p:cNvSpPr>
          <p:nvPr>
            <p:ph type="title"/>
          </p:nvPr>
        </p:nvSpPr>
        <p:spPr>
          <a:xfrm>
            <a:off x="947450" y="365126"/>
            <a:ext cx="10406349"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9409B0C-B7C0-BE3F-90DF-1FE313901234}"/>
              </a:ext>
            </a:extLst>
          </p:cNvPr>
          <p:cNvSpPr>
            <a:spLocks noGrp="1"/>
          </p:cNvSpPr>
          <p:nvPr>
            <p:ph idx="1"/>
          </p:nvPr>
        </p:nvSpPr>
        <p:spPr>
          <a:xfrm>
            <a:off x="264405" y="451692"/>
            <a:ext cx="11089395" cy="6588085"/>
          </a:xfrm>
        </p:spPr>
        <p:txBody>
          <a:bodyPr>
            <a:normAutofit/>
          </a:bodyPr>
          <a:lstStyle/>
          <a:p>
            <a:pPr marL="0" indent="0">
              <a:buNone/>
            </a:pPr>
            <a:r>
              <a:rPr lang="en-US" sz="4400" b="0" i="0" dirty="0">
                <a:solidFill>
                  <a:srgbClr val="584D66"/>
                </a:solidFill>
                <a:effectLst/>
                <a:highlight>
                  <a:srgbClr val="FFFFFF"/>
                </a:highlight>
                <a:latin typeface="Roboto" panose="02000000000000000000" pitchFamily="2" charset="0"/>
              </a:rPr>
              <a:t>In a Von Neumann architecture, instructions and data are stored in a single memory system</a:t>
            </a:r>
            <a:r>
              <a:rPr lang="en-US" sz="4400" b="0" i="0" dirty="0" smtClean="0">
                <a:solidFill>
                  <a:srgbClr val="584D66"/>
                </a:solidFill>
                <a:effectLst/>
                <a:highlight>
                  <a:srgbClr val="FFFFFF"/>
                </a:highlight>
                <a:latin typeface="Roboto" panose="02000000000000000000" pitchFamily="2" charset="0"/>
              </a:rPr>
              <a:t>.</a:t>
            </a:r>
          </a:p>
          <a:p>
            <a:pPr marL="0" indent="0">
              <a:buNone/>
            </a:pPr>
            <a:r>
              <a:rPr lang="en-US" sz="4400" b="0" i="0" dirty="0" smtClean="0">
                <a:solidFill>
                  <a:srgbClr val="584D66"/>
                </a:solidFill>
                <a:effectLst/>
                <a:highlight>
                  <a:srgbClr val="FFFFFF"/>
                </a:highlight>
                <a:latin typeface="Roboto" panose="02000000000000000000" pitchFamily="2" charset="0"/>
              </a:rPr>
              <a:t> </a:t>
            </a:r>
            <a:r>
              <a:rPr lang="en-US" sz="4400" b="0" i="0" dirty="0">
                <a:solidFill>
                  <a:srgbClr val="584D66"/>
                </a:solidFill>
                <a:effectLst/>
                <a:highlight>
                  <a:srgbClr val="FFFFFF"/>
                </a:highlight>
                <a:latin typeface="Roboto" panose="02000000000000000000" pitchFamily="2" charset="0"/>
              </a:rPr>
              <a:t>This memory is usually implemented as random access memory (RAM) and is connected to the CPU and I/O devices through a common bus. </a:t>
            </a:r>
            <a:endParaRPr lang="en-US" sz="4400" b="0" i="0" dirty="0" smtClean="0">
              <a:solidFill>
                <a:srgbClr val="584D66"/>
              </a:solidFill>
              <a:effectLst/>
              <a:highlight>
                <a:srgbClr val="FFFFFF"/>
              </a:highlight>
              <a:latin typeface="Roboto" panose="02000000000000000000" pitchFamily="2" charset="0"/>
            </a:endParaRPr>
          </a:p>
          <a:p>
            <a:pPr marL="0" indent="0">
              <a:buNone/>
            </a:pPr>
            <a:r>
              <a:rPr lang="en-US" sz="4400" b="0" i="0" dirty="0" smtClean="0">
                <a:solidFill>
                  <a:srgbClr val="584D66"/>
                </a:solidFill>
                <a:effectLst/>
                <a:highlight>
                  <a:srgbClr val="FFFFFF"/>
                </a:highlight>
                <a:latin typeface="Roboto" panose="02000000000000000000" pitchFamily="2" charset="0"/>
              </a:rPr>
              <a:t>The </a:t>
            </a:r>
            <a:r>
              <a:rPr lang="en-US" sz="4400" b="0" i="0" dirty="0">
                <a:solidFill>
                  <a:srgbClr val="584D66"/>
                </a:solidFill>
                <a:effectLst/>
                <a:highlight>
                  <a:srgbClr val="FFFFFF"/>
                </a:highlight>
                <a:latin typeface="Roboto" panose="02000000000000000000" pitchFamily="2" charset="0"/>
              </a:rPr>
              <a:t>CPU executes instructions by fetching them from memory, decoding them, and then executing them.</a:t>
            </a:r>
          </a:p>
          <a:p>
            <a:endParaRPr lang="en-US" sz="4400" dirty="0"/>
          </a:p>
        </p:txBody>
      </p:sp>
    </p:spTree>
    <p:extLst>
      <p:ext uri="{BB962C8B-B14F-4D97-AF65-F5344CB8AC3E}">
        <p14:creationId xmlns:p14="http://schemas.microsoft.com/office/powerpoint/2010/main" val="1280090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584D66"/>
                </a:solidFill>
                <a:highlight>
                  <a:srgbClr val="FFFFFF"/>
                </a:highlight>
                <a:latin typeface="Roboto" panose="02000000000000000000" pitchFamily="2" charset="0"/>
              </a:rPr>
              <a:t>The Von Neumann architecture consists of four main components:</a:t>
            </a:r>
            <a:br>
              <a:rPr lang="en-US" dirty="0">
                <a:solidFill>
                  <a:srgbClr val="584D66"/>
                </a:solidFill>
                <a:highlight>
                  <a:srgbClr val="FFFFFF"/>
                </a:highlight>
                <a:latin typeface="Roboto" panose="02000000000000000000" pitchFamily="2" charset="0"/>
              </a:rPr>
            </a:br>
            <a:endParaRPr lang="en-US" dirty="0"/>
          </a:p>
        </p:txBody>
      </p:sp>
      <p:sp>
        <p:nvSpPr>
          <p:cNvPr id="3" name="Content Placeholder 2"/>
          <p:cNvSpPr>
            <a:spLocks noGrp="1"/>
          </p:cNvSpPr>
          <p:nvPr>
            <p:ph idx="1"/>
          </p:nvPr>
        </p:nvSpPr>
        <p:spPr/>
        <p:txBody>
          <a:bodyPr>
            <a:normAutofit/>
          </a:bodyPr>
          <a:lstStyle/>
          <a:p>
            <a:pPr fontAlgn="base">
              <a:buFont typeface="+mj-lt"/>
              <a:buAutoNum type="arabicPeriod"/>
            </a:pPr>
            <a:r>
              <a:rPr lang="en-US" dirty="0" smtClean="0">
                <a:solidFill>
                  <a:srgbClr val="584D66"/>
                </a:solidFill>
                <a:highlight>
                  <a:srgbClr val="FFFFFF"/>
                </a:highlight>
                <a:latin typeface="Roboto" panose="02000000000000000000" pitchFamily="2" charset="0"/>
              </a:rPr>
              <a:t>CPU: The central processing unit is the brain of the computer. It performs all the calculations and operations required to execute instructions.</a:t>
            </a:r>
          </a:p>
          <a:p>
            <a:pPr fontAlgn="base">
              <a:buFont typeface="+mj-lt"/>
              <a:buAutoNum type="arabicPeriod"/>
            </a:pPr>
            <a:r>
              <a:rPr lang="en-US" dirty="0" smtClean="0">
                <a:solidFill>
                  <a:srgbClr val="584D66"/>
                </a:solidFill>
                <a:highlight>
                  <a:srgbClr val="FFFFFF"/>
                </a:highlight>
                <a:latin typeface="Roboto" panose="02000000000000000000" pitchFamily="2" charset="0"/>
              </a:rPr>
              <a:t>Memory</a:t>
            </a:r>
            <a:r>
              <a:rPr lang="en-US" dirty="0">
                <a:solidFill>
                  <a:srgbClr val="584D66"/>
                </a:solidFill>
                <a:highlight>
                  <a:srgbClr val="FFFFFF"/>
                </a:highlight>
                <a:latin typeface="Roboto" panose="02000000000000000000" pitchFamily="2" charset="0"/>
              </a:rPr>
              <a:t>: The memory holds both instructions and data that the CPU needs to execute. The memory is organized as a linear sequence of addressable cells, each containing a fixed number of bits.</a:t>
            </a:r>
          </a:p>
          <a:p>
            <a:pPr fontAlgn="base">
              <a:buFont typeface="+mj-lt"/>
              <a:buAutoNum type="arabicPeriod"/>
            </a:pPr>
            <a:r>
              <a:rPr lang="en-US" dirty="0">
                <a:solidFill>
                  <a:srgbClr val="584D66"/>
                </a:solidFill>
                <a:highlight>
                  <a:srgbClr val="FFFFFF"/>
                </a:highlight>
                <a:latin typeface="Roboto" panose="02000000000000000000" pitchFamily="2" charset="0"/>
              </a:rPr>
              <a:t>Input/output (I/O) devices: These devices are used to communicate with the outside world. Examples include keyboards, displays, and printers.</a:t>
            </a:r>
          </a:p>
          <a:p>
            <a:pPr fontAlgn="base">
              <a:buFont typeface="+mj-lt"/>
              <a:buAutoNum type="arabicPeriod"/>
            </a:pPr>
            <a:r>
              <a:rPr lang="en-US" dirty="0" smtClean="0">
                <a:solidFill>
                  <a:srgbClr val="584D66"/>
                </a:solidFill>
                <a:highlight>
                  <a:srgbClr val="FFFFFF"/>
                </a:highlight>
                <a:latin typeface="Roboto" panose="02000000000000000000" pitchFamily="2" charset="0"/>
              </a:rPr>
              <a:t>System bus: The system bus is a collection of wires that connect the CPU, memory, and I/O devices. It is used to transmit data, instructions, and control signals between these components.</a:t>
            </a:r>
          </a:p>
          <a:p>
            <a:endParaRPr lang="en-US" dirty="0"/>
          </a:p>
        </p:txBody>
      </p:sp>
    </p:spTree>
    <p:extLst>
      <p:ext uri="{BB962C8B-B14F-4D97-AF65-F5344CB8AC3E}">
        <p14:creationId xmlns:p14="http://schemas.microsoft.com/office/powerpoint/2010/main" val="899814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0CE9-CDB0-1927-CDD9-2F2E3A4A86E1}"/>
              </a:ext>
            </a:extLst>
          </p:cNvPr>
          <p:cNvSpPr>
            <a:spLocks noGrp="1"/>
          </p:cNvSpPr>
          <p:nvPr>
            <p:ph type="title"/>
          </p:nvPr>
        </p:nvSpPr>
        <p:spPr>
          <a:xfrm>
            <a:off x="838200" y="365126"/>
            <a:ext cx="10277819" cy="626392"/>
          </a:xfrm>
        </p:spPr>
        <p:txBody>
          <a:bodyPr>
            <a:noAutofit/>
          </a:bodyPr>
          <a:lstStyle/>
          <a:p>
            <a:r>
              <a:rPr lang="en-US" sz="4800" b="1" i="0" dirty="0">
                <a:effectLst/>
                <a:highlight>
                  <a:srgbClr val="FFFFFF"/>
                </a:highlight>
                <a:latin typeface="Roboto Condensed" panose="02000000000000000000" pitchFamily="2" charset="0"/>
              </a:rPr>
              <a:t>Advantages of Von Neumann Architecture</a:t>
            </a:r>
            <a:br>
              <a:rPr lang="en-US" sz="4800" b="1" i="0" dirty="0">
                <a:effectLst/>
                <a:highlight>
                  <a:srgbClr val="FFFFFF"/>
                </a:highlight>
                <a:latin typeface="Roboto Condensed" panose="02000000000000000000" pitchFamily="2" charset="0"/>
              </a:rPr>
            </a:br>
            <a:endParaRPr lang="en-US" sz="4800" dirty="0"/>
          </a:p>
        </p:txBody>
      </p:sp>
      <p:sp>
        <p:nvSpPr>
          <p:cNvPr id="3" name="Content Placeholder 2">
            <a:extLst>
              <a:ext uri="{FF2B5EF4-FFF2-40B4-BE49-F238E27FC236}">
                <a16:creationId xmlns:a16="http://schemas.microsoft.com/office/drawing/2014/main" id="{8FC60EF4-CDDC-1FD4-1F92-2A8D4074034C}"/>
              </a:ext>
            </a:extLst>
          </p:cNvPr>
          <p:cNvSpPr>
            <a:spLocks noGrp="1"/>
          </p:cNvSpPr>
          <p:nvPr>
            <p:ph idx="1"/>
          </p:nvPr>
        </p:nvSpPr>
        <p:spPr>
          <a:xfrm>
            <a:off x="253388" y="991518"/>
            <a:ext cx="10862631" cy="5321146"/>
          </a:xfrm>
        </p:spPr>
        <p:txBody>
          <a:bodyPr>
            <a:normAutofit lnSpcReduction="10000"/>
          </a:bodyPr>
          <a:lstStyle/>
          <a:p>
            <a:pPr algn="l" fontAlgn="base">
              <a:buFont typeface="Arial" panose="020B0604020202020204" pitchFamily="34" charset="0"/>
              <a:buChar char="•"/>
            </a:pPr>
            <a:r>
              <a:rPr lang="en-US" sz="4400" b="0" i="0" dirty="0">
                <a:solidFill>
                  <a:srgbClr val="584D66"/>
                </a:solidFill>
                <a:effectLst/>
                <a:highlight>
                  <a:srgbClr val="FFFFFF"/>
                </a:highlight>
                <a:latin typeface="Roboto" panose="02000000000000000000" pitchFamily="2" charset="0"/>
              </a:rPr>
              <a:t>The Von Neumann architecture has several advantages, including simplicity, flexibility, and efficiency.</a:t>
            </a:r>
          </a:p>
          <a:p>
            <a:pPr algn="l" fontAlgn="base">
              <a:buFont typeface="Arial" panose="020B0604020202020204" pitchFamily="34" charset="0"/>
              <a:buChar char="•"/>
            </a:pPr>
            <a:r>
              <a:rPr lang="en-US" sz="4400" b="0" i="0" dirty="0">
                <a:solidFill>
                  <a:srgbClr val="584D66"/>
                </a:solidFill>
                <a:effectLst/>
                <a:highlight>
                  <a:srgbClr val="FFFFFF"/>
                </a:highlight>
                <a:latin typeface="Roboto" panose="02000000000000000000" pitchFamily="2" charset="0"/>
              </a:rPr>
              <a:t>Because instructions and data are stored in the same memory system, the CPU can easily access both of them without having to switch between different memory systems. This makes it easier to write programs and reduces the complexity of the system as a whole.</a:t>
            </a:r>
          </a:p>
          <a:p>
            <a:endParaRPr lang="en-US" dirty="0"/>
          </a:p>
        </p:txBody>
      </p:sp>
    </p:spTree>
    <p:extLst>
      <p:ext uri="{BB962C8B-B14F-4D97-AF65-F5344CB8AC3E}">
        <p14:creationId xmlns:p14="http://schemas.microsoft.com/office/powerpoint/2010/main" val="2674300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solidFill>
                  <a:srgbClr val="584D66"/>
                </a:solidFill>
                <a:highlight>
                  <a:srgbClr val="FFFFFF"/>
                </a:highlight>
                <a:latin typeface="Roboto Condensed" panose="02000000000000000000" pitchFamily="2" charset="0"/>
              </a:rPr>
              <a:t>Disadvantages of Von Neumann Architecture</a:t>
            </a:r>
            <a:br>
              <a:rPr lang="en-US" sz="4800" b="1" dirty="0">
                <a:solidFill>
                  <a:srgbClr val="584D66"/>
                </a:solidFill>
                <a:highlight>
                  <a:srgbClr val="FFFFFF"/>
                </a:highlight>
                <a:latin typeface="Roboto Condensed" panose="02000000000000000000" pitchFamily="2" charset="0"/>
              </a:rPr>
            </a:br>
            <a:endParaRPr lang="en-US" sz="4800" dirty="0"/>
          </a:p>
        </p:txBody>
      </p:sp>
      <p:sp>
        <p:nvSpPr>
          <p:cNvPr id="3" name="Content Placeholder 2"/>
          <p:cNvSpPr>
            <a:spLocks noGrp="1"/>
          </p:cNvSpPr>
          <p:nvPr>
            <p:ph idx="1"/>
          </p:nvPr>
        </p:nvSpPr>
        <p:spPr/>
        <p:txBody>
          <a:bodyPr>
            <a:normAutofit/>
          </a:bodyPr>
          <a:lstStyle/>
          <a:p>
            <a:pPr fontAlgn="base"/>
            <a:r>
              <a:rPr lang="en-US" sz="4000" dirty="0" smtClean="0">
                <a:solidFill>
                  <a:srgbClr val="584D66"/>
                </a:solidFill>
                <a:highlight>
                  <a:srgbClr val="FFFFFF"/>
                </a:highlight>
                <a:latin typeface="Roboto" panose="02000000000000000000" pitchFamily="2" charset="0"/>
              </a:rPr>
              <a:t>One </a:t>
            </a:r>
            <a:r>
              <a:rPr lang="en-US" sz="4000" dirty="0">
                <a:solidFill>
                  <a:srgbClr val="584D66"/>
                </a:solidFill>
                <a:highlight>
                  <a:srgbClr val="FFFFFF"/>
                </a:highlight>
                <a:latin typeface="Roboto" panose="02000000000000000000" pitchFamily="2" charset="0"/>
              </a:rPr>
              <a:t>of the main limitations is that the shared bus can become a bottleneck if too many devices are connected to it. This can lead to slow performance and reduced scalability.</a:t>
            </a:r>
          </a:p>
          <a:p>
            <a:pPr fontAlgn="base"/>
            <a:r>
              <a:rPr lang="en-US" sz="4000" dirty="0">
                <a:solidFill>
                  <a:srgbClr val="584D66"/>
                </a:solidFill>
                <a:highlight>
                  <a:srgbClr val="FFFFFF"/>
                </a:highlight>
                <a:latin typeface="Roboto" panose="02000000000000000000" pitchFamily="2" charset="0"/>
              </a:rPr>
              <a:t>Additionally, the CPU can only execute one instruction at a time, which can limit the overall speed of the system.</a:t>
            </a:r>
          </a:p>
          <a:p>
            <a:endParaRPr lang="en-US" sz="4000" dirty="0"/>
          </a:p>
        </p:txBody>
      </p:sp>
    </p:spTree>
    <p:extLst>
      <p:ext uri="{BB962C8B-B14F-4D97-AF65-F5344CB8AC3E}">
        <p14:creationId xmlns:p14="http://schemas.microsoft.com/office/powerpoint/2010/main" val="409696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4665-D848-C069-8D27-DABD05DA4B22}"/>
              </a:ext>
            </a:extLst>
          </p:cNvPr>
          <p:cNvSpPr>
            <a:spLocks noGrp="1"/>
          </p:cNvSpPr>
          <p:nvPr>
            <p:ph type="title"/>
          </p:nvPr>
        </p:nvSpPr>
        <p:spPr>
          <a:xfrm>
            <a:off x="738130" y="365126"/>
            <a:ext cx="10615670" cy="714528"/>
          </a:xfrm>
        </p:spPr>
        <p:txBody>
          <a:bodyPr>
            <a:normAutofit fontScale="90000"/>
          </a:bodyPr>
          <a:lstStyle/>
          <a:p>
            <a:r>
              <a:rPr lang="en-US" b="1" i="0" dirty="0">
                <a:effectLst/>
                <a:highlight>
                  <a:srgbClr val="FFFFFF"/>
                </a:highlight>
                <a:latin typeface="Roboto Condensed" panose="02000000000000000000" pitchFamily="2" charset="0"/>
              </a:rPr>
              <a:t>Harvard Architecture</a:t>
            </a:r>
            <a:br>
              <a:rPr lang="en-US" b="1" i="0" dirty="0">
                <a:effectLst/>
                <a:highlight>
                  <a:srgbClr val="FFFFFF"/>
                </a:highlight>
                <a:latin typeface="Roboto Condensed" panose="02000000000000000000" pitchFamily="2" charset="0"/>
              </a:rPr>
            </a:br>
            <a:endParaRPr lang="en-US" dirty="0"/>
          </a:p>
        </p:txBody>
      </p:sp>
      <p:pic>
        <p:nvPicPr>
          <p:cNvPr id="7" name="Content Placeholder 6">
            <a:extLst>
              <a:ext uri="{FF2B5EF4-FFF2-40B4-BE49-F238E27FC236}">
                <a16:creationId xmlns:a16="http://schemas.microsoft.com/office/drawing/2014/main" id="{651DF441-4359-ADDD-7C16-372DF45355E6}"/>
              </a:ext>
            </a:extLst>
          </p:cNvPr>
          <p:cNvPicPr>
            <a:picLocks noGrp="1" noChangeAspect="1"/>
          </p:cNvPicPr>
          <p:nvPr>
            <p:ph idx="1"/>
          </p:nvPr>
        </p:nvPicPr>
        <p:blipFill>
          <a:blip r:embed="rId2"/>
          <a:stretch>
            <a:fillRect/>
          </a:stretch>
        </p:blipFill>
        <p:spPr>
          <a:xfrm>
            <a:off x="2445744" y="583756"/>
            <a:ext cx="6786391" cy="6526285"/>
          </a:xfrm>
          <a:prstGeom prst="rect">
            <a:avLst/>
          </a:prstGeom>
        </p:spPr>
      </p:pic>
    </p:spTree>
    <p:extLst>
      <p:ext uri="{BB962C8B-B14F-4D97-AF65-F5344CB8AC3E}">
        <p14:creationId xmlns:p14="http://schemas.microsoft.com/office/powerpoint/2010/main" val="919672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2CB4-B278-7226-6FBA-0927CB786D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91C3C-0654-544F-BA2B-9F4D6A483186}"/>
              </a:ext>
            </a:extLst>
          </p:cNvPr>
          <p:cNvSpPr>
            <a:spLocks noGrp="1"/>
          </p:cNvSpPr>
          <p:nvPr>
            <p:ph idx="1"/>
          </p:nvPr>
        </p:nvSpPr>
        <p:spPr>
          <a:xfrm>
            <a:off x="276340" y="184111"/>
            <a:ext cx="10515600" cy="6437026"/>
          </a:xfrm>
        </p:spPr>
        <p:txBody>
          <a:bodyPr>
            <a:normAutofit/>
          </a:bodyPr>
          <a:lstStyle/>
          <a:p>
            <a:pPr marL="0" indent="0">
              <a:buNone/>
            </a:pPr>
            <a:r>
              <a:rPr lang="en-US" sz="3800" b="0" i="0" dirty="0">
                <a:solidFill>
                  <a:srgbClr val="584D66"/>
                </a:solidFill>
                <a:effectLst/>
                <a:highlight>
                  <a:srgbClr val="FFFFFF"/>
                </a:highlight>
                <a:latin typeface="Roboto" panose="02000000000000000000" pitchFamily="2" charset="0"/>
              </a:rPr>
              <a:t>Harvard architecture is a type of computer architecture that has separate memory spaces for instructions and data. It was developed at Harvard University in the 1930s, and it is named after this institution. In a Harvard architecture system, the CPU accesses instruction and data memory spaces separately, which can lead to improved performance.</a:t>
            </a:r>
          </a:p>
          <a:p>
            <a:endParaRPr lang="en-US" dirty="0"/>
          </a:p>
        </p:txBody>
      </p:sp>
    </p:spTree>
    <p:extLst>
      <p:ext uri="{BB962C8B-B14F-4D97-AF65-F5344CB8AC3E}">
        <p14:creationId xmlns:p14="http://schemas.microsoft.com/office/powerpoint/2010/main" val="3241047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solidFill>
                  <a:srgbClr val="584D66"/>
                </a:solidFill>
                <a:highlight>
                  <a:srgbClr val="FFFFFF"/>
                </a:highlight>
                <a:latin typeface="Roboto Condensed" panose="02000000000000000000" pitchFamily="2" charset="0"/>
              </a:rPr>
              <a:t>Advantages of Harvard Architecture</a:t>
            </a:r>
            <a:br>
              <a:rPr lang="en-US" sz="4800" b="1" dirty="0">
                <a:solidFill>
                  <a:srgbClr val="584D66"/>
                </a:solidFill>
                <a:highlight>
                  <a:srgbClr val="FFFFFF"/>
                </a:highlight>
                <a:latin typeface="Roboto Condensed" panose="02000000000000000000" pitchFamily="2" charset="0"/>
              </a:rPr>
            </a:br>
            <a:endParaRPr lang="en-US" sz="4800" dirty="0"/>
          </a:p>
        </p:txBody>
      </p:sp>
      <p:sp>
        <p:nvSpPr>
          <p:cNvPr id="3" name="Content Placeholder 2"/>
          <p:cNvSpPr>
            <a:spLocks noGrp="1"/>
          </p:cNvSpPr>
          <p:nvPr>
            <p:ph idx="1"/>
          </p:nvPr>
        </p:nvSpPr>
        <p:spPr>
          <a:xfrm>
            <a:off x="628650" y="1825624"/>
            <a:ext cx="10725150" cy="4765675"/>
          </a:xfrm>
        </p:spPr>
        <p:txBody>
          <a:bodyPr>
            <a:normAutofit lnSpcReduction="10000"/>
          </a:bodyPr>
          <a:lstStyle/>
          <a:p>
            <a:pPr marL="0" indent="0" fontAlgn="base">
              <a:buNone/>
            </a:pPr>
            <a:r>
              <a:rPr lang="en-US" sz="3200" dirty="0" smtClean="0">
                <a:solidFill>
                  <a:srgbClr val="584D66"/>
                </a:solidFill>
                <a:highlight>
                  <a:srgbClr val="FFFFFF"/>
                </a:highlight>
                <a:latin typeface="Roboto" panose="02000000000000000000" pitchFamily="2" charset="0"/>
              </a:rPr>
              <a:t>The </a:t>
            </a:r>
            <a:r>
              <a:rPr lang="en-US" sz="3200" dirty="0">
                <a:solidFill>
                  <a:srgbClr val="584D66"/>
                </a:solidFill>
                <a:highlight>
                  <a:srgbClr val="FFFFFF"/>
                </a:highlight>
                <a:latin typeface="Roboto" panose="02000000000000000000" pitchFamily="2" charset="0"/>
              </a:rPr>
              <a:t>CPU can access both instruction and data memory simultaneously.</a:t>
            </a:r>
          </a:p>
          <a:p>
            <a:pPr marL="0" indent="0" fontAlgn="base">
              <a:buNone/>
            </a:pPr>
            <a:r>
              <a:rPr lang="en-US" sz="3200" dirty="0">
                <a:solidFill>
                  <a:srgbClr val="584D66"/>
                </a:solidFill>
                <a:highlight>
                  <a:srgbClr val="FFFFFF"/>
                </a:highlight>
                <a:latin typeface="Roboto" panose="02000000000000000000" pitchFamily="2" charset="0"/>
              </a:rPr>
              <a:t>This can lead to improved performance because the CPU does not have to switch between memory spaces as often as in a Von Neumann architecture.</a:t>
            </a:r>
          </a:p>
          <a:p>
            <a:pPr marL="0" indent="0" fontAlgn="base">
              <a:buNone/>
            </a:pPr>
            <a:r>
              <a:rPr lang="en-US" sz="3200" dirty="0">
                <a:solidFill>
                  <a:srgbClr val="584D66"/>
                </a:solidFill>
                <a:highlight>
                  <a:srgbClr val="FFFFFF"/>
                </a:highlight>
                <a:latin typeface="Roboto" panose="02000000000000000000" pitchFamily="2" charset="0"/>
              </a:rPr>
              <a:t>Additionally, because the instruction memory is typically implemented as ROM or flash memory, it is non-volatile, meaning that it does not lose its contents when power is turned off.</a:t>
            </a:r>
          </a:p>
          <a:p>
            <a:pPr marL="0" indent="0" fontAlgn="base">
              <a:buNone/>
            </a:pPr>
            <a:r>
              <a:rPr lang="en-US" sz="3200" dirty="0">
                <a:solidFill>
                  <a:srgbClr val="584D66"/>
                </a:solidFill>
                <a:highlight>
                  <a:srgbClr val="FFFFFF"/>
                </a:highlight>
                <a:latin typeface="Roboto" panose="02000000000000000000" pitchFamily="2" charset="0"/>
              </a:rPr>
              <a:t>This makes it well-suited for embedded systems that need to operate without a constant power source.</a:t>
            </a:r>
          </a:p>
          <a:p>
            <a:endParaRPr lang="en-US" dirty="0"/>
          </a:p>
        </p:txBody>
      </p:sp>
    </p:spTree>
    <p:extLst>
      <p:ext uri="{BB962C8B-B14F-4D97-AF65-F5344CB8AC3E}">
        <p14:creationId xmlns:p14="http://schemas.microsoft.com/office/powerpoint/2010/main" val="421854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solidFill>
                  <a:srgbClr val="584D66"/>
                </a:solidFill>
                <a:highlight>
                  <a:srgbClr val="FFFFFF"/>
                </a:highlight>
                <a:latin typeface="Roboto Condensed" panose="02000000000000000000" pitchFamily="2" charset="0"/>
              </a:rPr>
              <a:t>Disadvantages of Harvard Architecture</a:t>
            </a:r>
            <a:br>
              <a:rPr lang="en-US" sz="4800" b="1" dirty="0">
                <a:solidFill>
                  <a:srgbClr val="584D66"/>
                </a:solidFill>
                <a:highlight>
                  <a:srgbClr val="FFFFFF"/>
                </a:highlight>
                <a:latin typeface="Roboto Condensed" panose="02000000000000000000" pitchFamily="2" charset="0"/>
              </a:rPr>
            </a:br>
            <a:endParaRPr lang="en-US" sz="4800" dirty="0"/>
          </a:p>
        </p:txBody>
      </p:sp>
      <p:sp>
        <p:nvSpPr>
          <p:cNvPr id="3" name="Content Placeholder 2"/>
          <p:cNvSpPr>
            <a:spLocks noGrp="1"/>
          </p:cNvSpPr>
          <p:nvPr>
            <p:ph idx="1"/>
          </p:nvPr>
        </p:nvSpPr>
        <p:spPr/>
        <p:txBody>
          <a:bodyPr>
            <a:noAutofit/>
          </a:bodyPr>
          <a:lstStyle/>
          <a:p>
            <a:pPr marL="0" indent="0" fontAlgn="base">
              <a:buNone/>
            </a:pPr>
            <a:r>
              <a:rPr lang="en-US" sz="4400" dirty="0" smtClean="0">
                <a:solidFill>
                  <a:srgbClr val="584D66"/>
                </a:solidFill>
                <a:highlight>
                  <a:srgbClr val="FFFFFF"/>
                </a:highlight>
                <a:latin typeface="Roboto" panose="02000000000000000000" pitchFamily="2" charset="0"/>
              </a:rPr>
              <a:t>As </a:t>
            </a:r>
            <a:r>
              <a:rPr lang="en-US" sz="4400" dirty="0">
                <a:solidFill>
                  <a:srgbClr val="584D66"/>
                </a:solidFill>
                <a:highlight>
                  <a:srgbClr val="FFFFFF"/>
                </a:highlight>
                <a:latin typeface="Roboto" panose="02000000000000000000" pitchFamily="2" charset="0"/>
              </a:rPr>
              <a:t>the CPU accesses instruction and data memory separately, it can be more difficult to write programs that require the CPU to modify its own code.</a:t>
            </a:r>
          </a:p>
          <a:p>
            <a:pPr marL="0" indent="0" fontAlgn="base">
              <a:buNone/>
            </a:pPr>
            <a:r>
              <a:rPr lang="en-US" sz="4400" dirty="0">
                <a:solidFill>
                  <a:srgbClr val="584D66"/>
                </a:solidFill>
                <a:highlight>
                  <a:srgbClr val="FFFFFF"/>
                </a:highlight>
                <a:latin typeface="Roboto" panose="02000000000000000000" pitchFamily="2" charset="0"/>
              </a:rPr>
              <a:t>Additionally, because the instruction and data memories are separate, it can be more difficult to share data between different parts of a program.</a:t>
            </a:r>
          </a:p>
          <a:p>
            <a:endParaRPr lang="en-US" sz="4400" dirty="0"/>
          </a:p>
        </p:txBody>
      </p:sp>
    </p:spTree>
    <p:extLst>
      <p:ext uri="{BB962C8B-B14F-4D97-AF65-F5344CB8AC3E}">
        <p14:creationId xmlns:p14="http://schemas.microsoft.com/office/powerpoint/2010/main" val="47992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605</Words>
  <Application>Microsoft Office PowerPoint</Application>
  <PresentationFormat>Widescreen</PresentationFormat>
  <Paragraphs>37</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Aptos Display</vt:lpstr>
      <vt:lpstr>Arabic Typesetting</vt:lpstr>
      <vt:lpstr>Arial</vt:lpstr>
      <vt:lpstr>Calibri</vt:lpstr>
      <vt:lpstr>Roboto</vt:lpstr>
      <vt:lpstr>Roboto Condensed</vt:lpstr>
      <vt:lpstr>Wingdings 3</vt:lpstr>
      <vt:lpstr>Office Theme</vt:lpstr>
      <vt:lpstr>Von Neumann Architecture </vt:lpstr>
      <vt:lpstr>PowerPoint Presentation</vt:lpstr>
      <vt:lpstr>The Von Neumann architecture consists of four main components: </vt:lpstr>
      <vt:lpstr>Advantages of Von Neumann Architecture </vt:lpstr>
      <vt:lpstr>Disadvantages of Von Neumann Architecture </vt:lpstr>
      <vt:lpstr>Harvard Architecture </vt:lpstr>
      <vt:lpstr>PowerPoint Presentation</vt:lpstr>
      <vt:lpstr>Advantages of Harvard Architecture </vt:lpstr>
      <vt:lpstr>Disadvantages of Harvard Architecture </vt:lpstr>
      <vt:lpstr>Performance Equation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Von Neumann Architecture </dc:title>
  <dc:creator>Ajai Jain</dc:creator>
  <cp:lastModifiedBy>Ajai Jain</cp:lastModifiedBy>
  <cp:revision>4</cp:revision>
  <dcterms:created xsi:type="dcterms:W3CDTF">2024-08-06T16:36:38Z</dcterms:created>
  <dcterms:modified xsi:type="dcterms:W3CDTF">2024-08-13T05:33:48Z</dcterms:modified>
</cp:coreProperties>
</file>