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4"/>
  </p:notesMasterIdLst>
  <p:handoutMasterIdLst>
    <p:handoutMasterId r:id="rId45"/>
  </p:handoutMasterIdLst>
  <p:sldIdLst>
    <p:sldId id="327" r:id="rId2"/>
    <p:sldId id="356" r:id="rId3"/>
    <p:sldId id="355" r:id="rId4"/>
    <p:sldId id="376" r:id="rId5"/>
    <p:sldId id="381" r:id="rId6"/>
    <p:sldId id="357" r:id="rId7"/>
    <p:sldId id="382" r:id="rId8"/>
    <p:sldId id="383" r:id="rId9"/>
    <p:sldId id="377" r:id="rId10"/>
    <p:sldId id="380" r:id="rId11"/>
    <p:sldId id="378" r:id="rId12"/>
    <p:sldId id="385" r:id="rId13"/>
    <p:sldId id="384" r:id="rId14"/>
    <p:sldId id="359" r:id="rId15"/>
    <p:sldId id="386" r:id="rId16"/>
    <p:sldId id="361" r:id="rId17"/>
    <p:sldId id="387" r:id="rId18"/>
    <p:sldId id="388" r:id="rId19"/>
    <p:sldId id="389" r:id="rId20"/>
    <p:sldId id="409" r:id="rId21"/>
    <p:sldId id="399" r:id="rId22"/>
    <p:sldId id="411" r:id="rId23"/>
    <p:sldId id="418" r:id="rId24"/>
    <p:sldId id="412" r:id="rId25"/>
    <p:sldId id="413" r:id="rId26"/>
    <p:sldId id="414" r:id="rId27"/>
    <p:sldId id="415" r:id="rId28"/>
    <p:sldId id="416" r:id="rId29"/>
    <p:sldId id="417" r:id="rId30"/>
    <p:sldId id="390" r:id="rId31"/>
    <p:sldId id="403" r:id="rId32"/>
    <p:sldId id="404" r:id="rId33"/>
    <p:sldId id="405" r:id="rId34"/>
    <p:sldId id="406" r:id="rId35"/>
    <p:sldId id="408" r:id="rId36"/>
    <p:sldId id="393" r:id="rId37"/>
    <p:sldId id="394" r:id="rId38"/>
    <p:sldId id="395" r:id="rId39"/>
    <p:sldId id="396" r:id="rId40"/>
    <p:sldId id="410" r:id="rId41"/>
    <p:sldId id="397" r:id="rId42"/>
    <p:sldId id="398" r:id="rId43"/>
  </p:sldIdLst>
  <p:sldSz cx="9144000" cy="6858000" type="screen4x3"/>
  <p:notesSz cx="7315200" cy="9601200"/>
  <p:custShowLst>
    <p:custShow name="Custom Show 1" id="0">
      <p:sldLst/>
    </p:custShow>
  </p:custShowLst>
  <p:defaultTextStyle>
    <a:defPPr>
      <a:defRPr lang="en-CA"/>
    </a:defPPr>
    <a:lvl1pPr algn="l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1pPr>
    <a:lvl2pPr marL="457200" algn="l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2pPr>
    <a:lvl3pPr marL="914400" algn="l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3pPr>
    <a:lvl4pPr marL="1371600" algn="l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4pPr>
    <a:lvl5pPr marL="1828800" algn="l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5pPr>
    <a:lvl6pPr marL="2286000" algn="l" defTabSz="914400" rtl="0" eaLnBrk="1" latinLnBrk="0" hangingPunct="1"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6pPr>
    <a:lvl7pPr marL="2743200" algn="l" defTabSz="914400" rtl="0" eaLnBrk="1" latinLnBrk="0" hangingPunct="1"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7pPr>
    <a:lvl8pPr marL="3200400" algn="l" defTabSz="914400" rtl="0" eaLnBrk="1" latinLnBrk="0" hangingPunct="1"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8pPr>
    <a:lvl9pPr marL="3657600" algn="l" defTabSz="914400" rtl="0" eaLnBrk="1" latinLnBrk="0" hangingPunct="1"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33"/>
    <a:srgbClr val="00CCFF"/>
    <a:srgbClr val="00CC00"/>
    <a:srgbClr val="FF3300"/>
    <a:srgbClr val="00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F81C13-06E7-4377-A124-945AF4F62E54}" v="2" dt="2021-07-15T05:00:31.531"/>
  </p1510:revLst>
</p1510:revInfo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7" autoAdjust="0"/>
    <p:restoredTop sz="90847" autoAdjust="0"/>
  </p:normalViewPr>
  <p:slideViewPr>
    <p:cSldViewPr>
      <p:cViewPr varScale="1">
        <p:scale>
          <a:sx n="77" d="100"/>
          <a:sy n="77" d="100"/>
        </p:scale>
        <p:origin x="94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ain" userId="615f2bd4-4242-4e2d-b6c0-5df265c09226" providerId="ADAL" clId="{4BF81C13-06E7-4377-A124-945AF4F62E54}"/>
    <pc:docChg chg="undo custSel addSld delSld modSld">
      <pc:chgData name="ajain" userId="615f2bd4-4242-4e2d-b6c0-5df265c09226" providerId="ADAL" clId="{4BF81C13-06E7-4377-A124-945AF4F62E54}" dt="2021-07-15T05:00:19.573" v="5" actId="2696"/>
      <pc:docMkLst>
        <pc:docMk/>
      </pc:docMkLst>
      <pc:sldChg chg="del">
        <pc:chgData name="ajain" userId="615f2bd4-4242-4e2d-b6c0-5df265c09226" providerId="ADAL" clId="{4BF81C13-06E7-4377-A124-945AF4F62E54}" dt="2021-07-15T05:00:19.573" v="5" actId="2696"/>
        <pc:sldMkLst>
          <pc:docMk/>
          <pc:sldMk cId="2597598576" sldId="390"/>
        </pc:sldMkLst>
      </pc:sldChg>
      <pc:sldChg chg="add">
        <pc:chgData name="ajain" userId="615f2bd4-4242-4e2d-b6c0-5df265c09226" providerId="ADAL" clId="{4BF81C13-06E7-4377-A124-945AF4F62E54}" dt="2021-07-15T04:59:45.620" v="4"/>
        <pc:sldMkLst>
          <pc:docMk/>
          <pc:sldMk cId="0" sldId="399"/>
        </pc:sldMkLst>
      </pc:sldChg>
      <pc:sldChg chg="addSp delSp modSp mod addAnim delAnim">
        <pc:chgData name="ajain" userId="615f2bd4-4242-4e2d-b6c0-5df265c09226" providerId="ADAL" clId="{4BF81C13-06E7-4377-A124-945AF4F62E54}" dt="2021-07-13T13:44:00.277" v="3" actId="1035"/>
        <pc:sldMkLst>
          <pc:docMk/>
          <pc:sldMk cId="0" sldId="409"/>
        </pc:sldMkLst>
        <pc:graphicFrameChg chg="add del mod">
          <ac:chgData name="ajain" userId="615f2bd4-4242-4e2d-b6c0-5df265c09226" providerId="ADAL" clId="{4BF81C13-06E7-4377-A124-945AF4F62E54}" dt="2021-07-13T13:44:00.277" v="3" actId="1035"/>
          <ac:graphicFrameMkLst>
            <pc:docMk/>
            <pc:sldMk cId="0" sldId="409"/>
            <ac:graphicFrameMk id="77833" creationId="{00000000-0000-0000-0000-000000000000}"/>
          </ac:graphicFrameMkLst>
        </pc:graphicFrameChg>
      </pc:sldChg>
      <pc:sldChg chg="add">
        <pc:chgData name="ajain" userId="615f2bd4-4242-4e2d-b6c0-5df265c09226" providerId="ADAL" clId="{4BF81C13-06E7-4377-A124-945AF4F62E54}" dt="2021-07-15T04:59:45.620" v="4"/>
        <pc:sldMkLst>
          <pc:docMk/>
          <pc:sldMk cId="0" sldId="411"/>
        </pc:sldMkLst>
      </pc:sldChg>
      <pc:sldChg chg="add">
        <pc:chgData name="ajain" userId="615f2bd4-4242-4e2d-b6c0-5df265c09226" providerId="ADAL" clId="{4BF81C13-06E7-4377-A124-945AF4F62E54}" dt="2021-07-15T04:59:45.620" v="4"/>
        <pc:sldMkLst>
          <pc:docMk/>
          <pc:sldMk cId="0" sldId="412"/>
        </pc:sldMkLst>
      </pc:sldChg>
      <pc:sldChg chg="add">
        <pc:chgData name="ajain" userId="615f2bd4-4242-4e2d-b6c0-5df265c09226" providerId="ADAL" clId="{4BF81C13-06E7-4377-A124-945AF4F62E54}" dt="2021-07-15T04:59:45.620" v="4"/>
        <pc:sldMkLst>
          <pc:docMk/>
          <pc:sldMk cId="0" sldId="413"/>
        </pc:sldMkLst>
      </pc:sldChg>
      <pc:sldChg chg="add">
        <pc:chgData name="ajain" userId="615f2bd4-4242-4e2d-b6c0-5df265c09226" providerId="ADAL" clId="{4BF81C13-06E7-4377-A124-945AF4F62E54}" dt="2021-07-15T04:59:45.620" v="4"/>
        <pc:sldMkLst>
          <pc:docMk/>
          <pc:sldMk cId="0" sldId="414"/>
        </pc:sldMkLst>
      </pc:sldChg>
      <pc:sldChg chg="add">
        <pc:chgData name="ajain" userId="615f2bd4-4242-4e2d-b6c0-5df265c09226" providerId="ADAL" clId="{4BF81C13-06E7-4377-A124-945AF4F62E54}" dt="2021-07-15T04:59:45.620" v="4"/>
        <pc:sldMkLst>
          <pc:docMk/>
          <pc:sldMk cId="0" sldId="415"/>
        </pc:sldMkLst>
      </pc:sldChg>
      <pc:sldChg chg="add">
        <pc:chgData name="ajain" userId="615f2bd4-4242-4e2d-b6c0-5df265c09226" providerId="ADAL" clId="{4BF81C13-06E7-4377-A124-945AF4F62E54}" dt="2021-07-15T04:59:45.620" v="4"/>
        <pc:sldMkLst>
          <pc:docMk/>
          <pc:sldMk cId="0" sldId="416"/>
        </pc:sldMkLst>
      </pc:sldChg>
      <pc:sldChg chg="add">
        <pc:chgData name="ajain" userId="615f2bd4-4242-4e2d-b6c0-5df265c09226" providerId="ADAL" clId="{4BF81C13-06E7-4377-A124-945AF4F62E54}" dt="2021-07-15T04:59:45.620" v="4"/>
        <pc:sldMkLst>
          <pc:docMk/>
          <pc:sldMk cId="0" sldId="417"/>
        </pc:sldMkLst>
      </pc:sldChg>
      <pc:sldChg chg="add">
        <pc:chgData name="ajain" userId="615f2bd4-4242-4e2d-b6c0-5df265c09226" providerId="ADAL" clId="{4BF81C13-06E7-4377-A124-945AF4F62E54}" dt="2021-07-15T04:59:45.620" v="4"/>
        <pc:sldMkLst>
          <pc:docMk/>
          <pc:sldMk cId="0" sldId="41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09AF45A-B0E0-4C30-A30E-0BB94D767CEC}" type="datetimeFigureOut">
              <a:rPr lang="en-US"/>
              <a:pPr>
                <a:defRPr/>
              </a:pPr>
              <a:t>23-Aug-22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A07B6E7-BBF8-4C34-ACAB-3565E72955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36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91D01178-2480-426C-B917-A0B5023BBF5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37432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23-Aug-22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23-Aug-22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23-Aug-22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66"/>
                </a:solidFill>
              </a:rPr>
              <a:t>Discussion #8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ACA40D-44B7-407F-A2B3-A2ADA23FFDEF}" type="slidenum">
              <a:rPr lang="en-US">
                <a:solidFill>
                  <a:srgbClr val="003366"/>
                </a:solidFill>
              </a:rPr>
              <a:pPr/>
              <a:t>‹#›</a:t>
            </a:fld>
            <a:endParaRPr lang="en-US">
              <a:solidFill>
                <a:srgbClr val="003366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23-Aug-22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23-Aug-22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23-Aug-22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23-Aug-22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23-Aug-22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23-Aug-22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23-Aug-22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effectLst/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23-Aug-22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effectLst/>
              <a:latin typeface="Constantia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effectLst/>
              <a:latin typeface="Constant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effectLst/>
              <a:latin typeface="Constanti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effectLst/>
              <a:latin typeface="Constantia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D15220D-0BB5-4C71-B862-812B075D02FE}" type="datetimeFigureOut">
              <a:rPr lang="en-US" smtClean="0">
                <a:solidFill>
                  <a:srgbClr val="04617B">
                    <a:shade val="90000"/>
                  </a:srgbClr>
                </a:solidFill>
                <a:effectLst/>
                <a:latin typeface="Constanti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23-Aug-22</a:t>
            </a:fld>
            <a:endParaRPr lang="en-US">
              <a:solidFill>
                <a:srgbClr val="04617B">
                  <a:shade val="90000"/>
                </a:srgbClr>
              </a:solidFill>
              <a:effectLst/>
              <a:latin typeface="Constantia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4617B">
                  <a:shade val="90000"/>
                </a:srgbClr>
              </a:solidFill>
              <a:effectLst/>
              <a:latin typeface="Constantia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  <a:effectLst/>
                <a:latin typeface="Constanti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  <a:effectLst/>
              <a:latin typeface="Constantia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black"/>
                </a:solidFill>
                <a:effectLst/>
                <a:latin typeface="Constantia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black"/>
                </a:solidFill>
                <a:effectLst/>
                <a:latin typeface="Constanti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18.bin"/><Relationship Id="rId2" Type="http://schemas.openxmlformats.org/officeDocument/2006/relationships/oleObject" Target="../embeddings/oleObject13.bin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4.png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8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8.wmf"/><Relationship Id="rId7" Type="http://schemas.openxmlformats.org/officeDocument/2006/relationships/image" Target="../media/image40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9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9.wmf"/><Relationship Id="rId7" Type="http://schemas.openxmlformats.org/officeDocument/2006/relationships/oleObject" Target="../embeddings/oleObject37.bin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wmf"/><Relationship Id="rId11" Type="http://schemas.openxmlformats.org/officeDocument/2006/relationships/image" Target="../media/image54.wmf"/><Relationship Id="rId5" Type="http://schemas.openxmlformats.org/officeDocument/2006/relationships/oleObject" Target="../embeddings/oleObject36.bin"/><Relationship Id="rId10" Type="http://schemas.openxmlformats.org/officeDocument/2006/relationships/oleObject" Target="../embeddings/oleObject38.bin"/><Relationship Id="rId4" Type="http://schemas.openxmlformats.org/officeDocument/2006/relationships/image" Target="../media/image50.png"/><Relationship Id="rId9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5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46.bin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62.wmf"/><Relationship Id="rId5" Type="http://schemas.openxmlformats.org/officeDocument/2006/relationships/image" Target="../media/image59.w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61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wmf"/><Relationship Id="rId4" Type="http://schemas.openxmlformats.org/officeDocument/2006/relationships/oleObject" Target="../embeddings/oleObject48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wmf"/><Relationship Id="rId4" Type="http://schemas.openxmlformats.org/officeDocument/2006/relationships/oleObject" Target="../embeddings/oleObject49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3048000"/>
            <a:ext cx="4876800" cy="9906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6000" b="1" dirty="0">
                <a:sym typeface="Symbol" pitchFamily="18" charset="2"/>
              </a:rPr>
              <a:t>Boolean Algebra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8768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buNone/>
              <a:defRPr/>
            </a:pPr>
            <a:r>
              <a:rPr lang="en-US" sz="2800" dirty="0">
                <a:sym typeface="Symbol" pitchFamily="18" charset="2"/>
              </a:rPr>
              <a:t>Question: How many different Boolean functions of degree n are there?</a:t>
            </a:r>
          </a:p>
          <a:p>
            <a:pPr marL="0" indent="0" eaLnBrk="1" hangingPunct="1">
              <a:spcAft>
                <a:spcPct val="20000"/>
              </a:spcAft>
              <a:buNone/>
              <a:defRPr/>
            </a:pPr>
            <a:r>
              <a:rPr lang="en-US" sz="2800" dirty="0">
                <a:sym typeface="Symbol" pitchFamily="18" charset="2"/>
              </a:rPr>
              <a:t>Solution: 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>
                <a:sym typeface="Symbol" pitchFamily="18" charset="2"/>
              </a:rPr>
              <a:t>There are 2</a:t>
            </a:r>
            <a:r>
              <a:rPr lang="en-US" sz="2800" baseline="30000" dirty="0">
                <a:sym typeface="Symbol" pitchFamily="18" charset="2"/>
              </a:rPr>
              <a:t>n</a:t>
            </a:r>
            <a:r>
              <a:rPr lang="en-US" sz="2800" dirty="0">
                <a:sym typeface="Symbol" pitchFamily="18" charset="2"/>
              </a:rPr>
              <a:t> different n-</a:t>
            </a:r>
            <a:r>
              <a:rPr lang="en-US" sz="2800" dirty="0" err="1">
                <a:sym typeface="Symbol" pitchFamily="18" charset="2"/>
              </a:rPr>
              <a:t>tuples</a:t>
            </a:r>
            <a:r>
              <a:rPr lang="en-US" sz="2800" dirty="0">
                <a:sym typeface="Symbol" pitchFamily="18" charset="2"/>
              </a:rPr>
              <a:t> of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en-US" sz="2800" dirty="0">
                <a:sym typeface="Symbol" pitchFamily="18" charset="2"/>
              </a:rPr>
              <a:t>s and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s.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>
                <a:sym typeface="Symbol" pitchFamily="18" charset="2"/>
              </a:rPr>
              <a:t>A Boolean function is an assignment of 0 or 1 to each of these 2</a:t>
            </a:r>
            <a:r>
              <a:rPr lang="en-US" sz="2800" baseline="30000" dirty="0">
                <a:sym typeface="Symbol" pitchFamily="18" charset="2"/>
              </a:rPr>
              <a:t>n</a:t>
            </a:r>
            <a:r>
              <a:rPr lang="en-US" sz="2800" dirty="0">
                <a:sym typeface="Symbol" pitchFamily="18" charset="2"/>
              </a:rPr>
              <a:t> different n-</a:t>
            </a:r>
            <a:r>
              <a:rPr lang="en-US" sz="2800" dirty="0" err="1">
                <a:sym typeface="Symbol" pitchFamily="18" charset="2"/>
              </a:rPr>
              <a:t>tuples</a:t>
            </a:r>
            <a:r>
              <a:rPr lang="en-US" sz="2800" dirty="0">
                <a:sym typeface="Symbol" pitchFamily="18" charset="2"/>
              </a:rPr>
              <a:t>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>
                <a:sym typeface="Symbol" pitchFamily="18" charset="2"/>
              </a:rPr>
              <a:t>Therefore, there are 2</a:t>
            </a:r>
            <a:r>
              <a:rPr lang="en-US" sz="2800" baseline="30000" dirty="0">
                <a:sym typeface="Symbol" pitchFamily="18" charset="2"/>
              </a:rPr>
              <a:t>2</a:t>
            </a:r>
            <a:r>
              <a:rPr lang="en-US" sz="2800" baseline="60000" dirty="0">
                <a:sym typeface="Symbol" pitchFamily="18" charset="2"/>
              </a:rPr>
              <a:t>n</a:t>
            </a:r>
            <a:r>
              <a:rPr lang="en-US" sz="2800" dirty="0">
                <a:sym typeface="Symbol" pitchFamily="18" charset="2"/>
              </a:rPr>
              <a:t> different Boolean functions.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6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6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6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835" grpId="0" uiExpand="1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763000" cy="1752600"/>
          </a:xfrm>
        </p:spPr>
        <p:txBody>
          <a:bodyPr>
            <a:normAutofit/>
          </a:bodyPr>
          <a:lstStyle/>
          <a:p>
            <a:pPr marL="0" indent="0" eaLnBrk="1" hangingPunct="1">
              <a:spcAft>
                <a:spcPct val="20000"/>
              </a:spcAft>
              <a:buNone/>
              <a:defRPr/>
            </a:pPr>
            <a:r>
              <a:rPr lang="en-US" sz="2400" dirty="0">
                <a:sym typeface="Symbol" pitchFamily="18" charset="2"/>
              </a:rPr>
              <a:t>Question: How many different Boolean functions of degree 1  and degree two are there?</a:t>
            </a:r>
          </a:p>
          <a:p>
            <a:pPr marL="0" indent="0" eaLnBrk="1" hangingPunct="1">
              <a:spcAft>
                <a:spcPct val="20000"/>
              </a:spcAft>
              <a:buNone/>
              <a:defRPr/>
            </a:pPr>
            <a:r>
              <a:rPr lang="en-US" sz="2400" dirty="0">
                <a:sym typeface="Symbol" pitchFamily="18" charset="2"/>
              </a:rPr>
              <a:t>Solution: Four of degree 1 and Sixteen of degree 2</a:t>
            </a:r>
          </a:p>
        </p:txBody>
      </p:sp>
      <p:graphicFrame>
        <p:nvGraphicFramePr>
          <p:cNvPr id="758788" name="Group 4"/>
          <p:cNvGraphicFramePr>
            <a:graphicFrameLocks noGrp="1"/>
          </p:cNvGraphicFramePr>
          <p:nvPr/>
        </p:nvGraphicFramePr>
        <p:xfrm>
          <a:off x="2667000" y="2362200"/>
          <a:ext cx="3809998" cy="1219325"/>
        </p:xfrm>
        <a:graphic>
          <a:graphicData uri="http://schemas.openxmlformats.org/drawingml/2006/table">
            <a:tbl>
              <a:tblPr/>
              <a:tblGrid>
                <a:gridCol w="753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8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1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kumimoji="0" lang="en-CA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CA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F</a:t>
                      </a:r>
                      <a:r>
                        <a:rPr kumimoji="0" lang="en-CA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F</a:t>
                      </a:r>
                      <a:r>
                        <a:rPr kumimoji="0" lang="en-CA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CA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CA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CA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CA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CA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CA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CA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CA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CA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CA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CA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40247" y="3733800"/>
          <a:ext cx="8575153" cy="2299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5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9795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CA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CA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CA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CA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CA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CA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CA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CA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CA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CA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CA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en-CA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CA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CA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CA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CA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81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81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81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5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787" grpId="0" uiExpand="1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486400"/>
          </a:xfrm>
        </p:spPr>
        <p:txBody>
          <a:bodyPr/>
          <a:lstStyle/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Boolean algebra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:</a:t>
            </a:r>
            <a:r>
              <a:rPr lang="en-US" sz="2800" dirty="0">
                <a:sym typeface="Symbol" pitchFamily="18" charset="2"/>
              </a:rPr>
              <a:t> 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sz="2800" dirty="0">
                <a:sym typeface="Symbol" pitchFamily="18" charset="2"/>
              </a:rPr>
              <a:t>A Boolean algebra is a set B with two binary operations  and , elements 0 and 1, and a unary operation – such that the following properties hold for all x, y, and z in B:</a:t>
            </a: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sz="2800" dirty="0">
                <a:sym typeface="Symbol" pitchFamily="18" charset="2"/>
              </a:rPr>
              <a:t>x  0 = x   and   x  1 = x            (identity laws)</a:t>
            </a: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sz="2800" dirty="0">
                <a:sym typeface="Symbol" pitchFamily="18" charset="2"/>
              </a:rPr>
              <a:t>                                                    (domination laws)</a:t>
            </a: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sz="2800" dirty="0">
                <a:sym typeface="Symbol" pitchFamily="18" charset="2"/>
              </a:rPr>
              <a:t>(x  y)  z = x  (y  z)      </a:t>
            </a:r>
            <a:br>
              <a:rPr lang="en-US" sz="2800" dirty="0">
                <a:sym typeface="Symbol" pitchFamily="18" charset="2"/>
              </a:rPr>
            </a:br>
            <a:r>
              <a:rPr lang="en-US" sz="2800" dirty="0">
                <a:sym typeface="Symbol" pitchFamily="18" charset="2"/>
              </a:rPr>
              <a:t>  (x  y)  z = x  (y  z)              (associative laws)</a:t>
            </a: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sz="2800" dirty="0">
                <a:sym typeface="Symbol" pitchFamily="18" charset="2"/>
              </a:rPr>
              <a:t>x  y = y  x   and x  y = y  x  (commutative laws)</a:t>
            </a: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sz="2800" dirty="0">
                <a:sym typeface="Symbol" pitchFamily="18" charset="2"/>
              </a:rPr>
              <a:t>x  (y  z) = (x  y)  (x  z) </a:t>
            </a:r>
            <a:br>
              <a:rPr lang="en-US" sz="2800" dirty="0">
                <a:sym typeface="Symbol" pitchFamily="18" charset="2"/>
              </a:rPr>
            </a:br>
            <a:r>
              <a:rPr lang="en-US" sz="2800" dirty="0">
                <a:sym typeface="Symbol" pitchFamily="18" charset="2"/>
              </a:rPr>
              <a:t>  x  (y  z) = (x  y)  (x  z)     (distributive laws)</a:t>
            </a:r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7345" name="Object 1"/>
          <p:cNvGraphicFramePr>
            <a:graphicFrameLocks noChangeAspect="1"/>
          </p:cNvGraphicFramePr>
          <p:nvPr/>
        </p:nvGraphicFramePr>
        <p:xfrm>
          <a:off x="457200" y="3273028"/>
          <a:ext cx="3581400" cy="460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71600" imgH="177800" progId="Equation.3">
                  <p:embed/>
                </p:oleObj>
              </mc:Choice>
              <mc:Fallback>
                <p:oleObj name="Equation" r:id="rId2" imgW="1371600" imgH="177800" progId="Equation.3">
                  <p:embed/>
                  <p:pic>
                    <p:nvPicPr>
                      <p:cNvPr id="5734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73028"/>
                        <a:ext cx="3581400" cy="4607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6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7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6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6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55" grpId="0" uiExpand="1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Dual:</a:t>
            </a:r>
          </a:p>
          <a:p>
            <a:pPr marL="0" indent="0" algn="just" eaLnBrk="1" hangingPunct="1">
              <a:spcAft>
                <a:spcPct val="20000"/>
              </a:spcAft>
              <a:buNone/>
              <a:defRPr/>
            </a:pPr>
            <a:r>
              <a:rPr lang="en-US" sz="2800" dirty="0">
                <a:sym typeface="Symbol" pitchFamily="18" charset="2"/>
              </a:rPr>
              <a:t>The dual of a Boolean expression is obtained by interchanging Boolean sums and Boolean products and interchanging 0s and 1s.</a:t>
            </a:r>
          </a:p>
          <a:p>
            <a:pPr marL="0" indent="0" algn="just" eaLnBrk="1" hangingPunct="1">
              <a:spcAft>
                <a:spcPct val="20000"/>
              </a:spcAft>
              <a:buNone/>
              <a:defRPr/>
            </a:pPr>
            <a:endParaRPr lang="en-US" sz="2800" dirty="0">
              <a:sym typeface="Symbol" pitchFamily="18" charset="2"/>
            </a:endParaRPr>
          </a:p>
          <a:p>
            <a:pPr marL="0" indent="0" algn="just">
              <a:spcAft>
                <a:spcPct val="20000"/>
              </a:spcAft>
              <a:buNone/>
              <a:defRPr/>
            </a:pPr>
            <a:r>
              <a:rPr lang="en-US" sz="2800" dirty="0"/>
              <a:t>The dual of x(y + z) is x + </a:t>
            </a:r>
            <a:r>
              <a:rPr lang="en-US" sz="2800" dirty="0" err="1"/>
              <a:t>yz</a:t>
            </a:r>
            <a:r>
              <a:rPr lang="en-US" sz="2800" dirty="0"/>
              <a:t>.</a:t>
            </a:r>
          </a:p>
          <a:p>
            <a:pPr marL="0" indent="0" algn="just">
              <a:spcAft>
                <a:spcPct val="20000"/>
              </a:spcAft>
              <a:buNone/>
              <a:defRPr/>
            </a:pPr>
            <a:r>
              <a:rPr lang="en-US" sz="2800" dirty="0"/>
              <a:t>The dual of                      is</a:t>
            </a:r>
          </a:p>
          <a:p>
            <a:pPr marL="0" indent="0" algn="just">
              <a:spcAft>
                <a:spcPct val="20000"/>
              </a:spcAft>
              <a:buNone/>
              <a:defRPr/>
            </a:pP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 algn="just">
              <a:spcAft>
                <a:spcPct val="20000"/>
              </a:spcAft>
              <a:buNone/>
              <a:defRPr/>
            </a:pPr>
            <a:endParaRPr lang="en-US" sz="2800" dirty="0"/>
          </a:p>
          <a:p>
            <a:pPr marL="0" indent="0" algn="just">
              <a:spcAft>
                <a:spcPct val="20000"/>
              </a:spcAft>
              <a:buNone/>
              <a:defRPr/>
            </a:pP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 algn="just" eaLnBrk="1" hangingPunct="1">
              <a:spcAft>
                <a:spcPct val="20000"/>
              </a:spcAft>
              <a:buNone/>
              <a:defRPr/>
            </a:pPr>
            <a:endParaRPr lang="en-US" sz="2800" dirty="0">
              <a:sym typeface="Symbol" pitchFamily="18" charset="2"/>
            </a:endParaRPr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2209800" y="4363508"/>
          <a:ext cx="1685925" cy="437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4364" imgH="203112" progId="Equation.3">
                  <p:embed/>
                </p:oleObj>
              </mc:Choice>
              <mc:Fallback>
                <p:oleObj name="Equation" r:id="rId2" imgW="774364" imgH="203112" progId="Equation.3">
                  <p:embed/>
                  <p:pic>
                    <p:nvPicPr>
                      <p:cNvPr id="583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363508"/>
                        <a:ext cx="1685925" cy="4370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69" name="Object 1"/>
          <p:cNvGraphicFramePr>
            <a:graphicFrameLocks noChangeAspect="1"/>
          </p:cNvGraphicFramePr>
          <p:nvPr/>
        </p:nvGraphicFramePr>
        <p:xfrm>
          <a:off x="4352925" y="4416644"/>
          <a:ext cx="1590675" cy="383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25500" imgH="203200" progId="Equation.3">
                  <p:embed/>
                </p:oleObj>
              </mc:Choice>
              <mc:Fallback>
                <p:oleObj name="Equation" r:id="rId4" imgW="825500" imgH="203200" progId="Equation.3">
                  <p:embed/>
                  <p:pic>
                    <p:nvPicPr>
                      <p:cNvPr id="5836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5" y="4416644"/>
                        <a:ext cx="1590675" cy="3839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65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6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6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6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59" grpId="0" uiExpand="1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16002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buNone/>
              <a:defRPr/>
            </a:pPr>
            <a:r>
              <a:rPr lang="en-US" sz="2800" dirty="0">
                <a:sym typeface="Symbol" pitchFamily="18" charset="2"/>
              </a:rPr>
              <a:t>Example:</a:t>
            </a:r>
          </a:p>
          <a:p>
            <a:pPr marL="0" indent="0" eaLnBrk="1" hangingPunct="1">
              <a:spcAft>
                <a:spcPct val="20000"/>
              </a:spcAft>
              <a:buNone/>
              <a:defRPr/>
            </a:pPr>
            <a:r>
              <a:rPr lang="en-US" sz="2800" dirty="0">
                <a:sym typeface="Symbol" pitchFamily="18" charset="2"/>
              </a:rPr>
              <a:t> Give a Boolean expression for the Boolean function F(</a:t>
            </a:r>
            <a:r>
              <a:rPr lang="en-US" sz="2800" dirty="0" err="1">
                <a:sym typeface="Symbol" pitchFamily="18" charset="2"/>
              </a:rPr>
              <a:t>x,y</a:t>
            </a:r>
            <a:r>
              <a:rPr lang="en-US" sz="2800" dirty="0">
                <a:sym typeface="Symbol" pitchFamily="18" charset="2"/>
              </a:rPr>
              <a:t>) as defined by the following table:</a:t>
            </a:r>
          </a:p>
        </p:txBody>
      </p:sp>
      <p:graphicFrame>
        <p:nvGraphicFramePr>
          <p:cNvPr id="752644" name="Group 4"/>
          <p:cNvGraphicFramePr>
            <a:graphicFrameLocks noGrp="1"/>
          </p:cNvGraphicFramePr>
          <p:nvPr/>
        </p:nvGraphicFramePr>
        <p:xfrm>
          <a:off x="3276600" y="2667000"/>
          <a:ext cx="2590800" cy="2514600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x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Symbol" pitchFamily="18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y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Symbol" pitchFamily="18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F(x, y)</a:t>
                      </a:r>
                      <a:endParaRPr kumimoji="0" lang="en-CA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Symbol" pitchFamily="18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2670" name="Rectangle 30"/>
          <p:cNvSpPr>
            <a:spLocks noChangeArrowheads="1"/>
          </p:cNvSpPr>
          <p:nvPr/>
        </p:nvSpPr>
        <p:spPr bwMode="auto">
          <a:xfrm>
            <a:off x="228600" y="5410200"/>
            <a:ext cx="876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 dirty="0">
                <a:solidFill>
                  <a:schemeClr val="tx1"/>
                </a:solidFill>
                <a:effectLst/>
                <a:latin typeface="+mn-lt"/>
              </a:rPr>
              <a:t>Possible Solution: F(x, y) = </a:t>
            </a:r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6081" name="Object 1"/>
          <p:cNvGraphicFramePr>
            <a:graphicFrameLocks noChangeAspect="1"/>
          </p:cNvGraphicFramePr>
          <p:nvPr/>
        </p:nvGraphicFramePr>
        <p:xfrm>
          <a:off x="4495800" y="5462814"/>
          <a:ext cx="504825" cy="480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112" imgH="190417" progId="Equation.3">
                  <p:embed/>
                </p:oleObj>
              </mc:Choice>
              <mc:Fallback>
                <p:oleObj name="Equation" r:id="rId2" imgW="203112" imgH="190417" progId="Equation.3">
                  <p:embed/>
                  <p:pic>
                    <p:nvPicPr>
                      <p:cNvPr id="4608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462814"/>
                        <a:ext cx="504825" cy="4807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5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5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5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643" grpId="0" build="p" autoUpdateAnimBg="0"/>
      <p:bldP spid="75267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63000" cy="5867400"/>
          </a:xfrm>
        </p:spPr>
        <p:txBody>
          <a:bodyPr>
            <a:normAutofit/>
          </a:bodyPr>
          <a:lstStyle/>
          <a:p>
            <a:pPr marL="0" indent="0" eaLnBrk="1" hangingPunct="1">
              <a:spcAft>
                <a:spcPct val="20000"/>
              </a:spcAft>
              <a:buNone/>
              <a:defRPr/>
            </a:pPr>
            <a:r>
              <a:rPr lang="en-US" sz="2800" dirty="0">
                <a:sym typeface="Symbol" pitchFamily="18" charset="2"/>
              </a:rPr>
              <a:t>Example: Give a Boolean expression satisfying </a:t>
            </a:r>
            <a:r>
              <a:rPr lang="en-US" sz="2800" dirty="0"/>
              <a:t>F(</a:t>
            </a:r>
            <a:r>
              <a:rPr lang="en-US" sz="2800" dirty="0" err="1"/>
              <a:t>x,y,z</a:t>
            </a:r>
            <a:r>
              <a:rPr lang="en-US" sz="2800" dirty="0"/>
              <a:t>)=1 if and only if:</a:t>
            </a:r>
          </a:p>
          <a:p>
            <a:pPr>
              <a:spcAft>
                <a:spcPct val="20000"/>
              </a:spcAft>
              <a:defRPr/>
            </a:pPr>
            <a:r>
              <a:rPr lang="en-US" sz="2800" dirty="0"/>
              <a:t>x = y = z = 0  or</a:t>
            </a:r>
          </a:p>
          <a:p>
            <a:pPr>
              <a:spcAft>
                <a:spcPct val="20000"/>
              </a:spcAft>
              <a:defRPr/>
            </a:pPr>
            <a:r>
              <a:rPr lang="en-US" sz="2800" dirty="0"/>
              <a:t>x = y = 0, z = 1 or</a:t>
            </a:r>
          </a:p>
          <a:p>
            <a:pPr>
              <a:spcAft>
                <a:spcPct val="20000"/>
              </a:spcAft>
              <a:defRPr/>
            </a:pPr>
            <a:r>
              <a:rPr lang="en-US" sz="2800" dirty="0"/>
              <a:t>x = 1, y = z = 0</a:t>
            </a:r>
          </a:p>
          <a:p>
            <a:pPr>
              <a:spcAft>
                <a:spcPct val="20000"/>
              </a:spcAft>
              <a:defRPr/>
            </a:pPr>
            <a:endParaRPr lang="en-US" sz="2800" dirty="0"/>
          </a:p>
          <a:p>
            <a:pPr>
              <a:spcAft>
                <a:spcPct val="20000"/>
              </a:spcAft>
              <a:buNone/>
              <a:defRPr/>
            </a:pPr>
            <a:r>
              <a:rPr lang="en-US" sz="2800" dirty="0"/>
              <a:t>Solution:</a:t>
            </a:r>
          </a:p>
          <a:p>
            <a:pPr>
              <a:spcAft>
                <a:spcPct val="20000"/>
              </a:spcAft>
              <a:defRPr/>
            </a:pPr>
            <a:endParaRPr lang="en-US" sz="2800" dirty="0"/>
          </a:p>
          <a:p>
            <a:pPr>
              <a:spcAft>
                <a:spcPct val="20000"/>
              </a:spcAft>
              <a:defRPr/>
            </a:pPr>
            <a:endParaRPr lang="en-US" sz="2800" dirty="0"/>
          </a:p>
          <a:p>
            <a:pPr>
              <a:spcAft>
                <a:spcPct val="20000"/>
              </a:spcAft>
              <a:defRPr/>
            </a:pPr>
            <a:endParaRPr lang="en-US" sz="2800" dirty="0"/>
          </a:p>
          <a:p>
            <a:pPr>
              <a:spcAft>
                <a:spcPct val="20000"/>
              </a:spcAft>
              <a:buNone/>
              <a:defRPr/>
            </a:pPr>
            <a:endParaRPr lang="en-US" sz="2800" dirty="0"/>
          </a:p>
          <a:p>
            <a:pPr>
              <a:spcAft>
                <a:spcPct val="20000"/>
              </a:spcAft>
              <a:buNone/>
              <a:defRPr/>
            </a:pPr>
            <a:endParaRPr lang="en-US" sz="2800" dirty="0"/>
          </a:p>
          <a:p>
            <a:pPr>
              <a:spcAft>
                <a:spcPct val="20000"/>
              </a:spcAft>
              <a:defRPr/>
            </a:pPr>
            <a:endParaRPr lang="en-US" sz="2800" dirty="0"/>
          </a:p>
          <a:p>
            <a:pPr>
              <a:spcAft>
                <a:spcPct val="20000"/>
              </a:spcAft>
              <a:defRPr/>
            </a:pPr>
            <a:endParaRPr lang="en-US" sz="2800" dirty="0"/>
          </a:p>
          <a:p>
            <a:pPr marL="0" indent="0" eaLnBrk="1" hangingPunct="1">
              <a:spcAft>
                <a:spcPct val="20000"/>
              </a:spcAft>
              <a:buNone/>
              <a:defRPr/>
            </a:pPr>
            <a:endParaRPr lang="en-US" sz="2800" dirty="0">
              <a:sym typeface="Symbol" pitchFamily="18" charset="2"/>
            </a:endParaRPr>
          </a:p>
        </p:txBody>
      </p:sp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5486400" y="1600200"/>
          <a:ext cx="3124200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F(</a:t>
                      </a:r>
                      <a:r>
                        <a:rPr lang="en-US" sz="2400" dirty="0" err="1"/>
                        <a:t>x,y,z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1441" name="Object 1"/>
          <p:cNvGraphicFramePr>
            <a:graphicFrameLocks noChangeAspect="1"/>
          </p:cNvGraphicFramePr>
          <p:nvPr/>
        </p:nvGraphicFramePr>
        <p:xfrm>
          <a:off x="381000" y="4876800"/>
          <a:ext cx="4191000" cy="428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5000" imgH="203200" progId="Equation.3">
                  <p:embed/>
                </p:oleObj>
              </mc:Choice>
              <mc:Fallback>
                <p:oleObj name="Equation" r:id="rId2" imgW="1905000" imgH="203200" progId="Equation.3">
                  <p:embed/>
                  <p:pic>
                    <p:nvPicPr>
                      <p:cNvPr id="6144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876800"/>
                        <a:ext cx="4191000" cy="4286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5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5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5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5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643" grpId="0" uiExpand="1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181600"/>
          </a:xfrm>
        </p:spPr>
        <p:txBody>
          <a:bodyPr/>
          <a:lstStyle/>
          <a:p>
            <a:pPr marL="0" indent="0" algn="just" eaLnBrk="1" hangingPunct="1">
              <a:spcAft>
                <a:spcPct val="20000"/>
              </a:spcAft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Literal</a:t>
            </a:r>
            <a:r>
              <a:rPr lang="en-US" sz="2800" dirty="0">
                <a:sym typeface="Symbol" pitchFamily="18" charset="2"/>
              </a:rPr>
              <a:t>: A literal is a Boolean variable or its complement. </a:t>
            </a:r>
          </a:p>
          <a:p>
            <a:pPr marL="0" indent="0" algn="just" eaLnBrk="1" hangingPunct="1">
              <a:spcAft>
                <a:spcPct val="20000"/>
              </a:spcAft>
              <a:buNone/>
              <a:defRPr/>
            </a:pP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Minterm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:</a:t>
            </a:r>
            <a:r>
              <a:rPr lang="en-US" sz="2800" dirty="0">
                <a:sym typeface="Symbol" pitchFamily="18" charset="2"/>
              </a:rPr>
              <a:t> A </a:t>
            </a:r>
            <a:r>
              <a:rPr lang="en-US" sz="2800" dirty="0" err="1">
                <a:sym typeface="Symbol" pitchFamily="18" charset="2"/>
              </a:rPr>
              <a:t>minterm</a:t>
            </a:r>
            <a:r>
              <a:rPr lang="en-US" sz="2800" dirty="0">
                <a:sym typeface="Symbol" pitchFamily="18" charset="2"/>
              </a:rPr>
              <a:t> of the Boolean variables x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, x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, …, </a:t>
            </a:r>
            <a:r>
              <a:rPr lang="en-US" sz="2800" dirty="0" err="1">
                <a:sym typeface="Symbol" pitchFamily="18" charset="2"/>
              </a:rPr>
              <a:t>x</a:t>
            </a:r>
            <a:r>
              <a:rPr lang="en-US" sz="2800" baseline="-25000" dirty="0" err="1">
                <a:sym typeface="Symbol" pitchFamily="18" charset="2"/>
              </a:rPr>
              <a:t>n</a:t>
            </a:r>
            <a:r>
              <a:rPr lang="en-US" sz="2800" dirty="0">
                <a:sym typeface="Symbol" pitchFamily="18" charset="2"/>
              </a:rPr>
              <a:t> is a Boolean product y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y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…</a:t>
            </a:r>
            <a:r>
              <a:rPr lang="en-US" sz="2800" dirty="0" err="1">
                <a:sym typeface="Symbol" pitchFamily="18" charset="2"/>
              </a:rPr>
              <a:t>y</a:t>
            </a:r>
            <a:r>
              <a:rPr lang="en-US" sz="2800" baseline="-25000" dirty="0" err="1">
                <a:sym typeface="Symbol" pitchFamily="18" charset="2"/>
              </a:rPr>
              <a:t>n</a:t>
            </a:r>
            <a:r>
              <a:rPr lang="en-US" sz="2800" dirty="0">
                <a:sym typeface="Symbol" pitchFamily="18" charset="2"/>
              </a:rPr>
              <a:t>, where            or</a:t>
            </a:r>
          </a:p>
          <a:p>
            <a:pPr marL="0" indent="0" algn="just" eaLnBrk="1" hangingPunct="1">
              <a:spcAft>
                <a:spcPct val="20000"/>
              </a:spcAft>
              <a:buNone/>
              <a:defRPr/>
            </a:pPr>
            <a:endParaRPr lang="en-US" sz="2800" dirty="0">
              <a:sym typeface="Symbol" pitchFamily="18" charset="2"/>
            </a:endParaRPr>
          </a:p>
          <a:p>
            <a:pPr marL="0" indent="0" algn="just">
              <a:spcAft>
                <a:spcPct val="20000"/>
              </a:spcAft>
              <a:buNone/>
              <a:defRPr/>
            </a:pPr>
            <a:r>
              <a:rPr lang="en-US" sz="2800" dirty="0">
                <a:sym typeface="Symbol" pitchFamily="18" charset="2"/>
              </a:rPr>
              <a:t>Example:</a:t>
            </a:r>
          </a:p>
          <a:p>
            <a:pPr marL="0" indent="0" algn="just">
              <a:spcAft>
                <a:spcPct val="20000"/>
              </a:spcAft>
              <a:buNone/>
              <a:defRPr/>
            </a:pPr>
            <a:r>
              <a:rPr lang="en-US" sz="2800" dirty="0">
                <a:sym typeface="Symbol" pitchFamily="18" charset="2"/>
              </a:rPr>
              <a:t>Find a </a:t>
            </a:r>
            <a:r>
              <a:rPr lang="en-US" sz="2800" dirty="0" err="1">
                <a:sym typeface="Symbol" pitchFamily="18" charset="2"/>
              </a:rPr>
              <a:t>minterm</a:t>
            </a:r>
            <a:r>
              <a:rPr lang="en-US" sz="2800" dirty="0">
                <a:sym typeface="Symbol" pitchFamily="18" charset="2"/>
              </a:rPr>
              <a:t> that equals 1 if x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=x</a:t>
            </a:r>
            <a:r>
              <a:rPr lang="en-US" sz="2800" baseline="-25000" dirty="0">
                <a:sym typeface="Symbol" pitchFamily="18" charset="2"/>
              </a:rPr>
              <a:t>3</a:t>
            </a:r>
            <a:r>
              <a:rPr lang="en-US" sz="2800" dirty="0">
                <a:sym typeface="Symbol" pitchFamily="18" charset="2"/>
              </a:rPr>
              <a:t>= 0 and x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=x</a:t>
            </a:r>
            <a:r>
              <a:rPr lang="en-US" sz="2800" baseline="-25000" dirty="0">
                <a:sym typeface="Symbol" pitchFamily="18" charset="2"/>
              </a:rPr>
              <a:t>4</a:t>
            </a:r>
            <a:r>
              <a:rPr lang="en-US" sz="2800" dirty="0">
                <a:sym typeface="Symbol" pitchFamily="18" charset="2"/>
              </a:rPr>
              <a:t>=x</a:t>
            </a:r>
            <a:r>
              <a:rPr lang="en-US" sz="2800" baseline="-25000" dirty="0">
                <a:sym typeface="Symbol" pitchFamily="18" charset="2"/>
              </a:rPr>
              <a:t>5</a:t>
            </a:r>
            <a:r>
              <a:rPr lang="en-US" sz="2800" dirty="0">
                <a:sym typeface="Symbol" pitchFamily="18" charset="2"/>
              </a:rPr>
              <a:t>=1, and equals 0 otherwise.</a:t>
            </a:r>
          </a:p>
          <a:p>
            <a:pPr marL="0" indent="0" algn="just">
              <a:spcAft>
                <a:spcPct val="20000"/>
              </a:spcAft>
              <a:buNone/>
              <a:defRPr/>
            </a:pPr>
            <a:r>
              <a:rPr lang="en-US" sz="2800" dirty="0">
                <a:sym typeface="Symbol" pitchFamily="18" charset="2"/>
              </a:rPr>
              <a:t>Solution:</a:t>
            </a:r>
          </a:p>
          <a:p>
            <a:pPr marL="0" indent="0" algn="just">
              <a:spcAft>
                <a:spcPct val="20000"/>
              </a:spcAft>
              <a:buNone/>
              <a:defRPr/>
            </a:pPr>
            <a:endParaRPr lang="en-US" sz="2800" dirty="0">
              <a:sym typeface="Symbol" pitchFamily="18" charset="2"/>
            </a:endParaRPr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4033" name="Object 1"/>
          <p:cNvGraphicFramePr>
            <a:graphicFrameLocks noChangeAspect="1"/>
          </p:cNvGraphicFramePr>
          <p:nvPr/>
        </p:nvGraphicFramePr>
        <p:xfrm>
          <a:off x="7467600" y="2013626"/>
          <a:ext cx="1209675" cy="500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307" imgH="228501" progId="Equation.3">
                  <p:embed/>
                </p:oleObj>
              </mc:Choice>
              <mc:Fallback>
                <p:oleObj name="Equation" r:id="rId2" imgW="444307" imgH="228501" progId="Equation.3">
                  <p:embed/>
                  <p:pic>
                    <p:nvPicPr>
                      <p:cNvPr id="4403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013626"/>
                        <a:ext cx="1209675" cy="500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6118223" y="1981200"/>
          <a:ext cx="1044577" cy="533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307" imgH="228501" progId="Equation.3">
                  <p:embed/>
                </p:oleObj>
              </mc:Choice>
              <mc:Fallback>
                <p:oleObj name="Equation" r:id="rId4" imgW="444307" imgH="228501" progId="Equation.3">
                  <p:embed/>
                  <p:pic>
                    <p:nvPicPr>
                      <p:cNvPr id="440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8223" y="1981200"/>
                        <a:ext cx="1044577" cy="5334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1533525" y="5410199"/>
          <a:ext cx="1819275" cy="511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2808" imgH="228501" progId="Equation.3">
                  <p:embed/>
                </p:oleObj>
              </mc:Choice>
              <mc:Fallback>
                <p:oleObj name="Equation" r:id="rId6" imgW="672808" imgH="228501" progId="Equation.3">
                  <p:embed/>
                  <p:pic>
                    <p:nvPicPr>
                      <p:cNvPr id="440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5410199"/>
                        <a:ext cx="1819275" cy="5119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5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5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5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5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691" grpId="0" uiExpand="1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 lnSpcReduction="10000"/>
          </a:bodyPr>
          <a:lstStyle/>
          <a:p>
            <a:pPr marL="0" algn="just"/>
            <a:r>
              <a:rPr lang="en-US" dirty="0"/>
              <a:t>A Boolean sum of </a:t>
            </a:r>
            <a:r>
              <a:rPr lang="en-US" dirty="0" err="1"/>
              <a:t>minterms</a:t>
            </a:r>
            <a:r>
              <a:rPr lang="en-US" dirty="0"/>
              <a:t> has the value 1 when exactly one of the </a:t>
            </a:r>
            <a:r>
              <a:rPr lang="en-US" dirty="0" err="1"/>
              <a:t>minterms</a:t>
            </a:r>
            <a:r>
              <a:rPr lang="en-US" dirty="0"/>
              <a:t> in the sum has the value 1. It has the value 0 for all other combinations of values of the variables.</a:t>
            </a:r>
          </a:p>
          <a:p>
            <a:pPr algn="just">
              <a:buNone/>
            </a:pPr>
            <a:endParaRPr lang="en-US" dirty="0"/>
          </a:p>
          <a:p>
            <a:pPr marL="0" algn="just"/>
            <a:r>
              <a:rPr lang="en-US" dirty="0"/>
              <a:t> Given a Boolean function, a Boolean sum of </a:t>
            </a:r>
            <a:r>
              <a:rPr lang="en-US" dirty="0" err="1"/>
              <a:t>minterms</a:t>
            </a:r>
            <a:r>
              <a:rPr lang="en-US" dirty="0"/>
              <a:t> can be formed that has the value 1 when this Boolean function has the value 1, and has the value 0 when the function has the value 0. </a:t>
            </a:r>
          </a:p>
          <a:p>
            <a:pPr algn="just"/>
            <a:endParaRPr lang="en-US" dirty="0"/>
          </a:p>
          <a:p>
            <a:pPr marL="0" algn="just"/>
            <a:r>
              <a:rPr lang="en-US" dirty="0"/>
              <a:t>The sum of </a:t>
            </a:r>
            <a:r>
              <a:rPr lang="en-US" dirty="0" err="1"/>
              <a:t>minterms</a:t>
            </a:r>
            <a:r>
              <a:rPr lang="en-US" dirty="0"/>
              <a:t> that represents the function is called the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sum-of-products expansion</a:t>
            </a:r>
            <a:r>
              <a:rPr lang="en-US" dirty="0"/>
              <a:t> or the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disjunctive normal form </a:t>
            </a:r>
            <a:r>
              <a:rPr lang="en-US" dirty="0"/>
              <a:t>of the Boolean 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486400"/>
          </a:xfrm>
        </p:spPr>
        <p:txBody>
          <a:bodyPr/>
          <a:lstStyle/>
          <a:p>
            <a:pPr>
              <a:buNone/>
            </a:pPr>
            <a:r>
              <a:rPr lang="en-US" dirty="0"/>
              <a:t>Find the sum-of-products expansion for the function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Solution:</a:t>
            </a:r>
          </a:p>
        </p:txBody>
      </p:sp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533400" y="3124200"/>
          <a:ext cx="2781301" cy="442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57120" imgH="203040" progId="Equation.3">
                  <p:embed/>
                </p:oleObj>
              </mc:Choice>
              <mc:Fallback>
                <p:oleObj name="Equation" r:id="rId2" imgW="1257120" imgH="203040" progId="Equation.3">
                  <p:embed/>
                  <p:pic>
                    <p:nvPicPr>
                      <p:cNvPr id="624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124200"/>
                        <a:ext cx="2781301" cy="442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1828800" y="3657600"/>
          <a:ext cx="1219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9336" imgH="190417" progId="Equation.3">
                  <p:embed/>
                </p:oleObj>
              </mc:Choice>
              <mc:Fallback>
                <p:oleObj name="Equation" r:id="rId4" imgW="609336" imgH="190417" progId="Equation.3">
                  <p:embed/>
                  <p:pic>
                    <p:nvPicPr>
                      <p:cNvPr id="624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657600"/>
                        <a:ext cx="1219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1828800" y="3992880"/>
          <a:ext cx="1524000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10891" imgH="203112" progId="Equation.3">
                  <p:embed/>
                </p:oleObj>
              </mc:Choice>
              <mc:Fallback>
                <p:oleObj name="Equation" r:id="rId6" imgW="710891" imgH="203112" progId="Equation.3">
                  <p:embed/>
                  <p:pic>
                    <p:nvPicPr>
                      <p:cNvPr id="624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992880"/>
                        <a:ext cx="1524000" cy="4267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1850571" y="4448175"/>
          <a:ext cx="3102429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47172" imgH="203112" progId="Equation.3">
                  <p:embed/>
                </p:oleObj>
              </mc:Choice>
              <mc:Fallback>
                <p:oleObj name="Equation" r:id="rId8" imgW="1447172" imgH="203112" progId="Equation.3">
                  <p:embed/>
                  <p:pic>
                    <p:nvPicPr>
                      <p:cNvPr id="624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0571" y="4448175"/>
                        <a:ext cx="3102429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1905000" y="5042321"/>
          <a:ext cx="3352800" cy="444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35100" imgH="190500" progId="Equation.3">
                  <p:embed/>
                </p:oleObj>
              </mc:Choice>
              <mc:Fallback>
                <p:oleObj name="Equation" r:id="rId10" imgW="1435100" imgH="190500" progId="Equation.3">
                  <p:embed/>
                  <p:pic>
                    <p:nvPicPr>
                      <p:cNvPr id="624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042321"/>
                        <a:ext cx="3352800" cy="4440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5" name="Object 1"/>
          <p:cNvGraphicFramePr>
            <a:graphicFrameLocks noChangeAspect="1"/>
          </p:cNvGraphicFramePr>
          <p:nvPr/>
        </p:nvGraphicFramePr>
        <p:xfrm>
          <a:off x="1905000" y="5562600"/>
          <a:ext cx="2628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91726" imgH="190417" progId="Equation.3">
                  <p:embed/>
                </p:oleObj>
              </mc:Choice>
              <mc:Fallback>
                <p:oleObj name="Equation" r:id="rId12" imgW="1091726" imgH="190417" progId="Equation.3">
                  <p:embed/>
                  <p:pic>
                    <p:nvPicPr>
                      <p:cNvPr id="6246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562600"/>
                        <a:ext cx="2628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0" y="657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0" y="13049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0" y="1962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0" y="26193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0" y="3267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2477" name="Object 13"/>
          <p:cNvGraphicFramePr>
            <a:graphicFrameLocks noChangeAspect="1"/>
          </p:cNvGraphicFramePr>
          <p:nvPr/>
        </p:nvGraphicFramePr>
        <p:xfrm>
          <a:off x="381000" y="1385887"/>
          <a:ext cx="1179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33160" imgH="203040" progId="Equation.3">
                  <p:embed/>
                </p:oleObj>
              </mc:Choice>
              <mc:Fallback>
                <p:oleObj name="Equation" r:id="rId14" imgW="533160" imgH="203040" progId="Equation.3">
                  <p:embed/>
                  <p:pic>
                    <p:nvPicPr>
                      <p:cNvPr id="624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85887"/>
                        <a:ext cx="1179513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2478" name="Picture 14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30000"/>
          </a:blip>
          <a:srcRect t="3030" r="1085"/>
          <a:stretch>
            <a:fillRect/>
          </a:stretch>
        </p:blipFill>
        <p:spPr bwMode="auto">
          <a:xfrm>
            <a:off x="3962400" y="1676400"/>
            <a:ext cx="4343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 marL="0" algn="just">
              <a:buNone/>
            </a:pP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Maxterm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:</a:t>
            </a:r>
            <a:r>
              <a:rPr lang="en-US" sz="2800" dirty="0">
                <a:sym typeface="Symbol" pitchFamily="18" charset="2"/>
              </a:rPr>
              <a:t> A </a:t>
            </a:r>
            <a:r>
              <a:rPr lang="en-US" sz="2800" dirty="0" err="1">
                <a:sym typeface="Symbol" pitchFamily="18" charset="2"/>
              </a:rPr>
              <a:t>maxterm</a:t>
            </a:r>
            <a:r>
              <a:rPr lang="en-US" sz="2800" dirty="0">
                <a:sym typeface="Symbol" pitchFamily="18" charset="2"/>
              </a:rPr>
              <a:t> of the Boolean variables x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, x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, …, </a:t>
            </a:r>
            <a:r>
              <a:rPr lang="en-US" sz="2800" dirty="0" err="1">
                <a:sym typeface="Symbol" pitchFamily="18" charset="2"/>
              </a:rPr>
              <a:t>x</a:t>
            </a:r>
            <a:r>
              <a:rPr lang="en-US" sz="2800" baseline="-25000" dirty="0" err="1">
                <a:sym typeface="Symbol" pitchFamily="18" charset="2"/>
              </a:rPr>
              <a:t>n</a:t>
            </a:r>
            <a:r>
              <a:rPr lang="en-US" sz="2800" dirty="0">
                <a:sym typeface="Symbol" pitchFamily="18" charset="2"/>
              </a:rPr>
              <a:t> is a Boolean sum y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+y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+…+</a:t>
            </a:r>
            <a:r>
              <a:rPr lang="en-US" sz="2800" dirty="0" err="1">
                <a:sym typeface="Symbol" pitchFamily="18" charset="2"/>
              </a:rPr>
              <a:t>y</a:t>
            </a:r>
            <a:r>
              <a:rPr lang="en-US" sz="2800" baseline="-25000" dirty="0" err="1">
                <a:sym typeface="Symbol" pitchFamily="18" charset="2"/>
              </a:rPr>
              <a:t>n</a:t>
            </a:r>
            <a:r>
              <a:rPr lang="en-US" sz="2800" dirty="0">
                <a:sym typeface="Symbol" pitchFamily="18" charset="2"/>
              </a:rPr>
              <a:t>, where            or</a:t>
            </a:r>
          </a:p>
          <a:p>
            <a:pPr marL="0" algn="just">
              <a:buNone/>
            </a:pPr>
            <a:endParaRPr lang="en-US" dirty="0"/>
          </a:p>
          <a:p>
            <a:pPr marL="0" algn="just">
              <a:buNone/>
            </a:pPr>
            <a:endParaRPr lang="en-US" dirty="0"/>
          </a:p>
          <a:p>
            <a:pPr marL="0" algn="just"/>
            <a:r>
              <a:rPr lang="en-US" dirty="0"/>
              <a:t>A Boolean expression that represents a Boolean function by taking a Boolean product of </a:t>
            </a:r>
            <a:r>
              <a:rPr lang="en-US" dirty="0" err="1"/>
              <a:t>maxterms</a:t>
            </a:r>
            <a:r>
              <a:rPr lang="en-US" dirty="0"/>
              <a:t> is called the </a:t>
            </a:r>
            <a:r>
              <a:rPr lang="en-US" i="1" u="sng" dirty="0"/>
              <a:t>conjunctive normal form </a:t>
            </a:r>
            <a:r>
              <a:rPr lang="en-US" dirty="0"/>
              <a:t>or </a:t>
            </a:r>
            <a:r>
              <a:rPr lang="en-US" i="1" u="sng" dirty="0"/>
              <a:t>product-of-sums expansion</a:t>
            </a:r>
            <a:r>
              <a:rPr lang="en-US" dirty="0"/>
              <a:t> of the function.</a:t>
            </a:r>
          </a:p>
          <a:p>
            <a:pPr marL="0" algn="just">
              <a:buNone/>
            </a:pPr>
            <a:endParaRPr lang="en-US" dirty="0"/>
          </a:p>
          <a:p>
            <a:pPr marL="0" algn="just">
              <a:buNone/>
            </a:pPr>
            <a:r>
              <a:rPr lang="en-US" dirty="0"/>
              <a:t> </a:t>
            </a:r>
          </a:p>
          <a:p>
            <a:pPr marL="0" algn="just">
              <a:buNone/>
            </a:pPr>
            <a:endParaRPr lang="en-US" baseline="-25000" dirty="0"/>
          </a:p>
        </p:txBody>
      </p:sp>
      <p:graphicFrame>
        <p:nvGraphicFramePr>
          <p:cNvPr id="67585" name="Object 1"/>
          <p:cNvGraphicFramePr>
            <a:graphicFrameLocks noChangeAspect="1"/>
          </p:cNvGraphicFramePr>
          <p:nvPr/>
        </p:nvGraphicFramePr>
        <p:xfrm>
          <a:off x="6804025" y="1219200"/>
          <a:ext cx="1044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307" imgH="228501" progId="Equation.3">
                  <p:embed/>
                </p:oleObj>
              </mc:Choice>
              <mc:Fallback>
                <p:oleObj name="Equation" r:id="rId2" imgW="444307" imgH="228501" progId="Equation.3">
                  <p:embed/>
                  <p:pic>
                    <p:nvPicPr>
                      <p:cNvPr id="6758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1219200"/>
                        <a:ext cx="10445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619125" y="1752600"/>
          <a:ext cx="12096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307" imgH="228501" progId="Equation.3">
                  <p:embed/>
                </p:oleObj>
              </mc:Choice>
              <mc:Fallback>
                <p:oleObj name="Equation" r:id="rId4" imgW="444307" imgH="228501" progId="Equation.3">
                  <p:embed/>
                  <p:pic>
                    <p:nvPicPr>
                      <p:cNvPr id="675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1752600"/>
                        <a:ext cx="1209675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7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763000" cy="5867400"/>
          </a:xfrm>
        </p:spPr>
        <p:txBody>
          <a:bodyPr>
            <a:normAutofit fontScale="92500" lnSpcReduction="10000"/>
          </a:bodyPr>
          <a:lstStyle/>
          <a:p>
            <a:pPr marL="0" indent="0">
              <a:spcAft>
                <a:spcPct val="20000"/>
              </a:spcAft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Boolean variable:</a:t>
            </a:r>
          </a:p>
          <a:p>
            <a:pPr marL="0" indent="0" algn="just">
              <a:spcAft>
                <a:spcPct val="20000"/>
              </a:spcAft>
              <a:buNone/>
              <a:defRPr/>
            </a:pPr>
            <a:r>
              <a:rPr lang="en-US" sz="2800" dirty="0">
                <a:sym typeface="Symbol" pitchFamily="18" charset="2"/>
              </a:rPr>
              <a:t>Let B = {0, 1}. The variable x is called a Boolean variable if it assumes values only from B.</a:t>
            </a:r>
          </a:p>
          <a:p>
            <a:pPr marL="0" indent="0" algn="just">
              <a:spcAft>
                <a:spcPct val="20000"/>
              </a:spcAft>
              <a:buNone/>
              <a:defRPr/>
            </a:pPr>
            <a:endParaRPr lang="en-US" sz="2800" dirty="0">
              <a:sym typeface="Symbol" pitchFamily="18" charset="2"/>
            </a:endParaRPr>
          </a:p>
          <a:p>
            <a:pPr marL="0" indent="0" algn="just">
              <a:spcAft>
                <a:spcPct val="20000"/>
              </a:spcAft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Boolean function:</a:t>
            </a:r>
          </a:p>
          <a:p>
            <a:pPr marL="0" indent="0" algn="just" eaLnBrk="1" hangingPunct="1">
              <a:spcAft>
                <a:spcPct val="20000"/>
              </a:spcAft>
              <a:buNone/>
              <a:defRPr/>
            </a:pPr>
            <a:r>
              <a:rPr lang="en-US" sz="2800" dirty="0">
                <a:sym typeface="Symbol" pitchFamily="18" charset="2"/>
              </a:rPr>
              <a:t>A function from </a:t>
            </a:r>
            <a:r>
              <a:rPr lang="en-US" sz="2800" dirty="0" err="1">
                <a:sym typeface="Symbol" pitchFamily="18" charset="2"/>
              </a:rPr>
              <a:t>B</a:t>
            </a:r>
            <a:r>
              <a:rPr lang="en-US" sz="2800" baseline="30000" dirty="0" err="1">
                <a:sym typeface="Symbol" pitchFamily="18" charset="2"/>
              </a:rPr>
              <a:t>n</a:t>
            </a:r>
            <a:r>
              <a:rPr lang="en-US" sz="2800" dirty="0">
                <a:sym typeface="Symbol" pitchFamily="18" charset="2"/>
              </a:rPr>
              <a:t>, the set {(x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, x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, …, </a:t>
            </a:r>
            <a:r>
              <a:rPr lang="en-US" sz="2800" dirty="0" err="1">
                <a:sym typeface="Symbol" pitchFamily="18" charset="2"/>
              </a:rPr>
              <a:t>x</a:t>
            </a:r>
            <a:r>
              <a:rPr lang="en-US" sz="2800" baseline="-25000" dirty="0" err="1">
                <a:sym typeface="Symbol" pitchFamily="18" charset="2"/>
              </a:rPr>
              <a:t>n</a:t>
            </a:r>
            <a:r>
              <a:rPr lang="en-US" sz="2800" dirty="0">
                <a:sym typeface="Symbol" pitchFamily="18" charset="2"/>
              </a:rPr>
              <a:t>) |</a:t>
            </a:r>
            <a:r>
              <a:rPr lang="en-US" sz="2800" dirty="0" err="1">
                <a:sym typeface="Symbol" pitchFamily="18" charset="2"/>
              </a:rPr>
              <a:t>x</a:t>
            </a:r>
            <a:r>
              <a:rPr lang="en-US" sz="2800" baseline="-25000" dirty="0" err="1">
                <a:sym typeface="Symbol" pitchFamily="18" charset="2"/>
              </a:rPr>
              <a:t>i</a:t>
            </a:r>
            <a:r>
              <a:rPr lang="en-US" sz="2800" dirty="0" err="1">
                <a:sym typeface="Symbol" pitchFamily="18" charset="2"/>
              </a:rPr>
              <a:t>B</a:t>
            </a:r>
            <a:r>
              <a:rPr lang="en-US" sz="2800" dirty="0">
                <a:sym typeface="Symbol" pitchFamily="18" charset="2"/>
              </a:rPr>
              <a:t>, </a:t>
            </a:r>
            <a:br>
              <a:rPr lang="en-US" sz="2800" dirty="0">
                <a:sym typeface="Symbol" pitchFamily="18" charset="2"/>
              </a:rPr>
            </a:br>
            <a:r>
              <a:rPr lang="en-US" sz="2800" dirty="0">
                <a:sym typeface="Symbol" pitchFamily="18" charset="2"/>
              </a:rPr>
              <a:t>1  </a:t>
            </a:r>
            <a:r>
              <a:rPr lang="en-US" sz="2800" dirty="0" err="1">
                <a:sym typeface="Symbol" pitchFamily="18" charset="2"/>
              </a:rPr>
              <a:t>i</a:t>
            </a:r>
            <a:r>
              <a:rPr lang="en-US" sz="2800" dirty="0">
                <a:sym typeface="Symbol" pitchFamily="18" charset="2"/>
              </a:rPr>
              <a:t>  n}, to B is called a Boolean function of degree n.</a:t>
            </a:r>
          </a:p>
          <a:p>
            <a:pPr marL="0" indent="0" algn="just" eaLnBrk="1" hangingPunct="1">
              <a:spcAft>
                <a:spcPct val="20000"/>
              </a:spcAft>
              <a:buNone/>
              <a:defRPr/>
            </a:pPr>
            <a:endParaRPr lang="en-US" sz="2800" dirty="0">
              <a:sym typeface="Symbol" pitchFamily="18" charset="2"/>
            </a:endParaRPr>
          </a:p>
          <a:p>
            <a:pPr marL="0" indent="0" algn="just">
              <a:spcAft>
                <a:spcPct val="20000"/>
              </a:spcAft>
              <a:defRPr/>
            </a:pPr>
            <a:r>
              <a:rPr lang="en-US" sz="2800" dirty="0">
                <a:sym typeface="Symbol" pitchFamily="18" charset="2"/>
              </a:rPr>
              <a:t>The complement, Boolean sum, and Boolean product correspond to the logical operators ,¬ ,∨, and ∧, respectively, where 0 corresponds to F (false) and 1 corresponds </a:t>
            </a:r>
            <a:r>
              <a:rPr lang="en-US" sz="2800" dirty="0" err="1">
                <a:sym typeface="Symbol" pitchFamily="18" charset="2"/>
              </a:rPr>
              <a:t>toT</a:t>
            </a:r>
            <a:r>
              <a:rPr lang="en-US" sz="2800" dirty="0">
                <a:sym typeface="Symbol" pitchFamily="18" charset="2"/>
              </a:rPr>
              <a:t> (true). </a:t>
            </a:r>
          </a:p>
          <a:p>
            <a:pPr marL="0" indent="0" algn="just" eaLnBrk="1" hangingPunct="1">
              <a:spcAft>
                <a:spcPct val="20000"/>
              </a:spcAft>
              <a:buNone/>
              <a:defRPr/>
            </a:pPr>
            <a:endParaRPr lang="en-US" sz="8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4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4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4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4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571" grpId="0" uiExpand="1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486400"/>
          </a:xfrm>
        </p:spPr>
        <p:txBody>
          <a:bodyPr/>
          <a:lstStyle/>
          <a:p>
            <a:pPr>
              <a:buNone/>
            </a:pPr>
            <a:r>
              <a:rPr lang="en-US" dirty="0"/>
              <a:t>Find the product-of-sums expansion for the function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Solution:</a:t>
            </a:r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0" y="657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0" y="13049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0" y="1962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0" y="26193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0" y="3267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2477" name="Object 13"/>
          <p:cNvGraphicFramePr>
            <a:graphicFrameLocks noChangeAspect="1"/>
          </p:cNvGraphicFramePr>
          <p:nvPr/>
        </p:nvGraphicFramePr>
        <p:xfrm>
          <a:off x="381000" y="1385887"/>
          <a:ext cx="1179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0" imgH="203040" progId="Equation.3">
                  <p:embed/>
                </p:oleObj>
              </mc:Choice>
              <mc:Fallback>
                <p:oleObj name="Equation" r:id="rId2" imgW="533160" imgH="203040" progId="Equation.3">
                  <p:embed/>
                  <p:pic>
                    <p:nvPicPr>
                      <p:cNvPr id="624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85887"/>
                        <a:ext cx="1179513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2478" name="Picture 1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30000"/>
          </a:blip>
          <a:srcRect t="3030" r="1085"/>
          <a:stretch>
            <a:fillRect/>
          </a:stretch>
        </p:blipFill>
        <p:spPr bwMode="auto">
          <a:xfrm>
            <a:off x="2209800" y="2819400"/>
            <a:ext cx="4343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78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78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191577"/>
              </p:ext>
            </p:extLst>
          </p:nvPr>
        </p:nvGraphicFramePr>
        <p:xfrm>
          <a:off x="533400" y="5715000"/>
          <a:ext cx="8105775" cy="422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35400" imgH="203200" progId="Equation.3">
                  <p:embed/>
                </p:oleObj>
              </mc:Choice>
              <mc:Fallback>
                <p:oleObj name="Equation" r:id="rId5" imgW="3835400" imgH="203200" progId="Equation.3">
                  <p:embed/>
                  <p:pic>
                    <p:nvPicPr>
                      <p:cNvPr id="778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715000"/>
                        <a:ext cx="8105775" cy="4223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Karnaugh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Maps</a:t>
            </a:r>
          </a:p>
          <a:p>
            <a:pPr marL="0" algn="just"/>
            <a:r>
              <a:rPr lang="en-US" dirty="0" err="1"/>
              <a:t>Karnaugh</a:t>
            </a:r>
            <a:r>
              <a:rPr lang="en-US" dirty="0"/>
              <a:t> map or k-map is a graphical approach used to minimize a given Boolean expression.</a:t>
            </a:r>
          </a:p>
          <a:p>
            <a:pPr marL="0" algn="just"/>
            <a:r>
              <a:rPr lang="en-US" dirty="0"/>
              <a:t>There are four possible </a:t>
            </a:r>
            <a:r>
              <a:rPr lang="en-US" dirty="0" err="1"/>
              <a:t>minterms</a:t>
            </a:r>
            <a:r>
              <a:rPr lang="en-US" dirty="0"/>
              <a:t> in the sum-of-products expansion of a Boolean function in two variables x and y. A K-map for a Boolean function in these two variables consists of four cells.</a:t>
            </a:r>
          </a:p>
          <a:p>
            <a:pPr marL="0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/>
              <a:t> is placed in the cell representing a </a:t>
            </a:r>
            <a:r>
              <a:rPr lang="en-US" dirty="0" err="1"/>
              <a:t>minterm</a:t>
            </a:r>
            <a:r>
              <a:rPr lang="en-US" dirty="0"/>
              <a:t> if this </a:t>
            </a:r>
            <a:r>
              <a:rPr lang="en-US" dirty="0" err="1"/>
              <a:t>minterm</a:t>
            </a:r>
            <a:r>
              <a:rPr lang="en-US" dirty="0"/>
              <a:t> is present in the expansion otherwise 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/>
              <a:t> is placed in the cell. </a:t>
            </a:r>
          </a:p>
          <a:p>
            <a:pPr marL="0" algn="just"/>
            <a:r>
              <a:rPr lang="en-US" dirty="0"/>
              <a:t>Cells are said to be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adjacent</a:t>
            </a:r>
            <a:r>
              <a:rPr lang="en-US" dirty="0"/>
              <a:t> if the </a:t>
            </a:r>
            <a:r>
              <a:rPr lang="en-US" dirty="0" err="1"/>
              <a:t>minterms</a:t>
            </a:r>
            <a:r>
              <a:rPr lang="en-US" dirty="0"/>
              <a:t> that they represent differ in exactly one literal.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Karnaugh</a:t>
            </a:r>
            <a:r>
              <a:rPr lang="en-US" dirty="0"/>
              <a:t> map of two variables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Find the K-maps for 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30000"/>
          </a:blip>
          <a:srcRect/>
          <a:stretch>
            <a:fillRect/>
          </a:stretch>
        </p:blipFill>
        <p:spPr bwMode="auto">
          <a:xfrm>
            <a:off x="2895600" y="1142999"/>
            <a:ext cx="2438400" cy="2570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5238" name="Object 6"/>
          <p:cNvGraphicFramePr>
            <a:graphicFrameLocks noChangeAspect="1"/>
          </p:cNvGraphicFramePr>
          <p:nvPr/>
        </p:nvGraphicFramePr>
        <p:xfrm>
          <a:off x="3810000" y="4191000"/>
          <a:ext cx="1104900" cy="366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95085" imgH="190417" progId="Equation.3">
                  <p:embed/>
                </p:oleObj>
              </mc:Choice>
              <mc:Fallback>
                <p:oleObj name="Equation" r:id="rId3" imgW="495085" imgH="190417" progId="Equation.3">
                  <p:embed/>
                  <p:pic>
                    <p:nvPicPr>
                      <p:cNvPr id="952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191000"/>
                        <a:ext cx="1104900" cy="3663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524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5244" name="Picture 1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30000"/>
          </a:blip>
          <a:srcRect/>
          <a:stretch>
            <a:fillRect/>
          </a:stretch>
        </p:blipFill>
        <p:spPr bwMode="auto">
          <a:xfrm>
            <a:off x="1066800" y="4724400"/>
            <a:ext cx="171019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txBody>
          <a:bodyPr/>
          <a:lstStyle/>
          <a:p>
            <a:pPr>
              <a:buNone/>
            </a:pPr>
            <a:r>
              <a:rPr lang="en-US" dirty="0"/>
              <a:t>ii)       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iii)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5240" name="Object 8"/>
          <p:cNvGraphicFramePr>
            <a:graphicFrameLocks noChangeAspect="1"/>
          </p:cNvGraphicFramePr>
          <p:nvPr/>
        </p:nvGraphicFramePr>
        <p:xfrm>
          <a:off x="990600" y="838200"/>
          <a:ext cx="952500" cy="366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5085" imgH="190417" progId="Equation.3">
                  <p:embed/>
                </p:oleObj>
              </mc:Choice>
              <mc:Fallback>
                <p:oleObj name="Equation" r:id="rId2" imgW="495085" imgH="190417" progId="Equation.3">
                  <p:embed/>
                  <p:pic>
                    <p:nvPicPr>
                      <p:cNvPr id="952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838200"/>
                        <a:ext cx="952500" cy="3663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5242" name="Object 10"/>
          <p:cNvGraphicFramePr>
            <a:graphicFrameLocks noChangeAspect="1"/>
          </p:cNvGraphicFramePr>
          <p:nvPr/>
        </p:nvGraphicFramePr>
        <p:xfrm>
          <a:off x="1143000" y="3657600"/>
          <a:ext cx="1752600" cy="398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38200" imgH="190500" progId="Equation.3">
                  <p:embed/>
                </p:oleObj>
              </mc:Choice>
              <mc:Fallback>
                <p:oleObj name="Equation" r:id="rId4" imgW="838200" imgH="190500" progId="Equation.3">
                  <p:embed/>
                  <p:pic>
                    <p:nvPicPr>
                      <p:cNvPr id="952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657600"/>
                        <a:ext cx="1752600" cy="3983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5245" name="Picture 1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30000"/>
          </a:blip>
          <a:srcRect/>
          <a:stretch>
            <a:fillRect/>
          </a:stretch>
        </p:blipFill>
        <p:spPr bwMode="auto">
          <a:xfrm>
            <a:off x="990600" y="1371600"/>
            <a:ext cx="1600200" cy="1846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246" name="Picture 14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30000"/>
          </a:blip>
          <a:srcRect/>
          <a:stretch>
            <a:fillRect/>
          </a:stretch>
        </p:blipFill>
        <p:spPr bwMode="auto">
          <a:xfrm>
            <a:off x="990600" y="4419600"/>
            <a:ext cx="1666875" cy="1778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638800"/>
          </a:xfrm>
        </p:spPr>
        <p:txBody>
          <a:bodyPr/>
          <a:lstStyle/>
          <a:p>
            <a:pPr>
              <a:buNone/>
            </a:pPr>
            <a:r>
              <a:rPr lang="en-US" u="sng" dirty="0"/>
              <a:t>Identifying </a:t>
            </a:r>
            <a:r>
              <a:rPr lang="en-US" u="sng" dirty="0" err="1"/>
              <a:t>minterms</a:t>
            </a:r>
            <a:r>
              <a:rPr lang="en-US" u="sng" dirty="0"/>
              <a:t> that can be combined from the K-map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Search for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/>
              <a:t>s in two adjacent cells in the K-map.</a:t>
            </a:r>
          </a:p>
          <a:p>
            <a:pPr algn="just"/>
            <a:r>
              <a:rPr lang="en-US" dirty="0"/>
              <a:t>The </a:t>
            </a:r>
            <a:r>
              <a:rPr lang="en-US" dirty="0" err="1"/>
              <a:t>minterms</a:t>
            </a:r>
            <a:r>
              <a:rPr lang="en-US" dirty="0"/>
              <a:t> represented by these cells can be combined</a:t>
            </a:r>
          </a:p>
          <a:p>
            <a:pPr marL="0" algn="just">
              <a:buNone/>
            </a:pPr>
            <a:r>
              <a:rPr lang="en-US" dirty="0"/>
              <a:t>into a product involving just one of the variables. For instance,      and       are represented by adjacent cells and can be combined into    .</a:t>
            </a:r>
          </a:p>
        </p:txBody>
      </p:sp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8305" name="Object 1"/>
          <p:cNvGraphicFramePr>
            <a:graphicFrameLocks noChangeAspect="1"/>
          </p:cNvGraphicFramePr>
          <p:nvPr/>
        </p:nvGraphicFramePr>
        <p:xfrm>
          <a:off x="1600200" y="3238500"/>
          <a:ext cx="36004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112" imgH="190417" progId="Equation.3">
                  <p:embed/>
                </p:oleObj>
              </mc:Choice>
              <mc:Fallback>
                <p:oleObj name="Equation" r:id="rId2" imgW="203112" imgH="190417" progId="Equation.3">
                  <p:embed/>
                  <p:pic>
                    <p:nvPicPr>
                      <p:cNvPr id="9830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38500"/>
                        <a:ext cx="360045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8307" name="Object 3"/>
          <p:cNvGraphicFramePr>
            <a:graphicFrameLocks noChangeAspect="1"/>
          </p:cNvGraphicFramePr>
          <p:nvPr/>
        </p:nvGraphicFramePr>
        <p:xfrm>
          <a:off x="2819400" y="3215640"/>
          <a:ext cx="45720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195" imgH="190417" progId="Equation.3">
                  <p:embed/>
                </p:oleObj>
              </mc:Choice>
              <mc:Fallback>
                <p:oleObj name="Equation" r:id="rId4" imgW="241195" imgH="190417" progId="Equation.3">
                  <p:embed/>
                  <p:pic>
                    <p:nvPicPr>
                      <p:cNvPr id="983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15640"/>
                        <a:ext cx="457200" cy="365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3316287" y="3657600"/>
          <a:ext cx="26511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" imgH="190440" progId="Equation.3">
                  <p:embed/>
                </p:oleObj>
              </mc:Choice>
              <mc:Fallback>
                <p:oleObj name="Equation" r:id="rId6" imgW="139680" imgH="190440" progId="Equation.3">
                  <p:embed/>
                  <p:pic>
                    <p:nvPicPr>
                      <p:cNvPr id="983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287" y="3657600"/>
                        <a:ext cx="265113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Simplify the sum-of-products expansion of</a:t>
            </a:r>
          </a:p>
          <a:p>
            <a:pPr>
              <a:buNone/>
            </a:pPr>
            <a:r>
              <a:rPr lang="en-US" dirty="0" err="1"/>
              <a:t>i</a:t>
            </a:r>
            <a:r>
              <a:rPr lang="en-US" dirty="0"/>
              <a:t>)                      </a:t>
            </a:r>
          </a:p>
          <a:p>
            <a:pPr>
              <a:buNone/>
            </a:pPr>
            <a:r>
              <a:rPr lang="en-US" dirty="0"/>
              <a:t>ii)                    </a:t>
            </a:r>
          </a:p>
          <a:p>
            <a:pPr>
              <a:buNone/>
            </a:pPr>
            <a:r>
              <a:rPr lang="en-US" dirty="0"/>
              <a:t>iii)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i</a:t>
            </a:r>
            <a:r>
              <a:rPr lang="en-US" dirty="0"/>
              <a:t>)             </a:t>
            </a:r>
          </a:p>
          <a:p>
            <a:pPr>
              <a:buNone/>
            </a:pPr>
            <a:r>
              <a:rPr lang="en-US" dirty="0"/>
              <a:t>                               Answer: y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ii)                            </a:t>
            </a:r>
          </a:p>
          <a:p>
            <a:pPr>
              <a:buNone/>
            </a:pPr>
            <a:r>
              <a:rPr lang="en-US" dirty="0"/>
              <a:t>                             Answer:  </a:t>
            </a:r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5238" name="Object 6"/>
          <p:cNvGraphicFramePr>
            <a:graphicFrameLocks noChangeAspect="1"/>
          </p:cNvGraphicFramePr>
          <p:nvPr/>
        </p:nvGraphicFramePr>
        <p:xfrm>
          <a:off x="762000" y="1295400"/>
          <a:ext cx="1104900" cy="366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5085" imgH="190417" progId="Equation.3">
                  <p:embed/>
                </p:oleObj>
              </mc:Choice>
              <mc:Fallback>
                <p:oleObj name="Equation" r:id="rId2" imgW="495085" imgH="190417" progId="Equation.3">
                  <p:embed/>
                  <p:pic>
                    <p:nvPicPr>
                      <p:cNvPr id="952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95400"/>
                        <a:ext cx="1104900" cy="3663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5240" name="Object 8"/>
          <p:cNvGraphicFramePr>
            <a:graphicFrameLocks noChangeAspect="1"/>
          </p:cNvGraphicFramePr>
          <p:nvPr/>
        </p:nvGraphicFramePr>
        <p:xfrm>
          <a:off x="914400" y="1752600"/>
          <a:ext cx="952500" cy="366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5085" imgH="190417" progId="Equation.3">
                  <p:embed/>
                </p:oleObj>
              </mc:Choice>
              <mc:Fallback>
                <p:oleObj name="Equation" r:id="rId4" imgW="495085" imgH="190417" progId="Equation.3">
                  <p:embed/>
                  <p:pic>
                    <p:nvPicPr>
                      <p:cNvPr id="952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52600"/>
                        <a:ext cx="952500" cy="3663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5242" name="Object 10"/>
          <p:cNvGraphicFramePr>
            <a:graphicFrameLocks noChangeAspect="1"/>
          </p:cNvGraphicFramePr>
          <p:nvPr/>
        </p:nvGraphicFramePr>
        <p:xfrm>
          <a:off x="990600" y="2286000"/>
          <a:ext cx="1752600" cy="398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38200" imgH="190500" progId="Equation.3">
                  <p:embed/>
                </p:oleObj>
              </mc:Choice>
              <mc:Fallback>
                <p:oleObj name="Equation" r:id="rId6" imgW="838200" imgH="190500" progId="Equation.3">
                  <p:embed/>
                  <p:pic>
                    <p:nvPicPr>
                      <p:cNvPr id="952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86000"/>
                        <a:ext cx="1752600" cy="3983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9333" name="Picture 5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40000"/>
          </a:blip>
          <a:srcRect/>
          <a:stretch>
            <a:fillRect/>
          </a:stretch>
        </p:blipFill>
        <p:spPr bwMode="auto">
          <a:xfrm>
            <a:off x="914400" y="2971800"/>
            <a:ext cx="1790700" cy="1880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4" name="Picture 6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20000"/>
          </a:blip>
          <a:srcRect/>
          <a:stretch>
            <a:fillRect/>
          </a:stretch>
        </p:blipFill>
        <p:spPr bwMode="auto">
          <a:xfrm>
            <a:off x="914400" y="4953000"/>
            <a:ext cx="1676400" cy="1690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9335" name="Object 8"/>
          <p:cNvGraphicFramePr>
            <a:graphicFrameLocks noChangeAspect="1"/>
          </p:cNvGraphicFramePr>
          <p:nvPr/>
        </p:nvGraphicFramePr>
        <p:xfrm>
          <a:off x="4114800" y="5653087"/>
          <a:ext cx="9525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95085" imgH="190417" progId="Equation.3">
                  <p:embed/>
                </p:oleObj>
              </mc:Choice>
              <mc:Fallback>
                <p:oleObj name="Equation" r:id="rId10" imgW="495085" imgH="190417" progId="Equation.3">
                  <p:embed/>
                  <p:pic>
                    <p:nvPicPr>
                      <p:cNvPr id="9933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653087"/>
                        <a:ext cx="952500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/>
          <a:lstStyle/>
          <a:p>
            <a:pPr>
              <a:buNone/>
            </a:pPr>
            <a:r>
              <a:rPr lang="en-US" dirty="0"/>
              <a:t>iii)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        Answer: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algn="just"/>
            <a:r>
              <a:rPr lang="en-US" dirty="0"/>
              <a:t>A K-map in three variables is a rectangle divided into eight cells. The cells represent the eight possible </a:t>
            </a:r>
            <a:r>
              <a:rPr lang="en-US" dirty="0" err="1"/>
              <a:t>minterms</a:t>
            </a:r>
            <a:r>
              <a:rPr lang="en-US" dirty="0"/>
              <a:t> in three variables. </a:t>
            </a: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30000"/>
          </a:blip>
          <a:srcRect/>
          <a:stretch>
            <a:fillRect/>
          </a:stretch>
        </p:blipFill>
        <p:spPr bwMode="auto">
          <a:xfrm>
            <a:off x="914400" y="1219200"/>
            <a:ext cx="1895475" cy="1708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0355" name="Object 3"/>
          <p:cNvGraphicFramePr>
            <a:graphicFrameLocks noChangeAspect="1"/>
          </p:cNvGraphicFramePr>
          <p:nvPr/>
        </p:nvGraphicFramePr>
        <p:xfrm>
          <a:off x="4419600" y="1752600"/>
          <a:ext cx="815975" cy="433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5320" imgH="190440" progId="Equation.3">
                  <p:embed/>
                </p:oleObj>
              </mc:Choice>
              <mc:Fallback>
                <p:oleObj name="Equation" r:id="rId3" imgW="355320" imgH="190440" progId="Equation.3">
                  <p:embed/>
                  <p:pic>
                    <p:nvPicPr>
                      <p:cNvPr id="1003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752600"/>
                        <a:ext cx="815975" cy="4332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30000"/>
          </a:blip>
          <a:srcRect/>
          <a:stretch>
            <a:fillRect/>
          </a:stretch>
        </p:blipFill>
        <p:spPr bwMode="auto">
          <a:xfrm>
            <a:off x="2743200" y="4142697"/>
            <a:ext cx="4191000" cy="2468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/>
          <a:lstStyle/>
          <a:p>
            <a:pPr algn="just"/>
            <a:r>
              <a:rPr lang="en-US" dirty="0"/>
              <a:t>To simplify a sum-of-products expansion in three variables, we use the K-map to identify blocks of </a:t>
            </a:r>
            <a:r>
              <a:rPr lang="en-US" dirty="0" err="1"/>
              <a:t>minterms</a:t>
            </a:r>
            <a:r>
              <a:rPr lang="en-US" dirty="0"/>
              <a:t> that can be combined.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Examples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30000"/>
          </a:blip>
          <a:srcRect/>
          <a:stretch>
            <a:fillRect/>
          </a:stretch>
        </p:blipFill>
        <p:spPr bwMode="auto">
          <a:xfrm>
            <a:off x="838200" y="2947416"/>
            <a:ext cx="2895600" cy="1853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30000"/>
          </a:blip>
          <a:srcRect/>
          <a:stretch>
            <a:fillRect/>
          </a:stretch>
        </p:blipFill>
        <p:spPr bwMode="auto">
          <a:xfrm>
            <a:off x="4114800" y="2971799"/>
            <a:ext cx="2895600" cy="1866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30000"/>
          </a:blip>
          <a:srcRect/>
          <a:stretch>
            <a:fillRect/>
          </a:stretch>
        </p:blipFill>
        <p:spPr bwMode="auto">
          <a:xfrm>
            <a:off x="2590800" y="4800600"/>
            <a:ext cx="2743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/>
          <a:lstStyle/>
          <a:p>
            <a:pPr marL="0">
              <a:buNone/>
            </a:pPr>
            <a:r>
              <a:rPr lang="en-US" dirty="0"/>
              <a:t>Use k-maps to minimize the following sum-of-products expansions:</a:t>
            </a:r>
          </a:p>
          <a:p>
            <a:pPr marL="0">
              <a:buNone/>
            </a:pPr>
            <a:endParaRPr lang="en-US" dirty="0"/>
          </a:p>
          <a:p>
            <a:pPr marL="0">
              <a:buNone/>
            </a:pPr>
            <a:endParaRPr lang="en-US" dirty="0"/>
          </a:p>
          <a:p>
            <a:pPr marL="0">
              <a:buNone/>
            </a:pPr>
            <a:r>
              <a:rPr lang="en-US" dirty="0"/>
              <a:t>                                              Answer: </a:t>
            </a:r>
          </a:p>
          <a:p>
            <a:pPr marL="0">
              <a:buNone/>
            </a:pPr>
            <a:endParaRPr lang="en-US" dirty="0"/>
          </a:p>
          <a:p>
            <a:pPr marL="0">
              <a:buNone/>
            </a:pPr>
            <a:endParaRPr lang="en-US" dirty="0"/>
          </a:p>
          <a:p>
            <a:pPr marL="0">
              <a:buNone/>
            </a:pPr>
            <a:endParaRPr lang="en-US" dirty="0"/>
          </a:p>
          <a:p>
            <a:pPr marL="0">
              <a:buNone/>
            </a:pPr>
            <a:endParaRPr lang="en-US" dirty="0"/>
          </a:p>
          <a:p>
            <a:pPr marL="0">
              <a:buNone/>
            </a:pPr>
            <a:endParaRPr lang="en-US" dirty="0"/>
          </a:p>
          <a:p>
            <a:pPr marL="0">
              <a:buNone/>
            </a:pPr>
            <a:r>
              <a:rPr lang="en-US" dirty="0"/>
              <a:t>                                           Answer:</a:t>
            </a:r>
          </a:p>
          <a:p>
            <a:pPr marL="0">
              <a:buNone/>
            </a:pPr>
            <a:endParaRPr lang="en-US" dirty="0"/>
          </a:p>
        </p:txBody>
      </p:sp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401" name="Object 1"/>
          <p:cNvGraphicFramePr>
            <a:graphicFrameLocks noChangeAspect="1"/>
          </p:cNvGraphicFramePr>
          <p:nvPr/>
        </p:nvGraphicFramePr>
        <p:xfrm>
          <a:off x="533400" y="1905000"/>
          <a:ext cx="29797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0160" imgH="203040" progId="Equation.3">
                  <p:embed/>
                </p:oleObj>
              </mc:Choice>
              <mc:Fallback>
                <p:oleObj name="Equation" r:id="rId2" imgW="1460160" imgH="203040" progId="Equation.3">
                  <p:embed/>
                  <p:pic>
                    <p:nvPicPr>
                      <p:cNvPr id="10240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05000"/>
                        <a:ext cx="2979737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30000"/>
          </a:blip>
          <a:srcRect/>
          <a:stretch>
            <a:fillRect/>
          </a:stretch>
        </p:blipFill>
        <p:spPr bwMode="auto">
          <a:xfrm>
            <a:off x="304800" y="2514600"/>
            <a:ext cx="3243766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404" name="Object 4"/>
          <p:cNvGraphicFramePr>
            <a:graphicFrameLocks noChangeAspect="1"/>
          </p:cNvGraphicFramePr>
          <p:nvPr/>
        </p:nvGraphicFramePr>
        <p:xfrm>
          <a:off x="5638800" y="2743200"/>
          <a:ext cx="180022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38080" imgH="190440" progId="Equation.3">
                  <p:embed/>
                </p:oleObj>
              </mc:Choice>
              <mc:Fallback>
                <p:oleObj name="Equation" r:id="rId5" imgW="838080" imgH="190440" progId="Equation.3">
                  <p:embed/>
                  <p:pic>
                    <p:nvPicPr>
                      <p:cNvPr id="1024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743200"/>
                        <a:ext cx="1800225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6" name="Object 6"/>
          <p:cNvGraphicFramePr>
            <a:graphicFrameLocks noChangeAspect="1"/>
          </p:cNvGraphicFramePr>
          <p:nvPr/>
        </p:nvGraphicFramePr>
        <p:xfrm>
          <a:off x="609600" y="4419600"/>
          <a:ext cx="37814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854000" imgH="203040" progId="Equation.3">
                  <p:embed/>
                </p:oleObj>
              </mc:Choice>
              <mc:Fallback>
                <p:oleObj name="Equation" r:id="rId7" imgW="1854000" imgH="203040" progId="Equation.3">
                  <p:embed/>
                  <p:pic>
                    <p:nvPicPr>
                      <p:cNvPr id="1024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419600"/>
                        <a:ext cx="378142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30000"/>
          </a:blip>
          <a:srcRect/>
          <a:stretch>
            <a:fillRect/>
          </a:stretch>
        </p:blipFill>
        <p:spPr bwMode="auto">
          <a:xfrm>
            <a:off x="533400" y="4857335"/>
            <a:ext cx="3000376" cy="1695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407" name="Object 7"/>
          <p:cNvGraphicFramePr>
            <a:graphicFrameLocks noChangeAspect="1"/>
          </p:cNvGraphicFramePr>
          <p:nvPr/>
        </p:nvGraphicFramePr>
        <p:xfrm>
          <a:off x="5334000" y="5541963"/>
          <a:ext cx="83820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93480" imgH="190440" progId="Equation.3">
                  <p:embed/>
                </p:oleObj>
              </mc:Choice>
              <mc:Fallback>
                <p:oleObj name="Equation" r:id="rId10" imgW="393480" imgH="190440" progId="Equation.3">
                  <p:embed/>
                  <p:pic>
                    <p:nvPicPr>
                      <p:cNvPr id="1024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541963"/>
                        <a:ext cx="838200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               Answer: 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429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30000"/>
          </a:blip>
          <a:srcRect/>
          <a:stretch>
            <a:fillRect/>
          </a:stretch>
        </p:blipFill>
        <p:spPr bwMode="auto">
          <a:xfrm>
            <a:off x="762000" y="1905000"/>
            <a:ext cx="303548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430" name="Object 6"/>
          <p:cNvGraphicFramePr>
            <a:graphicFrameLocks noChangeAspect="1"/>
          </p:cNvGraphicFramePr>
          <p:nvPr/>
        </p:nvGraphicFramePr>
        <p:xfrm>
          <a:off x="4953000" y="2362200"/>
          <a:ext cx="1143000" cy="418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07960" imgH="190440" progId="Equation.3">
                  <p:embed/>
                </p:oleObj>
              </mc:Choice>
              <mc:Fallback>
                <p:oleObj name="Equation" r:id="rId3" imgW="507960" imgH="190440" progId="Equation.3">
                  <p:embed/>
                  <p:pic>
                    <p:nvPicPr>
                      <p:cNvPr id="1034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362200"/>
                        <a:ext cx="1143000" cy="4184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433" name="Object 9"/>
          <p:cNvGraphicFramePr>
            <a:graphicFrameLocks noChangeAspect="1"/>
          </p:cNvGraphicFramePr>
          <p:nvPr/>
        </p:nvGraphicFramePr>
        <p:xfrm>
          <a:off x="609600" y="1219200"/>
          <a:ext cx="306614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12900" imgH="203200" progId="Equation.3">
                  <p:embed/>
                </p:oleObj>
              </mc:Choice>
              <mc:Fallback>
                <p:oleObj name="Equation" r:id="rId5" imgW="1612900" imgH="203200" progId="Equation.3">
                  <p:embed/>
                  <p:pic>
                    <p:nvPicPr>
                      <p:cNvPr id="1034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19200"/>
                        <a:ext cx="306614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5626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Complement:</a:t>
            </a: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sz="2800" dirty="0">
                <a:sym typeface="Symbol" pitchFamily="18" charset="2"/>
              </a:rPr>
              <a:t>The complement is denoted by a bar. It is defined by</a:t>
            </a: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defRPr/>
            </a:pPr>
            <a:endParaRPr lang="en-US" sz="800" dirty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defRPr/>
            </a:pPr>
            <a:endParaRPr lang="en-US" sz="800" dirty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defRPr/>
            </a:pPr>
            <a:endParaRPr lang="en-US" sz="800" dirty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defRPr/>
            </a:pPr>
            <a:endParaRPr lang="en-US" sz="800" dirty="0">
              <a:sym typeface="Symbol" pitchFamily="18" charset="2"/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Boolean sum:</a:t>
            </a: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sz="2800" dirty="0">
                <a:sym typeface="Symbol" pitchFamily="18" charset="2"/>
              </a:rPr>
              <a:t>The Boolean sum, denoted by + or by OR, has the following values:</a:t>
            </a: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+ 1 = 1,    1 + 0 = 1,    0 + 1 = 1,    0 + 0 = 0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Boolean product:</a:t>
            </a: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sz="2800" dirty="0">
                <a:sym typeface="Symbol" pitchFamily="18" charset="2"/>
              </a:rPr>
              <a:t>The Boolean product, denoted by  or by AND, has the following values:</a:t>
            </a: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 1 = 1,    1  0 = 0,    0  1 = 0,    0  0 = 0</a:t>
            </a: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0177" name="Object 1"/>
          <p:cNvGraphicFramePr>
            <a:graphicFrameLocks noChangeAspect="1"/>
          </p:cNvGraphicFramePr>
          <p:nvPr/>
        </p:nvGraphicFramePr>
        <p:xfrm>
          <a:off x="2257425" y="2070735"/>
          <a:ext cx="866775" cy="520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057" imgH="203112" progId="Equation.3">
                  <p:embed/>
                </p:oleObj>
              </mc:Choice>
              <mc:Fallback>
                <p:oleObj name="Equation" r:id="rId2" imgW="330057" imgH="203112" progId="Equation.3">
                  <p:embed/>
                  <p:pic>
                    <p:nvPicPr>
                      <p:cNvPr id="5017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25" y="2070735"/>
                        <a:ext cx="866775" cy="5200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3722915" y="2133600"/>
          <a:ext cx="84908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8140" imgH="203112" progId="Equation.3">
                  <p:embed/>
                </p:oleObj>
              </mc:Choice>
              <mc:Fallback>
                <p:oleObj name="Equation" r:id="rId4" imgW="368140" imgH="203112" progId="Equation.3">
                  <p:embed/>
                  <p:pic>
                    <p:nvPicPr>
                      <p:cNvPr id="501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915" y="2133600"/>
                        <a:ext cx="84908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4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4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4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4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48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48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547" grpId="0" uiExpand="1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NAND operator:</a:t>
            </a:r>
          </a:p>
          <a:p>
            <a:pPr>
              <a:buNone/>
            </a:pPr>
            <a:r>
              <a:rPr lang="en-US" dirty="0"/>
              <a:t>| or NAND operator is </a:t>
            </a:r>
            <a:r>
              <a:rPr lang="en-US" dirty="0" err="1"/>
              <a:t>deﬁned</a:t>
            </a:r>
            <a:r>
              <a:rPr lang="en-US" dirty="0"/>
              <a:t> by </a:t>
            </a:r>
          </a:p>
          <a:p>
            <a:pPr>
              <a:buNone/>
            </a:pPr>
            <a:r>
              <a:rPr lang="en-US" dirty="0"/>
              <a:t>1 | 1 = 0 and 1 | 0 = 0 | 1 = 0 | 0 = 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NOR operator:</a:t>
            </a:r>
          </a:p>
          <a:p>
            <a:pPr>
              <a:buNone/>
            </a:pPr>
            <a:r>
              <a:rPr lang="en-US" dirty="0"/>
              <a:t>↓ or NOR operator is </a:t>
            </a:r>
            <a:r>
              <a:rPr lang="en-US" dirty="0" err="1"/>
              <a:t>deﬁned</a:t>
            </a:r>
            <a:r>
              <a:rPr lang="en-US" dirty="0"/>
              <a:t> by </a:t>
            </a:r>
          </a:p>
          <a:p>
            <a:pPr>
              <a:buNone/>
            </a:pPr>
            <a:r>
              <a:rPr lang="en-US" dirty="0"/>
              <a:t>1 ↓ 1 = 1 ↓ 0 = 0 ↓ 1 = 0 and 0 ↓ 0 = 1</a:t>
            </a:r>
          </a:p>
          <a:p>
            <a:endParaRPr lang="en-US" dirty="0"/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1219200" y="2209800"/>
          <a:ext cx="1219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9" imgH="203112" progId="Equation.3">
                  <p:embed/>
                </p:oleObj>
              </mc:Choice>
              <mc:Fallback>
                <p:oleObj name="Equation" r:id="rId2" imgW="533169" imgH="203112" progId="Equation.3">
                  <p:embed/>
                  <p:pic>
                    <p:nvPicPr>
                      <p:cNvPr id="665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09800"/>
                        <a:ext cx="1219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1023257" y="2667000"/>
          <a:ext cx="263434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55700" imgH="203200" progId="Equation.3">
                  <p:embed/>
                </p:oleObj>
              </mc:Choice>
              <mc:Fallback>
                <p:oleObj name="Equation" r:id="rId4" imgW="1155700" imgH="203200" progId="Equation.3">
                  <p:embed/>
                  <p:pic>
                    <p:nvPicPr>
                      <p:cNvPr id="665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257" y="2667000"/>
                        <a:ext cx="263434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1" name="Object 1"/>
          <p:cNvGraphicFramePr>
            <a:graphicFrameLocks noChangeAspect="1"/>
          </p:cNvGraphicFramePr>
          <p:nvPr/>
        </p:nvGraphicFramePr>
        <p:xfrm>
          <a:off x="609599" y="3124200"/>
          <a:ext cx="329338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07532" imgH="203112" progId="Equation.3">
                  <p:embed/>
                </p:oleObj>
              </mc:Choice>
              <mc:Fallback>
                <p:oleObj name="Equation" r:id="rId6" imgW="1307532" imgH="203112" progId="Equation.3">
                  <p:embed/>
                  <p:pic>
                    <p:nvPicPr>
                      <p:cNvPr id="6656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599" y="3124200"/>
                        <a:ext cx="3293383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0" y="657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1314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6569" name="Object 9"/>
          <p:cNvGraphicFramePr>
            <a:graphicFrameLocks noChangeAspect="1"/>
          </p:cNvGraphicFramePr>
          <p:nvPr/>
        </p:nvGraphicFramePr>
        <p:xfrm>
          <a:off x="838200" y="5667375"/>
          <a:ext cx="1306286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09336" imgH="203112" progId="Equation.3">
                  <p:embed/>
                </p:oleObj>
              </mc:Choice>
              <mc:Fallback>
                <p:oleObj name="Equation" r:id="rId8" imgW="609336" imgH="203112" progId="Equation.3">
                  <p:embed/>
                  <p:pic>
                    <p:nvPicPr>
                      <p:cNvPr id="665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667375"/>
                        <a:ext cx="1306286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2590800" y="5715000"/>
          <a:ext cx="274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71600" imgH="228600" progId="Equation.3">
                  <p:embed/>
                </p:oleObj>
              </mc:Choice>
              <mc:Fallback>
                <p:oleObj name="Equation" r:id="rId10" imgW="1371600" imgH="228600" progId="Equation.3">
                  <p:embed/>
                  <p:pic>
                    <p:nvPicPr>
                      <p:cNvPr id="665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715000"/>
                        <a:ext cx="2743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5715000" y="5692140"/>
          <a:ext cx="3200400" cy="48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24000" imgH="228600" progId="Equation.3">
                  <p:embed/>
                </p:oleObj>
              </mc:Choice>
              <mc:Fallback>
                <p:oleObj name="Equation" r:id="rId12" imgW="1524000" imgH="228600" progId="Equation.3">
                  <p:embed/>
                  <p:pic>
                    <p:nvPicPr>
                      <p:cNvPr id="665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692140"/>
                        <a:ext cx="3200400" cy="4800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0" y="657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9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2249487"/>
            <a:ext cx="8229600" cy="646113"/>
          </a:xfrm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ea typeface="+mn-ea"/>
                <a:cs typeface="+mn-cs"/>
              </a:rPr>
              <a:t>TYPES OF GATES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419600" y="3840480"/>
          <a:ext cx="2336800" cy="11125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1295400" y="3810000"/>
            <a:ext cx="1905000" cy="1066800"/>
            <a:chOff x="1371600" y="2667000"/>
            <a:chExt cx="1905000" cy="1066800"/>
          </a:xfrm>
        </p:grpSpPr>
        <p:sp>
          <p:nvSpPr>
            <p:cNvPr id="12" name="Flowchart: Extract 11"/>
            <p:cNvSpPr/>
            <p:nvPr/>
          </p:nvSpPr>
          <p:spPr>
            <a:xfrm rot="16200000">
              <a:off x="1752600" y="2743200"/>
              <a:ext cx="1066800" cy="914400"/>
            </a:xfrm>
            <a:prstGeom prst="flowChartExtra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10800000">
              <a:off x="2743200" y="3048000"/>
              <a:ext cx="533400" cy="1588"/>
            </a:xfrm>
            <a:prstGeom prst="lin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2743200" y="3352800"/>
              <a:ext cx="533400" cy="1588"/>
            </a:xfrm>
            <a:prstGeom prst="lin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371600" y="3198813"/>
              <a:ext cx="381000" cy="1587"/>
            </a:xfrm>
            <a:prstGeom prst="lin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sp>
          <p:nvSpPr>
            <p:cNvPr id="17" name="Flowchart: Connector 16"/>
            <p:cNvSpPr/>
            <p:nvPr/>
          </p:nvSpPr>
          <p:spPr>
            <a:xfrm>
              <a:off x="1676400" y="3124200"/>
              <a:ext cx="182563" cy="182563"/>
            </a:xfrm>
            <a:prstGeom prst="flowChartConnector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5863" name="Rectangle 17"/>
          <p:cNvSpPr>
            <a:spLocks noChangeArrowheads="1"/>
          </p:cNvSpPr>
          <p:nvPr/>
        </p:nvSpPr>
        <p:spPr bwMode="auto">
          <a:xfrm>
            <a:off x="1295400" y="5092005"/>
            <a:ext cx="64008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rPr>
              <a:t>Accepts the value of one Boolean variable as input and produces the complement of this value as output.</a:t>
            </a:r>
            <a:endParaRPr lang="en-PH" dirty="0">
              <a:solidFill>
                <a:schemeClr val="tx1"/>
              </a:solidFill>
              <a:effectLst/>
              <a:latin typeface="+mn-lt"/>
              <a:cs typeface="Times New Roman" pitchFamily="18" charset="0"/>
            </a:endParaRPr>
          </a:p>
        </p:txBody>
      </p:sp>
      <p:sp>
        <p:nvSpPr>
          <p:cNvPr id="35864" name="Rectangle 18"/>
          <p:cNvSpPr>
            <a:spLocks noChangeArrowheads="1"/>
          </p:cNvSpPr>
          <p:nvPr/>
        </p:nvSpPr>
        <p:spPr bwMode="auto">
          <a:xfrm>
            <a:off x="2209800" y="3058180"/>
            <a:ext cx="457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effectLst/>
                <a:latin typeface="+mn-lt"/>
              </a:rPr>
              <a:t>Inverter or NOT Gate</a:t>
            </a:r>
            <a:endParaRPr lang="en-PH" u="sng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" y="914400"/>
            <a:ext cx="8382000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fontAlgn="auto">
              <a:spcAft>
                <a:spcPts val="0"/>
              </a:spcAft>
              <a:buClr>
                <a:srgbClr val="9C007F"/>
              </a:buClr>
              <a:buSzPct val="95000"/>
              <a:buFont typeface="Wingdings 2"/>
              <a:buChar char=""/>
            </a:pPr>
            <a:r>
              <a:rPr lang="en-US" dirty="0">
                <a:solidFill>
                  <a:prstClr val="black"/>
                </a:solidFill>
                <a:effectLst/>
                <a:latin typeface="Constantia"/>
              </a:rPr>
              <a:t>Boolean algebra is used to model the circuitry of electronic devices. </a:t>
            </a:r>
          </a:p>
          <a:p>
            <a:pPr marL="274320" lvl="0" indent="-274320" fontAlgn="auto">
              <a:spcAft>
                <a:spcPts val="0"/>
              </a:spcAft>
              <a:buClr>
                <a:srgbClr val="9C007F"/>
              </a:buClr>
              <a:buSzPct val="95000"/>
              <a:buFont typeface="Wingdings 2"/>
              <a:buChar char=""/>
            </a:pPr>
            <a:r>
              <a:rPr lang="en-US" dirty="0">
                <a:solidFill>
                  <a:prstClr val="black"/>
                </a:solidFill>
                <a:effectLst/>
                <a:latin typeface="Constantia"/>
              </a:rPr>
              <a:t>The basic elements of circuits are called gates.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5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5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5921375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endParaRPr lang="en-US" sz="3200" b="1" i="1" dirty="0">
              <a:cs typeface="Times New Roman" pitchFamily="18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3200" b="1" i="1" dirty="0">
                <a:cs typeface="Times New Roman" pitchFamily="18" charset="0"/>
              </a:rPr>
              <a:t>AND</a:t>
            </a:r>
            <a:r>
              <a:rPr lang="en-US" sz="3200" b="1" dirty="0">
                <a:cs typeface="Times New Roman" pitchFamily="18" charset="0"/>
              </a:rPr>
              <a:t> Gate</a:t>
            </a:r>
            <a:endParaRPr lang="en-PH" sz="3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PH" dirty="0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286000" y="4648200"/>
            <a:ext cx="4572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rPr>
              <a:t>The inputs to this gate are 2 or more Boolean variables. The output is the Boolean product of their values.</a:t>
            </a:r>
            <a:endParaRPr lang="en-PH" dirty="0">
              <a:solidFill>
                <a:schemeClr val="tx1"/>
              </a:solidFill>
              <a:effectLst/>
              <a:latin typeface="+mn-lt"/>
              <a:cs typeface="Times New Roman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19200" y="2743200"/>
            <a:ext cx="1981200" cy="914400"/>
            <a:chOff x="1219200" y="2743200"/>
            <a:chExt cx="1981200" cy="914400"/>
          </a:xfrm>
        </p:grpSpPr>
        <p:sp>
          <p:nvSpPr>
            <p:cNvPr id="5" name="Flowchart: Delay 4"/>
            <p:cNvSpPr/>
            <p:nvPr/>
          </p:nvSpPr>
          <p:spPr>
            <a:xfrm>
              <a:off x="1752600" y="2743200"/>
              <a:ext cx="1066800" cy="914400"/>
            </a:xfrm>
            <a:prstGeom prst="flowChartDelay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10800000">
              <a:off x="1219200" y="3048000"/>
              <a:ext cx="533400" cy="1588"/>
            </a:xfrm>
            <a:prstGeom prst="lin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0800000">
              <a:off x="1219200" y="3429000"/>
              <a:ext cx="533400" cy="1588"/>
            </a:xfrm>
            <a:prstGeom prst="lin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8" name="Straight Connector 7"/>
            <p:cNvCxnSpPr>
              <a:stCxn id="5" idx="3"/>
            </p:cNvCxnSpPr>
            <p:nvPr/>
          </p:nvCxnSpPr>
          <p:spPr>
            <a:xfrm>
              <a:off x="2819400" y="3200400"/>
              <a:ext cx="381000" cy="1588"/>
            </a:xfrm>
            <a:prstGeom prst="lin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19600" y="2209800"/>
          <a:ext cx="3505200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16575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r>
              <a:rPr lang="en-US" sz="3200" b="1" i="1" dirty="0">
                <a:cs typeface="Times New Roman" pitchFamily="18" charset="0"/>
              </a:rPr>
              <a:t>OR</a:t>
            </a:r>
            <a:r>
              <a:rPr lang="en-US" sz="3200" b="1" dirty="0">
                <a:cs typeface="Times New Roman" pitchFamily="18" charset="0"/>
              </a:rPr>
              <a:t> Gate</a:t>
            </a:r>
            <a:endParaRPr lang="en-PH" sz="3200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PH" dirty="0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286000" y="4114800"/>
            <a:ext cx="4572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rPr>
              <a:t>The inputs to this gate are the values of 2 or more Boolean variables. The output is the Boolean sum of their values.</a:t>
            </a:r>
            <a:endParaRPr lang="en-PH" dirty="0">
              <a:solidFill>
                <a:schemeClr val="tx1"/>
              </a:solidFill>
              <a:effectLst/>
              <a:latin typeface="+mn-lt"/>
              <a:cs typeface="Times New Roman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 flipH="1">
            <a:off x="1371600" y="2667000"/>
            <a:ext cx="1828800" cy="914400"/>
            <a:chOff x="1371600" y="2667000"/>
            <a:chExt cx="1828800" cy="914400"/>
          </a:xfrm>
        </p:grpSpPr>
        <p:grpSp>
          <p:nvGrpSpPr>
            <p:cNvPr id="10" name="Group 9"/>
            <p:cNvGrpSpPr/>
            <p:nvPr/>
          </p:nvGrpSpPr>
          <p:grpSpPr>
            <a:xfrm>
              <a:off x="1752600" y="2667000"/>
              <a:ext cx="1447800" cy="914400"/>
              <a:chOff x="1752600" y="2667000"/>
              <a:chExt cx="1447800" cy="914400"/>
            </a:xfrm>
          </p:grpSpPr>
          <p:sp>
            <p:nvSpPr>
              <p:cNvPr id="5" name="Moon 4"/>
              <p:cNvSpPr/>
              <p:nvPr/>
            </p:nvSpPr>
            <p:spPr>
              <a:xfrm>
                <a:off x="1752600" y="2667000"/>
                <a:ext cx="1066800" cy="914400"/>
              </a:xfrm>
              <a:prstGeom prst="moon">
                <a:avLst>
                  <a:gd name="adj" fmla="val 85944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rot="10800000">
                <a:off x="2667000" y="2971800"/>
                <a:ext cx="533400" cy="1588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>
                <a:off x="2667000" y="3352800"/>
                <a:ext cx="533400" cy="1588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>
            <a:xfrm>
              <a:off x="1371600" y="3122613"/>
              <a:ext cx="381000" cy="1587"/>
            </a:xfrm>
            <a:prstGeom prst="lin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19600" y="2133600"/>
          <a:ext cx="3505200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3124200" y="533400"/>
            <a:ext cx="3200400" cy="13716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endParaRPr lang="en-PH" dirty="0"/>
          </a:p>
          <a:p>
            <a:pPr algn="ctr" eaLnBrk="1" hangingPunct="1">
              <a:buFont typeface="Wingdings 2" pitchFamily="18" charset="2"/>
              <a:buNone/>
            </a:pPr>
            <a:r>
              <a:rPr lang="en-PH" sz="3200" b="1" i="1" dirty="0"/>
              <a:t>NAND</a:t>
            </a:r>
            <a:r>
              <a:rPr lang="en-PH" sz="3200" b="1" dirty="0"/>
              <a:t>  Gate</a:t>
            </a:r>
            <a:endParaRPr lang="en-PH" sz="3200" b="1" i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419600" y="1905000"/>
          <a:ext cx="3505200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219200" y="1905000"/>
            <a:ext cx="1981200" cy="914400"/>
            <a:chOff x="1219200" y="3022600"/>
            <a:chExt cx="1981200" cy="914400"/>
          </a:xfrm>
        </p:grpSpPr>
        <p:sp>
          <p:nvSpPr>
            <p:cNvPr id="4" name="Flowchart: Delay 3"/>
            <p:cNvSpPr/>
            <p:nvPr/>
          </p:nvSpPr>
          <p:spPr>
            <a:xfrm>
              <a:off x="1752600" y="3022600"/>
              <a:ext cx="1066800" cy="914400"/>
            </a:xfrm>
            <a:prstGeom prst="flowChartDelay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rot="10800000">
              <a:off x="1219200" y="3327400"/>
              <a:ext cx="533400" cy="1588"/>
            </a:xfrm>
            <a:prstGeom prst="lin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0800000">
              <a:off x="1219200" y="3708400"/>
              <a:ext cx="533400" cy="1588"/>
            </a:xfrm>
            <a:prstGeom prst="lin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7" name="Straight Connector 6"/>
            <p:cNvCxnSpPr>
              <a:stCxn id="4" idx="3"/>
            </p:cNvCxnSpPr>
            <p:nvPr/>
          </p:nvCxnSpPr>
          <p:spPr>
            <a:xfrm>
              <a:off x="2819400" y="3479800"/>
              <a:ext cx="381000" cy="1588"/>
            </a:xfrm>
            <a:prstGeom prst="lin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sp>
          <p:nvSpPr>
            <p:cNvPr id="9" name="Flowchart: Connector 8"/>
            <p:cNvSpPr/>
            <p:nvPr/>
          </p:nvSpPr>
          <p:spPr>
            <a:xfrm>
              <a:off x="2835275" y="3403600"/>
              <a:ext cx="182563" cy="182563"/>
            </a:xfrm>
            <a:prstGeom prst="flowChartConnector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 flipH="1">
            <a:off x="1600200" y="5486400"/>
            <a:ext cx="1828800" cy="914400"/>
            <a:chOff x="1371600" y="3124200"/>
            <a:chExt cx="1828800" cy="914400"/>
          </a:xfrm>
        </p:grpSpPr>
        <p:sp>
          <p:nvSpPr>
            <p:cNvPr id="12" name="Moon 11"/>
            <p:cNvSpPr/>
            <p:nvPr/>
          </p:nvSpPr>
          <p:spPr>
            <a:xfrm>
              <a:off x="1752600" y="3124200"/>
              <a:ext cx="1066800" cy="914400"/>
            </a:xfrm>
            <a:prstGeom prst="moon">
              <a:avLst>
                <a:gd name="adj" fmla="val 85944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10800000">
              <a:off x="2667000" y="3429000"/>
              <a:ext cx="533400" cy="1588"/>
            </a:xfrm>
            <a:prstGeom prst="lin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2667000" y="3810000"/>
              <a:ext cx="533400" cy="1588"/>
            </a:xfrm>
            <a:prstGeom prst="lin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371600" y="3594100"/>
              <a:ext cx="381000" cy="1588"/>
            </a:xfrm>
            <a:prstGeom prst="lin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1584325" y="3506788"/>
              <a:ext cx="182563" cy="182562"/>
            </a:xfrm>
            <a:prstGeom prst="flowChartConnector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419600" y="4699000"/>
          <a:ext cx="3505200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3722257" y="3886200"/>
            <a:ext cx="21900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indent="-274320" algn="ctr">
              <a:buClr>
                <a:schemeClr val="accent3"/>
              </a:buClr>
              <a:buSzPct val="95000"/>
              <a:defRPr/>
            </a:pPr>
            <a:r>
              <a:rPr lang="en-PH" sz="3200" b="1" i="1" dirty="0">
                <a:solidFill>
                  <a:schemeClr val="tx1"/>
                </a:solidFill>
                <a:effectLst/>
                <a:latin typeface="+mn-lt"/>
              </a:rPr>
              <a:t>NOR  </a:t>
            </a:r>
            <a:r>
              <a:rPr lang="en-PH" sz="3200" b="1" dirty="0">
                <a:solidFill>
                  <a:schemeClr val="tx1"/>
                </a:solidFill>
                <a:effectLst/>
                <a:latin typeface="+mn-lt"/>
              </a:rPr>
              <a:t>Gate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23229" y="838200"/>
            <a:ext cx="2153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indent="-274320" algn="ctr">
              <a:buClr>
                <a:schemeClr val="accent3"/>
              </a:buClr>
              <a:buSzPct val="95000"/>
              <a:defRPr/>
            </a:pPr>
            <a:r>
              <a:rPr lang="en-PH" sz="3200" b="1" i="1" dirty="0">
                <a:solidFill>
                  <a:schemeClr val="tx1"/>
                </a:solidFill>
                <a:effectLst/>
                <a:latin typeface="+mn-lt"/>
              </a:rPr>
              <a:t>XOR  </a:t>
            </a:r>
            <a:r>
              <a:rPr lang="en-PH" sz="3200" b="1" dirty="0">
                <a:solidFill>
                  <a:schemeClr val="tx1"/>
                </a:solidFill>
                <a:effectLst/>
                <a:latin typeface="+mn-lt"/>
              </a:rPr>
              <a:t>Gate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19600" y="1600200"/>
          <a:ext cx="3505200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 flipH="1">
            <a:off x="914400" y="1600200"/>
            <a:ext cx="2380236" cy="1381125"/>
            <a:chOff x="1295400" y="2585454"/>
            <a:chExt cx="2380236" cy="1381125"/>
          </a:xfrm>
        </p:grpSpPr>
        <p:sp>
          <p:nvSpPr>
            <p:cNvPr id="10" name="Arc 9"/>
            <p:cNvSpPr/>
            <p:nvPr/>
          </p:nvSpPr>
          <p:spPr>
            <a:xfrm rot="11519682">
              <a:off x="2837436" y="2585454"/>
              <a:ext cx="838200" cy="1381125"/>
            </a:xfrm>
            <a:prstGeom prst="arc">
              <a:avLst>
                <a:gd name="adj1" fmla="val 16977572"/>
                <a:gd name="adj2" fmla="val 1433476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295400" y="2971800"/>
              <a:ext cx="1828800" cy="914400"/>
              <a:chOff x="1371600" y="2971800"/>
              <a:chExt cx="1828800" cy="914400"/>
            </a:xfrm>
          </p:grpSpPr>
          <p:sp>
            <p:nvSpPr>
              <p:cNvPr id="5" name="Moon 4"/>
              <p:cNvSpPr/>
              <p:nvPr/>
            </p:nvSpPr>
            <p:spPr>
              <a:xfrm>
                <a:off x="1752600" y="2971800"/>
                <a:ext cx="1066800" cy="914400"/>
              </a:xfrm>
              <a:prstGeom prst="moon">
                <a:avLst>
                  <a:gd name="adj" fmla="val 85944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rot="10800000">
                <a:off x="2667000" y="3276600"/>
                <a:ext cx="533400" cy="1588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0800000">
                <a:off x="2667000" y="3657600"/>
                <a:ext cx="533400" cy="1588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1371600" y="3427413"/>
                <a:ext cx="381000" cy="1587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</p:grpSp>
      </p:grpSp>
      <p:sp>
        <p:nvSpPr>
          <p:cNvPr id="13" name="Rectangle 12"/>
          <p:cNvSpPr/>
          <p:nvPr/>
        </p:nvSpPr>
        <p:spPr>
          <a:xfrm>
            <a:off x="3525093" y="3896380"/>
            <a:ext cx="24641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indent="-274320" algn="ctr">
              <a:buClr>
                <a:schemeClr val="accent3"/>
              </a:buClr>
              <a:buSzPct val="95000"/>
              <a:defRPr/>
            </a:pPr>
            <a:r>
              <a:rPr lang="en-PH" sz="3200" b="1" i="1" dirty="0">
                <a:solidFill>
                  <a:schemeClr val="tx1"/>
                </a:solidFill>
                <a:effectLst/>
                <a:latin typeface="+mn-lt"/>
              </a:rPr>
              <a:t>XNOR  </a:t>
            </a:r>
            <a:r>
              <a:rPr lang="en-PH" sz="3200" b="1" dirty="0">
                <a:solidFill>
                  <a:schemeClr val="tx1"/>
                </a:solidFill>
                <a:effectLst/>
                <a:latin typeface="+mn-lt"/>
              </a:rPr>
              <a:t>Gate</a:t>
            </a:r>
          </a:p>
        </p:txBody>
      </p:sp>
      <p:grpSp>
        <p:nvGrpSpPr>
          <p:cNvPr id="14" name="Group 13"/>
          <p:cNvGrpSpPr/>
          <p:nvPr/>
        </p:nvGrpSpPr>
        <p:grpSpPr>
          <a:xfrm flipH="1">
            <a:off x="931862" y="4566654"/>
            <a:ext cx="2344738" cy="1381125"/>
            <a:chOff x="1371600" y="2580692"/>
            <a:chExt cx="2344738" cy="1381125"/>
          </a:xfrm>
        </p:grpSpPr>
        <p:sp>
          <p:nvSpPr>
            <p:cNvPr id="15" name="Moon 14"/>
            <p:cNvSpPr/>
            <p:nvPr/>
          </p:nvSpPr>
          <p:spPr>
            <a:xfrm>
              <a:off x="1752600" y="2971800"/>
              <a:ext cx="1066800" cy="914400"/>
            </a:xfrm>
            <a:prstGeom prst="moon">
              <a:avLst>
                <a:gd name="adj" fmla="val 85944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2667000" y="3276600"/>
              <a:ext cx="533400" cy="1588"/>
            </a:xfrm>
            <a:prstGeom prst="lin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2667000" y="3657600"/>
              <a:ext cx="533400" cy="1588"/>
            </a:xfrm>
            <a:prstGeom prst="lin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371600" y="3441700"/>
              <a:ext cx="381000" cy="1588"/>
            </a:xfrm>
            <a:prstGeom prst="lin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sp>
          <p:nvSpPr>
            <p:cNvPr id="19" name="Arc 18"/>
            <p:cNvSpPr/>
            <p:nvPr/>
          </p:nvSpPr>
          <p:spPr>
            <a:xfrm rot="11519682">
              <a:off x="2878138" y="2580692"/>
              <a:ext cx="838200" cy="1381125"/>
            </a:xfrm>
            <a:prstGeom prst="arc">
              <a:avLst>
                <a:gd name="adj1" fmla="val 16977572"/>
                <a:gd name="adj2" fmla="val 1433476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1584325" y="3354388"/>
              <a:ext cx="182563" cy="182562"/>
            </a:xfrm>
            <a:prstGeom prst="flowChartConnector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419600" y="4495800"/>
          <a:ext cx="3505200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Combinations of Gates:</a:t>
            </a:r>
          </a:p>
          <a:p>
            <a:pPr marL="0" algn="just">
              <a:buNone/>
            </a:pPr>
            <a:r>
              <a:rPr lang="en-US" dirty="0"/>
              <a:t>Combinational circuits can be constructed using a combination of inverters, OR gates, and </a:t>
            </a:r>
            <a:r>
              <a:rPr lang="en-US" dirty="0" err="1"/>
              <a:t>AND</a:t>
            </a:r>
            <a:r>
              <a:rPr lang="en-US" dirty="0"/>
              <a:t> gates.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algn="just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algn="just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algn="just">
              <a:buNone/>
            </a:pPr>
            <a:r>
              <a:rPr lang="en-US" dirty="0"/>
              <a:t>Construct circuits that produce the following outputs:</a:t>
            </a:r>
          </a:p>
          <a:p>
            <a:pPr marL="0" algn="just">
              <a:buNone/>
            </a:pPr>
            <a:endParaRPr lang="en-US" dirty="0"/>
          </a:p>
          <a:p>
            <a:pPr marL="0" algn="just">
              <a:buNone/>
            </a:pP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algn="just">
              <a:buNone/>
            </a:pPr>
            <a:endParaRPr lang="en-US" dirty="0"/>
          </a:p>
          <a:p>
            <a:pPr marL="0" algn="just">
              <a:buNone/>
            </a:pPr>
            <a:r>
              <a:rPr lang="en-US" dirty="0"/>
              <a:t>ii)</a:t>
            </a:r>
          </a:p>
        </p:txBody>
      </p:sp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981075" y="4105275"/>
          <a:ext cx="11525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190440" progId="Equation.3">
                  <p:embed/>
                </p:oleObj>
              </mc:Choice>
              <mc:Fallback>
                <p:oleObj name="Equation" r:id="rId2" imgW="482400" imgH="190440" progId="Equation.3">
                  <p:embed/>
                  <p:pic>
                    <p:nvPicPr>
                      <p:cNvPr id="645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4105275"/>
                        <a:ext cx="115252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3" name="Object 1"/>
          <p:cNvGraphicFramePr>
            <a:graphicFrameLocks noChangeAspect="1"/>
          </p:cNvGraphicFramePr>
          <p:nvPr/>
        </p:nvGraphicFramePr>
        <p:xfrm>
          <a:off x="1066800" y="4990265"/>
          <a:ext cx="1304925" cy="572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5863" imgH="241195" progId="Equation.3">
                  <p:embed/>
                </p:oleObj>
              </mc:Choice>
              <mc:Fallback>
                <p:oleObj name="Equation" r:id="rId4" imgW="545863" imgH="241195" progId="Equation.3">
                  <p:embed/>
                  <p:pic>
                    <p:nvPicPr>
                      <p:cNvPr id="6451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990265"/>
                        <a:ext cx="1304925" cy="5723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65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i</a:t>
            </a:r>
            <a:r>
              <a:rPr lang="en-US" dirty="0"/>
              <a:t>) Following are two alternatives to draw the circuit</a:t>
            </a: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40000"/>
          </a:blip>
          <a:srcRect/>
          <a:stretch>
            <a:fillRect/>
          </a:stretch>
        </p:blipFill>
        <p:spPr bwMode="auto">
          <a:xfrm>
            <a:off x="1219200" y="1219200"/>
            <a:ext cx="56755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40000"/>
          </a:blip>
          <a:srcRect/>
          <a:stretch>
            <a:fillRect/>
          </a:stretch>
        </p:blipFill>
        <p:spPr bwMode="auto">
          <a:xfrm>
            <a:off x="1051634" y="3810000"/>
            <a:ext cx="588256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>
              <a:buNone/>
            </a:pPr>
            <a:r>
              <a:rPr lang="en-US" dirty="0"/>
              <a:t>ii) 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20000"/>
          </a:blip>
          <a:srcRect/>
          <a:stretch>
            <a:fillRect/>
          </a:stretch>
        </p:blipFill>
        <p:spPr bwMode="auto">
          <a:xfrm>
            <a:off x="781050" y="1752600"/>
            <a:ext cx="7143750" cy="2576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pPr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>
              <a:buNone/>
            </a:pPr>
            <a:r>
              <a:rPr lang="en-US" dirty="0"/>
              <a:t>A committee of three individuals decides issues for an organization. Each individual votes either yes or no for each proposal that arises. A proposal is passed if it receives at least two yes votes. Design a circuit that determines whether a proposal passes.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-40000"/>
          </a:blip>
          <a:srcRect/>
          <a:stretch>
            <a:fillRect/>
          </a:stretch>
        </p:blipFill>
        <p:spPr bwMode="auto">
          <a:xfrm>
            <a:off x="1606990" y="3429000"/>
            <a:ext cx="593681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r>
              <a:rPr lang="en-US" dirty="0"/>
              <a:t>Translate                            into a logical equivalence.</a:t>
            </a:r>
          </a:p>
          <a:p>
            <a:r>
              <a:rPr lang="en-US" dirty="0"/>
              <a:t>Solution:</a:t>
            </a:r>
          </a:p>
          <a:p>
            <a:pPr>
              <a:buNone/>
            </a:pPr>
            <a:r>
              <a:rPr lang="en-US" dirty="0"/>
              <a:t>   (T ∧ F) ∨¬(T ∨ F) ≡ F.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Translate the logical equivalence (T ∧ T) ∨¬F ≡ T into an identity in Boolean algebra.</a:t>
            </a:r>
          </a:p>
          <a:p>
            <a:r>
              <a:rPr lang="en-US" dirty="0"/>
              <a:t>Solution: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20000"/>
          </a:blip>
          <a:srcRect/>
          <a:stretch>
            <a:fillRect/>
          </a:stretch>
        </p:blipFill>
        <p:spPr bwMode="auto">
          <a:xfrm>
            <a:off x="2178844" y="1039624"/>
            <a:ext cx="2164556" cy="4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30000"/>
          </a:blip>
          <a:srcRect/>
          <a:stretch>
            <a:fillRect/>
          </a:stretch>
        </p:blipFill>
        <p:spPr bwMode="auto">
          <a:xfrm>
            <a:off x="795867" y="4267200"/>
            <a:ext cx="2252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/>
          <a:lstStyle/>
          <a:p>
            <a:pPr>
              <a:buNone/>
            </a:pPr>
            <a:r>
              <a:rPr lang="en-US" dirty="0"/>
              <a:t>Circuit Diagrams f0r       and </a:t>
            </a:r>
            <a:r>
              <a:rPr lang="en-US" i="1" dirty="0" err="1"/>
              <a:t>x</a:t>
            </a:r>
            <a:r>
              <a:rPr lang="en-US" dirty="0" err="1"/>
              <a:t>+</a:t>
            </a:r>
            <a:r>
              <a:rPr lang="en-US" i="1" dirty="0" err="1"/>
              <a:t>y</a:t>
            </a:r>
            <a:r>
              <a:rPr lang="en-US" dirty="0"/>
              <a:t> using NAND operator </a:t>
            </a:r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/>
          </a:blip>
          <a:srcRect/>
          <a:stretch>
            <a:fillRect/>
          </a:stretch>
        </p:blipFill>
        <p:spPr bwMode="auto">
          <a:xfrm>
            <a:off x="2819400" y="1981200"/>
            <a:ext cx="272952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/>
          </a:blip>
          <a:srcRect/>
          <a:stretch>
            <a:fillRect/>
          </a:stretch>
        </p:blipFill>
        <p:spPr bwMode="auto">
          <a:xfrm>
            <a:off x="2286000" y="3981450"/>
            <a:ext cx="4882116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3505200" y="990600"/>
          <a:ext cx="4286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80" imgH="164814" progId="Equation.3">
                  <p:embed/>
                </p:oleObj>
              </mc:Choice>
              <mc:Fallback>
                <p:oleObj name="Equation" r:id="rId4" imgW="126780" imgH="164814" progId="Equation.3">
                  <p:embed/>
                  <p:pic>
                    <p:nvPicPr>
                      <p:cNvPr id="849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990600"/>
                        <a:ext cx="4286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pPr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Minimization of Circuits:</a:t>
            </a:r>
          </a:p>
          <a:p>
            <a:pPr marL="0">
              <a:buNone/>
            </a:pPr>
            <a:r>
              <a:rPr lang="en-US" dirty="0"/>
              <a:t>The efficiency of a combinational circuit depends on the number and arrangement of its gates. Terms in a sum-of-products expansion that differ in just one variable, so that in one term this variable occurs and in the other term the complement of this variable occurs, can be combined. </a:t>
            </a:r>
          </a:p>
          <a:p>
            <a:pPr marL="0">
              <a:buNone/>
            </a:pPr>
            <a:r>
              <a:rPr lang="en-US" dirty="0"/>
              <a:t>For example: </a:t>
            </a:r>
          </a:p>
          <a:p>
            <a:pPr marL="0">
              <a:buNone/>
            </a:pPr>
            <a:endParaRPr lang="en-US" dirty="0"/>
          </a:p>
          <a:p>
            <a:pPr marL="0">
              <a:buNone/>
            </a:pPr>
            <a:endParaRPr lang="en-US" dirty="0"/>
          </a:p>
          <a:p>
            <a:pPr marL="0">
              <a:buNone/>
            </a:pPr>
            <a:r>
              <a:rPr lang="en-US" dirty="0"/>
              <a:t>Hence, </a:t>
            </a:r>
            <a:r>
              <a:rPr lang="en-US" dirty="0" err="1"/>
              <a:t>xz</a:t>
            </a:r>
            <a:r>
              <a:rPr lang="en-US" dirty="0"/>
              <a:t> is a Boolean expression with fewer operators that represents the circuit.</a:t>
            </a:r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1681" name="Object 1"/>
          <p:cNvGraphicFramePr>
            <a:graphicFrameLocks noChangeAspect="1"/>
          </p:cNvGraphicFramePr>
          <p:nvPr/>
        </p:nvGraphicFramePr>
        <p:xfrm>
          <a:off x="2619374" y="3733800"/>
          <a:ext cx="2961861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22400" imgH="660400" progId="Equation.3">
                  <p:embed/>
                </p:oleObj>
              </mc:Choice>
              <mc:Fallback>
                <p:oleObj name="Equation" r:id="rId2" imgW="1422400" imgH="660400" progId="Equation.3">
                  <p:embed/>
                  <p:pic>
                    <p:nvPicPr>
                      <p:cNvPr id="7168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4" y="3733800"/>
                        <a:ext cx="2961861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US" dirty="0"/>
              <a:t>Circuit diagrams with same output:</a:t>
            </a: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-40000"/>
          </a:blip>
          <a:srcRect/>
          <a:stretch>
            <a:fillRect/>
          </a:stretch>
        </p:blipFill>
        <p:spPr bwMode="auto">
          <a:xfrm>
            <a:off x="2235200" y="2000250"/>
            <a:ext cx="424180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marL="0"/>
            <a:r>
              <a:rPr lang="en-US" dirty="0"/>
              <a:t>The function                       from the set of ordered pairs of Boolean variables to the set {0, 1} is a Boolean function of degree 2 with F(1, 1) = 0, F(1, 0) = 1, F(0, 1) = 0, and F(0, 0) = 0.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2743200" y="990600"/>
          <a:ext cx="17907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99753" imgH="203112" progId="Equation.3">
                  <p:embed/>
                </p:oleObj>
              </mc:Choice>
              <mc:Fallback>
                <p:oleObj name="Equation" r:id="rId2" imgW="799753" imgH="203112" progId="Equation.3">
                  <p:embed/>
                  <p:pic>
                    <p:nvPicPr>
                      <p:cNvPr id="532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990600"/>
                        <a:ext cx="17907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30000"/>
          </a:blip>
          <a:srcRect/>
          <a:stretch>
            <a:fillRect/>
          </a:stretch>
        </p:blipFill>
        <p:spPr bwMode="auto">
          <a:xfrm>
            <a:off x="2514600" y="2895600"/>
            <a:ext cx="2607168" cy="2343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4864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>
                <a:sym typeface="Symbol" pitchFamily="18" charset="2"/>
              </a:rPr>
              <a:t>Each Boolean expression represents a Boolean function. The values of this function are obtained by substituting 0 and 1 for the variables in the expression.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>
                <a:sym typeface="Symbol" pitchFamily="18" charset="2"/>
              </a:rPr>
              <a:t>Find the value of the Boolean function represented by </a:t>
            </a: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129" name="Object 1"/>
          <p:cNvGraphicFramePr>
            <a:graphicFrameLocks noChangeAspect="1"/>
          </p:cNvGraphicFramePr>
          <p:nvPr/>
        </p:nvGraphicFramePr>
        <p:xfrm>
          <a:off x="533400" y="3048000"/>
          <a:ext cx="251051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67893" imgH="203112" progId="Equation.3">
                  <p:embed/>
                </p:oleObj>
              </mc:Choice>
              <mc:Fallback>
                <p:oleObj name="Equation" r:id="rId2" imgW="1167893" imgH="203112" progId="Equation.3">
                  <p:embed/>
                  <p:pic>
                    <p:nvPicPr>
                      <p:cNvPr id="4812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48000"/>
                        <a:ext cx="251051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30000"/>
          </a:blip>
          <a:srcRect t="14184" r="877"/>
          <a:stretch>
            <a:fillRect/>
          </a:stretch>
        </p:blipFill>
        <p:spPr bwMode="auto">
          <a:xfrm>
            <a:off x="1828800" y="3505200"/>
            <a:ext cx="5692959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5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595" grpId="0" uiExpand="1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 l="1464" r="1464" b="8892"/>
          <a:stretch>
            <a:fillRect/>
          </a:stretch>
        </p:blipFill>
        <p:spPr bwMode="auto">
          <a:xfrm>
            <a:off x="2438400" y="663466"/>
            <a:ext cx="4800600" cy="6042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Prove the absorption law x(x + y) = x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    x(x + y) = (x + 0)(x + y)          Identity law</a:t>
            </a:r>
          </a:p>
          <a:p>
            <a:pPr>
              <a:buNone/>
            </a:pPr>
            <a:r>
              <a:rPr lang="en-US" dirty="0"/>
              <a:t>                   = x + 0 · y                   Distributive law </a:t>
            </a:r>
          </a:p>
          <a:p>
            <a:pPr>
              <a:buNone/>
            </a:pPr>
            <a:r>
              <a:rPr lang="en-US" dirty="0"/>
              <a:t>                   = x + y · 0                   Commutative law</a:t>
            </a:r>
          </a:p>
          <a:p>
            <a:pPr>
              <a:buNone/>
            </a:pPr>
            <a:r>
              <a:rPr lang="en-US" dirty="0"/>
              <a:t>                   = x + 0                        Domination law</a:t>
            </a:r>
          </a:p>
          <a:p>
            <a:pPr>
              <a:buNone/>
            </a:pPr>
            <a:r>
              <a:rPr lang="en-US" dirty="0"/>
              <a:t>                   = x                              Identity law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marL="0" algn="just"/>
            <a:r>
              <a:rPr lang="en-US" dirty="0"/>
              <a:t>Boolean functions F and G of n variables are equal if and only if F(b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, b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, …, </a:t>
            </a:r>
            <a:r>
              <a:rPr lang="en-US" sz="2400" dirty="0" err="1">
                <a:sym typeface="Symbol" pitchFamily="18" charset="2"/>
              </a:rPr>
              <a:t>b</a:t>
            </a:r>
            <a:r>
              <a:rPr lang="en-US" sz="2400" baseline="-25000" dirty="0" err="1">
                <a:sym typeface="Symbol" pitchFamily="18" charset="2"/>
              </a:rPr>
              <a:t>n</a:t>
            </a:r>
            <a:r>
              <a:rPr lang="en-US" dirty="0"/>
              <a:t>) = G(b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, b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, …, </a:t>
            </a:r>
            <a:r>
              <a:rPr lang="en-US" sz="2800" dirty="0" err="1">
                <a:sym typeface="Symbol" pitchFamily="18" charset="2"/>
              </a:rPr>
              <a:t>b</a:t>
            </a:r>
            <a:r>
              <a:rPr lang="en-US" sz="2800" baseline="-25000" dirty="0" err="1">
                <a:sym typeface="Symbol" pitchFamily="18" charset="2"/>
              </a:rPr>
              <a:t>n</a:t>
            </a:r>
            <a:r>
              <a:rPr lang="en-US" dirty="0"/>
              <a:t>) whenever b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, b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, …, </a:t>
            </a:r>
            <a:r>
              <a:rPr lang="en-US" sz="2800" dirty="0" err="1">
                <a:sym typeface="Symbol" pitchFamily="18" charset="2"/>
              </a:rPr>
              <a:t>b</a:t>
            </a:r>
            <a:r>
              <a:rPr lang="en-US" sz="2800" baseline="-25000" dirty="0" err="1">
                <a:sym typeface="Symbol" pitchFamily="18" charset="2"/>
              </a:rPr>
              <a:t>n</a:t>
            </a:r>
            <a:r>
              <a:rPr lang="en-US" dirty="0" err="1"/>
              <a:t>belong</a:t>
            </a:r>
            <a:r>
              <a:rPr lang="en-US" dirty="0"/>
              <a:t> to B. </a:t>
            </a:r>
          </a:p>
          <a:p>
            <a:pPr marL="0" algn="just"/>
            <a:r>
              <a:rPr lang="en-US" dirty="0"/>
              <a:t>Two different Boolean expressions that represent the same function are called </a:t>
            </a:r>
            <a:r>
              <a:rPr lang="en-US" i="1" u="sng" dirty="0"/>
              <a:t>equivalent</a:t>
            </a:r>
            <a:r>
              <a:rPr lang="en-US" dirty="0"/>
              <a:t>.</a:t>
            </a:r>
          </a:p>
          <a:p>
            <a:pPr marL="0" algn="just"/>
            <a:r>
              <a:rPr lang="en-US" dirty="0"/>
              <a:t>Example: Boolean expressions </a:t>
            </a:r>
            <a:r>
              <a:rPr lang="en-US" dirty="0" err="1"/>
              <a:t>xy</a:t>
            </a:r>
            <a:r>
              <a:rPr lang="en-US" dirty="0"/>
              <a:t>, </a:t>
            </a:r>
            <a:r>
              <a:rPr lang="en-US" dirty="0" err="1"/>
              <a:t>xy</a:t>
            </a:r>
            <a:r>
              <a:rPr lang="en-US" dirty="0"/>
              <a:t> + 0, and </a:t>
            </a:r>
            <a:r>
              <a:rPr lang="en-US" dirty="0" err="1"/>
              <a:t>xy</a:t>
            </a:r>
            <a:r>
              <a:rPr lang="en-US" dirty="0"/>
              <a:t> · 1 are equivalent. </a:t>
            </a:r>
          </a:p>
          <a:p>
            <a:pPr marL="0" algn="just"/>
            <a:endParaRPr lang="en-US" dirty="0"/>
          </a:p>
          <a:p>
            <a:pPr marL="0"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Flow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Verve">
    <a:dk1>
      <a:sysClr val="windowText" lastClr="000000"/>
    </a:dk1>
    <a:lt1>
      <a:sysClr val="window" lastClr="FFFFFF"/>
    </a:lt1>
    <a:dk2>
      <a:srgbClr val="666666"/>
    </a:dk2>
    <a:lt2>
      <a:srgbClr val="D2D2D2"/>
    </a:lt2>
    <a:accent1>
      <a:srgbClr val="FF388C"/>
    </a:accent1>
    <a:accent2>
      <a:srgbClr val="E40059"/>
    </a:accent2>
    <a:accent3>
      <a:srgbClr val="9C007F"/>
    </a:accent3>
    <a:accent4>
      <a:srgbClr val="68007F"/>
    </a:accent4>
    <a:accent5>
      <a:srgbClr val="005BD3"/>
    </a:accent5>
    <a:accent6>
      <a:srgbClr val="00349E"/>
    </a:accent6>
    <a:hlink>
      <a:srgbClr val="17BBFD"/>
    </a:hlink>
    <a:folHlink>
      <a:srgbClr val="FF79C2"/>
    </a:folHlink>
  </a:clrScheme>
</a:themeOverride>
</file>

<file path=ppt/theme/themeOverride2.xml><?xml version="1.0" encoding="utf-8"?>
<a:themeOverride xmlns:a="http://schemas.openxmlformats.org/drawingml/2006/main">
  <a:clrScheme name="Verve">
    <a:dk1>
      <a:sysClr val="windowText" lastClr="000000"/>
    </a:dk1>
    <a:lt1>
      <a:sysClr val="window" lastClr="FFFFFF"/>
    </a:lt1>
    <a:dk2>
      <a:srgbClr val="666666"/>
    </a:dk2>
    <a:lt2>
      <a:srgbClr val="D2D2D2"/>
    </a:lt2>
    <a:accent1>
      <a:srgbClr val="FF388C"/>
    </a:accent1>
    <a:accent2>
      <a:srgbClr val="E40059"/>
    </a:accent2>
    <a:accent3>
      <a:srgbClr val="9C007F"/>
    </a:accent3>
    <a:accent4>
      <a:srgbClr val="68007F"/>
    </a:accent4>
    <a:accent5>
      <a:srgbClr val="005BD3"/>
    </a:accent5>
    <a:accent6>
      <a:srgbClr val="00349E"/>
    </a:accent6>
    <a:hlink>
      <a:srgbClr val="17BBFD"/>
    </a:hlink>
    <a:folHlink>
      <a:srgbClr val="FF79C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23678</TotalTime>
  <Words>1968</Words>
  <Application>Microsoft Office PowerPoint</Application>
  <PresentationFormat>On-screen Show (4:3)</PresentationFormat>
  <Paragraphs>457</Paragraphs>
  <Slides>42</Slides>
  <Notes>0</Notes>
  <HiddenSlides>0</HiddenSlides>
  <MMClips>0</MMClips>
  <ScaleCrop>false</ScaleCrop>
  <HeadingPairs>
    <vt:vector size="10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  <vt:variant>
        <vt:lpstr>Custom Shows</vt:lpstr>
      </vt:variant>
      <vt:variant>
        <vt:i4>1</vt:i4>
      </vt:variant>
    </vt:vector>
  </HeadingPairs>
  <TitlesOfParts>
    <vt:vector size="50" baseType="lpstr">
      <vt:lpstr>Arial</vt:lpstr>
      <vt:lpstr>Calibri</vt:lpstr>
      <vt:lpstr>Constantia</vt:lpstr>
      <vt:lpstr>Times New Roman</vt:lpstr>
      <vt:lpstr>Wingdings 2</vt:lpstr>
      <vt:lpstr>1_Flow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GATES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Pomplun</dc:creator>
  <cp:lastModifiedBy>ajain</cp:lastModifiedBy>
  <cp:revision>630</cp:revision>
  <cp:lastPrinted>2011-09-08T23:40:46Z</cp:lastPrinted>
  <dcterms:created xsi:type="dcterms:W3CDTF">2001-02-24T00:16:35Z</dcterms:created>
  <dcterms:modified xsi:type="dcterms:W3CDTF">2022-08-23T17:59:17Z</dcterms:modified>
</cp:coreProperties>
</file>