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3"/>
          <p:cNvSpPr>
            <a:spLocks noGrp="1"/>
          </p:cNvSpPr>
          <p:nvPr>
            <p:ph type="title"/>
          </p:nvPr>
        </p:nvSpPr>
        <p:spPr/>
        <p:txBody>
          <a:bodyPr/>
          <a:lstStyle/>
          <a:p>
            <a:pPr eaLnBrk="1" hangingPunct="1"/>
            <a:r>
              <a:rPr lang="en-US" smtClean="0"/>
              <a:t>About this lecture... </a:t>
            </a:r>
          </a:p>
        </p:txBody>
      </p:sp>
      <p:sp>
        <p:nvSpPr>
          <p:cNvPr id="125955" name="Content Placeholder 4"/>
          <p:cNvSpPr>
            <a:spLocks noGrp="1"/>
          </p:cNvSpPr>
          <p:nvPr>
            <p:ph idx="1"/>
          </p:nvPr>
        </p:nvSpPr>
        <p:spPr/>
        <p:txBody>
          <a:bodyPr/>
          <a:lstStyle/>
          <a:p>
            <a:pPr eaLnBrk="1" hangingPunct="1"/>
            <a:r>
              <a:rPr lang="en-US" smtClean="0"/>
              <a:t> CPU organization </a:t>
            </a:r>
          </a:p>
          <a:p>
            <a:pPr eaLnBrk="1" hangingPunct="1"/>
            <a:r>
              <a:rPr lang="en-US" smtClean="0"/>
              <a:t>Basic CPU operations </a:t>
            </a:r>
          </a:p>
          <a:p>
            <a:pPr eaLnBrk="1" hangingPunct="1"/>
            <a:r>
              <a:rPr lang="en-US" smtClean="0"/>
              <a:t>Control signals for CPU operations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pPr eaLnBrk="1" hangingPunct="1"/>
            <a:r>
              <a:rPr lang="en-US" smtClean="0"/>
              <a:t>Timing consideration</a:t>
            </a:r>
          </a:p>
        </p:txBody>
      </p:sp>
      <p:sp>
        <p:nvSpPr>
          <p:cNvPr id="135171" name="Content Placeholder 2"/>
          <p:cNvSpPr>
            <a:spLocks noGrp="1"/>
          </p:cNvSpPr>
          <p:nvPr>
            <p:ph idx="1"/>
          </p:nvPr>
        </p:nvSpPr>
        <p:spPr/>
        <p:txBody>
          <a:bodyPr/>
          <a:lstStyle/>
          <a:p>
            <a:pPr eaLnBrk="1" hangingPunct="1"/>
            <a:r>
              <a:rPr lang="en-US" dirty="0" smtClean="0"/>
              <a:t>Memory functions generally take much longer to complete than a CPU cycle. </a:t>
            </a:r>
          </a:p>
          <a:p>
            <a:pPr eaLnBrk="1" hangingPunct="1"/>
            <a:r>
              <a:rPr lang="en-US" dirty="0" smtClean="0"/>
              <a:t>In most of the cases, CPU will have to wait for the completion of the memory function before going to the next step. </a:t>
            </a:r>
          </a:p>
          <a:p>
            <a:pPr eaLnBrk="1" hangingPunct="1"/>
            <a:r>
              <a:rPr lang="en-US" dirty="0" smtClean="0"/>
              <a:t>However, it is possible to initiate the next  CPU operation </a:t>
            </a:r>
            <a:r>
              <a:rPr lang="en-US" b="1" dirty="0" smtClean="0"/>
              <a:t>if </a:t>
            </a:r>
            <a:r>
              <a:rPr lang="en-US" dirty="0" smtClean="0"/>
              <a:t>the operation doesn't need MAR or MDR.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pPr eaLnBrk="1" hangingPunct="1"/>
            <a:r>
              <a:rPr lang="en-US" smtClean="0"/>
              <a:t>Register Transfer </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One of the most common CPU operations. </a:t>
            </a:r>
          </a:p>
          <a:p>
            <a:pPr eaLnBrk="1" fontAlgn="auto" hangingPunct="1">
              <a:spcAft>
                <a:spcPts val="0"/>
              </a:spcAft>
              <a:buFont typeface="Arial" pitchFamily="34" charset="0"/>
              <a:buChar char="•"/>
              <a:defRPr/>
            </a:pPr>
            <a:r>
              <a:rPr lang="en-US" dirty="0" smtClean="0"/>
              <a:t>The data is transferred from one register to another. </a:t>
            </a:r>
          </a:p>
          <a:p>
            <a:pPr eaLnBrk="1" fontAlgn="auto" hangingPunct="1">
              <a:spcAft>
                <a:spcPts val="0"/>
              </a:spcAft>
              <a:buFont typeface="Arial" pitchFamily="34" charset="0"/>
              <a:buChar char="•"/>
              <a:defRPr/>
            </a:pPr>
            <a:r>
              <a:rPr lang="en-US" dirty="0" smtClean="0"/>
              <a:t>To do so, the data is to be put on CPU internal bus from the source register, and  loaded in destination register. </a:t>
            </a:r>
          </a:p>
          <a:p>
            <a:pPr eaLnBrk="1" fontAlgn="auto" hangingPunct="1">
              <a:spcAft>
                <a:spcPts val="0"/>
              </a:spcAft>
              <a:buFont typeface="Arial" pitchFamily="34" charset="0"/>
              <a:buChar char="•"/>
              <a:defRPr/>
            </a:pPr>
            <a:r>
              <a:rPr lang="en-US" dirty="0" smtClean="0"/>
              <a:t>Need to provide some type of control mech­anism to ensure that at any instance, </a:t>
            </a:r>
            <a:r>
              <a:rPr lang="en-US" b="1" dirty="0" smtClean="0"/>
              <a:t>at most one register is loading the data bus</a:t>
            </a:r>
            <a:r>
              <a:rPr lang="en-US" dirty="0" smtClean="0"/>
              <a:t>, al­though </a:t>
            </a:r>
            <a:r>
              <a:rPr lang="en-US" b="1" dirty="0" smtClean="0"/>
              <a:t>several registers can receive the data</a:t>
            </a:r>
            <a:r>
              <a:rPr lang="en-US" dirty="0" smtClean="0"/>
              <a:t> from the bus simultaneously. </a:t>
            </a:r>
          </a:p>
          <a:p>
            <a:pPr eaLnBrk="1" fontAlgn="auto" hangingPunct="1">
              <a:spcAft>
                <a:spcPts val="0"/>
              </a:spcAft>
              <a:buFont typeface="Arial" pitchFamily="34" charset="0"/>
              <a:buChar char="•"/>
              <a:defRPr/>
            </a:pPr>
            <a:r>
              <a:rPr lang="en-US" dirty="0" smtClean="0"/>
              <a:t>This can be achieved by providing some con­trol signals (or </a:t>
            </a:r>
            <a:r>
              <a:rPr lang="en-US" b="1" dirty="0" smtClean="0"/>
              <a:t>gating signals</a:t>
            </a:r>
            <a:r>
              <a:rPr lang="en-US" dirty="0" smtClean="0"/>
              <a:t>) to activate a register output to the common bus and to activate a register input from the bus.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normAutofit fontScale="90000"/>
          </a:bodyPr>
          <a:lstStyle/>
          <a:p>
            <a:pPr eaLnBrk="1" hangingPunct="1"/>
            <a:r>
              <a:rPr lang="en-US" dirty="0" err="1" smtClean="0"/>
              <a:t>Input/Output</a:t>
            </a:r>
            <a:r>
              <a:rPr lang="en-US" dirty="0" smtClean="0"/>
              <a:t> </a:t>
            </a:r>
            <a:r>
              <a:rPr lang="en-US" dirty="0" smtClean="0"/>
              <a:t>Gating (X denotes a Gate)</a:t>
            </a:r>
            <a:endParaRPr lang="en-US" dirty="0" smtClean="0"/>
          </a:p>
        </p:txBody>
      </p:sp>
      <p:pic>
        <p:nvPicPr>
          <p:cNvPr id="137219" name="Picture 2"/>
          <p:cNvPicPr>
            <a:picLocks noGrp="1" noChangeAspect="1" noChangeArrowheads="1"/>
          </p:cNvPicPr>
          <p:nvPr>
            <p:ph idx="1"/>
          </p:nvPr>
        </p:nvPicPr>
        <p:blipFill>
          <a:blip r:embed="rId2"/>
          <a:srcRect/>
          <a:stretch>
            <a:fillRect/>
          </a:stretch>
        </p:blipFill>
        <p:spPr>
          <a:xfrm>
            <a:off x="1333500" y="1579418"/>
            <a:ext cx="6477000" cy="52578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pPr eaLnBrk="1" hangingPunct="1"/>
            <a:r>
              <a:rPr lang="en-US" smtClean="0"/>
              <a:t>Performing ALU Operation </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For performing a binary ALU operation, one of the operands has to be loaded in the CPU internal register Y. </a:t>
            </a:r>
          </a:p>
          <a:p>
            <a:pPr eaLnBrk="1" fontAlgn="auto" hangingPunct="1">
              <a:spcAft>
                <a:spcPts val="0"/>
              </a:spcAft>
              <a:buFont typeface="Arial" pitchFamily="34" charset="0"/>
              <a:buChar char="•"/>
              <a:defRPr/>
            </a:pPr>
            <a:r>
              <a:rPr lang="en-US" dirty="0" smtClean="0"/>
              <a:t>The other operand is gated on the common bus. </a:t>
            </a:r>
          </a:p>
          <a:p>
            <a:pPr eaLnBrk="1" fontAlgn="auto" hangingPunct="1">
              <a:spcAft>
                <a:spcPts val="0"/>
              </a:spcAft>
              <a:buFont typeface="Arial" pitchFamily="34" charset="0"/>
              <a:buChar char="•"/>
              <a:defRPr/>
            </a:pPr>
            <a:r>
              <a:rPr lang="en-US" dirty="0" smtClean="0"/>
              <a:t>ALU is activated to perform the desired function. </a:t>
            </a:r>
          </a:p>
          <a:p>
            <a:pPr eaLnBrk="1" fontAlgn="auto" hangingPunct="1">
              <a:spcAft>
                <a:spcPts val="0"/>
              </a:spcAft>
              <a:buFont typeface="Arial" pitchFamily="34" charset="0"/>
              <a:buChar char="•"/>
              <a:defRPr/>
            </a:pPr>
            <a:r>
              <a:rPr lang="en-US" dirty="0" smtClean="0"/>
              <a:t>After performing the needed operation, the ALU result is loaded in Z register. </a:t>
            </a:r>
          </a:p>
          <a:p>
            <a:pPr eaLnBrk="1" fontAlgn="auto" hangingPunct="1">
              <a:spcAft>
                <a:spcPts val="0"/>
              </a:spcAft>
              <a:buFont typeface="Arial" pitchFamily="34" charset="0"/>
              <a:buChar char="•"/>
              <a:defRPr/>
            </a:pPr>
            <a:r>
              <a:rPr lang="en-US" dirty="0" smtClean="0"/>
              <a:t>Result is put on common bus and trans­ferred to another register.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smtClean="0"/>
              <a:t>Execution of an Instruction </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 Example of execution of a non­ branching in­struction: </a:t>
            </a:r>
          </a:p>
          <a:p>
            <a:pPr eaLnBrk="1" fontAlgn="auto" hangingPunct="1">
              <a:spcAft>
                <a:spcPts val="0"/>
              </a:spcAft>
              <a:buFont typeface="Arial" pitchFamily="34" charset="0"/>
              <a:buChar char="•"/>
              <a:defRPr/>
            </a:pPr>
            <a:r>
              <a:rPr lang="en-US" dirty="0" smtClean="0"/>
              <a:t>ADD R1, [R2] </a:t>
            </a:r>
          </a:p>
          <a:p>
            <a:pPr eaLnBrk="1" fontAlgn="auto" hangingPunct="1">
              <a:spcAft>
                <a:spcPts val="0"/>
              </a:spcAft>
              <a:buFont typeface="Arial" pitchFamily="34" charset="0"/>
              <a:buChar char="•"/>
              <a:defRPr/>
            </a:pPr>
            <a:r>
              <a:rPr lang="en-US" dirty="0" smtClean="0"/>
              <a:t>This instruction adds the contents of mem­ory location pointed by R2 to the contents of R1. </a:t>
            </a:r>
          </a:p>
          <a:p>
            <a:pPr eaLnBrk="1" fontAlgn="auto" hangingPunct="1">
              <a:spcAft>
                <a:spcPts val="0"/>
              </a:spcAft>
              <a:buFont typeface="Arial" pitchFamily="34" charset="0"/>
              <a:buChar char="•"/>
              <a:defRPr/>
            </a:pPr>
            <a:r>
              <a:rPr lang="en-US" dirty="0" smtClean="0"/>
              <a:t>Steps of execution: </a:t>
            </a:r>
          </a:p>
          <a:p>
            <a:pPr lvl="1" eaLnBrk="1" fontAlgn="auto" hangingPunct="1">
              <a:spcAft>
                <a:spcPts val="0"/>
              </a:spcAft>
              <a:buFont typeface="Arial" pitchFamily="34" charset="0"/>
              <a:buChar char="–"/>
              <a:defRPr/>
            </a:pPr>
            <a:r>
              <a:rPr lang="en-US" dirty="0" smtClean="0"/>
              <a:t>Fetch the instruction. </a:t>
            </a:r>
          </a:p>
          <a:p>
            <a:pPr lvl="1" eaLnBrk="1" fontAlgn="auto" hangingPunct="1">
              <a:spcAft>
                <a:spcPts val="0"/>
              </a:spcAft>
              <a:buFont typeface="Arial" pitchFamily="34" charset="0"/>
              <a:buChar char="–"/>
              <a:defRPr/>
            </a:pPr>
            <a:r>
              <a:rPr lang="en-US" dirty="0" smtClean="0"/>
              <a:t>Fetch the first operand (contents of mem­ory location pointed by R2). </a:t>
            </a:r>
            <a:endParaRPr lang="en-US" dirty="0" smtClean="0"/>
          </a:p>
          <a:p>
            <a:pPr lvl="3">
              <a:defRPr/>
            </a:pPr>
            <a:r>
              <a:rPr lang="en-US" dirty="0" smtClean="0"/>
              <a:t>Put the contents of R2 in MAR, Issue Memory Read, Wait, Read/Transfer Contents of MDR</a:t>
            </a:r>
            <a:endParaRPr lang="en-US" dirty="0" smtClean="0"/>
          </a:p>
          <a:p>
            <a:pPr lvl="1" eaLnBrk="1" fontAlgn="auto" hangingPunct="1">
              <a:spcAft>
                <a:spcPts val="0"/>
              </a:spcAft>
              <a:buFont typeface="Arial" pitchFamily="34" charset="0"/>
              <a:buChar char="–"/>
              <a:defRPr/>
            </a:pPr>
            <a:r>
              <a:rPr lang="en-US" dirty="0" smtClean="0"/>
              <a:t>Perform the addition. </a:t>
            </a:r>
          </a:p>
          <a:p>
            <a:pPr lvl="1" eaLnBrk="1" fontAlgn="auto" hangingPunct="1">
              <a:spcAft>
                <a:spcPts val="0"/>
              </a:spcAft>
              <a:buFont typeface="Arial" pitchFamily="34" charset="0"/>
              <a:buChar char="–"/>
              <a:defRPr/>
            </a:pPr>
            <a:r>
              <a:rPr lang="en-US" dirty="0" smtClean="0"/>
              <a:t>Put result in R1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Control Signals needed for execution</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In order to carry out the above sequence of operations, the following sequence of control signals are needed to be generated. All con­trol signals in one line can be generated at a single time step. </a:t>
            </a:r>
          </a:p>
          <a:p>
            <a:pPr lvl="1" eaLnBrk="1" fontAlgn="auto" hangingPunct="1">
              <a:spcAft>
                <a:spcPts val="0"/>
              </a:spcAft>
              <a:buFont typeface="Arial" pitchFamily="34" charset="0"/>
              <a:buChar char="–"/>
              <a:defRPr/>
            </a:pPr>
            <a:r>
              <a:rPr lang="en-US" sz="2600" dirty="0" smtClean="0"/>
              <a:t>PC out, MAR in, Read, Clear Y, Set </a:t>
            </a:r>
            <a:r>
              <a:rPr lang="en-US" sz="2600" dirty="0" err="1"/>
              <a:t>C</a:t>
            </a:r>
            <a:r>
              <a:rPr lang="en-US" sz="2600" dirty="0" err="1" smtClean="0"/>
              <a:t>arry­_in</a:t>
            </a:r>
            <a:r>
              <a:rPr lang="en-US" sz="2600" dirty="0" smtClean="0"/>
              <a:t> </a:t>
            </a:r>
            <a:r>
              <a:rPr lang="en-US" sz="2600" dirty="0" smtClean="0"/>
              <a:t>to ALU, Add, Z in </a:t>
            </a:r>
          </a:p>
          <a:p>
            <a:pPr lvl="1" eaLnBrk="1" fontAlgn="auto" hangingPunct="1">
              <a:spcAft>
                <a:spcPts val="0"/>
              </a:spcAft>
              <a:buFont typeface="Arial" pitchFamily="34" charset="0"/>
              <a:buChar char="–"/>
              <a:defRPr/>
            </a:pPr>
            <a:r>
              <a:rPr lang="en-US" dirty="0" smtClean="0"/>
              <a:t>Z out, PC in, WMFC </a:t>
            </a:r>
            <a:r>
              <a:rPr lang="en-US" dirty="0" smtClean="0"/>
              <a:t>(</a:t>
            </a:r>
            <a:r>
              <a:rPr lang="en-US" sz="2400" dirty="0" smtClean="0"/>
              <a:t>Wait for Memory Function to Complete)</a:t>
            </a:r>
            <a:endParaRPr lang="en-US" sz="2400" dirty="0" smtClean="0"/>
          </a:p>
          <a:p>
            <a:pPr lvl="1" eaLnBrk="1" fontAlgn="auto" hangingPunct="1">
              <a:spcAft>
                <a:spcPts val="0"/>
              </a:spcAft>
              <a:buFont typeface="Arial" pitchFamily="34" charset="0"/>
              <a:buChar char="–"/>
              <a:defRPr/>
            </a:pPr>
            <a:r>
              <a:rPr lang="en-US" dirty="0" smtClean="0"/>
              <a:t>MDR out, IR in </a:t>
            </a:r>
          </a:p>
          <a:p>
            <a:pPr lvl="1" eaLnBrk="1" fontAlgn="auto" hangingPunct="1">
              <a:spcAft>
                <a:spcPts val="0"/>
              </a:spcAft>
              <a:buFont typeface="Arial" pitchFamily="34" charset="0"/>
              <a:buChar char="–"/>
              <a:defRPr/>
            </a:pPr>
            <a:r>
              <a:rPr lang="en-US" dirty="0" smtClean="0"/>
              <a:t>R2 out, MAR in, Read </a:t>
            </a:r>
          </a:p>
          <a:p>
            <a:pPr lvl="1" eaLnBrk="1" fontAlgn="auto" hangingPunct="1">
              <a:spcAft>
                <a:spcPts val="0"/>
              </a:spcAft>
              <a:buFont typeface="Arial" pitchFamily="34" charset="0"/>
              <a:buChar char="–"/>
              <a:defRPr/>
            </a:pPr>
            <a:r>
              <a:rPr lang="en-US" dirty="0" smtClean="0"/>
              <a:t>R1 out, Y in, WMFC </a:t>
            </a:r>
          </a:p>
          <a:p>
            <a:pPr lvl="1" eaLnBrk="1" fontAlgn="auto" hangingPunct="1">
              <a:spcAft>
                <a:spcPts val="0"/>
              </a:spcAft>
              <a:buFont typeface="Arial" pitchFamily="34" charset="0"/>
              <a:buChar char="–"/>
              <a:defRPr/>
            </a:pPr>
            <a:r>
              <a:rPr lang="en-US" dirty="0" smtClean="0"/>
              <a:t>MDR out, Add, Z in </a:t>
            </a:r>
          </a:p>
          <a:p>
            <a:pPr lvl="1" eaLnBrk="1" fontAlgn="auto" hangingPunct="1">
              <a:spcAft>
                <a:spcPts val="0"/>
              </a:spcAft>
              <a:buFont typeface="Arial" pitchFamily="34" charset="0"/>
              <a:buChar char="–"/>
              <a:defRPr/>
            </a:pPr>
            <a:r>
              <a:rPr lang="en-US" dirty="0" smtClean="0"/>
              <a:t>Z out, R1 in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pPr eaLnBrk="1" hangingPunct="1"/>
            <a:r>
              <a:rPr lang="en-US" smtClean="0"/>
              <a:t>Execution of a branch instruction</a:t>
            </a:r>
          </a:p>
        </p:txBody>
      </p:sp>
      <p:sp>
        <p:nvSpPr>
          <p:cNvPr id="141315" name="Content Placeholder 2"/>
          <p:cNvSpPr>
            <a:spLocks noGrp="1"/>
          </p:cNvSpPr>
          <p:nvPr>
            <p:ph idx="1"/>
          </p:nvPr>
        </p:nvSpPr>
        <p:spPr/>
        <p:txBody>
          <a:bodyPr/>
          <a:lstStyle/>
          <a:p>
            <a:pPr eaLnBrk="1" hangingPunct="1"/>
            <a:r>
              <a:rPr lang="en-US" smtClean="0"/>
              <a:t>Fetch phase is similar to non ­branching instruction. </a:t>
            </a:r>
          </a:p>
          <a:p>
            <a:pPr eaLnBrk="1" hangingPunct="1"/>
            <a:r>
              <a:rPr lang="en-US" smtClean="0"/>
              <a:t>After decoding instruction program counter  is modified using offset field. </a:t>
            </a:r>
          </a:p>
          <a:p>
            <a:pPr eaLnBrk="1" hangingPunct="1"/>
            <a:r>
              <a:rPr lang="en-US" smtClean="0"/>
              <a:t>Example : Jump .+5000 </a:t>
            </a:r>
          </a:p>
          <a:p>
            <a:pPr eaLnBrk="1" hangingPunct="1"/>
            <a:r>
              <a:rPr lang="en-US" smtClean="0"/>
              <a:t>Branch to the location 5000 away from the current instruction.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eaLnBrk="1" hangingPunct="1"/>
            <a:r>
              <a:rPr lang="en-US" smtClean="0"/>
              <a:t>Control Signals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Control signals needed for the various steps in the execution of the above branch instruc­tion are: </a:t>
            </a:r>
          </a:p>
          <a:p>
            <a:pPr lvl="1" eaLnBrk="1" fontAlgn="auto" hangingPunct="1">
              <a:spcAft>
                <a:spcPts val="0"/>
              </a:spcAft>
              <a:buFont typeface="Arial" pitchFamily="34" charset="0"/>
              <a:buChar char="–"/>
              <a:defRPr/>
            </a:pPr>
            <a:r>
              <a:rPr lang="en-US" dirty="0" err="1" smtClean="0"/>
              <a:t>PCout</a:t>
            </a:r>
            <a:r>
              <a:rPr lang="en-US" dirty="0" smtClean="0"/>
              <a:t>, </a:t>
            </a:r>
            <a:r>
              <a:rPr lang="en-US" dirty="0" err="1" smtClean="0"/>
              <a:t>MARin</a:t>
            </a:r>
            <a:r>
              <a:rPr lang="en-US" dirty="0" smtClean="0"/>
              <a:t>, Read, Clear Y, Set </a:t>
            </a:r>
            <a:r>
              <a:rPr lang="en-US" dirty="0" err="1" smtClean="0"/>
              <a:t>carry_­</a:t>
            </a:r>
            <a:r>
              <a:rPr lang="en-US" dirty="0" err="1" smtClean="0"/>
              <a:t>in</a:t>
            </a:r>
            <a:r>
              <a:rPr lang="en-US" dirty="0" smtClean="0"/>
              <a:t> to ALU, Add, </a:t>
            </a:r>
            <a:r>
              <a:rPr lang="en-US" dirty="0" smtClean="0"/>
              <a:t>Zin </a:t>
            </a:r>
            <a:endParaRPr lang="en-US" dirty="0" smtClean="0"/>
          </a:p>
          <a:p>
            <a:pPr lvl="1" eaLnBrk="1" fontAlgn="auto" hangingPunct="1">
              <a:spcAft>
                <a:spcPts val="0"/>
              </a:spcAft>
              <a:buFont typeface="Arial" pitchFamily="34" charset="0"/>
              <a:buChar char="–"/>
              <a:defRPr/>
            </a:pPr>
            <a:r>
              <a:rPr lang="en-US" dirty="0" err="1" smtClean="0"/>
              <a:t>Zout</a:t>
            </a:r>
            <a:r>
              <a:rPr lang="en-US" dirty="0" smtClean="0"/>
              <a:t>, </a:t>
            </a:r>
            <a:r>
              <a:rPr lang="en-US" dirty="0" err="1" smtClean="0"/>
              <a:t>PCin</a:t>
            </a:r>
            <a:r>
              <a:rPr lang="en-US" dirty="0" smtClean="0"/>
              <a:t>, WMFC </a:t>
            </a:r>
          </a:p>
          <a:p>
            <a:pPr lvl="1" eaLnBrk="1" fontAlgn="auto" hangingPunct="1">
              <a:spcAft>
                <a:spcPts val="0"/>
              </a:spcAft>
              <a:buFont typeface="Arial" pitchFamily="34" charset="0"/>
              <a:buChar char="–"/>
              <a:defRPr/>
            </a:pPr>
            <a:r>
              <a:rPr lang="en-US" dirty="0" err="1" smtClean="0"/>
              <a:t>MDRout</a:t>
            </a:r>
            <a:r>
              <a:rPr lang="en-US" dirty="0" smtClean="0"/>
              <a:t>, </a:t>
            </a:r>
            <a:r>
              <a:rPr lang="en-US" dirty="0" err="1" smtClean="0"/>
              <a:t>IRin</a:t>
            </a:r>
            <a:r>
              <a:rPr lang="en-US" dirty="0" smtClean="0"/>
              <a:t> </a:t>
            </a:r>
            <a:endParaRPr lang="en-US" dirty="0" smtClean="0"/>
          </a:p>
          <a:p>
            <a:pPr lvl="1" eaLnBrk="1" fontAlgn="auto" hangingPunct="1">
              <a:spcAft>
                <a:spcPts val="0"/>
              </a:spcAft>
              <a:buFont typeface="Arial" pitchFamily="34" charset="0"/>
              <a:buChar char="–"/>
              <a:defRPr/>
            </a:pPr>
            <a:r>
              <a:rPr lang="en-US" dirty="0" smtClean="0"/>
              <a:t>Offset ­field­ of ­</a:t>
            </a:r>
            <a:r>
              <a:rPr lang="en-US" dirty="0" err="1" smtClean="0"/>
              <a:t>IRout</a:t>
            </a:r>
            <a:r>
              <a:rPr lang="en-US" dirty="0" smtClean="0"/>
              <a:t>, Add, Z in </a:t>
            </a:r>
          </a:p>
          <a:p>
            <a:pPr lvl="1" eaLnBrk="1" fontAlgn="auto" hangingPunct="1">
              <a:spcAft>
                <a:spcPts val="0"/>
              </a:spcAft>
              <a:buFont typeface="Arial" pitchFamily="34" charset="0"/>
              <a:buChar char="–"/>
              <a:defRPr/>
            </a:pPr>
            <a:r>
              <a:rPr lang="en-US" dirty="0" err="1" smtClean="0"/>
              <a:t>Zout</a:t>
            </a:r>
            <a:r>
              <a:rPr lang="en-US" dirty="0" smtClean="0"/>
              <a:t>, </a:t>
            </a:r>
            <a:r>
              <a:rPr lang="en-US" dirty="0" err="1" smtClean="0"/>
              <a:t>PCin</a:t>
            </a:r>
            <a:r>
              <a:rPr lang="en-US" dirty="0" smtClean="0"/>
              <a:t> </a:t>
            </a:r>
            <a:endParaRPr lang="en-US" dirty="0" smtClean="0"/>
          </a:p>
          <a:p>
            <a:pPr eaLnBrk="1" fontAlgn="auto" hangingPunct="1">
              <a:spcAft>
                <a:spcPts val="0"/>
              </a:spcAft>
              <a:buFont typeface="Arial" pitchFamily="34" charset="0"/>
              <a:buChar char="•"/>
              <a:defRPr/>
            </a:pPr>
            <a:r>
              <a:rPr lang="en-US" dirty="0" smtClean="0"/>
              <a:t>Program counter will have the branch ad­dress.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en-US" smtClean="0"/>
              <a:t>How is a program executed?</a:t>
            </a:r>
          </a:p>
        </p:txBody>
      </p:sp>
      <p:sp>
        <p:nvSpPr>
          <p:cNvPr id="3" name="Content Placeholder 2"/>
          <p:cNvSpPr>
            <a:spLocks noGrp="1"/>
          </p:cNvSpPr>
          <p:nvPr>
            <p:ph idx="1"/>
          </p:nvPr>
        </p:nvSpPr>
        <p:spPr/>
        <p:txBody>
          <a:bodyPr rtlCol="0">
            <a:normAutofit fontScale="85000" lnSpcReduction="20000"/>
          </a:bodyPr>
          <a:lstStyle/>
          <a:p>
            <a:pPr marL="0" indent="0" eaLnBrk="1" fontAlgn="auto" hangingPunct="1">
              <a:spcAft>
                <a:spcPts val="0"/>
              </a:spcAft>
              <a:buNone/>
              <a:defRPr/>
            </a:pPr>
            <a:r>
              <a:rPr lang="en-US" dirty="0" smtClean="0"/>
              <a:t>We know that a program is a sequence of  instructions. In order to execute a program, for every instruction, we will have to </a:t>
            </a:r>
          </a:p>
          <a:p>
            <a:pPr eaLnBrk="1" fontAlgn="auto" hangingPunct="1">
              <a:spcAft>
                <a:spcPts val="0"/>
              </a:spcAft>
              <a:buFont typeface="Arial" pitchFamily="34" charset="0"/>
              <a:buChar char="•"/>
              <a:defRPr/>
            </a:pPr>
            <a:r>
              <a:rPr lang="en-US" dirty="0" smtClean="0"/>
              <a:t>bring the instruction from main memory. </a:t>
            </a:r>
          </a:p>
          <a:p>
            <a:pPr eaLnBrk="1" fontAlgn="auto" hangingPunct="1">
              <a:spcAft>
                <a:spcPts val="0"/>
              </a:spcAft>
              <a:buFont typeface="Arial" pitchFamily="34" charset="0"/>
              <a:buChar char="•"/>
              <a:defRPr/>
            </a:pPr>
            <a:r>
              <a:rPr lang="en-US" dirty="0" smtClean="0"/>
              <a:t>find out what operation has to be performed by the instruction </a:t>
            </a:r>
          </a:p>
          <a:p>
            <a:pPr eaLnBrk="1" fontAlgn="auto" hangingPunct="1">
              <a:spcAft>
                <a:spcPts val="0"/>
              </a:spcAft>
              <a:buFont typeface="Arial" pitchFamily="34" charset="0"/>
              <a:buChar char="•"/>
              <a:defRPr/>
            </a:pPr>
            <a:r>
              <a:rPr lang="en-US" dirty="0" smtClean="0"/>
              <a:t>communicate with memory and other de­vices (if needed) to fetch data. </a:t>
            </a:r>
          </a:p>
          <a:p>
            <a:pPr eaLnBrk="1" fontAlgn="auto" hangingPunct="1">
              <a:spcAft>
                <a:spcPts val="0"/>
              </a:spcAft>
              <a:buFont typeface="Arial" pitchFamily="34" charset="0"/>
              <a:buChar char="•"/>
              <a:defRPr/>
            </a:pPr>
            <a:r>
              <a:rPr lang="en-US" dirty="0" smtClean="0"/>
              <a:t>perform the operation </a:t>
            </a:r>
          </a:p>
          <a:p>
            <a:pPr eaLnBrk="1" fontAlgn="auto" hangingPunct="1">
              <a:spcAft>
                <a:spcPts val="0"/>
              </a:spcAft>
              <a:buFont typeface="Arial" pitchFamily="34" charset="0"/>
              <a:buChar char="•"/>
              <a:defRPr/>
            </a:pPr>
            <a:r>
              <a:rPr lang="en-US" dirty="0" smtClean="0"/>
              <a:t>find out which is the next instruction to be executed </a:t>
            </a:r>
          </a:p>
          <a:p>
            <a:pPr eaLnBrk="1" fontAlgn="auto" hangingPunct="1">
              <a:spcAft>
                <a:spcPts val="0"/>
              </a:spcAft>
              <a:buFont typeface="Arial" pitchFamily="34" charset="0"/>
              <a:buChar char="•"/>
              <a:defRPr/>
            </a:pPr>
            <a:r>
              <a:rPr lang="en-US" dirty="0" smtClean="0"/>
              <a:t>r</a:t>
            </a:r>
            <a:r>
              <a:rPr lang="en-US" dirty="0" smtClean="0"/>
              <a:t>epeat </a:t>
            </a:r>
            <a:r>
              <a:rPr lang="en-US" dirty="0" smtClean="0"/>
              <a:t>the above steps for the next instruc­tion.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How does CPU execute an instruction? </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CPU consists of several general purpose reg­isters, special purpose registers, control unit and ALU. </a:t>
            </a:r>
          </a:p>
          <a:p>
            <a:pPr eaLnBrk="1" fontAlgn="auto" hangingPunct="1">
              <a:spcAft>
                <a:spcPts val="0"/>
              </a:spcAft>
              <a:buFont typeface="Arial" pitchFamily="34" charset="0"/>
              <a:buChar char="•"/>
              <a:defRPr/>
            </a:pPr>
            <a:r>
              <a:rPr lang="en-US" dirty="0" smtClean="0"/>
              <a:t>CPU brings the instruction from main memory to the Instruction Register in instruction fetch stage. To do so, the address of the memory location containing the instruction is available in the PC register. </a:t>
            </a:r>
          </a:p>
          <a:p>
            <a:pPr eaLnBrk="1" fontAlgn="auto" hangingPunct="1">
              <a:spcAft>
                <a:spcPts val="0"/>
              </a:spcAft>
              <a:buFont typeface="Arial" pitchFamily="34" charset="0"/>
              <a:buChar char="•"/>
              <a:defRPr/>
            </a:pPr>
            <a:r>
              <a:rPr lang="en-US" dirty="0" smtClean="0"/>
              <a:t>After fetching an instruction, the PC is in­cremented to point to the next instruction to be executed. </a:t>
            </a:r>
          </a:p>
          <a:p>
            <a:pPr eaLnBrk="1" fontAlgn="auto" hangingPunct="1">
              <a:spcAft>
                <a:spcPts val="0"/>
              </a:spcAft>
              <a:buFont typeface="Arial" pitchFamily="34" charset="0"/>
              <a:buChar char="•"/>
              <a:defRPr/>
            </a:pPr>
            <a:r>
              <a:rPr lang="en-US" dirty="0" smtClean="0"/>
              <a:t>A branch instruction modifies, if needed, the program counter after the execution of the current instruction. </a:t>
            </a:r>
          </a:p>
          <a:p>
            <a:pPr eaLnBrk="1" fontAlgn="auto" hangingPunct="1">
              <a:spcAft>
                <a:spcPts val="0"/>
              </a:spcAft>
              <a:buFont typeface="Arial" pitchFamily="34" charset="0"/>
              <a:buChar char="•"/>
              <a:defRPr/>
            </a:pPr>
            <a:r>
              <a:rPr lang="en-US" dirty="0" smtClean="0"/>
              <a:t>For executing an arithmetic or logic oper­ation, the operands have to be supplied to the ALU.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Organization of Central Processing Unit</a:t>
            </a:r>
          </a:p>
        </p:txBody>
      </p:sp>
      <p:sp>
        <p:nvSpPr>
          <p:cNvPr id="129027" name="Content Placeholder 2"/>
          <p:cNvSpPr>
            <a:spLocks noGrp="1"/>
          </p:cNvSpPr>
          <p:nvPr>
            <p:ph idx="1"/>
          </p:nvPr>
        </p:nvSpPr>
        <p:spPr/>
        <p:txBody>
          <a:bodyPr/>
          <a:lstStyle/>
          <a:p>
            <a:pPr eaLnBrk="1" hangingPunct="1"/>
            <a:r>
              <a:rPr lang="en-US" sz="2000" dirty="0" smtClean="0"/>
              <a:t>There are various possible organizations of a CPU. The following figure shows an organization using a single internal bus for the CPU. </a:t>
            </a:r>
            <a:r>
              <a:rPr lang="en-US" sz="2000" dirty="0" smtClean="0"/>
              <a:t>Note the </a:t>
            </a:r>
            <a:r>
              <a:rPr lang="en-US" sz="2000" dirty="0" err="1" smtClean="0"/>
              <a:t>unidirectionality</a:t>
            </a:r>
            <a:r>
              <a:rPr lang="en-US" sz="2000" dirty="0" smtClean="0"/>
              <a:t>/</a:t>
            </a:r>
            <a:r>
              <a:rPr lang="en-US" sz="2000" dirty="0" err="1" smtClean="0"/>
              <a:t>bidirectionality</a:t>
            </a:r>
            <a:r>
              <a:rPr lang="en-US" sz="2000" dirty="0" smtClean="0"/>
              <a:t> of buses.</a:t>
            </a:r>
          </a:p>
          <a:p>
            <a:pPr eaLnBrk="1" hangingPunct="1"/>
            <a:endParaRPr lang="en-US" sz="2000" dirty="0" smtClean="0"/>
          </a:p>
          <a:p>
            <a:pPr eaLnBrk="1" hangingPunct="1"/>
            <a:endParaRPr lang="en-US" sz="2000" dirty="0" smtClean="0"/>
          </a:p>
        </p:txBody>
      </p:sp>
      <p:pic>
        <p:nvPicPr>
          <p:cNvPr id="129028" name="Picture 2"/>
          <p:cNvPicPr>
            <a:picLocks noChangeAspect="1" noChangeArrowheads="1"/>
          </p:cNvPicPr>
          <p:nvPr/>
        </p:nvPicPr>
        <p:blipFill>
          <a:blip r:embed="rId2"/>
          <a:srcRect/>
          <a:stretch>
            <a:fillRect/>
          </a:stretch>
        </p:blipFill>
        <p:spPr bwMode="auto">
          <a:xfrm>
            <a:off x="1295400" y="2531409"/>
            <a:ext cx="7543800" cy="43265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pPr eaLnBrk="1" hangingPunct="1"/>
            <a:r>
              <a:rPr lang="en-US" smtClean="0"/>
              <a:t>Single ­Bus Organization of CPU</a:t>
            </a:r>
          </a:p>
        </p:txBody>
      </p:sp>
      <p:sp>
        <p:nvSpPr>
          <p:cNvPr id="130051" name="Content Placeholder 2"/>
          <p:cNvSpPr>
            <a:spLocks noGrp="1"/>
          </p:cNvSpPr>
          <p:nvPr>
            <p:ph idx="1"/>
          </p:nvPr>
        </p:nvSpPr>
        <p:spPr/>
        <p:txBody>
          <a:bodyPr/>
          <a:lstStyle/>
          <a:p>
            <a:pPr eaLnBrk="1" hangingPunct="1"/>
            <a:r>
              <a:rPr lang="en-US" dirty="0" smtClean="0"/>
              <a:t>MAR : Memory Address Register </a:t>
            </a:r>
          </a:p>
          <a:p>
            <a:pPr eaLnBrk="1" hangingPunct="1"/>
            <a:r>
              <a:rPr lang="en-US" dirty="0" smtClean="0"/>
              <a:t>MDR/MBR </a:t>
            </a:r>
            <a:r>
              <a:rPr lang="en-US" dirty="0" smtClean="0"/>
              <a:t>: Memory </a:t>
            </a:r>
            <a:r>
              <a:rPr lang="en-US" dirty="0" smtClean="0"/>
              <a:t>Data/Buffer </a:t>
            </a:r>
            <a:r>
              <a:rPr lang="en-US" dirty="0" smtClean="0"/>
              <a:t>Register </a:t>
            </a:r>
          </a:p>
          <a:p>
            <a:pPr eaLnBrk="1" hangingPunct="1"/>
            <a:r>
              <a:rPr lang="en-US" dirty="0" smtClean="0"/>
              <a:t>PC : Program Counter </a:t>
            </a:r>
          </a:p>
          <a:p>
            <a:pPr eaLnBrk="1" hangingPunct="1"/>
            <a:r>
              <a:rPr lang="en-US" dirty="0" smtClean="0"/>
              <a:t>IR : Instruction Register </a:t>
            </a:r>
          </a:p>
          <a:p>
            <a:pPr eaLnBrk="1" hangingPunct="1"/>
            <a:r>
              <a:rPr lang="en-US" dirty="0" smtClean="0"/>
              <a:t>R0-­</a:t>
            </a:r>
            <a:r>
              <a:rPr lang="en-US" dirty="0" smtClean="0"/>
              <a:t>R(n - 1) : General Purpose and Special Purpose Registers.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Y,Z, Temp : Registers </a:t>
            </a:r>
            <a:r>
              <a:rPr lang="en-US" b="1" dirty="0" smtClean="0"/>
              <a:t>transparent to the programmer, cannot be referenced directly in any instruction. </a:t>
            </a:r>
            <a:r>
              <a:rPr lang="en-US" dirty="0" smtClean="0"/>
              <a:t>Used only for the tem­porary storage during execution of instruc­tions. </a:t>
            </a:r>
          </a:p>
          <a:p>
            <a:pPr eaLnBrk="1" fontAlgn="auto" hangingPunct="1">
              <a:spcAft>
                <a:spcPts val="0"/>
              </a:spcAft>
              <a:buFont typeface="Arial" pitchFamily="34" charset="0"/>
              <a:buChar char="•"/>
              <a:defRPr/>
            </a:pPr>
            <a:r>
              <a:rPr lang="en-US" dirty="0" smtClean="0"/>
              <a:t>All registers (except IR) and the ALU are used for data handling (storage and manip­ulation). These are collectively referred as </a:t>
            </a:r>
            <a:r>
              <a:rPr lang="en-US" b="1" dirty="0" smtClean="0"/>
              <a:t>Data Path</a:t>
            </a:r>
            <a:r>
              <a:rPr lang="en-US" dirty="0" smtClean="0"/>
              <a:t>. </a:t>
            </a:r>
          </a:p>
          <a:p>
            <a:pPr eaLnBrk="1" fontAlgn="auto" hangingPunct="1">
              <a:spcAft>
                <a:spcPts val="0"/>
              </a:spcAft>
              <a:buFont typeface="Arial" pitchFamily="34" charset="0"/>
              <a:buChar char="•"/>
              <a:defRPr/>
            </a:pPr>
            <a:r>
              <a:rPr lang="en-US" dirty="0" smtClean="0"/>
              <a:t>Instruction Decoder and Instruction Regis­ter are integral part of the control cir­cuitry in the CPU, referred to as </a:t>
            </a:r>
            <a:r>
              <a:rPr lang="en-US" b="1" dirty="0" smtClean="0"/>
              <a:t>Control Path</a:t>
            </a:r>
            <a:r>
              <a:rPr lang="en-US"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smtClean="0"/>
              <a:t>Basic CPU Operations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The complete execution cycle of an instruction (fetch, decode, execute) is performed by a sequence of some basic operations of data transfer and arithmetic and logic oper­ations. These basic operations are : </a:t>
            </a:r>
          </a:p>
          <a:p>
            <a:pPr lvl="1" eaLnBrk="1" fontAlgn="auto" hangingPunct="1">
              <a:spcAft>
                <a:spcPts val="0"/>
              </a:spcAft>
              <a:buFont typeface="Arial" pitchFamily="34" charset="0"/>
              <a:buChar char="–"/>
              <a:defRPr/>
            </a:pPr>
            <a:r>
              <a:rPr lang="en-US" dirty="0" smtClean="0"/>
              <a:t>Fetching a word from memory </a:t>
            </a:r>
          </a:p>
          <a:p>
            <a:pPr lvl="1" eaLnBrk="1" fontAlgn="auto" hangingPunct="1">
              <a:spcAft>
                <a:spcPts val="0"/>
              </a:spcAft>
              <a:buFont typeface="Arial" pitchFamily="34" charset="0"/>
              <a:buChar char="–"/>
              <a:defRPr/>
            </a:pPr>
            <a:r>
              <a:rPr lang="en-US" dirty="0" smtClean="0"/>
              <a:t>Storing a word in memory </a:t>
            </a:r>
          </a:p>
          <a:p>
            <a:pPr lvl="1" eaLnBrk="1" fontAlgn="auto" hangingPunct="1">
              <a:spcAft>
                <a:spcPts val="0"/>
              </a:spcAft>
              <a:buFont typeface="Arial" pitchFamily="34" charset="0"/>
              <a:buChar char="–"/>
              <a:defRPr/>
            </a:pPr>
            <a:r>
              <a:rPr lang="en-US" dirty="0" smtClean="0"/>
              <a:t>Register transfers </a:t>
            </a:r>
          </a:p>
          <a:p>
            <a:pPr lvl="1" eaLnBrk="1" fontAlgn="auto" hangingPunct="1">
              <a:spcAft>
                <a:spcPts val="0"/>
              </a:spcAft>
              <a:buFont typeface="Arial" pitchFamily="34" charset="0"/>
              <a:buChar char="–"/>
              <a:defRPr/>
            </a:pPr>
            <a:r>
              <a:rPr lang="en-US" dirty="0" smtClean="0"/>
              <a:t>Performing arithmetic or logic operations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en-US" smtClean="0"/>
              <a:t>Fetching a word from memory</a:t>
            </a:r>
          </a:p>
        </p:txBody>
      </p:sp>
      <p:sp>
        <p:nvSpPr>
          <p:cNvPr id="133123" name="Content Placeholder 2"/>
          <p:cNvSpPr>
            <a:spLocks noGrp="1"/>
          </p:cNvSpPr>
          <p:nvPr>
            <p:ph idx="1"/>
          </p:nvPr>
        </p:nvSpPr>
        <p:spPr/>
        <p:txBody>
          <a:bodyPr/>
          <a:lstStyle/>
          <a:p>
            <a:pPr eaLnBrk="1" hangingPunct="1"/>
            <a:r>
              <a:rPr lang="en-US" dirty="0" smtClean="0"/>
              <a:t>In order to fetch a word from memory, the CPU has to load the MAR with the address of memory location. </a:t>
            </a:r>
          </a:p>
          <a:p>
            <a:pPr eaLnBrk="1" hangingPunct="1"/>
            <a:r>
              <a:rPr lang="en-US" dirty="0" smtClean="0"/>
              <a:t>Then it has to issue a read signal to memory. </a:t>
            </a:r>
          </a:p>
          <a:p>
            <a:pPr eaLnBrk="1" hangingPunct="1"/>
            <a:r>
              <a:rPr lang="en-US" dirty="0" smtClean="0"/>
              <a:t>After some time, memory responds with data which gets stored in MDR</a:t>
            </a:r>
            <a:r>
              <a:rPr lang="en-US" dirty="0" smtClean="0"/>
              <a:t>. This time depends on memory cycle time (will be discussed in more detail when discussing Memory System).</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eaLnBrk="1" hangingPunct="1"/>
            <a:r>
              <a:rPr lang="en-US" smtClean="0"/>
              <a:t>Storing a word in memory</a:t>
            </a:r>
          </a:p>
        </p:txBody>
      </p:sp>
      <p:sp>
        <p:nvSpPr>
          <p:cNvPr id="134147" name="Content Placeholder 2"/>
          <p:cNvSpPr>
            <a:spLocks noGrp="1"/>
          </p:cNvSpPr>
          <p:nvPr>
            <p:ph idx="1"/>
          </p:nvPr>
        </p:nvSpPr>
        <p:spPr/>
        <p:txBody>
          <a:bodyPr/>
          <a:lstStyle/>
          <a:p>
            <a:pPr eaLnBrk="1" hangingPunct="1"/>
            <a:r>
              <a:rPr lang="en-US" dirty="0" smtClean="0"/>
              <a:t>As in the case of fetching a word, the address of memory location has to be put in MAR. </a:t>
            </a:r>
          </a:p>
          <a:p>
            <a:pPr eaLnBrk="1" hangingPunct="1"/>
            <a:r>
              <a:rPr lang="en-US" dirty="0" smtClean="0"/>
              <a:t>Data to be stored is loaded into MDR. </a:t>
            </a:r>
          </a:p>
          <a:p>
            <a:pPr eaLnBrk="1" hangingPunct="1"/>
            <a:r>
              <a:rPr lang="en-US" dirty="0" smtClean="0"/>
              <a:t>A write request is then sent to memory, and </a:t>
            </a:r>
            <a:r>
              <a:rPr lang="en-US" b="1" dirty="0" smtClean="0"/>
              <a:t>CPU waits </a:t>
            </a:r>
            <a:r>
              <a:rPr lang="en-US" dirty="0" smtClean="0"/>
              <a:t>for write to be over. </a:t>
            </a:r>
            <a:r>
              <a:rPr lang="en-US" dirty="0" smtClean="0"/>
              <a:t>(</a:t>
            </a:r>
            <a:r>
              <a:rPr lang="en-US" b="1" dirty="0" smtClean="0"/>
              <a:t>Why?</a:t>
            </a:r>
            <a:r>
              <a:rPr lang="en-US" dirty="0" smtClean="0"/>
              <a:t>)</a:t>
            </a:r>
            <a:endParaRPr lang="en-US" dirty="0" smtClean="0"/>
          </a:p>
          <a:p>
            <a:pPr eaLnBrk="1" hangingPunct="1"/>
            <a:r>
              <a:rPr lang="en-US" dirty="0" smtClean="0"/>
              <a:t>CPU </a:t>
            </a:r>
            <a:r>
              <a:rPr lang="en-US" b="1" dirty="0" smtClean="0"/>
              <a:t>holds</a:t>
            </a:r>
            <a:r>
              <a:rPr lang="en-US" dirty="0" smtClean="0"/>
              <a:t> the address and data active till it is written in the </a:t>
            </a:r>
            <a:r>
              <a:rPr lang="en-US" dirty="0" smtClean="0"/>
              <a:t> memory. (</a:t>
            </a:r>
            <a:r>
              <a:rPr lang="en-US" b="1" dirty="0" smtClean="0"/>
              <a:t>Why?</a:t>
            </a:r>
            <a:r>
              <a:rPr lang="en-US" dirty="0" smtClean="0"/>
              <a: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1132</Words>
  <Application>Microsoft Office PowerPoint</Application>
  <PresentationFormat>On-screen Show (4:3)</PresentationFormat>
  <Paragraphs>93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About this lecture... </vt:lpstr>
      <vt:lpstr>How is a program executed?</vt:lpstr>
      <vt:lpstr>How does CPU execute an instruction? </vt:lpstr>
      <vt:lpstr>Organization of Central Processing Unit</vt:lpstr>
      <vt:lpstr>Single ­Bus Organization of CPU</vt:lpstr>
      <vt:lpstr>PowerPoint Presentation</vt:lpstr>
      <vt:lpstr>Basic CPU Operations</vt:lpstr>
      <vt:lpstr>Fetching a word from memory</vt:lpstr>
      <vt:lpstr>Storing a word in memory</vt:lpstr>
      <vt:lpstr>Timing consideration</vt:lpstr>
      <vt:lpstr>Register Transfer </vt:lpstr>
      <vt:lpstr>Input/Output Gating (X denotes a Gate)</vt:lpstr>
      <vt:lpstr>Performing ALU Operation </vt:lpstr>
      <vt:lpstr>Execution of an Instruction </vt:lpstr>
      <vt:lpstr>Control Signals needed for execution</vt:lpstr>
      <vt:lpstr>Execution of a branch instruction</vt:lpstr>
      <vt:lpstr>Control Signals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lecture... </dc:title>
  <dc:creator/>
  <cp:lastModifiedBy>Admin</cp:lastModifiedBy>
  <cp:revision>4</cp:revision>
  <dcterms:created xsi:type="dcterms:W3CDTF">2006-08-16T00:00:00Z</dcterms:created>
  <dcterms:modified xsi:type="dcterms:W3CDTF">2024-09-17T05:06:42Z</dcterms:modified>
</cp:coreProperties>
</file>