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82" r:id="rId17"/>
    <p:sldId id="280" r:id="rId18"/>
    <p:sldId id="271" r:id="rId19"/>
    <p:sldId id="272" r:id="rId20"/>
    <p:sldId id="279" r:id="rId21"/>
    <p:sldId id="276" r:id="rId22"/>
    <p:sldId id="277" r:id="rId23"/>
    <p:sldId id="273" r:id="rId24"/>
    <p:sldId id="274" r:id="rId25"/>
    <p:sldId id="278" r:id="rId26"/>
    <p:sldId id="275"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geeksforgeeks.org/general-purpose-register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itle 3"/>
          <p:cNvSpPr>
            <a:spLocks noGrp="1"/>
          </p:cNvSpPr>
          <p:nvPr>
            <p:ph type="title"/>
          </p:nvPr>
        </p:nvSpPr>
        <p:spPr/>
        <p:txBody>
          <a:bodyPr/>
          <a:lstStyle/>
          <a:p>
            <a:pPr eaLnBrk="1" hangingPunct="1"/>
            <a:r>
              <a:rPr lang="en-US"/>
              <a:t>About this lecture... </a:t>
            </a:r>
          </a:p>
        </p:txBody>
      </p:sp>
      <p:sp>
        <p:nvSpPr>
          <p:cNvPr id="125955" name="Content Placeholder 4"/>
          <p:cNvSpPr>
            <a:spLocks noGrp="1"/>
          </p:cNvSpPr>
          <p:nvPr>
            <p:ph idx="1"/>
          </p:nvPr>
        </p:nvSpPr>
        <p:spPr/>
        <p:txBody>
          <a:bodyPr/>
          <a:lstStyle/>
          <a:p>
            <a:pPr eaLnBrk="1" hangingPunct="1"/>
            <a:r>
              <a:rPr lang="en-US"/>
              <a:t> CPU organization </a:t>
            </a:r>
          </a:p>
          <a:p>
            <a:pPr eaLnBrk="1" hangingPunct="1"/>
            <a:r>
              <a:rPr lang="en-US"/>
              <a:t>Basic CPU operations </a:t>
            </a:r>
          </a:p>
          <a:p>
            <a:pPr eaLnBrk="1" hangingPunct="1"/>
            <a:r>
              <a:rPr lang="en-US"/>
              <a:t>Control signals for CPU operations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itle 1"/>
          <p:cNvSpPr>
            <a:spLocks noGrp="1"/>
          </p:cNvSpPr>
          <p:nvPr>
            <p:ph type="title"/>
          </p:nvPr>
        </p:nvSpPr>
        <p:spPr/>
        <p:txBody>
          <a:bodyPr/>
          <a:lstStyle/>
          <a:p>
            <a:pPr eaLnBrk="1" hangingPunct="1"/>
            <a:r>
              <a:rPr lang="en-US"/>
              <a:t>Timing consideration</a:t>
            </a:r>
          </a:p>
        </p:txBody>
      </p:sp>
      <p:sp>
        <p:nvSpPr>
          <p:cNvPr id="135171" name="Content Placeholder 2"/>
          <p:cNvSpPr>
            <a:spLocks noGrp="1"/>
          </p:cNvSpPr>
          <p:nvPr>
            <p:ph idx="1"/>
          </p:nvPr>
        </p:nvSpPr>
        <p:spPr/>
        <p:txBody>
          <a:bodyPr/>
          <a:lstStyle/>
          <a:p>
            <a:pPr eaLnBrk="1" hangingPunct="1"/>
            <a:r>
              <a:rPr lang="en-US"/>
              <a:t>Memory functions generally take much longer to complete than a CPU cycle. </a:t>
            </a:r>
          </a:p>
          <a:p>
            <a:pPr eaLnBrk="1" hangingPunct="1"/>
            <a:r>
              <a:rPr lang="en-US"/>
              <a:t>In most of the cases, CPU will have to wait for the completion of the memory function before going to the next step. </a:t>
            </a:r>
          </a:p>
          <a:p>
            <a:pPr eaLnBrk="1" hangingPunct="1"/>
            <a:r>
              <a:rPr lang="en-US"/>
              <a:t>However, it is possible to initiate the next  CPU operation if the operation doesn't need MAR or MDR.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itle 1"/>
          <p:cNvSpPr>
            <a:spLocks noGrp="1"/>
          </p:cNvSpPr>
          <p:nvPr>
            <p:ph type="title"/>
          </p:nvPr>
        </p:nvSpPr>
        <p:spPr/>
        <p:txBody>
          <a:bodyPr/>
          <a:lstStyle/>
          <a:p>
            <a:pPr eaLnBrk="1" hangingPunct="1"/>
            <a:r>
              <a:rPr lang="en-US"/>
              <a:t>Register Transfer </a:t>
            </a:r>
          </a:p>
        </p:txBody>
      </p:sp>
      <p:sp>
        <p:nvSpPr>
          <p:cNvPr id="3" name="Content Placeholder 2"/>
          <p:cNvSpPr>
            <a:spLocks noGrp="1"/>
          </p:cNvSpPr>
          <p:nvPr>
            <p:ph idx="1"/>
          </p:nvPr>
        </p:nvSpPr>
        <p:spPr/>
        <p:txBody>
          <a:bodyPr rtlCol="0">
            <a:normAutofit fontScale="85000" lnSpcReduction="20000"/>
          </a:bodyPr>
          <a:lstStyle/>
          <a:p>
            <a:pPr eaLnBrk="1" fontAlgn="auto" hangingPunct="1">
              <a:spcAft>
                <a:spcPts val="0"/>
              </a:spcAft>
              <a:buFont typeface="Arial" pitchFamily="34" charset="0"/>
              <a:buChar char="•"/>
              <a:defRPr/>
            </a:pPr>
            <a:r>
              <a:rPr lang="en-US" dirty="0"/>
              <a:t>One of the most common CPU operations. </a:t>
            </a:r>
          </a:p>
          <a:p>
            <a:pPr eaLnBrk="1" fontAlgn="auto" hangingPunct="1">
              <a:spcAft>
                <a:spcPts val="0"/>
              </a:spcAft>
              <a:buFont typeface="Arial" pitchFamily="34" charset="0"/>
              <a:buChar char="•"/>
              <a:defRPr/>
            </a:pPr>
            <a:r>
              <a:rPr lang="en-US" dirty="0"/>
              <a:t>The data is transferred from one register to another. </a:t>
            </a:r>
          </a:p>
          <a:p>
            <a:pPr eaLnBrk="1" fontAlgn="auto" hangingPunct="1">
              <a:spcAft>
                <a:spcPts val="0"/>
              </a:spcAft>
              <a:buFont typeface="Arial" pitchFamily="34" charset="0"/>
              <a:buChar char="•"/>
              <a:defRPr/>
            </a:pPr>
            <a:r>
              <a:rPr lang="en-US" dirty="0"/>
              <a:t>To do so, the data is to be put on CPU internal bus from the source register, and  loaded in destination register. </a:t>
            </a:r>
          </a:p>
          <a:p>
            <a:pPr eaLnBrk="1" fontAlgn="auto" hangingPunct="1">
              <a:spcAft>
                <a:spcPts val="0"/>
              </a:spcAft>
              <a:buFont typeface="Arial" pitchFamily="34" charset="0"/>
              <a:buChar char="•"/>
              <a:defRPr/>
            </a:pPr>
            <a:r>
              <a:rPr lang="en-US" dirty="0"/>
              <a:t>Need to provide some type of control mech­anism to ensure that at any instance, at most one register is loading the data bus, al­though several registers can receive the data from the bus simultaneously. </a:t>
            </a:r>
          </a:p>
          <a:p>
            <a:pPr eaLnBrk="1" fontAlgn="auto" hangingPunct="1">
              <a:spcAft>
                <a:spcPts val="0"/>
              </a:spcAft>
              <a:buFont typeface="Arial" pitchFamily="34" charset="0"/>
              <a:buChar char="•"/>
              <a:defRPr/>
            </a:pPr>
            <a:r>
              <a:rPr lang="en-US" dirty="0"/>
              <a:t>This can be achieved by providing some con­trol signals (or gating signals) to activate a register output to the common bus and to activate a register input from the bus.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itle 1"/>
          <p:cNvSpPr>
            <a:spLocks noGrp="1"/>
          </p:cNvSpPr>
          <p:nvPr>
            <p:ph type="title"/>
          </p:nvPr>
        </p:nvSpPr>
        <p:spPr/>
        <p:txBody>
          <a:bodyPr/>
          <a:lstStyle/>
          <a:p>
            <a:pPr eaLnBrk="1" hangingPunct="1"/>
            <a:r>
              <a:rPr lang="en-US"/>
              <a:t>Input/Output Gating</a:t>
            </a:r>
          </a:p>
        </p:txBody>
      </p:sp>
      <p:pic>
        <p:nvPicPr>
          <p:cNvPr id="137219" name="Picture 2"/>
          <p:cNvPicPr>
            <a:picLocks noGrp="1" noChangeAspect="1" noChangeArrowheads="1"/>
          </p:cNvPicPr>
          <p:nvPr>
            <p:ph idx="1"/>
          </p:nvPr>
        </p:nvPicPr>
        <p:blipFill>
          <a:blip r:embed="rId2"/>
          <a:srcRect/>
          <a:stretch>
            <a:fillRect/>
          </a:stretch>
        </p:blipFill>
        <p:spPr>
          <a:xfrm>
            <a:off x="1219200" y="1600200"/>
            <a:ext cx="6477000" cy="5257800"/>
          </a:xfr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itle 1"/>
          <p:cNvSpPr>
            <a:spLocks noGrp="1"/>
          </p:cNvSpPr>
          <p:nvPr>
            <p:ph type="title"/>
          </p:nvPr>
        </p:nvSpPr>
        <p:spPr/>
        <p:txBody>
          <a:bodyPr/>
          <a:lstStyle/>
          <a:p>
            <a:pPr eaLnBrk="1" hangingPunct="1"/>
            <a:r>
              <a:rPr lang="en-US"/>
              <a:t>Performing ALU Operation </a:t>
            </a:r>
          </a:p>
        </p:txBody>
      </p:sp>
      <p:sp>
        <p:nvSpPr>
          <p:cNvPr id="3" name="Content Placeholder 2"/>
          <p:cNvSpPr>
            <a:spLocks noGrp="1"/>
          </p:cNvSpPr>
          <p:nvPr>
            <p:ph idx="1"/>
          </p:nvPr>
        </p:nvSpPr>
        <p:spPr/>
        <p:txBody>
          <a:bodyPr rtlCol="0">
            <a:normAutofit fontScale="92500" lnSpcReduction="10000"/>
          </a:bodyPr>
          <a:lstStyle/>
          <a:p>
            <a:pPr eaLnBrk="1" fontAlgn="auto" hangingPunct="1">
              <a:spcAft>
                <a:spcPts val="0"/>
              </a:spcAft>
              <a:buFont typeface="Arial" pitchFamily="34" charset="0"/>
              <a:buChar char="•"/>
              <a:defRPr/>
            </a:pPr>
            <a:r>
              <a:rPr lang="en-US" dirty="0"/>
              <a:t>For performing a binary ALU operation, one of the operands has to be loaded in the CPU internal register Y. </a:t>
            </a:r>
          </a:p>
          <a:p>
            <a:pPr eaLnBrk="1" fontAlgn="auto" hangingPunct="1">
              <a:spcAft>
                <a:spcPts val="0"/>
              </a:spcAft>
              <a:buFont typeface="Arial" pitchFamily="34" charset="0"/>
              <a:buChar char="•"/>
              <a:defRPr/>
            </a:pPr>
            <a:r>
              <a:rPr lang="en-US" dirty="0"/>
              <a:t>The other operand is gated on the common bus. </a:t>
            </a:r>
          </a:p>
          <a:p>
            <a:pPr eaLnBrk="1" fontAlgn="auto" hangingPunct="1">
              <a:spcAft>
                <a:spcPts val="0"/>
              </a:spcAft>
              <a:buFont typeface="Arial" pitchFamily="34" charset="0"/>
              <a:buChar char="•"/>
              <a:defRPr/>
            </a:pPr>
            <a:r>
              <a:rPr lang="en-US" dirty="0"/>
              <a:t>ALU is activated to perform the desired function. </a:t>
            </a:r>
          </a:p>
          <a:p>
            <a:pPr eaLnBrk="1" fontAlgn="auto" hangingPunct="1">
              <a:spcAft>
                <a:spcPts val="0"/>
              </a:spcAft>
              <a:buFont typeface="Arial" pitchFamily="34" charset="0"/>
              <a:buChar char="•"/>
              <a:defRPr/>
            </a:pPr>
            <a:r>
              <a:rPr lang="en-US" dirty="0"/>
              <a:t>After performing the needed operation, the ALU result is loaded in Z register. </a:t>
            </a:r>
          </a:p>
          <a:p>
            <a:pPr eaLnBrk="1" fontAlgn="auto" hangingPunct="1">
              <a:spcAft>
                <a:spcPts val="0"/>
              </a:spcAft>
              <a:buFont typeface="Arial" pitchFamily="34" charset="0"/>
              <a:buChar char="•"/>
              <a:defRPr/>
            </a:pPr>
            <a:r>
              <a:rPr lang="en-US" dirty="0"/>
              <a:t>Result is put on common bus and trans­ferred to another register.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itle 1"/>
          <p:cNvSpPr>
            <a:spLocks noGrp="1"/>
          </p:cNvSpPr>
          <p:nvPr>
            <p:ph type="title"/>
          </p:nvPr>
        </p:nvSpPr>
        <p:spPr/>
        <p:txBody>
          <a:bodyPr/>
          <a:lstStyle/>
          <a:p>
            <a:pPr eaLnBrk="1" hangingPunct="1"/>
            <a:r>
              <a:rPr lang="en-US"/>
              <a:t>Execution of an Instruction </a:t>
            </a:r>
          </a:p>
        </p:txBody>
      </p:sp>
      <p:sp>
        <p:nvSpPr>
          <p:cNvPr id="3" name="Content Placeholder 2"/>
          <p:cNvSpPr>
            <a:spLocks noGrp="1"/>
          </p:cNvSpPr>
          <p:nvPr>
            <p:ph idx="1"/>
          </p:nvPr>
        </p:nvSpPr>
        <p:spPr/>
        <p:txBody>
          <a:bodyPr rtlCol="0">
            <a:normAutofit fontScale="92500" lnSpcReduction="20000"/>
          </a:bodyPr>
          <a:lstStyle/>
          <a:p>
            <a:pPr eaLnBrk="1" fontAlgn="auto" hangingPunct="1">
              <a:spcAft>
                <a:spcPts val="0"/>
              </a:spcAft>
              <a:buFont typeface="Arial" pitchFamily="34" charset="0"/>
              <a:buChar char="•"/>
              <a:defRPr/>
            </a:pPr>
            <a:r>
              <a:rPr lang="en-US" dirty="0"/>
              <a:t> Example of execution of a non­ branching in­struction: </a:t>
            </a:r>
          </a:p>
          <a:p>
            <a:pPr eaLnBrk="1" fontAlgn="auto" hangingPunct="1">
              <a:spcAft>
                <a:spcPts val="0"/>
              </a:spcAft>
              <a:buFont typeface="Arial" pitchFamily="34" charset="0"/>
              <a:buChar char="•"/>
              <a:defRPr/>
            </a:pPr>
            <a:r>
              <a:rPr lang="en-US" dirty="0"/>
              <a:t>ADD R1, [R2] </a:t>
            </a:r>
          </a:p>
          <a:p>
            <a:pPr eaLnBrk="1" fontAlgn="auto" hangingPunct="1">
              <a:spcAft>
                <a:spcPts val="0"/>
              </a:spcAft>
              <a:buFont typeface="Arial" pitchFamily="34" charset="0"/>
              <a:buChar char="•"/>
              <a:defRPr/>
            </a:pPr>
            <a:r>
              <a:rPr lang="en-US" dirty="0"/>
              <a:t>This instruction adds the contents of mem­ory location pointed by R2 to the contents of R1. </a:t>
            </a:r>
          </a:p>
          <a:p>
            <a:pPr eaLnBrk="1" fontAlgn="auto" hangingPunct="1">
              <a:spcAft>
                <a:spcPts val="0"/>
              </a:spcAft>
              <a:buFont typeface="Arial" pitchFamily="34" charset="0"/>
              <a:buChar char="•"/>
              <a:defRPr/>
            </a:pPr>
            <a:r>
              <a:rPr lang="en-US" dirty="0"/>
              <a:t>Steps of execution: </a:t>
            </a:r>
          </a:p>
          <a:p>
            <a:pPr lvl="1" eaLnBrk="1" fontAlgn="auto" hangingPunct="1">
              <a:spcAft>
                <a:spcPts val="0"/>
              </a:spcAft>
              <a:buFont typeface="Arial" pitchFamily="34" charset="0"/>
              <a:buChar char="–"/>
              <a:defRPr/>
            </a:pPr>
            <a:r>
              <a:rPr lang="en-US" dirty="0"/>
              <a:t>Fetch the instruction. </a:t>
            </a:r>
          </a:p>
          <a:p>
            <a:pPr lvl="1" eaLnBrk="1" fontAlgn="auto" hangingPunct="1">
              <a:spcAft>
                <a:spcPts val="0"/>
              </a:spcAft>
              <a:buFont typeface="Arial" pitchFamily="34" charset="0"/>
              <a:buChar char="–"/>
              <a:defRPr/>
            </a:pPr>
            <a:r>
              <a:rPr lang="en-US" dirty="0"/>
              <a:t>Fetch the first operand (contents of mem­ory location pointed by R2). </a:t>
            </a:r>
          </a:p>
          <a:p>
            <a:pPr lvl="1" eaLnBrk="1" fontAlgn="auto" hangingPunct="1">
              <a:spcAft>
                <a:spcPts val="0"/>
              </a:spcAft>
              <a:buFont typeface="Arial" pitchFamily="34" charset="0"/>
              <a:buChar char="–"/>
              <a:defRPr/>
            </a:pPr>
            <a:r>
              <a:rPr lang="en-US" dirty="0"/>
              <a:t>Perform the addition. </a:t>
            </a:r>
          </a:p>
          <a:p>
            <a:pPr lvl="1" eaLnBrk="1" fontAlgn="auto" hangingPunct="1">
              <a:spcAft>
                <a:spcPts val="0"/>
              </a:spcAft>
              <a:buFont typeface="Arial" pitchFamily="34" charset="0"/>
              <a:buChar char="–"/>
              <a:defRPr/>
            </a:pPr>
            <a:r>
              <a:rPr lang="en-US" dirty="0"/>
              <a:t>Put result in R1</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t>Control Signals needed for execution</a:t>
            </a:r>
          </a:p>
        </p:txBody>
      </p:sp>
      <p:sp>
        <p:nvSpPr>
          <p:cNvPr id="3" name="Content Placeholder 2"/>
          <p:cNvSpPr>
            <a:spLocks noGrp="1"/>
          </p:cNvSpPr>
          <p:nvPr>
            <p:ph idx="1"/>
          </p:nvPr>
        </p:nvSpPr>
        <p:spPr/>
        <p:txBody>
          <a:bodyPr rtlCol="0">
            <a:normAutofit fontScale="85000" lnSpcReduction="10000"/>
          </a:bodyPr>
          <a:lstStyle/>
          <a:p>
            <a:pPr eaLnBrk="1" fontAlgn="auto" hangingPunct="1">
              <a:spcAft>
                <a:spcPts val="0"/>
              </a:spcAft>
              <a:buFont typeface="Arial" pitchFamily="34" charset="0"/>
              <a:buChar char="•"/>
              <a:defRPr/>
            </a:pPr>
            <a:r>
              <a:rPr lang="en-US" dirty="0"/>
              <a:t>In order to carry out the above sequence of operations, the following sequence of control signals are needed to be generated. All con­trol signals in one line can be generated at a single time step. </a:t>
            </a:r>
          </a:p>
          <a:p>
            <a:pPr lvl="1" eaLnBrk="1" fontAlgn="auto" hangingPunct="1">
              <a:spcAft>
                <a:spcPts val="0"/>
              </a:spcAft>
              <a:buFont typeface="Arial" pitchFamily="34" charset="0"/>
              <a:buChar char="–"/>
              <a:defRPr/>
            </a:pPr>
            <a:r>
              <a:rPr lang="en-US" dirty="0"/>
              <a:t>PC out, MAR in, Read, Clear Y, Set </a:t>
            </a:r>
            <a:r>
              <a:rPr lang="en-US" dirty="0" err="1"/>
              <a:t>carry­in</a:t>
            </a:r>
            <a:r>
              <a:rPr lang="en-US" dirty="0"/>
              <a:t> to ALU, Add, Z in </a:t>
            </a:r>
          </a:p>
          <a:p>
            <a:pPr lvl="1" eaLnBrk="1" fontAlgn="auto" hangingPunct="1">
              <a:spcAft>
                <a:spcPts val="0"/>
              </a:spcAft>
              <a:buFont typeface="Arial" pitchFamily="34" charset="0"/>
              <a:buChar char="–"/>
              <a:defRPr/>
            </a:pPr>
            <a:r>
              <a:rPr lang="en-US" dirty="0"/>
              <a:t>Z out, PC in, Reset </a:t>
            </a:r>
            <a:r>
              <a:rPr lang="en-US" dirty="0" err="1"/>
              <a:t>Carryin</a:t>
            </a:r>
            <a:r>
              <a:rPr lang="en-US" dirty="0"/>
              <a:t>, WMFC </a:t>
            </a:r>
          </a:p>
          <a:p>
            <a:pPr lvl="1" eaLnBrk="1" fontAlgn="auto" hangingPunct="1">
              <a:spcAft>
                <a:spcPts val="0"/>
              </a:spcAft>
              <a:buFont typeface="Arial" pitchFamily="34" charset="0"/>
              <a:buChar char="–"/>
              <a:defRPr/>
            </a:pPr>
            <a:r>
              <a:rPr lang="en-US" dirty="0"/>
              <a:t>MDR out, IR in </a:t>
            </a:r>
          </a:p>
          <a:p>
            <a:pPr lvl="1" eaLnBrk="1" fontAlgn="auto" hangingPunct="1">
              <a:spcAft>
                <a:spcPts val="0"/>
              </a:spcAft>
              <a:buFont typeface="Arial" pitchFamily="34" charset="0"/>
              <a:buChar char="–"/>
              <a:defRPr/>
            </a:pPr>
            <a:r>
              <a:rPr lang="en-US" dirty="0"/>
              <a:t>R2 out, MAR in, Read </a:t>
            </a:r>
          </a:p>
          <a:p>
            <a:pPr lvl="1" eaLnBrk="1" fontAlgn="auto" hangingPunct="1">
              <a:spcAft>
                <a:spcPts val="0"/>
              </a:spcAft>
              <a:buFont typeface="Arial" pitchFamily="34" charset="0"/>
              <a:buChar char="–"/>
              <a:defRPr/>
            </a:pPr>
            <a:r>
              <a:rPr lang="en-US" dirty="0"/>
              <a:t>R1 out, Y in, WMFC </a:t>
            </a:r>
          </a:p>
          <a:p>
            <a:pPr lvl="1" eaLnBrk="1" fontAlgn="auto" hangingPunct="1">
              <a:spcAft>
                <a:spcPts val="0"/>
              </a:spcAft>
              <a:buFont typeface="Arial" pitchFamily="34" charset="0"/>
              <a:buChar char="–"/>
              <a:defRPr/>
            </a:pPr>
            <a:r>
              <a:rPr lang="en-US" dirty="0"/>
              <a:t>MDR out, Add, Z in </a:t>
            </a:r>
          </a:p>
          <a:p>
            <a:pPr lvl="1" eaLnBrk="1" fontAlgn="auto" hangingPunct="1">
              <a:spcAft>
                <a:spcPts val="0"/>
              </a:spcAft>
              <a:buFont typeface="Arial" pitchFamily="34" charset="0"/>
              <a:buChar char="–"/>
              <a:defRPr/>
            </a:pPr>
            <a:r>
              <a:rPr lang="en-US" dirty="0"/>
              <a:t>Z out, R1 in </a:t>
            </a:r>
          </a:p>
          <a:p>
            <a:pPr lvl="1" eaLnBrk="1" fontAlgn="auto" hangingPunct="1">
              <a:spcAft>
                <a:spcPts val="0"/>
              </a:spcAft>
              <a:buFont typeface="Arial" pitchFamily="34" charset="0"/>
              <a:buChar char="–"/>
              <a:defRPr/>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t>Organization of Central Processing Unit</a:t>
            </a:r>
          </a:p>
        </p:txBody>
      </p:sp>
      <p:sp>
        <p:nvSpPr>
          <p:cNvPr id="129027" name="Content Placeholder 2"/>
          <p:cNvSpPr>
            <a:spLocks noGrp="1"/>
          </p:cNvSpPr>
          <p:nvPr>
            <p:ph idx="1"/>
          </p:nvPr>
        </p:nvSpPr>
        <p:spPr/>
        <p:txBody>
          <a:bodyPr/>
          <a:lstStyle/>
          <a:p>
            <a:pPr eaLnBrk="1" hangingPunct="1"/>
            <a:r>
              <a:rPr lang="en-US" sz="2000"/>
              <a:t>There are various possible organizations of a CPU. The following figure shows an organization using a single internal bus for the CPU. </a:t>
            </a:r>
          </a:p>
        </p:txBody>
      </p:sp>
      <p:pic>
        <p:nvPicPr>
          <p:cNvPr id="129028" name="Picture 2"/>
          <p:cNvPicPr>
            <a:picLocks noChangeAspect="1" noChangeArrowheads="1"/>
          </p:cNvPicPr>
          <p:nvPr/>
        </p:nvPicPr>
        <p:blipFill>
          <a:blip r:embed="rId2"/>
          <a:srcRect/>
          <a:stretch>
            <a:fillRect/>
          </a:stretch>
        </p:blipFill>
        <p:spPr bwMode="auto">
          <a:xfrm>
            <a:off x="1752600" y="2438400"/>
            <a:ext cx="5181600" cy="4457700"/>
          </a:xfrm>
          <a:prstGeom prst="rect">
            <a:avLst/>
          </a:prstGeom>
          <a:noFill/>
          <a:ln w="9525">
            <a:noFill/>
            <a:miter lim="800000"/>
            <a:headEnd/>
            <a:tailEnd/>
          </a:ln>
        </p:spPr>
      </p:pic>
    </p:spTree>
    <p:extLst>
      <p:ext uri="{BB962C8B-B14F-4D97-AF65-F5344CB8AC3E}">
        <p14:creationId xmlns:p14="http://schemas.microsoft.com/office/powerpoint/2010/main" val="24557760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MVI R1, 500</a:t>
            </a:r>
          </a:p>
        </p:txBody>
      </p:sp>
      <p:sp>
        <p:nvSpPr>
          <p:cNvPr id="3" name="Content Placeholder 2"/>
          <p:cNvSpPr>
            <a:spLocks noGrp="1"/>
          </p:cNvSpPr>
          <p:nvPr>
            <p:ph idx="1"/>
          </p:nvPr>
        </p:nvSpPr>
        <p:spPr/>
        <p:txBody>
          <a:bodyPr/>
          <a:lstStyle/>
          <a:p>
            <a:pPr lvl="1">
              <a:defRPr/>
            </a:pPr>
            <a:r>
              <a:rPr lang="en-US" dirty="0"/>
              <a:t>PC out, MAR in, Read, Clear Y, Set </a:t>
            </a:r>
            <a:r>
              <a:rPr lang="en-US" dirty="0" err="1"/>
              <a:t>carry­in</a:t>
            </a:r>
            <a:r>
              <a:rPr lang="en-US" dirty="0"/>
              <a:t> to ALU, Add, Z in </a:t>
            </a:r>
          </a:p>
          <a:p>
            <a:pPr lvl="1">
              <a:defRPr/>
            </a:pPr>
            <a:r>
              <a:rPr lang="en-US" dirty="0"/>
              <a:t>Z out, PC in, Reset </a:t>
            </a:r>
            <a:r>
              <a:rPr lang="en-US" dirty="0" err="1"/>
              <a:t>Carryin</a:t>
            </a:r>
            <a:r>
              <a:rPr lang="en-US" dirty="0"/>
              <a:t>, WMFC </a:t>
            </a:r>
          </a:p>
          <a:p>
            <a:pPr lvl="1">
              <a:defRPr/>
            </a:pPr>
            <a:r>
              <a:rPr lang="en-US" dirty="0"/>
              <a:t>MDR out, IR _in </a:t>
            </a:r>
          </a:p>
          <a:p>
            <a:pPr marL="0" indent="0">
              <a:buNone/>
            </a:pPr>
            <a:r>
              <a:rPr lang="en-US" dirty="0"/>
              <a:t>   -  Offset of IR _out, R1in</a:t>
            </a:r>
          </a:p>
        </p:txBody>
      </p:sp>
    </p:spTree>
    <p:extLst>
      <p:ext uri="{BB962C8B-B14F-4D97-AF65-F5344CB8AC3E}">
        <p14:creationId xmlns:p14="http://schemas.microsoft.com/office/powerpoint/2010/main" val="3183340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itle 1"/>
          <p:cNvSpPr>
            <a:spLocks noGrp="1"/>
          </p:cNvSpPr>
          <p:nvPr>
            <p:ph type="title"/>
          </p:nvPr>
        </p:nvSpPr>
        <p:spPr/>
        <p:txBody>
          <a:bodyPr/>
          <a:lstStyle/>
          <a:p>
            <a:pPr eaLnBrk="1" hangingPunct="1"/>
            <a:r>
              <a:rPr lang="en-US"/>
              <a:t>Execution of a branch instruction</a:t>
            </a:r>
          </a:p>
        </p:txBody>
      </p:sp>
      <p:sp>
        <p:nvSpPr>
          <p:cNvPr id="141315" name="Content Placeholder 2"/>
          <p:cNvSpPr>
            <a:spLocks noGrp="1"/>
          </p:cNvSpPr>
          <p:nvPr>
            <p:ph idx="1"/>
          </p:nvPr>
        </p:nvSpPr>
        <p:spPr/>
        <p:txBody>
          <a:bodyPr/>
          <a:lstStyle/>
          <a:p>
            <a:pPr eaLnBrk="1" hangingPunct="1"/>
            <a:r>
              <a:rPr lang="en-US"/>
              <a:t>Fetch phase is similar to non ­branching instruction. </a:t>
            </a:r>
          </a:p>
          <a:p>
            <a:pPr eaLnBrk="1" hangingPunct="1"/>
            <a:r>
              <a:rPr lang="en-US"/>
              <a:t>After decoding instruction program counter  is modified using offset field. </a:t>
            </a:r>
          </a:p>
          <a:p>
            <a:pPr eaLnBrk="1" hangingPunct="1"/>
            <a:r>
              <a:rPr lang="en-US"/>
              <a:t>Example : Jump .+5000 </a:t>
            </a:r>
          </a:p>
          <a:p>
            <a:pPr eaLnBrk="1" hangingPunct="1"/>
            <a:r>
              <a:rPr lang="en-US"/>
              <a:t>Branch to the location 5000 away from the current instruction.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itle 1"/>
          <p:cNvSpPr>
            <a:spLocks noGrp="1"/>
          </p:cNvSpPr>
          <p:nvPr>
            <p:ph type="title"/>
          </p:nvPr>
        </p:nvSpPr>
        <p:spPr/>
        <p:txBody>
          <a:bodyPr/>
          <a:lstStyle/>
          <a:p>
            <a:pPr eaLnBrk="1" hangingPunct="1"/>
            <a:r>
              <a:rPr lang="en-US"/>
              <a:t>Control Signals</a:t>
            </a:r>
          </a:p>
        </p:txBody>
      </p:sp>
      <p:sp>
        <p:nvSpPr>
          <p:cNvPr id="3" name="Content Placeholder 2"/>
          <p:cNvSpPr>
            <a:spLocks noGrp="1"/>
          </p:cNvSpPr>
          <p:nvPr>
            <p:ph idx="1"/>
          </p:nvPr>
        </p:nvSpPr>
        <p:spPr>
          <a:xfrm>
            <a:off x="457200" y="1066800"/>
            <a:ext cx="8229600" cy="5715000"/>
          </a:xfrm>
        </p:spPr>
        <p:txBody>
          <a:bodyPr rtlCol="0">
            <a:normAutofit fontScale="85000" lnSpcReduction="10000"/>
          </a:bodyPr>
          <a:lstStyle/>
          <a:p>
            <a:pPr eaLnBrk="1" fontAlgn="auto" hangingPunct="1">
              <a:spcAft>
                <a:spcPts val="0"/>
              </a:spcAft>
              <a:buFont typeface="Arial" pitchFamily="34" charset="0"/>
              <a:buChar char="•"/>
              <a:defRPr/>
            </a:pPr>
            <a:r>
              <a:rPr lang="en-US" dirty="0"/>
              <a:t>Control signals needed for the various steps in the execution of the above branch instruc­tion are: </a:t>
            </a:r>
          </a:p>
          <a:p>
            <a:pPr lvl="1" eaLnBrk="1" fontAlgn="auto" hangingPunct="1">
              <a:spcAft>
                <a:spcPts val="0"/>
              </a:spcAft>
              <a:buFont typeface="Arial" pitchFamily="34" charset="0"/>
              <a:buChar char="–"/>
              <a:defRPr/>
            </a:pPr>
            <a:r>
              <a:rPr lang="en-US" dirty="0"/>
              <a:t>PC out, MAR in, Read, Clear Y, Set </a:t>
            </a:r>
            <a:r>
              <a:rPr lang="en-US" dirty="0" err="1"/>
              <a:t>carry­in</a:t>
            </a:r>
            <a:r>
              <a:rPr lang="en-US" dirty="0"/>
              <a:t> to ALU, Add, Z in </a:t>
            </a:r>
          </a:p>
          <a:p>
            <a:pPr lvl="1" eaLnBrk="1" fontAlgn="auto" hangingPunct="1">
              <a:spcAft>
                <a:spcPts val="0"/>
              </a:spcAft>
              <a:buFont typeface="Arial" pitchFamily="34" charset="0"/>
              <a:buChar char="–"/>
              <a:defRPr/>
            </a:pPr>
            <a:r>
              <a:rPr lang="en-US" dirty="0"/>
              <a:t>Z out, PC in, Reset </a:t>
            </a:r>
            <a:r>
              <a:rPr lang="en-US" dirty="0" err="1"/>
              <a:t>Carryin</a:t>
            </a:r>
            <a:r>
              <a:rPr lang="en-US" dirty="0"/>
              <a:t>, WMFC </a:t>
            </a:r>
          </a:p>
          <a:p>
            <a:pPr lvl="1" eaLnBrk="1" fontAlgn="auto" hangingPunct="1">
              <a:spcAft>
                <a:spcPts val="0"/>
              </a:spcAft>
              <a:buFont typeface="Arial" pitchFamily="34" charset="0"/>
              <a:buChar char="–"/>
              <a:defRPr/>
            </a:pPr>
            <a:r>
              <a:rPr lang="en-US" dirty="0"/>
              <a:t>MDR out, IR in </a:t>
            </a:r>
          </a:p>
          <a:p>
            <a:pPr lvl="1" eaLnBrk="1" fontAlgn="auto" hangingPunct="1">
              <a:spcAft>
                <a:spcPts val="0"/>
              </a:spcAft>
              <a:buFont typeface="Arial" pitchFamily="34" charset="0"/>
              <a:buChar char="–"/>
              <a:defRPr/>
            </a:pPr>
            <a:r>
              <a:rPr lang="en-US" dirty="0" err="1"/>
              <a:t>PC_out</a:t>
            </a:r>
            <a:r>
              <a:rPr lang="en-US" dirty="0"/>
              <a:t>, </a:t>
            </a:r>
            <a:r>
              <a:rPr lang="en-US" dirty="0" err="1"/>
              <a:t>Y_in</a:t>
            </a:r>
            <a:endParaRPr lang="en-US" dirty="0"/>
          </a:p>
          <a:p>
            <a:pPr lvl="1" eaLnBrk="1" fontAlgn="auto" hangingPunct="1">
              <a:spcAft>
                <a:spcPts val="0"/>
              </a:spcAft>
              <a:buFont typeface="Arial" pitchFamily="34" charset="0"/>
              <a:buChar char="–"/>
              <a:defRPr/>
            </a:pPr>
            <a:r>
              <a:rPr lang="en-US" dirty="0"/>
              <a:t>Offset ­field­ of ­IR out, Add, Z in </a:t>
            </a:r>
          </a:p>
          <a:p>
            <a:pPr lvl="1" eaLnBrk="1" fontAlgn="auto" hangingPunct="1">
              <a:spcAft>
                <a:spcPts val="0"/>
              </a:spcAft>
              <a:buFont typeface="Arial" pitchFamily="34" charset="0"/>
              <a:buChar char="–"/>
              <a:defRPr/>
            </a:pPr>
            <a:r>
              <a:rPr lang="en-US" dirty="0"/>
              <a:t>Z out, PC in </a:t>
            </a:r>
          </a:p>
          <a:p>
            <a:pPr eaLnBrk="1" fontAlgn="auto" hangingPunct="1">
              <a:spcAft>
                <a:spcPts val="0"/>
              </a:spcAft>
              <a:buFont typeface="Arial" pitchFamily="34" charset="0"/>
              <a:buChar char="•"/>
              <a:defRPr/>
            </a:pPr>
            <a:r>
              <a:rPr lang="en-US" dirty="0"/>
              <a:t>Program counter will have the branch ad­dress. </a:t>
            </a:r>
          </a:p>
          <a:p>
            <a:pPr eaLnBrk="1" fontAlgn="auto" hangingPunct="1">
              <a:spcAft>
                <a:spcPts val="0"/>
              </a:spcAft>
              <a:buFont typeface="Arial" pitchFamily="34" charset="0"/>
              <a:buChar char="•"/>
              <a:defRPr/>
            </a:pPr>
            <a:r>
              <a:rPr lang="en-US" dirty="0"/>
              <a:t>Please note that PC has already been incremented during Instruction Fetch so this may lead to Branch to .+5001 instead of .+5000. This can be taken care of by the assembler which can put 4999 instead of 5000 in Offset Field.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itle 1"/>
          <p:cNvSpPr>
            <a:spLocks noGrp="1"/>
          </p:cNvSpPr>
          <p:nvPr>
            <p:ph type="title"/>
          </p:nvPr>
        </p:nvSpPr>
        <p:spPr/>
        <p:txBody>
          <a:bodyPr/>
          <a:lstStyle/>
          <a:p>
            <a:pPr eaLnBrk="1" hangingPunct="1"/>
            <a:r>
              <a:rPr lang="en-US"/>
              <a:t>How is a program executed?</a:t>
            </a:r>
          </a:p>
        </p:txBody>
      </p:sp>
      <p:sp>
        <p:nvSpPr>
          <p:cNvPr id="3" name="Content Placeholder 2"/>
          <p:cNvSpPr>
            <a:spLocks noGrp="1"/>
          </p:cNvSpPr>
          <p:nvPr>
            <p:ph idx="1"/>
          </p:nvPr>
        </p:nvSpPr>
        <p:spPr/>
        <p:txBody>
          <a:bodyPr rtlCol="0">
            <a:normAutofit fontScale="85000" lnSpcReduction="10000"/>
          </a:bodyPr>
          <a:lstStyle/>
          <a:p>
            <a:pPr eaLnBrk="1" fontAlgn="auto" hangingPunct="1">
              <a:spcAft>
                <a:spcPts val="0"/>
              </a:spcAft>
              <a:buFont typeface="Arial" pitchFamily="34" charset="0"/>
              <a:buChar char="•"/>
              <a:defRPr/>
            </a:pPr>
            <a:r>
              <a:rPr lang="en-US" dirty="0"/>
              <a:t>We know that a program is a sequence of  instructions. In order to execute a program, for every instruction, we will have </a:t>
            </a:r>
            <a:r>
              <a:rPr lang="en-US"/>
              <a:t>to bring </a:t>
            </a:r>
            <a:r>
              <a:rPr lang="en-US" dirty="0"/>
              <a:t>the instruction from main memory. </a:t>
            </a:r>
          </a:p>
          <a:p>
            <a:pPr eaLnBrk="1" fontAlgn="auto" hangingPunct="1">
              <a:spcAft>
                <a:spcPts val="0"/>
              </a:spcAft>
              <a:buFont typeface="Arial" pitchFamily="34" charset="0"/>
              <a:buChar char="•"/>
              <a:defRPr/>
            </a:pPr>
            <a:r>
              <a:rPr lang="en-US" dirty="0"/>
              <a:t>find out what operation has to be performed by the instruction </a:t>
            </a:r>
          </a:p>
          <a:p>
            <a:pPr eaLnBrk="1" fontAlgn="auto" hangingPunct="1">
              <a:spcAft>
                <a:spcPts val="0"/>
              </a:spcAft>
              <a:buFont typeface="Arial" pitchFamily="34" charset="0"/>
              <a:buChar char="•"/>
              <a:defRPr/>
            </a:pPr>
            <a:r>
              <a:rPr lang="en-US" dirty="0"/>
              <a:t>communicate with memory and other de­vices (if needed) to fetch data. </a:t>
            </a:r>
          </a:p>
          <a:p>
            <a:pPr eaLnBrk="1" fontAlgn="auto" hangingPunct="1">
              <a:spcAft>
                <a:spcPts val="0"/>
              </a:spcAft>
              <a:buFont typeface="Arial" pitchFamily="34" charset="0"/>
              <a:buChar char="•"/>
              <a:defRPr/>
            </a:pPr>
            <a:r>
              <a:rPr lang="en-US" dirty="0"/>
              <a:t>perform the operation </a:t>
            </a:r>
          </a:p>
          <a:p>
            <a:pPr eaLnBrk="1" fontAlgn="auto" hangingPunct="1">
              <a:spcAft>
                <a:spcPts val="0"/>
              </a:spcAft>
              <a:buFont typeface="Arial" pitchFamily="34" charset="0"/>
              <a:buChar char="•"/>
              <a:defRPr/>
            </a:pPr>
            <a:r>
              <a:rPr lang="en-US" dirty="0"/>
              <a:t>find out which is the next instruction to be executed </a:t>
            </a:r>
          </a:p>
          <a:p>
            <a:pPr eaLnBrk="1" fontAlgn="auto" hangingPunct="1">
              <a:spcAft>
                <a:spcPts val="0"/>
              </a:spcAft>
              <a:buFont typeface="Arial" pitchFamily="34" charset="0"/>
              <a:buChar char="•"/>
              <a:defRPr/>
            </a:pPr>
            <a:r>
              <a:rPr lang="en-US" dirty="0"/>
              <a:t>repeat the above steps for the next instruc­tion.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ADI [R1], 500</a:t>
            </a:r>
          </a:p>
        </p:txBody>
      </p:sp>
      <p:sp>
        <p:nvSpPr>
          <p:cNvPr id="3" name="Content Placeholder 2"/>
          <p:cNvSpPr>
            <a:spLocks noGrp="1"/>
          </p:cNvSpPr>
          <p:nvPr>
            <p:ph idx="1"/>
          </p:nvPr>
        </p:nvSpPr>
        <p:spPr/>
        <p:txBody>
          <a:bodyPr>
            <a:normAutofit fontScale="92500" lnSpcReduction="20000"/>
          </a:bodyPr>
          <a:lstStyle/>
          <a:p>
            <a:r>
              <a:rPr lang="en-US" dirty="0"/>
              <a:t>Transfer contents of R1 to MAR</a:t>
            </a:r>
          </a:p>
          <a:p>
            <a:r>
              <a:rPr lang="en-US" dirty="0"/>
              <a:t>Transfer data to Y register from MDR through common bus</a:t>
            </a:r>
          </a:p>
          <a:p>
            <a:r>
              <a:rPr lang="en-US" dirty="0"/>
              <a:t>Transfer Offset Field of IR to Common </a:t>
            </a:r>
            <a:r>
              <a:rPr lang="en-US" dirty="0" smtClean="0"/>
              <a:t>bus (This gives you 500)</a:t>
            </a:r>
            <a:endParaRPr lang="en-US" dirty="0"/>
          </a:p>
          <a:p>
            <a:r>
              <a:rPr lang="en-US" dirty="0" smtClean="0"/>
              <a:t>Add  (</a:t>
            </a:r>
            <a:r>
              <a:rPr lang="en-US" b="1" dirty="0" smtClean="0"/>
              <a:t>Important: Check the Carry Flag, you may have to reset it</a:t>
            </a:r>
            <a:r>
              <a:rPr lang="en-US" dirty="0" smtClean="0"/>
              <a:t>)</a:t>
            </a:r>
            <a:endParaRPr lang="en-US" dirty="0"/>
          </a:p>
          <a:p>
            <a:r>
              <a:rPr lang="en-US" dirty="0"/>
              <a:t>Transfer the result from Z register to MDR</a:t>
            </a:r>
          </a:p>
          <a:p>
            <a:r>
              <a:rPr lang="en-US" dirty="0"/>
              <a:t>Write result in memory (MAR still has location pointed by R1).</a:t>
            </a:r>
          </a:p>
        </p:txBody>
      </p:sp>
    </p:spTree>
    <p:extLst>
      <p:ext uri="{BB962C8B-B14F-4D97-AF65-F5344CB8AC3E}">
        <p14:creationId xmlns:p14="http://schemas.microsoft.com/office/powerpoint/2010/main" val="21749951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9B1C6-4466-64E7-DC16-1E748980BF1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48CF0A7-4D17-2C18-B448-2E7CEE9920AC}"/>
              </a:ext>
            </a:extLst>
          </p:cNvPr>
          <p:cNvSpPr>
            <a:spLocks noGrp="1"/>
          </p:cNvSpPr>
          <p:nvPr>
            <p:ph idx="1"/>
          </p:nvPr>
        </p:nvSpPr>
        <p:spPr>
          <a:xfrm>
            <a:off x="228600" y="609600"/>
            <a:ext cx="8763000" cy="6248400"/>
          </a:xfrm>
        </p:spPr>
        <p:txBody>
          <a:bodyPr>
            <a:normAutofit lnSpcReduction="10000"/>
          </a:bodyPr>
          <a:lstStyle/>
          <a:p>
            <a:r>
              <a:rPr lang="en-US" b="0" i="0" dirty="0">
                <a:solidFill>
                  <a:srgbClr val="273239"/>
                </a:solidFill>
                <a:effectLst/>
                <a:latin typeface="Nunito" panose="020F0502020204030204" pitchFamily="2" charset="0"/>
              </a:rPr>
              <a:t>In the case of one bus organization, at a time only one operand can be read from the bus. </a:t>
            </a:r>
            <a:r>
              <a:rPr lang="en-US" dirty="0"/>
              <a:t/>
            </a:r>
            <a:br>
              <a:rPr lang="en-US" dirty="0"/>
            </a:br>
            <a:r>
              <a:rPr lang="en-US" b="0" i="0" dirty="0">
                <a:solidFill>
                  <a:srgbClr val="273239"/>
                </a:solidFill>
                <a:effectLst/>
                <a:latin typeface="Nunito" panose="020F0502020204030204" pitchFamily="2" charset="0"/>
              </a:rPr>
              <a:t>As a result, if the requirement is to read two operands for the operation then the read operation needs to be carried twice. So that’s why it is making the process a little longer. One of the advantages of one bus organization is that it is one of the simplest and also this is very cheap to implement. At the same time a disadvantage lies that it has only one bus and this “one bus” is accessed by all </a:t>
            </a:r>
            <a:r>
              <a:rPr lang="en-US" b="0" i="0" u="sng" dirty="0">
                <a:effectLst/>
                <a:latin typeface="Nunito" panose="020F0502020204030204" pitchFamily="2" charset="0"/>
                <a:hlinkClick r:id="rId2"/>
              </a:rPr>
              <a:t>general-purpose registers</a:t>
            </a:r>
            <a:r>
              <a:rPr lang="en-US" b="0" i="0" dirty="0">
                <a:solidFill>
                  <a:srgbClr val="273239"/>
                </a:solidFill>
                <a:effectLst/>
                <a:latin typeface="Nunito" panose="020F0502020204030204" pitchFamily="2" charset="0"/>
              </a:rPr>
              <a:t>, program counter, instruction register, MAR, MDR making each and every operation sequential. </a:t>
            </a:r>
            <a:endParaRPr lang="en-US" dirty="0"/>
          </a:p>
        </p:txBody>
      </p:sp>
    </p:spTree>
    <p:extLst>
      <p:ext uri="{BB962C8B-B14F-4D97-AF65-F5344CB8AC3E}">
        <p14:creationId xmlns:p14="http://schemas.microsoft.com/office/powerpoint/2010/main" val="31799058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09959-BDF8-3D79-497D-4E517A663181}"/>
              </a:ext>
            </a:extLst>
          </p:cNvPr>
          <p:cNvSpPr>
            <a:spLocks noGrp="1"/>
          </p:cNvSpPr>
          <p:nvPr>
            <p:ph type="title"/>
          </p:nvPr>
        </p:nvSpPr>
        <p:spPr/>
        <p:txBody>
          <a:bodyPr/>
          <a:lstStyle/>
          <a:p>
            <a:r>
              <a:rPr lang="en-US" dirty="0"/>
              <a:t>Two bus Organization</a:t>
            </a:r>
          </a:p>
        </p:txBody>
      </p:sp>
      <p:sp>
        <p:nvSpPr>
          <p:cNvPr id="3" name="Content Placeholder 2">
            <a:extLst>
              <a:ext uri="{FF2B5EF4-FFF2-40B4-BE49-F238E27FC236}">
                <a16:creationId xmlns:a16="http://schemas.microsoft.com/office/drawing/2014/main" id="{9DDFD08B-CB10-9475-430F-AD9D11D8CD2D}"/>
              </a:ext>
            </a:extLst>
          </p:cNvPr>
          <p:cNvSpPr>
            <a:spLocks noGrp="1"/>
          </p:cNvSpPr>
          <p:nvPr>
            <p:ph idx="1"/>
          </p:nvPr>
        </p:nvSpPr>
        <p:spPr>
          <a:xfrm>
            <a:off x="152400" y="1295400"/>
            <a:ext cx="8425543" cy="5427617"/>
          </a:xfrm>
        </p:spPr>
        <p:txBody>
          <a:bodyPr>
            <a:normAutofit fontScale="77500" lnSpcReduction="20000"/>
          </a:bodyPr>
          <a:lstStyle/>
          <a:p>
            <a:pPr algn="just" rtl="0" fontAlgn="base"/>
            <a:r>
              <a:rPr lang="en-US" b="0" i="0" dirty="0">
                <a:solidFill>
                  <a:srgbClr val="273239"/>
                </a:solidFill>
                <a:effectLst/>
                <a:latin typeface="Nunito" pitchFamily="2" charset="0"/>
              </a:rPr>
              <a:t>To overcome the disadvantage of one bus organization another architecture was developed known as two bus organization. In two bus organizations, there are two buses. The general-purpose register can read/write from both the buses. In this case, two operands can be fetched at the same time because of the two buses. One bus fetches operand for ALU and another bus fetches for register. The situation arises when both buses are busy fetching operands, the output can be stored in a temporary register and when the buses are free, the particular output can be dumped on the buses. </a:t>
            </a:r>
          </a:p>
          <a:p>
            <a:pPr algn="l" fontAlgn="base"/>
            <a:r>
              <a:rPr lang="en-US" b="0" i="0" dirty="0">
                <a:solidFill>
                  <a:srgbClr val="273239"/>
                </a:solidFill>
                <a:effectLst/>
                <a:latin typeface="Nunito" pitchFamily="2" charset="0"/>
              </a:rPr>
              <a:t>There are two versions of two bus organizations, i.e., in-bus and out-bus. From in-bus, the general-purpose register can read data and to the out bus, the general-purpose registers can write data. Here buses get dedicated. </a:t>
            </a:r>
          </a:p>
          <a:p>
            <a:endParaRPr lang="en-US" dirty="0"/>
          </a:p>
        </p:txBody>
      </p:sp>
    </p:spTree>
    <p:extLst>
      <p:ext uri="{BB962C8B-B14F-4D97-AF65-F5344CB8AC3E}">
        <p14:creationId xmlns:p14="http://schemas.microsoft.com/office/powerpoint/2010/main" val="18233368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497B9-CF11-E709-7BE7-60AACC4F09AF}"/>
              </a:ext>
            </a:extLst>
          </p:cNvPr>
          <p:cNvSpPr>
            <a:spLocks noGrp="1"/>
          </p:cNvSpPr>
          <p:nvPr>
            <p:ph type="title"/>
          </p:nvPr>
        </p:nvSpPr>
        <p:spPr/>
        <p:txBody>
          <a:bodyPr>
            <a:normAutofit fontScale="90000"/>
          </a:bodyPr>
          <a:lstStyle/>
          <a:p>
            <a:r>
              <a:rPr lang="en-US" dirty="0"/>
              <a:t>Common Buses for Input and </a:t>
            </a:r>
            <a:r>
              <a:rPr lang="en-US" dirty="0" err="1"/>
              <a:t>Ouput</a:t>
            </a:r>
            <a:r>
              <a:rPr lang="en-US" dirty="0"/>
              <a:t/>
            </a:r>
            <a:br>
              <a:rPr lang="en-US" dirty="0"/>
            </a:br>
            <a:endParaRPr lang="en-US" dirty="0"/>
          </a:p>
        </p:txBody>
      </p:sp>
      <p:pic>
        <p:nvPicPr>
          <p:cNvPr id="1026" name="Picture 2" descr="Two Bus Organization">
            <a:extLst>
              <a:ext uri="{FF2B5EF4-FFF2-40B4-BE49-F238E27FC236}">
                <a16:creationId xmlns:a16="http://schemas.microsoft.com/office/drawing/2014/main" id="{0CA1E8F6-43CE-8ECF-5B6D-3355412070C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7745" y="846138"/>
            <a:ext cx="9016256" cy="570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0892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6A2C8-FF38-A782-D658-EBFAF5806275}"/>
              </a:ext>
            </a:extLst>
          </p:cNvPr>
          <p:cNvSpPr>
            <a:spLocks noGrp="1"/>
          </p:cNvSpPr>
          <p:nvPr>
            <p:ph type="title"/>
          </p:nvPr>
        </p:nvSpPr>
        <p:spPr/>
        <p:txBody>
          <a:bodyPr/>
          <a:lstStyle/>
          <a:p>
            <a:r>
              <a:rPr lang="en-US" dirty="0"/>
              <a:t>In Bus- Out Bus</a:t>
            </a:r>
          </a:p>
        </p:txBody>
      </p:sp>
      <p:pic>
        <p:nvPicPr>
          <p:cNvPr id="2050" name="Picture 2" descr="Two Bus Organization">
            <a:extLst>
              <a:ext uri="{FF2B5EF4-FFF2-40B4-BE49-F238E27FC236}">
                <a16:creationId xmlns:a16="http://schemas.microsoft.com/office/drawing/2014/main" id="{875F5CB7-CDBA-9194-0D48-578B19BD724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1039482"/>
            <a:ext cx="8458200" cy="5745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81745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80D14-9C14-5A2A-94F6-26F8A2B43E44}"/>
              </a:ext>
            </a:extLst>
          </p:cNvPr>
          <p:cNvSpPr>
            <a:spLocks noGrp="1"/>
          </p:cNvSpPr>
          <p:nvPr>
            <p:ph type="title"/>
          </p:nvPr>
        </p:nvSpPr>
        <p:spPr/>
        <p:txBody>
          <a:bodyPr>
            <a:normAutofit fontScale="90000"/>
          </a:bodyPr>
          <a:lstStyle/>
          <a:p>
            <a:r>
              <a:rPr lang="en-US" dirty="0"/>
              <a:t>Three Bus Organization</a:t>
            </a:r>
            <a:br>
              <a:rPr lang="en-US" dirty="0"/>
            </a:br>
            <a:endParaRPr lang="en-US" dirty="0"/>
          </a:p>
        </p:txBody>
      </p:sp>
      <p:sp>
        <p:nvSpPr>
          <p:cNvPr id="3" name="Content Placeholder 2">
            <a:extLst>
              <a:ext uri="{FF2B5EF4-FFF2-40B4-BE49-F238E27FC236}">
                <a16:creationId xmlns:a16="http://schemas.microsoft.com/office/drawing/2014/main" id="{97BB9320-93B7-BFD9-4D07-A31EBB5F94BD}"/>
              </a:ext>
            </a:extLst>
          </p:cNvPr>
          <p:cNvSpPr>
            <a:spLocks noGrp="1"/>
          </p:cNvSpPr>
          <p:nvPr>
            <p:ph idx="1"/>
          </p:nvPr>
        </p:nvSpPr>
        <p:spPr>
          <a:xfrm>
            <a:off x="0" y="914400"/>
            <a:ext cx="8686800" cy="9486899"/>
          </a:xfrm>
        </p:spPr>
        <p:txBody>
          <a:bodyPr>
            <a:normAutofit/>
          </a:bodyPr>
          <a:lstStyle/>
          <a:p>
            <a:pPr algn="just" rtl="0" fontAlgn="base"/>
            <a:r>
              <a:rPr lang="en-US" sz="2800" b="0" i="0" dirty="0">
                <a:solidFill>
                  <a:srgbClr val="273239"/>
                </a:solidFill>
                <a:effectLst/>
                <a:latin typeface="Nunito" pitchFamily="2" charset="0"/>
              </a:rPr>
              <a:t>In three bus organizations we have three buses, OUT bus1, OUT bus2, and an IN bus. From the OUT buses, we can get the operand which can come from the general-purpose register and evaluated in ALU and the output is dropped on IN Bus so it can be sent to respective registers. This implementation is a bit complex but faster in nature because in parallel two operands can flow into ALU and out of ALU. It was developed to overcome the busy waiting problem of two bus organizations. In this structure after execution, the output can be dropped on the bus without waiting because of the presence of an extra bus. </a:t>
            </a:r>
            <a:r>
              <a:rPr lang="en-US" dirty="0"/>
              <a:t/>
            </a:r>
            <a:br>
              <a:rPr lang="en-US" dirty="0"/>
            </a:br>
            <a:endParaRPr lang="en-US" dirty="0"/>
          </a:p>
        </p:txBody>
      </p:sp>
    </p:spTree>
    <p:extLst>
      <p:ext uri="{BB962C8B-B14F-4D97-AF65-F5344CB8AC3E}">
        <p14:creationId xmlns:p14="http://schemas.microsoft.com/office/powerpoint/2010/main" val="29623841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3FE22-31E6-995D-46B8-89F5E8A9A6C5}"/>
              </a:ext>
            </a:extLst>
          </p:cNvPr>
          <p:cNvSpPr>
            <a:spLocks noGrp="1"/>
          </p:cNvSpPr>
          <p:nvPr>
            <p:ph type="title"/>
          </p:nvPr>
        </p:nvSpPr>
        <p:spPr/>
        <p:txBody>
          <a:bodyPr>
            <a:normAutofit fontScale="90000"/>
          </a:bodyPr>
          <a:lstStyle/>
          <a:p>
            <a:r>
              <a:rPr lang="en-US" dirty="0"/>
              <a:t>Three Bus Organization</a:t>
            </a:r>
            <a:br>
              <a:rPr lang="en-US" dirty="0"/>
            </a:br>
            <a:endParaRPr lang="en-US" dirty="0"/>
          </a:p>
        </p:txBody>
      </p:sp>
      <p:pic>
        <p:nvPicPr>
          <p:cNvPr id="3074" name="Picture 2" descr="Three Bus Organization">
            <a:extLst>
              <a:ext uri="{FF2B5EF4-FFF2-40B4-BE49-F238E27FC236}">
                <a16:creationId xmlns:a16="http://schemas.microsoft.com/office/drawing/2014/main" id="{795F8D1E-7F6A-A75F-FA44-39F38C19401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068" y="762000"/>
            <a:ext cx="8807132" cy="5893176"/>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p:nvPr/>
        </p:nvCxnSpPr>
        <p:spPr>
          <a:xfrm>
            <a:off x="2209800" y="4648200"/>
            <a:ext cx="0" cy="12954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p:cNvCxnSpPr/>
          <p:nvPr/>
        </p:nvCxnSpPr>
        <p:spPr>
          <a:xfrm>
            <a:off x="4191000" y="4724400"/>
            <a:ext cx="0" cy="12192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60821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t>How does CPU execute an instruction? </a:t>
            </a:r>
          </a:p>
        </p:txBody>
      </p:sp>
      <p:sp>
        <p:nvSpPr>
          <p:cNvPr id="3" name="Content Placeholder 2"/>
          <p:cNvSpPr>
            <a:spLocks noGrp="1"/>
          </p:cNvSpPr>
          <p:nvPr>
            <p:ph idx="1"/>
          </p:nvPr>
        </p:nvSpPr>
        <p:spPr/>
        <p:txBody>
          <a:bodyPr rtlCol="0">
            <a:normAutofit fontScale="85000" lnSpcReduction="20000"/>
          </a:bodyPr>
          <a:lstStyle/>
          <a:p>
            <a:pPr eaLnBrk="1" fontAlgn="auto" hangingPunct="1">
              <a:spcAft>
                <a:spcPts val="0"/>
              </a:spcAft>
              <a:buFont typeface="Arial" pitchFamily="34" charset="0"/>
              <a:buChar char="•"/>
              <a:defRPr/>
            </a:pPr>
            <a:r>
              <a:rPr lang="en-US" dirty="0"/>
              <a:t>CPU consists of several general purpose reg­isters, special purpose registers, control unit and ALU. </a:t>
            </a:r>
          </a:p>
          <a:p>
            <a:pPr eaLnBrk="1" fontAlgn="auto" hangingPunct="1">
              <a:spcAft>
                <a:spcPts val="0"/>
              </a:spcAft>
              <a:buFont typeface="Arial" pitchFamily="34" charset="0"/>
              <a:buChar char="•"/>
              <a:defRPr/>
            </a:pPr>
            <a:r>
              <a:rPr lang="en-US" dirty="0"/>
              <a:t>CPU brings the instruction from main memory to the Instruction Register in instruction fetch stage. To do so, the address of the memory location containing the instruction is available in the PC register. </a:t>
            </a:r>
          </a:p>
          <a:p>
            <a:pPr eaLnBrk="1" fontAlgn="auto" hangingPunct="1">
              <a:spcAft>
                <a:spcPts val="0"/>
              </a:spcAft>
              <a:buFont typeface="Arial" pitchFamily="34" charset="0"/>
              <a:buChar char="•"/>
              <a:defRPr/>
            </a:pPr>
            <a:r>
              <a:rPr lang="en-US" dirty="0"/>
              <a:t>After fetching an instruction, the PC is in­cremented to point to the next instruction to be executed. </a:t>
            </a:r>
          </a:p>
          <a:p>
            <a:pPr eaLnBrk="1" fontAlgn="auto" hangingPunct="1">
              <a:spcAft>
                <a:spcPts val="0"/>
              </a:spcAft>
              <a:buFont typeface="Arial" pitchFamily="34" charset="0"/>
              <a:buChar char="•"/>
              <a:defRPr/>
            </a:pPr>
            <a:r>
              <a:rPr lang="en-US" dirty="0"/>
              <a:t>A branch instruction modifies, if needed, the program counter after the execution of the current instruction. </a:t>
            </a:r>
          </a:p>
          <a:p>
            <a:pPr eaLnBrk="1" fontAlgn="auto" hangingPunct="1">
              <a:spcAft>
                <a:spcPts val="0"/>
              </a:spcAft>
              <a:buFont typeface="Arial" pitchFamily="34" charset="0"/>
              <a:buChar char="•"/>
              <a:defRPr/>
            </a:pPr>
            <a:r>
              <a:rPr lang="en-US" dirty="0"/>
              <a:t>For executing an arithmetic or logic oper­ation, the operands have to be supplied to the ALU.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t>Organization of Central Processing Unit</a:t>
            </a:r>
          </a:p>
        </p:txBody>
      </p:sp>
      <p:sp>
        <p:nvSpPr>
          <p:cNvPr id="129027" name="Content Placeholder 2"/>
          <p:cNvSpPr>
            <a:spLocks noGrp="1"/>
          </p:cNvSpPr>
          <p:nvPr>
            <p:ph idx="1"/>
          </p:nvPr>
        </p:nvSpPr>
        <p:spPr/>
        <p:txBody>
          <a:bodyPr/>
          <a:lstStyle/>
          <a:p>
            <a:pPr eaLnBrk="1" hangingPunct="1"/>
            <a:r>
              <a:rPr lang="en-US" sz="2000"/>
              <a:t>There are various possible organizations of a CPU. The following figure shows an organization using a single internal bus for the CPU. </a:t>
            </a:r>
          </a:p>
        </p:txBody>
      </p:sp>
      <p:pic>
        <p:nvPicPr>
          <p:cNvPr id="129028" name="Picture 2"/>
          <p:cNvPicPr>
            <a:picLocks noChangeAspect="1" noChangeArrowheads="1"/>
          </p:cNvPicPr>
          <p:nvPr/>
        </p:nvPicPr>
        <p:blipFill>
          <a:blip r:embed="rId2"/>
          <a:srcRect/>
          <a:stretch>
            <a:fillRect/>
          </a:stretch>
        </p:blipFill>
        <p:spPr bwMode="auto">
          <a:xfrm>
            <a:off x="1752600" y="2438400"/>
            <a:ext cx="5181600" cy="44577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itle 1"/>
          <p:cNvSpPr>
            <a:spLocks noGrp="1"/>
          </p:cNvSpPr>
          <p:nvPr>
            <p:ph type="title"/>
          </p:nvPr>
        </p:nvSpPr>
        <p:spPr/>
        <p:txBody>
          <a:bodyPr/>
          <a:lstStyle/>
          <a:p>
            <a:pPr eaLnBrk="1" hangingPunct="1"/>
            <a:r>
              <a:rPr lang="en-US"/>
              <a:t>Single ­Bus Organization of CPU</a:t>
            </a:r>
          </a:p>
        </p:txBody>
      </p:sp>
      <p:sp>
        <p:nvSpPr>
          <p:cNvPr id="130051" name="Content Placeholder 2"/>
          <p:cNvSpPr>
            <a:spLocks noGrp="1"/>
          </p:cNvSpPr>
          <p:nvPr>
            <p:ph idx="1"/>
          </p:nvPr>
        </p:nvSpPr>
        <p:spPr/>
        <p:txBody>
          <a:bodyPr/>
          <a:lstStyle/>
          <a:p>
            <a:pPr eaLnBrk="1" hangingPunct="1"/>
            <a:r>
              <a:rPr lang="en-US"/>
              <a:t>MAR : Memory Address Register </a:t>
            </a:r>
          </a:p>
          <a:p>
            <a:pPr eaLnBrk="1" hangingPunct="1"/>
            <a:r>
              <a:rPr lang="en-US"/>
              <a:t>MDR : Memory Data Register </a:t>
            </a:r>
          </a:p>
          <a:p>
            <a:pPr eaLnBrk="1" hangingPunct="1"/>
            <a:r>
              <a:rPr lang="en-US"/>
              <a:t>PC : Program Counter </a:t>
            </a:r>
          </a:p>
          <a:p>
            <a:pPr eaLnBrk="1" hangingPunct="1"/>
            <a:r>
              <a:rPr lang="en-US"/>
              <a:t>IR : Instruction Register </a:t>
            </a:r>
          </a:p>
          <a:p>
            <a:pPr eaLnBrk="1" hangingPunct="1"/>
            <a:r>
              <a:rPr lang="en-US"/>
              <a:t>R0­R(n - 1) : General Purpose and Special Purpose Registers.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itle 1"/>
          <p:cNvSpPr>
            <a:spLocks noGrp="1"/>
          </p:cNvSpPr>
          <p:nvPr>
            <p:ph type="title"/>
          </p:nvPr>
        </p:nvSpPr>
        <p:spPr/>
        <p:txBody>
          <a:bodyPr/>
          <a:lstStyle/>
          <a:p>
            <a:pPr eaLnBrk="1" hangingPunct="1"/>
            <a:endParaRPr lang="en-US"/>
          </a:p>
        </p:txBody>
      </p:sp>
      <p:sp>
        <p:nvSpPr>
          <p:cNvPr id="3" name="Content Placeholder 2"/>
          <p:cNvSpPr>
            <a:spLocks noGrp="1"/>
          </p:cNvSpPr>
          <p:nvPr>
            <p:ph idx="1"/>
          </p:nvPr>
        </p:nvSpPr>
        <p:spPr/>
        <p:txBody>
          <a:bodyPr rtlCol="0">
            <a:normAutofit fontScale="92500" lnSpcReduction="10000"/>
          </a:bodyPr>
          <a:lstStyle/>
          <a:p>
            <a:pPr eaLnBrk="1" fontAlgn="auto" hangingPunct="1">
              <a:spcAft>
                <a:spcPts val="0"/>
              </a:spcAft>
              <a:buFont typeface="Arial" pitchFamily="34" charset="0"/>
              <a:buChar char="•"/>
              <a:defRPr/>
            </a:pPr>
            <a:r>
              <a:rPr lang="en-US" dirty="0"/>
              <a:t>Y,Z, Temp : Registers transparent to the programmer, cannot be referenced directly in any instruction. Used only for the tem­porary storage during execution of instruc­tions. </a:t>
            </a:r>
          </a:p>
          <a:p>
            <a:pPr eaLnBrk="1" fontAlgn="auto" hangingPunct="1">
              <a:spcAft>
                <a:spcPts val="0"/>
              </a:spcAft>
              <a:buFont typeface="Arial" pitchFamily="34" charset="0"/>
              <a:buChar char="•"/>
              <a:defRPr/>
            </a:pPr>
            <a:r>
              <a:rPr lang="en-US" dirty="0"/>
              <a:t>All registers (except IR) and the ALU are used for data handling (storage and manip­ulation). These are collectively referred as Data Path. </a:t>
            </a:r>
          </a:p>
          <a:p>
            <a:pPr eaLnBrk="1" fontAlgn="auto" hangingPunct="1">
              <a:spcAft>
                <a:spcPts val="0"/>
              </a:spcAft>
              <a:buFont typeface="Arial" pitchFamily="34" charset="0"/>
              <a:buChar char="•"/>
              <a:defRPr/>
            </a:pPr>
            <a:r>
              <a:rPr lang="en-US" dirty="0"/>
              <a:t>Instruction Decoder and Instruction Regis­ter are integral part of the control cir­cuitry in the CPU, referred to as Control Path.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itle 1"/>
          <p:cNvSpPr>
            <a:spLocks noGrp="1"/>
          </p:cNvSpPr>
          <p:nvPr>
            <p:ph type="title"/>
          </p:nvPr>
        </p:nvSpPr>
        <p:spPr/>
        <p:txBody>
          <a:bodyPr/>
          <a:lstStyle/>
          <a:p>
            <a:pPr eaLnBrk="1" hangingPunct="1"/>
            <a:r>
              <a:rPr lang="en-US"/>
              <a:t>Basic CPU Operations</a:t>
            </a:r>
          </a:p>
        </p:txBody>
      </p:sp>
      <p:sp>
        <p:nvSpPr>
          <p:cNvPr id="3" name="Content Placeholder 2"/>
          <p:cNvSpPr>
            <a:spLocks noGrp="1"/>
          </p:cNvSpPr>
          <p:nvPr>
            <p:ph idx="1"/>
          </p:nvPr>
        </p:nvSpPr>
        <p:spPr/>
        <p:txBody>
          <a:bodyPr rtlCol="0">
            <a:normAutofit lnSpcReduction="10000"/>
          </a:bodyPr>
          <a:lstStyle/>
          <a:p>
            <a:pPr eaLnBrk="1" fontAlgn="auto" hangingPunct="1">
              <a:spcAft>
                <a:spcPts val="0"/>
              </a:spcAft>
              <a:buFont typeface="Arial" pitchFamily="34" charset="0"/>
              <a:buChar char="•"/>
              <a:defRPr/>
            </a:pPr>
            <a:r>
              <a:rPr lang="en-US" dirty="0"/>
              <a:t>The complete execution cycle of an instruction (fetch, decode, execute) is performed by a sequence of some basic operations of data transfer and arithmetic and logic oper­ations. These basic operations are : </a:t>
            </a:r>
          </a:p>
          <a:p>
            <a:pPr lvl="1" eaLnBrk="1" fontAlgn="auto" hangingPunct="1">
              <a:spcAft>
                <a:spcPts val="0"/>
              </a:spcAft>
              <a:buFont typeface="Arial" pitchFamily="34" charset="0"/>
              <a:buChar char="–"/>
              <a:defRPr/>
            </a:pPr>
            <a:r>
              <a:rPr lang="en-US" dirty="0"/>
              <a:t>Fetching a word from memory </a:t>
            </a:r>
          </a:p>
          <a:p>
            <a:pPr lvl="1" eaLnBrk="1" fontAlgn="auto" hangingPunct="1">
              <a:spcAft>
                <a:spcPts val="0"/>
              </a:spcAft>
              <a:buFont typeface="Arial" pitchFamily="34" charset="0"/>
              <a:buChar char="–"/>
              <a:defRPr/>
            </a:pPr>
            <a:r>
              <a:rPr lang="en-US" dirty="0"/>
              <a:t>Storing a word in memory </a:t>
            </a:r>
          </a:p>
          <a:p>
            <a:pPr lvl="1" eaLnBrk="1" fontAlgn="auto" hangingPunct="1">
              <a:spcAft>
                <a:spcPts val="0"/>
              </a:spcAft>
              <a:buFont typeface="Arial" pitchFamily="34" charset="0"/>
              <a:buChar char="–"/>
              <a:defRPr/>
            </a:pPr>
            <a:r>
              <a:rPr lang="en-US" dirty="0"/>
              <a:t>Register transfers </a:t>
            </a:r>
          </a:p>
          <a:p>
            <a:pPr lvl="1" eaLnBrk="1" fontAlgn="auto" hangingPunct="1">
              <a:spcAft>
                <a:spcPts val="0"/>
              </a:spcAft>
              <a:buFont typeface="Arial" pitchFamily="34" charset="0"/>
              <a:buChar char="–"/>
              <a:defRPr/>
            </a:pPr>
            <a:r>
              <a:rPr lang="en-US" dirty="0"/>
              <a:t>Performing arithmetic or logic operations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itle 1"/>
          <p:cNvSpPr>
            <a:spLocks noGrp="1"/>
          </p:cNvSpPr>
          <p:nvPr>
            <p:ph type="title"/>
          </p:nvPr>
        </p:nvSpPr>
        <p:spPr/>
        <p:txBody>
          <a:bodyPr/>
          <a:lstStyle/>
          <a:p>
            <a:pPr eaLnBrk="1" hangingPunct="1"/>
            <a:r>
              <a:rPr lang="en-US"/>
              <a:t>Fetching a word from memory</a:t>
            </a:r>
          </a:p>
        </p:txBody>
      </p:sp>
      <p:sp>
        <p:nvSpPr>
          <p:cNvPr id="133123" name="Content Placeholder 2"/>
          <p:cNvSpPr>
            <a:spLocks noGrp="1"/>
          </p:cNvSpPr>
          <p:nvPr>
            <p:ph idx="1"/>
          </p:nvPr>
        </p:nvSpPr>
        <p:spPr/>
        <p:txBody>
          <a:bodyPr/>
          <a:lstStyle/>
          <a:p>
            <a:pPr eaLnBrk="1" hangingPunct="1"/>
            <a:r>
              <a:rPr lang="en-US"/>
              <a:t>In order to fetch a word from memory, the CPU has to load the MAR with the address of memory location. </a:t>
            </a:r>
          </a:p>
          <a:p>
            <a:pPr eaLnBrk="1" hangingPunct="1"/>
            <a:r>
              <a:rPr lang="en-US"/>
              <a:t>Then it has to issue a read signal to memory. </a:t>
            </a:r>
          </a:p>
          <a:p>
            <a:pPr eaLnBrk="1" hangingPunct="1"/>
            <a:r>
              <a:rPr lang="en-US"/>
              <a:t>After some time, memory responds with data which gets stored in MDR.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itle 1"/>
          <p:cNvSpPr>
            <a:spLocks noGrp="1"/>
          </p:cNvSpPr>
          <p:nvPr>
            <p:ph type="title"/>
          </p:nvPr>
        </p:nvSpPr>
        <p:spPr/>
        <p:txBody>
          <a:bodyPr/>
          <a:lstStyle/>
          <a:p>
            <a:pPr eaLnBrk="1" hangingPunct="1"/>
            <a:r>
              <a:rPr lang="en-US"/>
              <a:t>Storing a word in memory</a:t>
            </a:r>
          </a:p>
        </p:txBody>
      </p:sp>
      <p:sp>
        <p:nvSpPr>
          <p:cNvPr id="134147" name="Content Placeholder 2"/>
          <p:cNvSpPr>
            <a:spLocks noGrp="1"/>
          </p:cNvSpPr>
          <p:nvPr>
            <p:ph idx="1"/>
          </p:nvPr>
        </p:nvSpPr>
        <p:spPr/>
        <p:txBody>
          <a:bodyPr/>
          <a:lstStyle/>
          <a:p>
            <a:pPr eaLnBrk="1" hangingPunct="1"/>
            <a:r>
              <a:rPr lang="en-US"/>
              <a:t>As in the case of fetching a word, the address of memory location has to be put in MAR. </a:t>
            </a:r>
          </a:p>
          <a:p>
            <a:pPr eaLnBrk="1" hangingPunct="1"/>
            <a:r>
              <a:rPr lang="en-US"/>
              <a:t>Data to be stored is loaded into MDR. </a:t>
            </a:r>
          </a:p>
          <a:p>
            <a:pPr eaLnBrk="1" hangingPunct="1"/>
            <a:r>
              <a:rPr lang="en-US"/>
              <a:t>A write request is then sent to memory, and CPU waits for write to be over. </a:t>
            </a:r>
          </a:p>
          <a:p>
            <a:pPr eaLnBrk="1" hangingPunct="1"/>
            <a:r>
              <a:rPr lang="en-US"/>
              <a:t>CPU holds the address and data active till it is written in the memory.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7675</TotalTime>
  <Words>1545</Words>
  <Application>Microsoft Office PowerPoint</Application>
  <PresentationFormat>On-screen Show (4:3)</PresentationFormat>
  <Paragraphs>116</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Nunito</vt:lpstr>
      <vt:lpstr>Office Theme</vt:lpstr>
      <vt:lpstr>About this lecture... </vt:lpstr>
      <vt:lpstr>How is a program executed?</vt:lpstr>
      <vt:lpstr>How does CPU execute an instruction? </vt:lpstr>
      <vt:lpstr>Organization of Central Processing Unit</vt:lpstr>
      <vt:lpstr>Single ­Bus Organization of CPU</vt:lpstr>
      <vt:lpstr>PowerPoint Presentation</vt:lpstr>
      <vt:lpstr>Basic CPU Operations</vt:lpstr>
      <vt:lpstr>Fetching a word from memory</vt:lpstr>
      <vt:lpstr>Storing a word in memory</vt:lpstr>
      <vt:lpstr>Timing consideration</vt:lpstr>
      <vt:lpstr>Register Transfer </vt:lpstr>
      <vt:lpstr>Input/Output Gating</vt:lpstr>
      <vt:lpstr>Performing ALU Operation </vt:lpstr>
      <vt:lpstr>Execution of an Instruction </vt:lpstr>
      <vt:lpstr>Control Signals needed for execution</vt:lpstr>
      <vt:lpstr>Organization of Central Processing Unit</vt:lpstr>
      <vt:lpstr>MVI R1, 500</vt:lpstr>
      <vt:lpstr>Execution of a branch instruction</vt:lpstr>
      <vt:lpstr>Control Signals</vt:lpstr>
      <vt:lpstr>ADI [R1], 500</vt:lpstr>
      <vt:lpstr>PowerPoint Presentation</vt:lpstr>
      <vt:lpstr>Two bus Organization</vt:lpstr>
      <vt:lpstr>Common Buses for Input and Ouput </vt:lpstr>
      <vt:lpstr>In Bus- Out Bus</vt:lpstr>
      <vt:lpstr>Three Bus Organization </vt:lpstr>
      <vt:lpstr>Three Bus Organization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About this lecture...</dc:title>
  <dc:creator>Admin</dc:creator>
  <cp:lastModifiedBy>Admin</cp:lastModifiedBy>
  <cp:revision>11</cp:revision>
  <dcterms:created xsi:type="dcterms:W3CDTF">2006-08-16T00:00:00Z</dcterms:created>
  <dcterms:modified xsi:type="dcterms:W3CDTF">2024-09-20T06:55:18Z</dcterms:modified>
</cp:coreProperties>
</file>