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90" r:id="rId4"/>
    <p:sldId id="311" r:id="rId5"/>
    <p:sldId id="312" r:id="rId6"/>
    <p:sldId id="313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83" r:id="rId15"/>
    <p:sldId id="28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71375-4F1E-48E1-B2A0-329660EA270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7A97E-4EEB-4D37-9018-F80427DCC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0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CE13-2763-D793-9E51-A43674745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1ECFD-ED5B-C384-D002-E561485E2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0642-E29A-F3C8-6FA0-9C6E5FA6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C699-BC41-4FC6-A8C9-34964B3695F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FF17B-23AB-BDAA-FAE3-DAB2742F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8E27-F269-82B9-6110-5A237768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68C-25B1-4CA3-AC03-D9D4E127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9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8387-E539-6D7C-BCFD-45763660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AABCF-5F0E-C8A8-FBC9-33294C830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4C3E8-8E1F-5240-9CDB-4CB30C99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C699-BC41-4FC6-A8C9-34964B3695F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0742-7059-06E2-6DA9-D2CF27B4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DCD8-19AD-4901-2EEC-05E954E3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68C-25B1-4CA3-AC03-D9D4E127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F96B3-E4BA-BC24-5FCB-97D2F6C5D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E6FB9-7374-85A9-363E-663CFDC26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5E27-98E2-C0EC-38B5-A3134F6B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C699-BC41-4FC6-A8C9-34964B3695F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585F3-5FB4-A225-BEB4-08736887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30415-6643-0208-AA79-16CBB3F7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68C-25B1-4CA3-AC03-D9D4E127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9532-2E61-14A3-32F8-101CC327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3DD3-4E24-A7E5-F911-7E784D245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80846-7009-672B-BB9A-BBA0AFD4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C699-BC41-4FC6-A8C9-34964B3695F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44EB-3A8D-D512-8530-11D48916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20C77-9ED6-9AC2-CE53-AE4B0619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68C-25B1-4CA3-AC03-D9D4E127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7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DD48-0366-B605-F9BE-99CEEA0E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E02F6-C8A6-5134-012F-80FA57A7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747DD-0304-5F23-F69C-185ECA8C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C699-BC41-4FC6-A8C9-34964B3695F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CF7B5-412B-A3F9-8103-787631A7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32B5-3F4A-8A6E-FCD8-D50FACDB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68C-25B1-4CA3-AC03-D9D4E127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9E9E-34E3-6506-6E32-4F081870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E8BD-B569-C544-DA6C-57CB1BF96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918E-6B5C-1EE1-AF21-5303B1669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49F86-6632-C77C-F91F-3961D31C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C699-BC41-4FC6-A8C9-34964B3695F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061ED-70CE-37C1-5E1B-AFC0FCDF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1BEE-831D-448A-93CF-9FD7F0E7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68C-25B1-4CA3-AC03-D9D4E127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EA5A-68BF-BA61-505A-1BDCA9F0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1C673-EE75-F77B-AF2B-CDB4113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D1504-EEE0-C4FD-E69A-9BF577B67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88075-D1A1-DA27-9FD7-9E523C118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1A0B1-C39B-FFA4-5D67-7E5B02E70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D8AAA-434F-3857-735C-8E773967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C699-BC41-4FC6-A8C9-34964B3695F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9B289-90CE-2488-2FC7-8683CA06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C7512-7A1B-1967-5AF3-FEDBB1BC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68C-25B1-4CA3-AC03-D9D4E127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8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C65B-96DB-7B51-6D3B-809F3F54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C0979-90D5-A9A2-3FAC-E65DB025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C699-BC41-4FC6-A8C9-34964B3695F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D7BE4-8D73-BEED-9674-60007D63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153FC-FDD8-D532-F7E5-5FE93605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68C-25B1-4CA3-AC03-D9D4E127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2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99B38-8CA6-BD92-690C-5B4B5BC7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C699-BC41-4FC6-A8C9-34964B3695F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36864-E3E2-BC82-54F1-DC082078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774FA-754B-C72A-DAAC-58DC5E66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68C-25B1-4CA3-AC03-D9D4E127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FE07-5046-018D-A43E-6083C455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8147-90DE-1500-268E-3814B2B9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A3C2-2D10-9508-5BF5-37517738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050D-E318-BA5F-9556-66DCA424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C699-BC41-4FC6-A8C9-34964B3695F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8178F-AB7C-541C-A82C-223AC79A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B4F6D-411C-F99A-7973-BDAA626B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68C-25B1-4CA3-AC03-D9D4E127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39F9-061E-AA95-8081-E167EBC4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212BB-575F-D152-BA77-E1AD756D0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A90CB-C2BE-A6EA-1007-76062E38F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D2BBC-6D32-94EF-BB53-89AE28D6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C699-BC41-4FC6-A8C9-34964B3695F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E1ED9-4DAA-81F5-D59F-D5FE4F23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45A19-2972-0074-AC6A-BF570DC3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68C-25B1-4CA3-AC03-D9D4E127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CD767-E38D-98EC-93BE-2D67E3F1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162B7-61E4-BBCD-A638-3EA53855E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7B865-5651-E4A3-7AA4-758F4CDD8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BC699-BC41-4FC6-A8C9-34964B3695F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B1E38-1137-71F7-05A0-CE0E83F14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1699B-C454-32DD-7F75-47A95BC51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068C-25B1-4CA3-AC03-D9D4E127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uru99.com/images/1/120319_1113_DifferentTy1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E9C5-71F4-6CD5-AD65-411EBF27D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Memory</a:t>
            </a:r>
            <a:br>
              <a:rPr lang="en-US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4043E-3C15-E51D-28C6-29C124A41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Memory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Word length is the maximum number of bits that can be stored or retrieved in a single memory access. </a:t>
            </a:r>
          </a:p>
          <a:p>
            <a:pPr>
              <a:defRPr/>
            </a:pPr>
            <a:r>
              <a:rPr lang="en-US" dirty="0"/>
              <a:t>Accessing a particular byte is done either to read or write on to the byte location. </a:t>
            </a:r>
          </a:p>
          <a:p>
            <a:pPr>
              <a:defRPr/>
            </a:pPr>
            <a:r>
              <a:rPr lang="en-US" dirty="0"/>
              <a:t>In a byte addressable system, </a:t>
            </a:r>
          </a:p>
          <a:p>
            <a:pPr>
              <a:defRPr/>
            </a:pPr>
            <a:r>
              <a:rPr lang="en-US" dirty="0"/>
              <a:t>Read operation fetches only the desired</a:t>
            </a:r>
            <a:r>
              <a:rPr lang="en-US" b="1" dirty="0"/>
              <a:t> </a:t>
            </a:r>
            <a:r>
              <a:rPr lang="en-US" dirty="0"/>
              <a:t>byte.</a:t>
            </a:r>
          </a:p>
          <a:p>
            <a:pPr>
              <a:defRPr/>
            </a:pPr>
            <a:r>
              <a:rPr lang="en-US" dirty="0"/>
              <a:t>Write operation changes the content of</a:t>
            </a:r>
            <a:r>
              <a:rPr lang="en-US" b="1" dirty="0"/>
              <a:t> </a:t>
            </a:r>
            <a:r>
              <a:rPr lang="en-US" dirty="0"/>
              <a:t>only the desired byte without disturbing the other bytes in the word.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Memory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1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971800" y="1371601"/>
            <a:ext cx="6210300" cy="3762375"/>
          </a:xfrm>
          <a:noFill/>
        </p:spPr>
      </p:pic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2133600" y="5410201"/>
            <a:ext cx="8077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  <a:tabLst>
                <a:tab pos="10668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Memory Access Time: Time required to read the memory after placing a request. </a:t>
            </a:r>
            <a:endParaRPr lang="en-US" sz="2000"/>
          </a:p>
          <a:p>
            <a:pPr marL="342900" indent="-342900" eaLnBrk="0" hangingPunct="0">
              <a:buFont typeface="Arial" charset="0"/>
              <a:buChar char="•"/>
              <a:tabLst>
                <a:tab pos="10668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Memory Cycle Time: Time required between two successive memory requests. </a:t>
            </a:r>
            <a:endParaRPr 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Types  of  Primary  Memory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/>
              <a:t>ROM–  Read  Only  Memory </a:t>
            </a:r>
          </a:p>
          <a:p>
            <a:pPr eaLnBrk="1"/>
            <a:r>
              <a:rPr lang="en-US"/>
              <a:t>RAM–  Random  Access  Memory 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Random  Access  Memory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4953000"/>
          </a:xfrm>
        </p:spPr>
        <p:txBody>
          <a:bodyPr/>
          <a:lstStyle/>
          <a:p>
            <a:pPr eaLnBrk="1"/>
            <a:r>
              <a:rPr lang="en-US"/>
              <a:t>Random Access Memory (RAM) is a memory unit where data from any memory location can be read or written in a constant amount of time. </a:t>
            </a:r>
          </a:p>
          <a:p>
            <a:pPr eaLnBrk="1"/>
            <a:r>
              <a:rPr lang="en-US"/>
              <a:t>The following is the block diagram for such a memory.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581400"/>
            <a:ext cx="60579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Memory addressability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2133600" y="1524000"/>
            <a:ext cx="8382000" cy="4953000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Memory is a big array of bytes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Not entire address space need to have storage attached.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Processors need to read multi-byte data structures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Short (2 bytes), </a:t>
            </a:r>
            <a:r>
              <a:rPr lang="en-US" altLang="en-US" dirty="0" err="1"/>
              <a:t>int</a:t>
            </a:r>
            <a:r>
              <a:rPr lang="en-US" altLang="en-US" dirty="0"/>
              <a:t> (4 bytes), double (8 bytes) etc.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Should the access be one byte at a time?</a:t>
            </a:r>
          </a:p>
          <a:p>
            <a:pPr marL="1141413" lvl="2" indent="-2270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Issue of the bus interface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Memory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CS220, 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669038-5858-44FB-9B33-46AA22F3093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/>
              <a:t>Memory Interface: Simple byte wide bus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953000" y="3352801"/>
            <a:ext cx="12954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</a:pPr>
            <a:r>
              <a:rPr lang="en-US" altLang="en-US" sz="1600">
                <a:cs typeface="Arial" charset="0"/>
              </a:rPr>
              <a:t>8-bit data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2247900" y="2667001"/>
            <a:ext cx="3581400" cy="3330157"/>
            <a:chOff x="1600200" y="2743200"/>
            <a:chExt cx="3581400" cy="3330157"/>
          </a:xfrm>
        </p:grpSpPr>
        <p:sp>
          <p:nvSpPr>
            <p:cNvPr id="7170" name="Rectangle 2"/>
            <p:cNvSpPr>
              <a:spLocks noChangeArrowheads="1"/>
            </p:cNvSpPr>
            <p:nvPr/>
          </p:nvSpPr>
          <p:spPr bwMode="auto">
            <a:xfrm>
              <a:off x="2590800" y="2743200"/>
              <a:ext cx="1524000" cy="2362200"/>
            </a:xfrm>
            <a:prstGeom prst="rect">
              <a:avLst/>
            </a:prstGeom>
            <a:solidFill>
              <a:srgbClr val="9CB3D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cs typeface="Arial" charset="0"/>
                </a:rPr>
                <a:t>2</a:t>
              </a:r>
              <a:r>
                <a:rPr lang="en-US" altLang="en-US" sz="1800" i="1" baseline="30000">
                  <a:cs typeface="Arial" charset="0"/>
                </a:rPr>
                <a:t>n</a:t>
              </a:r>
              <a:r>
                <a:rPr lang="en-US" altLang="en-US" sz="1800">
                  <a:cs typeface="Arial" charset="0"/>
                </a:rPr>
                <a:t> locations</a:t>
              </a:r>
            </a:p>
          </p:txBody>
        </p:sp>
        <p:sp>
          <p:nvSpPr>
            <p:cNvPr id="7171" name="AutoShape 3"/>
            <p:cNvSpPr>
              <a:spLocks noChangeArrowheads="1"/>
            </p:cNvSpPr>
            <p:nvPr/>
          </p:nvSpPr>
          <p:spPr bwMode="auto">
            <a:xfrm>
              <a:off x="1676400" y="3810000"/>
              <a:ext cx="914400" cy="3048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9CB3D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1600200" y="3352800"/>
              <a:ext cx="838200" cy="586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</a:pPr>
              <a:r>
                <a:rPr lang="en-US" altLang="en-US" sz="1600" i="1" dirty="0">
                  <a:cs typeface="Arial" charset="0"/>
                </a:rPr>
                <a:t>n</a:t>
              </a:r>
              <a:r>
                <a:rPr lang="en-US" altLang="en-US" sz="1600" dirty="0">
                  <a:cs typeface="Arial" charset="0"/>
                </a:rPr>
                <a:t>-bit address</a:t>
              </a:r>
            </a:p>
          </p:txBody>
        </p:sp>
        <p:sp>
          <p:nvSpPr>
            <p:cNvPr id="7173" name="AutoShape 5"/>
            <p:cNvSpPr>
              <a:spLocks noChangeArrowheads="1"/>
            </p:cNvSpPr>
            <p:nvPr/>
          </p:nvSpPr>
          <p:spPr bwMode="auto">
            <a:xfrm>
              <a:off x="4114800" y="3810000"/>
              <a:ext cx="1066800" cy="304800"/>
            </a:xfrm>
            <a:prstGeom prst="leftRightArrow">
              <a:avLst>
                <a:gd name="adj1" fmla="val 50000"/>
                <a:gd name="adj2" fmla="val 69676"/>
              </a:avLst>
            </a:prstGeom>
            <a:solidFill>
              <a:srgbClr val="9CB3D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 flipV="1">
              <a:off x="3048000" y="5103813"/>
              <a:ext cx="1588" cy="76517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 flipV="1">
              <a:off x="3581400" y="5103813"/>
              <a:ext cx="1588" cy="76517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3657600" y="5486400"/>
              <a:ext cx="1143000" cy="586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</a:pPr>
              <a:r>
                <a:rPr lang="en-US" altLang="en-US" sz="1600">
                  <a:cs typeface="Arial" charset="0"/>
                </a:rPr>
                <a:t>RD, WR Controls</a:t>
              </a:r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1981200" y="5486400"/>
              <a:ext cx="1143000" cy="340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</a:pPr>
              <a:r>
                <a:rPr lang="en-US" altLang="en-US" sz="1600">
                  <a:cs typeface="Arial" charset="0"/>
                </a:rPr>
                <a:t>CS Control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79" name="Text Box 11"/>
              <p:cNvSpPr txBox="1">
                <a:spLocks noChangeArrowheads="1"/>
              </p:cNvSpPr>
              <p:nvPr/>
            </p:nvSpPr>
            <p:spPr bwMode="auto">
              <a:xfrm>
                <a:off x="6096000" y="1371601"/>
                <a:ext cx="4038600" cy="44905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Sans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Sans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Sans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Sans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Sans" charset="0"/>
                    <a:cs typeface="DejaVu Sans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Sans" charset="0"/>
                    <a:cs typeface="DejaVu Sans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Sans" charset="0"/>
                    <a:cs typeface="DejaVu Sans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Sans" charset="0"/>
                    <a:cs typeface="DejaVu Sans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Sans" charset="0"/>
                    <a:cs typeface="DejaVu Sans" charset="0"/>
                  </a:defRPr>
                </a:lvl9pPr>
              </a:lstStyle>
              <a:p>
                <a:pPr>
                  <a:spcBef>
                    <a:spcPts val="1250"/>
                  </a:spcBef>
                </a:pPr>
                <a:r>
                  <a:rPr lang="en-US" altLang="en-US" dirty="0">
                    <a:solidFill>
                      <a:schemeClr val="tx1"/>
                    </a:solidFill>
                    <a:cs typeface="Arial" charset="0"/>
                  </a:rPr>
                  <a:t>When CS = 1,	Data is read from selected memory location if RD control is 1 and presented on the data lines. Data is written into the selected location if WR control is 1.</a:t>
                </a:r>
              </a:p>
              <a:p>
                <a:pPr>
                  <a:spcBef>
                    <a:spcPts val="1250"/>
                  </a:spcBef>
                </a:pPr>
                <a:r>
                  <a:rPr lang="en-US" altLang="en-US" dirty="0">
                    <a:solidFill>
                      <a:schemeClr val="tx1"/>
                    </a:solidFill>
                    <a:cs typeface="Arial" charset="0"/>
                  </a:rPr>
                  <a:t>When CS = 0, Data lines are tri-stated and no operation is carried out in memory.</a:t>
                </a:r>
              </a:p>
              <a:p>
                <a:pPr>
                  <a:spcBef>
                    <a:spcPts val="1250"/>
                  </a:spcBef>
                </a:pPr>
                <a:r>
                  <a:rPr lang="en-US" altLang="en-US" dirty="0">
                    <a:solidFill>
                      <a:schemeClr val="tx1"/>
                    </a:solidFill>
                    <a:cs typeface="Arial" charset="0"/>
                  </a:rPr>
                  <a:t>When RD,WR,CS = {001}    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→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cs typeface="Arial" charset="0"/>
                  </a:rPr>
                  <a:t>same as CS = 0.</a:t>
                </a:r>
              </a:p>
            </p:txBody>
          </p:sp>
        </mc:Choice>
        <mc:Fallback xmlns="">
          <p:sp>
            <p:nvSpPr>
              <p:cNvPr id="7179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1371601"/>
                <a:ext cx="4038600" cy="4490589"/>
              </a:xfrm>
              <a:prstGeom prst="rect">
                <a:avLst/>
              </a:prstGeom>
              <a:blipFill>
                <a:blip r:embed="rId3"/>
                <a:stretch>
                  <a:fillRect l="-2413" t="-1085" r="-3771" b="-20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CS220, 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669038-5858-44FB-9B33-46AA22F3093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/>
              <a:t>Random  Access  Memory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/>
              <a:t>Static  RAM </a:t>
            </a:r>
            <a:r>
              <a:rPr lang="en-US" b="1"/>
              <a:t> </a:t>
            </a:r>
            <a:endParaRPr lang="en-US"/>
          </a:p>
          <a:p>
            <a:pPr eaLnBrk="1"/>
            <a:r>
              <a:rPr lang="en-US"/>
              <a:t>Dynamic  RAM  (DRAM) 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About  this  lecture..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 this  lecture, we will study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Concepts  of  primary  memory.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Different types of primary memory </a:t>
            </a:r>
          </a:p>
          <a:p>
            <a:pPr lvl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Random access memory (RAM) </a:t>
            </a:r>
          </a:p>
          <a:p>
            <a:pPr lvl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Read only memory (ROM). 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Different types of RAM</a:t>
            </a:r>
          </a:p>
          <a:p>
            <a:pPr lvl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Static RAM (SRAM)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Dynamic RAM (DRAM). 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DRAM  organization.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Design of memory subsystem using SRAM.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Design of memory subsystem using DRAM.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Technologies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2133600" y="1524000"/>
            <a:ext cx="8229600" cy="4876800"/>
          </a:xfrm>
          <a:ln/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Writeable vs. non-writeable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ROM (Read only memory)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RAM (Read write memory </a:t>
            </a:r>
            <a:r>
              <a:rPr lang="en-US" altLang="en-US" sz="2000" i="1" dirty="0"/>
              <a:t>but known as</a:t>
            </a:r>
            <a:r>
              <a:rPr lang="en-US" altLang="en-US" sz="2000" dirty="0"/>
              <a:t> Random Access memory)</a:t>
            </a: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Volatility 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Does memory retain values when powered off?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ROM, NVRAM</a:t>
            </a: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Technology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ROM: Data masked at fabrication time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PROM: Once programmable (specialized programmers)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EPROM: Erasable and then programmable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EEPROM: Electrically (selectively) erasable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Flash: Sector oriented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RAM, Static vs. Dynamic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Dynamic: Slow but cheap. DRAM, EDORAM (Extended Data Out RAM), S(Single)DRAM,  DDR(Double Data Rate)-RAM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Memory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CS220, 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669038-5858-44FB-9B33-46AA22F3093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B941-6495-07E6-6B79-FEC5CE90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6A5A-D788-326F-8EAF-8D569C11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725" y="5114926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AF2EB7-4B90-7C95-1895-2FFD2567F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26" y="1564217"/>
            <a:ext cx="5317161" cy="4358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Types of RAM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/>
              <a:t>  </a:t>
            </a:r>
            <a:r>
              <a:rPr lang="en-US" altLang="en-US" sz="25700" dirty="0"/>
              <a:t>       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6" name="Picture 2" descr="Types of RAM">
            <a:hlinkClick r:id="rId2"/>
            <a:extLst>
              <a:ext uri="{FF2B5EF4-FFF2-40B4-BE49-F238E27FC236}">
                <a16:creationId xmlns:a16="http://schemas.microsoft.com/office/drawing/2014/main" id="{CFF5576C-3920-8966-AFBB-1325A6FB8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1192774"/>
            <a:ext cx="7592460" cy="555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74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5532E1B2-8326-CE61-9367-A41A749D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334644"/>
            <a:ext cx="7979664" cy="466980"/>
          </a:xfrm>
        </p:spPr>
        <p:txBody>
          <a:bodyPr anchor="ctr">
            <a:normAutofit fontScale="90000"/>
          </a:bodyPr>
          <a:lstStyle/>
          <a:p>
            <a:r>
              <a:rPr lang="en-US" sz="3500" dirty="0"/>
              <a:t>SRAM vs DRAM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4F2CFC-76C2-E5E1-C9DF-8EDE356323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0" y="944883"/>
          <a:ext cx="8077200" cy="5687565"/>
        </p:xfrm>
        <a:graphic>
          <a:graphicData uri="http://schemas.openxmlformats.org/drawingml/2006/table">
            <a:tbl>
              <a:tblPr/>
              <a:tblGrid>
                <a:gridCol w="3991977">
                  <a:extLst>
                    <a:ext uri="{9D8B030D-6E8A-4147-A177-3AD203B41FA5}">
                      <a16:colId xmlns:a16="http://schemas.microsoft.com/office/drawing/2014/main" val="1615003936"/>
                    </a:ext>
                  </a:extLst>
                </a:gridCol>
                <a:gridCol w="4085223">
                  <a:extLst>
                    <a:ext uri="{9D8B030D-6E8A-4147-A177-3AD203B41FA5}">
                      <a16:colId xmlns:a16="http://schemas.microsoft.com/office/drawing/2014/main" val="1961081482"/>
                    </a:ext>
                  </a:extLst>
                </a:gridCol>
              </a:tblGrid>
              <a:tr h="4437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SRAM</a:t>
                      </a:r>
                    </a:p>
                  </a:txBody>
                  <a:tcPr marL="80415" marR="80415" marT="40208" marB="40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DRAM</a:t>
                      </a:r>
                    </a:p>
                  </a:txBody>
                  <a:tcPr marL="80415" marR="80415" marT="40208" marB="40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631732"/>
                  </a:ext>
                </a:extLst>
              </a:tr>
              <a:tr h="74624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SRAM has lower access time, so it is faster compared to DRAM.</a:t>
                      </a:r>
                    </a:p>
                  </a:txBody>
                  <a:tcPr marL="80415" marR="80415" marT="40208" marB="402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DRAM has higher access time, so it is slower than SRAM.</a:t>
                      </a:r>
                    </a:p>
                  </a:txBody>
                  <a:tcPr marL="80415" marR="80415" marT="40208" marB="402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89116"/>
                  </a:ext>
                </a:extLst>
              </a:tr>
              <a:tr h="74624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SRAM is costlier than DRAM.</a:t>
                      </a:r>
                    </a:p>
                  </a:txBody>
                  <a:tcPr marL="80415" marR="80415" marT="40208" marB="402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DRAM costs less compared to SRAM.</a:t>
                      </a:r>
                    </a:p>
                  </a:txBody>
                  <a:tcPr marL="80415" marR="80415" marT="40208" marB="402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709876"/>
                  </a:ext>
                </a:extLst>
              </a:tr>
              <a:tr h="135130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SRAM requires a constant power supply, which means this type of memory which consumes more power.</a:t>
                      </a:r>
                    </a:p>
                  </a:txBody>
                  <a:tcPr marL="80415" marR="80415" marT="40208" marB="402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DRAM offers reduced power consumption because the information is stored in the capacitor.</a:t>
                      </a:r>
                    </a:p>
                  </a:txBody>
                  <a:tcPr marL="80415" marR="80415" marT="40208" marB="402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077006"/>
                  </a:ext>
                </a:extLst>
              </a:tr>
              <a:tr h="16538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It is a complex internal circuitry, and it offers less storage capacity is available compared to the same physical size of a DRAM memory chip.</a:t>
                      </a:r>
                    </a:p>
                  </a:txBody>
                  <a:tcPr marL="80415" marR="80415" marT="40208" marB="402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It is the small internal circuitry in the one-bit memory cell of DRAM. The large storage capacity is available.</a:t>
                      </a:r>
                    </a:p>
                  </a:txBody>
                  <a:tcPr marL="80415" marR="80415" marT="40208" marB="402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10015"/>
                  </a:ext>
                </a:extLst>
              </a:tr>
              <a:tr h="74624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SRAM has a low packaging density.</a:t>
                      </a:r>
                    </a:p>
                  </a:txBody>
                  <a:tcPr marL="80415" marR="80415" marT="40208" marB="402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DRAM has a high packaging density.</a:t>
                      </a:r>
                    </a:p>
                  </a:txBody>
                  <a:tcPr marL="80415" marR="80415" marT="40208" marB="402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40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21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D204-5D7E-E0CA-225F-2B2A38F0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697" y="348866"/>
            <a:ext cx="7533018" cy="877729"/>
          </a:xfrm>
        </p:spPr>
        <p:txBody>
          <a:bodyPr anchor="ctr">
            <a:norm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 sz="3200" b="1">
                <a:solidFill>
                  <a:srgbClr val="FFFFFF"/>
                </a:solidFill>
                <a:latin typeface="Source Sans Pro" panose="020B0503030403020204" pitchFamily="34" charset="0"/>
              </a:rPr>
              <a:t>Performance Comparison of RAM Types</a:t>
            </a:r>
          </a:p>
          <a:p>
            <a:pPr eaLnBrk="0" fontAlgn="base" hangingPunct="0">
              <a:spcAft>
                <a:spcPct val="0"/>
              </a:spcAft>
            </a:pPr>
            <a:endParaRPr lang="en-US" altLang="en-US" sz="3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993A0E-6144-F908-023B-B1982D3BC6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8801" y="1828800"/>
          <a:ext cx="8610599" cy="4953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051204">
                  <a:extLst>
                    <a:ext uri="{9D8B030D-6E8A-4147-A177-3AD203B41FA5}">
                      <a16:colId xmlns:a16="http://schemas.microsoft.com/office/drawing/2014/main" val="1418290532"/>
                    </a:ext>
                  </a:extLst>
                </a:gridCol>
                <a:gridCol w="909063">
                  <a:extLst>
                    <a:ext uri="{9D8B030D-6E8A-4147-A177-3AD203B41FA5}">
                      <a16:colId xmlns:a16="http://schemas.microsoft.com/office/drawing/2014/main" val="1618365674"/>
                    </a:ext>
                  </a:extLst>
                </a:gridCol>
                <a:gridCol w="979316">
                  <a:extLst>
                    <a:ext uri="{9D8B030D-6E8A-4147-A177-3AD203B41FA5}">
                      <a16:colId xmlns:a16="http://schemas.microsoft.com/office/drawing/2014/main" val="779168179"/>
                    </a:ext>
                  </a:extLst>
                </a:gridCol>
                <a:gridCol w="1284843">
                  <a:extLst>
                    <a:ext uri="{9D8B030D-6E8A-4147-A177-3AD203B41FA5}">
                      <a16:colId xmlns:a16="http://schemas.microsoft.com/office/drawing/2014/main" val="1271075892"/>
                    </a:ext>
                  </a:extLst>
                </a:gridCol>
                <a:gridCol w="1082248">
                  <a:extLst>
                    <a:ext uri="{9D8B030D-6E8A-4147-A177-3AD203B41FA5}">
                      <a16:colId xmlns:a16="http://schemas.microsoft.com/office/drawing/2014/main" val="2346498462"/>
                    </a:ext>
                  </a:extLst>
                </a:gridCol>
                <a:gridCol w="1181911">
                  <a:extLst>
                    <a:ext uri="{9D8B030D-6E8A-4147-A177-3AD203B41FA5}">
                      <a16:colId xmlns:a16="http://schemas.microsoft.com/office/drawing/2014/main" val="90684353"/>
                    </a:ext>
                  </a:extLst>
                </a:gridCol>
                <a:gridCol w="1152501">
                  <a:extLst>
                    <a:ext uri="{9D8B030D-6E8A-4147-A177-3AD203B41FA5}">
                      <a16:colId xmlns:a16="http://schemas.microsoft.com/office/drawing/2014/main" val="1041536590"/>
                    </a:ext>
                  </a:extLst>
                </a:gridCol>
                <a:gridCol w="969513">
                  <a:extLst>
                    <a:ext uri="{9D8B030D-6E8A-4147-A177-3AD203B41FA5}">
                      <a16:colId xmlns:a16="http://schemas.microsoft.com/office/drawing/2014/main" val="1323180224"/>
                    </a:ext>
                  </a:extLst>
                </a:gridCol>
              </a:tblGrid>
              <a:tr h="1058504">
                <a:tc>
                  <a:txBody>
                    <a:bodyPr/>
                    <a:lstStyle/>
                    <a:p>
                      <a:pPr algn="l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Standard</a:t>
                      </a:r>
                    </a:p>
                  </a:txBody>
                  <a:tcPr marL="116449" marR="64257" marT="89576" marB="89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Time in Market</a:t>
                      </a:r>
                    </a:p>
                  </a:txBody>
                  <a:tcPr marL="116449" marR="64257" marT="89576" marB="89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Internal Rate</a:t>
                      </a:r>
                    </a:p>
                  </a:txBody>
                  <a:tcPr marL="116449" marR="64257" marT="89576" marB="89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Bus Clock(MHZ)</a:t>
                      </a:r>
                    </a:p>
                  </a:txBody>
                  <a:tcPr marL="116449" marR="64257" marT="89576" marB="89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Perfectch</a:t>
                      </a:r>
                    </a:p>
                  </a:txBody>
                  <a:tcPr marL="116449" marR="64257" marT="89576" marB="89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Data rate(MT/s)</a:t>
                      </a:r>
                    </a:p>
                  </a:txBody>
                  <a:tcPr marL="116449" marR="64257" marT="89576" marB="89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Tranfer rate(GB/s)</a:t>
                      </a:r>
                    </a:p>
                  </a:txBody>
                  <a:tcPr marL="116449" marR="64257" marT="89576" marB="89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Voltage</a:t>
                      </a:r>
                    </a:p>
                  </a:txBody>
                  <a:tcPr marL="116449" marR="64257" marT="89576" marB="89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814530"/>
                  </a:ext>
                </a:extLst>
              </a:tr>
              <a:tr h="708998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SDRAM</a:t>
                      </a:r>
                    </a:p>
                  </a:txBody>
                  <a:tcPr marL="116449" marR="64257" marT="89576" marB="89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1993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100-166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100-166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1n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100-166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0.8-1.3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254066"/>
                  </a:ext>
                </a:extLst>
              </a:tr>
              <a:tr h="708998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DDR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133-200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133-200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2n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266-400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2.1-3.2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2.5/2.6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005064"/>
                  </a:ext>
                </a:extLst>
              </a:tr>
              <a:tr h="1058504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DDR2 SDRAM</a:t>
                      </a:r>
                    </a:p>
                  </a:txBody>
                  <a:tcPr marL="116449" marR="64257" marT="89576" marB="89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2003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133-200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266-400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4n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533-800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4.2-6.4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1.8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402894"/>
                  </a:ext>
                </a:extLst>
              </a:tr>
              <a:tr h="708998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DDR3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2007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133-200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533-800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8n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1066-1600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8.5-14.9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1.35/1.5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084067"/>
                  </a:ext>
                </a:extLst>
              </a:tr>
              <a:tr h="70899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DDR 4</a:t>
                      </a:r>
                    </a:p>
                  </a:txBody>
                  <a:tcPr marL="116449" marR="64257" marT="89576" marB="89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2014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133-200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1066-1600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8n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2133-3200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17-21.3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1.2</a:t>
                      </a:r>
                    </a:p>
                  </a:txBody>
                  <a:tcPr marL="116449" marR="64257" marT="89576" marB="8957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674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0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Memory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Primary Memory keeps data and programs for execution by a computer. 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Execution time depends on the program and data transfer time to and from the primary memory. </a:t>
            </a:r>
          </a:p>
          <a:p>
            <a:pPr eaLnBrk="1"/>
            <a:r>
              <a:rPr lang="en-US">
                <a:latin typeface="Times New Roman" pitchFamily="18" charset="0"/>
                <a:cs typeface="Times New Roman" pitchFamily="18" charset="0"/>
              </a:rPr>
              <a:t>A computer generates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bit wide address for the memory. </a:t>
            </a:r>
          </a:p>
          <a:p>
            <a:pPr eaLnBrk="1"/>
            <a:r>
              <a:rPr lang="en-US">
                <a:latin typeface="Times New Roman" pitchFamily="18" charset="0"/>
                <a:cs typeface="Times New Roman" pitchFamily="18" charset="0"/>
              </a:rPr>
              <a:t>Thus  there  will  be  2</a:t>
            </a:r>
            <a:r>
              <a:rPr lang="en-US" b="1" baseline="30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  distinct  locations.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Memory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CPU generates address under a program control and puts them in an internal register called MAR. </a:t>
            </a:r>
          </a:p>
          <a:p>
            <a:pPr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MAR register output is available on the external pins of the CPU chip. </a:t>
            </a:r>
          </a:p>
          <a:p>
            <a:pPr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Similarly, MDR register of the processor is used to transfer data between primary memory and CPU. </a:t>
            </a:r>
          </a:p>
          <a:p>
            <a:pPr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Data transfer to and from memory is done using a bus known as Memory Bus.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Memory  bus  consists  of  three  types  of  lines.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Address lines</a:t>
            </a:r>
          </a:p>
          <a:p>
            <a:pPr lvl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lines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defRPr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Control  lines</a:t>
            </a: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Memory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Word-addressable  Machine </a:t>
            </a:r>
          </a:p>
          <a:p>
            <a:pPr>
              <a:defRPr/>
            </a:pPr>
            <a:r>
              <a:rPr lang="en-US" dirty="0"/>
              <a:t>A word is the memory data of size</a:t>
            </a:r>
            <a:r>
              <a:rPr lang="en-US" b="1" dirty="0"/>
              <a:t> N  </a:t>
            </a:r>
            <a:r>
              <a:rPr lang="en-US" dirty="0"/>
              <a:t>bits.</a:t>
            </a:r>
            <a:r>
              <a:rPr lang="en-US" b="1" dirty="0"/>
              <a:t> </a:t>
            </a:r>
            <a:endParaRPr lang="en-US" dirty="0"/>
          </a:p>
          <a:p>
            <a:pPr>
              <a:defRPr/>
            </a:pPr>
            <a:r>
              <a:rPr lang="en-US" dirty="0"/>
              <a:t>In some computers, word is the smallest</a:t>
            </a:r>
            <a:r>
              <a:rPr lang="en-US" b="1" dirty="0"/>
              <a:t> </a:t>
            </a:r>
            <a:r>
              <a:rPr lang="en-US" dirty="0"/>
              <a:t>and the only addressable unit. </a:t>
            </a:r>
          </a:p>
          <a:p>
            <a:pPr>
              <a:defRPr/>
            </a:pPr>
            <a:r>
              <a:rPr lang="en-US" dirty="0"/>
              <a:t>Words  are  addressed  starting  from  0.</a:t>
            </a:r>
            <a:r>
              <a:rPr lang="en-US" b="1" dirty="0"/>
              <a:t> </a:t>
            </a:r>
            <a:endParaRPr lang="en-US" dirty="0"/>
          </a:p>
          <a:p>
            <a:pPr>
              <a:defRPr/>
            </a:pPr>
            <a:r>
              <a:rPr lang="en-US" dirty="0"/>
              <a:t>Byte-addressable  Machine </a:t>
            </a:r>
          </a:p>
          <a:p>
            <a:pPr>
              <a:defRPr/>
            </a:pPr>
            <a:r>
              <a:rPr lang="en-US" dirty="0"/>
              <a:t>In some computers, Byte is the smallest</a:t>
            </a:r>
            <a:r>
              <a:rPr lang="en-US" b="1" dirty="0"/>
              <a:t> </a:t>
            </a:r>
            <a:r>
              <a:rPr lang="en-US" dirty="0"/>
              <a:t>addressable unit. A word consists of one byte (8 bits) for 8 bit computers, 2 bytes for 16 bit computers, 4 bytes for 32 bit computers and 8 bytes for 64 bit computers. </a:t>
            </a:r>
          </a:p>
          <a:p>
            <a:pPr>
              <a:defRPr/>
            </a:pPr>
            <a:r>
              <a:rPr lang="en-US" dirty="0"/>
              <a:t>Bytes  are  addressed  starting  from  0.</a:t>
            </a:r>
            <a:r>
              <a:rPr lang="en-US" b="1" dirty="0"/>
              <a:t> </a:t>
            </a:r>
            <a:endParaRPr lang="en-US" dirty="0"/>
          </a:p>
          <a:p>
            <a:pPr>
              <a:buNone/>
              <a:defRPr/>
            </a:pPr>
            <a:r>
              <a:rPr lang="en-US" dirty="0"/>
              <a:t> 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11464</TotalTime>
  <Words>834</Words>
  <Application>Microsoft Office PowerPoint</Application>
  <PresentationFormat>Widescreen</PresentationFormat>
  <Paragraphs>159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DejaVu Sans</vt:lpstr>
      <vt:lpstr>Source Sans Pro</vt:lpstr>
      <vt:lpstr>Times New Roman</vt:lpstr>
      <vt:lpstr>Office Theme</vt:lpstr>
      <vt:lpstr>Memory </vt:lpstr>
      <vt:lpstr>About  this  lecture.. </vt:lpstr>
      <vt:lpstr>Technologies</vt:lpstr>
      <vt:lpstr>Types of RAMs</vt:lpstr>
      <vt:lpstr>SRAM vs DRAM</vt:lpstr>
      <vt:lpstr>Performance Comparison of RAM Types </vt:lpstr>
      <vt:lpstr>Memory </vt:lpstr>
      <vt:lpstr>Memory </vt:lpstr>
      <vt:lpstr>Memory </vt:lpstr>
      <vt:lpstr>Memory </vt:lpstr>
      <vt:lpstr>Memory </vt:lpstr>
      <vt:lpstr>Types  of  Primary  Memory </vt:lpstr>
      <vt:lpstr>Random  Access  Memory </vt:lpstr>
      <vt:lpstr>Memory addressability</vt:lpstr>
      <vt:lpstr>Memory Interface: Simple byte wide bus</vt:lpstr>
      <vt:lpstr>Random  Access  Memory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ajain</dc:creator>
  <cp:lastModifiedBy>Admin</cp:lastModifiedBy>
  <cp:revision>3</cp:revision>
  <dcterms:created xsi:type="dcterms:W3CDTF">2023-09-28T07:35:15Z</dcterms:created>
  <dcterms:modified xsi:type="dcterms:W3CDTF">2023-11-02T04:35:49Z</dcterms:modified>
</cp:coreProperties>
</file>