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60051-31B1-47F9-9C76-B49F465FA9B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09643-F877-4549-8B08-EB6010CB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8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4398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1612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734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6353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8731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0989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8C85-7C61-4575-BEFE-3301A43F8EB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F275-FC9C-47E4-B8C5-FAC95ECD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8C85-7C61-4575-BEFE-3301A43F8EB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F275-FC9C-47E4-B8C5-FAC95ECD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8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8C85-7C61-4575-BEFE-3301A43F8EB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F275-FC9C-47E4-B8C5-FAC95ECD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80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05C36-A5D6-4B6E-8CB5-268644E3F2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F7394-880B-4E19-A3A9-D4AF74726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1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6D631-1506-48FB-BBE1-A72AC015AC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BBF22-F839-4B51-B75F-ED3C5A4BDE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105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33C54-AE4F-49A6-B1A5-158D7CF7BA5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A7D8C-8CE5-4B54-8F71-9E1B368099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37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CF62C-ED19-4149-A1B1-BB85058A7D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35BFF-8C29-48E5-AD0F-F664277621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350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0CBAE1-043E-4BB0-9B09-CE9CBBCE21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A576E-7DD2-4EBD-8223-DBDCCE4DEC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239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415A6-A2CC-45D8-92C7-D6D2097AD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AC034-FF91-43F3-A5BE-BEA7A48486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091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07277-CC1A-4F47-AEF0-90CC51411D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D2BCB-F251-40DA-9A49-11DC310C22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1030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0B445-A3D2-40BE-9498-723BDD3A93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E132-D431-442B-AA5C-F7756A1DD68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27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8C85-7C61-4575-BEFE-3301A43F8EB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F275-FC9C-47E4-B8C5-FAC95ECD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54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F075C-A55C-4587-9AA5-4ED30247A4D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F9E9A-1DD7-4BD3-AA75-08BF9C9602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174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02FD3-FC2A-4527-A7F0-EFBFDE83A7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9D12A-3555-422A-B463-E76AD62BE4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8190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B0403-7CC5-467D-AAA4-90C9D53F52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0A73D-5F30-485F-A8CE-5CD3FD00A9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40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8C85-7C61-4575-BEFE-3301A43F8EB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F275-FC9C-47E4-B8C5-FAC95ECD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0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8C85-7C61-4575-BEFE-3301A43F8EB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F275-FC9C-47E4-B8C5-FAC95ECD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3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8C85-7C61-4575-BEFE-3301A43F8EB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F275-FC9C-47E4-B8C5-FAC95ECD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5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8C85-7C61-4575-BEFE-3301A43F8EB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F275-FC9C-47E4-B8C5-FAC95ECD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6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8C85-7C61-4575-BEFE-3301A43F8EB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F275-FC9C-47E4-B8C5-FAC95ECD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2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8C85-7C61-4575-BEFE-3301A43F8EB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F275-FC9C-47E4-B8C5-FAC95ECD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2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8C85-7C61-4575-BEFE-3301A43F8EB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F275-FC9C-47E4-B8C5-FAC95ECD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7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58C85-7C61-4575-BEFE-3301A43F8EB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7F275-FC9C-47E4-B8C5-FAC95ECD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22B8BD5-9671-4A09-A317-738C927993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FE27FF2-B435-4A80-98E7-EFA8E3F91D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01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25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Random  Access  Memory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981200" y="914400"/>
            <a:ext cx="8229600" cy="4953000"/>
          </a:xfrm>
        </p:spPr>
        <p:txBody>
          <a:bodyPr/>
          <a:lstStyle/>
          <a:p>
            <a:pPr eaLnBrk="1"/>
            <a:r>
              <a:rPr lang="en-US"/>
              <a:t>Random Access Memory (RAM) is a memory unit where data from any memory location can be read or written in a constant amount of time. </a:t>
            </a:r>
          </a:p>
          <a:p>
            <a:pPr eaLnBrk="1"/>
            <a:r>
              <a:rPr lang="en-US"/>
              <a:t>The following is the block diagram for such a memory.</a:t>
            </a: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3581400"/>
            <a:ext cx="60579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3647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Memory addressability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2133600" y="1524000"/>
            <a:ext cx="8382000" cy="4953000"/>
          </a:xfrm>
          <a:ln/>
        </p:spPr>
        <p:txBody>
          <a:bodyPr/>
          <a:lstStyle/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Memory is a big array of bytes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Not entire address space need to have storage attached.</a:t>
            </a:r>
          </a:p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Processors need to read multi-byte data structures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Short (2 bytes), </a:t>
            </a:r>
            <a:r>
              <a:rPr lang="en-US" altLang="en-US" dirty="0" err="1"/>
              <a:t>int</a:t>
            </a:r>
            <a:r>
              <a:rPr lang="en-US" altLang="en-US" dirty="0"/>
              <a:t> (4 bytes), double (8 bytes) etc.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Should the access be one byte at a time?</a:t>
            </a:r>
          </a:p>
          <a:p>
            <a:pPr marL="1141413" lvl="2" indent="-2270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Issue of the bus interface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t>Memory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t>CS220, 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669038-5858-44FB-9B33-46AA22F3093F}" type="slidenum">
              <a:rPr lang="en-US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en-US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50504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000"/>
              <a:t>Memory Interface: Simple byte wide bus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953000" y="3352801"/>
            <a:ext cx="129540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fontAlgn="base">
              <a:spcBef>
                <a:spcPts val="1000"/>
              </a:spcBef>
              <a:spcAft>
                <a:spcPct val="0"/>
              </a:spcAft>
            </a:pPr>
            <a:r>
              <a:rPr lang="en-US" altLang="en-US" sz="1600">
                <a:cs typeface="Arial" charset="0"/>
              </a:rPr>
              <a:t>8-bit data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2247900" y="2667001"/>
            <a:ext cx="3581400" cy="3330157"/>
            <a:chOff x="1600200" y="2743200"/>
            <a:chExt cx="3581400" cy="3330157"/>
          </a:xfrm>
        </p:grpSpPr>
        <p:sp>
          <p:nvSpPr>
            <p:cNvPr id="7170" name="Rectangle 2"/>
            <p:cNvSpPr>
              <a:spLocks noChangeArrowheads="1"/>
            </p:cNvSpPr>
            <p:nvPr/>
          </p:nvSpPr>
          <p:spPr bwMode="auto">
            <a:xfrm>
              <a:off x="2590800" y="2743200"/>
              <a:ext cx="1524000" cy="2362200"/>
            </a:xfrm>
            <a:prstGeom prst="rect">
              <a:avLst/>
            </a:prstGeom>
            <a:solidFill>
              <a:srgbClr val="9CB3D8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>
                  <a:cs typeface="Arial" charset="0"/>
                </a:rPr>
                <a:t>2</a:t>
              </a:r>
              <a:r>
                <a:rPr lang="en-US" altLang="en-US" sz="1800" i="1" baseline="30000">
                  <a:cs typeface="Arial" charset="0"/>
                </a:rPr>
                <a:t>n</a:t>
              </a:r>
              <a:r>
                <a:rPr lang="en-US" altLang="en-US" sz="1800">
                  <a:cs typeface="Arial" charset="0"/>
                </a:rPr>
                <a:t> locations</a:t>
              </a:r>
            </a:p>
          </p:txBody>
        </p:sp>
        <p:sp>
          <p:nvSpPr>
            <p:cNvPr id="7171" name="AutoShape 3"/>
            <p:cNvSpPr>
              <a:spLocks noChangeArrowheads="1"/>
            </p:cNvSpPr>
            <p:nvPr/>
          </p:nvSpPr>
          <p:spPr bwMode="auto">
            <a:xfrm>
              <a:off x="1676400" y="3810000"/>
              <a:ext cx="914400" cy="304800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9CB3D8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172" name="Text Box 4"/>
            <p:cNvSpPr txBox="1">
              <a:spLocks noChangeArrowheads="1"/>
            </p:cNvSpPr>
            <p:nvPr/>
          </p:nvSpPr>
          <p:spPr bwMode="auto">
            <a:xfrm>
              <a:off x="1600200" y="3352800"/>
              <a:ext cx="838200" cy="586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9pPr>
            </a:lstStyle>
            <a:p>
              <a:pPr fontAlgn="base">
                <a:spcBef>
                  <a:spcPts val="1000"/>
                </a:spcBef>
                <a:spcAft>
                  <a:spcPct val="0"/>
                </a:spcAft>
              </a:pPr>
              <a:r>
                <a:rPr lang="en-US" altLang="en-US" sz="1600" i="1" dirty="0">
                  <a:cs typeface="Arial" charset="0"/>
                </a:rPr>
                <a:t>n</a:t>
              </a:r>
              <a:r>
                <a:rPr lang="en-US" altLang="en-US" sz="1600" dirty="0">
                  <a:cs typeface="Arial" charset="0"/>
                </a:rPr>
                <a:t>-bit address</a:t>
              </a:r>
            </a:p>
          </p:txBody>
        </p:sp>
        <p:sp>
          <p:nvSpPr>
            <p:cNvPr id="7173" name="AutoShape 5"/>
            <p:cNvSpPr>
              <a:spLocks noChangeArrowheads="1"/>
            </p:cNvSpPr>
            <p:nvPr/>
          </p:nvSpPr>
          <p:spPr bwMode="auto">
            <a:xfrm>
              <a:off x="4114800" y="3810000"/>
              <a:ext cx="1066800" cy="304800"/>
            </a:xfrm>
            <a:prstGeom prst="leftRightArrow">
              <a:avLst>
                <a:gd name="adj1" fmla="val 50000"/>
                <a:gd name="adj2" fmla="val 69676"/>
              </a:avLst>
            </a:prstGeom>
            <a:solidFill>
              <a:srgbClr val="9CB3D8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175" name="Line 7"/>
            <p:cNvSpPr>
              <a:spLocks noChangeShapeType="1"/>
            </p:cNvSpPr>
            <p:nvPr/>
          </p:nvSpPr>
          <p:spPr bwMode="auto">
            <a:xfrm flipV="1">
              <a:off x="3048000" y="5103813"/>
              <a:ext cx="1588" cy="76517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176" name="Line 8"/>
            <p:cNvSpPr>
              <a:spLocks noChangeShapeType="1"/>
            </p:cNvSpPr>
            <p:nvPr/>
          </p:nvSpPr>
          <p:spPr bwMode="auto">
            <a:xfrm flipV="1">
              <a:off x="3581400" y="5103813"/>
              <a:ext cx="1588" cy="76517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177" name="Text Box 9"/>
            <p:cNvSpPr txBox="1">
              <a:spLocks noChangeArrowheads="1"/>
            </p:cNvSpPr>
            <p:nvPr/>
          </p:nvSpPr>
          <p:spPr bwMode="auto">
            <a:xfrm>
              <a:off x="3657600" y="5486400"/>
              <a:ext cx="1143000" cy="586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9pPr>
            </a:lstStyle>
            <a:p>
              <a:pPr fontAlgn="base">
                <a:spcBef>
                  <a:spcPts val="1000"/>
                </a:spcBef>
                <a:spcAft>
                  <a:spcPct val="0"/>
                </a:spcAft>
              </a:pPr>
              <a:r>
                <a:rPr lang="en-US" altLang="en-US" sz="1600">
                  <a:cs typeface="Arial" charset="0"/>
                </a:rPr>
                <a:t>RD, WR Controls</a:t>
              </a:r>
            </a:p>
          </p:txBody>
        </p:sp>
        <p:sp>
          <p:nvSpPr>
            <p:cNvPr id="7178" name="Text Box 10"/>
            <p:cNvSpPr txBox="1">
              <a:spLocks noChangeArrowheads="1"/>
            </p:cNvSpPr>
            <p:nvPr/>
          </p:nvSpPr>
          <p:spPr bwMode="auto">
            <a:xfrm>
              <a:off x="1981200" y="5486400"/>
              <a:ext cx="1143000" cy="340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9pPr>
            </a:lstStyle>
            <a:p>
              <a:pPr fontAlgn="base">
                <a:spcBef>
                  <a:spcPts val="1000"/>
                </a:spcBef>
                <a:spcAft>
                  <a:spcPct val="0"/>
                </a:spcAft>
              </a:pPr>
              <a:r>
                <a:rPr lang="en-US" altLang="en-US" sz="1600">
                  <a:cs typeface="Arial" charset="0"/>
                </a:rPr>
                <a:t>CS Control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79" name="Text Box 11"/>
              <p:cNvSpPr txBox="1">
                <a:spLocks noChangeArrowheads="1"/>
              </p:cNvSpPr>
              <p:nvPr/>
            </p:nvSpPr>
            <p:spPr bwMode="auto">
              <a:xfrm>
                <a:off x="6096000" y="1371601"/>
                <a:ext cx="4038600" cy="44905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3465A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Sans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Sans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Sans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Sans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Sans" charset="0"/>
                    <a:cs typeface="DejaVu Sans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Sans" charset="0"/>
                    <a:cs typeface="DejaVu Sans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Sans" charset="0"/>
                    <a:cs typeface="DejaVu Sans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Sans" charset="0"/>
                    <a:cs typeface="DejaVu Sans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DejaVu Sans" charset="0"/>
                    <a:cs typeface="DejaVu Sans" charset="0"/>
                  </a:defRPr>
                </a:lvl9pPr>
              </a:lstStyle>
              <a:p>
                <a:pPr fontAlgn="base">
                  <a:spcBef>
                    <a:spcPts val="1250"/>
                  </a:spcBef>
                  <a:spcAft>
                    <a:spcPct val="0"/>
                  </a:spcAft>
                </a:pPr>
                <a:r>
                  <a:rPr lang="en-US" altLang="en-US" dirty="0">
                    <a:solidFill>
                      <a:prstClr val="black"/>
                    </a:solidFill>
                    <a:cs typeface="Arial" charset="0"/>
                  </a:rPr>
                  <a:t>When CS = 1,	Data is read from selected memory location if RD control is 1 and presented on the data lines. Data is written into the selected location if WR control is 1.</a:t>
                </a:r>
              </a:p>
              <a:p>
                <a:pPr fontAlgn="base">
                  <a:spcBef>
                    <a:spcPts val="1250"/>
                  </a:spcBef>
                  <a:spcAft>
                    <a:spcPct val="0"/>
                  </a:spcAft>
                </a:pPr>
                <a:r>
                  <a:rPr lang="en-US" altLang="en-US" dirty="0">
                    <a:solidFill>
                      <a:prstClr val="black"/>
                    </a:solidFill>
                    <a:cs typeface="Arial" charset="0"/>
                  </a:rPr>
                  <a:t>When CS = 0, Data lines are tri-stated and no operation is carried out in memory.</a:t>
                </a:r>
              </a:p>
              <a:p>
                <a:pPr fontAlgn="base">
                  <a:spcBef>
                    <a:spcPts val="1250"/>
                  </a:spcBef>
                  <a:spcAft>
                    <a:spcPct val="0"/>
                  </a:spcAft>
                </a:pPr>
                <a:r>
                  <a:rPr lang="en-US" altLang="en-US" dirty="0">
                    <a:solidFill>
                      <a:prstClr val="black"/>
                    </a:solidFill>
                    <a:cs typeface="Arial" charset="0"/>
                  </a:rPr>
                  <a:t>When RD,WR,CS = {001}    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→ 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cs typeface="Arial" charset="0"/>
                  </a:rPr>
                  <a:t>same as CS = 0.</a:t>
                </a:r>
              </a:p>
            </p:txBody>
          </p:sp>
        </mc:Choice>
        <mc:Fallback xmlns="">
          <p:sp>
            <p:nvSpPr>
              <p:cNvPr id="7179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1371601"/>
                <a:ext cx="4038600" cy="4490589"/>
              </a:xfrm>
              <a:prstGeom prst="rect">
                <a:avLst/>
              </a:prstGeom>
              <a:blipFill>
                <a:blip r:embed="rId3"/>
                <a:stretch>
                  <a:fillRect l="-2413" t="-1085" r="-3771" b="-203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t>Memory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t>CS220, CO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669038-5858-44FB-9B33-46AA22F3093F}" type="slidenum">
              <a:rPr lang="en-US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en-US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10120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Random  Access  Memory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/>
              <a:t>Static  RAM </a:t>
            </a:r>
            <a:r>
              <a:rPr lang="en-US" b="1"/>
              <a:t> </a:t>
            </a:r>
            <a:endParaRPr lang="en-US"/>
          </a:p>
          <a:p>
            <a:pPr eaLnBrk="1"/>
            <a:r>
              <a:rPr lang="en-US"/>
              <a:t>Dynamic  RAM  (DRAM) </a:t>
            </a:r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84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RAM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Static  RAM </a:t>
            </a:r>
          </a:p>
          <a:p>
            <a:pPr lvl="1"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Consists of memory elements such as flip-flops for storing binary information. </a:t>
            </a:r>
          </a:p>
          <a:p>
            <a:pPr lvl="1"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Keeps the stored information as long as</a:t>
            </a:r>
            <a:r>
              <a:rPr lang="en-US" b="1" dirty="0"/>
              <a:t> </a:t>
            </a:r>
            <a:r>
              <a:rPr lang="en-US" dirty="0"/>
              <a:t>power is available in the unit. </a:t>
            </a:r>
          </a:p>
          <a:p>
            <a:pPr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Dynamic  RAM </a:t>
            </a:r>
          </a:p>
          <a:p>
            <a:pPr lvl="1"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Information is stored in the form of electric charge applied to the capacitors. </a:t>
            </a:r>
          </a:p>
          <a:p>
            <a:pPr lvl="1"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Information is available for short duration.</a:t>
            </a:r>
          </a:p>
          <a:p>
            <a:pPr lvl="1"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To retain for longer period, cell is to be</a:t>
            </a:r>
            <a:r>
              <a:rPr lang="en-US" b="1" dirty="0"/>
              <a:t> </a:t>
            </a:r>
            <a:r>
              <a:rPr lang="en-US" dirty="0"/>
              <a:t>refreshed periodically.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90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Static RAM (SRAM)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458200" cy="5105400"/>
          </a:xfrm>
        </p:spPr>
        <p:txBody>
          <a:bodyPr/>
          <a:lstStyle/>
          <a:p>
            <a:r>
              <a:rPr lang="en-US" sz="1800" dirty="0"/>
              <a:t>Six transistors in cross connected fashion</a:t>
            </a:r>
          </a:p>
          <a:p>
            <a:pPr lvl="1"/>
            <a:r>
              <a:rPr lang="en-US" sz="1800" dirty="0"/>
              <a:t>Provides regular AND inverted outputs</a:t>
            </a:r>
          </a:p>
          <a:p>
            <a:pPr lvl="1"/>
            <a:r>
              <a:rPr lang="en-US" sz="1800" dirty="0"/>
              <a:t>Implemented in CMOS process</a:t>
            </a:r>
          </a:p>
          <a:p>
            <a:endParaRPr lang="en-US" dirty="0"/>
          </a:p>
        </p:txBody>
      </p:sp>
      <p:pic>
        <p:nvPicPr>
          <p:cNvPr id="734216" name="Picture 8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3886200" y="2514601"/>
            <a:ext cx="4419600" cy="3552825"/>
          </a:xfrm>
          <a:noFill/>
          <a:ln/>
        </p:spPr>
      </p:pic>
      <p:sp>
        <p:nvSpPr>
          <p:cNvPr id="734218" name="Text Box 10"/>
          <p:cNvSpPr txBox="1">
            <a:spLocks noChangeArrowheads="1"/>
          </p:cNvSpPr>
          <p:nvPr/>
        </p:nvSpPr>
        <p:spPr bwMode="auto">
          <a:xfrm>
            <a:off x="3505200" y="6019801"/>
            <a:ext cx="53340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charset="0"/>
              </a:rPr>
              <a:t>Single Port 6-T SRAM Cell</a:t>
            </a:r>
          </a:p>
        </p:txBody>
      </p:sp>
      <p:sp>
        <p:nvSpPr>
          <p:cNvPr id="734219" name="Line 11"/>
          <p:cNvSpPr>
            <a:spLocks noChangeShapeType="1"/>
          </p:cNvSpPr>
          <p:nvPr/>
        </p:nvSpPr>
        <p:spPr bwMode="auto">
          <a:xfrm>
            <a:off x="4310063" y="2286000"/>
            <a:ext cx="0" cy="396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34220" name="Line 12"/>
          <p:cNvSpPr>
            <a:spLocks noChangeShapeType="1"/>
          </p:cNvSpPr>
          <p:nvPr/>
        </p:nvSpPr>
        <p:spPr bwMode="auto">
          <a:xfrm>
            <a:off x="7935913" y="2286000"/>
            <a:ext cx="0" cy="396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68183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SRAM cells exhibit high speed/poor density</a:t>
            </a:r>
          </a:p>
          <a:p>
            <a:r>
              <a:rPr lang="en-US" sz="2400" dirty="0"/>
              <a:t>DRAM: simple transistor/capacitor pairs in high density form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RAM</a:t>
            </a:r>
          </a:p>
        </p:txBody>
      </p:sp>
      <p:sp>
        <p:nvSpPr>
          <p:cNvPr id="743428" name="Line 4"/>
          <p:cNvSpPr>
            <a:spLocks noChangeShapeType="1"/>
          </p:cNvSpPr>
          <p:nvPr/>
        </p:nvSpPr>
        <p:spPr bwMode="auto">
          <a:xfrm>
            <a:off x="3962400" y="2989263"/>
            <a:ext cx="365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43429" name="Line 5"/>
          <p:cNvSpPr>
            <a:spLocks noChangeShapeType="1"/>
          </p:cNvSpPr>
          <p:nvPr/>
        </p:nvSpPr>
        <p:spPr bwMode="auto">
          <a:xfrm flipH="1">
            <a:off x="6477000" y="2667000"/>
            <a:ext cx="12700" cy="304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43430" name="Line 6"/>
          <p:cNvSpPr>
            <a:spLocks noChangeShapeType="1"/>
          </p:cNvSpPr>
          <p:nvPr/>
        </p:nvSpPr>
        <p:spPr bwMode="auto">
          <a:xfrm>
            <a:off x="5522914" y="3419475"/>
            <a:ext cx="4841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43431" name="Line 7"/>
          <p:cNvSpPr>
            <a:spLocks noChangeShapeType="1"/>
          </p:cNvSpPr>
          <p:nvPr/>
        </p:nvSpPr>
        <p:spPr bwMode="auto">
          <a:xfrm>
            <a:off x="5629276" y="3365500"/>
            <a:ext cx="269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43432" name="Line 8"/>
          <p:cNvSpPr>
            <a:spLocks noChangeShapeType="1"/>
          </p:cNvSpPr>
          <p:nvPr/>
        </p:nvSpPr>
        <p:spPr bwMode="auto">
          <a:xfrm flipV="1">
            <a:off x="5764213" y="2989264"/>
            <a:ext cx="0" cy="376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43433" name="Line 9"/>
          <p:cNvSpPr>
            <a:spLocks noChangeShapeType="1"/>
          </p:cNvSpPr>
          <p:nvPr/>
        </p:nvSpPr>
        <p:spPr bwMode="auto">
          <a:xfrm>
            <a:off x="5575300" y="3419476"/>
            <a:ext cx="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43434" name="Line 10"/>
          <p:cNvSpPr>
            <a:spLocks noChangeShapeType="1"/>
          </p:cNvSpPr>
          <p:nvPr/>
        </p:nvSpPr>
        <p:spPr bwMode="auto">
          <a:xfrm>
            <a:off x="5953125" y="3419476"/>
            <a:ext cx="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43435" name="Line 11"/>
          <p:cNvSpPr>
            <a:spLocks noChangeShapeType="1"/>
          </p:cNvSpPr>
          <p:nvPr/>
        </p:nvSpPr>
        <p:spPr bwMode="auto">
          <a:xfrm>
            <a:off x="5953126" y="3581400"/>
            <a:ext cx="536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43436" name="Line 12"/>
          <p:cNvSpPr>
            <a:spLocks noChangeShapeType="1"/>
          </p:cNvSpPr>
          <p:nvPr/>
        </p:nvSpPr>
        <p:spPr bwMode="auto">
          <a:xfrm flipH="1">
            <a:off x="5092700" y="3581400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43437" name="Line 13"/>
          <p:cNvSpPr>
            <a:spLocks noChangeShapeType="1"/>
          </p:cNvSpPr>
          <p:nvPr/>
        </p:nvSpPr>
        <p:spPr bwMode="auto">
          <a:xfrm>
            <a:off x="5092700" y="3581401"/>
            <a:ext cx="0" cy="214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43438" name="Line 14"/>
          <p:cNvSpPr>
            <a:spLocks noChangeShapeType="1"/>
          </p:cNvSpPr>
          <p:nvPr/>
        </p:nvSpPr>
        <p:spPr bwMode="auto">
          <a:xfrm>
            <a:off x="4876801" y="3795713"/>
            <a:ext cx="4302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43439" name="Line 15"/>
          <p:cNvSpPr>
            <a:spLocks noChangeShapeType="1"/>
          </p:cNvSpPr>
          <p:nvPr/>
        </p:nvSpPr>
        <p:spPr bwMode="auto">
          <a:xfrm>
            <a:off x="4876801" y="3849688"/>
            <a:ext cx="4302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43440" name="Line 16"/>
          <p:cNvSpPr>
            <a:spLocks noChangeShapeType="1"/>
          </p:cNvSpPr>
          <p:nvPr/>
        </p:nvSpPr>
        <p:spPr bwMode="auto">
          <a:xfrm>
            <a:off x="5092700" y="3849688"/>
            <a:ext cx="0" cy="2143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43441" name="Line 17"/>
          <p:cNvSpPr>
            <a:spLocks noChangeShapeType="1"/>
          </p:cNvSpPr>
          <p:nvPr/>
        </p:nvSpPr>
        <p:spPr bwMode="auto">
          <a:xfrm>
            <a:off x="4930776" y="4064000"/>
            <a:ext cx="322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43442" name="Line 18"/>
          <p:cNvSpPr>
            <a:spLocks noChangeShapeType="1"/>
          </p:cNvSpPr>
          <p:nvPr/>
        </p:nvSpPr>
        <p:spPr bwMode="auto">
          <a:xfrm>
            <a:off x="4984751" y="4117975"/>
            <a:ext cx="2143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43443" name="Line 19"/>
          <p:cNvSpPr>
            <a:spLocks noChangeShapeType="1"/>
          </p:cNvSpPr>
          <p:nvPr/>
        </p:nvSpPr>
        <p:spPr bwMode="auto">
          <a:xfrm>
            <a:off x="5038726" y="4171950"/>
            <a:ext cx="106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43444" name="Line 20"/>
          <p:cNvSpPr>
            <a:spLocks noChangeShapeType="1"/>
          </p:cNvSpPr>
          <p:nvPr/>
        </p:nvSpPr>
        <p:spPr bwMode="auto">
          <a:xfrm>
            <a:off x="5065714" y="4225925"/>
            <a:ext cx="523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43446" name="Text Box 22"/>
          <p:cNvSpPr txBox="1">
            <a:spLocks noChangeArrowheads="1"/>
          </p:cNvSpPr>
          <p:nvPr/>
        </p:nvSpPr>
        <p:spPr bwMode="auto">
          <a:xfrm>
            <a:off x="7010400" y="2667000"/>
            <a:ext cx="12954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400">
                <a:solidFill>
                  <a:srgbClr val="4F81BD"/>
                </a:solidFill>
                <a:latin typeface="Arial" charset="0"/>
              </a:rPr>
              <a:t>Word Line</a:t>
            </a:r>
          </a:p>
        </p:txBody>
      </p:sp>
      <p:sp>
        <p:nvSpPr>
          <p:cNvPr id="743447" name="Text Box 23"/>
          <p:cNvSpPr txBox="1">
            <a:spLocks noChangeArrowheads="1"/>
          </p:cNvSpPr>
          <p:nvPr/>
        </p:nvSpPr>
        <p:spPr bwMode="auto">
          <a:xfrm>
            <a:off x="6248400" y="4572000"/>
            <a:ext cx="12954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400">
                <a:solidFill>
                  <a:srgbClr val="4F81BD"/>
                </a:solidFill>
                <a:latin typeface="Arial" charset="0"/>
              </a:rPr>
              <a:t>Bit Line</a:t>
            </a:r>
          </a:p>
        </p:txBody>
      </p:sp>
      <p:sp>
        <p:nvSpPr>
          <p:cNvPr id="743448" name="Text Box 24"/>
          <p:cNvSpPr txBox="1">
            <a:spLocks noChangeArrowheads="1"/>
          </p:cNvSpPr>
          <p:nvPr/>
        </p:nvSpPr>
        <p:spPr bwMode="auto">
          <a:xfrm>
            <a:off x="4419600" y="3657600"/>
            <a:ext cx="5334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400">
                <a:solidFill>
                  <a:srgbClr val="4F81BD"/>
                </a:solidFill>
                <a:latin typeface="Arial" charset="0"/>
              </a:rPr>
              <a:t>C</a:t>
            </a:r>
          </a:p>
        </p:txBody>
      </p:sp>
      <p:sp>
        <p:nvSpPr>
          <p:cNvPr id="743449" name="AutoShape 25"/>
          <p:cNvSpPr>
            <a:spLocks noChangeArrowheads="1"/>
          </p:cNvSpPr>
          <p:nvPr/>
        </p:nvSpPr>
        <p:spPr bwMode="auto">
          <a:xfrm flipV="1">
            <a:off x="6096000" y="5614870"/>
            <a:ext cx="366960" cy="733663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43450" name="Line 26"/>
          <p:cNvSpPr>
            <a:spLocks noChangeShapeType="1"/>
          </p:cNvSpPr>
          <p:nvPr/>
        </p:nvSpPr>
        <p:spPr bwMode="auto">
          <a:xfrm>
            <a:off x="6477000" y="62484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43451" name="Text Box 27"/>
          <p:cNvSpPr txBox="1">
            <a:spLocks noChangeArrowheads="1"/>
          </p:cNvSpPr>
          <p:nvPr/>
        </p:nvSpPr>
        <p:spPr bwMode="auto">
          <a:xfrm>
            <a:off x="6629400" y="5791200"/>
            <a:ext cx="12954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400">
                <a:solidFill>
                  <a:srgbClr val="4F81BD"/>
                </a:solidFill>
                <a:latin typeface="Arial" charset="0"/>
              </a:rPr>
              <a:t>Sense Amp</a:t>
            </a:r>
          </a:p>
        </p:txBody>
      </p:sp>
      <p:sp>
        <p:nvSpPr>
          <p:cNvPr id="743452" name="Text Box 28"/>
          <p:cNvSpPr txBox="1">
            <a:spLocks noChangeArrowheads="1"/>
          </p:cNvSpPr>
          <p:nvPr/>
        </p:nvSpPr>
        <p:spPr bwMode="auto">
          <a:xfrm>
            <a:off x="5638800" y="4648200"/>
            <a:ext cx="457200" cy="9159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charset="0"/>
              </a:rPr>
              <a:t>.</a:t>
            </a:r>
            <a:br>
              <a:rPr lang="en-US">
                <a:solidFill>
                  <a:prstClr val="black"/>
                </a:solidFill>
                <a:latin typeface="Arial" charset="0"/>
              </a:rPr>
            </a:br>
            <a:r>
              <a:rPr lang="en-US">
                <a:solidFill>
                  <a:prstClr val="black"/>
                </a:solidFill>
                <a:latin typeface="Arial" charset="0"/>
              </a:rPr>
              <a:t>.</a:t>
            </a:r>
            <a:br>
              <a:rPr lang="en-US">
                <a:solidFill>
                  <a:prstClr val="black"/>
                </a:solidFill>
                <a:latin typeface="Arial" charset="0"/>
              </a:rPr>
            </a:br>
            <a:r>
              <a:rPr lang="en-US">
                <a:solidFill>
                  <a:prstClr val="black"/>
                </a:solidFill>
                <a:latin typeface="Arial" charset="0"/>
              </a:rPr>
              <a:t>.</a:t>
            </a:r>
          </a:p>
        </p:txBody>
      </p:sp>
      <p:sp>
        <p:nvSpPr>
          <p:cNvPr id="743453" name="Oval 29"/>
          <p:cNvSpPr>
            <a:spLocks noChangeArrowheads="1"/>
          </p:cNvSpPr>
          <p:nvPr/>
        </p:nvSpPr>
        <p:spPr bwMode="auto">
          <a:xfrm>
            <a:off x="4495800" y="3550325"/>
            <a:ext cx="259766" cy="519351"/>
          </a:xfrm>
          <a:prstGeom prst="ellipse">
            <a:avLst/>
          </a:prstGeom>
          <a:noFill/>
          <a:ln w="19050">
            <a:solidFill>
              <a:srgbClr val="3366FF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1705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DRAM Operations</a:t>
            </a:r>
          </a:p>
        </p:txBody>
      </p:sp>
      <p:sp>
        <p:nvSpPr>
          <p:cNvPr id="747550" name="Rectangle 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Write</a:t>
            </a:r>
          </a:p>
          <a:p>
            <a:pPr lvl="1"/>
            <a:r>
              <a:rPr lang="en-US" sz="2000" dirty="0"/>
              <a:t>Charge </a:t>
            </a:r>
            <a:r>
              <a:rPr lang="en-US" sz="2000" dirty="0" err="1"/>
              <a:t>bitline</a:t>
            </a:r>
            <a:r>
              <a:rPr lang="en-US" sz="2000" dirty="0"/>
              <a:t> HIGH or LOW and set </a:t>
            </a:r>
            <a:r>
              <a:rPr lang="en-US" sz="2000" dirty="0" err="1"/>
              <a:t>wordline</a:t>
            </a:r>
            <a:r>
              <a:rPr lang="en-US" sz="2000" dirty="0"/>
              <a:t> HIGH</a:t>
            </a:r>
          </a:p>
          <a:p>
            <a:r>
              <a:rPr lang="en-US" sz="2000" dirty="0"/>
              <a:t>Read</a:t>
            </a:r>
          </a:p>
          <a:p>
            <a:pPr lvl="1"/>
            <a:r>
              <a:rPr lang="en-US" sz="2000" dirty="0"/>
              <a:t>Bit line is </a:t>
            </a:r>
            <a:r>
              <a:rPr lang="en-US" sz="2000" dirty="0" err="1"/>
              <a:t>precharged</a:t>
            </a:r>
            <a:r>
              <a:rPr lang="en-US" sz="2000" dirty="0"/>
              <a:t> to a voltage </a:t>
            </a:r>
            <a:r>
              <a:rPr lang="en-US" sz="2000" dirty="0">
                <a:solidFill>
                  <a:srgbClr val="FF3300"/>
                </a:solidFill>
              </a:rPr>
              <a:t>halfway </a:t>
            </a:r>
            <a:br>
              <a:rPr lang="en-US" sz="2000" dirty="0">
                <a:solidFill>
                  <a:srgbClr val="FF3300"/>
                </a:solidFill>
              </a:rPr>
            </a:br>
            <a:r>
              <a:rPr lang="en-US" sz="2000" dirty="0">
                <a:solidFill>
                  <a:srgbClr val="FF3300"/>
                </a:solidFill>
              </a:rPr>
              <a:t>between HIGH and LOW</a:t>
            </a:r>
            <a:r>
              <a:rPr lang="en-US" sz="2000" dirty="0"/>
              <a:t>, and then the </a:t>
            </a:r>
            <a:br>
              <a:rPr lang="en-US" sz="2000" dirty="0"/>
            </a:br>
            <a:r>
              <a:rPr lang="en-US" sz="2000" dirty="0"/>
              <a:t>word line is set HIGH. </a:t>
            </a:r>
          </a:p>
          <a:p>
            <a:pPr lvl="1"/>
            <a:r>
              <a:rPr lang="en-US" sz="2000" dirty="0"/>
              <a:t>Depending on the charge in the cap, the </a:t>
            </a:r>
            <a:br>
              <a:rPr lang="en-US" sz="2000" dirty="0"/>
            </a:br>
            <a:r>
              <a:rPr lang="en-US" sz="2000" dirty="0" err="1"/>
              <a:t>precharged</a:t>
            </a:r>
            <a:r>
              <a:rPr lang="en-US" sz="2000" dirty="0"/>
              <a:t> </a:t>
            </a:r>
            <a:r>
              <a:rPr lang="en-US" sz="2000" dirty="0" err="1"/>
              <a:t>bitline</a:t>
            </a:r>
            <a:r>
              <a:rPr lang="en-US" sz="2000" dirty="0"/>
              <a:t> is pulled slightly higher</a:t>
            </a:r>
            <a:br>
              <a:rPr lang="en-US" sz="2000" dirty="0"/>
            </a:br>
            <a:r>
              <a:rPr lang="en-US" sz="2000" dirty="0"/>
              <a:t>or lower.</a:t>
            </a:r>
          </a:p>
          <a:p>
            <a:pPr lvl="1"/>
            <a:r>
              <a:rPr lang="en-US" sz="2000" dirty="0"/>
              <a:t>Sense Amp Detects change</a:t>
            </a:r>
          </a:p>
          <a:p>
            <a:r>
              <a:rPr lang="en-US" sz="2000" dirty="0"/>
              <a:t>Explains why Cap can’t shrink</a:t>
            </a:r>
          </a:p>
          <a:p>
            <a:pPr lvl="1"/>
            <a:r>
              <a:rPr lang="en-US" sz="2000" dirty="0"/>
              <a:t>Need to sufficiently drive </a:t>
            </a:r>
            <a:r>
              <a:rPr lang="en-US" sz="2000" dirty="0" err="1"/>
              <a:t>bitline</a:t>
            </a:r>
            <a:endParaRPr lang="en-US" sz="2000" dirty="0"/>
          </a:p>
          <a:p>
            <a:pPr lvl="1"/>
            <a:r>
              <a:rPr lang="en-US" sz="2000" dirty="0"/>
              <a:t>Increase density =&gt; increase parasitic</a:t>
            </a:r>
            <a:br>
              <a:rPr lang="en-US" sz="2000" dirty="0"/>
            </a:br>
            <a:r>
              <a:rPr lang="en-US" sz="2000" dirty="0"/>
              <a:t>capacitance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7239000" y="2895600"/>
            <a:ext cx="3429000" cy="2465388"/>
            <a:chOff x="1536" y="1680"/>
            <a:chExt cx="2736" cy="1968"/>
          </a:xfrm>
        </p:grpSpPr>
        <p:sp>
          <p:nvSpPr>
            <p:cNvPr id="747524" name="Line 4"/>
            <p:cNvSpPr>
              <a:spLocks noChangeShapeType="1"/>
            </p:cNvSpPr>
            <p:nvPr/>
          </p:nvSpPr>
          <p:spPr bwMode="auto">
            <a:xfrm>
              <a:off x="1536" y="1883"/>
              <a:ext cx="23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47525" name="Line 5"/>
            <p:cNvSpPr>
              <a:spLocks noChangeShapeType="1"/>
            </p:cNvSpPr>
            <p:nvPr/>
          </p:nvSpPr>
          <p:spPr bwMode="auto">
            <a:xfrm>
              <a:off x="3128" y="1680"/>
              <a:ext cx="0" cy="14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47526" name="Line 6"/>
            <p:cNvSpPr>
              <a:spLocks noChangeShapeType="1"/>
            </p:cNvSpPr>
            <p:nvPr/>
          </p:nvSpPr>
          <p:spPr bwMode="auto">
            <a:xfrm>
              <a:off x="2519" y="2154"/>
              <a:ext cx="30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47527" name="Line 7"/>
            <p:cNvSpPr>
              <a:spLocks noChangeShapeType="1"/>
            </p:cNvSpPr>
            <p:nvPr/>
          </p:nvSpPr>
          <p:spPr bwMode="auto">
            <a:xfrm>
              <a:off x="2586" y="2120"/>
              <a:ext cx="17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47528" name="Line 8"/>
            <p:cNvSpPr>
              <a:spLocks noChangeShapeType="1"/>
            </p:cNvSpPr>
            <p:nvPr/>
          </p:nvSpPr>
          <p:spPr bwMode="auto">
            <a:xfrm flipV="1">
              <a:off x="2671" y="1883"/>
              <a:ext cx="0" cy="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47529" name="Line 9"/>
            <p:cNvSpPr>
              <a:spLocks noChangeShapeType="1"/>
            </p:cNvSpPr>
            <p:nvPr/>
          </p:nvSpPr>
          <p:spPr bwMode="auto">
            <a:xfrm>
              <a:off x="2552" y="2154"/>
              <a:ext cx="0" cy="1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47530" name="Line 10"/>
            <p:cNvSpPr>
              <a:spLocks noChangeShapeType="1"/>
            </p:cNvSpPr>
            <p:nvPr/>
          </p:nvSpPr>
          <p:spPr bwMode="auto">
            <a:xfrm>
              <a:off x="2790" y="2154"/>
              <a:ext cx="0" cy="1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47531" name="Line 11"/>
            <p:cNvSpPr>
              <a:spLocks noChangeShapeType="1"/>
            </p:cNvSpPr>
            <p:nvPr/>
          </p:nvSpPr>
          <p:spPr bwMode="auto">
            <a:xfrm>
              <a:off x="2790" y="2256"/>
              <a:ext cx="3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47532" name="Line 12"/>
            <p:cNvSpPr>
              <a:spLocks noChangeShapeType="1"/>
            </p:cNvSpPr>
            <p:nvPr/>
          </p:nvSpPr>
          <p:spPr bwMode="auto">
            <a:xfrm flipH="1">
              <a:off x="2248" y="2256"/>
              <a:ext cx="3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47533" name="Line 13"/>
            <p:cNvSpPr>
              <a:spLocks noChangeShapeType="1"/>
            </p:cNvSpPr>
            <p:nvPr/>
          </p:nvSpPr>
          <p:spPr bwMode="auto">
            <a:xfrm>
              <a:off x="2248" y="2256"/>
              <a:ext cx="0" cy="1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47534" name="Line 14"/>
            <p:cNvSpPr>
              <a:spLocks noChangeShapeType="1"/>
            </p:cNvSpPr>
            <p:nvPr/>
          </p:nvSpPr>
          <p:spPr bwMode="auto">
            <a:xfrm>
              <a:off x="2112" y="2391"/>
              <a:ext cx="27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47535" name="Line 15"/>
            <p:cNvSpPr>
              <a:spLocks noChangeShapeType="1"/>
            </p:cNvSpPr>
            <p:nvPr/>
          </p:nvSpPr>
          <p:spPr bwMode="auto">
            <a:xfrm>
              <a:off x="2112" y="2425"/>
              <a:ext cx="27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47536" name="Line 16"/>
            <p:cNvSpPr>
              <a:spLocks noChangeShapeType="1"/>
            </p:cNvSpPr>
            <p:nvPr/>
          </p:nvSpPr>
          <p:spPr bwMode="auto">
            <a:xfrm>
              <a:off x="2248" y="2425"/>
              <a:ext cx="0" cy="1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47537" name="Line 17"/>
            <p:cNvSpPr>
              <a:spLocks noChangeShapeType="1"/>
            </p:cNvSpPr>
            <p:nvPr/>
          </p:nvSpPr>
          <p:spPr bwMode="auto">
            <a:xfrm>
              <a:off x="2146" y="2560"/>
              <a:ext cx="2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47538" name="Line 18"/>
            <p:cNvSpPr>
              <a:spLocks noChangeShapeType="1"/>
            </p:cNvSpPr>
            <p:nvPr/>
          </p:nvSpPr>
          <p:spPr bwMode="auto">
            <a:xfrm>
              <a:off x="2180" y="2594"/>
              <a:ext cx="1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47539" name="Line 19"/>
            <p:cNvSpPr>
              <a:spLocks noChangeShapeType="1"/>
            </p:cNvSpPr>
            <p:nvPr/>
          </p:nvSpPr>
          <p:spPr bwMode="auto">
            <a:xfrm>
              <a:off x="2214" y="2628"/>
              <a:ext cx="6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47540" name="Line 20"/>
            <p:cNvSpPr>
              <a:spLocks noChangeShapeType="1"/>
            </p:cNvSpPr>
            <p:nvPr/>
          </p:nvSpPr>
          <p:spPr bwMode="auto">
            <a:xfrm>
              <a:off x="2231" y="2662"/>
              <a:ext cx="3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47541" name="Text Box 21"/>
            <p:cNvSpPr txBox="1">
              <a:spLocks noChangeArrowheads="1"/>
            </p:cNvSpPr>
            <p:nvPr/>
          </p:nvSpPr>
          <p:spPr bwMode="auto">
            <a:xfrm>
              <a:off x="3456" y="1680"/>
              <a:ext cx="816" cy="2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4F81BD"/>
                  </a:solidFill>
                  <a:latin typeface="Arial" charset="0"/>
                </a:rPr>
                <a:t>Word Line</a:t>
              </a:r>
            </a:p>
          </p:txBody>
        </p:sp>
        <p:sp>
          <p:nvSpPr>
            <p:cNvPr id="747542" name="Text Box 22"/>
            <p:cNvSpPr txBox="1">
              <a:spLocks noChangeArrowheads="1"/>
            </p:cNvSpPr>
            <p:nvPr/>
          </p:nvSpPr>
          <p:spPr bwMode="auto">
            <a:xfrm>
              <a:off x="3024" y="2592"/>
              <a:ext cx="817" cy="2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4F81BD"/>
                  </a:solidFill>
                  <a:latin typeface="Arial" charset="0"/>
                </a:rPr>
                <a:t>Bit Line</a:t>
              </a:r>
            </a:p>
          </p:txBody>
        </p:sp>
        <p:sp>
          <p:nvSpPr>
            <p:cNvPr id="747543" name="Text Box 23"/>
            <p:cNvSpPr txBox="1">
              <a:spLocks noChangeArrowheads="1"/>
            </p:cNvSpPr>
            <p:nvPr/>
          </p:nvSpPr>
          <p:spPr bwMode="auto">
            <a:xfrm>
              <a:off x="1824" y="2303"/>
              <a:ext cx="336" cy="2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4F81BD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747544" name="AutoShape 24"/>
            <p:cNvSpPr>
              <a:spLocks noChangeArrowheads="1"/>
            </p:cNvSpPr>
            <p:nvPr/>
          </p:nvSpPr>
          <p:spPr bwMode="auto">
            <a:xfrm flipV="1">
              <a:off x="2880" y="3043"/>
              <a:ext cx="293" cy="58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47545" name="Line 25"/>
            <p:cNvSpPr>
              <a:spLocks noChangeShapeType="1"/>
            </p:cNvSpPr>
            <p:nvPr/>
          </p:nvSpPr>
          <p:spPr bwMode="auto">
            <a:xfrm>
              <a:off x="3120" y="350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47546" name="Text Box 26"/>
            <p:cNvSpPr txBox="1">
              <a:spLocks noChangeArrowheads="1"/>
            </p:cNvSpPr>
            <p:nvPr/>
          </p:nvSpPr>
          <p:spPr bwMode="auto">
            <a:xfrm>
              <a:off x="3217" y="3216"/>
              <a:ext cx="816" cy="41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4F81BD"/>
                  </a:solidFill>
                  <a:latin typeface="Arial" charset="0"/>
                </a:rPr>
                <a:t>Sense Amp</a:t>
              </a:r>
            </a:p>
          </p:txBody>
        </p:sp>
        <p:sp>
          <p:nvSpPr>
            <p:cNvPr id="747547" name="Text Box 27"/>
            <p:cNvSpPr txBox="1">
              <a:spLocks noChangeArrowheads="1"/>
            </p:cNvSpPr>
            <p:nvPr/>
          </p:nvSpPr>
          <p:spPr bwMode="auto">
            <a:xfrm>
              <a:off x="2591" y="2447"/>
              <a:ext cx="288" cy="7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prstClr val="black"/>
                  </a:solidFill>
                  <a:latin typeface="Arial" charset="0"/>
                </a:rPr>
                <a:t>.</a:t>
              </a:r>
              <a:br>
                <a:rPr lang="en-US">
                  <a:solidFill>
                    <a:prstClr val="black"/>
                  </a:solidFill>
                  <a:latin typeface="Arial" charset="0"/>
                </a:rPr>
              </a:br>
              <a:r>
                <a:rPr lang="en-US">
                  <a:solidFill>
                    <a:prstClr val="black"/>
                  </a:solidFill>
                  <a:latin typeface="Arial" charset="0"/>
                </a:rPr>
                <a:t>.</a:t>
              </a:r>
              <a:br>
                <a:rPr lang="en-US">
                  <a:solidFill>
                    <a:prstClr val="black"/>
                  </a:solidFill>
                  <a:latin typeface="Arial" charset="0"/>
                </a:rPr>
              </a:br>
              <a:r>
                <a:rPr lang="en-US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59780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Memory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433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438400" y="838200"/>
            <a:ext cx="7086600" cy="5791200"/>
          </a:xfrm>
          <a:noFill/>
        </p:spPr>
      </p:pic>
    </p:spTree>
    <p:extLst>
      <p:ext uri="{BB962C8B-B14F-4D97-AF65-F5344CB8AC3E}">
        <p14:creationId xmlns:p14="http://schemas.microsoft.com/office/powerpoint/2010/main" val="642347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Dynamic Memory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/>
              <a:t>Some Comments on Dynamic Memories (DRAM)</a:t>
            </a:r>
          </a:p>
          <a:p>
            <a:pPr eaLnBrk="1"/>
            <a:r>
              <a:rPr lang="en-US"/>
              <a:t>Dynamic memories are less costly and</a:t>
            </a:r>
            <a:r>
              <a:rPr lang="en-US" b="1"/>
              <a:t> </a:t>
            </a:r>
            <a:r>
              <a:rPr lang="en-US"/>
              <a:t>high density. </a:t>
            </a:r>
          </a:p>
          <a:p>
            <a:pPr eaLnBrk="1"/>
            <a:r>
              <a:rPr lang="en-US"/>
              <a:t>Chips  are  available  in  different  sizes.</a:t>
            </a:r>
            <a:r>
              <a:rPr lang="en-US" b="1"/>
              <a:t> </a:t>
            </a:r>
            <a:endParaRPr lang="en-US"/>
          </a:p>
          <a:p>
            <a:pPr eaLnBrk="1"/>
            <a:r>
              <a:rPr lang="en-US"/>
              <a:t>A block of successive addresses in a row</a:t>
            </a:r>
            <a:r>
              <a:rPr lang="en-US" b="1"/>
              <a:t> </a:t>
            </a:r>
            <a:r>
              <a:rPr lang="en-US"/>
              <a:t>can be transferred in almost half of the time. </a:t>
            </a:r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48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About  this  lecture..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 this  lecture, we will study</a:t>
            </a:r>
          </a:p>
          <a:p>
            <a:pPr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Concepts  of  primary  memory.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Different types of primary memory </a:t>
            </a:r>
          </a:p>
          <a:p>
            <a:pPr lvl="1"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Random access memory (RAM) </a:t>
            </a:r>
          </a:p>
          <a:p>
            <a:pPr lvl="1"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Read only memory (ROM). </a:t>
            </a:r>
          </a:p>
          <a:p>
            <a:pPr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Different types of RAM</a:t>
            </a:r>
          </a:p>
          <a:p>
            <a:pPr lvl="1"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Static RAM (SRAM)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Dynamic RAM (DRAM). </a:t>
            </a:r>
          </a:p>
          <a:p>
            <a:pPr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DRAM  organization.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Design of memory subsystem using SRAM.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Design of memory subsystem using DRAM.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88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Dynamic  Memory  based  Subsystem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Design of Memory Subsystem using Dynamic Chips </a:t>
            </a:r>
          </a:p>
          <a:p>
            <a:pPr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Design differs from that using static chips in three aspects.</a:t>
            </a:r>
          </a:p>
          <a:p>
            <a:pPr lvl="1"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Row and column address of each chip are</a:t>
            </a:r>
            <a:r>
              <a:rPr lang="en-US" b="1" dirty="0"/>
              <a:t> </a:t>
            </a:r>
            <a:r>
              <a:rPr lang="en-US" dirty="0"/>
              <a:t>multiplexed. </a:t>
            </a:r>
          </a:p>
          <a:p>
            <a:pPr lvl="1"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Use  of  refresh  circuit  for  refreshing  cells.</a:t>
            </a:r>
            <a:r>
              <a:rPr lang="en-US" b="1" dirty="0"/>
              <a:t> </a:t>
            </a:r>
            <a:endParaRPr lang="en-US" dirty="0"/>
          </a:p>
          <a:p>
            <a:pPr lvl="1"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 need of controlling the timing of various steps of a cycle. 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 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 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 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10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Dynamic  Memory  based  Subsystem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An example of Memory Subsystem using Dynamic Chips</a:t>
            </a:r>
          </a:p>
          <a:p>
            <a:pPr lvl="1"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Consider an organization of a 64 DRAM</a:t>
            </a:r>
            <a:r>
              <a:rPr lang="en-US" b="1" dirty="0"/>
              <a:t> </a:t>
            </a:r>
            <a:r>
              <a:rPr lang="en-US" dirty="0"/>
              <a:t>chips based memory subsystem. </a:t>
            </a:r>
          </a:p>
          <a:p>
            <a:pPr lvl="1"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Each chip is 64</a:t>
            </a:r>
            <a:r>
              <a:rPr lang="en-US" b="1" dirty="0"/>
              <a:t>K × </a:t>
            </a:r>
            <a:r>
              <a:rPr lang="en-US" dirty="0"/>
              <a:t>1 organization.</a:t>
            </a:r>
          </a:p>
          <a:p>
            <a:pPr lvl="1"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Chips are in array form.</a:t>
            </a:r>
            <a:r>
              <a:rPr lang="en-US" b="1" dirty="0"/>
              <a:t> </a:t>
            </a:r>
            <a:endParaRPr lang="en-US" dirty="0"/>
          </a:p>
          <a:p>
            <a:pPr lvl="1"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Chips are arranged in 4 rows of 16 chips</a:t>
            </a:r>
            <a:r>
              <a:rPr lang="en-US" b="1" dirty="0"/>
              <a:t> </a:t>
            </a:r>
            <a:r>
              <a:rPr lang="en-US" dirty="0"/>
              <a:t>each. </a:t>
            </a:r>
          </a:p>
          <a:p>
            <a:pPr lvl="1"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Thus a 256</a:t>
            </a:r>
            <a:r>
              <a:rPr lang="en-US" b="1" dirty="0"/>
              <a:t>K × </a:t>
            </a:r>
            <a:r>
              <a:rPr lang="en-US" dirty="0"/>
              <a:t>16 organization is obtained. </a:t>
            </a:r>
          </a:p>
          <a:p>
            <a:pPr lvl="1"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Memory bus has 18 address lines, 16 data</a:t>
            </a:r>
            <a:r>
              <a:rPr lang="en-US" b="1" dirty="0"/>
              <a:t> </a:t>
            </a:r>
            <a:r>
              <a:rPr lang="en-US" dirty="0"/>
              <a:t>lines and other control lines.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16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DRAM Organization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913064" y="1044576"/>
            <a:ext cx="6688137" cy="5356225"/>
          </a:xfrm>
          <a:noFill/>
        </p:spPr>
      </p:pic>
    </p:spTree>
    <p:extLst>
      <p:ext uri="{BB962C8B-B14F-4D97-AF65-F5344CB8AC3E}">
        <p14:creationId xmlns:p14="http://schemas.microsoft.com/office/powerpoint/2010/main" val="4267340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Memory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Some Comments on Refreshing  Circuits</a:t>
            </a:r>
          </a:p>
          <a:p>
            <a:pPr lvl="1"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Helps in retaining Information</a:t>
            </a:r>
            <a:r>
              <a:rPr lang="en-US" b="1" dirty="0"/>
              <a:t> </a:t>
            </a:r>
          </a:p>
          <a:p>
            <a:pPr lvl="1"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Does not affect other operations</a:t>
            </a:r>
            <a:r>
              <a:rPr lang="en-US" b="1" dirty="0"/>
              <a:t> </a:t>
            </a:r>
          </a:p>
          <a:p>
            <a:pPr lvl="1"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Gets high priority</a:t>
            </a:r>
            <a:r>
              <a:rPr lang="en-US" b="1" dirty="0"/>
              <a:t> </a:t>
            </a:r>
            <a:endParaRPr lang="en-US" dirty="0"/>
          </a:p>
          <a:p>
            <a:pPr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Refresh is usually done using refresh counter which provides row addresses for the refresh.</a:t>
            </a:r>
          </a:p>
          <a:p>
            <a:pPr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Counter counts from 0 to</a:t>
            </a:r>
            <a:r>
              <a:rPr lang="en-US" b="1" dirty="0"/>
              <a:t> N −</a:t>
            </a:r>
            <a:r>
              <a:rPr lang="en-US" dirty="0"/>
              <a:t>1 for</a:t>
            </a:r>
            <a:r>
              <a:rPr lang="en-US" b="1" dirty="0"/>
              <a:t> N  </a:t>
            </a:r>
            <a:r>
              <a:rPr lang="en-US" dirty="0"/>
              <a:t>rows.</a:t>
            </a:r>
          </a:p>
          <a:p>
            <a:pPr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Refresh usually occurs in the background mode, i.e., when the processor is not using the memory.</a:t>
            </a:r>
          </a:p>
        </p:txBody>
      </p:sp>
    </p:spTree>
    <p:extLst>
      <p:ext uri="{BB962C8B-B14F-4D97-AF65-F5344CB8AC3E}">
        <p14:creationId xmlns:p14="http://schemas.microsoft.com/office/powerpoint/2010/main" val="3106495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Bus Switch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The bus switch design will be based on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err="1"/>
              <a:t>BusAddress</a:t>
            </a:r>
            <a:r>
              <a:rPr lang="en-US" altLang="en-US" dirty="0"/>
              <a:t>[1:0] and Size.</a:t>
            </a:r>
          </a:p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Most systems will have a switch and a wrapper like the one described.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t>Memory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t>CS220, 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669038-5858-44FB-9B33-46AA22F3093F}" type="slidenum">
              <a:rPr lang="en-US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en-US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24254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Multi-byte wide Organization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2133600" y="2514601"/>
            <a:ext cx="3733800" cy="3617335"/>
            <a:chOff x="609600" y="2514600"/>
            <a:chExt cx="3733800" cy="3617335"/>
          </a:xfrm>
        </p:grpSpPr>
        <p:sp>
          <p:nvSpPr>
            <p:cNvPr id="8194" name="Rectangle 2"/>
            <p:cNvSpPr>
              <a:spLocks noChangeArrowheads="1"/>
            </p:cNvSpPr>
            <p:nvPr/>
          </p:nvSpPr>
          <p:spPr bwMode="auto">
            <a:xfrm>
              <a:off x="1600200" y="2667000"/>
              <a:ext cx="1219200" cy="838200"/>
            </a:xfrm>
            <a:prstGeom prst="rect">
              <a:avLst/>
            </a:prstGeom>
            <a:solidFill>
              <a:srgbClr val="9CB3D8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>
                  <a:cs typeface="Arial" charset="0"/>
                </a:rPr>
                <a:t>Block A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>
                  <a:cs typeface="Arial" charset="0"/>
                </a:rPr>
                <a:t>2</a:t>
              </a:r>
              <a:r>
                <a:rPr lang="en-US" altLang="en-US" sz="1800" i="1" baseline="30000">
                  <a:cs typeface="Arial" charset="0"/>
                </a:rPr>
                <a:t>n</a:t>
              </a:r>
              <a:r>
                <a:rPr lang="en-US" altLang="en-US" sz="1800">
                  <a:cs typeface="Arial" charset="0"/>
                </a:rPr>
                <a:t> byte</a:t>
              </a:r>
            </a:p>
          </p:txBody>
        </p:sp>
        <p:sp>
          <p:nvSpPr>
            <p:cNvPr id="8195" name="Rectangle 3"/>
            <p:cNvSpPr>
              <a:spLocks noChangeArrowheads="1"/>
            </p:cNvSpPr>
            <p:nvPr/>
          </p:nvSpPr>
          <p:spPr bwMode="auto">
            <a:xfrm>
              <a:off x="1600200" y="4724400"/>
              <a:ext cx="1219200" cy="838200"/>
            </a:xfrm>
            <a:prstGeom prst="rect">
              <a:avLst/>
            </a:prstGeom>
            <a:solidFill>
              <a:srgbClr val="9CB3D8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>
                  <a:cs typeface="Arial" charset="0"/>
                </a:rPr>
                <a:t>Block B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>
                  <a:cs typeface="Arial" charset="0"/>
                </a:rPr>
                <a:t>2</a:t>
              </a:r>
              <a:r>
                <a:rPr lang="en-US" altLang="en-US" sz="1800" i="1" baseline="30000">
                  <a:cs typeface="Arial" charset="0"/>
                </a:rPr>
                <a:t>n</a:t>
              </a:r>
              <a:r>
                <a:rPr lang="en-US" altLang="en-US" sz="1800">
                  <a:cs typeface="Arial" charset="0"/>
                </a:rPr>
                <a:t> byte</a:t>
              </a:r>
            </a:p>
          </p:txBody>
        </p:sp>
        <p:sp>
          <p:nvSpPr>
            <p:cNvPr id="8196" name="AutoShape 4"/>
            <p:cNvSpPr>
              <a:spLocks noChangeArrowheads="1"/>
            </p:cNvSpPr>
            <p:nvPr/>
          </p:nvSpPr>
          <p:spPr bwMode="auto">
            <a:xfrm>
              <a:off x="685800" y="2971800"/>
              <a:ext cx="914400" cy="304800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9CB3D8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8197" name="Text Box 5"/>
            <p:cNvSpPr txBox="1">
              <a:spLocks noChangeArrowheads="1"/>
            </p:cNvSpPr>
            <p:nvPr/>
          </p:nvSpPr>
          <p:spPr bwMode="auto">
            <a:xfrm>
              <a:off x="609600" y="2514600"/>
              <a:ext cx="838200" cy="586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9pPr>
            </a:lstStyle>
            <a:p>
              <a:pPr fontAlgn="base">
                <a:spcBef>
                  <a:spcPts val="1000"/>
                </a:spcBef>
                <a:spcAft>
                  <a:spcPct val="0"/>
                </a:spcAft>
              </a:pPr>
              <a:r>
                <a:rPr lang="en-US" altLang="en-US" sz="1600" i="1">
                  <a:cs typeface="Arial" charset="0"/>
                </a:rPr>
                <a:t>n</a:t>
              </a:r>
              <a:r>
                <a:rPr lang="en-US" altLang="en-US" sz="1600">
                  <a:cs typeface="Arial" charset="0"/>
                </a:rPr>
                <a:t>-bit address</a:t>
              </a:r>
            </a:p>
          </p:txBody>
        </p:sp>
        <p:sp>
          <p:nvSpPr>
            <p:cNvPr id="8198" name="AutoShape 6"/>
            <p:cNvSpPr>
              <a:spLocks noChangeArrowheads="1"/>
            </p:cNvSpPr>
            <p:nvPr/>
          </p:nvSpPr>
          <p:spPr bwMode="auto">
            <a:xfrm>
              <a:off x="685800" y="5029200"/>
              <a:ext cx="914400" cy="304800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9CB3D8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8199" name="Text Box 7"/>
            <p:cNvSpPr txBox="1">
              <a:spLocks noChangeArrowheads="1"/>
            </p:cNvSpPr>
            <p:nvPr/>
          </p:nvSpPr>
          <p:spPr bwMode="auto">
            <a:xfrm>
              <a:off x="609600" y="4572000"/>
              <a:ext cx="838200" cy="586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9pPr>
            </a:lstStyle>
            <a:p>
              <a:pPr fontAlgn="base">
                <a:spcBef>
                  <a:spcPts val="1000"/>
                </a:spcBef>
                <a:spcAft>
                  <a:spcPct val="0"/>
                </a:spcAft>
              </a:pPr>
              <a:r>
                <a:rPr lang="en-US" altLang="en-US" sz="1600" i="1">
                  <a:cs typeface="Arial" charset="0"/>
                </a:rPr>
                <a:t>n</a:t>
              </a:r>
              <a:r>
                <a:rPr lang="en-US" altLang="en-US" sz="1600">
                  <a:cs typeface="Arial" charset="0"/>
                </a:rPr>
                <a:t>-bit address</a:t>
              </a:r>
            </a:p>
          </p:txBody>
        </p:sp>
        <p:sp>
          <p:nvSpPr>
            <p:cNvPr id="8200" name="AutoShape 8"/>
            <p:cNvSpPr>
              <a:spLocks noChangeArrowheads="1"/>
            </p:cNvSpPr>
            <p:nvPr/>
          </p:nvSpPr>
          <p:spPr bwMode="auto">
            <a:xfrm>
              <a:off x="2819400" y="5029200"/>
              <a:ext cx="1066800" cy="304800"/>
            </a:xfrm>
            <a:prstGeom prst="leftRightArrow">
              <a:avLst>
                <a:gd name="adj1" fmla="val 50000"/>
                <a:gd name="adj2" fmla="val 69676"/>
              </a:avLst>
            </a:prstGeom>
            <a:solidFill>
              <a:srgbClr val="9CB3D8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8201" name="Text Box 9"/>
            <p:cNvSpPr txBox="1">
              <a:spLocks noChangeArrowheads="1"/>
            </p:cNvSpPr>
            <p:nvPr/>
          </p:nvSpPr>
          <p:spPr bwMode="auto">
            <a:xfrm>
              <a:off x="2895600" y="4648200"/>
              <a:ext cx="1295400" cy="340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9pPr>
            </a:lstStyle>
            <a:p>
              <a:pPr fontAlgn="base">
                <a:spcBef>
                  <a:spcPts val="1000"/>
                </a:spcBef>
                <a:spcAft>
                  <a:spcPct val="0"/>
                </a:spcAft>
              </a:pPr>
              <a:r>
                <a:rPr lang="en-US" altLang="en-US" sz="1600">
                  <a:cs typeface="Arial" charset="0"/>
                </a:rPr>
                <a:t>8-bit data</a:t>
              </a:r>
            </a:p>
          </p:txBody>
        </p:sp>
        <p:sp>
          <p:nvSpPr>
            <p:cNvPr id="8202" name="AutoShape 10"/>
            <p:cNvSpPr>
              <a:spLocks noChangeArrowheads="1"/>
            </p:cNvSpPr>
            <p:nvPr/>
          </p:nvSpPr>
          <p:spPr bwMode="auto">
            <a:xfrm>
              <a:off x="2819400" y="2971800"/>
              <a:ext cx="1066800" cy="304800"/>
            </a:xfrm>
            <a:prstGeom prst="leftRightArrow">
              <a:avLst>
                <a:gd name="adj1" fmla="val 50000"/>
                <a:gd name="adj2" fmla="val 69676"/>
              </a:avLst>
            </a:prstGeom>
            <a:solidFill>
              <a:srgbClr val="9CB3D8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8203" name="Text Box 11"/>
            <p:cNvSpPr txBox="1">
              <a:spLocks noChangeArrowheads="1"/>
            </p:cNvSpPr>
            <p:nvPr/>
          </p:nvSpPr>
          <p:spPr bwMode="auto">
            <a:xfrm>
              <a:off x="2895600" y="2590800"/>
              <a:ext cx="1295400" cy="340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9pPr>
            </a:lstStyle>
            <a:p>
              <a:pPr fontAlgn="base">
                <a:spcBef>
                  <a:spcPts val="1000"/>
                </a:spcBef>
                <a:spcAft>
                  <a:spcPct val="0"/>
                </a:spcAft>
              </a:pPr>
              <a:r>
                <a:rPr lang="en-US" altLang="en-US" sz="1600">
                  <a:cs typeface="Arial" charset="0"/>
                </a:rPr>
                <a:t>8-bit data</a:t>
              </a:r>
            </a:p>
          </p:txBody>
        </p: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 flipV="1">
              <a:off x="1905000" y="3503613"/>
              <a:ext cx="1588" cy="46037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 flipV="1">
              <a:off x="2438400" y="3503613"/>
              <a:ext cx="1588" cy="46037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8206" name="Text Box 14"/>
            <p:cNvSpPr txBox="1">
              <a:spLocks noChangeArrowheads="1"/>
            </p:cNvSpPr>
            <p:nvPr/>
          </p:nvSpPr>
          <p:spPr bwMode="auto">
            <a:xfrm>
              <a:off x="2514600" y="3733800"/>
              <a:ext cx="1828800" cy="340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9pPr>
            </a:lstStyle>
            <a:p>
              <a:pPr fontAlgn="base">
                <a:spcBef>
                  <a:spcPts val="1000"/>
                </a:spcBef>
                <a:spcAft>
                  <a:spcPct val="0"/>
                </a:spcAft>
              </a:pPr>
              <a:r>
                <a:rPr lang="en-US" altLang="en-US" sz="1600">
                  <a:cs typeface="Arial" charset="0"/>
                </a:rPr>
                <a:t>RD, WR Controls</a:t>
              </a:r>
            </a:p>
          </p:txBody>
        </p:sp>
        <p:sp>
          <p:nvSpPr>
            <p:cNvPr id="8207" name="Text Box 15"/>
            <p:cNvSpPr txBox="1">
              <a:spLocks noChangeArrowheads="1"/>
            </p:cNvSpPr>
            <p:nvPr/>
          </p:nvSpPr>
          <p:spPr bwMode="auto">
            <a:xfrm>
              <a:off x="838200" y="3733800"/>
              <a:ext cx="1143000" cy="340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9pPr>
            </a:lstStyle>
            <a:p>
              <a:pPr fontAlgn="base">
                <a:spcBef>
                  <a:spcPts val="1000"/>
                </a:spcBef>
                <a:spcAft>
                  <a:spcPct val="0"/>
                </a:spcAft>
              </a:pPr>
              <a:r>
                <a:rPr lang="en-US" altLang="en-US" sz="1600">
                  <a:cs typeface="Arial" charset="0"/>
                </a:rPr>
                <a:t>CS Control</a:t>
              </a:r>
            </a:p>
          </p:txBody>
        </p:sp>
        <p:sp>
          <p:nvSpPr>
            <p:cNvPr id="8208" name="Line 16"/>
            <p:cNvSpPr>
              <a:spLocks noChangeShapeType="1"/>
            </p:cNvSpPr>
            <p:nvPr/>
          </p:nvSpPr>
          <p:spPr bwMode="auto">
            <a:xfrm flipV="1">
              <a:off x="1905000" y="5561013"/>
              <a:ext cx="1588" cy="46037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8209" name="Line 17"/>
            <p:cNvSpPr>
              <a:spLocks noChangeShapeType="1"/>
            </p:cNvSpPr>
            <p:nvPr/>
          </p:nvSpPr>
          <p:spPr bwMode="auto">
            <a:xfrm flipV="1">
              <a:off x="2438400" y="5561013"/>
              <a:ext cx="1588" cy="46037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2514600" y="5791200"/>
              <a:ext cx="1828800" cy="340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9pPr>
            </a:lstStyle>
            <a:p>
              <a:pPr fontAlgn="base">
                <a:spcBef>
                  <a:spcPts val="1000"/>
                </a:spcBef>
                <a:spcAft>
                  <a:spcPct val="0"/>
                </a:spcAft>
              </a:pPr>
              <a:r>
                <a:rPr lang="en-US" altLang="en-US" sz="1600">
                  <a:cs typeface="Arial" charset="0"/>
                </a:rPr>
                <a:t>RD, WR Controls</a:t>
              </a:r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838200" y="5791200"/>
              <a:ext cx="1143000" cy="340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9pPr>
            </a:lstStyle>
            <a:p>
              <a:pPr fontAlgn="base">
                <a:spcBef>
                  <a:spcPts val="1000"/>
                </a:spcBef>
                <a:spcAft>
                  <a:spcPct val="0"/>
                </a:spcAft>
              </a:pPr>
              <a:r>
                <a:rPr lang="en-US" altLang="en-US" sz="1600">
                  <a:cs typeface="Arial" charset="0"/>
                </a:rPr>
                <a:t>CS Control</a:t>
              </a:r>
            </a:p>
          </p:txBody>
        </p:sp>
      </p:grp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5867400" y="1371600"/>
            <a:ext cx="4419600" cy="467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fontAlgn="base">
              <a:spcBef>
                <a:spcPts val="1125"/>
              </a:spcBef>
              <a:spcAft>
                <a:spcPct val="0"/>
              </a:spcAft>
            </a:pPr>
            <a:r>
              <a:rPr lang="en-US" altLang="en-US" sz="2800" dirty="0">
                <a:solidFill>
                  <a:prstClr val="black"/>
                </a:solidFill>
                <a:cs typeface="Arial" charset="0"/>
              </a:rPr>
              <a:t>Total Size: 2</a:t>
            </a:r>
            <a:r>
              <a:rPr lang="en-US" altLang="en-US" sz="2800" i="1" baseline="30000" dirty="0">
                <a:solidFill>
                  <a:prstClr val="black"/>
                </a:solidFill>
                <a:cs typeface="Arial" charset="0"/>
              </a:rPr>
              <a:t>n</a:t>
            </a:r>
            <a:r>
              <a:rPr lang="en-US" altLang="en-US" sz="2800" baseline="30000" dirty="0">
                <a:solidFill>
                  <a:prstClr val="black"/>
                </a:solidFill>
                <a:cs typeface="Arial" charset="0"/>
              </a:rPr>
              <a:t>+1</a:t>
            </a:r>
            <a:r>
              <a:rPr lang="en-US" altLang="en-US" sz="2800" dirty="0">
                <a:solidFill>
                  <a:prstClr val="black"/>
                </a:solidFill>
                <a:cs typeface="Arial" charset="0"/>
              </a:rPr>
              <a:t> bytes</a:t>
            </a:r>
          </a:p>
          <a:p>
            <a:pPr marL="0" fontAlgn="base">
              <a:spcBef>
                <a:spcPts val="1125"/>
              </a:spcBef>
              <a:spcAft>
                <a:spcPct val="0"/>
              </a:spcAft>
            </a:pPr>
            <a:r>
              <a:rPr lang="en-US" altLang="en-US" sz="2800" dirty="0">
                <a:solidFill>
                  <a:prstClr val="black"/>
                </a:solidFill>
                <a:cs typeface="Arial" charset="0"/>
              </a:rPr>
              <a:t>Address needed from the processor:  </a:t>
            </a:r>
            <a:r>
              <a:rPr lang="en-US" altLang="en-US" sz="2800" i="1" dirty="0">
                <a:solidFill>
                  <a:prstClr val="black"/>
                </a:solidFill>
                <a:cs typeface="Arial" charset="0"/>
              </a:rPr>
              <a:t>n</a:t>
            </a:r>
            <a:r>
              <a:rPr lang="en-US" altLang="en-US" sz="2800" dirty="0">
                <a:solidFill>
                  <a:prstClr val="black"/>
                </a:solidFill>
                <a:cs typeface="Arial" charset="0"/>
              </a:rPr>
              <a:t>+1 bits</a:t>
            </a:r>
          </a:p>
          <a:p>
            <a:pPr marL="0" fontAlgn="base">
              <a:spcBef>
                <a:spcPts val="1125"/>
              </a:spcBef>
              <a:spcAft>
                <a:spcPct val="0"/>
              </a:spcAft>
            </a:pPr>
            <a:r>
              <a:rPr lang="en-US" altLang="en-US" sz="2800" dirty="0">
                <a:solidFill>
                  <a:prstClr val="black"/>
                </a:solidFill>
                <a:cs typeface="Arial" charset="0"/>
              </a:rPr>
              <a:t>Each memory requires just </a:t>
            </a:r>
            <a:r>
              <a:rPr lang="en-US" altLang="en-US" sz="2800" i="1" dirty="0">
                <a:solidFill>
                  <a:prstClr val="black"/>
                </a:solidFill>
                <a:cs typeface="Arial" charset="0"/>
              </a:rPr>
              <a:t>n</a:t>
            </a:r>
            <a:r>
              <a:rPr lang="en-US" altLang="en-US" sz="2800" dirty="0">
                <a:solidFill>
                  <a:prstClr val="black"/>
                </a:solidFill>
                <a:cs typeface="Arial" charset="0"/>
              </a:rPr>
              <a:t> bits of address.</a:t>
            </a:r>
          </a:p>
          <a:p>
            <a:pPr marL="0" fontAlgn="base">
              <a:spcBef>
                <a:spcPts val="1125"/>
              </a:spcBef>
              <a:spcAft>
                <a:spcPct val="0"/>
              </a:spcAft>
            </a:pPr>
            <a:r>
              <a:rPr lang="en-US" altLang="en-US" sz="2800" dirty="0">
                <a:solidFill>
                  <a:prstClr val="black"/>
                </a:solidFill>
                <a:cs typeface="Arial" charset="0"/>
              </a:rPr>
              <a:t>Wrapper on this organization of memory to provide</a:t>
            </a:r>
          </a:p>
          <a:p>
            <a:pPr marL="455613" indent="-454025" fontAlgn="base">
              <a:spcBef>
                <a:spcPts val="1125"/>
              </a:spcBef>
              <a:spcAft>
                <a:spcPct val="0"/>
              </a:spcAft>
              <a:buFont typeface="Times New Roman" pitchFamily="16" charset="0"/>
              <a:buAutoNum type="arabicPeriod"/>
            </a:pPr>
            <a:r>
              <a:rPr lang="en-US" altLang="en-US" sz="2800" dirty="0">
                <a:solidFill>
                  <a:prstClr val="black"/>
                </a:solidFill>
                <a:cs typeface="Arial" charset="0"/>
              </a:rPr>
              <a:t>8-bit transfers</a:t>
            </a:r>
          </a:p>
          <a:p>
            <a:pPr marL="455613" indent="-454025" fontAlgn="base">
              <a:spcBef>
                <a:spcPts val="1125"/>
              </a:spcBef>
              <a:spcAft>
                <a:spcPct val="0"/>
              </a:spcAft>
              <a:buFont typeface="Times New Roman" pitchFamily="16" charset="0"/>
              <a:buAutoNum type="arabicPeriod"/>
            </a:pPr>
            <a:r>
              <a:rPr lang="en-US" altLang="en-US" sz="2800" dirty="0">
                <a:solidFill>
                  <a:prstClr val="black"/>
                </a:solidFill>
                <a:cs typeface="Arial" charset="0"/>
              </a:rPr>
              <a:t>16-bit transfers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t>Memory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t>CS220, CO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669038-5858-44FB-9B33-46AA22F3093F}" type="slidenum">
              <a:rPr lang="en-US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en-US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68099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Wrapper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2057400" y="1676400"/>
            <a:ext cx="4191000" cy="4495800"/>
            <a:chOff x="381000" y="2133600"/>
            <a:chExt cx="4191000" cy="4495800"/>
          </a:xfrm>
        </p:grpSpPr>
        <p:sp>
          <p:nvSpPr>
            <p:cNvPr id="9218" name="Rectangle 2"/>
            <p:cNvSpPr>
              <a:spLocks noChangeArrowheads="1"/>
            </p:cNvSpPr>
            <p:nvPr/>
          </p:nvSpPr>
          <p:spPr bwMode="auto">
            <a:xfrm>
              <a:off x="1447800" y="2438400"/>
              <a:ext cx="1600200" cy="2895600"/>
            </a:xfrm>
            <a:prstGeom prst="rect">
              <a:avLst/>
            </a:prstGeom>
            <a:solidFill>
              <a:srgbClr val="9CB3D8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>
                  <a:cs typeface="Arial" charset="0"/>
                </a:rPr>
                <a:t>Wrapper</a:t>
              </a:r>
            </a:p>
          </p:txBody>
        </p:sp>
        <p:sp>
          <p:nvSpPr>
            <p:cNvPr id="9219" name="AutoShape 3"/>
            <p:cNvSpPr>
              <a:spLocks noChangeArrowheads="1"/>
            </p:cNvSpPr>
            <p:nvPr/>
          </p:nvSpPr>
          <p:spPr bwMode="auto">
            <a:xfrm>
              <a:off x="533400" y="2667000"/>
              <a:ext cx="914400" cy="304800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9CB3D8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9220" name="Text Box 4"/>
            <p:cNvSpPr txBox="1">
              <a:spLocks noChangeArrowheads="1"/>
            </p:cNvSpPr>
            <p:nvPr/>
          </p:nvSpPr>
          <p:spPr bwMode="auto">
            <a:xfrm>
              <a:off x="457200" y="2209800"/>
              <a:ext cx="838200" cy="586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9pPr>
            </a:lstStyle>
            <a:p>
              <a:pPr fontAlgn="base">
                <a:spcBef>
                  <a:spcPts val="1000"/>
                </a:spcBef>
                <a:spcAft>
                  <a:spcPct val="0"/>
                </a:spcAft>
              </a:pPr>
              <a:r>
                <a:rPr lang="en-US" altLang="en-US" sz="1600" i="1">
                  <a:cs typeface="Arial" charset="0"/>
                </a:rPr>
                <a:t>n</a:t>
              </a:r>
              <a:r>
                <a:rPr lang="en-US" altLang="en-US" sz="1600">
                  <a:cs typeface="Arial" charset="0"/>
                </a:rPr>
                <a:t>+1 bit address</a:t>
              </a:r>
            </a:p>
          </p:txBody>
        </p:sp>
        <p:sp>
          <p:nvSpPr>
            <p:cNvPr id="9221" name="Line 5"/>
            <p:cNvSpPr>
              <a:spLocks noChangeShapeType="1"/>
            </p:cNvSpPr>
            <p:nvPr/>
          </p:nvSpPr>
          <p:spPr bwMode="auto">
            <a:xfrm>
              <a:off x="533400" y="3200400"/>
              <a:ext cx="914400" cy="158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9222" name="Line 6"/>
            <p:cNvSpPr>
              <a:spLocks noChangeShapeType="1"/>
            </p:cNvSpPr>
            <p:nvPr/>
          </p:nvSpPr>
          <p:spPr bwMode="auto">
            <a:xfrm>
              <a:off x="533400" y="3581400"/>
              <a:ext cx="914400" cy="158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9223" name="Line 7"/>
            <p:cNvSpPr>
              <a:spLocks noChangeShapeType="1"/>
            </p:cNvSpPr>
            <p:nvPr/>
          </p:nvSpPr>
          <p:spPr bwMode="auto">
            <a:xfrm>
              <a:off x="533400" y="3962400"/>
              <a:ext cx="914400" cy="158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9224" name="Text Box 8"/>
            <p:cNvSpPr txBox="1">
              <a:spLocks noChangeArrowheads="1"/>
            </p:cNvSpPr>
            <p:nvPr/>
          </p:nvSpPr>
          <p:spPr bwMode="auto">
            <a:xfrm>
              <a:off x="533400" y="2971800"/>
              <a:ext cx="533400" cy="309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9pPr>
            </a:lstStyle>
            <a:p>
              <a:pPr fontAlgn="base">
                <a:spcBef>
                  <a:spcPts val="875"/>
                </a:spcBef>
                <a:spcAft>
                  <a:spcPct val="0"/>
                </a:spcAft>
              </a:pPr>
              <a:r>
                <a:rPr lang="en-US" altLang="en-US" sz="1400">
                  <a:cs typeface="Arial" charset="0"/>
                </a:rPr>
                <a:t>CS</a:t>
              </a:r>
            </a:p>
          </p:txBody>
        </p:sp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533400" y="3352800"/>
              <a:ext cx="533400" cy="309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9pPr>
            </a:lstStyle>
            <a:p>
              <a:pPr fontAlgn="base">
                <a:spcBef>
                  <a:spcPts val="875"/>
                </a:spcBef>
                <a:spcAft>
                  <a:spcPct val="0"/>
                </a:spcAft>
              </a:pPr>
              <a:r>
                <a:rPr lang="en-US" altLang="en-US" sz="1400">
                  <a:cs typeface="Arial" charset="0"/>
                </a:rPr>
                <a:t>RD</a:t>
              </a:r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533400" y="3733800"/>
              <a:ext cx="533400" cy="309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9pPr>
            </a:lstStyle>
            <a:p>
              <a:pPr fontAlgn="base">
                <a:spcBef>
                  <a:spcPts val="875"/>
                </a:spcBef>
                <a:spcAft>
                  <a:spcPct val="0"/>
                </a:spcAft>
              </a:pPr>
              <a:r>
                <a:rPr lang="en-US" altLang="en-US" sz="1400">
                  <a:cs typeface="Arial" charset="0"/>
                </a:rPr>
                <a:t>WR</a:t>
              </a:r>
            </a:p>
          </p:txBody>
        </p:sp>
        <p:sp>
          <p:nvSpPr>
            <p:cNvPr id="9227" name="Line 11"/>
            <p:cNvSpPr>
              <a:spLocks noChangeShapeType="1"/>
            </p:cNvSpPr>
            <p:nvPr/>
          </p:nvSpPr>
          <p:spPr bwMode="auto">
            <a:xfrm>
              <a:off x="533400" y="4343400"/>
              <a:ext cx="914400" cy="158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9228" name="Text Box 12"/>
            <p:cNvSpPr txBox="1">
              <a:spLocks noChangeArrowheads="1"/>
            </p:cNvSpPr>
            <p:nvPr/>
          </p:nvSpPr>
          <p:spPr bwMode="auto">
            <a:xfrm>
              <a:off x="533400" y="4038600"/>
              <a:ext cx="685800" cy="340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9pPr>
            </a:lstStyle>
            <a:p>
              <a:pPr fontAlgn="base">
                <a:spcBef>
                  <a:spcPts val="1000"/>
                </a:spcBef>
                <a:spcAft>
                  <a:spcPct val="0"/>
                </a:spcAft>
              </a:pPr>
              <a:r>
                <a:rPr lang="en-US" altLang="en-US" sz="1600">
                  <a:cs typeface="Arial" charset="0"/>
                </a:rPr>
                <a:t>Size</a:t>
              </a:r>
            </a:p>
          </p:txBody>
        </p:sp>
        <p:sp>
          <p:nvSpPr>
            <p:cNvPr id="9229" name="AutoShape 13"/>
            <p:cNvSpPr>
              <a:spLocks noChangeArrowheads="1"/>
            </p:cNvSpPr>
            <p:nvPr/>
          </p:nvSpPr>
          <p:spPr bwMode="auto">
            <a:xfrm>
              <a:off x="457200" y="6096000"/>
              <a:ext cx="1066800" cy="304800"/>
            </a:xfrm>
            <a:prstGeom prst="leftRightArrow">
              <a:avLst>
                <a:gd name="adj1" fmla="val 50000"/>
                <a:gd name="adj2" fmla="val 69676"/>
              </a:avLst>
            </a:prstGeom>
            <a:solidFill>
              <a:srgbClr val="9CB3D8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9230" name="Text Box 14"/>
            <p:cNvSpPr txBox="1">
              <a:spLocks noChangeArrowheads="1"/>
            </p:cNvSpPr>
            <p:nvPr/>
          </p:nvSpPr>
          <p:spPr bwMode="auto">
            <a:xfrm>
              <a:off x="381000" y="5715000"/>
              <a:ext cx="1371600" cy="340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9pPr>
            </a:lstStyle>
            <a:p>
              <a:pPr fontAlgn="base">
                <a:spcBef>
                  <a:spcPts val="1000"/>
                </a:spcBef>
                <a:spcAft>
                  <a:spcPct val="0"/>
                </a:spcAft>
              </a:pPr>
              <a:r>
                <a:rPr lang="en-US" altLang="en-US" sz="1600">
                  <a:cs typeface="Arial" charset="0"/>
                </a:rPr>
                <a:t>Data (16 bits)</a:t>
              </a:r>
            </a:p>
          </p:txBody>
        </p:sp>
        <p:sp>
          <p:nvSpPr>
            <p:cNvPr id="9231" name="AutoShape 15"/>
            <p:cNvSpPr>
              <a:spLocks noChangeArrowheads="1"/>
            </p:cNvSpPr>
            <p:nvPr/>
          </p:nvSpPr>
          <p:spPr bwMode="auto">
            <a:xfrm>
              <a:off x="3048000" y="2438400"/>
              <a:ext cx="914400" cy="304800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9CB3D8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9232" name="Text Box 16"/>
            <p:cNvSpPr txBox="1">
              <a:spLocks noChangeArrowheads="1"/>
            </p:cNvSpPr>
            <p:nvPr/>
          </p:nvSpPr>
          <p:spPr bwMode="auto">
            <a:xfrm>
              <a:off x="2971800" y="2133600"/>
              <a:ext cx="1447800" cy="340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9pPr>
            </a:lstStyle>
            <a:p>
              <a:pPr fontAlgn="base">
                <a:spcBef>
                  <a:spcPts val="1000"/>
                </a:spcBef>
                <a:spcAft>
                  <a:spcPct val="0"/>
                </a:spcAft>
              </a:pPr>
              <a:r>
                <a:rPr lang="en-US" altLang="en-US" sz="1600" i="1">
                  <a:cs typeface="Arial" charset="0"/>
                </a:rPr>
                <a:t>n</a:t>
              </a:r>
              <a:r>
                <a:rPr lang="en-US" altLang="en-US" sz="1600">
                  <a:cs typeface="Arial" charset="0"/>
                </a:rPr>
                <a:t> bit address A</a:t>
              </a:r>
            </a:p>
          </p:txBody>
        </p:sp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3048000" y="2971800"/>
              <a:ext cx="914400" cy="158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9234" name="Line 18"/>
            <p:cNvSpPr>
              <a:spLocks noChangeShapeType="1"/>
            </p:cNvSpPr>
            <p:nvPr/>
          </p:nvSpPr>
          <p:spPr bwMode="auto">
            <a:xfrm>
              <a:off x="3048000" y="3352800"/>
              <a:ext cx="914400" cy="158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9235" name="Line 19"/>
            <p:cNvSpPr>
              <a:spLocks noChangeShapeType="1"/>
            </p:cNvSpPr>
            <p:nvPr/>
          </p:nvSpPr>
          <p:spPr bwMode="auto">
            <a:xfrm>
              <a:off x="3048000" y="3733800"/>
              <a:ext cx="914400" cy="158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9236" name="Text Box 20"/>
            <p:cNvSpPr txBox="1">
              <a:spLocks noChangeArrowheads="1"/>
            </p:cNvSpPr>
            <p:nvPr/>
          </p:nvSpPr>
          <p:spPr bwMode="auto">
            <a:xfrm>
              <a:off x="3048000" y="2743200"/>
              <a:ext cx="533400" cy="309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9pPr>
            </a:lstStyle>
            <a:p>
              <a:pPr fontAlgn="base">
                <a:spcBef>
                  <a:spcPts val="875"/>
                </a:spcBef>
                <a:spcAft>
                  <a:spcPct val="0"/>
                </a:spcAft>
              </a:pPr>
              <a:r>
                <a:rPr lang="en-US" altLang="en-US" sz="1400">
                  <a:cs typeface="Arial" charset="0"/>
                </a:rPr>
                <a:t>CSA</a:t>
              </a:r>
            </a:p>
          </p:txBody>
        </p:sp>
        <p:sp>
          <p:nvSpPr>
            <p:cNvPr id="9237" name="Text Box 21"/>
            <p:cNvSpPr txBox="1">
              <a:spLocks noChangeArrowheads="1"/>
            </p:cNvSpPr>
            <p:nvPr/>
          </p:nvSpPr>
          <p:spPr bwMode="auto">
            <a:xfrm>
              <a:off x="3048000" y="3124200"/>
              <a:ext cx="609600" cy="309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9pPr>
            </a:lstStyle>
            <a:p>
              <a:pPr fontAlgn="base">
                <a:spcBef>
                  <a:spcPts val="875"/>
                </a:spcBef>
                <a:spcAft>
                  <a:spcPct val="0"/>
                </a:spcAft>
              </a:pPr>
              <a:r>
                <a:rPr lang="en-US" altLang="en-US" sz="1400">
                  <a:cs typeface="Arial" charset="0"/>
                </a:rPr>
                <a:t>RDA</a:t>
              </a:r>
            </a:p>
          </p:txBody>
        </p:sp>
        <p:sp>
          <p:nvSpPr>
            <p:cNvPr id="9238" name="Text Box 22"/>
            <p:cNvSpPr txBox="1">
              <a:spLocks noChangeArrowheads="1"/>
            </p:cNvSpPr>
            <p:nvPr/>
          </p:nvSpPr>
          <p:spPr bwMode="auto">
            <a:xfrm>
              <a:off x="3048000" y="3505200"/>
              <a:ext cx="762000" cy="309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9pPr>
            </a:lstStyle>
            <a:p>
              <a:pPr fontAlgn="base">
                <a:spcBef>
                  <a:spcPts val="875"/>
                </a:spcBef>
                <a:spcAft>
                  <a:spcPct val="0"/>
                </a:spcAft>
              </a:pPr>
              <a:r>
                <a:rPr lang="en-US" altLang="en-US" sz="1400">
                  <a:cs typeface="Arial" charset="0"/>
                </a:rPr>
                <a:t>WRA</a:t>
              </a:r>
            </a:p>
          </p:txBody>
        </p:sp>
        <p:sp>
          <p:nvSpPr>
            <p:cNvPr id="9239" name="AutoShape 23"/>
            <p:cNvSpPr>
              <a:spLocks noChangeArrowheads="1"/>
            </p:cNvSpPr>
            <p:nvPr/>
          </p:nvSpPr>
          <p:spPr bwMode="auto">
            <a:xfrm>
              <a:off x="2057400" y="5867400"/>
              <a:ext cx="1066800" cy="304800"/>
            </a:xfrm>
            <a:prstGeom prst="leftRightArrow">
              <a:avLst>
                <a:gd name="adj1" fmla="val 50000"/>
                <a:gd name="adj2" fmla="val 69676"/>
              </a:avLst>
            </a:prstGeom>
            <a:solidFill>
              <a:srgbClr val="9CB3D8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9240" name="AutoShape 24"/>
            <p:cNvSpPr>
              <a:spLocks noChangeArrowheads="1"/>
            </p:cNvSpPr>
            <p:nvPr/>
          </p:nvSpPr>
          <p:spPr bwMode="auto">
            <a:xfrm>
              <a:off x="2057400" y="6324600"/>
              <a:ext cx="1066800" cy="304800"/>
            </a:xfrm>
            <a:prstGeom prst="leftRightArrow">
              <a:avLst>
                <a:gd name="adj1" fmla="val 50000"/>
                <a:gd name="adj2" fmla="val 69676"/>
              </a:avLst>
            </a:prstGeom>
            <a:solidFill>
              <a:srgbClr val="9CB3D8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9241" name="Line 25"/>
            <p:cNvSpPr>
              <a:spLocks noChangeShapeType="1"/>
            </p:cNvSpPr>
            <p:nvPr/>
          </p:nvSpPr>
          <p:spPr bwMode="auto">
            <a:xfrm flipH="1">
              <a:off x="1522413" y="6019800"/>
              <a:ext cx="536575" cy="2286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9242" name="Line 26"/>
            <p:cNvSpPr>
              <a:spLocks noChangeShapeType="1"/>
            </p:cNvSpPr>
            <p:nvPr/>
          </p:nvSpPr>
          <p:spPr bwMode="auto">
            <a:xfrm flipH="1" flipV="1">
              <a:off x="1522413" y="6246813"/>
              <a:ext cx="536575" cy="23177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9243" name="Text Box 27"/>
            <p:cNvSpPr txBox="1">
              <a:spLocks noChangeArrowheads="1"/>
            </p:cNvSpPr>
            <p:nvPr/>
          </p:nvSpPr>
          <p:spPr bwMode="auto">
            <a:xfrm>
              <a:off x="3200400" y="6248400"/>
              <a:ext cx="1371600" cy="340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9pPr>
            </a:lstStyle>
            <a:p>
              <a:pPr fontAlgn="base">
                <a:spcBef>
                  <a:spcPts val="1000"/>
                </a:spcBef>
                <a:spcAft>
                  <a:spcPct val="0"/>
                </a:spcAft>
              </a:pPr>
              <a:r>
                <a:rPr lang="en-US" altLang="en-US" sz="1600">
                  <a:cs typeface="Arial" charset="0"/>
                </a:rPr>
                <a:t>Data (8-bit) B</a:t>
              </a:r>
            </a:p>
          </p:txBody>
        </p:sp>
        <p:sp>
          <p:nvSpPr>
            <p:cNvPr id="9244" name="Text Box 28"/>
            <p:cNvSpPr txBox="1">
              <a:spLocks noChangeArrowheads="1"/>
            </p:cNvSpPr>
            <p:nvPr/>
          </p:nvSpPr>
          <p:spPr bwMode="auto">
            <a:xfrm>
              <a:off x="3200400" y="5791200"/>
              <a:ext cx="1371600" cy="340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9pPr>
            </a:lstStyle>
            <a:p>
              <a:pPr fontAlgn="base">
                <a:spcBef>
                  <a:spcPts val="1000"/>
                </a:spcBef>
                <a:spcAft>
                  <a:spcPct val="0"/>
                </a:spcAft>
              </a:pPr>
              <a:r>
                <a:rPr lang="en-US" altLang="en-US" sz="1600">
                  <a:cs typeface="Arial" charset="0"/>
                </a:rPr>
                <a:t>Data (8-bit) A</a:t>
              </a:r>
            </a:p>
          </p:txBody>
        </p:sp>
        <p:sp>
          <p:nvSpPr>
            <p:cNvPr id="9245" name="AutoShape 29"/>
            <p:cNvSpPr>
              <a:spLocks noChangeArrowheads="1"/>
            </p:cNvSpPr>
            <p:nvPr/>
          </p:nvSpPr>
          <p:spPr bwMode="auto">
            <a:xfrm>
              <a:off x="3048000" y="3962400"/>
              <a:ext cx="914400" cy="304800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9CB3D8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9246" name="Text Box 30"/>
            <p:cNvSpPr txBox="1">
              <a:spLocks noChangeArrowheads="1"/>
            </p:cNvSpPr>
            <p:nvPr/>
          </p:nvSpPr>
          <p:spPr bwMode="auto">
            <a:xfrm>
              <a:off x="2971800" y="3733800"/>
              <a:ext cx="1447800" cy="340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9pPr>
            </a:lstStyle>
            <a:p>
              <a:pPr fontAlgn="base">
                <a:spcBef>
                  <a:spcPts val="1000"/>
                </a:spcBef>
                <a:spcAft>
                  <a:spcPct val="0"/>
                </a:spcAft>
              </a:pPr>
              <a:r>
                <a:rPr lang="en-US" altLang="en-US" sz="1600" i="1">
                  <a:cs typeface="Arial" charset="0"/>
                </a:rPr>
                <a:t>n</a:t>
              </a:r>
              <a:r>
                <a:rPr lang="en-US" altLang="en-US" sz="1600">
                  <a:cs typeface="Arial" charset="0"/>
                </a:rPr>
                <a:t> bit address B</a:t>
              </a:r>
            </a:p>
          </p:txBody>
        </p:sp>
        <p:sp>
          <p:nvSpPr>
            <p:cNvPr id="9247" name="Line 31"/>
            <p:cNvSpPr>
              <a:spLocks noChangeShapeType="1"/>
            </p:cNvSpPr>
            <p:nvPr/>
          </p:nvSpPr>
          <p:spPr bwMode="auto">
            <a:xfrm>
              <a:off x="3048000" y="4495800"/>
              <a:ext cx="914400" cy="158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9248" name="Line 32"/>
            <p:cNvSpPr>
              <a:spLocks noChangeShapeType="1"/>
            </p:cNvSpPr>
            <p:nvPr/>
          </p:nvSpPr>
          <p:spPr bwMode="auto">
            <a:xfrm>
              <a:off x="3048000" y="4876800"/>
              <a:ext cx="914400" cy="158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9249" name="Line 33"/>
            <p:cNvSpPr>
              <a:spLocks noChangeShapeType="1"/>
            </p:cNvSpPr>
            <p:nvPr/>
          </p:nvSpPr>
          <p:spPr bwMode="auto">
            <a:xfrm>
              <a:off x="3048000" y="5257800"/>
              <a:ext cx="914400" cy="158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9250" name="Text Box 34"/>
            <p:cNvSpPr txBox="1">
              <a:spLocks noChangeArrowheads="1"/>
            </p:cNvSpPr>
            <p:nvPr/>
          </p:nvSpPr>
          <p:spPr bwMode="auto">
            <a:xfrm>
              <a:off x="3048000" y="4267200"/>
              <a:ext cx="533400" cy="309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9pPr>
            </a:lstStyle>
            <a:p>
              <a:pPr fontAlgn="base">
                <a:spcBef>
                  <a:spcPts val="875"/>
                </a:spcBef>
                <a:spcAft>
                  <a:spcPct val="0"/>
                </a:spcAft>
              </a:pPr>
              <a:r>
                <a:rPr lang="en-US" altLang="en-US" sz="1400">
                  <a:cs typeface="Arial" charset="0"/>
                </a:rPr>
                <a:t>CSB</a:t>
              </a:r>
            </a:p>
          </p:txBody>
        </p:sp>
        <p:sp>
          <p:nvSpPr>
            <p:cNvPr id="9251" name="Text Box 35"/>
            <p:cNvSpPr txBox="1">
              <a:spLocks noChangeArrowheads="1"/>
            </p:cNvSpPr>
            <p:nvPr/>
          </p:nvSpPr>
          <p:spPr bwMode="auto">
            <a:xfrm>
              <a:off x="3048000" y="4648200"/>
              <a:ext cx="609600" cy="309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9pPr>
            </a:lstStyle>
            <a:p>
              <a:pPr fontAlgn="base">
                <a:spcBef>
                  <a:spcPts val="875"/>
                </a:spcBef>
                <a:spcAft>
                  <a:spcPct val="0"/>
                </a:spcAft>
              </a:pPr>
              <a:r>
                <a:rPr lang="en-US" altLang="en-US" sz="1400">
                  <a:cs typeface="Arial" charset="0"/>
                </a:rPr>
                <a:t>RDB</a:t>
              </a:r>
            </a:p>
          </p:txBody>
        </p:sp>
        <p:sp>
          <p:nvSpPr>
            <p:cNvPr id="9252" name="Text Box 36"/>
            <p:cNvSpPr txBox="1">
              <a:spLocks noChangeArrowheads="1"/>
            </p:cNvSpPr>
            <p:nvPr/>
          </p:nvSpPr>
          <p:spPr bwMode="auto">
            <a:xfrm>
              <a:off x="3048000" y="5029200"/>
              <a:ext cx="762000" cy="309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9pPr>
            </a:lstStyle>
            <a:p>
              <a:pPr fontAlgn="base">
                <a:spcBef>
                  <a:spcPts val="875"/>
                </a:spcBef>
                <a:spcAft>
                  <a:spcPct val="0"/>
                </a:spcAft>
              </a:pPr>
              <a:r>
                <a:rPr lang="en-US" altLang="en-US" sz="1400">
                  <a:cs typeface="Arial" charset="0"/>
                </a:rPr>
                <a:t>WRB</a:t>
              </a:r>
            </a:p>
          </p:txBody>
        </p:sp>
        <p:sp>
          <p:nvSpPr>
            <p:cNvPr id="9253" name="Line 37"/>
            <p:cNvSpPr>
              <a:spLocks noChangeShapeType="1"/>
            </p:cNvSpPr>
            <p:nvPr/>
          </p:nvSpPr>
          <p:spPr bwMode="auto">
            <a:xfrm flipH="1">
              <a:off x="531813" y="4953000"/>
              <a:ext cx="917575" cy="158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9254" name="Text Box 38"/>
            <p:cNvSpPr txBox="1">
              <a:spLocks noChangeArrowheads="1"/>
            </p:cNvSpPr>
            <p:nvPr/>
          </p:nvSpPr>
          <p:spPr bwMode="auto">
            <a:xfrm>
              <a:off x="533400" y="4648200"/>
              <a:ext cx="685800" cy="340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DejaVu Sans" charset="0"/>
                  <a:cs typeface="DejaVu Sans" charset="0"/>
                </a:defRPr>
              </a:lvl9pPr>
            </a:lstStyle>
            <a:p>
              <a:pPr fontAlgn="base">
                <a:spcBef>
                  <a:spcPts val="1000"/>
                </a:spcBef>
                <a:spcAft>
                  <a:spcPct val="0"/>
                </a:spcAft>
              </a:pPr>
              <a:r>
                <a:rPr lang="en-US" altLang="en-US" sz="1600">
                  <a:cs typeface="Arial" charset="0"/>
                </a:rPr>
                <a:t>Error</a:t>
              </a:r>
            </a:p>
          </p:txBody>
        </p:sp>
      </p:grpSp>
      <p:sp>
        <p:nvSpPr>
          <p:cNvPr id="9255" name="Text Box 39"/>
          <p:cNvSpPr txBox="1">
            <a:spLocks noChangeArrowheads="1"/>
          </p:cNvSpPr>
          <p:nvPr/>
        </p:nvSpPr>
        <p:spPr bwMode="auto">
          <a:xfrm>
            <a:off x="6248400" y="1676400"/>
            <a:ext cx="4114800" cy="4423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fontAlgn="base">
              <a:spcBef>
                <a:spcPts val="1000"/>
              </a:spcBef>
              <a:spcAft>
                <a:spcPct val="0"/>
              </a:spcAft>
            </a:pPr>
            <a:r>
              <a:rPr lang="en-US" altLang="en-US" sz="1800" dirty="0" err="1">
                <a:solidFill>
                  <a:prstClr val="black"/>
                </a:solidFill>
                <a:cs typeface="Arial" charset="0"/>
              </a:rPr>
              <a:t>AddressA</a:t>
            </a:r>
            <a:r>
              <a:rPr lang="en-US" altLang="en-US" sz="1800" dirty="0">
                <a:solidFill>
                  <a:prstClr val="black"/>
                </a:solidFill>
                <a:cs typeface="Arial" charset="0"/>
              </a:rPr>
              <a:t> = </a:t>
            </a:r>
            <a:r>
              <a:rPr lang="en-US" altLang="en-US" sz="1800" dirty="0" err="1">
                <a:solidFill>
                  <a:prstClr val="black"/>
                </a:solidFill>
                <a:cs typeface="Arial" charset="0"/>
              </a:rPr>
              <a:t>AddressB</a:t>
            </a:r>
            <a:r>
              <a:rPr lang="en-US" altLang="en-US" sz="1800" dirty="0">
                <a:solidFill>
                  <a:prstClr val="black"/>
                </a:solidFill>
                <a:cs typeface="Arial" charset="0"/>
              </a:rPr>
              <a:t> = Address[</a:t>
            </a:r>
            <a:r>
              <a:rPr lang="en-US" altLang="en-US" sz="1800" i="1" dirty="0">
                <a:solidFill>
                  <a:prstClr val="black"/>
                </a:solidFill>
                <a:cs typeface="Arial" charset="0"/>
              </a:rPr>
              <a:t>n</a:t>
            </a:r>
            <a:r>
              <a:rPr lang="en-US" altLang="en-US" sz="1800" dirty="0">
                <a:solidFill>
                  <a:prstClr val="black"/>
                </a:solidFill>
                <a:cs typeface="Arial" charset="0"/>
              </a:rPr>
              <a:t>:1]</a:t>
            </a:r>
          </a:p>
          <a:p>
            <a:pPr fontAlgn="base">
              <a:spcBef>
                <a:spcPts val="1000"/>
              </a:spcBef>
              <a:spcAft>
                <a:spcPct val="0"/>
              </a:spcAft>
            </a:pPr>
            <a:r>
              <a:rPr lang="en-US" altLang="en-US" sz="1800" dirty="0">
                <a:solidFill>
                  <a:prstClr val="black"/>
                </a:solidFill>
                <a:cs typeface="Arial" charset="0"/>
              </a:rPr>
              <a:t>(0</a:t>
            </a:r>
            <a:r>
              <a:rPr lang="en-US" altLang="en-US" sz="1800" baseline="30000" dirty="0">
                <a:solidFill>
                  <a:prstClr val="black"/>
                </a:solidFill>
                <a:cs typeface="Arial" charset="0"/>
              </a:rPr>
              <a:t>th</a:t>
            </a:r>
            <a:r>
              <a:rPr lang="en-US" altLang="en-US" sz="1800" dirty="0">
                <a:solidFill>
                  <a:prstClr val="black"/>
                </a:solidFill>
                <a:cs typeface="Arial" charset="0"/>
              </a:rPr>
              <a:t> bit of address is not used)</a:t>
            </a:r>
          </a:p>
          <a:p>
            <a:pPr fontAlgn="base">
              <a:spcBef>
                <a:spcPts val="1000"/>
              </a:spcBef>
              <a:spcAft>
                <a:spcPct val="0"/>
              </a:spcAft>
            </a:pPr>
            <a:r>
              <a:rPr lang="en-US" altLang="en-US" sz="1800" dirty="0">
                <a:solidFill>
                  <a:prstClr val="black"/>
                </a:solidFill>
                <a:cs typeface="Arial" charset="0"/>
              </a:rPr>
              <a:t>Size = 0: 8-bit transfer.</a:t>
            </a:r>
          </a:p>
          <a:p>
            <a:pPr fontAlgn="base">
              <a:spcBef>
                <a:spcPts val="1000"/>
              </a:spcBef>
              <a:spcAft>
                <a:spcPct val="0"/>
              </a:spcAft>
            </a:pPr>
            <a:r>
              <a:rPr lang="en-US" altLang="en-US" sz="1800" dirty="0">
                <a:solidFill>
                  <a:prstClr val="black"/>
                </a:solidFill>
                <a:cs typeface="Arial" charset="0"/>
              </a:rPr>
              <a:t>Size = 1: 16-bit transfer</a:t>
            </a:r>
          </a:p>
          <a:p>
            <a:pPr fontAlgn="base">
              <a:spcBef>
                <a:spcPts val="1000"/>
              </a:spcBef>
              <a:spcAft>
                <a:spcPct val="0"/>
              </a:spcAft>
            </a:pPr>
            <a:r>
              <a:rPr lang="en-US" altLang="en-US" sz="1800" dirty="0">
                <a:solidFill>
                  <a:prstClr val="black"/>
                </a:solidFill>
                <a:cs typeface="Arial" charset="0"/>
              </a:rPr>
              <a:t>if Size = 1 and Address[0] = 1 </a:t>
            </a:r>
            <a:r>
              <a:rPr lang="en-US" altLang="en-US" sz="1800" dirty="0">
                <a:solidFill>
                  <a:prstClr val="black"/>
                </a:solidFill>
                <a:latin typeface="Wingdings" charset="2"/>
                <a:ea typeface="Wingdings" charset="2"/>
                <a:cs typeface="Wingdings" charset="2"/>
              </a:rPr>
              <a:t></a:t>
            </a:r>
            <a:r>
              <a:rPr lang="en-US" altLang="en-US" sz="1800" dirty="0">
                <a:solidFill>
                  <a:prstClr val="black"/>
                </a:solidFill>
                <a:cs typeface="Arial" charset="0"/>
              </a:rPr>
              <a:t> Error</a:t>
            </a:r>
          </a:p>
          <a:p>
            <a:pPr fontAlgn="base">
              <a:spcBef>
                <a:spcPts val="1000"/>
              </a:spcBef>
              <a:spcAft>
                <a:spcPct val="0"/>
              </a:spcAft>
            </a:pPr>
            <a:r>
              <a:rPr lang="en-US" altLang="en-US" sz="1800" dirty="0">
                <a:solidFill>
                  <a:prstClr val="black"/>
                </a:solidFill>
                <a:cs typeface="Arial" charset="0"/>
              </a:rPr>
              <a:t>CSA = 1 if CS = 1 and Address[0] = 0.</a:t>
            </a:r>
          </a:p>
          <a:p>
            <a:pPr fontAlgn="base">
              <a:spcBef>
                <a:spcPts val="1000"/>
              </a:spcBef>
              <a:spcAft>
                <a:spcPct val="0"/>
              </a:spcAft>
            </a:pPr>
            <a:r>
              <a:rPr lang="en-US" altLang="en-US" sz="1800" dirty="0">
                <a:solidFill>
                  <a:prstClr val="black"/>
                </a:solidFill>
                <a:cs typeface="Arial" charset="0"/>
              </a:rPr>
              <a:t>RDA = RD if Address[0] = 0; 0 otherwise</a:t>
            </a:r>
          </a:p>
          <a:p>
            <a:pPr fontAlgn="base">
              <a:spcBef>
                <a:spcPts val="1000"/>
              </a:spcBef>
              <a:spcAft>
                <a:spcPct val="0"/>
              </a:spcAft>
            </a:pPr>
            <a:r>
              <a:rPr lang="en-US" altLang="en-US" sz="1800" dirty="0">
                <a:solidFill>
                  <a:prstClr val="black"/>
                </a:solidFill>
                <a:cs typeface="Arial" charset="0"/>
              </a:rPr>
              <a:t>WRA = WR if Address[0] = 0; 0 otherwise</a:t>
            </a:r>
          </a:p>
          <a:p>
            <a:pPr fontAlgn="base">
              <a:spcBef>
                <a:spcPts val="1000"/>
              </a:spcBef>
              <a:spcAft>
                <a:spcPct val="0"/>
              </a:spcAft>
            </a:pPr>
            <a:r>
              <a:rPr lang="en-US" altLang="en-US" sz="1800" dirty="0">
                <a:solidFill>
                  <a:prstClr val="black"/>
                </a:solidFill>
                <a:cs typeface="Arial" charset="0"/>
              </a:rPr>
              <a:t>CSB = CS if Address[0] = 1 or Size = 1</a:t>
            </a:r>
          </a:p>
          <a:p>
            <a:pPr fontAlgn="base">
              <a:spcBef>
                <a:spcPts val="1000"/>
              </a:spcBef>
              <a:spcAft>
                <a:spcPct val="0"/>
              </a:spcAft>
            </a:pPr>
            <a:r>
              <a:rPr lang="en-US" altLang="en-US" sz="1800" dirty="0">
                <a:solidFill>
                  <a:prstClr val="black"/>
                </a:solidFill>
                <a:cs typeface="Arial" charset="0"/>
              </a:rPr>
              <a:t>RDB = RD if address[0] = 1 or Size = 1</a:t>
            </a:r>
          </a:p>
          <a:p>
            <a:pPr fontAlgn="base">
              <a:spcBef>
                <a:spcPts val="1000"/>
              </a:spcBef>
              <a:spcAft>
                <a:spcPct val="0"/>
              </a:spcAft>
            </a:pPr>
            <a:r>
              <a:rPr lang="en-US" altLang="en-US" sz="1800" dirty="0">
                <a:solidFill>
                  <a:prstClr val="black"/>
                </a:solidFill>
                <a:cs typeface="Arial" charset="0"/>
              </a:rPr>
              <a:t>WRB = WR if address[0] = 1 or size = 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t>Memory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t>CS220, CO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669038-5858-44FB-9B33-46AA22F3093F}" type="slidenum">
              <a:rPr lang="en-US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en-US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6248400" y="914400"/>
            <a:ext cx="0" cy="548640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954016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Technologies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2133600" y="1524000"/>
            <a:ext cx="8229600" cy="4876800"/>
          </a:xfrm>
          <a:ln/>
        </p:spPr>
        <p:txBody>
          <a:bodyPr/>
          <a:lstStyle/>
          <a:p>
            <a:pPr marL="341313" indent="-341313">
              <a:lnSpc>
                <a:spcPct val="80000"/>
              </a:lnSpc>
              <a:spcBef>
                <a:spcPts val="5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Writeable vs. non-writeable</a:t>
            </a:r>
          </a:p>
          <a:p>
            <a:pPr marL="741363" lvl="1" indent="-284163">
              <a:lnSpc>
                <a:spcPct val="80000"/>
              </a:lnSpc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ROM (Read only memory)</a:t>
            </a:r>
          </a:p>
          <a:p>
            <a:pPr marL="741363" lvl="1" indent="-284163">
              <a:lnSpc>
                <a:spcPct val="80000"/>
              </a:lnSpc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RAM (Read write memory </a:t>
            </a:r>
            <a:r>
              <a:rPr lang="en-US" altLang="en-US" sz="2000" i="1" dirty="0"/>
              <a:t>but known as</a:t>
            </a:r>
            <a:r>
              <a:rPr lang="en-US" altLang="en-US" sz="2000" dirty="0"/>
              <a:t> Random Access memory)</a:t>
            </a:r>
          </a:p>
          <a:p>
            <a:pPr marL="341313" indent="-341313">
              <a:lnSpc>
                <a:spcPct val="80000"/>
              </a:lnSpc>
              <a:spcBef>
                <a:spcPts val="5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Volatility </a:t>
            </a:r>
          </a:p>
          <a:p>
            <a:pPr marL="741363" lvl="1" indent="-284163">
              <a:lnSpc>
                <a:spcPct val="80000"/>
              </a:lnSpc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Does memory retain values when powered off?</a:t>
            </a:r>
          </a:p>
          <a:p>
            <a:pPr marL="741363" lvl="1" indent="-284163">
              <a:lnSpc>
                <a:spcPct val="80000"/>
              </a:lnSpc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ROM, NVRAM</a:t>
            </a:r>
          </a:p>
          <a:p>
            <a:pPr marL="341313" indent="-341313">
              <a:lnSpc>
                <a:spcPct val="80000"/>
              </a:lnSpc>
              <a:spcBef>
                <a:spcPts val="5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Technology</a:t>
            </a:r>
          </a:p>
          <a:p>
            <a:pPr marL="741363" lvl="1" indent="-284163">
              <a:lnSpc>
                <a:spcPct val="80000"/>
              </a:lnSpc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ROM: Data masked at fabrication time</a:t>
            </a:r>
          </a:p>
          <a:p>
            <a:pPr marL="741363" lvl="1" indent="-284163">
              <a:lnSpc>
                <a:spcPct val="80000"/>
              </a:lnSpc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PROM: Once programmable (specialized programmers)</a:t>
            </a:r>
          </a:p>
          <a:p>
            <a:pPr marL="741363" lvl="1" indent="-284163">
              <a:lnSpc>
                <a:spcPct val="80000"/>
              </a:lnSpc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EPROM: Erasable and then programmable</a:t>
            </a:r>
          </a:p>
          <a:p>
            <a:pPr marL="741363" lvl="1" indent="-284163">
              <a:lnSpc>
                <a:spcPct val="80000"/>
              </a:lnSpc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EEPROM: Electrically (selectively) erasable</a:t>
            </a:r>
          </a:p>
          <a:p>
            <a:pPr marL="741363" lvl="1" indent="-284163">
              <a:lnSpc>
                <a:spcPct val="80000"/>
              </a:lnSpc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Flash: Sector oriented</a:t>
            </a:r>
          </a:p>
          <a:p>
            <a:pPr marL="741363" lvl="1" indent="-284163">
              <a:lnSpc>
                <a:spcPct val="80000"/>
              </a:lnSpc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RAM, Static vs. Dynamic</a:t>
            </a:r>
          </a:p>
          <a:p>
            <a:pPr marL="741363" lvl="1" indent="-284163">
              <a:lnSpc>
                <a:spcPct val="80000"/>
              </a:lnSpc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Dynamic: Slow but cheap. DRAM, EDORAM (Extended Data Out RAM), S(Single)DRAM,  DDR(Double Data Rate)-RAM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t>Memory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t>CS220, 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669038-5858-44FB-9B33-46AA22F3093F}" type="slidenum">
              <a:rPr lang="en-US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</a:t>
            </a:fld>
            <a:endParaRPr lang="en-US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84697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Memory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981200" y="1447801"/>
            <a:ext cx="8229600" cy="4525963"/>
          </a:xfrm>
        </p:spPr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</a:rPr>
              <a:t>Primary Memory keeps data and programs for execution by a computer. </a:t>
            </a:r>
          </a:p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</a:rPr>
              <a:t>Execution time depends on the program and data transfer time to and from the primary memory. </a:t>
            </a:r>
          </a:p>
          <a:p>
            <a:pPr eaLnBrk="1"/>
            <a:r>
              <a:rPr lang="en-US">
                <a:latin typeface="Times New Roman" pitchFamily="18" charset="0"/>
                <a:cs typeface="Times New Roman" pitchFamily="18" charset="0"/>
              </a:rPr>
              <a:t>A computer generates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bit wide address for the memory. </a:t>
            </a:r>
          </a:p>
          <a:p>
            <a:pPr eaLnBrk="1"/>
            <a:r>
              <a:rPr lang="en-US">
                <a:latin typeface="Times New Roman" pitchFamily="18" charset="0"/>
                <a:cs typeface="Times New Roman" pitchFamily="18" charset="0"/>
              </a:rPr>
              <a:t>Thus  there  will  be  2</a:t>
            </a:r>
            <a:r>
              <a:rPr lang="en-US" b="1" baseline="30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  distinct  locations.</a:t>
            </a:r>
          </a:p>
        </p:txBody>
      </p:sp>
    </p:spTree>
    <p:extLst>
      <p:ext uri="{BB962C8B-B14F-4D97-AF65-F5344CB8AC3E}">
        <p14:creationId xmlns:p14="http://schemas.microsoft.com/office/powerpoint/2010/main" val="408247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Memory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CPU generates address under a program control and puts them in an internal register called MAR. </a:t>
            </a:r>
          </a:p>
          <a:p>
            <a:pPr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MAR register output is available on the external pins of the CPU chip. </a:t>
            </a:r>
          </a:p>
          <a:p>
            <a:pPr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Similarly, MDR register of the processor is used to transfer data between primary memory and CPU. </a:t>
            </a:r>
          </a:p>
          <a:p>
            <a:pPr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Data transfer to and from memory is done using a bus known as Memory Bus.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Memory  bus  consists  of  three  types  of  lines.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lvl="1"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Address lines</a:t>
            </a:r>
          </a:p>
          <a:p>
            <a:pPr lvl="1"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Data lines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Control  lines</a:t>
            </a:r>
            <a:r>
              <a:rPr lang="en-US" sz="31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100" dirty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95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Memory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Word-addressable  Machine </a:t>
            </a:r>
          </a:p>
          <a:p>
            <a:pPr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 word is the memory data of size</a:t>
            </a:r>
            <a:r>
              <a:rPr lang="en-US" b="1" dirty="0"/>
              <a:t> N  </a:t>
            </a:r>
            <a:r>
              <a:rPr lang="en-US" dirty="0"/>
              <a:t>bits.</a:t>
            </a:r>
            <a:r>
              <a:rPr lang="en-US" b="1" dirty="0"/>
              <a:t> </a:t>
            </a:r>
            <a:endParaRPr lang="en-US" dirty="0"/>
          </a:p>
          <a:p>
            <a:pPr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In some computers, word is the smallest</a:t>
            </a:r>
            <a:r>
              <a:rPr lang="en-US" b="1" dirty="0"/>
              <a:t> </a:t>
            </a:r>
            <a:r>
              <a:rPr lang="en-US" dirty="0"/>
              <a:t>and the only addressable unit. </a:t>
            </a:r>
          </a:p>
          <a:p>
            <a:pPr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Words  are  addressed  starting  from  0.</a:t>
            </a:r>
            <a:r>
              <a:rPr lang="en-US" b="1" dirty="0"/>
              <a:t> </a:t>
            </a:r>
            <a:endParaRPr lang="en-US" dirty="0"/>
          </a:p>
          <a:p>
            <a:pPr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Byte-addressable  Machine </a:t>
            </a:r>
          </a:p>
          <a:p>
            <a:pPr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In some computers, Byte is the smallest</a:t>
            </a:r>
            <a:r>
              <a:rPr lang="en-US" b="1" dirty="0"/>
              <a:t> </a:t>
            </a:r>
            <a:r>
              <a:rPr lang="en-US" dirty="0"/>
              <a:t>addressable unit. A word consists of one byte (8 bits) for 8 bit computers, 2 bytes for 16 bit computers, 4 bytes for 32 bit computers and 8 bytes for 64 bit computers. </a:t>
            </a:r>
          </a:p>
          <a:p>
            <a:pPr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Bytes  are  addressed  starting  from  0.</a:t>
            </a:r>
            <a:r>
              <a:rPr lang="en-US" b="1" dirty="0"/>
              <a:t> </a:t>
            </a:r>
            <a:endParaRPr lang="en-US" dirty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 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42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Memory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Word length is the maximum number of bits that can be stored or retrieved in a single memory access. </a:t>
            </a:r>
          </a:p>
          <a:p>
            <a:pPr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Accessing a particular byte is done either to read or write on to the byte location. In a byte addressable system, </a:t>
            </a:r>
          </a:p>
          <a:p>
            <a:pPr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Read operation fetches only the desired</a:t>
            </a:r>
            <a:r>
              <a:rPr lang="en-US" b="1" dirty="0"/>
              <a:t> </a:t>
            </a:r>
            <a:r>
              <a:rPr lang="en-US" dirty="0"/>
              <a:t>byte.</a:t>
            </a:r>
          </a:p>
          <a:p>
            <a:pPr eaLnBrk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Write operation changes the content of</a:t>
            </a:r>
            <a:r>
              <a:rPr lang="en-US" b="1" dirty="0"/>
              <a:t> </a:t>
            </a:r>
            <a:r>
              <a:rPr lang="en-US" dirty="0"/>
              <a:t>only the desired byte without disturbing the other bytes in the word.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42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Memory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17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971800" y="1371601"/>
            <a:ext cx="6210300" cy="3762375"/>
          </a:xfrm>
          <a:noFill/>
        </p:spPr>
      </p:pic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2133600" y="5410201"/>
            <a:ext cx="8077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tabLst>
                <a:tab pos="1066800" algn="l"/>
              </a:tabLs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Memory Access Time: Time required to read the memory after placing a request. </a:t>
            </a:r>
            <a:endParaRPr lang="en-US" sz="2000">
              <a:solidFill>
                <a:prstClr val="black"/>
              </a:solidFill>
              <a:latin typeface="Arial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tabLst>
                <a:tab pos="1066800" algn="l"/>
              </a:tabLs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Memory Cycle Time: Time required between two successive memory requests. </a:t>
            </a:r>
            <a:endParaRPr lang="en-US" sz="2000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870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Types  of  Primary  Memory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/>
              <a:t>ROM–  Read  Only  Memory </a:t>
            </a:r>
          </a:p>
          <a:p>
            <a:pPr eaLnBrk="1"/>
            <a:r>
              <a:rPr lang="en-US"/>
              <a:t>RAM–  Random  Access  Memory </a:t>
            </a:r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27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1263</Words>
  <Application>Microsoft Office PowerPoint</Application>
  <PresentationFormat>Widescreen</PresentationFormat>
  <Paragraphs>223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DejaVu Sans</vt:lpstr>
      <vt:lpstr>Times New Roman</vt:lpstr>
      <vt:lpstr>Wingdings</vt:lpstr>
      <vt:lpstr>Office Theme</vt:lpstr>
      <vt:lpstr>1_Office Theme</vt:lpstr>
      <vt:lpstr>Memory </vt:lpstr>
      <vt:lpstr>About  this  lecture.. </vt:lpstr>
      <vt:lpstr>Technologies</vt:lpstr>
      <vt:lpstr>Memory </vt:lpstr>
      <vt:lpstr>Memory </vt:lpstr>
      <vt:lpstr>Memory </vt:lpstr>
      <vt:lpstr>Memory </vt:lpstr>
      <vt:lpstr>Memory </vt:lpstr>
      <vt:lpstr>Types  of  Primary  Memory </vt:lpstr>
      <vt:lpstr>Random  Access  Memory </vt:lpstr>
      <vt:lpstr>Memory addressability</vt:lpstr>
      <vt:lpstr>Memory Interface: Simple byte wide bus</vt:lpstr>
      <vt:lpstr>Random  Access  Memory </vt:lpstr>
      <vt:lpstr>RAM </vt:lpstr>
      <vt:lpstr>Static RAM (SRAM)</vt:lpstr>
      <vt:lpstr>Dynamic RAM</vt:lpstr>
      <vt:lpstr>DRAM Operations</vt:lpstr>
      <vt:lpstr>Memory </vt:lpstr>
      <vt:lpstr>Dynamic Memory </vt:lpstr>
      <vt:lpstr>Dynamic  Memory  based  Subsystem </vt:lpstr>
      <vt:lpstr>Dynamic  Memory  based  Subsystem </vt:lpstr>
      <vt:lpstr>DRAM Organization </vt:lpstr>
      <vt:lpstr>Memory </vt:lpstr>
      <vt:lpstr>Bus Switch</vt:lpstr>
      <vt:lpstr>Multi-byte wide Organization</vt:lpstr>
      <vt:lpstr>Wrapper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Admin</dc:creator>
  <cp:lastModifiedBy>Admin</cp:lastModifiedBy>
  <cp:revision>2</cp:revision>
  <dcterms:created xsi:type="dcterms:W3CDTF">2023-11-02T05:04:53Z</dcterms:created>
  <dcterms:modified xsi:type="dcterms:W3CDTF">2024-11-11T06:58:41Z</dcterms:modified>
</cp:coreProperties>
</file>