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24"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FA6A9-DAD3-4FCB-B7B3-2A42C1B0151C}" v="17" dt="2024-07-25T06:57:21.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rector IET" userId="edff4733-8ca3-4011-860b-ce3386950629" providerId="ADAL" clId="{80DFA6A9-DAD3-4FCB-B7B3-2A42C1B0151C}"/>
    <pc:docChg chg="delSld modSld">
      <pc:chgData name="Director IET" userId="edff4733-8ca3-4011-860b-ce3386950629" providerId="ADAL" clId="{80DFA6A9-DAD3-4FCB-B7B3-2A42C1B0151C}" dt="2024-07-25T06:57:21.980" v="22" actId="20577"/>
      <pc:docMkLst>
        <pc:docMk/>
      </pc:docMkLst>
      <pc:sldChg chg="modSp mod">
        <pc:chgData name="Director IET" userId="edff4733-8ca3-4011-860b-ce3386950629" providerId="ADAL" clId="{80DFA6A9-DAD3-4FCB-B7B3-2A42C1B0151C}" dt="2024-07-25T06:56:31.411" v="4" actId="20577"/>
        <pc:sldMkLst>
          <pc:docMk/>
          <pc:sldMk cId="3161667317" sldId="256"/>
        </pc:sldMkLst>
        <pc:spChg chg="mod">
          <ac:chgData name="Director IET" userId="edff4733-8ca3-4011-860b-ce3386950629" providerId="ADAL" clId="{80DFA6A9-DAD3-4FCB-B7B3-2A42C1B0151C}" dt="2024-07-25T06:56:31.411" v="4" actId="20577"/>
          <ac:spMkLst>
            <pc:docMk/>
            <pc:sldMk cId="3161667317" sldId="256"/>
            <ac:spMk id="3" creationId="{00000000-0000-0000-0000-000000000000}"/>
          </ac:spMkLst>
        </pc:spChg>
      </pc:sldChg>
      <pc:sldChg chg="del">
        <pc:chgData name="Director IET" userId="edff4733-8ca3-4011-860b-ce3386950629" providerId="ADAL" clId="{80DFA6A9-DAD3-4FCB-B7B3-2A42C1B0151C}" dt="2024-07-25T06:56:35.080" v="5" actId="2696"/>
        <pc:sldMkLst>
          <pc:docMk/>
          <pc:sldMk cId="2988210091" sldId="257"/>
        </pc:sldMkLst>
      </pc:sldChg>
      <pc:sldChg chg="modSp">
        <pc:chgData name="Director IET" userId="edff4733-8ca3-4011-860b-ce3386950629" providerId="ADAL" clId="{80DFA6A9-DAD3-4FCB-B7B3-2A42C1B0151C}" dt="2024-07-25T06:57:21.980" v="22" actId="20577"/>
        <pc:sldMkLst>
          <pc:docMk/>
          <pc:sldMk cId="509083950" sldId="258"/>
        </pc:sldMkLst>
        <pc:spChg chg="mod">
          <ac:chgData name="Director IET" userId="edff4733-8ca3-4011-860b-ce3386950629" providerId="ADAL" clId="{80DFA6A9-DAD3-4FCB-B7B3-2A42C1B0151C}" dt="2024-07-25T06:57:21.980" v="22" actId="20577"/>
          <ac:spMkLst>
            <pc:docMk/>
            <pc:sldMk cId="509083950" sldId="25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7AB1C-D0A0-432E-83B7-AC166BED614D}"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0BEB4-40C8-4B91-AEAC-361F8063C8A0}" type="slidenum">
              <a:rPr lang="en-IN" smtClean="0"/>
              <a:t>‹#›</a:t>
            </a:fld>
            <a:endParaRPr lang="en-IN"/>
          </a:p>
        </p:txBody>
      </p:sp>
    </p:spTree>
    <p:extLst>
      <p:ext uri="{BB962C8B-B14F-4D97-AF65-F5344CB8AC3E}">
        <p14:creationId xmlns:p14="http://schemas.microsoft.com/office/powerpoint/2010/main" val="266783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A345AA-2D2C-40F9-A144-BC6B9D5E9D50}" type="slidenum">
              <a:rPr lang="en-IN" smtClean="0"/>
              <a:t>26</a:t>
            </a:fld>
            <a:endParaRPr lang="en-IN"/>
          </a:p>
        </p:txBody>
      </p:sp>
    </p:spTree>
    <p:extLst>
      <p:ext uri="{BB962C8B-B14F-4D97-AF65-F5344CB8AC3E}">
        <p14:creationId xmlns:p14="http://schemas.microsoft.com/office/powerpoint/2010/main" val="157727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IN"/>
              <a:t>BCA course</a:t>
            </a:r>
          </a:p>
        </p:txBody>
      </p:sp>
      <p:sp>
        <p:nvSpPr>
          <p:cNvPr id="5" name="Footer Placeholder 4"/>
          <p:cNvSpPr>
            <a:spLocks noGrp="1"/>
          </p:cNvSpPr>
          <p:nvPr>
            <p:ph type="ftr" sz="quarter" idx="11"/>
          </p:nvPr>
        </p:nvSpPr>
        <p:spPr/>
        <p:txBody>
          <a:bodyPr/>
          <a:lstStyle/>
          <a:p>
            <a:r>
              <a:rPr lang="en-IN"/>
              <a:t>JKLU 2022</a:t>
            </a:r>
          </a:p>
        </p:txBody>
      </p:sp>
      <p:sp>
        <p:nvSpPr>
          <p:cNvPr id="6" name="Slide Number Placeholder 5"/>
          <p:cNvSpPr>
            <a:spLocks noGrp="1"/>
          </p:cNvSpPr>
          <p:nvPr>
            <p:ph type="sldNum" sz="quarter" idx="12"/>
          </p:nvPr>
        </p:nvSpPr>
        <p:spPr/>
        <p:txBody>
          <a:bodyPr/>
          <a:lstStyle/>
          <a:p>
            <a:fld id="{E0F17593-CCA3-42D4-8BDD-B55C3E2C18CA}" type="slidenum">
              <a:rPr lang="en-IN" smtClean="0"/>
              <a:t>58</a:t>
            </a:fld>
            <a:endParaRPr lang="en-IN"/>
          </a:p>
        </p:txBody>
      </p:sp>
    </p:spTree>
    <p:extLst>
      <p:ext uri="{BB962C8B-B14F-4D97-AF65-F5344CB8AC3E}">
        <p14:creationId xmlns:p14="http://schemas.microsoft.com/office/powerpoint/2010/main" val="127201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40B091-3778-47D0-9D00-01A291871B7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B6BEE-1EB9-40CE-9F0E-85EE33A1EF3F}" type="slidenum">
              <a:rPr lang="en-IN" smtClean="0"/>
              <a:t>‹#›</a:t>
            </a:fld>
            <a:endParaRPr lang="en-IN"/>
          </a:p>
        </p:txBody>
      </p:sp>
    </p:spTree>
    <p:extLst>
      <p:ext uri="{BB962C8B-B14F-4D97-AF65-F5344CB8AC3E}">
        <p14:creationId xmlns:p14="http://schemas.microsoft.com/office/powerpoint/2010/main" val="249871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40B091-3778-47D0-9D00-01A291871B7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B6BEE-1EB9-40CE-9F0E-85EE33A1EF3F}" type="slidenum">
              <a:rPr lang="en-IN" smtClean="0"/>
              <a:t>‹#›</a:t>
            </a:fld>
            <a:endParaRPr lang="en-IN"/>
          </a:p>
        </p:txBody>
      </p:sp>
    </p:spTree>
    <p:extLst>
      <p:ext uri="{BB962C8B-B14F-4D97-AF65-F5344CB8AC3E}">
        <p14:creationId xmlns:p14="http://schemas.microsoft.com/office/powerpoint/2010/main" val="1278462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40B091-3778-47D0-9D00-01A291871B7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B6BEE-1EB9-40CE-9F0E-85EE33A1EF3F}" type="slidenum">
              <a:rPr lang="en-IN" smtClean="0"/>
              <a:t>‹#›</a:t>
            </a:fld>
            <a:endParaRPr lang="en-IN"/>
          </a:p>
        </p:txBody>
      </p:sp>
    </p:spTree>
    <p:extLst>
      <p:ext uri="{BB962C8B-B14F-4D97-AF65-F5344CB8AC3E}">
        <p14:creationId xmlns:p14="http://schemas.microsoft.com/office/powerpoint/2010/main" val="200232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40B091-3778-47D0-9D00-01A291871B7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B6BEE-1EB9-40CE-9F0E-85EE33A1EF3F}" type="slidenum">
              <a:rPr lang="en-IN" smtClean="0"/>
              <a:t>‹#›</a:t>
            </a:fld>
            <a:endParaRPr lang="en-IN"/>
          </a:p>
        </p:txBody>
      </p:sp>
    </p:spTree>
    <p:extLst>
      <p:ext uri="{BB962C8B-B14F-4D97-AF65-F5344CB8AC3E}">
        <p14:creationId xmlns:p14="http://schemas.microsoft.com/office/powerpoint/2010/main" val="345590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40B091-3778-47D0-9D00-01A291871B7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B6BEE-1EB9-40CE-9F0E-85EE33A1EF3F}" type="slidenum">
              <a:rPr lang="en-IN" smtClean="0"/>
              <a:t>‹#›</a:t>
            </a:fld>
            <a:endParaRPr lang="en-IN"/>
          </a:p>
        </p:txBody>
      </p:sp>
    </p:spTree>
    <p:extLst>
      <p:ext uri="{BB962C8B-B14F-4D97-AF65-F5344CB8AC3E}">
        <p14:creationId xmlns:p14="http://schemas.microsoft.com/office/powerpoint/2010/main" val="208037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E40B091-3778-47D0-9D00-01A291871B75}"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EB6BEE-1EB9-40CE-9F0E-85EE33A1EF3F}" type="slidenum">
              <a:rPr lang="en-IN" smtClean="0"/>
              <a:t>‹#›</a:t>
            </a:fld>
            <a:endParaRPr lang="en-IN"/>
          </a:p>
        </p:txBody>
      </p:sp>
    </p:spTree>
    <p:extLst>
      <p:ext uri="{BB962C8B-B14F-4D97-AF65-F5344CB8AC3E}">
        <p14:creationId xmlns:p14="http://schemas.microsoft.com/office/powerpoint/2010/main" val="403301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E40B091-3778-47D0-9D00-01A291871B75}"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EB6BEE-1EB9-40CE-9F0E-85EE33A1EF3F}" type="slidenum">
              <a:rPr lang="en-IN" smtClean="0"/>
              <a:t>‹#›</a:t>
            </a:fld>
            <a:endParaRPr lang="en-IN"/>
          </a:p>
        </p:txBody>
      </p:sp>
    </p:spTree>
    <p:extLst>
      <p:ext uri="{BB962C8B-B14F-4D97-AF65-F5344CB8AC3E}">
        <p14:creationId xmlns:p14="http://schemas.microsoft.com/office/powerpoint/2010/main" val="2486757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40B091-3778-47D0-9D00-01A291871B75}"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EB6BEE-1EB9-40CE-9F0E-85EE33A1EF3F}" type="slidenum">
              <a:rPr lang="en-IN" smtClean="0"/>
              <a:t>‹#›</a:t>
            </a:fld>
            <a:endParaRPr lang="en-IN"/>
          </a:p>
        </p:txBody>
      </p:sp>
    </p:spTree>
    <p:extLst>
      <p:ext uri="{BB962C8B-B14F-4D97-AF65-F5344CB8AC3E}">
        <p14:creationId xmlns:p14="http://schemas.microsoft.com/office/powerpoint/2010/main" val="283597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0B091-3778-47D0-9D00-01A291871B75}" type="datetimeFigureOut">
              <a:rPr lang="en-IN" smtClean="0"/>
              <a:t>01-08-2024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EB6BEE-1EB9-40CE-9F0E-85EE33A1EF3F}" type="slidenum">
              <a:rPr lang="en-IN" smtClean="0"/>
              <a:t>‹#›</a:t>
            </a:fld>
            <a:endParaRPr lang="en-IN"/>
          </a:p>
        </p:txBody>
      </p:sp>
    </p:spTree>
    <p:extLst>
      <p:ext uri="{BB962C8B-B14F-4D97-AF65-F5344CB8AC3E}">
        <p14:creationId xmlns:p14="http://schemas.microsoft.com/office/powerpoint/2010/main" val="170614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40B091-3778-47D0-9D00-01A291871B75}"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EB6BEE-1EB9-40CE-9F0E-85EE33A1EF3F}" type="slidenum">
              <a:rPr lang="en-IN" smtClean="0"/>
              <a:t>‹#›</a:t>
            </a:fld>
            <a:endParaRPr lang="en-IN"/>
          </a:p>
        </p:txBody>
      </p:sp>
    </p:spTree>
    <p:extLst>
      <p:ext uri="{BB962C8B-B14F-4D97-AF65-F5344CB8AC3E}">
        <p14:creationId xmlns:p14="http://schemas.microsoft.com/office/powerpoint/2010/main" val="33082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40B091-3778-47D0-9D00-01A291871B75}"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EB6BEE-1EB9-40CE-9F0E-85EE33A1EF3F}" type="slidenum">
              <a:rPr lang="en-IN" smtClean="0"/>
              <a:t>‹#›</a:t>
            </a:fld>
            <a:endParaRPr lang="en-IN"/>
          </a:p>
        </p:txBody>
      </p:sp>
    </p:spTree>
    <p:extLst>
      <p:ext uri="{BB962C8B-B14F-4D97-AF65-F5344CB8AC3E}">
        <p14:creationId xmlns:p14="http://schemas.microsoft.com/office/powerpoint/2010/main" val="155295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0B091-3778-47D0-9D00-01A291871B75}" type="datetimeFigureOut">
              <a:rPr lang="en-IN" smtClean="0"/>
              <a:t>01-08-2024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B6BEE-1EB9-40CE-9F0E-85EE33A1EF3F}" type="slidenum">
              <a:rPr lang="en-IN" smtClean="0"/>
              <a:t>‹#›</a:t>
            </a:fld>
            <a:endParaRPr lang="en-IN"/>
          </a:p>
        </p:txBody>
      </p:sp>
    </p:spTree>
    <p:extLst>
      <p:ext uri="{BB962C8B-B14F-4D97-AF65-F5344CB8AC3E}">
        <p14:creationId xmlns:p14="http://schemas.microsoft.com/office/powerpoint/2010/main" val="3825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w3schools.com/c/tryc.php?filename=demo_strings_access"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Revision</a:t>
            </a:r>
          </a:p>
        </p:txBody>
      </p:sp>
      <p:sp>
        <p:nvSpPr>
          <p:cNvPr id="3" name="Subtitle 2"/>
          <p:cNvSpPr>
            <a:spLocks noGrp="1"/>
          </p:cNvSpPr>
          <p:nvPr>
            <p:ph type="subTitle" idx="1"/>
          </p:nvPr>
        </p:nvSpPr>
        <p:spPr/>
        <p:txBody>
          <a:bodyPr/>
          <a:lstStyle/>
          <a:p>
            <a:r>
              <a:rPr lang="en-IN" dirty="0"/>
              <a:t>Arrays, Pointers</a:t>
            </a:r>
            <a:r>
              <a:rPr lang="en-IN"/>
              <a:t>, Functions, Strings and Structures </a:t>
            </a:r>
            <a:r>
              <a:rPr lang="en-IN" dirty="0"/>
              <a:t>in C</a:t>
            </a:r>
          </a:p>
        </p:txBody>
      </p:sp>
    </p:spTree>
    <p:extLst>
      <p:ext uri="{BB962C8B-B14F-4D97-AF65-F5344CB8AC3E}">
        <p14:creationId xmlns:p14="http://schemas.microsoft.com/office/powerpoint/2010/main" val="3161667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Some pointers related exercise problems</a:t>
            </a:r>
          </a:p>
        </p:txBody>
      </p:sp>
      <p:sp>
        <p:nvSpPr>
          <p:cNvPr id="3" name="Content Placeholder 2"/>
          <p:cNvSpPr>
            <a:spLocks noGrp="1"/>
          </p:cNvSpPr>
          <p:nvPr>
            <p:ph idx="1"/>
          </p:nvPr>
        </p:nvSpPr>
        <p:spPr/>
        <p:txBody>
          <a:bodyPr/>
          <a:lstStyle/>
          <a:p>
            <a:pPr marL="0" indent="0">
              <a:buNone/>
            </a:pPr>
            <a:r>
              <a:rPr lang="en-US" dirty="0"/>
              <a:t>Prob1. Write a program which reads a number n, then reads the marks of n students and then calculates the average marks and maximum marks and minimum marks. </a:t>
            </a:r>
          </a:p>
          <a:p>
            <a:pPr marL="0" indent="0">
              <a:buNone/>
            </a:pPr>
            <a:r>
              <a:rPr lang="en-US" dirty="0"/>
              <a:t>Prob2. </a:t>
            </a:r>
            <a:r>
              <a:rPr lang="en-US" dirty="0" err="1"/>
              <a:t>int</a:t>
            </a:r>
            <a:r>
              <a:rPr lang="en-US" dirty="0"/>
              <a:t> * x; </a:t>
            </a:r>
            <a:r>
              <a:rPr lang="en-US" dirty="0" err="1"/>
              <a:t>int</a:t>
            </a:r>
            <a:r>
              <a:rPr lang="en-US" dirty="0"/>
              <a:t> a[5];</a:t>
            </a:r>
          </a:p>
          <a:p>
            <a:pPr marL="0" indent="0">
              <a:buNone/>
            </a:pPr>
            <a:r>
              <a:rPr lang="en-US" dirty="0"/>
              <a:t>x = (</a:t>
            </a:r>
            <a:r>
              <a:rPr lang="en-US" dirty="0" err="1"/>
              <a:t>int</a:t>
            </a:r>
            <a:r>
              <a:rPr lang="en-US" dirty="0"/>
              <a:t> *)</a:t>
            </a:r>
            <a:r>
              <a:rPr lang="en-US" dirty="0" err="1"/>
              <a:t>malloc</a:t>
            </a:r>
            <a:r>
              <a:rPr lang="en-US" dirty="0"/>
              <a:t>(5*</a:t>
            </a:r>
            <a:r>
              <a:rPr lang="en-US" dirty="0" err="1"/>
              <a:t>sizeof</a:t>
            </a:r>
            <a:r>
              <a:rPr lang="en-US" dirty="0"/>
              <a:t>(</a:t>
            </a:r>
            <a:r>
              <a:rPr lang="en-US" dirty="0" err="1"/>
              <a:t>int</a:t>
            </a:r>
            <a:r>
              <a:rPr lang="en-US" dirty="0"/>
              <a:t>))</a:t>
            </a:r>
          </a:p>
          <a:p>
            <a:pPr marL="0" indent="0">
              <a:buNone/>
            </a:pPr>
            <a:r>
              <a:rPr lang="en-US" dirty="0"/>
              <a:t>For(</a:t>
            </a:r>
            <a:r>
              <a:rPr lang="en-US" dirty="0" err="1"/>
              <a:t>i</a:t>
            </a:r>
            <a:r>
              <a:rPr lang="en-US" dirty="0"/>
              <a:t>=0;i&lt;5;i++) {a[</a:t>
            </a:r>
            <a:r>
              <a:rPr lang="en-US" dirty="0" err="1"/>
              <a:t>i</a:t>
            </a:r>
            <a:r>
              <a:rPr lang="en-US" dirty="0"/>
              <a:t>] = 10; x[</a:t>
            </a:r>
            <a:r>
              <a:rPr lang="en-US" dirty="0" err="1"/>
              <a:t>i</a:t>
            </a:r>
            <a:r>
              <a:rPr lang="en-US" dirty="0"/>
              <a:t>] = 20; *(</a:t>
            </a:r>
            <a:r>
              <a:rPr lang="en-US" dirty="0" err="1"/>
              <a:t>a+i</a:t>
            </a:r>
            <a:r>
              <a:rPr lang="en-US" dirty="0"/>
              <a:t>) = x[</a:t>
            </a:r>
            <a:r>
              <a:rPr lang="en-US" dirty="0" err="1"/>
              <a:t>i</a:t>
            </a:r>
            <a:r>
              <a:rPr lang="en-US" dirty="0"/>
              <a:t>]; *(</a:t>
            </a:r>
            <a:r>
              <a:rPr lang="en-US" dirty="0" err="1"/>
              <a:t>x+i</a:t>
            </a:r>
            <a:r>
              <a:rPr lang="en-US" dirty="0"/>
              <a:t>) = *a +300;}</a:t>
            </a:r>
          </a:p>
          <a:p>
            <a:pPr marL="0" indent="0">
              <a:buNone/>
            </a:pPr>
            <a:endParaRPr lang="en-US" dirty="0"/>
          </a:p>
        </p:txBody>
      </p:sp>
      <p:sp>
        <p:nvSpPr>
          <p:cNvPr id="4" name="Date Placeholder 3"/>
          <p:cNvSpPr>
            <a:spLocks noGrp="1"/>
          </p:cNvSpPr>
          <p:nvPr>
            <p:ph type="dt" sz="half" idx="10"/>
          </p:nvPr>
        </p:nvSpPr>
        <p:spPr/>
        <p:txBody>
          <a:bodyPr/>
          <a:lstStyle/>
          <a:p>
            <a:fld id="{82867C84-97BB-4886-96FC-2FDC330C79B4}"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10</a:t>
            </a:fld>
            <a:endParaRPr lang="en-US"/>
          </a:p>
        </p:txBody>
      </p:sp>
    </p:spTree>
    <p:extLst>
      <p:ext uri="{BB962C8B-B14F-4D97-AF65-F5344CB8AC3E}">
        <p14:creationId xmlns:p14="http://schemas.microsoft.com/office/powerpoint/2010/main" val="301507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Debugging a program..</a:t>
            </a:r>
          </a:p>
        </p:txBody>
      </p:sp>
      <p:sp>
        <p:nvSpPr>
          <p:cNvPr id="3" name="Content Placeholder 2"/>
          <p:cNvSpPr>
            <a:spLocks noGrp="1"/>
          </p:cNvSpPr>
          <p:nvPr>
            <p:ph idx="1"/>
          </p:nvPr>
        </p:nvSpPr>
        <p:spPr/>
        <p:txBody>
          <a:bodyPr>
            <a:normAutofit lnSpcReduction="10000"/>
          </a:bodyPr>
          <a:lstStyle/>
          <a:p>
            <a:r>
              <a:rPr lang="en-IN" dirty="0"/>
              <a:t>#include &lt;</a:t>
            </a:r>
            <a:r>
              <a:rPr lang="en-IN" dirty="0" err="1"/>
              <a:t>stdio.h</a:t>
            </a:r>
            <a:r>
              <a:rPr lang="en-IN" dirty="0"/>
              <a:t>&gt;</a:t>
            </a:r>
          </a:p>
          <a:p>
            <a:pPr marL="0" indent="0">
              <a:buNone/>
            </a:pPr>
            <a:r>
              <a:rPr lang="en-IN" dirty="0"/>
              <a:t>void main()</a:t>
            </a:r>
          </a:p>
          <a:p>
            <a:pPr marL="0" indent="0">
              <a:buNone/>
            </a:pPr>
            <a:r>
              <a:rPr lang="en-IN" dirty="0"/>
              <a:t>{  </a:t>
            </a:r>
            <a:r>
              <a:rPr lang="en-IN" dirty="0" err="1"/>
              <a:t>int</a:t>
            </a:r>
            <a:r>
              <a:rPr lang="en-IN" dirty="0"/>
              <a:t> </a:t>
            </a:r>
            <a:r>
              <a:rPr lang="en-IN" dirty="0" err="1"/>
              <a:t>arr</a:t>
            </a:r>
            <a:r>
              <a:rPr lang="en-IN" dirty="0"/>
              <a:t>[5];</a:t>
            </a:r>
          </a:p>
          <a:p>
            <a:pPr marL="0" indent="0">
              <a:buNone/>
            </a:pPr>
            <a:r>
              <a:rPr lang="en-IN" dirty="0"/>
              <a:t>    </a:t>
            </a:r>
            <a:r>
              <a:rPr lang="en-IN" dirty="0" err="1"/>
              <a:t>int</a:t>
            </a:r>
            <a:r>
              <a:rPr lang="en-IN" dirty="0"/>
              <a:t> n, *p;</a:t>
            </a:r>
          </a:p>
          <a:p>
            <a:pPr marL="0" indent="0">
              <a:buNone/>
            </a:pPr>
            <a:r>
              <a:rPr lang="en-IN" dirty="0"/>
              <a:t>   n =20;</a:t>
            </a:r>
          </a:p>
          <a:p>
            <a:pPr marL="0" indent="0">
              <a:buNone/>
            </a:pPr>
            <a:r>
              <a:rPr lang="en-IN" dirty="0"/>
              <a:t>p = &amp;n;</a:t>
            </a:r>
          </a:p>
          <a:p>
            <a:pPr marL="0" indent="0">
              <a:buNone/>
            </a:pPr>
            <a:r>
              <a:rPr lang="en-IN" dirty="0"/>
              <a:t>*p = *p +n;</a:t>
            </a:r>
          </a:p>
          <a:p>
            <a:pPr marL="0" indent="0">
              <a:buNone/>
            </a:pPr>
            <a:r>
              <a:rPr lang="en-IN" dirty="0" err="1"/>
              <a:t>printf</a:t>
            </a:r>
            <a:r>
              <a:rPr lang="en-IN" dirty="0"/>
              <a:t>(" Value stored at address p = %d   and n = %d\n”, *</a:t>
            </a:r>
            <a:r>
              <a:rPr lang="en-IN" dirty="0" err="1"/>
              <a:t>p,n</a:t>
            </a:r>
            <a:r>
              <a:rPr lang="en-IN" dirty="0"/>
              <a:t>);    </a:t>
            </a:r>
          </a:p>
          <a:p>
            <a:pPr marL="0" indent="0">
              <a:buNone/>
            </a:pPr>
            <a:r>
              <a:rPr lang="en-IN" dirty="0"/>
              <a:t> </a:t>
            </a:r>
          </a:p>
        </p:txBody>
      </p:sp>
      <p:sp>
        <p:nvSpPr>
          <p:cNvPr id="4" name="Date Placeholder 3"/>
          <p:cNvSpPr>
            <a:spLocks noGrp="1"/>
          </p:cNvSpPr>
          <p:nvPr>
            <p:ph type="dt" sz="half" idx="10"/>
          </p:nvPr>
        </p:nvSpPr>
        <p:spPr/>
        <p:txBody>
          <a:bodyPr/>
          <a:lstStyle/>
          <a:p>
            <a:fld id="{5F1D8C44-544D-4783-A399-71048D5B9AD5}" type="datetime1">
              <a:rPr lang="en-US" smtClean="0"/>
              <a:t>8/1/2024</a:t>
            </a:fld>
            <a:endParaRPr lang="en-IN"/>
          </a:p>
        </p:txBody>
      </p:sp>
      <p:sp>
        <p:nvSpPr>
          <p:cNvPr id="5" name="Footer Placeholder 4"/>
          <p:cNvSpPr>
            <a:spLocks noGrp="1"/>
          </p:cNvSpPr>
          <p:nvPr>
            <p:ph type="ftr" sz="quarter" idx="11"/>
          </p:nvPr>
        </p:nvSpPr>
        <p:spPr/>
        <p:txBody>
          <a:bodyPr/>
          <a:lstStyle/>
          <a:p>
            <a:r>
              <a:rPr lang="en-GB"/>
              <a:t>@Renu Jain,  C programming and Data Structures, JKLU</a:t>
            </a:r>
            <a:endParaRPr lang="en-IN"/>
          </a:p>
        </p:txBody>
      </p:sp>
      <p:sp>
        <p:nvSpPr>
          <p:cNvPr id="6" name="Slide Number Placeholder 5"/>
          <p:cNvSpPr>
            <a:spLocks noGrp="1"/>
          </p:cNvSpPr>
          <p:nvPr>
            <p:ph type="sldNum" sz="quarter" idx="12"/>
          </p:nvPr>
        </p:nvSpPr>
        <p:spPr/>
        <p:txBody>
          <a:bodyPr/>
          <a:lstStyle/>
          <a:p>
            <a:fld id="{622A0A96-481D-4D67-9F82-58B42FA09F41}" type="slidenum">
              <a:rPr lang="en-IN" smtClean="0"/>
              <a:t>11</a:t>
            </a:fld>
            <a:endParaRPr lang="en-IN"/>
          </a:p>
        </p:txBody>
      </p:sp>
    </p:spTree>
    <p:extLst>
      <p:ext uri="{BB962C8B-B14F-4D97-AF65-F5344CB8AC3E}">
        <p14:creationId xmlns:p14="http://schemas.microsoft.com/office/powerpoint/2010/main" val="389463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77500" lnSpcReduction="20000"/>
          </a:bodyPr>
          <a:lstStyle/>
          <a:p>
            <a:r>
              <a:rPr lang="en-IN" dirty="0"/>
              <a:t> for(</a:t>
            </a:r>
            <a:r>
              <a:rPr lang="en-IN" dirty="0" err="1"/>
              <a:t>i</a:t>
            </a:r>
            <a:r>
              <a:rPr lang="en-IN" dirty="0"/>
              <a:t>=0;i&lt;5;i++)</a:t>
            </a:r>
          </a:p>
          <a:p>
            <a:r>
              <a:rPr lang="en-IN" dirty="0"/>
              <a:t>            {</a:t>
            </a:r>
            <a:r>
              <a:rPr lang="en-IN" dirty="0" err="1"/>
              <a:t>printf</a:t>
            </a:r>
            <a:r>
              <a:rPr lang="en-IN" dirty="0"/>
              <a:t>("element - %d : ",</a:t>
            </a:r>
            <a:r>
              <a:rPr lang="en-IN" dirty="0" err="1"/>
              <a:t>i</a:t>
            </a:r>
            <a:r>
              <a:rPr lang="en-IN" dirty="0"/>
              <a:t>);</a:t>
            </a:r>
          </a:p>
          <a:p>
            <a:r>
              <a:rPr lang="en-IN" dirty="0"/>
              <a:t>	      </a:t>
            </a:r>
            <a:r>
              <a:rPr lang="en-IN" dirty="0" err="1"/>
              <a:t>scanf</a:t>
            </a:r>
            <a:r>
              <a:rPr lang="en-IN" dirty="0"/>
              <a:t>("%d",&amp;</a:t>
            </a:r>
            <a:r>
              <a:rPr lang="en-IN" dirty="0" err="1"/>
              <a:t>arr</a:t>
            </a:r>
            <a:r>
              <a:rPr lang="en-IN" dirty="0"/>
              <a:t>[</a:t>
            </a:r>
            <a:r>
              <a:rPr lang="en-IN" dirty="0" err="1"/>
              <a:t>i</a:t>
            </a:r>
            <a:r>
              <a:rPr lang="en-IN" dirty="0"/>
              <a:t>]);</a:t>
            </a:r>
          </a:p>
          <a:p>
            <a:r>
              <a:rPr lang="en-IN" dirty="0"/>
              <a:t>		    }</a:t>
            </a:r>
          </a:p>
          <a:p>
            <a:r>
              <a:rPr lang="en-IN" dirty="0"/>
              <a:t>p = </a:t>
            </a:r>
            <a:r>
              <a:rPr lang="en-IN" dirty="0" err="1"/>
              <a:t>arr</a:t>
            </a:r>
            <a:r>
              <a:rPr lang="en-IN" dirty="0"/>
              <a:t>;</a:t>
            </a:r>
          </a:p>
          <a:p>
            <a:r>
              <a:rPr lang="en-IN" dirty="0"/>
              <a:t>    for(</a:t>
            </a:r>
            <a:r>
              <a:rPr lang="en-IN" dirty="0" err="1"/>
              <a:t>i</a:t>
            </a:r>
            <a:r>
              <a:rPr lang="en-IN" dirty="0"/>
              <a:t>=0; </a:t>
            </a:r>
            <a:r>
              <a:rPr lang="en-IN" dirty="0" err="1"/>
              <a:t>i</a:t>
            </a:r>
            <a:r>
              <a:rPr lang="en-IN" dirty="0"/>
              <a:t>&lt;5; </a:t>
            </a:r>
            <a:r>
              <a:rPr lang="en-IN" dirty="0" err="1"/>
              <a:t>i</a:t>
            </a:r>
            <a:r>
              <a:rPr lang="en-IN" dirty="0"/>
              <a:t>++)</a:t>
            </a:r>
          </a:p>
          <a:p>
            <a:r>
              <a:rPr lang="en-IN" dirty="0"/>
              <a:t>    { </a:t>
            </a:r>
            <a:r>
              <a:rPr lang="en-IN" dirty="0" err="1"/>
              <a:t>arr</a:t>
            </a:r>
            <a:r>
              <a:rPr lang="en-IN" dirty="0"/>
              <a:t>[</a:t>
            </a:r>
            <a:r>
              <a:rPr lang="en-IN" dirty="0" err="1"/>
              <a:t>i</a:t>
            </a:r>
            <a:r>
              <a:rPr lang="en-IN" dirty="0"/>
              <a:t>] = </a:t>
            </a:r>
            <a:r>
              <a:rPr lang="en-IN" dirty="0" err="1"/>
              <a:t>arr</a:t>
            </a:r>
            <a:r>
              <a:rPr lang="en-IN" dirty="0"/>
              <a:t>[</a:t>
            </a:r>
            <a:r>
              <a:rPr lang="en-IN" dirty="0" err="1"/>
              <a:t>i</a:t>
            </a:r>
            <a:r>
              <a:rPr lang="en-IN" dirty="0"/>
              <a:t>]-</a:t>
            </a:r>
            <a:r>
              <a:rPr lang="en-IN" dirty="0" err="1"/>
              <a:t>i</a:t>
            </a:r>
            <a:r>
              <a:rPr lang="en-IN" dirty="0"/>
              <a:t>;</a:t>
            </a:r>
          </a:p>
          <a:p>
            <a:r>
              <a:rPr lang="en-IN" dirty="0"/>
              <a:t>      *(</a:t>
            </a:r>
            <a:r>
              <a:rPr lang="en-IN" dirty="0" err="1"/>
              <a:t>p+i</a:t>
            </a:r>
            <a:r>
              <a:rPr lang="en-IN" dirty="0"/>
              <a:t>)  = </a:t>
            </a:r>
            <a:r>
              <a:rPr lang="en-IN" dirty="0" err="1"/>
              <a:t>arr</a:t>
            </a:r>
            <a:r>
              <a:rPr lang="en-IN" dirty="0"/>
              <a:t>[</a:t>
            </a:r>
            <a:r>
              <a:rPr lang="en-IN" dirty="0" err="1"/>
              <a:t>i</a:t>
            </a:r>
            <a:r>
              <a:rPr lang="en-IN" dirty="0"/>
              <a:t>] + 2*</a:t>
            </a:r>
            <a:r>
              <a:rPr lang="en-IN" dirty="0" err="1"/>
              <a:t>i</a:t>
            </a:r>
            <a:r>
              <a:rPr lang="en-IN" dirty="0"/>
              <a:t>;   </a:t>
            </a:r>
          </a:p>
          <a:p>
            <a:r>
              <a:rPr lang="en-IN" dirty="0"/>
              <a:t>       }</a:t>
            </a:r>
          </a:p>
          <a:p>
            <a:r>
              <a:rPr lang="en-IN" dirty="0"/>
              <a:t>    for(</a:t>
            </a:r>
            <a:r>
              <a:rPr lang="en-IN" dirty="0" err="1"/>
              <a:t>i</a:t>
            </a:r>
            <a:r>
              <a:rPr lang="en-IN" dirty="0"/>
              <a:t>=0;i&lt;5;i++)</a:t>
            </a:r>
          </a:p>
          <a:p>
            <a:r>
              <a:rPr lang="en-IN" dirty="0"/>
              <a:t>             </a:t>
            </a:r>
            <a:r>
              <a:rPr lang="en-IN" dirty="0" err="1"/>
              <a:t>printf</a:t>
            </a:r>
            <a:r>
              <a:rPr lang="en-IN" dirty="0"/>
              <a:t>(" The values of array are %d\n”,</a:t>
            </a:r>
            <a:r>
              <a:rPr lang="en-IN" dirty="0" err="1"/>
              <a:t>arr</a:t>
            </a:r>
            <a:r>
              <a:rPr lang="en-IN" dirty="0"/>
              <a:t>[</a:t>
            </a:r>
            <a:r>
              <a:rPr lang="en-IN" dirty="0" err="1"/>
              <a:t>i</a:t>
            </a:r>
            <a:r>
              <a:rPr lang="en-IN" dirty="0"/>
              <a:t>]);</a:t>
            </a:r>
          </a:p>
          <a:p>
            <a:r>
              <a:rPr lang="en-IN" dirty="0"/>
              <a:t>      }</a:t>
            </a:r>
          </a:p>
        </p:txBody>
      </p:sp>
      <p:sp>
        <p:nvSpPr>
          <p:cNvPr id="4" name="Date Placeholder 3"/>
          <p:cNvSpPr>
            <a:spLocks noGrp="1"/>
          </p:cNvSpPr>
          <p:nvPr>
            <p:ph type="dt" sz="half" idx="10"/>
          </p:nvPr>
        </p:nvSpPr>
        <p:spPr/>
        <p:txBody>
          <a:bodyPr/>
          <a:lstStyle/>
          <a:p>
            <a:fld id="{5B7050D0-FAB0-480B-B35B-EA2F26E66E65}" type="datetime1">
              <a:rPr lang="en-US" smtClean="0"/>
              <a:t>8/1/2024</a:t>
            </a:fld>
            <a:endParaRPr lang="en-IN"/>
          </a:p>
        </p:txBody>
      </p:sp>
      <p:sp>
        <p:nvSpPr>
          <p:cNvPr id="5" name="Footer Placeholder 4"/>
          <p:cNvSpPr>
            <a:spLocks noGrp="1"/>
          </p:cNvSpPr>
          <p:nvPr>
            <p:ph type="ftr" sz="quarter" idx="11"/>
          </p:nvPr>
        </p:nvSpPr>
        <p:spPr/>
        <p:txBody>
          <a:bodyPr/>
          <a:lstStyle/>
          <a:p>
            <a:r>
              <a:rPr lang="en-GB"/>
              <a:t>@Renu Jain,  C programming and Data Structures, JKLU</a:t>
            </a:r>
            <a:endParaRPr lang="en-IN"/>
          </a:p>
        </p:txBody>
      </p:sp>
      <p:sp>
        <p:nvSpPr>
          <p:cNvPr id="6" name="Slide Number Placeholder 5"/>
          <p:cNvSpPr>
            <a:spLocks noGrp="1"/>
          </p:cNvSpPr>
          <p:nvPr>
            <p:ph type="sldNum" sz="quarter" idx="12"/>
          </p:nvPr>
        </p:nvSpPr>
        <p:spPr/>
        <p:txBody>
          <a:bodyPr/>
          <a:lstStyle/>
          <a:p>
            <a:fld id="{622A0A96-481D-4D67-9F82-58B42FA09F41}" type="slidenum">
              <a:rPr lang="en-IN" smtClean="0"/>
              <a:t>12</a:t>
            </a:fld>
            <a:endParaRPr lang="en-IN"/>
          </a:p>
        </p:txBody>
      </p:sp>
    </p:spTree>
    <p:extLst>
      <p:ext uri="{BB962C8B-B14F-4D97-AF65-F5344CB8AC3E}">
        <p14:creationId xmlns:p14="http://schemas.microsoft.com/office/powerpoint/2010/main" val="176278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Functions</a:t>
            </a:r>
          </a:p>
        </p:txBody>
      </p:sp>
      <p:sp>
        <p:nvSpPr>
          <p:cNvPr id="3" name="Content Placeholder 2"/>
          <p:cNvSpPr>
            <a:spLocks noGrp="1"/>
          </p:cNvSpPr>
          <p:nvPr>
            <p:ph idx="1"/>
          </p:nvPr>
        </p:nvSpPr>
        <p:spPr/>
        <p:txBody>
          <a:bodyPr>
            <a:normAutofit fontScale="92500" lnSpcReduction="20000"/>
          </a:bodyPr>
          <a:lstStyle/>
          <a:p>
            <a:r>
              <a:rPr lang="en-US" dirty="0"/>
              <a:t>C allows us to break our program into segments called functions</a:t>
            </a:r>
          </a:p>
          <a:p>
            <a:r>
              <a:rPr lang="en-US" dirty="0"/>
              <a:t>Every function shall do a well defined task</a:t>
            </a:r>
          </a:p>
          <a:p>
            <a:r>
              <a:rPr lang="en-US" dirty="0"/>
              <a:t>A function is a </a:t>
            </a:r>
            <a:r>
              <a:rPr lang="en-US" b="1" dirty="0"/>
              <a:t>block of statements</a:t>
            </a:r>
            <a:r>
              <a:rPr lang="en-US" dirty="0"/>
              <a:t> that performs a specific task. </a:t>
            </a:r>
          </a:p>
          <a:p>
            <a:r>
              <a:rPr lang="en-US" dirty="0"/>
              <a:t>A function can be thought of  as a black box that takes its input through arguments and returns a single value result using  return statement</a:t>
            </a:r>
          </a:p>
          <a:p>
            <a:r>
              <a:rPr lang="en-US" dirty="0"/>
              <a:t>Function declaration is done as : </a:t>
            </a:r>
            <a:r>
              <a:rPr lang="en-US" dirty="0" err="1"/>
              <a:t>return_type</a:t>
            </a:r>
            <a:r>
              <a:rPr lang="en-US" dirty="0"/>
              <a:t> </a:t>
            </a:r>
            <a:r>
              <a:rPr lang="en-US" dirty="0" err="1"/>
              <a:t>function_name</a:t>
            </a:r>
            <a:r>
              <a:rPr lang="en-US" dirty="0"/>
              <a:t>(type arg1, type arg2..)</a:t>
            </a:r>
          </a:p>
          <a:p>
            <a:r>
              <a:rPr lang="en-US" dirty="0"/>
              <a:t>Function definition: When the function is defined, space is allocated for that function in the memory and it has two parts: Function header and function body</a:t>
            </a:r>
          </a:p>
          <a:p>
            <a:r>
              <a:rPr lang="en-US" dirty="0"/>
              <a:t>Function call: Function call invokes the function (name of the function and the value of arguments)</a:t>
            </a:r>
          </a:p>
        </p:txBody>
      </p:sp>
      <p:sp>
        <p:nvSpPr>
          <p:cNvPr id="4" name="Date Placeholder 3"/>
          <p:cNvSpPr>
            <a:spLocks noGrp="1"/>
          </p:cNvSpPr>
          <p:nvPr>
            <p:ph type="dt" sz="half" idx="10"/>
          </p:nvPr>
        </p:nvSpPr>
        <p:spPr/>
        <p:txBody>
          <a:bodyPr/>
          <a:lstStyle/>
          <a:p>
            <a:fld id="{EEB4EE66-E464-4B9E-8E83-9702F596FFA7}"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13</a:t>
            </a:fld>
            <a:endParaRPr lang="en-US"/>
          </a:p>
        </p:txBody>
      </p:sp>
    </p:spTree>
    <p:extLst>
      <p:ext uri="{BB962C8B-B14F-4D97-AF65-F5344CB8AC3E}">
        <p14:creationId xmlns:p14="http://schemas.microsoft.com/office/powerpoint/2010/main" val="114941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Functions are used because of following reasons –</a:t>
            </a:r>
            <a:br>
              <a:rPr lang="en-US" dirty="0"/>
            </a:br>
            <a:r>
              <a:rPr lang="en-US" dirty="0"/>
              <a:t>a) To improve the readability of code.</a:t>
            </a:r>
            <a:br>
              <a:rPr lang="en-US" dirty="0"/>
            </a:br>
            <a:r>
              <a:rPr lang="en-US" dirty="0"/>
              <a:t>b) Improve the reusability of the code, same function can be used in any program rather than writing the same code from scratch.</a:t>
            </a:r>
            <a:br>
              <a:rPr lang="en-US" dirty="0"/>
            </a:br>
            <a:r>
              <a:rPr lang="en-US" dirty="0"/>
              <a:t>c) Debugging of the code would be easier if we use functions, as errors are easy to be traced.</a:t>
            </a:r>
            <a:br>
              <a:rPr lang="en-US" dirty="0"/>
            </a:br>
            <a:r>
              <a:rPr lang="en-US" dirty="0"/>
              <a:t>d) Reduce the size of the code, duplicate set of statements are replaced by function calls.</a:t>
            </a:r>
          </a:p>
        </p:txBody>
      </p:sp>
      <p:sp>
        <p:nvSpPr>
          <p:cNvPr id="4" name="Date Placeholder 3"/>
          <p:cNvSpPr>
            <a:spLocks noGrp="1"/>
          </p:cNvSpPr>
          <p:nvPr>
            <p:ph type="dt" sz="half" idx="10"/>
          </p:nvPr>
        </p:nvSpPr>
        <p:spPr/>
        <p:txBody>
          <a:bodyPr/>
          <a:lstStyle/>
          <a:p>
            <a:fld id="{87AA3EEE-C65F-4C78-BF6A-40AAFDF33566}"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14</a:t>
            </a:fld>
            <a:endParaRPr lang="en-US"/>
          </a:p>
        </p:txBody>
      </p:sp>
    </p:spTree>
    <p:extLst>
      <p:ext uri="{BB962C8B-B14F-4D97-AF65-F5344CB8AC3E}">
        <p14:creationId xmlns:p14="http://schemas.microsoft.com/office/powerpoint/2010/main" val="258230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br>
              <a:rPr lang="en-US" altLang="en-US" sz="3600" b="1" dirty="0">
                <a:solidFill>
                  <a:srgbClr val="444542"/>
                </a:solidFill>
                <a:latin typeface="PT Sans"/>
              </a:rPr>
            </a:br>
            <a:r>
              <a:rPr lang="en-US" altLang="en-US" sz="3600" b="1" dirty="0">
                <a:solidFill>
                  <a:srgbClr val="444542"/>
                </a:solidFill>
                <a:latin typeface="PT Sans"/>
              </a:rPr>
              <a:t>Types of functions</a:t>
            </a:r>
            <a:br>
              <a:rPr lang="en-US" altLang="en-US" sz="3600" b="1" dirty="0">
                <a:solidFill>
                  <a:srgbClr val="444542"/>
                </a:solidFill>
                <a:latin typeface="PT Sans"/>
              </a:rPr>
            </a:br>
            <a:endParaRPr lang="en-US" sz="3600" dirty="0"/>
          </a:p>
        </p:txBody>
      </p:sp>
      <p:sp>
        <p:nvSpPr>
          <p:cNvPr id="3" name="Content Placeholder 2"/>
          <p:cNvSpPr>
            <a:spLocks noGrp="1"/>
          </p:cNvSpPr>
          <p:nvPr>
            <p:ph idx="1"/>
          </p:nvPr>
        </p:nvSpPr>
        <p:spPr/>
        <p:txBody>
          <a:bodyPr>
            <a:normAutofit lnSpcReduction="10000"/>
          </a:bodyPr>
          <a:lstStyle/>
          <a:p>
            <a:pPr eaLnBrk="0" fontAlgn="base" hangingPunct="0">
              <a:lnSpc>
                <a:spcPct val="100000"/>
              </a:lnSpc>
              <a:spcBef>
                <a:spcPct val="0"/>
              </a:spcBef>
              <a:spcAft>
                <a:spcPct val="0"/>
              </a:spcAft>
            </a:pPr>
            <a:r>
              <a:rPr lang="en-US" altLang="en-US" sz="3600" b="1" dirty="0">
                <a:solidFill>
                  <a:srgbClr val="444542"/>
                </a:solidFill>
                <a:latin typeface="PT Sans"/>
              </a:rPr>
              <a:t> </a:t>
            </a:r>
            <a:r>
              <a:rPr lang="en-US" altLang="en-US" b="1" dirty="0">
                <a:solidFill>
                  <a:srgbClr val="444542"/>
                </a:solidFill>
                <a:latin typeface="PT Sans"/>
              </a:rPr>
              <a:t>Predefined standard library functions</a:t>
            </a:r>
          </a:p>
          <a:p>
            <a:pPr eaLnBrk="0" fontAlgn="base" hangingPunct="0">
              <a:lnSpc>
                <a:spcPct val="100000"/>
              </a:lnSpc>
              <a:spcBef>
                <a:spcPct val="0"/>
              </a:spcBef>
              <a:spcAft>
                <a:spcPct val="0"/>
              </a:spcAft>
            </a:pPr>
            <a:r>
              <a:rPr lang="en-US" altLang="en-US" sz="2400" dirty="0">
                <a:solidFill>
                  <a:srgbClr val="222426"/>
                </a:solidFill>
                <a:latin typeface="Roboto"/>
              </a:rPr>
              <a:t>Standard library functions are known as </a:t>
            </a:r>
            <a:r>
              <a:rPr lang="en-US" altLang="en-US" sz="2400" b="1" dirty="0">
                <a:solidFill>
                  <a:srgbClr val="222426"/>
                </a:solidFill>
                <a:latin typeface="Roboto"/>
              </a:rPr>
              <a:t>built-in functions</a:t>
            </a:r>
            <a:r>
              <a:rPr lang="en-US" altLang="en-US" sz="2400" dirty="0">
                <a:solidFill>
                  <a:srgbClr val="222426"/>
                </a:solidFill>
                <a:latin typeface="Roboto"/>
              </a:rPr>
              <a:t>. </a:t>
            </a:r>
          </a:p>
          <a:p>
            <a:pPr eaLnBrk="0" fontAlgn="base" hangingPunct="0">
              <a:lnSpc>
                <a:spcPct val="100000"/>
              </a:lnSpc>
              <a:spcBef>
                <a:spcPct val="0"/>
              </a:spcBef>
              <a:spcAft>
                <a:spcPct val="0"/>
              </a:spcAft>
            </a:pPr>
            <a:r>
              <a:rPr lang="en-US" altLang="en-US" sz="2400" dirty="0">
                <a:solidFill>
                  <a:srgbClr val="222426"/>
                </a:solidFill>
                <a:latin typeface="Roboto"/>
              </a:rPr>
              <a:t>Functions such as </a:t>
            </a:r>
            <a:r>
              <a:rPr lang="en-US" altLang="en-US" sz="2400" dirty="0">
                <a:solidFill>
                  <a:srgbClr val="222426"/>
                </a:solidFill>
                <a:latin typeface="Courier New" panose="02070309020205020404" pitchFamily="49" charset="0"/>
                <a:cs typeface="Courier New" panose="02070309020205020404" pitchFamily="49" charset="0"/>
              </a:rPr>
              <a:t>puts()</a:t>
            </a:r>
            <a:r>
              <a:rPr lang="en-US" altLang="en-US" sz="2400" dirty="0">
                <a:solidFill>
                  <a:srgbClr val="222426"/>
                </a:solidFill>
                <a:latin typeface="Roboto"/>
              </a:rPr>
              <a:t>, </a:t>
            </a:r>
            <a:r>
              <a:rPr lang="en-US" altLang="en-US" sz="2400" dirty="0">
                <a:solidFill>
                  <a:srgbClr val="222426"/>
                </a:solidFill>
                <a:latin typeface="Courier New" panose="02070309020205020404" pitchFamily="49" charset="0"/>
                <a:cs typeface="Courier New" panose="02070309020205020404" pitchFamily="49" charset="0"/>
              </a:rPr>
              <a:t>gets()</a:t>
            </a:r>
            <a:r>
              <a:rPr lang="en-US" altLang="en-US" sz="2400" dirty="0">
                <a:solidFill>
                  <a:srgbClr val="222426"/>
                </a:solidFill>
                <a:latin typeface="Roboto"/>
              </a:rPr>
              <a:t>, </a:t>
            </a:r>
            <a:r>
              <a:rPr lang="en-US" altLang="en-US" sz="2400" dirty="0" err="1">
                <a:solidFill>
                  <a:srgbClr val="222426"/>
                </a:solidFill>
                <a:latin typeface="Courier New" panose="02070309020205020404" pitchFamily="49" charset="0"/>
                <a:cs typeface="Courier New" panose="02070309020205020404" pitchFamily="49" charset="0"/>
              </a:rPr>
              <a:t>printf</a:t>
            </a:r>
            <a:r>
              <a:rPr lang="en-US" altLang="en-US" sz="2400" dirty="0">
                <a:solidFill>
                  <a:srgbClr val="222426"/>
                </a:solidFill>
                <a:latin typeface="Courier New" panose="02070309020205020404" pitchFamily="49" charset="0"/>
                <a:cs typeface="Courier New" panose="02070309020205020404" pitchFamily="49" charset="0"/>
              </a:rPr>
              <a:t>()</a:t>
            </a:r>
            <a:r>
              <a:rPr lang="en-US" altLang="en-US" sz="2400" dirty="0">
                <a:solidFill>
                  <a:srgbClr val="222426"/>
                </a:solidFill>
                <a:latin typeface="Roboto"/>
              </a:rPr>
              <a:t>, </a:t>
            </a:r>
            <a:r>
              <a:rPr lang="en-US" altLang="en-US" sz="2400" dirty="0" err="1">
                <a:solidFill>
                  <a:srgbClr val="222426"/>
                </a:solidFill>
                <a:latin typeface="Courier New" panose="02070309020205020404" pitchFamily="49" charset="0"/>
                <a:cs typeface="Courier New" panose="02070309020205020404" pitchFamily="49" charset="0"/>
              </a:rPr>
              <a:t>scanf</a:t>
            </a:r>
            <a:r>
              <a:rPr lang="en-US" altLang="en-US" sz="2400" dirty="0">
                <a:solidFill>
                  <a:srgbClr val="222426"/>
                </a:solidFill>
                <a:latin typeface="Courier New" panose="02070309020205020404" pitchFamily="49" charset="0"/>
                <a:cs typeface="Courier New" panose="02070309020205020404" pitchFamily="49" charset="0"/>
              </a:rPr>
              <a:t>()</a:t>
            </a:r>
            <a:r>
              <a:rPr lang="en-US" altLang="en-US" sz="2400" dirty="0">
                <a:solidFill>
                  <a:srgbClr val="222426"/>
                </a:solidFill>
                <a:latin typeface="Roboto"/>
              </a:rPr>
              <a:t> </a:t>
            </a:r>
            <a:r>
              <a:rPr lang="en-US" altLang="en-US" sz="2400" dirty="0" err="1">
                <a:solidFill>
                  <a:srgbClr val="222426"/>
                </a:solidFill>
                <a:latin typeface="Roboto"/>
              </a:rPr>
              <a:t>etc</a:t>
            </a:r>
            <a:r>
              <a:rPr lang="en-US" altLang="en-US" sz="2400" dirty="0">
                <a:solidFill>
                  <a:srgbClr val="222426"/>
                </a:solidFill>
                <a:latin typeface="Roboto"/>
              </a:rPr>
              <a:t> are standard library functions.</a:t>
            </a:r>
          </a:p>
          <a:p>
            <a:pPr eaLnBrk="0" fontAlgn="base" hangingPunct="0">
              <a:lnSpc>
                <a:spcPct val="100000"/>
              </a:lnSpc>
              <a:spcBef>
                <a:spcPct val="0"/>
              </a:spcBef>
              <a:spcAft>
                <a:spcPct val="0"/>
              </a:spcAft>
            </a:pPr>
            <a:r>
              <a:rPr lang="en-US" altLang="en-US" sz="2400" dirty="0">
                <a:solidFill>
                  <a:srgbClr val="222426"/>
                </a:solidFill>
                <a:latin typeface="Roboto"/>
              </a:rPr>
              <a:t> These functions are already defined in header files (files with .h extensions are called header files such as </a:t>
            </a:r>
            <a:r>
              <a:rPr lang="en-US" altLang="en-US" sz="2400" dirty="0" err="1">
                <a:solidFill>
                  <a:srgbClr val="222426"/>
                </a:solidFill>
                <a:latin typeface="Courier New" panose="02070309020205020404" pitchFamily="49" charset="0"/>
                <a:cs typeface="Courier New" panose="02070309020205020404" pitchFamily="49" charset="0"/>
              </a:rPr>
              <a:t>stdio.h</a:t>
            </a:r>
            <a:r>
              <a:rPr lang="en-US" altLang="en-US" sz="2400" dirty="0">
                <a:solidFill>
                  <a:srgbClr val="222426"/>
                </a:solidFill>
                <a:latin typeface="Roboto"/>
              </a:rPr>
              <a:t>) </a:t>
            </a:r>
          </a:p>
          <a:p>
            <a:pPr eaLnBrk="0" fontAlgn="base" hangingPunct="0">
              <a:lnSpc>
                <a:spcPct val="100000"/>
              </a:lnSpc>
              <a:spcBef>
                <a:spcPct val="0"/>
              </a:spcBef>
              <a:spcAft>
                <a:spcPct val="0"/>
              </a:spcAft>
            </a:pPr>
            <a:r>
              <a:rPr lang="en-US" altLang="en-US" b="1" dirty="0">
                <a:solidFill>
                  <a:srgbClr val="444542"/>
                </a:solidFill>
                <a:latin typeface="PT Sans"/>
              </a:rPr>
              <a:t>User Defined functions</a:t>
            </a:r>
          </a:p>
          <a:p>
            <a:pPr eaLnBrk="0" fontAlgn="base" hangingPunct="0">
              <a:lnSpc>
                <a:spcPct val="100000"/>
              </a:lnSpc>
              <a:spcBef>
                <a:spcPct val="0"/>
              </a:spcBef>
              <a:spcAft>
                <a:spcPct val="0"/>
              </a:spcAft>
            </a:pPr>
            <a:r>
              <a:rPr lang="en-US" altLang="en-US" dirty="0">
                <a:solidFill>
                  <a:srgbClr val="222426"/>
                </a:solidFill>
                <a:latin typeface="Roboto"/>
              </a:rPr>
              <a:t>The functions that we create in a program are known as user defined functions.</a:t>
            </a:r>
          </a:p>
          <a:p>
            <a:pPr marL="0" lvl="0" indent="0" eaLnBrk="0" fontAlgn="base" hangingPunct="0">
              <a:lnSpc>
                <a:spcPct val="100000"/>
              </a:lnSpc>
              <a:spcBef>
                <a:spcPct val="0"/>
              </a:spcBef>
              <a:spcAft>
                <a:spcPct val="0"/>
              </a:spcAft>
              <a:buNone/>
            </a:pPr>
            <a:r>
              <a:rPr lang="en-US" altLang="en-US" dirty="0">
                <a:solidFill>
                  <a:srgbClr val="222426"/>
                </a:solidFill>
                <a:latin typeface="Roboto"/>
              </a:rPr>
              <a:t> or</a:t>
            </a:r>
          </a:p>
          <a:p>
            <a:pPr eaLnBrk="0" fontAlgn="base" hangingPunct="0">
              <a:lnSpc>
                <a:spcPct val="100000"/>
              </a:lnSpc>
              <a:spcBef>
                <a:spcPct val="0"/>
              </a:spcBef>
              <a:spcAft>
                <a:spcPct val="0"/>
              </a:spcAft>
            </a:pPr>
            <a:r>
              <a:rPr lang="en-US" altLang="en-US" dirty="0">
                <a:solidFill>
                  <a:srgbClr val="222426"/>
                </a:solidFill>
                <a:latin typeface="Roboto"/>
              </a:rPr>
              <a:t> a function created by user is known as user defined function.</a:t>
            </a:r>
            <a:endParaRPr lang="en-US" altLang="en-US" sz="2400" dirty="0"/>
          </a:p>
          <a:p>
            <a:endParaRPr lang="en-US" dirty="0"/>
          </a:p>
        </p:txBody>
      </p:sp>
      <p:sp>
        <p:nvSpPr>
          <p:cNvPr id="4" name="Date Placeholder 3"/>
          <p:cNvSpPr>
            <a:spLocks noGrp="1"/>
          </p:cNvSpPr>
          <p:nvPr>
            <p:ph type="dt" sz="half" idx="10"/>
          </p:nvPr>
        </p:nvSpPr>
        <p:spPr/>
        <p:txBody>
          <a:bodyPr/>
          <a:lstStyle/>
          <a:p>
            <a:fld id="{174496DF-6D77-4492-8633-7A1CF1A01781}"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15</a:t>
            </a:fld>
            <a:endParaRPr lang="en-US"/>
          </a:p>
        </p:txBody>
      </p:sp>
    </p:spTree>
    <p:extLst>
      <p:ext uri="{BB962C8B-B14F-4D97-AF65-F5344CB8AC3E}">
        <p14:creationId xmlns:p14="http://schemas.microsoft.com/office/powerpoint/2010/main" val="350908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Parts of function</a:t>
            </a:r>
          </a:p>
        </p:txBody>
      </p:sp>
      <p:sp>
        <p:nvSpPr>
          <p:cNvPr id="3" name="Content Placeholder 2"/>
          <p:cNvSpPr>
            <a:spLocks noGrp="1"/>
          </p:cNvSpPr>
          <p:nvPr>
            <p:ph idx="1"/>
          </p:nvPr>
        </p:nvSpPr>
        <p:spPr/>
        <p:txBody>
          <a:bodyPr>
            <a:normAutofit lnSpcReduction="10000"/>
          </a:bodyPr>
          <a:lstStyle/>
          <a:p>
            <a:r>
              <a:rPr lang="en-US" b="1" dirty="0" err="1"/>
              <a:t>return_type</a:t>
            </a:r>
            <a:r>
              <a:rPr lang="en-US" b="1" dirty="0"/>
              <a:t>:</a:t>
            </a:r>
            <a:r>
              <a:rPr lang="en-US" dirty="0"/>
              <a:t> Return type can be of any data type such as </a:t>
            </a:r>
            <a:r>
              <a:rPr lang="en-US" dirty="0" err="1"/>
              <a:t>int</a:t>
            </a:r>
            <a:r>
              <a:rPr lang="en-US" dirty="0"/>
              <a:t>, double, char, void, short etc. </a:t>
            </a:r>
          </a:p>
          <a:p>
            <a:r>
              <a:rPr lang="en-US" b="1" dirty="0" err="1"/>
              <a:t>function_name</a:t>
            </a:r>
            <a:r>
              <a:rPr lang="en-US" b="1" dirty="0"/>
              <a:t>: </a:t>
            </a:r>
            <a:r>
              <a:rPr lang="en-US" dirty="0"/>
              <a:t>It can be anything, however it is advised to have a meaningful name for the functions so that it would be easy to understand the purpose of function just by seeing just the name.</a:t>
            </a:r>
          </a:p>
          <a:p>
            <a:r>
              <a:rPr lang="en-US" b="1" dirty="0"/>
              <a:t>argument list: </a:t>
            </a:r>
            <a:r>
              <a:rPr lang="en-US" dirty="0"/>
              <a:t>Argument list contains variables names along with their data types. These arguments are kind of inputs for the function. For example – A function which is used to add two integer variables, will be having two integer arguments.</a:t>
            </a:r>
          </a:p>
          <a:p>
            <a:r>
              <a:rPr lang="en-US" b="1" dirty="0"/>
              <a:t>Function body: </a:t>
            </a:r>
            <a:r>
              <a:rPr lang="en-US" dirty="0"/>
              <a:t>Set of C statements, which will be executed whenever a call will be made to the function.</a:t>
            </a:r>
          </a:p>
          <a:p>
            <a:endParaRPr lang="en-US" dirty="0"/>
          </a:p>
        </p:txBody>
      </p:sp>
      <p:sp>
        <p:nvSpPr>
          <p:cNvPr id="4" name="Date Placeholder 3"/>
          <p:cNvSpPr>
            <a:spLocks noGrp="1"/>
          </p:cNvSpPr>
          <p:nvPr>
            <p:ph type="dt" sz="half" idx="10"/>
          </p:nvPr>
        </p:nvSpPr>
        <p:spPr/>
        <p:txBody>
          <a:bodyPr/>
          <a:lstStyle/>
          <a:p>
            <a:fld id="{3FACB7E8-D5AA-4FA5-BDAB-6342AB478C7D}"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16</a:t>
            </a:fld>
            <a:endParaRPr lang="en-US"/>
          </a:p>
        </p:txBody>
      </p:sp>
    </p:spTree>
    <p:extLst>
      <p:ext uri="{BB962C8B-B14F-4D97-AF65-F5344CB8AC3E}">
        <p14:creationId xmlns:p14="http://schemas.microsoft.com/office/powerpoint/2010/main" val="371371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program</a:t>
            </a:r>
          </a:p>
        </p:txBody>
      </p:sp>
      <p:sp>
        <p:nvSpPr>
          <p:cNvPr id="3" name="Content Placeholder 2"/>
          <p:cNvSpPr>
            <a:spLocks noGrp="1"/>
          </p:cNvSpPr>
          <p:nvPr>
            <p:ph idx="1"/>
          </p:nvPr>
        </p:nvSpPr>
        <p:spPr/>
        <p:txBody>
          <a:bodyPr>
            <a:normAutofit fontScale="70000" lnSpcReduction="20000"/>
          </a:bodyPr>
          <a:lstStyle/>
          <a:p>
            <a:pPr marL="0" lvl="0" indent="0" eaLnBrk="0" fontAlgn="base" hangingPunct="0">
              <a:lnSpc>
                <a:spcPct val="100000"/>
              </a:lnSpc>
              <a:spcBef>
                <a:spcPct val="0"/>
              </a:spcBef>
              <a:spcAft>
                <a:spcPct val="0"/>
              </a:spcAft>
              <a:buNone/>
            </a:pPr>
            <a:r>
              <a:rPr lang="en-US" altLang="en-US" dirty="0">
                <a:solidFill>
                  <a:srgbClr val="808080"/>
                </a:solidFill>
                <a:latin typeface="Courier New" panose="02070309020205020404" pitchFamily="49" charset="0"/>
                <a:cs typeface="Courier New" panose="02070309020205020404" pitchFamily="49" charset="0"/>
              </a:rPr>
              <a:t>#include</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0000"/>
                </a:solidFill>
                <a:latin typeface="Courier New" panose="02070309020205020404" pitchFamily="49" charset="0"/>
                <a:cs typeface="Courier New" panose="02070309020205020404" pitchFamily="49" charset="0"/>
              </a:rPr>
              <a:t>&lt;</a:t>
            </a:r>
            <a:r>
              <a:rPr lang="en-US" altLang="en-US" dirty="0" err="1">
                <a:solidFill>
                  <a:srgbClr val="800000"/>
                </a:solidFill>
                <a:latin typeface="Courier New" panose="02070309020205020404" pitchFamily="49" charset="0"/>
                <a:cs typeface="Courier New" panose="02070309020205020404" pitchFamily="49" charset="0"/>
              </a:rPr>
              <a:t>stdio.h</a:t>
            </a:r>
            <a:r>
              <a:rPr lang="en-US" altLang="en-US" dirty="0">
                <a:solidFill>
                  <a:srgbClr val="800000"/>
                </a:solidFill>
                <a:latin typeface="Courier New" panose="02070309020205020404" pitchFamily="49" charset="0"/>
                <a:cs typeface="Courier New" panose="02070309020205020404" pitchFamily="49" charset="0"/>
              </a:rPr>
              <a:t>&gt;</a:t>
            </a:r>
          </a:p>
          <a:p>
            <a:pPr marL="0" lvl="0" indent="0" eaLnBrk="0" fontAlgn="base" hangingPunct="0">
              <a:lnSpc>
                <a:spcPct val="100000"/>
              </a:lnSpc>
              <a:spcBef>
                <a:spcPct val="0"/>
              </a:spcBef>
              <a:spcAft>
                <a:spcPct val="0"/>
              </a:spcAft>
              <a:buNone/>
            </a:pP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addition(</a:t>
            </a: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num1, </a:t>
            </a: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num2)</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sum;</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sum = num1+num2;</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8B"/>
                </a:solidFill>
                <a:latin typeface="Courier New" panose="02070309020205020404" pitchFamily="49" charset="0"/>
                <a:cs typeface="Courier New" panose="02070309020205020404" pitchFamily="49" charset="0"/>
              </a:rPr>
              <a:t>return</a:t>
            </a:r>
            <a:r>
              <a:rPr lang="en-US" altLang="en-US" dirty="0">
                <a:solidFill>
                  <a:srgbClr val="000000"/>
                </a:solidFill>
                <a:latin typeface="Courier New" panose="02070309020205020404" pitchFamily="49" charset="0"/>
                <a:cs typeface="Courier New" panose="02070309020205020404" pitchFamily="49" charset="0"/>
              </a:rPr>
              <a:t> sum;</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main()</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var1, var2;</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printf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800000"/>
                </a:solidFill>
                <a:latin typeface="Courier New" panose="02070309020205020404" pitchFamily="49" charset="0"/>
                <a:cs typeface="Courier New" panose="02070309020205020404" pitchFamily="49" charset="0"/>
              </a:rPr>
              <a:t>"Enter number 1: "</a:t>
            </a:r>
            <a:r>
              <a:rPr lang="en-US" altLang="en-US"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scanf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800000"/>
                </a:solidFill>
                <a:latin typeface="Courier New" panose="02070309020205020404" pitchFamily="49" charset="0"/>
                <a:cs typeface="Courier New" panose="02070309020205020404" pitchFamily="49" charset="0"/>
              </a:rPr>
              <a:t>"%d"</a:t>
            </a:r>
            <a:r>
              <a:rPr lang="en-US" altLang="en-US" dirty="0">
                <a:solidFill>
                  <a:srgbClr val="000000"/>
                </a:solidFill>
                <a:latin typeface="Courier New" panose="02070309020205020404" pitchFamily="49" charset="0"/>
                <a:cs typeface="Courier New" panose="02070309020205020404" pitchFamily="49" charset="0"/>
              </a:rPr>
              <a:t>,&amp;var1);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printf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800000"/>
                </a:solidFill>
                <a:latin typeface="Courier New" panose="02070309020205020404" pitchFamily="49" charset="0"/>
                <a:cs typeface="Courier New" panose="02070309020205020404" pitchFamily="49" charset="0"/>
              </a:rPr>
              <a:t>"Enter number 2: "</a:t>
            </a:r>
            <a:r>
              <a:rPr lang="en-US" altLang="en-US"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scanf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800000"/>
                </a:solidFill>
                <a:latin typeface="Courier New" panose="02070309020205020404" pitchFamily="49" charset="0"/>
                <a:cs typeface="Courier New" panose="02070309020205020404" pitchFamily="49" charset="0"/>
              </a:rPr>
              <a:t>"%d"</a:t>
            </a:r>
            <a:r>
              <a:rPr lang="en-US" altLang="en-US" dirty="0">
                <a:solidFill>
                  <a:srgbClr val="000000"/>
                </a:solidFill>
                <a:latin typeface="Courier New" panose="02070309020205020404" pitchFamily="49" charset="0"/>
                <a:cs typeface="Courier New" panose="02070309020205020404" pitchFamily="49" charset="0"/>
              </a:rPr>
              <a:t>,&amp;var2);</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res = addition(var1, var2);</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printf</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0000"/>
                </a:solidFill>
                <a:latin typeface="Courier New" panose="02070309020205020404" pitchFamily="49" charset="0"/>
                <a:cs typeface="Courier New" panose="02070309020205020404" pitchFamily="49" charset="0"/>
              </a:rPr>
              <a:t>"Output: %d"</a:t>
            </a:r>
            <a:r>
              <a:rPr lang="en-US" altLang="en-US" dirty="0">
                <a:solidFill>
                  <a:srgbClr val="000000"/>
                </a:solidFill>
                <a:latin typeface="Courier New" panose="02070309020205020404" pitchFamily="49" charset="0"/>
                <a:cs typeface="Courier New" panose="02070309020205020404" pitchFamily="49" charset="0"/>
              </a:rPr>
              <a:t>, res);</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8B"/>
                </a:solidFill>
                <a:latin typeface="Courier New" panose="02070309020205020404" pitchFamily="49" charset="0"/>
                <a:cs typeface="Courier New" panose="02070309020205020404" pitchFamily="49" charset="0"/>
              </a:rPr>
              <a:t>return</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0000"/>
                </a:solidFill>
                <a:latin typeface="Courier New" panose="02070309020205020404" pitchFamily="49" charset="0"/>
                <a:cs typeface="Courier New" panose="02070309020205020404" pitchFamily="49" charset="0"/>
              </a:rPr>
              <a:t>0</a:t>
            </a:r>
            <a:r>
              <a:rPr lang="en-US" altLang="en-US"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 </a:t>
            </a:r>
            <a:endParaRPr lang="en-US" altLang="en-US" sz="2400" dirty="0"/>
          </a:p>
        </p:txBody>
      </p:sp>
      <p:sp>
        <p:nvSpPr>
          <p:cNvPr id="4" name="Date Placeholder 3"/>
          <p:cNvSpPr>
            <a:spLocks noGrp="1"/>
          </p:cNvSpPr>
          <p:nvPr>
            <p:ph type="dt" sz="half" idx="10"/>
          </p:nvPr>
        </p:nvSpPr>
        <p:spPr/>
        <p:txBody>
          <a:bodyPr/>
          <a:lstStyle/>
          <a:p>
            <a:fld id="{657BD1C0-76A5-4AD4-B40E-6F3762978EAB}"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17</a:t>
            </a:fld>
            <a:endParaRPr lang="en-US"/>
          </a:p>
        </p:txBody>
      </p:sp>
    </p:spTree>
    <p:extLst>
      <p:ext uri="{BB962C8B-B14F-4D97-AF65-F5344CB8AC3E}">
        <p14:creationId xmlns:p14="http://schemas.microsoft.com/office/powerpoint/2010/main" val="272205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altLang="en-US" b="1" dirty="0">
                <a:solidFill>
                  <a:srgbClr val="222426"/>
                </a:solidFill>
                <a:latin typeface="Roboto"/>
              </a:rPr>
            </a:br>
            <a:r>
              <a:rPr lang="en-US" altLang="en-US" sz="4000" b="1" dirty="0">
                <a:solidFill>
                  <a:srgbClr val="222426"/>
                </a:solidFill>
                <a:latin typeface="Roboto"/>
              </a:rPr>
              <a:t>Few Points regarding functions in C</a:t>
            </a:r>
            <a:br>
              <a:rPr lang="en-US" altLang="en-US" sz="4000" dirty="0">
                <a:solidFill>
                  <a:srgbClr val="222426"/>
                </a:solidFill>
                <a:latin typeface="Roboto"/>
              </a:rPr>
            </a:br>
            <a:endParaRPr lang="en-US" sz="4000"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222426"/>
                </a:solidFill>
                <a:latin typeface="Roboto"/>
              </a:rPr>
              <a:t> </a:t>
            </a:r>
            <a:r>
              <a:rPr lang="en-US" altLang="en-US" sz="2600" dirty="0">
                <a:solidFill>
                  <a:srgbClr val="222426"/>
                </a:solidFill>
                <a:latin typeface="Courier New" panose="02070309020205020404" pitchFamily="49" charset="0"/>
                <a:cs typeface="Courier New" panose="02070309020205020404" pitchFamily="49" charset="0"/>
              </a:rPr>
              <a:t>main()</a:t>
            </a:r>
            <a:r>
              <a:rPr lang="en-US" altLang="en-US" sz="2600" dirty="0">
                <a:solidFill>
                  <a:srgbClr val="222426"/>
                </a:solidFill>
                <a:latin typeface="Roboto"/>
              </a:rPr>
              <a:t> in C program is also a function.</a:t>
            </a:r>
          </a:p>
          <a:p>
            <a:pPr eaLnBrk="0" fontAlgn="base" hangingPunct="0">
              <a:lnSpc>
                <a:spcPct val="100000"/>
              </a:lnSpc>
              <a:spcBef>
                <a:spcPct val="0"/>
              </a:spcBef>
              <a:spcAft>
                <a:spcPct val="0"/>
              </a:spcAft>
            </a:pPr>
            <a:r>
              <a:rPr lang="en-US" altLang="en-US" sz="2600" dirty="0">
                <a:solidFill>
                  <a:srgbClr val="222426"/>
                </a:solidFill>
                <a:latin typeface="Roboto"/>
              </a:rPr>
              <a:t>Each C program must have at least one function, which is main().</a:t>
            </a:r>
          </a:p>
          <a:p>
            <a:pPr eaLnBrk="0" fontAlgn="base" hangingPunct="0">
              <a:lnSpc>
                <a:spcPct val="100000"/>
              </a:lnSpc>
              <a:spcBef>
                <a:spcPct val="0"/>
              </a:spcBef>
              <a:spcAft>
                <a:spcPct val="0"/>
              </a:spcAft>
            </a:pPr>
            <a:r>
              <a:rPr lang="en-US" altLang="en-US" sz="2600" dirty="0">
                <a:solidFill>
                  <a:srgbClr val="222426"/>
                </a:solidFill>
                <a:latin typeface="Roboto"/>
              </a:rPr>
              <a:t>There is no limit on number of functions; a C program can have any number of functions.</a:t>
            </a:r>
          </a:p>
          <a:p>
            <a:pPr eaLnBrk="0" fontAlgn="base" hangingPunct="0">
              <a:lnSpc>
                <a:spcPct val="100000"/>
              </a:lnSpc>
              <a:spcBef>
                <a:spcPct val="0"/>
              </a:spcBef>
              <a:spcAft>
                <a:spcPct val="0"/>
              </a:spcAft>
            </a:pPr>
            <a:r>
              <a:rPr lang="en-US" altLang="en-US" sz="2600" dirty="0">
                <a:solidFill>
                  <a:srgbClr val="222426"/>
                </a:solidFill>
                <a:latin typeface="Roboto"/>
              </a:rPr>
              <a:t>A function can call itself and it is known as “</a:t>
            </a:r>
            <a:r>
              <a:rPr lang="en-US" altLang="en-US" sz="2600" b="1" dirty="0">
                <a:solidFill>
                  <a:srgbClr val="222426"/>
                </a:solidFill>
                <a:latin typeface="Roboto"/>
              </a:rPr>
              <a:t>Recursion</a:t>
            </a:r>
          </a:p>
          <a:p>
            <a:pPr eaLnBrk="0" fontAlgn="base" hangingPunct="0">
              <a:lnSpc>
                <a:spcPct val="100000"/>
              </a:lnSpc>
              <a:spcBef>
                <a:spcPct val="0"/>
              </a:spcBef>
              <a:spcAft>
                <a:spcPct val="0"/>
              </a:spcAft>
            </a:pPr>
            <a:r>
              <a:rPr lang="en-US" altLang="en-US" sz="2600" dirty="0">
                <a:solidFill>
                  <a:srgbClr val="222426"/>
                </a:solidFill>
                <a:latin typeface="Roboto"/>
              </a:rPr>
              <a:t> Data type of returned value can be void also, in such case function doesn’t return any value.</a:t>
            </a:r>
            <a:endParaRPr lang="en-US" altLang="en-US" sz="2600" dirty="0"/>
          </a:p>
          <a:p>
            <a:pPr eaLnBrk="0" fontAlgn="base" hangingPunct="0">
              <a:lnSpc>
                <a:spcPct val="100000"/>
              </a:lnSpc>
              <a:spcBef>
                <a:spcPct val="0"/>
              </a:spcBef>
              <a:spcAft>
                <a:spcPct val="0"/>
              </a:spcAft>
            </a:pPr>
            <a:r>
              <a:rPr lang="en-US" altLang="en-US" sz="2600" dirty="0">
                <a:solidFill>
                  <a:srgbClr val="222426"/>
                </a:solidFill>
                <a:latin typeface="Roboto"/>
              </a:rPr>
              <a:t>If a function return type is </a:t>
            </a:r>
            <a:r>
              <a:rPr lang="en-US" altLang="en-US" sz="2600" b="1" dirty="0">
                <a:solidFill>
                  <a:srgbClr val="222426"/>
                </a:solidFill>
                <a:latin typeface="Roboto"/>
              </a:rPr>
              <a:t>char, </a:t>
            </a:r>
            <a:r>
              <a:rPr lang="en-US" altLang="en-US" sz="2600" dirty="0">
                <a:solidFill>
                  <a:srgbClr val="222426"/>
                </a:solidFill>
                <a:latin typeface="Roboto"/>
              </a:rPr>
              <a:t>then function should return a value of char type and while calling this function the main() function should have a variable of </a:t>
            </a:r>
            <a:r>
              <a:rPr lang="en-US" altLang="en-US" sz="2600" b="1" dirty="0">
                <a:solidFill>
                  <a:srgbClr val="222426"/>
                </a:solidFill>
                <a:latin typeface="Roboto"/>
              </a:rPr>
              <a:t>char</a:t>
            </a:r>
            <a:r>
              <a:rPr lang="en-US" altLang="en-US" sz="2600" dirty="0">
                <a:solidFill>
                  <a:srgbClr val="222426"/>
                </a:solidFill>
                <a:latin typeface="Roboto"/>
              </a:rPr>
              <a:t> data type to store the returned value</a:t>
            </a:r>
            <a:endParaRPr lang="en-US" sz="2600" dirty="0"/>
          </a:p>
        </p:txBody>
      </p:sp>
      <p:sp>
        <p:nvSpPr>
          <p:cNvPr id="4" name="Date Placeholder 3"/>
          <p:cNvSpPr>
            <a:spLocks noGrp="1"/>
          </p:cNvSpPr>
          <p:nvPr>
            <p:ph type="dt" sz="half" idx="10"/>
          </p:nvPr>
        </p:nvSpPr>
        <p:spPr/>
        <p:txBody>
          <a:bodyPr/>
          <a:lstStyle/>
          <a:p>
            <a:fld id="{4A0CCB02-BD28-4CDB-A213-072103F4713E}"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18</a:t>
            </a:fld>
            <a:endParaRPr lang="en-US"/>
          </a:p>
        </p:txBody>
      </p:sp>
    </p:spTree>
    <p:extLst>
      <p:ext uri="{BB962C8B-B14F-4D97-AF65-F5344CB8AC3E}">
        <p14:creationId xmlns:p14="http://schemas.microsoft.com/office/powerpoint/2010/main" val="247164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Passing parameters to Functions</a:t>
            </a:r>
          </a:p>
        </p:txBody>
      </p:sp>
      <p:sp>
        <p:nvSpPr>
          <p:cNvPr id="3" name="Content Placeholder 2"/>
          <p:cNvSpPr>
            <a:spLocks noGrp="1"/>
          </p:cNvSpPr>
          <p:nvPr>
            <p:ph idx="1"/>
          </p:nvPr>
        </p:nvSpPr>
        <p:spPr/>
        <p:txBody>
          <a:bodyPr/>
          <a:lstStyle/>
          <a:p>
            <a:r>
              <a:rPr lang="en-US" b="1" dirty="0"/>
              <a:t>Call by value</a:t>
            </a:r>
            <a:r>
              <a:rPr lang="en-US" dirty="0"/>
              <a:t>: The values of the variables are passed by calling the function to the called function</a:t>
            </a:r>
          </a:p>
          <a:p>
            <a:r>
              <a:rPr lang="en-US" b="1" dirty="0"/>
              <a:t>Call by reference</a:t>
            </a:r>
            <a:r>
              <a:rPr lang="en-US" dirty="0"/>
              <a:t>: The addresses of the variables are passed by the calling function to the called function</a:t>
            </a:r>
          </a:p>
          <a:p>
            <a:r>
              <a:rPr lang="en-US" dirty="0"/>
              <a:t>Write a program which calculates the average SPI of all students using functions.</a:t>
            </a:r>
          </a:p>
          <a:p>
            <a:r>
              <a:rPr lang="en-US" dirty="0"/>
              <a:t>Write a program to swap  two numbers and two strings through functions  </a:t>
            </a:r>
          </a:p>
        </p:txBody>
      </p:sp>
      <p:sp>
        <p:nvSpPr>
          <p:cNvPr id="4" name="Date Placeholder 3"/>
          <p:cNvSpPr>
            <a:spLocks noGrp="1"/>
          </p:cNvSpPr>
          <p:nvPr>
            <p:ph type="dt" sz="half" idx="10"/>
          </p:nvPr>
        </p:nvSpPr>
        <p:spPr/>
        <p:txBody>
          <a:bodyPr/>
          <a:lstStyle/>
          <a:p>
            <a:fld id="{7C115C34-0A9D-4E80-93C1-4DC63C7C7D64}"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19</a:t>
            </a:fld>
            <a:endParaRPr lang="en-US"/>
          </a:p>
        </p:txBody>
      </p:sp>
    </p:spTree>
    <p:extLst>
      <p:ext uri="{BB962C8B-B14F-4D97-AF65-F5344CB8AC3E}">
        <p14:creationId xmlns:p14="http://schemas.microsoft.com/office/powerpoint/2010/main" val="179941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Arrays</a:t>
            </a:r>
            <a:br>
              <a:rPr lang="en-US" dirty="0"/>
            </a:br>
            <a:endParaRPr lang="en-US" dirty="0"/>
          </a:p>
        </p:txBody>
      </p:sp>
      <p:sp>
        <p:nvSpPr>
          <p:cNvPr id="3" name="Content Placeholder 2"/>
          <p:cNvSpPr>
            <a:spLocks noGrp="1"/>
          </p:cNvSpPr>
          <p:nvPr>
            <p:ph idx="1"/>
          </p:nvPr>
        </p:nvSpPr>
        <p:spPr>
          <a:xfrm>
            <a:off x="838200" y="1825625"/>
            <a:ext cx="10799618" cy="4741430"/>
          </a:xfrm>
        </p:spPr>
        <p:txBody>
          <a:bodyPr>
            <a:normAutofit/>
          </a:bodyPr>
          <a:lstStyle/>
          <a:p>
            <a:r>
              <a:rPr lang="en-US" dirty="0"/>
              <a:t>An array is a composite data structure and is made up of simple data types or structured data types </a:t>
            </a:r>
          </a:p>
          <a:p>
            <a:r>
              <a:rPr lang="en-US" dirty="0"/>
              <a:t>The simplest form of array is an one dimensional array defined as: </a:t>
            </a:r>
            <a:r>
              <a:rPr lang="en-US" b="1" dirty="0"/>
              <a:t>a finite ordered set of homogeneous elements</a:t>
            </a:r>
          </a:p>
          <a:p>
            <a:r>
              <a:rPr lang="en-US" b="1" dirty="0"/>
              <a:t>Finite</a:t>
            </a:r>
            <a:r>
              <a:rPr lang="en-US" dirty="0"/>
              <a:t> means – a specific number of elements in the array</a:t>
            </a:r>
          </a:p>
          <a:p>
            <a:r>
              <a:rPr lang="en-US" b="1" dirty="0"/>
              <a:t>Ordered</a:t>
            </a:r>
            <a:r>
              <a:rPr lang="en-US" dirty="0"/>
              <a:t> means that the elements of array are arranged so that we can identify them as 0</a:t>
            </a:r>
            <a:r>
              <a:rPr lang="en-US" baseline="30000" dirty="0"/>
              <a:t>th</a:t>
            </a:r>
            <a:r>
              <a:rPr lang="en-US" dirty="0"/>
              <a:t>, 1</a:t>
            </a:r>
            <a:r>
              <a:rPr lang="en-US" baseline="30000" dirty="0"/>
              <a:t>st</a:t>
            </a:r>
            <a:r>
              <a:rPr lang="en-US" dirty="0"/>
              <a:t>, …</a:t>
            </a:r>
          </a:p>
          <a:p>
            <a:r>
              <a:rPr lang="en-US" b="1" dirty="0"/>
              <a:t>Homogeneous</a:t>
            </a:r>
            <a:r>
              <a:rPr lang="en-US" dirty="0"/>
              <a:t> means – all elements are of same type</a:t>
            </a:r>
          </a:p>
          <a:p>
            <a:r>
              <a:rPr lang="en-US" dirty="0"/>
              <a:t> Usage: If we need to process salary of 20 employees, we will need 20 variables with different names to store their salary</a:t>
            </a:r>
          </a:p>
          <a:p>
            <a:endParaRPr lang="en-US" dirty="0"/>
          </a:p>
        </p:txBody>
      </p:sp>
      <p:sp>
        <p:nvSpPr>
          <p:cNvPr id="4" name="Date Placeholder 3"/>
          <p:cNvSpPr>
            <a:spLocks noGrp="1"/>
          </p:cNvSpPr>
          <p:nvPr>
            <p:ph type="dt" sz="half" idx="10"/>
          </p:nvPr>
        </p:nvSpPr>
        <p:spPr/>
        <p:txBody>
          <a:bodyPr/>
          <a:lstStyle/>
          <a:p>
            <a:fld id="{14186BF5-12D5-44D3-B2C3-58FD343DA17F}"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2</a:t>
            </a:fld>
            <a:endParaRPr lang="en-US"/>
          </a:p>
        </p:txBody>
      </p:sp>
    </p:spTree>
    <p:extLst>
      <p:ext uri="{BB962C8B-B14F-4D97-AF65-F5344CB8AC3E}">
        <p14:creationId xmlns:p14="http://schemas.microsoft.com/office/powerpoint/2010/main" val="50908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 by reference</a:t>
            </a:r>
          </a:p>
        </p:txBody>
      </p:sp>
      <p:sp>
        <p:nvSpPr>
          <p:cNvPr id="3" name="Content Placeholder 2"/>
          <p:cNvSpPr>
            <a:spLocks noGrp="1"/>
          </p:cNvSpPr>
          <p:nvPr>
            <p:ph idx="1"/>
          </p:nvPr>
        </p:nvSpPr>
        <p:spPr/>
        <p:txBody>
          <a:bodyPr>
            <a:normAutofit fontScale="70000" lnSpcReduction="20000"/>
          </a:bodyPr>
          <a:lstStyle/>
          <a:p>
            <a:pPr marL="0" lvl="0" indent="0" eaLnBrk="0" fontAlgn="base" hangingPunct="0">
              <a:lnSpc>
                <a:spcPct val="100000"/>
              </a:lnSpc>
              <a:spcBef>
                <a:spcPct val="0"/>
              </a:spcBef>
              <a:spcAft>
                <a:spcPct val="0"/>
              </a:spcAft>
              <a:buNone/>
            </a:pPr>
            <a:r>
              <a:rPr lang="en-US" altLang="en-US" dirty="0">
                <a:solidFill>
                  <a:srgbClr val="808080"/>
                </a:solidFill>
                <a:latin typeface="Courier New" panose="02070309020205020404" pitchFamily="49" charset="0"/>
                <a:cs typeface="Courier New" panose="02070309020205020404" pitchFamily="49" charset="0"/>
              </a:rPr>
              <a:t>include</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0000"/>
                </a:solidFill>
                <a:latin typeface="Courier New" panose="02070309020205020404" pitchFamily="49" charset="0"/>
                <a:cs typeface="Courier New" panose="02070309020205020404" pitchFamily="49" charset="0"/>
              </a:rPr>
              <a:t>&lt;</a:t>
            </a:r>
            <a:r>
              <a:rPr lang="en-US" altLang="en-US" dirty="0" err="1">
                <a:solidFill>
                  <a:srgbClr val="800000"/>
                </a:solidFill>
                <a:latin typeface="Courier New" panose="02070309020205020404" pitchFamily="49" charset="0"/>
                <a:cs typeface="Courier New" panose="02070309020205020404" pitchFamily="49" charset="0"/>
              </a:rPr>
              <a:t>stdio.h</a:t>
            </a:r>
            <a:r>
              <a:rPr lang="en-US" altLang="en-US" dirty="0">
                <a:solidFill>
                  <a:srgbClr val="800000"/>
                </a:solidFill>
                <a:latin typeface="Courier New" panose="02070309020205020404" pitchFamily="49" charset="0"/>
                <a:cs typeface="Courier New" panose="02070309020205020404" pitchFamily="49" charset="0"/>
              </a:rPr>
              <a:t>&gt;</a:t>
            </a:r>
          </a:p>
          <a:p>
            <a:pPr marL="0" lvl="0" indent="0" eaLnBrk="0" fontAlgn="base" hangingPunct="0">
              <a:lnSpc>
                <a:spcPct val="100000"/>
              </a:lnSpc>
              <a:spcBef>
                <a:spcPct val="0"/>
              </a:spcBef>
              <a:spcAft>
                <a:spcPct val="0"/>
              </a:spcAft>
              <a:buNone/>
            </a:pP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addition(</a:t>
            </a: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*num1, </a:t>
            </a: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*num2)</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sum;</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sum = *num1+*num2;</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8B"/>
                </a:solidFill>
                <a:latin typeface="Courier New" panose="02070309020205020404" pitchFamily="49" charset="0"/>
                <a:cs typeface="Courier New" panose="02070309020205020404" pitchFamily="49" charset="0"/>
              </a:rPr>
              <a:t>return</a:t>
            </a:r>
            <a:r>
              <a:rPr lang="en-US" altLang="en-US" dirty="0">
                <a:solidFill>
                  <a:srgbClr val="000000"/>
                </a:solidFill>
                <a:latin typeface="Courier New" panose="02070309020205020404" pitchFamily="49" charset="0"/>
                <a:cs typeface="Courier New" panose="02070309020205020404" pitchFamily="49" charset="0"/>
              </a:rPr>
              <a:t> sum;</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main()</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var1, var2;</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printf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800000"/>
                </a:solidFill>
                <a:latin typeface="Courier New" panose="02070309020205020404" pitchFamily="49" charset="0"/>
                <a:cs typeface="Courier New" panose="02070309020205020404" pitchFamily="49" charset="0"/>
              </a:rPr>
              <a:t>"Enter number 1: "</a:t>
            </a:r>
            <a:r>
              <a:rPr lang="en-US" altLang="en-US"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scanf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800000"/>
                </a:solidFill>
                <a:latin typeface="Courier New" panose="02070309020205020404" pitchFamily="49" charset="0"/>
                <a:cs typeface="Courier New" panose="02070309020205020404" pitchFamily="49" charset="0"/>
              </a:rPr>
              <a:t>"%d"</a:t>
            </a:r>
            <a:r>
              <a:rPr lang="en-US" altLang="en-US" dirty="0">
                <a:solidFill>
                  <a:srgbClr val="000000"/>
                </a:solidFill>
                <a:latin typeface="Courier New" panose="02070309020205020404" pitchFamily="49" charset="0"/>
                <a:cs typeface="Courier New" panose="02070309020205020404" pitchFamily="49" charset="0"/>
              </a:rPr>
              <a:t>,&amp;var1);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printf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800000"/>
                </a:solidFill>
                <a:latin typeface="Courier New" panose="02070309020205020404" pitchFamily="49" charset="0"/>
                <a:cs typeface="Courier New" panose="02070309020205020404" pitchFamily="49" charset="0"/>
              </a:rPr>
              <a:t>"Enter number 2: "</a:t>
            </a:r>
            <a:r>
              <a:rPr lang="en-US" altLang="en-US"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scanf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800000"/>
                </a:solidFill>
                <a:latin typeface="Courier New" panose="02070309020205020404" pitchFamily="49" charset="0"/>
                <a:cs typeface="Courier New" panose="02070309020205020404" pitchFamily="49" charset="0"/>
              </a:rPr>
              <a:t>"%d"</a:t>
            </a:r>
            <a:r>
              <a:rPr lang="en-US" altLang="en-US" dirty="0">
                <a:solidFill>
                  <a:srgbClr val="000000"/>
                </a:solidFill>
                <a:latin typeface="Courier New" panose="02070309020205020404" pitchFamily="49" charset="0"/>
                <a:cs typeface="Courier New" panose="02070309020205020404" pitchFamily="49" charset="0"/>
              </a:rPr>
              <a:t>,&amp;var2);</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res = addition(&amp;var1, &amp;var2);</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printf</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0000"/>
                </a:solidFill>
                <a:latin typeface="Courier New" panose="02070309020205020404" pitchFamily="49" charset="0"/>
                <a:cs typeface="Courier New" panose="02070309020205020404" pitchFamily="49" charset="0"/>
              </a:rPr>
              <a:t>"Output: %d"</a:t>
            </a:r>
            <a:r>
              <a:rPr lang="en-US" altLang="en-US" dirty="0">
                <a:solidFill>
                  <a:srgbClr val="000000"/>
                </a:solidFill>
                <a:latin typeface="Courier New" panose="02070309020205020404" pitchFamily="49" charset="0"/>
                <a:cs typeface="Courier New" panose="02070309020205020404" pitchFamily="49" charset="0"/>
              </a:rPr>
              <a:t>, res);</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8B"/>
                </a:solidFill>
                <a:latin typeface="Courier New" panose="02070309020205020404" pitchFamily="49" charset="0"/>
                <a:cs typeface="Courier New" panose="02070309020205020404" pitchFamily="49" charset="0"/>
              </a:rPr>
              <a:t>return</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0000"/>
                </a:solidFill>
                <a:latin typeface="Courier New" panose="02070309020205020404" pitchFamily="49" charset="0"/>
                <a:cs typeface="Courier New" panose="02070309020205020404" pitchFamily="49" charset="0"/>
              </a:rPr>
              <a:t>0</a:t>
            </a:r>
            <a:r>
              <a:rPr lang="en-US" altLang="en-US"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 </a:t>
            </a:r>
            <a:endParaRPr lang="en-US" altLang="en-US" sz="2400" dirty="0"/>
          </a:p>
        </p:txBody>
      </p:sp>
      <p:sp>
        <p:nvSpPr>
          <p:cNvPr id="4" name="Date Placeholder 3"/>
          <p:cNvSpPr>
            <a:spLocks noGrp="1"/>
          </p:cNvSpPr>
          <p:nvPr>
            <p:ph type="dt" sz="half" idx="10"/>
          </p:nvPr>
        </p:nvSpPr>
        <p:spPr/>
        <p:txBody>
          <a:bodyPr/>
          <a:lstStyle/>
          <a:p>
            <a:fld id="{B1F4586A-FCC6-457B-9D5D-A7A0788F2741}" type="datetime1">
              <a:rPr lang="en-US" smtClean="0"/>
              <a:t>8/1/2024</a:t>
            </a:fld>
            <a:endParaRPr lang="en-IN"/>
          </a:p>
        </p:txBody>
      </p:sp>
      <p:sp>
        <p:nvSpPr>
          <p:cNvPr id="5" name="Footer Placeholder 4"/>
          <p:cNvSpPr>
            <a:spLocks noGrp="1"/>
          </p:cNvSpPr>
          <p:nvPr>
            <p:ph type="ftr" sz="quarter" idx="11"/>
          </p:nvPr>
        </p:nvSpPr>
        <p:spPr/>
        <p:txBody>
          <a:bodyPr/>
          <a:lstStyle/>
          <a:p>
            <a:r>
              <a:rPr lang="en-GB"/>
              <a:t>@Renu Jain,  C programming and Data Structures, JKLU</a:t>
            </a:r>
            <a:endParaRPr lang="en-IN"/>
          </a:p>
        </p:txBody>
      </p:sp>
      <p:sp>
        <p:nvSpPr>
          <p:cNvPr id="6" name="Slide Number Placeholder 5"/>
          <p:cNvSpPr>
            <a:spLocks noGrp="1"/>
          </p:cNvSpPr>
          <p:nvPr>
            <p:ph type="sldNum" sz="quarter" idx="12"/>
          </p:nvPr>
        </p:nvSpPr>
        <p:spPr/>
        <p:txBody>
          <a:bodyPr/>
          <a:lstStyle/>
          <a:p>
            <a:fld id="{622A0A96-481D-4D67-9F82-58B42FA09F41}" type="slidenum">
              <a:rPr lang="en-IN" smtClean="0"/>
              <a:t>20</a:t>
            </a:fld>
            <a:endParaRPr lang="en-IN"/>
          </a:p>
        </p:txBody>
      </p:sp>
    </p:spTree>
    <p:extLst>
      <p:ext uri="{BB962C8B-B14F-4D97-AF65-F5344CB8AC3E}">
        <p14:creationId xmlns:p14="http://schemas.microsoft.com/office/powerpoint/2010/main" val="771151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calling : different cases</a:t>
            </a:r>
          </a:p>
        </p:txBody>
      </p:sp>
      <p:sp>
        <p:nvSpPr>
          <p:cNvPr id="3" name="Content Placeholder 2"/>
          <p:cNvSpPr>
            <a:spLocks noGrp="1"/>
          </p:cNvSpPr>
          <p:nvPr>
            <p:ph idx="1"/>
          </p:nvPr>
        </p:nvSpPr>
        <p:spPr/>
        <p:txBody>
          <a:bodyPr/>
          <a:lstStyle/>
          <a:p>
            <a:r>
              <a:rPr lang="en-US" dirty="0"/>
              <a:t>The functions available in a code may accept an argument or may not accept it at all. Thus, it may return any of the values or may not do so. On the basis of these facts, the function calls have the following four aspects:</a:t>
            </a:r>
          </a:p>
          <a:p>
            <a:r>
              <a:rPr lang="en-US" dirty="0"/>
              <a:t>A function that has no arguments and has no return value.</a:t>
            </a:r>
          </a:p>
          <a:p>
            <a:r>
              <a:rPr lang="en-US" dirty="0"/>
              <a:t>A function that has no arguments but has a return value.</a:t>
            </a:r>
          </a:p>
          <a:p>
            <a:r>
              <a:rPr lang="en-US" dirty="0"/>
              <a:t>A function that has arguments but has no return value.</a:t>
            </a:r>
          </a:p>
          <a:p>
            <a:r>
              <a:rPr lang="en-US" dirty="0"/>
              <a:t>A function that has arguments and also has a return value.</a:t>
            </a:r>
          </a:p>
          <a:p>
            <a:endParaRPr lang="en-US" dirty="0"/>
          </a:p>
        </p:txBody>
      </p:sp>
      <p:sp>
        <p:nvSpPr>
          <p:cNvPr id="4" name="Date Placeholder 3"/>
          <p:cNvSpPr>
            <a:spLocks noGrp="1"/>
          </p:cNvSpPr>
          <p:nvPr>
            <p:ph type="dt" sz="half" idx="10"/>
          </p:nvPr>
        </p:nvSpPr>
        <p:spPr/>
        <p:txBody>
          <a:bodyPr/>
          <a:lstStyle/>
          <a:p>
            <a:fld id="{F81A768B-4DC8-403C-9AED-16CD8579C12E}"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21</a:t>
            </a:fld>
            <a:endParaRPr lang="en-US"/>
          </a:p>
        </p:txBody>
      </p:sp>
    </p:spTree>
    <p:extLst>
      <p:ext uri="{BB962C8B-B14F-4D97-AF65-F5344CB8AC3E}">
        <p14:creationId xmlns:p14="http://schemas.microsoft.com/office/powerpoint/2010/main" val="2733743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parameters…</a:t>
            </a:r>
          </a:p>
        </p:txBody>
      </p:sp>
      <p:sp>
        <p:nvSpPr>
          <p:cNvPr id="3" name="Content Placeholder 2"/>
          <p:cNvSpPr>
            <a:spLocks noGrp="1"/>
          </p:cNvSpPr>
          <p:nvPr>
            <p:ph idx="1"/>
          </p:nvPr>
        </p:nvSpPr>
        <p:spPr/>
        <p:txBody>
          <a:bodyPr>
            <a:normAutofit lnSpcReduction="10000"/>
          </a:bodyPr>
          <a:lstStyle/>
          <a:p>
            <a:pPr eaLnBrk="0" fontAlgn="base" hangingPunct="0">
              <a:lnSpc>
                <a:spcPct val="100000"/>
              </a:lnSpc>
              <a:spcBef>
                <a:spcPct val="0"/>
              </a:spcBef>
              <a:spcAft>
                <a:spcPct val="0"/>
              </a:spcAft>
            </a:pPr>
            <a:r>
              <a:rPr lang="en-US" altLang="en-US" dirty="0">
                <a:solidFill>
                  <a:srgbClr val="333333"/>
                </a:solidFill>
                <a:latin typeface="Roboto"/>
              </a:rPr>
              <a:t>When a function needs to use the arguments, it has to declare those variables that happen to accept the arguments’ values. Such variables are known as the function’s formal parameters.</a:t>
            </a:r>
            <a:endParaRPr lang="en-US" altLang="en-US" sz="3600" dirty="0"/>
          </a:p>
          <a:p>
            <a:pPr eaLnBrk="0" fontAlgn="base" hangingPunct="0">
              <a:lnSpc>
                <a:spcPct val="100000"/>
              </a:lnSpc>
              <a:spcBef>
                <a:spcPct val="0"/>
              </a:spcBef>
              <a:spcAft>
                <a:spcPct val="0"/>
              </a:spcAft>
            </a:pPr>
            <a:r>
              <a:rPr lang="en-US" altLang="en-US" dirty="0">
                <a:solidFill>
                  <a:srgbClr val="333333"/>
                </a:solidFill>
                <a:latin typeface="Roboto"/>
              </a:rPr>
              <a:t>The formal parameters behave just like any other local variables inside our given function. These parameters get created when they enter into a function. When the function exits, those get destroyed.</a:t>
            </a:r>
            <a:endParaRPr lang="en-US" altLang="en-US" sz="3600" dirty="0"/>
          </a:p>
          <a:p>
            <a:pPr eaLnBrk="0" fontAlgn="base" hangingPunct="0">
              <a:lnSpc>
                <a:spcPct val="100000"/>
              </a:lnSpc>
              <a:spcBef>
                <a:spcPct val="0"/>
              </a:spcBef>
              <a:spcAft>
                <a:spcPct val="0"/>
              </a:spcAft>
            </a:pPr>
            <a:r>
              <a:rPr lang="en-US" altLang="en-US" dirty="0">
                <a:solidFill>
                  <a:srgbClr val="333333"/>
                </a:solidFill>
                <a:latin typeface="Roboto"/>
              </a:rPr>
              <a:t>During the calling of a function, there will be two ways in which we can perform the passing of these arguments to a given function:</a:t>
            </a:r>
            <a:endParaRPr lang="en-US" altLang="en-US" sz="3600" dirty="0"/>
          </a:p>
          <a:p>
            <a:endParaRPr lang="en-US" dirty="0"/>
          </a:p>
        </p:txBody>
      </p:sp>
      <p:sp>
        <p:nvSpPr>
          <p:cNvPr id="4" name="Date Placeholder 3"/>
          <p:cNvSpPr>
            <a:spLocks noGrp="1"/>
          </p:cNvSpPr>
          <p:nvPr>
            <p:ph type="dt" sz="half" idx="10"/>
          </p:nvPr>
        </p:nvSpPr>
        <p:spPr/>
        <p:txBody>
          <a:bodyPr/>
          <a:lstStyle/>
          <a:p>
            <a:fld id="{BB9DD884-0BE7-4FB3-AEAC-218769CE9DF2}"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22</a:t>
            </a:fld>
            <a:endParaRPr lang="en-US"/>
          </a:p>
        </p:txBody>
      </p:sp>
    </p:spTree>
    <p:extLst>
      <p:ext uri="{BB962C8B-B14F-4D97-AF65-F5344CB8AC3E}">
        <p14:creationId xmlns:p14="http://schemas.microsoft.com/office/powerpoint/2010/main" val="746262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Cot..</a:t>
            </a:r>
          </a:p>
        </p:txBody>
      </p:sp>
      <p:sp>
        <p:nvSpPr>
          <p:cNvPr id="3" name="Content Placeholder 2"/>
          <p:cNvSpPr>
            <a:spLocks noGrp="1"/>
          </p:cNvSpPr>
          <p:nvPr>
            <p:ph idx="1"/>
          </p:nvPr>
        </p:nvSpPr>
        <p:spPr/>
        <p:txBody>
          <a:bodyPr>
            <a:normAutofit lnSpcReduction="10000"/>
          </a:bodyPr>
          <a:lstStyle/>
          <a:p>
            <a:r>
              <a:rPr lang="en-US" b="1" dirty="0"/>
              <a:t>The Call by Value</a:t>
            </a:r>
            <a:r>
              <a:rPr lang="en-US" dirty="0"/>
              <a:t>: This method creates a copy of the actual value of the given argument in the parameter of the function that is formal in nature. Here, the changes that appear on the parameter (that exists inside the function) create no effect whatsoever on the available argument.</a:t>
            </a:r>
          </a:p>
          <a:p>
            <a:r>
              <a:rPr lang="en-US" b="1" dirty="0"/>
              <a:t>The Call by Reference</a:t>
            </a:r>
            <a:r>
              <a:rPr lang="en-US" dirty="0"/>
              <a:t>: This method creates a copy of the address of the given argument into the parameter that is formal in nature. Inside this function, the use of address helps in accessing the actual argument that comes in use in this call. It means that the changes that appear on the parameter are bound to affect the given argument.</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81D38B9-2AB7-4335-84E0-8F30C549AA0D}"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23</a:t>
            </a:fld>
            <a:endParaRPr lang="en-US"/>
          </a:p>
        </p:txBody>
      </p:sp>
    </p:spTree>
    <p:extLst>
      <p:ext uri="{BB962C8B-B14F-4D97-AF65-F5344CB8AC3E}">
        <p14:creationId xmlns:p14="http://schemas.microsoft.com/office/powerpoint/2010/main" val="136808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Examples…</a:t>
            </a:r>
          </a:p>
          <a:p>
            <a:endParaRPr lang="en-IN" dirty="0"/>
          </a:p>
          <a:p>
            <a:pPr marL="0" indent="0">
              <a:buNone/>
            </a:pPr>
            <a:r>
              <a:rPr lang="en-IN" dirty="0"/>
              <a:t> To be discussed on class room board </a:t>
            </a:r>
          </a:p>
        </p:txBody>
      </p:sp>
      <p:sp>
        <p:nvSpPr>
          <p:cNvPr id="4" name="Date Placeholder 3"/>
          <p:cNvSpPr>
            <a:spLocks noGrp="1"/>
          </p:cNvSpPr>
          <p:nvPr>
            <p:ph type="dt" sz="half" idx="10"/>
          </p:nvPr>
        </p:nvSpPr>
        <p:spPr/>
        <p:txBody>
          <a:bodyPr/>
          <a:lstStyle/>
          <a:p>
            <a:fld id="{25EC63CC-0AEE-4D9F-B984-32566E66D19D}"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24</a:t>
            </a:fld>
            <a:endParaRPr lang="en-US"/>
          </a:p>
        </p:txBody>
      </p:sp>
    </p:spTree>
    <p:extLst>
      <p:ext uri="{BB962C8B-B14F-4D97-AF65-F5344CB8AC3E}">
        <p14:creationId xmlns:p14="http://schemas.microsoft.com/office/powerpoint/2010/main" val="1021480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More topics related to pointers and arrays</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IN" dirty="0"/>
              <a:t>Operations on arrays</a:t>
            </a:r>
          </a:p>
          <a:p>
            <a:pPr marL="514350" indent="-514350">
              <a:buFont typeface="+mj-lt"/>
              <a:buAutoNum type="arabicPeriod"/>
            </a:pPr>
            <a:r>
              <a:rPr lang="en-IN" dirty="0"/>
              <a:t>Two dim arrays</a:t>
            </a:r>
          </a:p>
          <a:p>
            <a:pPr marL="514350" indent="-514350">
              <a:buFont typeface="+mj-lt"/>
              <a:buAutoNum type="arabicPeriod"/>
            </a:pPr>
            <a:r>
              <a:rPr lang="en-IN" dirty="0"/>
              <a:t>Generic pointer</a:t>
            </a:r>
          </a:p>
          <a:p>
            <a:pPr marL="514350" indent="-514350">
              <a:buFont typeface="+mj-lt"/>
              <a:buAutoNum type="arabicPeriod"/>
            </a:pPr>
            <a:r>
              <a:rPr lang="en-IN" dirty="0"/>
              <a:t>Pointer to pointer</a:t>
            </a:r>
          </a:p>
          <a:p>
            <a:pPr marL="514350" indent="-514350">
              <a:buFont typeface="+mj-lt"/>
              <a:buAutoNum type="arabicPeriod"/>
            </a:pPr>
            <a:r>
              <a:rPr lang="en-IN" dirty="0"/>
              <a:t>Array of pointers</a:t>
            </a:r>
          </a:p>
          <a:p>
            <a:pPr marL="0" indent="0">
              <a:buNone/>
            </a:pPr>
            <a:r>
              <a:rPr lang="en-IN" b="1" dirty="0"/>
              <a:t>Operations:</a:t>
            </a:r>
          </a:p>
          <a:p>
            <a:r>
              <a:rPr lang="en-IN" dirty="0"/>
              <a:t>Traversing an array: accessing  elements of array (lower bound, upper bound)</a:t>
            </a:r>
          </a:p>
          <a:p>
            <a:r>
              <a:rPr lang="en-IN" dirty="0"/>
              <a:t>Searching an element in an array: simple</a:t>
            </a:r>
          </a:p>
          <a:p>
            <a:r>
              <a:rPr lang="en-IN" dirty="0"/>
              <a:t>Inserting an element in an array</a:t>
            </a:r>
          </a:p>
          <a:p>
            <a:r>
              <a:rPr lang="en-IN" dirty="0"/>
              <a:t>Deleting an element from an array</a:t>
            </a:r>
          </a:p>
          <a:p>
            <a:r>
              <a:rPr lang="en-IN" dirty="0"/>
              <a:t>Merging two arrays</a:t>
            </a:r>
          </a:p>
          <a:p>
            <a:endParaRPr lang="en-IN" dirty="0"/>
          </a:p>
        </p:txBody>
      </p:sp>
      <p:sp>
        <p:nvSpPr>
          <p:cNvPr id="4" name="Date Placeholder 3"/>
          <p:cNvSpPr>
            <a:spLocks noGrp="1"/>
          </p:cNvSpPr>
          <p:nvPr>
            <p:ph type="dt" sz="half" idx="10"/>
          </p:nvPr>
        </p:nvSpPr>
        <p:spPr/>
        <p:txBody>
          <a:bodyPr/>
          <a:lstStyle/>
          <a:p>
            <a:fld id="{EE551132-7303-4A08-A49B-9EC1289C301C}"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25</a:t>
            </a:fld>
            <a:endParaRPr lang="en-US"/>
          </a:p>
        </p:txBody>
      </p:sp>
    </p:spTree>
    <p:extLst>
      <p:ext uri="{BB962C8B-B14F-4D97-AF65-F5344CB8AC3E}">
        <p14:creationId xmlns:p14="http://schemas.microsoft.com/office/powerpoint/2010/main" val="294558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1000"/>
                                        <p:tgtEl>
                                          <p:spTgt spid="3">
                                            <p:txEl>
                                              <p:pRg st="9" end="9"/>
                                            </p:txEl>
                                          </p:spTgt>
                                        </p:tgtEl>
                                      </p:cBhvr>
                                    </p:animEffect>
                                    <p:anim calcmode="lin" valueType="num">
                                      <p:cBhvr>
                                        <p:cTn id="2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1000"/>
                                        <p:tgtEl>
                                          <p:spTgt spid="3">
                                            <p:txEl>
                                              <p:pRg st="10" end="10"/>
                                            </p:txEl>
                                          </p:spTgt>
                                        </p:tgtEl>
                                      </p:cBhvr>
                                    </p:animEffect>
                                    <p:anim calcmode="lin" valueType="num">
                                      <p:cBhvr>
                                        <p:cTn id="2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Inserting an element in the array</a:t>
            </a:r>
          </a:p>
        </p:txBody>
      </p:sp>
      <p:sp>
        <p:nvSpPr>
          <p:cNvPr id="3" name="Content Placeholder 2"/>
          <p:cNvSpPr>
            <a:spLocks noGrp="1"/>
          </p:cNvSpPr>
          <p:nvPr>
            <p:ph idx="1"/>
          </p:nvPr>
        </p:nvSpPr>
        <p:spPr/>
        <p:txBody>
          <a:bodyPr>
            <a:normAutofit fontScale="92500"/>
          </a:bodyPr>
          <a:lstStyle/>
          <a:p>
            <a:pPr marL="0" indent="0">
              <a:buNone/>
            </a:pPr>
            <a:r>
              <a:rPr lang="en-IN" dirty="0"/>
              <a:t>Cases: </a:t>
            </a:r>
          </a:p>
          <a:p>
            <a:pPr marL="514350" indent="-514350">
              <a:buFont typeface="+mj-lt"/>
              <a:buAutoNum type="arabicPeriod"/>
            </a:pPr>
            <a:r>
              <a:rPr lang="en-IN" dirty="0"/>
              <a:t>Insert at the end of the array: Simple </a:t>
            </a:r>
          </a:p>
          <a:p>
            <a:pPr marL="514350" indent="-514350">
              <a:buFont typeface="+mj-lt"/>
              <a:buAutoNum type="arabicPeriod"/>
            </a:pPr>
            <a:r>
              <a:rPr lang="en-IN" dirty="0"/>
              <a:t>Insert at some other place in between lower bound and upper bound</a:t>
            </a:r>
          </a:p>
          <a:p>
            <a:pPr marL="0" indent="0">
              <a:buNone/>
            </a:pPr>
            <a:r>
              <a:rPr lang="en-IN" b="1" dirty="0"/>
              <a:t>Algorithm to insert an element in the middle of array:</a:t>
            </a:r>
          </a:p>
          <a:p>
            <a:pPr marL="0" indent="0">
              <a:buNone/>
            </a:pPr>
            <a:r>
              <a:rPr lang="en-IN" dirty="0"/>
              <a:t>Suppose we have to insert the element at position </a:t>
            </a:r>
            <a:r>
              <a:rPr lang="en-IN" b="1" dirty="0" err="1"/>
              <a:t>pos</a:t>
            </a:r>
            <a:endParaRPr lang="en-IN" b="1" dirty="0"/>
          </a:p>
          <a:p>
            <a:r>
              <a:rPr lang="en-IN" dirty="0"/>
              <a:t>Move all elements from </a:t>
            </a:r>
            <a:r>
              <a:rPr lang="en-IN" b="1" dirty="0" err="1"/>
              <a:t>pos</a:t>
            </a:r>
            <a:r>
              <a:rPr lang="en-IN" b="1" dirty="0"/>
              <a:t> to </a:t>
            </a:r>
            <a:r>
              <a:rPr lang="en-IN" b="1" dirty="0" err="1"/>
              <a:t>upper_bound</a:t>
            </a:r>
            <a:r>
              <a:rPr lang="en-IN" b="1" dirty="0"/>
              <a:t> </a:t>
            </a:r>
            <a:r>
              <a:rPr lang="en-IN" dirty="0"/>
              <a:t>to </a:t>
            </a:r>
            <a:r>
              <a:rPr lang="en-IN" b="1" dirty="0"/>
              <a:t>pos+1 to </a:t>
            </a:r>
            <a:r>
              <a:rPr lang="en-IN" b="1" dirty="0" err="1"/>
              <a:t>upper_bound</a:t>
            </a:r>
            <a:r>
              <a:rPr lang="en-IN" b="1" dirty="0"/>
              <a:t> +1</a:t>
            </a:r>
          </a:p>
          <a:p>
            <a:r>
              <a:rPr lang="en-IN" b="1" dirty="0"/>
              <a:t>Insert the element at </a:t>
            </a:r>
            <a:r>
              <a:rPr lang="en-IN" b="1" dirty="0" err="1"/>
              <a:t>pos</a:t>
            </a:r>
            <a:endParaRPr lang="en-IN" b="1" dirty="0"/>
          </a:p>
          <a:p>
            <a:r>
              <a:rPr lang="en-IN" dirty="0"/>
              <a:t>Set upper bound to upper bound +1</a:t>
            </a:r>
            <a:endParaRPr lang="en-IN" b="1" dirty="0"/>
          </a:p>
          <a:p>
            <a:pPr marL="514350" indent="-514350">
              <a:buFont typeface="+mj-lt"/>
              <a:buAutoNum type="arabicPeriod"/>
            </a:pPr>
            <a:endParaRPr lang="en-IN" dirty="0"/>
          </a:p>
          <a:p>
            <a:pPr marL="514350" indent="-514350">
              <a:buFont typeface="+mj-lt"/>
              <a:buAutoNum type="arabicPeriod"/>
            </a:pPr>
            <a:endParaRPr lang="en-IN" dirty="0"/>
          </a:p>
        </p:txBody>
      </p:sp>
      <p:sp>
        <p:nvSpPr>
          <p:cNvPr id="4" name="Date Placeholder 3"/>
          <p:cNvSpPr>
            <a:spLocks noGrp="1"/>
          </p:cNvSpPr>
          <p:nvPr>
            <p:ph type="dt" sz="half" idx="10"/>
          </p:nvPr>
        </p:nvSpPr>
        <p:spPr/>
        <p:txBody>
          <a:bodyPr/>
          <a:lstStyle/>
          <a:p>
            <a:fld id="{86C5791C-5E23-448C-97AE-454A9F2FA547}"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26</a:t>
            </a:fld>
            <a:endParaRPr lang="en-US"/>
          </a:p>
        </p:txBody>
      </p:sp>
    </p:spTree>
    <p:extLst>
      <p:ext uri="{BB962C8B-B14F-4D97-AF65-F5344CB8AC3E}">
        <p14:creationId xmlns:p14="http://schemas.microsoft.com/office/powerpoint/2010/main" val="201322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Deleting an element from array</a:t>
            </a:r>
          </a:p>
        </p:txBody>
      </p:sp>
      <p:sp>
        <p:nvSpPr>
          <p:cNvPr id="3" name="Content Placeholder 2"/>
          <p:cNvSpPr>
            <a:spLocks noGrp="1"/>
          </p:cNvSpPr>
          <p:nvPr>
            <p:ph idx="1"/>
          </p:nvPr>
        </p:nvSpPr>
        <p:spPr/>
        <p:txBody>
          <a:bodyPr/>
          <a:lstStyle/>
          <a:p>
            <a:pPr marL="514350" indent="-514350">
              <a:buFont typeface="+mj-lt"/>
              <a:buAutoNum type="arabicPeriod"/>
            </a:pPr>
            <a:r>
              <a:rPr lang="en-IN" dirty="0"/>
              <a:t>Delete from the end of the array: Simple </a:t>
            </a:r>
          </a:p>
          <a:p>
            <a:pPr marL="514350" indent="-514350">
              <a:buFont typeface="+mj-lt"/>
              <a:buAutoNum type="arabicPeriod"/>
            </a:pPr>
            <a:r>
              <a:rPr lang="en-IN" dirty="0"/>
              <a:t>Delete from some other place in between lower bound and upper bound</a:t>
            </a:r>
          </a:p>
          <a:p>
            <a:pPr marL="0" indent="0">
              <a:buNone/>
            </a:pPr>
            <a:r>
              <a:rPr lang="en-IN" b="1" dirty="0"/>
              <a:t>Algorithm to delete an element in the middle of array:</a:t>
            </a:r>
          </a:p>
          <a:p>
            <a:pPr marL="0" indent="0">
              <a:buNone/>
            </a:pPr>
            <a:r>
              <a:rPr lang="en-IN" dirty="0"/>
              <a:t>Suppose we have to delete at position </a:t>
            </a:r>
            <a:r>
              <a:rPr lang="en-IN" b="1" dirty="0" err="1"/>
              <a:t>pos</a:t>
            </a:r>
            <a:endParaRPr lang="en-IN" b="1" dirty="0"/>
          </a:p>
          <a:p>
            <a:r>
              <a:rPr lang="en-IN" dirty="0"/>
              <a:t>Move all elements from </a:t>
            </a:r>
            <a:r>
              <a:rPr lang="en-IN" b="1" dirty="0"/>
              <a:t>pos+1 to </a:t>
            </a:r>
            <a:r>
              <a:rPr lang="en-IN" b="1" dirty="0" err="1"/>
              <a:t>upper_bound</a:t>
            </a:r>
            <a:r>
              <a:rPr lang="en-IN" b="1" dirty="0"/>
              <a:t> </a:t>
            </a:r>
            <a:r>
              <a:rPr lang="en-IN" dirty="0"/>
              <a:t>to </a:t>
            </a:r>
            <a:r>
              <a:rPr lang="en-IN" b="1" dirty="0" err="1"/>
              <a:t>pos</a:t>
            </a:r>
            <a:r>
              <a:rPr lang="en-IN" b="1" dirty="0"/>
              <a:t> to </a:t>
            </a:r>
            <a:r>
              <a:rPr lang="en-IN" b="1" dirty="0" err="1"/>
              <a:t>upper_bound</a:t>
            </a:r>
            <a:r>
              <a:rPr lang="en-IN" b="1" dirty="0"/>
              <a:t> -1</a:t>
            </a:r>
          </a:p>
          <a:p>
            <a:r>
              <a:rPr lang="en-IN" dirty="0"/>
              <a:t>Set upper bound to upper bound -1</a:t>
            </a:r>
            <a:endParaRPr lang="en-IN" b="1" dirty="0"/>
          </a:p>
          <a:p>
            <a:endParaRPr lang="en-IN" b="1" dirty="0"/>
          </a:p>
          <a:p>
            <a:pPr marL="514350" indent="-514350">
              <a:buFont typeface="+mj-lt"/>
              <a:buAutoNum type="arabicPeriod"/>
            </a:pPr>
            <a:endParaRPr lang="en-IN" dirty="0"/>
          </a:p>
          <a:p>
            <a:endParaRPr lang="en-IN" dirty="0"/>
          </a:p>
        </p:txBody>
      </p:sp>
      <p:sp>
        <p:nvSpPr>
          <p:cNvPr id="4" name="Date Placeholder 3"/>
          <p:cNvSpPr>
            <a:spLocks noGrp="1"/>
          </p:cNvSpPr>
          <p:nvPr>
            <p:ph type="dt" sz="half" idx="10"/>
          </p:nvPr>
        </p:nvSpPr>
        <p:spPr/>
        <p:txBody>
          <a:bodyPr/>
          <a:lstStyle/>
          <a:p>
            <a:fld id="{76E66D90-F8CC-48EB-AC31-3FA0C622FE97}"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27</a:t>
            </a:fld>
            <a:endParaRPr lang="en-US"/>
          </a:p>
        </p:txBody>
      </p:sp>
    </p:spTree>
    <p:extLst>
      <p:ext uri="{BB962C8B-B14F-4D97-AF65-F5344CB8AC3E}">
        <p14:creationId xmlns:p14="http://schemas.microsoft.com/office/powerpoint/2010/main" val="10066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Assignment</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Write a program that does the following:</a:t>
            </a:r>
          </a:p>
          <a:p>
            <a:r>
              <a:rPr lang="en-IN" dirty="0"/>
              <a:t>Declare an array of integers of size 20</a:t>
            </a:r>
          </a:p>
          <a:p>
            <a:r>
              <a:rPr lang="en-IN" dirty="0"/>
              <a:t>Insert 10 integers (10, 15, 20, 40, 45, 50, 60, 100, 150, 200)  in the array</a:t>
            </a:r>
          </a:p>
          <a:p>
            <a:r>
              <a:rPr lang="en-IN" dirty="0"/>
              <a:t>Print the lower bound and upper bound of array, and how many numbers are stored in the array</a:t>
            </a:r>
          </a:p>
          <a:p>
            <a:r>
              <a:rPr lang="en-IN" dirty="0"/>
              <a:t>Print all the integers which are multiple of 10</a:t>
            </a:r>
          </a:p>
          <a:p>
            <a:r>
              <a:rPr lang="en-IN" dirty="0"/>
              <a:t>Insert three more integers (250, 5, 65) in the existing array</a:t>
            </a:r>
          </a:p>
          <a:p>
            <a:r>
              <a:rPr lang="en-IN" dirty="0"/>
              <a:t>Print the new array</a:t>
            </a:r>
          </a:p>
          <a:p>
            <a:r>
              <a:rPr lang="en-IN" dirty="0"/>
              <a:t>Delete three numbers ( 34, 15, 60) from the existing array</a:t>
            </a:r>
          </a:p>
          <a:p>
            <a:r>
              <a:rPr lang="en-IN" dirty="0"/>
              <a:t>Print new array</a:t>
            </a:r>
          </a:p>
          <a:p>
            <a:r>
              <a:rPr lang="en-IN" dirty="0"/>
              <a:t>Write a program to read 4 digits and form a number using these digits.</a:t>
            </a:r>
          </a:p>
          <a:p>
            <a:endParaRPr lang="en-IN" dirty="0"/>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44C513ED-6B65-4881-9484-B274C4C0BF09}"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28</a:t>
            </a:fld>
            <a:endParaRPr lang="en-US"/>
          </a:p>
        </p:txBody>
      </p:sp>
    </p:spTree>
    <p:extLst>
      <p:ext uri="{BB962C8B-B14F-4D97-AF65-F5344CB8AC3E}">
        <p14:creationId xmlns:p14="http://schemas.microsoft.com/office/powerpoint/2010/main" val="409497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000"/>
                                        <p:tgtEl>
                                          <p:spTgt spid="3">
                                            <p:txEl>
                                              <p:pRg st="9" end="9"/>
                                            </p:txEl>
                                          </p:spTgt>
                                        </p:tgtEl>
                                      </p:cBhvr>
                                    </p:animEffect>
                                    <p:anim calcmode="lin" valueType="num">
                                      <p:cBhvr>
                                        <p:cTn id="2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Merging two arrays</a:t>
            </a:r>
          </a:p>
        </p:txBody>
      </p:sp>
      <p:sp>
        <p:nvSpPr>
          <p:cNvPr id="3" name="Content Placeholder 2"/>
          <p:cNvSpPr>
            <a:spLocks noGrp="1"/>
          </p:cNvSpPr>
          <p:nvPr>
            <p:ph idx="1"/>
          </p:nvPr>
        </p:nvSpPr>
        <p:spPr/>
        <p:txBody>
          <a:bodyPr/>
          <a:lstStyle/>
          <a:p>
            <a:r>
              <a:rPr lang="en-IN" dirty="0"/>
              <a:t>Merging two arrays means first copying the contents of first array into the third array and then copying the contents of second array into the third array.</a:t>
            </a:r>
          </a:p>
          <a:p>
            <a:r>
              <a:rPr lang="en-IN" dirty="0"/>
              <a:t>If the two arrays are unsorted them merging is simple but if the arrays are sorted and merged array is also required to be sorted then it is not so straight forward.</a:t>
            </a:r>
          </a:p>
        </p:txBody>
      </p:sp>
      <p:sp>
        <p:nvSpPr>
          <p:cNvPr id="4" name="Date Placeholder 3"/>
          <p:cNvSpPr>
            <a:spLocks noGrp="1"/>
          </p:cNvSpPr>
          <p:nvPr>
            <p:ph type="dt" sz="half" idx="10"/>
          </p:nvPr>
        </p:nvSpPr>
        <p:spPr/>
        <p:txBody>
          <a:bodyPr/>
          <a:lstStyle/>
          <a:p>
            <a:fld id="{E9A0593F-CB75-49A0-8D67-29263BFA5F8C}"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29</a:t>
            </a:fld>
            <a:endParaRPr lang="en-US"/>
          </a:p>
        </p:txBody>
      </p:sp>
    </p:spTree>
    <p:extLst>
      <p:ext uri="{BB962C8B-B14F-4D97-AF65-F5344CB8AC3E}">
        <p14:creationId xmlns:p14="http://schemas.microsoft.com/office/powerpoint/2010/main" val="333824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Array declaration</a:t>
            </a:r>
          </a:p>
        </p:txBody>
      </p:sp>
      <p:sp>
        <p:nvSpPr>
          <p:cNvPr id="3" name="Content Placeholder 2"/>
          <p:cNvSpPr>
            <a:spLocks noGrp="1"/>
          </p:cNvSpPr>
          <p:nvPr>
            <p:ph idx="1"/>
          </p:nvPr>
        </p:nvSpPr>
        <p:spPr/>
        <p:txBody>
          <a:bodyPr>
            <a:normAutofit lnSpcReduction="10000"/>
          </a:bodyPr>
          <a:lstStyle/>
          <a:p>
            <a:pPr marL="0" indent="0">
              <a:buNone/>
            </a:pPr>
            <a:r>
              <a:rPr lang="en-US" dirty="0"/>
              <a:t> </a:t>
            </a:r>
            <a:r>
              <a:rPr lang="en-US" sz="3100" dirty="0" err="1"/>
              <a:t>int</a:t>
            </a:r>
            <a:r>
              <a:rPr lang="en-US" sz="3100" dirty="0"/>
              <a:t> a[100] : creates consecutive spaces for 100 integers having names as a[0], a[1]….a[99]</a:t>
            </a:r>
          </a:p>
          <a:p>
            <a:pPr marL="0" indent="0">
              <a:buNone/>
            </a:pPr>
            <a:r>
              <a:rPr lang="en-US" sz="3100" b="1" i="1" dirty="0"/>
              <a:t>Note: Any data structure is completely described only if in addition to its form, other basic operations like accessing the structure, extraction, storing, </a:t>
            </a:r>
            <a:r>
              <a:rPr lang="en-US" sz="3100" b="1" i="1" dirty="0" err="1"/>
              <a:t>etc</a:t>
            </a:r>
            <a:r>
              <a:rPr lang="en-US" sz="3100" b="1" i="1" dirty="0"/>
              <a:t> are also well defined</a:t>
            </a:r>
          </a:p>
          <a:p>
            <a:r>
              <a:rPr lang="en-US" sz="3100" dirty="0"/>
              <a:t>Any element of an array can be directly accessed as a[</a:t>
            </a:r>
            <a:r>
              <a:rPr lang="en-US" sz="3100" dirty="0" err="1"/>
              <a:t>i</a:t>
            </a:r>
            <a:r>
              <a:rPr lang="en-US" sz="3100" dirty="0"/>
              <a:t>]</a:t>
            </a:r>
          </a:p>
          <a:p>
            <a:r>
              <a:rPr lang="en-US" sz="3100" dirty="0"/>
              <a:t>So extraction is done by a[</a:t>
            </a:r>
            <a:r>
              <a:rPr lang="en-US" sz="3100" dirty="0" err="1"/>
              <a:t>i</a:t>
            </a:r>
            <a:r>
              <a:rPr lang="en-US" sz="3100" dirty="0"/>
              <a:t>] where a and </a:t>
            </a:r>
            <a:r>
              <a:rPr lang="en-US" sz="3100" dirty="0" err="1"/>
              <a:t>i</a:t>
            </a:r>
            <a:r>
              <a:rPr lang="en-US" sz="3100" dirty="0"/>
              <a:t> are given</a:t>
            </a:r>
          </a:p>
          <a:p>
            <a:r>
              <a:rPr lang="en-US" sz="3100" dirty="0"/>
              <a:t>Storing is done by assignment where a, </a:t>
            </a:r>
            <a:r>
              <a:rPr lang="en-US" sz="3100" dirty="0" err="1"/>
              <a:t>i</a:t>
            </a:r>
            <a:r>
              <a:rPr lang="en-US" sz="3100" dirty="0"/>
              <a:t> and an element x is given  a[</a:t>
            </a:r>
            <a:r>
              <a:rPr lang="en-US" sz="3100" dirty="0" err="1"/>
              <a:t>i</a:t>
            </a:r>
            <a:r>
              <a:rPr lang="en-US" sz="3100" dirty="0"/>
              <a:t>] =x;</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2A7C2721-46F1-40DC-9AAA-CCAE42C716E2}"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3</a:t>
            </a:fld>
            <a:endParaRPr lang="en-US"/>
          </a:p>
        </p:txBody>
      </p:sp>
    </p:spTree>
    <p:extLst>
      <p:ext uri="{BB962C8B-B14F-4D97-AF65-F5344CB8AC3E}">
        <p14:creationId xmlns:p14="http://schemas.microsoft.com/office/powerpoint/2010/main" val="4704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Few Practice problems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dirty="0"/>
              <a:t>Suppose an array is declared as: </a:t>
            </a:r>
            <a:r>
              <a:rPr lang="en-IN" dirty="0" err="1"/>
              <a:t>arr</a:t>
            </a:r>
            <a:r>
              <a:rPr lang="en-IN" dirty="0"/>
              <a:t>[] = {1,3,5,7,9};</a:t>
            </a:r>
          </a:p>
          <a:p>
            <a:pPr marL="0" indent="0">
              <a:buNone/>
            </a:pPr>
            <a:r>
              <a:rPr lang="en-IN" dirty="0"/>
              <a:t>What is the value of:</a:t>
            </a:r>
          </a:p>
          <a:p>
            <a:r>
              <a:rPr lang="en-IN" dirty="0" err="1"/>
              <a:t>sizeof</a:t>
            </a:r>
            <a:r>
              <a:rPr lang="en-IN" dirty="0"/>
              <a:t>(</a:t>
            </a:r>
            <a:r>
              <a:rPr lang="en-IN" dirty="0" err="1"/>
              <a:t>arr</a:t>
            </a:r>
            <a:r>
              <a:rPr lang="en-IN" dirty="0"/>
              <a:t>[3])</a:t>
            </a:r>
          </a:p>
          <a:p>
            <a:r>
              <a:rPr lang="en-IN" dirty="0" err="1"/>
              <a:t>arr</a:t>
            </a:r>
            <a:r>
              <a:rPr lang="en-IN" dirty="0"/>
              <a:t>[3]</a:t>
            </a:r>
          </a:p>
          <a:p>
            <a:pPr marL="0" indent="0">
              <a:buNone/>
            </a:pPr>
            <a:r>
              <a:rPr lang="en-IN" dirty="0"/>
              <a:t>2. For double </a:t>
            </a:r>
            <a:r>
              <a:rPr lang="en-IN" dirty="0" err="1"/>
              <a:t>arr</a:t>
            </a:r>
            <a:r>
              <a:rPr lang="en-IN" dirty="0"/>
              <a:t>[50]</a:t>
            </a:r>
          </a:p>
          <a:p>
            <a:r>
              <a:rPr lang="en-IN" dirty="0"/>
              <a:t> how many bytes will be allocated</a:t>
            </a:r>
          </a:p>
          <a:p>
            <a:r>
              <a:rPr lang="en-IN" dirty="0"/>
              <a:t>How many elements it can hold</a:t>
            </a:r>
          </a:p>
          <a:p>
            <a:r>
              <a:rPr lang="en-IN" dirty="0"/>
              <a:t>What will be the address of 5</a:t>
            </a:r>
            <a:r>
              <a:rPr lang="en-IN" baseline="30000" dirty="0"/>
              <a:t>th</a:t>
            </a:r>
            <a:r>
              <a:rPr lang="en-IN" dirty="0"/>
              <a:t> element if the address of first element is 1000</a:t>
            </a:r>
          </a:p>
          <a:p>
            <a:pPr marL="0" indent="0">
              <a:buNone/>
            </a:pPr>
            <a:endParaRPr lang="en-IN" dirty="0"/>
          </a:p>
          <a:p>
            <a:pPr marL="0" indent="0">
              <a:buNone/>
            </a:pPr>
            <a:endParaRPr lang="en-IN" dirty="0"/>
          </a:p>
          <a:p>
            <a:pPr marL="514350" indent="-514350">
              <a:buFont typeface="+mj-lt"/>
              <a:buAutoNum type="arabicPeriod"/>
            </a:pPr>
            <a:endParaRPr lang="en-IN" dirty="0"/>
          </a:p>
          <a:p>
            <a:pPr marL="0" indent="0">
              <a:buNone/>
            </a:pPr>
            <a:endParaRPr lang="en-IN" dirty="0"/>
          </a:p>
          <a:p>
            <a:pPr marL="0" indent="0">
              <a:buNone/>
            </a:pPr>
            <a:endParaRPr lang="en-IN" dirty="0"/>
          </a:p>
        </p:txBody>
      </p:sp>
      <p:sp>
        <p:nvSpPr>
          <p:cNvPr id="4" name="Date Placeholder 3"/>
          <p:cNvSpPr>
            <a:spLocks noGrp="1"/>
          </p:cNvSpPr>
          <p:nvPr>
            <p:ph type="dt" sz="half" idx="10"/>
          </p:nvPr>
        </p:nvSpPr>
        <p:spPr/>
        <p:txBody>
          <a:bodyPr/>
          <a:lstStyle/>
          <a:p>
            <a:fld id="{80BD61CE-07C0-4409-86FD-F01C29559A17}"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30</a:t>
            </a:fld>
            <a:endParaRPr lang="en-US"/>
          </a:p>
        </p:txBody>
      </p:sp>
    </p:spTree>
    <p:extLst>
      <p:ext uri="{BB962C8B-B14F-4D97-AF65-F5344CB8AC3E}">
        <p14:creationId xmlns:p14="http://schemas.microsoft.com/office/powerpoint/2010/main" val="1316991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3. How can we access the </a:t>
            </a:r>
            <a:r>
              <a:rPr lang="en-IN" dirty="0" err="1"/>
              <a:t>ith</a:t>
            </a:r>
            <a:r>
              <a:rPr lang="en-IN" dirty="0"/>
              <a:t> element of an array a</a:t>
            </a:r>
          </a:p>
          <a:p>
            <a:pPr marL="0" indent="0">
              <a:buNone/>
            </a:pPr>
            <a:r>
              <a:rPr lang="en-IN" dirty="0"/>
              <a:t>*(</a:t>
            </a:r>
            <a:r>
              <a:rPr lang="en-IN" dirty="0" err="1"/>
              <a:t>a+i</a:t>
            </a:r>
            <a:r>
              <a:rPr lang="en-IN" dirty="0"/>
              <a:t>)     *(</a:t>
            </a:r>
            <a:r>
              <a:rPr lang="en-IN" dirty="0" err="1"/>
              <a:t>i+a</a:t>
            </a:r>
            <a:r>
              <a:rPr lang="en-IN" dirty="0"/>
              <a:t>)     a[</a:t>
            </a:r>
            <a:r>
              <a:rPr lang="en-IN" dirty="0" err="1"/>
              <a:t>i</a:t>
            </a:r>
            <a:r>
              <a:rPr lang="en-IN" dirty="0"/>
              <a:t>]     all of these</a:t>
            </a:r>
          </a:p>
          <a:p>
            <a:pPr marL="0" indent="0">
              <a:buNone/>
            </a:pPr>
            <a:r>
              <a:rPr lang="en-IN" dirty="0"/>
              <a:t>True or false</a:t>
            </a:r>
          </a:p>
          <a:p>
            <a:r>
              <a:rPr lang="en-IN" dirty="0"/>
              <a:t>An array name can not be used as a pointer</a:t>
            </a:r>
          </a:p>
          <a:p>
            <a:r>
              <a:rPr lang="en-IN" dirty="0"/>
              <a:t>Entire array can be passed as a function argument</a:t>
            </a:r>
          </a:p>
          <a:p>
            <a:r>
              <a:rPr lang="en-IN" dirty="0"/>
              <a:t>Is there a single function which can operate on all the elements of an array</a:t>
            </a:r>
          </a:p>
          <a:p>
            <a:r>
              <a:rPr lang="en-IN" dirty="0"/>
              <a:t>The index of an array specifies the offset from the beginning of the array to the element </a:t>
            </a:r>
            <a:r>
              <a:rPr lang="en-IN"/>
              <a:t>being referenced</a:t>
            </a:r>
            <a:endParaRPr lang="en-IN" dirty="0"/>
          </a:p>
        </p:txBody>
      </p:sp>
      <p:sp>
        <p:nvSpPr>
          <p:cNvPr id="4" name="Date Placeholder 3"/>
          <p:cNvSpPr>
            <a:spLocks noGrp="1"/>
          </p:cNvSpPr>
          <p:nvPr>
            <p:ph type="dt" sz="half" idx="10"/>
          </p:nvPr>
        </p:nvSpPr>
        <p:spPr/>
        <p:txBody>
          <a:bodyPr/>
          <a:lstStyle/>
          <a:p>
            <a:fld id="{00DFD3C5-C06B-4A1B-8021-195CE7A79A2C}"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31</a:t>
            </a:fld>
            <a:endParaRPr lang="en-US"/>
          </a:p>
        </p:txBody>
      </p:sp>
    </p:spTree>
    <p:extLst>
      <p:ext uri="{BB962C8B-B14F-4D97-AF65-F5344CB8AC3E}">
        <p14:creationId xmlns:p14="http://schemas.microsoft.com/office/powerpoint/2010/main" val="2839157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Two </a:t>
            </a:r>
            <a:r>
              <a:rPr lang="en-IN"/>
              <a:t>Dimensional arrays</a:t>
            </a:r>
          </a:p>
        </p:txBody>
      </p:sp>
      <p:sp>
        <p:nvSpPr>
          <p:cNvPr id="3" name="Subtitle 2"/>
          <p:cNvSpPr>
            <a:spLocks noGrp="1"/>
          </p:cNvSpPr>
          <p:nvPr>
            <p:ph type="subTitle" idx="1"/>
          </p:nvPr>
        </p:nvSpPr>
        <p:spPr/>
        <p:txBody>
          <a:bodyPr/>
          <a:lstStyle/>
          <a:p>
            <a:endParaRPr lang="en-IN"/>
          </a:p>
        </p:txBody>
      </p:sp>
      <p:sp>
        <p:nvSpPr>
          <p:cNvPr id="4" name="Date Placeholder 3"/>
          <p:cNvSpPr>
            <a:spLocks noGrp="1"/>
          </p:cNvSpPr>
          <p:nvPr>
            <p:ph type="dt" sz="half" idx="10"/>
          </p:nvPr>
        </p:nvSpPr>
        <p:spPr/>
        <p:txBody>
          <a:bodyPr/>
          <a:lstStyle/>
          <a:p>
            <a:fld id="{F5664724-8EFB-47FD-A9F2-DB0DFE554D47}" type="datetime1">
              <a:rPr lang="en-US" smtClean="0"/>
              <a:t>8/1/2024</a:t>
            </a:fld>
            <a:endParaRPr lang="en-IN"/>
          </a:p>
        </p:txBody>
      </p:sp>
      <p:sp>
        <p:nvSpPr>
          <p:cNvPr id="5" name="Footer Placeholder 4"/>
          <p:cNvSpPr>
            <a:spLocks noGrp="1"/>
          </p:cNvSpPr>
          <p:nvPr>
            <p:ph type="ftr" sz="quarter" idx="11"/>
          </p:nvPr>
        </p:nvSpPr>
        <p:spPr/>
        <p:txBody>
          <a:bodyPr/>
          <a:lstStyle/>
          <a:p>
            <a:r>
              <a:rPr lang="en-GB"/>
              <a:t>@Renu Jain,  C programming and Data Structures, JKLU</a:t>
            </a:r>
            <a:endParaRPr lang="en-IN"/>
          </a:p>
        </p:txBody>
      </p:sp>
      <p:sp>
        <p:nvSpPr>
          <p:cNvPr id="6" name="Slide Number Placeholder 5"/>
          <p:cNvSpPr>
            <a:spLocks noGrp="1"/>
          </p:cNvSpPr>
          <p:nvPr>
            <p:ph type="sldNum" sz="quarter" idx="12"/>
          </p:nvPr>
        </p:nvSpPr>
        <p:spPr/>
        <p:txBody>
          <a:bodyPr/>
          <a:lstStyle/>
          <a:p>
            <a:fld id="{622A0A96-481D-4D67-9F82-58B42FA09F41}" type="slidenum">
              <a:rPr lang="en-IN" smtClean="0"/>
              <a:t>32</a:t>
            </a:fld>
            <a:endParaRPr lang="en-IN"/>
          </a:p>
        </p:txBody>
      </p:sp>
    </p:spTree>
    <p:extLst>
      <p:ext uri="{BB962C8B-B14F-4D97-AF65-F5344CB8AC3E}">
        <p14:creationId xmlns:p14="http://schemas.microsoft.com/office/powerpoint/2010/main" val="1131753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Two Dimensional arrays</a:t>
            </a:r>
          </a:p>
        </p:txBody>
      </p:sp>
      <p:sp>
        <p:nvSpPr>
          <p:cNvPr id="3" name="Content Placeholder 2"/>
          <p:cNvSpPr>
            <a:spLocks noGrp="1"/>
          </p:cNvSpPr>
          <p:nvPr>
            <p:ph idx="1"/>
          </p:nvPr>
        </p:nvSpPr>
        <p:spPr/>
        <p:txBody>
          <a:bodyPr>
            <a:normAutofit lnSpcReduction="10000"/>
          </a:bodyPr>
          <a:lstStyle/>
          <a:p>
            <a:r>
              <a:rPr lang="en-IN" dirty="0" err="1"/>
              <a:t>int</a:t>
            </a:r>
            <a:r>
              <a:rPr lang="en-IN" dirty="0"/>
              <a:t> a[3][5] defines a two dimensional array having 3 rows and 5 cols</a:t>
            </a:r>
          </a:p>
          <a:p>
            <a:r>
              <a:rPr lang="en-IN" dirty="0"/>
              <a:t>It is implemented as a one dimensional array of size 3 where each element is again a one dimensional array of size 5</a:t>
            </a:r>
          </a:p>
          <a:p>
            <a:r>
              <a:rPr lang="en-IN" dirty="0"/>
              <a:t>We can also call it a matrix </a:t>
            </a:r>
          </a:p>
          <a:p>
            <a:r>
              <a:rPr lang="en-IN" dirty="0"/>
              <a:t>An element is referenced as a[</a:t>
            </a:r>
            <a:r>
              <a:rPr lang="en-IN" dirty="0" err="1"/>
              <a:t>i</a:t>
            </a:r>
            <a:r>
              <a:rPr lang="en-IN" dirty="0"/>
              <a:t>][j]</a:t>
            </a:r>
          </a:p>
          <a:p>
            <a:r>
              <a:rPr lang="en-IN" dirty="0"/>
              <a:t> The logical view and physical view of a two dim array are different</a:t>
            </a:r>
          </a:p>
          <a:p>
            <a:r>
              <a:rPr lang="en-IN" dirty="0"/>
              <a:t>Logical view is a table but the hardware of computers does not have such facility and memory is allocated linearly.</a:t>
            </a:r>
          </a:p>
          <a:p>
            <a:r>
              <a:rPr lang="en-IN" dirty="0"/>
              <a:t>Hence elements are linearly ordered allowing the simple address calculation </a:t>
            </a:r>
          </a:p>
        </p:txBody>
      </p:sp>
      <p:sp>
        <p:nvSpPr>
          <p:cNvPr id="4" name="Date Placeholder 3"/>
          <p:cNvSpPr>
            <a:spLocks noGrp="1"/>
          </p:cNvSpPr>
          <p:nvPr>
            <p:ph type="dt" sz="half" idx="10"/>
          </p:nvPr>
        </p:nvSpPr>
        <p:spPr/>
        <p:txBody>
          <a:bodyPr/>
          <a:lstStyle/>
          <a:p>
            <a:fld id="{F9E1D783-221E-481D-8D63-F121AF31C7D9}"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33</a:t>
            </a:fld>
            <a:endParaRPr lang="en-US"/>
          </a:p>
        </p:txBody>
      </p:sp>
    </p:spTree>
    <p:extLst>
      <p:ext uri="{BB962C8B-B14F-4D97-AF65-F5344CB8AC3E}">
        <p14:creationId xmlns:p14="http://schemas.microsoft.com/office/powerpoint/2010/main" val="119273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r>
              <a:rPr lang="en-IN" dirty="0"/>
              <a:t>Mostly it is row major representation.</a:t>
            </a:r>
          </a:p>
          <a:p>
            <a:r>
              <a:rPr lang="en-IN" dirty="0"/>
              <a:t>This means elements are ordered as: </a:t>
            </a:r>
          </a:p>
          <a:p>
            <a:pPr marL="0" indent="0">
              <a:buNone/>
            </a:pPr>
            <a:r>
              <a:rPr lang="en-IN" dirty="0"/>
              <a:t>a[0][0]…..a[0][4]; a[1][0]….a[1][4]; a[2][0]….a[2][4]; a[3][0]…a[3][4]</a:t>
            </a:r>
          </a:p>
          <a:p>
            <a:r>
              <a:rPr lang="en-IN" dirty="0"/>
              <a:t>So the address of a[</a:t>
            </a:r>
            <a:r>
              <a:rPr lang="en-IN" dirty="0" err="1"/>
              <a:t>i</a:t>
            </a:r>
            <a:r>
              <a:rPr lang="en-IN" dirty="0"/>
              <a:t>][j] will be calculated as:</a:t>
            </a:r>
          </a:p>
          <a:p>
            <a:pPr marL="0" indent="0">
              <a:buNone/>
            </a:pPr>
            <a:r>
              <a:rPr lang="en-IN" dirty="0"/>
              <a:t>a+ ((</a:t>
            </a:r>
            <a:r>
              <a:rPr lang="en-IN" dirty="0" err="1"/>
              <a:t>i</a:t>
            </a:r>
            <a:r>
              <a:rPr lang="en-IN" dirty="0"/>
              <a:t>)*n + (j)) *</a:t>
            </a:r>
            <a:r>
              <a:rPr lang="en-IN" dirty="0" err="1"/>
              <a:t>sizeof</a:t>
            </a:r>
            <a:r>
              <a:rPr lang="en-IN" dirty="0"/>
              <a:t> (datatype)</a:t>
            </a:r>
          </a:p>
          <a:p>
            <a:r>
              <a:rPr lang="en-IN" dirty="0"/>
              <a:t>Exercises??</a:t>
            </a:r>
          </a:p>
        </p:txBody>
      </p:sp>
      <p:sp>
        <p:nvSpPr>
          <p:cNvPr id="4" name="Date Placeholder 3"/>
          <p:cNvSpPr>
            <a:spLocks noGrp="1"/>
          </p:cNvSpPr>
          <p:nvPr>
            <p:ph type="dt" sz="half" idx="10"/>
          </p:nvPr>
        </p:nvSpPr>
        <p:spPr/>
        <p:txBody>
          <a:bodyPr/>
          <a:lstStyle/>
          <a:p>
            <a:fld id="{951985F8-ACF4-40C4-A934-566197CFFCA6}"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34</a:t>
            </a:fld>
            <a:endParaRPr lang="en-US"/>
          </a:p>
        </p:txBody>
      </p:sp>
    </p:spTree>
    <p:extLst>
      <p:ext uri="{BB962C8B-B14F-4D97-AF65-F5344CB8AC3E}">
        <p14:creationId xmlns:p14="http://schemas.microsoft.com/office/powerpoint/2010/main" val="129315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Multi-Dimensional arrays</a:t>
            </a:r>
          </a:p>
        </p:txBody>
      </p:sp>
      <p:sp>
        <p:nvSpPr>
          <p:cNvPr id="3" name="Content Placeholder 2"/>
          <p:cNvSpPr>
            <a:spLocks noGrp="1"/>
          </p:cNvSpPr>
          <p:nvPr>
            <p:ph idx="1"/>
          </p:nvPr>
        </p:nvSpPr>
        <p:spPr/>
        <p:txBody>
          <a:bodyPr>
            <a:normAutofit lnSpcReduction="10000"/>
          </a:bodyPr>
          <a:lstStyle/>
          <a:p>
            <a:r>
              <a:rPr lang="en-IN" dirty="0"/>
              <a:t>A three dimensional array can be declared as:</a:t>
            </a:r>
          </a:p>
          <a:p>
            <a:pPr marL="0" indent="0">
              <a:buNone/>
            </a:pPr>
            <a:r>
              <a:rPr lang="en-IN" dirty="0"/>
              <a:t>A[3][4][5]</a:t>
            </a:r>
          </a:p>
          <a:p>
            <a:pPr marL="0" indent="0">
              <a:buNone/>
            </a:pPr>
            <a:r>
              <a:rPr lang="en-IN" dirty="0"/>
              <a:t>It has 3 planes, 4 rows and 5 cols.</a:t>
            </a:r>
          </a:p>
          <a:p>
            <a:pPr marL="0" indent="0">
              <a:buNone/>
            </a:pPr>
            <a:r>
              <a:rPr lang="en-IN" dirty="0"/>
              <a:t>Elements will be stored sequentially as: a[0][0][0], a[0][0][1]…a[0][0][4]; a[0][1][0]……a[0][1][4]; a[0][2][0]……a[0][2][4]; a[0][3][0]……a[0][3][4];</a:t>
            </a:r>
          </a:p>
          <a:p>
            <a:pPr marL="0" indent="0">
              <a:buNone/>
            </a:pPr>
            <a:r>
              <a:rPr lang="en-IN" dirty="0"/>
              <a:t>a[1][0][1]…a[1][0][4]; a[1][1][0]……a[1][1][4]; a[1][2][0]……a[1][2][4]; a[1][3][0]……a[1][3][4];</a:t>
            </a:r>
          </a:p>
          <a:p>
            <a:pPr marL="0" indent="0">
              <a:buNone/>
            </a:pPr>
            <a:r>
              <a:rPr lang="en-IN" dirty="0"/>
              <a:t>a[2][0][1]…a[2][0][4]; a[2][1][0]……a[2][1][4]; a[2][2][0]……a[2][2][4]; a[2][3][0]……a[2][3][4];</a:t>
            </a:r>
          </a:p>
          <a:p>
            <a:pPr marL="0" indent="0">
              <a:buNone/>
            </a:pPr>
            <a:endParaRPr lang="en-IN" dirty="0"/>
          </a:p>
          <a:p>
            <a:pPr marL="0" indent="0">
              <a:buNone/>
            </a:pPr>
            <a:endParaRPr lang="en-IN" dirty="0"/>
          </a:p>
        </p:txBody>
      </p:sp>
      <p:sp>
        <p:nvSpPr>
          <p:cNvPr id="4" name="Date Placeholder 3"/>
          <p:cNvSpPr>
            <a:spLocks noGrp="1"/>
          </p:cNvSpPr>
          <p:nvPr>
            <p:ph type="dt" sz="half" idx="10"/>
          </p:nvPr>
        </p:nvSpPr>
        <p:spPr/>
        <p:txBody>
          <a:bodyPr/>
          <a:lstStyle/>
          <a:p>
            <a:fld id="{A167B81F-1040-4E5E-9E53-59B514E35D9F}"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35</a:t>
            </a:fld>
            <a:endParaRPr lang="en-US"/>
          </a:p>
        </p:txBody>
      </p:sp>
    </p:spTree>
    <p:extLst>
      <p:ext uri="{BB962C8B-B14F-4D97-AF65-F5344CB8AC3E}">
        <p14:creationId xmlns:p14="http://schemas.microsoft.com/office/powerpoint/2010/main" val="415798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Assignments</a:t>
            </a:r>
          </a:p>
        </p:txBody>
      </p:sp>
      <p:sp>
        <p:nvSpPr>
          <p:cNvPr id="3" name="Content Placeholder 2"/>
          <p:cNvSpPr>
            <a:spLocks noGrp="1"/>
          </p:cNvSpPr>
          <p:nvPr>
            <p:ph idx="1"/>
          </p:nvPr>
        </p:nvSpPr>
        <p:spPr/>
        <p:txBody>
          <a:bodyPr/>
          <a:lstStyle/>
          <a:p>
            <a:r>
              <a:rPr lang="en-IN" dirty="0"/>
              <a:t>Page 38 (</a:t>
            </a:r>
            <a:r>
              <a:rPr lang="en-IN" dirty="0" err="1"/>
              <a:t>Tanenbaum</a:t>
            </a:r>
            <a:r>
              <a:rPr lang="en-IN" dirty="0"/>
              <a:t>)</a:t>
            </a:r>
          </a:p>
          <a:p>
            <a:r>
              <a:rPr lang="en-IN"/>
              <a:t>Exercises: 1.2.1;  1.2.3;  1.2.5;  1.2.6;  1.2.9;  1.2.10</a:t>
            </a:r>
            <a:endParaRPr lang="en-IN" dirty="0"/>
          </a:p>
        </p:txBody>
      </p:sp>
      <p:sp>
        <p:nvSpPr>
          <p:cNvPr id="4" name="Date Placeholder 3"/>
          <p:cNvSpPr>
            <a:spLocks noGrp="1"/>
          </p:cNvSpPr>
          <p:nvPr>
            <p:ph type="dt" sz="half" idx="10"/>
          </p:nvPr>
        </p:nvSpPr>
        <p:spPr/>
        <p:txBody>
          <a:bodyPr/>
          <a:lstStyle/>
          <a:p>
            <a:fld id="{9543B36D-2A9D-4B1A-8D4D-8581F66DC862}"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36</a:t>
            </a:fld>
            <a:endParaRPr lang="en-US"/>
          </a:p>
        </p:txBody>
      </p:sp>
    </p:spTree>
    <p:extLst>
      <p:ext uri="{BB962C8B-B14F-4D97-AF65-F5344CB8AC3E}">
        <p14:creationId xmlns:p14="http://schemas.microsoft.com/office/powerpoint/2010/main" val="3920500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Dynamic memory allocation</a:t>
            </a:r>
          </a:p>
        </p:txBody>
      </p:sp>
      <p:sp>
        <p:nvSpPr>
          <p:cNvPr id="3" name="Content Placeholder 2"/>
          <p:cNvSpPr>
            <a:spLocks noGrp="1"/>
          </p:cNvSpPr>
          <p:nvPr>
            <p:ph idx="1"/>
          </p:nvPr>
        </p:nvSpPr>
        <p:spPr/>
        <p:txBody>
          <a:bodyPr>
            <a:normAutofit/>
          </a:bodyPr>
          <a:lstStyle/>
          <a:p>
            <a:pPr marL="0" indent="0">
              <a:buNone/>
            </a:pPr>
            <a:r>
              <a:rPr lang="en-US" u="sng" dirty="0"/>
              <a:t>Two dimensional array – Dynamic allocation</a:t>
            </a:r>
          </a:p>
          <a:p>
            <a:pPr marL="0" indent="0">
              <a:buNone/>
            </a:pPr>
            <a:r>
              <a:rPr lang="en-US" dirty="0"/>
              <a:t>  </a:t>
            </a:r>
            <a:r>
              <a:rPr lang="en-US" dirty="0" err="1"/>
              <a:t>int</a:t>
            </a:r>
            <a:r>
              <a:rPr lang="en-US" dirty="0"/>
              <a:t> **a;</a:t>
            </a:r>
          </a:p>
          <a:p>
            <a:pPr marL="0" indent="0">
              <a:buNone/>
            </a:pPr>
            <a:r>
              <a:rPr lang="en-US" dirty="0"/>
              <a:t> a = (</a:t>
            </a:r>
            <a:r>
              <a:rPr lang="en-US" dirty="0" err="1"/>
              <a:t>int</a:t>
            </a:r>
            <a:r>
              <a:rPr lang="en-US" dirty="0"/>
              <a:t>** )(</a:t>
            </a:r>
            <a:r>
              <a:rPr lang="en-US" dirty="0" err="1"/>
              <a:t>malloc</a:t>
            </a:r>
            <a:r>
              <a:rPr lang="en-US" dirty="0"/>
              <a:t>(10*</a:t>
            </a:r>
            <a:r>
              <a:rPr lang="en-US" dirty="0" err="1"/>
              <a:t>sizeof</a:t>
            </a:r>
            <a:r>
              <a:rPr lang="en-US" dirty="0"/>
              <a:t>(</a:t>
            </a:r>
            <a:r>
              <a:rPr lang="en-US" dirty="0" err="1"/>
              <a:t>int</a:t>
            </a:r>
            <a:r>
              <a:rPr lang="en-US" dirty="0"/>
              <a:t>*)))</a:t>
            </a:r>
          </a:p>
          <a:p>
            <a:pPr marL="0" indent="0">
              <a:buNone/>
            </a:pPr>
            <a:r>
              <a:rPr lang="en-US" dirty="0"/>
              <a:t>for(</a:t>
            </a:r>
            <a:r>
              <a:rPr lang="en-US" dirty="0" err="1"/>
              <a:t>i</a:t>
            </a:r>
            <a:r>
              <a:rPr lang="en-US" dirty="0"/>
              <a:t>=0;i&lt;10;i++)</a:t>
            </a:r>
          </a:p>
          <a:p>
            <a:pPr marL="0" indent="0">
              <a:buNone/>
            </a:pPr>
            <a:r>
              <a:rPr lang="en-US" dirty="0"/>
              <a:t> *(</a:t>
            </a:r>
            <a:r>
              <a:rPr lang="en-US" dirty="0" err="1"/>
              <a:t>a+i</a:t>
            </a:r>
            <a:r>
              <a:rPr lang="en-US" dirty="0"/>
              <a:t>)  = (</a:t>
            </a:r>
            <a:r>
              <a:rPr lang="en-US" dirty="0" err="1"/>
              <a:t>int</a:t>
            </a:r>
            <a:r>
              <a:rPr lang="en-US" dirty="0"/>
              <a:t> *)</a:t>
            </a:r>
            <a:r>
              <a:rPr lang="en-US" dirty="0" err="1"/>
              <a:t>malloc</a:t>
            </a:r>
            <a:r>
              <a:rPr lang="en-US" dirty="0"/>
              <a:t>(5*</a:t>
            </a:r>
            <a:r>
              <a:rPr lang="en-US" dirty="0" err="1"/>
              <a:t>sizeof</a:t>
            </a:r>
            <a:r>
              <a:rPr lang="en-US" dirty="0"/>
              <a:t>(</a:t>
            </a:r>
            <a:r>
              <a:rPr lang="en-US" dirty="0" err="1"/>
              <a:t>int</a:t>
            </a:r>
            <a:r>
              <a:rPr lang="en-US" dirty="0"/>
              <a:t>)))</a:t>
            </a:r>
          </a:p>
          <a:p>
            <a:pPr marL="0" indent="0">
              <a:buNone/>
            </a:pPr>
            <a:r>
              <a:rPr lang="en-US" dirty="0"/>
              <a:t>for(</a:t>
            </a:r>
            <a:r>
              <a:rPr lang="en-US" dirty="0" err="1"/>
              <a:t>i</a:t>
            </a:r>
            <a:r>
              <a:rPr lang="en-US" dirty="0"/>
              <a:t>=0;i&lt;10;i++)</a:t>
            </a:r>
          </a:p>
          <a:p>
            <a:pPr marL="0" indent="0">
              <a:buNone/>
            </a:pPr>
            <a:r>
              <a:rPr lang="en-US" dirty="0"/>
              <a:t>for(j=0;j&lt;5;j++)</a:t>
            </a:r>
          </a:p>
          <a:p>
            <a:pPr marL="0" indent="0">
              <a:buNone/>
            </a:pPr>
            <a:r>
              <a:rPr lang="en-US" dirty="0"/>
              <a:t>a[</a:t>
            </a:r>
            <a:r>
              <a:rPr lang="en-US" dirty="0" err="1"/>
              <a:t>i</a:t>
            </a:r>
            <a:r>
              <a:rPr lang="en-US" dirty="0"/>
              <a:t>][j] = </a:t>
            </a:r>
            <a:r>
              <a:rPr lang="en-US" dirty="0" err="1"/>
              <a:t>i+j</a:t>
            </a:r>
            <a:r>
              <a:rPr lang="en-US" dirty="0"/>
              <a:t>;</a:t>
            </a:r>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0AC743EB-A8CB-40A1-BBC8-4761925DBAF3}"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37</a:t>
            </a:fld>
            <a:endParaRPr lang="en-US"/>
          </a:p>
        </p:txBody>
      </p:sp>
    </p:spTree>
    <p:extLst>
      <p:ext uri="{BB962C8B-B14F-4D97-AF65-F5344CB8AC3E}">
        <p14:creationId xmlns:p14="http://schemas.microsoft.com/office/powerpoint/2010/main" val="273696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Arrays as Parameters..</a:t>
            </a:r>
          </a:p>
        </p:txBody>
      </p:sp>
      <p:sp>
        <p:nvSpPr>
          <p:cNvPr id="3" name="Content Placeholder 2"/>
          <p:cNvSpPr>
            <a:spLocks noGrp="1"/>
          </p:cNvSpPr>
          <p:nvPr>
            <p:ph idx="1"/>
          </p:nvPr>
        </p:nvSpPr>
        <p:spPr/>
        <p:txBody>
          <a:bodyPr/>
          <a:lstStyle/>
          <a:p>
            <a:r>
              <a:rPr lang="en-IN" dirty="0"/>
              <a:t>When we pass an array in a function, we do not have to pass its range.</a:t>
            </a:r>
          </a:p>
          <a:p>
            <a:r>
              <a:rPr lang="en-IN" dirty="0"/>
              <a:t>The range of array is specified in main program</a:t>
            </a:r>
          </a:p>
          <a:p>
            <a:r>
              <a:rPr lang="en-IN" dirty="0"/>
              <a:t>Arrays are implemented as pointers so the address of the original array is passed instead of making the copy.</a:t>
            </a:r>
          </a:p>
          <a:p>
            <a:r>
              <a:rPr lang="en-IN" dirty="0"/>
              <a:t>The parameter refers to the original array that was allocated in the calling program.</a:t>
            </a:r>
          </a:p>
        </p:txBody>
      </p:sp>
      <p:sp>
        <p:nvSpPr>
          <p:cNvPr id="4" name="Date Placeholder 3"/>
          <p:cNvSpPr>
            <a:spLocks noGrp="1"/>
          </p:cNvSpPr>
          <p:nvPr>
            <p:ph type="dt" sz="half" idx="10"/>
          </p:nvPr>
        </p:nvSpPr>
        <p:spPr/>
        <p:txBody>
          <a:bodyPr/>
          <a:lstStyle/>
          <a:p>
            <a:fld id="{2EF841C1-343B-4847-99BB-4BA79ABC8FDA}"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38</a:t>
            </a:fld>
            <a:endParaRPr lang="en-US"/>
          </a:p>
        </p:txBody>
      </p:sp>
    </p:spTree>
    <p:extLst>
      <p:ext uri="{BB962C8B-B14F-4D97-AF65-F5344CB8AC3E}">
        <p14:creationId xmlns:p14="http://schemas.microsoft.com/office/powerpoint/2010/main" val="411798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Generic pointer</a:t>
            </a:r>
          </a:p>
        </p:txBody>
      </p:sp>
      <p:sp>
        <p:nvSpPr>
          <p:cNvPr id="3" name="Content Placeholder 2"/>
          <p:cNvSpPr>
            <a:spLocks noGrp="1"/>
          </p:cNvSpPr>
          <p:nvPr>
            <p:ph idx="1"/>
          </p:nvPr>
        </p:nvSpPr>
        <p:spPr/>
        <p:txBody>
          <a:bodyPr/>
          <a:lstStyle/>
          <a:p>
            <a:r>
              <a:rPr lang="en-US" dirty="0"/>
              <a:t>A generic pointer is a pointer that has its type void. It is a special type of pointer that can point to the variables of any data type.</a:t>
            </a:r>
          </a:p>
          <a:p>
            <a:r>
              <a:rPr lang="en-US" dirty="0"/>
              <a:t>void * </a:t>
            </a:r>
            <a:r>
              <a:rPr lang="en-US" dirty="0" err="1"/>
              <a:t>ptr</a:t>
            </a:r>
            <a:r>
              <a:rPr lang="en-US" dirty="0"/>
              <a:t>;</a:t>
            </a:r>
          </a:p>
          <a:p>
            <a:r>
              <a:rPr lang="en-US" dirty="0"/>
              <a:t>We need to cast a void pointer to another kind of pointer before using it</a:t>
            </a:r>
          </a:p>
          <a:p>
            <a:r>
              <a:rPr lang="en-US" dirty="0"/>
              <a:t>void *p; </a:t>
            </a:r>
            <a:r>
              <a:rPr lang="en-US" dirty="0" err="1"/>
              <a:t>int</a:t>
            </a:r>
            <a:r>
              <a:rPr lang="en-US" dirty="0"/>
              <a:t> I;</a:t>
            </a:r>
          </a:p>
          <a:p>
            <a:r>
              <a:rPr lang="en-US" dirty="0"/>
              <a:t>p = &amp;I;</a:t>
            </a:r>
          </a:p>
          <a:p>
            <a:r>
              <a:rPr lang="en-US" dirty="0"/>
              <a:t>print(*(</a:t>
            </a:r>
            <a:r>
              <a:rPr lang="en-US" dirty="0" err="1"/>
              <a:t>int</a:t>
            </a:r>
            <a:r>
              <a:rPr lang="en-US" dirty="0"/>
              <a:t> *)p)</a:t>
            </a:r>
          </a:p>
        </p:txBody>
      </p:sp>
      <p:sp>
        <p:nvSpPr>
          <p:cNvPr id="4" name="Date Placeholder 3"/>
          <p:cNvSpPr>
            <a:spLocks noGrp="1"/>
          </p:cNvSpPr>
          <p:nvPr>
            <p:ph type="dt" sz="half" idx="10"/>
          </p:nvPr>
        </p:nvSpPr>
        <p:spPr/>
        <p:txBody>
          <a:bodyPr/>
          <a:lstStyle/>
          <a:p>
            <a:fld id="{C6E14CDB-4194-4B45-8678-D851B0578174}"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39</a:t>
            </a:fld>
            <a:endParaRPr lang="en-US"/>
          </a:p>
        </p:txBody>
      </p:sp>
    </p:spTree>
    <p:extLst>
      <p:ext uri="{BB962C8B-B14F-4D97-AF65-F5344CB8AC3E}">
        <p14:creationId xmlns:p14="http://schemas.microsoft.com/office/powerpoint/2010/main" val="427259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one dimensional array</a:t>
            </a:r>
          </a:p>
        </p:txBody>
      </p:sp>
      <p:sp>
        <p:nvSpPr>
          <p:cNvPr id="3" name="Content Placeholder 2"/>
          <p:cNvSpPr>
            <a:spLocks noGrp="1"/>
          </p:cNvSpPr>
          <p:nvPr>
            <p:ph idx="1"/>
          </p:nvPr>
        </p:nvSpPr>
        <p:spPr/>
        <p:txBody>
          <a:bodyPr>
            <a:normAutofit/>
          </a:bodyPr>
          <a:lstStyle/>
          <a:p>
            <a:pPr marL="0" indent="0">
              <a:buNone/>
            </a:pPr>
            <a:r>
              <a:rPr lang="en-IN" dirty="0" err="1"/>
              <a:t>int</a:t>
            </a:r>
            <a:r>
              <a:rPr lang="en-IN" dirty="0"/>
              <a:t> b[100];</a:t>
            </a:r>
          </a:p>
          <a:p>
            <a:r>
              <a:rPr lang="en-IN" dirty="0"/>
              <a:t>Reserves 100 successive integer memory locations</a:t>
            </a:r>
          </a:p>
          <a:p>
            <a:r>
              <a:rPr lang="en-IN" dirty="0"/>
              <a:t>Address of first element called the base address is denoted by base(b) or b</a:t>
            </a:r>
          </a:p>
          <a:p>
            <a:r>
              <a:rPr lang="en-IN" dirty="0"/>
              <a:t>First element is accessed as b[0] or *b</a:t>
            </a:r>
          </a:p>
          <a:p>
            <a:r>
              <a:rPr lang="en-IN" dirty="0"/>
              <a:t>The address of b[2]  is base(b) + 2*</a:t>
            </a:r>
            <a:r>
              <a:rPr lang="en-IN" dirty="0" err="1"/>
              <a:t>esize</a:t>
            </a:r>
            <a:r>
              <a:rPr lang="en-IN" dirty="0"/>
              <a:t>, </a:t>
            </a:r>
            <a:r>
              <a:rPr lang="en-IN" dirty="0" err="1"/>
              <a:t>esize</a:t>
            </a:r>
            <a:r>
              <a:rPr lang="en-IN" dirty="0"/>
              <a:t>: size of one element</a:t>
            </a:r>
          </a:p>
          <a:p>
            <a:r>
              <a:rPr lang="en-IN" dirty="0"/>
              <a:t>b[2] is same as *(b+2)</a:t>
            </a:r>
          </a:p>
          <a:p>
            <a:r>
              <a:rPr lang="en-IN" dirty="0"/>
              <a:t>In C language, array variable is implemented as pointer variable</a:t>
            </a:r>
          </a:p>
        </p:txBody>
      </p:sp>
      <p:sp>
        <p:nvSpPr>
          <p:cNvPr id="4" name="Date Placeholder 3"/>
          <p:cNvSpPr>
            <a:spLocks noGrp="1"/>
          </p:cNvSpPr>
          <p:nvPr>
            <p:ph type="dt" sz="half" idx="10"/>
          </p:nvPr>
        </p:nvSpPr>
        <p:spPr/>
        <p:txBody>
          <a:bodyPr/>
          <a:lstStyle/>
          <a:p>
            <a:fld id="{9FCCCAF5-0493-4A8D-ACA5-EEA9D0421D0A}"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4</a:t>
            </a:fld>
            <a:endParaRPr lang="en-US"/>
          </a:p>
        </p:txBody>
      </p:sp>
    </p:spTree>
    <p:extLst>
      <p:ext uri="{BB962C8B-B14F-4D97-AF65-F5344CB8AC3E}">
        <p14:creationId xmlns:p14="http://schemas.microsoft.com/office/powerpoint/2010/main" val="418642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Simple practice problems</a:t>
            </a:r>
          </a:p>
        </p:txBody>
      </p:sp>
      <p:sp>
        <p:nvSpPr>
          <p:cNvPr id="3" name="Subtitle 2"/>
          <p:cNvSpPr>
            <a:spLocks noGrp="1"/>
          </p:cNvSpPr>
          <p:nvPr>
            <p:ph type="subTitle" idx="1"/>
          </p:nvPr>
        </p:nvSpPr>
        <p:spPr/>
        <p:txBody>
          <a:bodyPr/>
          <a:lstStyle/>
          <a:p>
            <a:r>
              <a:rPr lang="en-IN" dirty="0"/>
              <a:t>Pointers</a:t>
            </a:r>
          </a:p>
        </p:txBody>
      </p:sp>
    </p:spTree>
    <p:extLst>
      <p:ext uri="{BB962C8B-B14F-4D97-AF65-F5344CB8AC3E}">
        <p14:creationId xmlns:p14="http://schemas.microsoft.com/office/powerpoint/2010/main" val="1820233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_ pointer does not point to any valid memory address.</a:t>
            </a:r>
          </a:p>
          <a:p>
            <a:pPr marL="0" indent="0">
              <a:buNone/>
            </a:pPr>
            <a:r>
              <a:rPr lang="en-IN" dirty="0" err="1"/>
              <a:t>Ans</a:t>
            </a:r>
            <a:r>
              <a:rPr lang="en-IN" dirty="0"/>
              <a:t>: NULL</a:t>
            </a:r>
          </a:p>
          <a:p>
            <a:r>
              <a:rPr lang="en-IN" dirty="0"/>
              <a:t>Size of character variable pointer is same as size of integer variable pointer</a:t>
            </a:r>
          </a:p>
          <a:p>
            <a:endParaRPr lang="en-IN" dirty="0"/>
          </a:p>
          <a:p>
            <a:r>
              <a:rPr lang="en-IN" dirty="0"/>
              <a:t>True</a:t>
            </a:r>
          </a:p>
          <a:p>
            <a:endParaRPr lang="en-IN" dirty="0"/>
          </a:p>
          <a:p>
            <a:endParaRPr lang="en-IN" dirty="0"/>
          </a:p>
        </p:txBody>
      </p:sp>
    </p:spTree>
    <p:extLst>
      <p:ext uri="{BB962C8B-B14F-4D97-AF65-F5344CB8AC3E}">
        <p14:creationId xmlns:p14="http://schemas.microsoft.com/office/powerpoint/2010/main" val="866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Problems</a:t>
            </a:r>
          </a:p>
        </p:txBody>
      </p:sp>
      <p:sp>
        <p:nvSpPr>
          <p:cNvPr id="3" name="Content Placeholder 2"/>
          <p:cNvSpPr>
            <a:spLocks noGrp="1"/>
          </p:cNvSpPr>
          <p:nvPr>
            <p:ph idx="1"/>
          </p:nvPr>
        </p:nvSpPr>
        <p:spPr/>
        <p:txBody>
          <a:bodyPr>
            <a:normAutofit fontScale="85000" lnSpcReduction="20000"/>
          </a:bodyPr>
          <a:lstStyle/>
          <a:p>
            <a:pPr marL="0" indent="0">
              <a:buNone/>
            </a:pPr>
            <a:r>
              <a:rPr lang="en-IN" dirty="0"/>
              <a:t>main()</a:t>
            </a:r>
          </a:p>
          <a:p>
            <a:pPr marL="0" indent="0">
              <a:buNone/>
            </a:pPr>
            <a:r>
              <a:rPr lang="en-IN" dirty="0"/>
              <a:t>{</a:t>
            </a:r>
            <a:r>
              <a:rPr lang="en-IN" dirty="0" err="1"/>
              <a:t>int</a:t>
            </a:r>
            <a:r>
              <a:rPr lang="en-IN" dirty="0"/>
              <a:t> </a:t>
            </a:r>
            <a:r>
              <a:rPr lang="en-IN" dirty="0" err="1"/>
              <a:t>arr</a:t>
            </a:r>
            <a:r>
              <a:rPr lang="en-IN" dirty="0"/>
              <a:t>[] = {1,2,3,4,5};</a:t>
            </a:r>
          </a:p>
          <a:p>
            <a:pPr marL="0" indent="0">
              <a:buNone/>
            </a:pPr>
            <a:r>
              <a:rPr lang="en-IN" dirty="0" err="1"/>
              <a:t>int</a:t>
            </a:r>
            <a:r>
              <a:rPr lang="en-IN" dirty="0"/>
              <a:t> *</a:t>
            </a:r>
            <a:r>
              <a:rPr lang="en-IN" dirty="0" err="1"/>
              <a:t>ptr</a:t>
            </a:r>
            <a:r>
              <a:rPr lang="en-IN" dirty="0"/>
              <a:t>, </a:t>
            </a:r>
            <a:r>
              <a:rPr lang="en-IN" dirty="0" err="1"/>
              <a:t>i</a:t>
            </a:r>
            <a:r>
              <a:rPr lang="en-IN" dirty="0"/>
              <a:t>;</a:t>
            </a:r>
          </a:p>
          <a:p>
            <a:pPr marL="0" indent="0">
              <a:buNone/>
            </a:pPr>
            <a:r>
              <a:rPr lang="en-IN" dirty="0" err="1"/>
              <a:t>ptr</a:t>
            </a:r>
            <a:r>
              <a:rPr lang="en-IN" dirty="0"/>
              <a:t> = </a:t>
            </a:r>
            <a:r>
              <a:rPr lang="en-IN" dirty="0" err="1"/>
              <a:t>arr</a:t>
            </a:r>
            <a:r>
              <a:rPr lang="en-IN" dirty="0"/>
              <a:t> +4;</a:t>
            </a:r>
          </a:p>
          <a:p>
            <a:pPr marL="0" indent="0">
              <a:buNone/>
            </a:pPr>
            <a:r>
              <a:rPr lang="en-IN" dirty="0"/>
              <a:t>for(</a:t>
            </a:r>
            <a:r>
              <a:rPr lang="en-IN" dirty="0" err="1"/>
              <a:t>i</a:t>
            </a:r>
            <a:r>
              <a:rPr lang="en-IN" dirty="0"/>
              <a:t>=4;i&gt;=0;i--)</a:t>
            </a:r>
          </a:p>
          <a:p>
            <a:pPr marL="0" indent="0">
              <a:buNone/>
            </a:pPr>
            <a:r>
              <a:rPr lang="en-IN" dirty="0"/>
              <a:t> </a:t>
            </a:r>
            <a:r>
              <a:rPr lang="en-IN" dirty="0" err="1"/>
              <a:t>printf</a:t>
            </a:r>
            <a:r>
              <a:rPr lang="en-IN" dirty="0"/>
              <a:t>(“\n %d”, *(</a:t>
            </a:r>
            <a:r>
              <a:rPr lang="en-IN" dirty="0" err="1"/>
              <a:t>ptr-i</a:t>
            </a:r>
            <a:r>
              <a:rPr lang="en-IN" dirty="0"/>
              <a:t>));</a:t>
            </a:r>
          </a:p>
          <a:p>
            <a:pPr marL="0" indent="0">
              <a:buNone/>
            </a:pPr>
            <a:r>
              <a:rPr lang="en-IN" dirty="0"/>
              <a:t>for(</a:t>
            </a:r>
            <a:r>
              <a:rPr lang="en-IN" dirty="0" err="1"/>
              <a:t>i</a:t>
            </a:r>
            <a:r>
              <a:rPr lang="en-IN" dirty="0"/>
              <a:t>=0;i&lt;5;i++)</a:t>
            </a:r>
          </a:p>
          <a:p>
            <a:pPr marL="0" indent="0">
              <a:buNone/>
            </a:pPr>
            <a:r>
              <a:rPr lang="en-IN" dirty="0"/>
              <a:t> </a:t>
            </a:r>
            <a:r>
              <a:rPr lang="en-IN" dirty="0" err="1"/>
              <a:t>printf</a:t>
            </a:r>
            <a:r>
              <a:rPr lang="en-IN" dirty="0"/>
              <a:t>(“\n %d”, *(</a:t>
            </a:r>
            <a:r>
              <a:rPr lang="en-IN" dirty="0" err="1"/>
              <a:t>ptr-i</a:t>
            </a:r>
            <a:r>
              <a:rPr lang="en-IN" dirty="0"/>
              <a:t>));</a:t>
            </a:r>
          </a:p>
          <a:p>
            <a:pPr marL="0" indent="0">
              <a:buNone/>
            </a:pPr>
            <a:r>
              <a:rPr lang="en-IN" dirty="0" err="1"/>
              <a:t>printf</a:t>
            </a:r>
            <a:r>
              <a:rPr lang="en-IN" dirty="0"/>
              <a:t>(“%d   \n”, *++</a:t>
            </a:r>
            <a:r>
              <a:rPr lang="en-IN" dirty="0" err="1"/>
              <a:t>arr</a:t>
            </a:r>
            <a:r>
              <a:rPr lang="en-IN" dirty="0"/>
              <a:t>);</a:t>
            </a:r>
          </a:p>
          <a:p>
            <a:pPr marL="0" indent="0">
              <a:buNone/>
            </a:pPr>
            <a:endParaRPr lang="en-IN" dirty="0"/>
          </a:p>
          <a:p>
            <a:pPr marL="0" indent="0">
              <a:buNone/>
            </a:pPr>
            <a:r>
              <a:rPr lang="en-IN" dirty="0"/>
              <a: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2486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err="1"/>
              <a:t>int</a:t>
            </a:r>
            <a:r>
              <a:rPr lang="en-IN" dirty="0"/>
              <a:t> a = 3;</a:t>
            </a:r>
          </a:p>
          <a:p>
            <a:pPr marL="0" indent="0">
              <a:buNone/>
            </a:pPr>
            <a:r>
              <a:rPr lang="en-IN" dirty="0" err="1"/>
              <a:t>int</a:t>
            </a:r>
            <a:r>
              <a:rPr lang="en-IN" dirty="0"/>
              <a:t> *b = &amp;a;</a:t>
            </a:r>
          </a:p>
          <a:p>
            <a:pPr marL="0" indent="0">
              <a:buNone/>
            </a:pPr>
            <a:r>
              <a:rPr lang="en-IN" dirty="0" err="1"/>
              <a:t>printf</a:t>
            </a:r>
            <a:r>
              <a:rPr lang="en-IN" dirty="0"/>
              <a:t>(“%d    %d \n”, ++a,*b);</a:t>
            </a:r>
          </a:p>
          <a:p>
            <a:pPr marL="0" indent="0">
              <a:buNone/>
            </a:pPr>
            <a:r>
              <a:rPr lang="en-IN" dirty="0" err="1"/>
              <a:t>printf</a:t>
            </a:r>
            <a:r>
              <a:rPr lang="en-IN" dirty="0"/>
              <a:t>(“%d    %d \n”, a,*b++);</a:t>
            </a:r>
          </a:p>
          <a:p>
            <a:pPr marL="0" indent="0">
              <a:buNone/>
            </a:pPr>
            <a:r>
              <a:rPr lang="en-IN" dirty="0" err="1"/>
              <a:t>printf</a:t>
            </a:r>
            <a:r>
              <a:rPr lang="en-IN" dirty="0"/>
              <a:t>(“%d    %d \n”, a,++*b);</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1317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Q1. Write a program to read and display values of an array having </a:t>
            </a:r>
            <a:r>
              <a:rPr lang="en-IN"/>
              <a:t>float values</a:t>
            </a:r>
            <a:r>
              <a:rPr lang="en-IN" dirty="0"/>
              <a:t>.</a:t>
            </a:r>
            <a:r>
              <a:rPr lang="en-IN"/>
              <a:t> </a:t>
            </a:r>
            <a:r>
              <a:rPr lang="en-IN" dirty="0"/>
              <a:t>Allocate space dynamically.</a:t>
            </a:r>
          </a:p>
          <a:p>
            <a:pPr marL="0" indent="0">
              <a:buNone/>
            </a:pPr>
            <a:r>
              <a:rPr lang="en-IN" dirty="0"/>
              <a:t>Steps:</a:t>
            </a:r>
          </a:p>
          <a:p>
            <a:pPr marL="0" indent="0">
              <a:buNone/>
            </a:pPr>
            <a:r>
              <a:rPr lang="en-IN" dirty="0"/>
              <a:t>Declare a pointer(float)</a:t>
            </a:r>
          </a:p>
          <a:p>
            <a:pPr marL="0" indent="0">
              <a:buNone/>
            </a:pPr>
            <a:r>
              <a:rPr lang="en-IN" dirty="0"/>
              <a:t>Read the size of array in </a:t>
            </a:r>
            <a:r>
              <a:rPr lang="en-IN" dirty="0" err="1"/>
              <a:t>num</a:t>
            </a:r>
            <a:endParaRPr lang="en-IN" dirty="0"/>
          </a:p>
          <a:p>
            <a:pPr marL="0" indent="0">
              <a:buNone/>
            </a:pPr>
            <a:r>
              <a:rPr lang="en-IN" dirty="0"/>
              <a:t>Allocate memory</a:t>
            </a:r>
          </a:p>
          <a:p>
            <a:pPr marL="0" indent="0">
              <a:buNone/>
            </a:pPr>
            <a:r>
              <a:rPr lang="en-IN" dirty="0"/>
              <a:t>Read </a:t>
            </a:r>
            <a:r>
              <a:rPr lang="en-IN" dirty="0" err="1"/>
              <a:t>num</a:t>
            </a:r>
            <a:r>
              <a:rPr lang="en-IN" dirty="0"/>
              <a:t> numbers</a:t>
            </a:r>
          </a:p>
          <a:p>
            <a:pPr marL="0" indent="0">
              <a:buNone/>
            </a:pPr>
            <a:r>
              <a:rPr lang="en-IN" dirty="0"/>
              <a:t>Print </a:t>
            </a:r>
            <a:r>
              <a:rPr lang="en-IN" dirty="0" err="1"/>
              <a:t>num</a:t>
            </a:r>
            <a:r>
              <a:rPr lang="en-IN" dirty="0"/>
              <a:t> numbers</a:t>
            </a:r>
          </a:p>
        </p:txBody>
      </p:sp>
    </p:spTree>
    <p:extLst>
      <p:ext uri="{BB962C8B-B14F-4D97-AF65-F5344CB8AC3E}">
        <p14:creationId xmlns:p14="http://schemas.microsoft.com/office/powerpoint/2010/main" val="29700300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Structures</a:t>
            </a:r>
            <a:br>
              <a:rPr lang="en-US" dirty="0"/>
            </a:br>
            <a:endParaRPr lang="en-US" dirty="0"/>
          </a:p>
        </p:txBody>
      </p:sp>
      <p:sp>
        <p:nvSpPr>
          <p:cNvPr id="3" name="Content Placeholder 2"/>
          <p:cNvSpPr>
            <a:spLocks noGrp="1"/>
          </p:cNvSpPr>
          <p:nvPr>
            <p:ph idx="1"/>
          </p:nvPr>
        </p:nvSpPr>
        <p:spPr>
          <a:xfrm>
            <a:off x="838200" y="1280160"/>
            <a:ext cx="10799618" cy="5086383"/>
          </a:xfrm>
        </p:spPr>
        <p:txBody>
          <a:bodyPr>
            <a:normAutofit/>
          </a:bodyPr>
          <a:lstStyle/>
          <a:p>
            <a:r>
              <a:rPr lang="en-US" dirty="0"/>
              <a:t>A structure is a collection of variables under single name</a:t>
            </a:r>
          </a:p>
          <a:p>
            <a:r>
              <a:rPr lang="en-US" dirty="0"/>
              <a:t>Structure is similar to a record and stores related information about an entity</a:t>
            </a:r>
          </a:p>
          <a:p>
            <a:r>
              <a:rPr lang="en-US" dirty="0"/>
              <a:t>A structure is a group of items in which each item is identified by its own identifier</a:t>
            </a:r>
          </a:p>
          <a:p>
            <a:r>
              <a:rPr lang="en-US" dirty="0"/>
              <a:t>Every field of structure is called </a:t>
            </a:r>
            <a:r>
              <a:rPr lang="en-US" b="1" dirty="0"/>
              <a:t>member</a:t>
            </a:r>
          </a:p>
          <a:p>
            <a:r>
              <a:rPr lang="en-US" dirty="0"/>
              <a:t>A structure is declared using the keyword “</a:t>
            </a:r>
            <a:r>
              <a:rPr lang="en-US" b="1" dirty="0" err="1"/>
              <a:t>struct</a:t>
            </a:r>
            <a:r>
              <a:rPr lang="en-US" dirty="0"/>
              <a:t>” followed by structure name</a:t>
            </a:r>
          </a:p>
          <a:p>
            <a:r>
              <a:rPr lang="en-US" dirty="0"/>
              <a:t>All the variables of structure are declared within structure as:</a:t>
            </a:r>
          </a:p>
          <a:p>
            <a:pPr marL="0" indent="0">
              <a:buNone/>
            </a:pPr>
            <a:endParaRPr lang="en-US" dirty="0"/>
          </a:p>
        </p:txBody>
      </p:sp>
      <p:sp>
        <p:nvSpPr>
          <p:cNvPr id="4" name="Footer Placeholder 3"/>
          <p:cNvSpPr>
            <a:spLocks noGrp="1"/>
          </p:cNvSpPr>
          <p:nvPr/>
        </p:nvSpPr>
        <p:spPr>
          <a:xfrm>
            <a:off x="9400673" y="6366543"/>
            <a:ext cx="2534653" cy="35727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5"/>
          <p:cNvSpPr>
            <a:spLocks noGrp="1"/>
          </p:cNvSpPr>
          <p:nvPr>
            <p:ph type="dt" sz="half" idx="10"/>
          </p:nvPr>
        </p:nvSpPr>
        <p:spPr/>
        <p:txBody>
          <a:bodyPr/>
          <a:lstStyle/>
          <a:p>
            <a:fld id="{7D2A2307-3892-4496-A04D-3C27366D5EE4}" type="datetime1">
              <a:rPr lang="en-US" smtClean="0"/>
              <a:t>8/1/2024</a:t>
            </a:fld>
            <a:endParaRPr lang="en-US" dirty="0"/>
          </a:p>
        </p:txBody>
      </p:sp>
      <p:sp>
        <p:nvSpPr>
          <p:cNvPr id="7" name="Footer Placeholder 6"/>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404701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pPr marL="0" indent="0">
              <a:buNone/>
            </a:pPr>
            <a:r>
              <a:rPr lang="en-US" dirty="0" err="1"/>
              <a:t>struct</a:t>
            </a:r>
            <a:r>
              <a:rPr lang="en-US" dirty="0"/>
              <a:t> student { </a:t>
            </a:r>
            <a:r>
              <a:rPr lang="en-US" dirty="0" err="1"/>
              <a:t>int</a:t>
            </a:r>
            <a:r>
              <a:rPr lang="en-US" dirty="0"/>
              <a:t> </a:t>
            </a:r>
            <a:r>
              <a:rPr lang="en-US" dirty="0" err="1"/>
              <a:t>rollno</a:t>
            </a:r>
            <a:r>
              <a:rPr lang="en-US" dirty="0"/>
              <a:t>; char name[30]; char branch[10];};</a:t>
            </a:r>
          </a:p>
          <a:p>
            <a:pPr marL="0" indent="0">
              <a:buNone/>
            </a:pPr>
            <a:r>
              <a:rPr lang="en-US" dirty="0" err="1"/>
              <a:t>struct</a:t>
            </a:r>
            <a:r>
              <a:rPr lang="en-US" dirty="0"/>
              <a:t> student </a:t>
            </a:r>
            <a:r>
              <a:rPr lang="en-US" dirty="0" err="1"/>
              <a:t>avinash</a:t>
            </a:r>
            <a:r>
              <a:rPr lang="en-US" dirty="0"/>
              <a:t>, </a:t>
            </a:r>
            <a:r>
              <a:rPr lang="en-US" dirty="0" err="1"/>
              <a:t>saurabh</a:t>
            </a:r>
            <a:r>
              <a:rPr lang="en-US" dirty="0"/>
              <a:t>, </a:t>
            </a:r>
            <a:r>
              <a:rPr lang="en-US" dirty="0" err="1"/>
              <a:t>neha</a:t>
            </a:r>
            <a:r>
              <a:rPr lang="en-US" dirty="0"/>
              <a:t>;</a:t>
            </a:r>
          </a:p>
          <a:p>
            <a:pPr marL="0" indent="0">
              <a:buNone/>
            </a:pPr>
            <a:r>
              <a:rPr lang="en-US" dirty="0"/>
              <a:t>Now </a:t>
            </a:r>
            <a:r>
              <a:rPr lang="en-US" dirty="0" err="1"/>
              <a:t>avinash</a:t>
            </a:r>
            <a:r>
              <a:rPr lang="en-US" dirty="0"/>
              <a:t> is a structure which has three fields </a:t>
            </a:r>
            <a:r>
              <a:rPr lang="en-US" dirty="0" err="1"/>
              <a:t>rollno</a:t>
            </a:r>
            <a:r>
              <a:rPr lang="en-US" dirty="0"/>
              <a:t>, name, branch</a:t>
            </a:r>
          </a:p>
          <a:p>
            <a:pPr marL="0" indent="0">
              <a:buNone/>
            </a:pPr>
            <a:r>
              <a:rPr lang="en-US" dirty="0"/>
              <a:t>How do we access these fields……</a:t>
            </a:r>
          </a:p>
          <a:p>
            <a:pPr marL="0" indent="0">
              <a:buNone/>
            </a:pPr>
            <a:r>
              <a:rPr lang="en-US" dirty="0" err="1"/>
              <a:t>avinash.rollno</a:t>
            </a:r>
            <a:r>
              <a:rPr lang="en-US" dirty="0"/>
              <a:t> = 405;</a:t>
            </a:r>
          </a:p>
          <a:p>
            <a:pPr marL="0" indent="0">
              <a:buNone/>
            </a:pPr>
            <a:r>
              <a:rPr lang="en-US" dirty="0" err="1"/>
              <a:t>strcpy</a:t>
            </a:r>
            <a:r>
              <a:rPr lang="en-US" dirty="0"/>
              <a:t>(avinash.name,”</a:t>
            </a:r>
            <a:r>
              <a:rPr lang="en-US" dirty="0" err="1"/>
              <a:t>Avinash</a:t>
            </a:r>
            <a:r>
              <a:rPr lang="en-US" dirty="0"/>
              <a:t>”);</a:t>
            </a:r>
          </a:p>
          <a:p>
            <a:pPr marL="0" indent="0">
              <a:buNone/>
            </a:pPr>
            <a:r>
              <a:rPr lang="en-US" dirty="0" err="1"/>
              <a:t>strcpy</a:t>
            </a:r>
            <a:r>
              <a:rPr lang="en-US" dirty="0"/>
              <a:t>(avinash.branch,”</a:t>
            </a:r>
            <a:r>
              <a:rPr lang="en-US" dirty="0" err="1"/>
              <a:t>cse</a:t>
            </a:r>
            <a:r>
              <a:rPr lang="en-US" dirty="0"/>
              <a:t>”);</a:t>
            </a:r>
          </a:p>
        </p:txBody>
      </p:sp>
      <p:sp>
        <p:nvSpPr>
          <p:cNvPr id="4" name="Date Placeholder 3"/>
          <p:cNvSpPr>
            <a:spLocks noGrp="1"/>
          </p:cNvSpPr>
          <p:nvPr>
            <p:ph type="dt" sz="half" idx="10"/>
          </p:nvPr>
        </p:nvSpPr>
        <p:spPr/>
        <p:txBody>
          <a:bodyPr/>
          <a:lstStyle/>
          <a:p>
            <a:fld id="{7AA7C17E-5547-47D2-9AD9-8CD1DD3E7087}"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2329974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Cont</a:t>
            </a:r>
            <a:r>
              <a:rPr lang="en-US" dirty="0"/>
              <a:t>…</a:t>
            </a:r>
          </a:p>
        </p:txBody>
      </p:sp>
      <p:sp>
        <p:nvSpPr>
          <p:cNvPr id="3" name="Content Placeholder 2"/>
          <p:cNvSpPr>
            <a:spLocks noGrp="1"/>
          </p:cNvSpPr>
          <p:nvPr>
            <p:ph idx="1"/>
          </p:nvPr>
        </p:nvSpPr>
        <p:spPr/>
        <p:txBody>
          <a:bodyPr>
            <a:normAutofit/>
          </a:bodyPr>
          <a:lstStyle/>
          <a:p>
            <a:r>
              <a:rPr lang="en-US" sz="3600" b="1" i="1" dirty="0" err="1"/>
              <a:t>typedef</a:t>
            </a:r>
            <a:r>
              <a:rPr lang="en-US" sz="3600" b="1" i="1" dirty="0"/>
              <a:t> </a:t>
            </a:r>
            <a:r>
              <a:rPr lang="en-US" sz="3600" dirty="0"/>
              <a:t>of C </a:t>
            </a:r>
            <a:r>
              <a:rPr lang="en-US" sz="2600" dirty="0"/>
              <a:t>can be used to redefine/rename the structure</a:t>
            </a:r>
            <a:r>
              <a:rPr lang="en-US" sz="3600" dirty="0"/>
              <a:t> </a:t>
            </a:r>
            <a:endParaRPr lang="en-US" dirty="0"/>
          </a:p>
          <a:p>
            <a:r>
              <a:rPr lang="en-US" dirty="0" err="1"/>
              <a:t>typedef</a:t>
            </a:r>
            <a:r>
              <a:rPr lang="en-US" dirty="0"/>
              <a:t> </a:t>
            </a:r>
            <a:r>
              <a:rPr lang="en-US" dirty="0" err="1"/>
              <a:t>struct</a:t>
            </a:r>
            <a:r>
              <a:rPr lang="en-US" dirty="0"/>
              <a:t> student </a:t>
            </a:r>
          </a:p>
          <a:p>
            <a:pPr marL="0" indent="0">
              <a:buNone/>
            </a:pPr>
            <a:r>
              <a:rPr lang="en-US" dirty="0"/>
              <a:t>{ </a:t>
            </a:r>
            <a:r>
              <a:rPr lang="en-US" dirty="0" err="1"/>
              <a:t>int</a:t>
            </a:r>
            <a:r>
              <a:rPr lang="en-US" dirty="0"/>
              <a:t> </a:t>
            </a:r>
            <a:r>
              <a:rPr lang="en-US" dirty="0" err="1"/>
              <a:t>rollno</a:t>
            </a:r>
            <a:r>
              <a:rPr lang="en-US" dirty="0"/>
              <a:t>;</a:t>
            </a:r>
          </a:p>
          <a:p>
            <a:pPr marL="0" indent="0">
              <a:buNone/>
            </a:pPr>
            <a:r>
              <a:rPr lang="en-US" dirty="0"/>
              <a:t> char name[30];</a:t>
            </a:r>
          </a:p>
          <a:p>
            <a:pPr marL="0" indent="0">
              <a:buNone/>
            </a:pPr>
            <a:r>
              <a:rPr lang="en-US" dirty="0"/>
              <a:t> char branch[10];} </a:t>
            </a:r>
            <a:r>
              <a:rPr lang="en-US" dirty="0" err="1"/>
              <a:t>jklu_student</a:t>
            </a:r>
            <a:r>
              <a:rPr lang="en-US" dirty="0"/>
              <a:t>;</a:t>
            </a:r>
          </a:p>
          <a:p>
            <a:pPr marL="0" indent="0">
              <a:buNone/>
            </a:pPr>
            <a:r>
              <a:rPr lang="en-US" dirty="0" err="1"/>
              <a:t>jklu_student</a:t>
            </a:r>
            <a:r>
              <a:rPr lang="en-US" dirty="0"/>
              <a:t> </a:t>
            </a:r>
            <a:r>
              <a:rPr lang="en-US" dirty="0" err="1"/>
              <a:t>avinash</a:t>
            </a:r>
            <a:r>
              <a:rPr lang="en-US" dirty="0"/>
              <a:t>, </a:t>
            </a:r>
            <a:r>
              <a:rPr lang="en-US" dirty="0" err="1"/>
              <a:t>saurabh</a:t>
            </a:r>
            <a:r>
              <a:rPr lang="en-US" dirty="0"/>
              <a:t>, </a:t>
            </a:r>
            <a:r>
              <a:rPr lang="en-US" dirty="0" err="1"/>
              <a:t>neha</a:t>
            </a:r>
            <a:r>
              <a:rPr lang="en-US" dirty="0"/>
              <a:t>;</a:t>
            </a:r>
          </a:p>
          <a:p>
            <a:r>
              <a:rPr lang="en-US" dirty="0"/>
              <a:t>Each member of structure is accessed as :  </a:t>
            </a:r>
            <a:r>
              <a:rPr lang="en-US" dirty="0" err="1"/>
              <a:t>avinash.rollno</a:t>
            </a:r>
            <a:r>
              <a:rPr lang="en-US" dirty="0"/>
              <a:t>, avinash.name, </a:t>
            </a:r>
            <a:r>
              <a:rPr lang="en-US" dirty="0" err="1"/>
              <a:t>neha.branch</a:t>
            </a:r>
            <a:r>
              <a:rPr lang="en-US" dirty="0"/>
              <a:t>,…</a:t>
            </a:r>
            <a:r>
              <a:rPr lang="en-US" dirty="0" err="1"/>
              <a:t>etc</a:t>
            </a:r>
            <a:endParaRPr lang="en-US" dirty="0"/>
          </a:p>
          <a:p>
            <a:endParaRPr lang="en-US" dirty="0"/>
          </a:p>
          <a:p>
            <a:pPr marL="0" indent="0">
              <a:buNone/>
            </a:pPr>
            <a:endParaRPr lang="en-US" dirty="0"/>
          </a:p>
        </p:txBody>
      </p:sp>
      <p:sp>
        <p:nvSpPr>
          <p:cNvPr id="4" name="Footer Placeholder 3"/>
          <p:cNvSpPr>
            <a:spLocks noGrp="1"/>
          </p:cNvSpPr>
          <p:nvPr/>
        </p:nvSpPr>
        <p:spPr>
          <a:xfrm>
            <a:off x="9400673" y="6366543"/>
            <a:ext cx="2534653" cy="35727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5"/>
          <p:cNvSpPr>
            <a:spLocks noGrp="1"/>
          </p:cNvSpPr>
          <p:nvPr>
            <p:ph type="dt" sz="half" idx="10"/>
          </p:nvPr>
        </p:nvSpPr>
        <p:spPr/>
        <p:txBody>
          <a:bodyPr/>
          <a:lstStyle/>
          <a:p>
            <a:fld id="{3FD54F9B-44F8-4D90-8CDA-A5206C017098}" type="datetime1">
              <a:rPr lang="en-US" smtClean="0"/>
              <a:t>8/1/2024</a:t>
            </a:fld>
            <a:endParaRPr lang="en-US"/>
          </a:p>
        </p:txBody>
      </p:sp>
      <p:sp>
        <p:nvSpPr>
          <p:cNvPr id="7" name="Footer Placeholder 6"/>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193100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 program of structures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  </a:t>
            </a:r>
            <a:r>
              <a:rPr lang="en-US" dirty="0" err="1"/>
              <a:t>struct</a:t>
            </a:r>
            <a:r>
              <a:rPr lang="en-US" dirty="0"/>
              <a:t>  employee  { </a:t>
            </a:r>
            <a:r>
              <a:rPr lang="en-US" dirty="0" err="1"/>
              <a:t>int</a:t>
            </a:r>
            <a:r>
              <a:rPr lang="en-US" dirty="0"/>
              <a:t> </a:t>
            </a:r>
            <a:r>
              <a:rPr lang="en-US" dirty="0" err="1"/>
              <a:t>idno</a:t>
            </a:r>
            <a:r>
              <a:rPr lang="en-US" dirty="0"/>
              <a:t>; char name[20];};</a:t>
            </a:r>
          </a:p>
          <a:p>
            <a:pPr marL="0" indent="0">
              <a:buNone/>
            </a:pPr>
            <a:r>
              <a:rPr lang="en-US" dirty="0"/>
              <a:t>  </a:t>
            </a:r>
            <a:r>
              <a:rPr lang="en-US" dirty="0" err="1"/>
              <a:t>struct</a:t>
            </a:r>
            <a:r>
              <a:rPr lang="en-US" dirty="0"/>
              <a:t> employee </a:t>
            </a:r>
            <a:r>
              <a:rPr lang="en-US" dirty="0" err="1"/>
              <a:t>manish</a:t>
            </a:r>
            <a:r>
              <a:rPr lang="en-US" dirty="0"/>
              <a:t>, e[10];</a:t>
            </a:r>
          </a:p>
          <a:p>
            <a:pPr marL="0" indent="0">
              <a:buNone/>
            </a:pPr>
            <a:r>
              <a:rPr lang="en-US" dirty="0"/>
              <a:t>   </a:t>
            </a:r>
            <a:r>
              <a:rPr lang="en-US" dirty="0" err="1"/>
              <a:t>printf</a:t>
            </a:r>
            <a:r>
              <a:rPr lang="en-US" dirty="0"/>
              <a:t>(“\n enter </a:t>
            </a:r>
            <a:r>
              <a:rPr lang="en-US" dirty="0" err="1"/>
              <a:t>idno</a:t>
            </a:r>
            <a:r>
              <a:rPr lang="en-US" dirty="0"/>
              <a:t> of </a:t>
            </a:r>
            <a:r>
              <a:rPr lang="en-US" dirty="0" err="1"/>
              <a:t>manish</a:t>
            </a:r>
            <a:r>
              <a:rPr lang="en-US" dirty="0"/>
              <a:t>”);</a:t>
            </a:r>
          </a:p>
          <a:p>
            <a:pPr marL="0" indent="0">
              <a:buNone/>
            </a:pPr>
            <a:r>
              <a:rPr lang="en-US" dirty="0"/>
              <a:t>   </a:t>
            </a:r>
            <a:r>
              <a:rPr lang="en-US" dirty="0" err="1"/>
              <a:t>scanf</a:t>
            </a:r>
            <a:r>
              <a:rPr lang="en-US" dirty="0"/>
              <a:t>(“%d”, &amp;</a:t>
            </a:r>
            <a:r>
              <a:rPr lang="en-US" dirty="0" err="1"/>
              <a:t>manish.idno</a:t>
            </a:r>
            <a:r>
              <a:rPr lang="en-US" dirty="0"/>
              <a:t>);</a:t>
            </a:r>
          </a:p>
          <a:p>
            <a:pPr marL="0" indent="0">
              <a:buNone/>
            </a:pPr>
            <a:r>
              <a:rPr lang="en-US" dirty="0"/>
              <a:t>   </a:t>
            </a:r>
            <a:r>
              <a:rPr lang="en-US" dirty="0" err="1"/>
              <a:t>printf</a:t>
            </a:r>
            <a:r>
              <a:rPr lang="en-US" dirty="0"/>
              <a:t>(“\n enter name of </a:t>
            </a:r>
            <a:r>
              <a:rPr lang="en-US" dirty="0" err="1"/>
              <a:t>manish</a:t>
            </a:r>
            <a:r>
              <a:rPr lang="en-US" dirty="0"/>
              <a:t>”);</a:t>
            </a:r>
          </a:p>
          <a:p>
            <a:pPr marL="0" indent="0">
              <a:buNone/>
            </a:pPr>
            <a:r>
              <a:rPr lang="en-US" dirty="0"/>
              <a:t>   </a:t>
            </a:r>
            <a:r>
              <a:rPr lang="en-US" dirty="0" err="1"/>
              <a:t>scanf</a:t>
            </a:r>
            <a:r>
              <a:rPr lang="en-US" dirty="0"/>
              <a:t>(“%s”, manish.name);</a:t>
            </a:r>
          </a:p>
          <a:p>
            <a:pPr marL="0" indent="0">
              <a:buNone/>
            </a:pPr>
            <a:r>
              <a:rPr lang="en-US" dirty="0"/>
              <a:t>   for(</a:t>
            </a:r>
            <a:r>
              <a:rPr lang="en-US" dirty="0" err="1"/>
              <a:t>i</a:t>
            </a:r>
            <a:r>
              <a:rPr lang="en-US" dirty="0"/>
              <a:t>=0;i&lt;10;i++)</a:t>
            </a:r>
          </a:p>
          <a:p>
            <a:pPr marL="0" indent="0">
              <a:buNone/>
            </a:pPr>
            <a:r>
              <a:rPr lang="en-US" dirty="0"/>
              <a:t>   {</a:t>
            </a:r>
            <a:r>
              <a:rPr lang="en-US" dirty="0" err="1"/>
              <a:t>printf</a:t>
            </a:r>
            <a:r>
              <a:rPr lang="en-US" dirty="0"/>
              <a:t>(“\n enter </a:t>
            </a:r>
            <a:r>
              <a:rPr lang="en-US" dirty="0" err="1"/>
              <a:t>idno</a:t>
            </a:r>
            <a:r>
              <a:rPr lang="en-US" dirty="0"/>
              <a:t> of e %d”,</a:t>
            </a:r>
            <a:r>
              <a:rPr lang="en-US" dirty="0" err="1"/>
              <a:t>i</a:t>
            </a:r>
            <a:r>
              <a:rPr lang="en-US" dirty="0"/>
              <a:t>);</a:t>
            </a:r>
          </a:p>
          <a:p>
            <a:pPr marL="0" indent="0">
              <a:buNone/>
            </a:pPr>
            <a:r>
              <a:rPr lang="en-US" dirty="0"/>
              <a:t>   </a:t>
            </a:r>
            <a:r>
              <a:rPr lang="en-US" dirty="0" err="1"/>
              <a:t>scanf</a:t>
            </a:r>
            <a:r>
              <a:rPr lang="en-US" dirty="0"/>
              <a:t>(“%d”, &amp;e[</a:t>
            </a:r>
            <a:r>
              <a:rPr lang="en-US" dirty="0" err="1"/>
              <a:t>i</a:t>
            </a:r>
            <a:r>
              <a:rPr lang="en-US" dirty="0"/>
              <a:t>].</a:t>
            </a:r>
            <a:r>
              <a:rPr lang="en-US" dirty="0" err="1"/>
              <a:t>idno</a:t>
            </a:r>
            <a:r>
              <a:rPr lang="en-US" dirty="0"/>
              <a:t>);</a:t>
            </a:r>
          </a:p>
          <a:p>
            <a:pPr marL="0" indent="0">
              <a:buNone/>
            </a:pPr>
            <a:r>
              <a:rPr lang="en-US" dirty="0"/>
              <a:t>   </a:t>
            </a:r>
            <a:r>
              <a:rPr lang="en-US" dirty="0" err="1"/>
              <a:t>printf</a:t>
            </a:r>
            <a:r>
              <a:rPr lang="en-US" dirty="0"/>
              <a:t>(“\n enter name of e %d”, </a:t>
            </a:r>
            <a:r>
              <a:rPr lang="en-US" dirty="0" err="1"/>
              <a:t>i</a:t>
            </a:r>
            <a:r>
              <a:rPr lang="en-US" dirty="0"/>
              <a:t>);</a:t>
            </a:r>
          </a:p>
          <a:p>
            <a:pPr marL="0" indent="0">
              <a:buNone/>
            </a:pPr>
            <a:r>
              <a:rPr lang="en-US" dirty="0"/>
              <a:t>   </a:t>
            </a:r>
            <a:r>
              <a:rPr lang="en-US" dirty="0" err="1"/>
              <a:t>scanf</a:t>
            </a:r>
            <a:r>
              <a:rPr lang="en-US" dirty="0"/>
              <a:t>(“%s”, e[</a:t>
            </a:r>
            <a:r>
              <a:rPr lang="en-US" dirty="0" err="1"/>
              <a:t>i</a:t>
            </a:r>
            <a:r>
              <a:rPr lang="en-US" dirty="0"/>
              <a:t>].name);</a:t>
            </a:r>
          </a:p>
          <a:p>
            <a:pPr marL="0" indent="0">
              <a:buNone/>
            </a:pPr>
            <a:r>
              <a:rPr lang="en-US" dirty="0"/>
              <a:t>}}</a:t>
            </a:r>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nvSpPr>
        <p:spPr>
          <a:xfrm>
            <a:off x="9400673" y="6366543"/>
            <a:ext cx="2534653" cy="35727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5"/>
          <p:cNvSpPr>
            <a:spLocks noGrp="1"/>
          </p:cNvSpPr>
          <p:nvPr>
            <p:ph type="dt" sz="half" idx="10"/>
          </p:nvPr>
        </p:nvSpPr>
        <p:spPr/>
        <p:txBody>
          <a:bodyPr/>
          <a:lstStyle/>
          <a:p>
            <a:fld id="{92E34EAA-DF00-4CFD-91CE-81A0FD324744}" type="datetime1">
              <a:rPr lang="en-US" smtClean="0"/>
              <a:t>8/1/2024</a:t>
            </a:fld>
            <a:endParaRPr lang="en-US"/>
          </a:p>
        </p:txBody>
      </p:sp>
      <p:sp>
        <p:nvSpPr>
          <p:cNvPr id="7" name="Footer Placeholder 6"/>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38469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Memory allocation for structures</a:t>
            </a:r>
          </a:p>
        </p:txBody>
      </p:sp>
      <p:sp>
        <p:nvSpPr>
          <p:cNvPr id="3" name="Content Placeholder 2"/>
          <p:cNvSpPr>
            <a:spLocks noGrp="1"/>
          </p:cNvSpPr>
          <p:nvPr>
            <p:ph idx="1"/>
          </p:nvPr>
        </p:nvSpPr>
        <p:spPr/>
        <p:txBody>
          <a:bodyPr/>
          <a:lstStyle/>
          <a:p>
            <a:r>
              <a:rPr lang="en-GB" dirty="0"/>
              <a:t>Structure is a user-defined data type that enables us to store the collection of different data types. </a:t>
            </a:r>
          </a:p>
          <a:p>
            <a:r>
              <a:rPr lang="en-GB" dirty="0"/>
              <a:t>Each element of a structure is called a member.</a:t>
            </a:r>
          </a:p>
          <a:p>
            <a:r>
              <a:rPr lang="en-GB" dirty="0"/>
              <a:t> Structure is similar to class in the sense that it is a blueprint to store various types of information under one name representing an object without its functionality.</a:t>
            </a:r>
          </a:p>
          <a:p>
            <a:r>
              <a:rPr lang="en-GB" dirty="0"/>
              <a:t>What happens when we define a structure:  Just a new user defined data type is defined, no memory allocation is done.</a:t>
            </a:r>
            <a:endParaRPr lang="en-IN" dirty="0"/>
          </a:p>
        </p:txBody>
      </p:sp>
      <p:sp>
        <p:nvSpPr>
          <p:cNvPr id="4" name="Date Placeholder 3"/>
          <p:cNvSpPr>
            <a:spLocks noGrp="1"/>
          </p:cNvSpPr>
          <p:nvPr>
            <p:ph type="dt" sz="half" idx="10"/>
          </p:nvPr>
        </p:nvSpPr>
        <p:spPr/>
        <p:txBody>
          <a:bodyPr/>
          <a:lstStyle/>
          <a:p>
            <a:fld id="{BA797BD5-B051-49C2-81EE-1F41FBA7E1F6}"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345937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Pointer Variable</a:t>
            </a:r>
          </a:p>
        </p:txBody>
      </p:sp>
      <p:sp>
        <p:nvSpPr>
          <p:cNvPr id="3" name="Content Placeholder 2"/>
          <p:cNvSpPr>
            <a:spLocks noGrp="1"/>
          </p:cNvSpPr>
          <p:nvPr>
            <p:ph idx="1"/>
          </p:nvPr>
        </p:nvSpPr>
        <p:spPr/>
        <p:txBody>
          <a:bodyPr>
            <a:normAutofit lnSpcReduction="10000"/>
          </a:bodyPr>
          <a:lstStyle/>
          <a:p>
            <a:pPr lvl="0" fontAlgn="base"/>
            <a:r>
              <a:rPr lang="en-IN" dirty="0"/>
              <a:t>Pointer variable  stores a memory address</a:t>
            </a:r>
            <a:endParaRPr lang="en-IN" sz="1100" dirty="0"/>
          </a:p>
          <a:p>
            <a:pPr lvl="1" fontAlgn="base"/>
            <a:r>
              <a:rPr lang="en-IN" dirty="0"/>
              <a:t>Allows C programs to implement call-by-reference</a:t>
            </a:r>
            <a:endParaRPr lang="en-IN" sz="1100" dirty="0"/>
          </a:p>
          <a:p>
            <a:pPr lvl="1" fontAlgn="base"/>
            <a:r>
              <a:rPr lang="en-IN" dirty="0"/>
              <a:t>Allows a programmer to create and manipulate dynamic data structures</a:t>
            </a:r>
            <a:endParaRPr lang="en-IN" sz="1100" dirty="0"/>
          </a:p>
          <a:p>
            <a:pPr lvl="0" fontAlgn="base"/>
            <a:r>
              <a:rPr lang="en-IN" dirty="0"/>
              <a:t>Must be defined before it can be used</a:t>
            </a:r>
            <a:endParaRPr lang="en-IN" sz="1100" dirty="0"/>
          </a:p>
          <a:p>
            <a:pPr lvl="1" fontAlgn="base"/>
            <a:r>
              <a:rPr lang="en-IN" dirty="0"/>
              <a:t>Should be initialized to NULL or valid address</a:t>
            </a:r>
          </a:p>
          <a:p>
            <a:pPr marL="457200" lvl="1" indent="0" fontAlgn="base">
              <a:buNone/>
            </a:pPr>
            <a:r>
              <a:rPr lang="en-US" dirty="0"/>
              <a:t>NULL pointer: a special type of pointer which has special pointer value i.e. NULL and it does not point to any value.</a:t>
            </a:r>
          </a:p>
          <a:p>
            <a:pPr marL="0" indent="0">
              <a:buNone/>
            </a:pPr>
            <a:r>
              <a:rPr lang="en-IN" dirty="0"/>
              <a:t>Declaration of pointers:</a:t>
            </a:r>
            <a:endParaRPr lang="en-IN" sz="1200" dirty="0"/>
          </a:p>
          <a:p>
            <a:r>
              <a:rPr lang="en-IN" b="1" dirty="0"/>
              <a:t>&lt;type&gt; *variable; </a:t>
            </a:r>
            <a:r>
              <a:rPr lang="en-IN" dirty="0" err="1"/>
              <a:t>int</a:t>
            </a:r>
            <a:r>
              <a:rPr lang="en-IN" dirty="0"/>
              <a:t> *p; float *x;</a:t>
            </a:r>
            <a:endParaRPr lang="en-IN" sz="1200" dirty="0"/>
          </a:p>
          <a:p>
            <a:r>
              <a:rPr lang="en-IN" b="1" dirty="0"/>
              <a:t>&lt;type&gt; *variable = initial-value; </a:t>
            </a:r>
            <a:r>
              <a:rPr lang="en-IN" dirty="0" err="1"/>
              <a:t>int</a:t>
            </a:r>
            <a:r>
              <a:rPr lang="en-IN" dirty="0"/>
              <a:t> *p = NULL; float *x = NULL;</a:t>
            </a:r>
            <a:endParaRPr lang="en-IN" sz="1200" dirty="0"/>
          </a:p>
          <a:p>
            <a:pPr lvl="1" fontAlgn="base"/>
            <a:endParaRPr lang="en-IN" sz="1100" dirty="0"/>
          </a:p>
        </p:txBody>
      </p:sp>
      <p:sp>
        <p:nvSpPr>
          <p:cNvPr id="4" name="Date Placeholder 3"/>
          <p:cNvSpPr>
            <a:spLocks noGrp="1"/>
          </p:cNvSpPr>
          <p:nvPr>
            <p:ph type="dt" sz="half" idx="10"/>
          </p:nvPr>
        </p:nvSpPr>
        <p:spPr/>
        <p:txBody>
          <a:bodyPr/>
          <a:lstStyle/>
          <a:p>
            <a:fld id="{A6C0BC8A-7E26-4FEE-9130-41874E36D5A8}"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5</a:t>
            </a:fld>
            <a:endParaRPr lang="en-US"/>
          </a:p>
        </p:txBody>
      </p:sp>
    </p:spTree>
    <p:extLst>
      <p:ext uri="{BB962C8B-B14F-4D97-AF65-F5344CB8AC3E}">
        <p14:creationId xmlns:p14="http://schemas.microsoft.com/office/powerpoint/2010/main" val="61265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r>
              <a:rPr lang="en-IN" dirty="0"/>
              <a:t>When we declare variables of “</a:t>
            </a:r>
            <a:r>
              <a:rPr lang="en-IN" dirty="0" err="1"/>
              <a:t>struct</a:t>
            </a:r>
            <a:r>
              <a:rPr lang="en-IN" dirty="0"/>
              <a:t>” type then only memory is allocated like it is done for atomic variables.</a:t>
            </a:r>
          </a:p>
          <a:p>
            <a:endParaRPr lang="en-IN" dirty="0"/>
          </a:p>
          <a:p>
            <a:pPr marL="0" indent="0">
              <a:buNone/>
            </a:pPr>
            <a:r>
              <a:rPr lang="en-IN" dirty="0" err="1"/>
              <a:t>struct</a:t>
            </a:r>
            <a:r>
              <a:rPr lang="en-IN" dirty="0"/>
              <a:t> student{ </a:t>
            </a:r>
            <a:r>
              <a:rPr lang="en-IN" dirty="0" err="1"/>
              <a:t>int</a:t>
            </a:r>
            <a:r>
              <a:rPr lang="en-IN" dirty="0"/>
              <a:t> </a:t>
            </a:r>
            <a:r>
              <a:rPr lang="en-IN" dirty="0" err="1"/>
              <a:t>rollno</a:t>
            </a:r>
            <a:r>
              <a:rPr lang="en-IN" dirty="0"/>
              <a:t>; char name[20]; </a:t>
            </a:r>
            <a:r>
              <a:rPr lang="en-IN" dirty="0" err="1"/>
              <a:t>int</a:t>
            </a:r>
            <a:r>
              <a:rPr lang="en-IN" dirty="0"/>
              <a:t> age;}; </a:t>
            </a:r>
          </a:p>
          <a:p>
            <a:pPr marL="0" indent="0">
              <a:buNone/>
            </a:pPr>
            <a:r>
              <a:rPr lang="en-IN" dirty="0"/>
              <a:t> // no memory allocation</a:t>
            </a:r>
          </a:p>
          <a:p>
            <a:pPr marL="0" indent="0">
              <a:buNone/>
            </a:pPr>
            <a:endParaRPr lang="en-IN" dirty="0"/>
          </a:p>
          <a:p>
            <a:pPr marL="0" indent="0">
              <a:buNone/>
            </a:pPr>
            <a:r>
              <a:rPr lang="en-IN" dirty="0" err="1"/>
              <a:t>struct</a:t>
            </a:r>
            <a:r>
              <a:rPr lang="en-IN" dirty="0"/>
              <a:t> student s1, s2;</a:t>
            </a:r>
          </a:p>
          <a:p>
            <a:pPr marL="0" indent="0">
              <a:buNone/>
            </a:pPr>
            <a:r>
              <a:rPr lang="en-IN" dirty="0"/>
              <a:t>// Two structures created each, with 28 bytes</a:t>
            </a:r>
          </a:p>
          <a:p>
            <a:pPr marL="0" indent="0">
              <a:buNone/>
            </a:pPr>
            <a:endParaRPr lang="en-IN" dirty="0"/>
          </a:p>
          <a:p>
            <a:endParaRPr lang="en-IN" dirty="0"/>
          </a:p>
          <a:p>
            <a:endParaRPr lang="en-IN" dirty="0"/>
          </a:p>
        </p:txBody>
      </p:sp>
      <p:sp>
        <p:nvSpPr>
          <p:cNvPr id="4" name="Date Placeholder 3"/>
          <p:cNvSpPr>
            <a:spLocks noGrp="1"/>
          </p:cNvSpPr>
          <p:nvPr>
            <p:ph type="dt" sz="half" idx="10"/>
          </p:nvPr>
        </p:nvSpPr>
        <p:spPr/>
        <p:txBody>
          <a:bodyPr/>
          <a:lstStyle/>
          <a:p>
            <a:fld id="{C92985F6-7AED-40C1-A6B2-DFD861331541}"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1465129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D439-05E9-8B4B-5560-0C16D8FDDA1E}"/>
              </a:ext>
            </a:extLst>
          </p:cNvPr>
          <p:cNvSpPr>
            <a:spLocks noGrp="1"/>
          </p:cNvSpPr>
          <p:nvPr>
            <p:ph type="title"/>
          </p:nvPr>
        </p:nvSpPr>
        <p:spPr/>
        <p:txBody>
          <a:bodyPr/>
          <a:lstStyle/>
          <a:p>
            <a:pPr algn="ctr"/>
            <a:r>
              <a:rPr lang="en-US" b="0" i="0" dirty="0">
                <a:solidFill>
                  <a:srgbClr val="273239"/>
                </a:solidFill>
                <a:effectLst/>
                <a:highlight>
                  <a:srgbClr val="FFFFFF"/>
                </a:highlight>
                <a:latin typeface="Nunito" panose="020F0502020204030204" pitchFamily="2" charset="0"/>
              </a:rPr>
              <a:t>Self Referential structures</a:t>
            </a:r>
            <a:endParaRPr lang="en-IN" dirty="0"/>
          </a:p>
        </p:txBody>
      </p:sp>
      <p:sp>
        <p:nvSpPr>
          <p:cNvPr id="3" name="Content Placeholder 2">
            <a:extLst>
              <a:ext uri="{FF2B5EF4-FFF2-40B4-BE49-F238E27FC236}">
                <a16:creationId xmlns:a16="http://schemas.microsoft.com/office/drawing/2014/main" id="{52D89FF9-A810-CDAB-E6F1-3E5B5F3D0A61}"/>
              </a:ext>
            </a:extLst>
          </p:cNvPr>
          <p:cNvSpPr>
            <a:spLocks noGrp="1"/>
          </p:cNvSpPr>
          <p:nvPr>
            <p:ph idx="1"/>
          </p:nvPr>
        </p:nvSpPr>
        <p:spPr/>
        <p:txBody>
          <a:bodyPr/>
          <a:lstStyle/>
          <a:p>
            <a:r>
              <a:rPr lang="en-US" b="0" i="0" dirty="0">
                <a:solidFill>
                  <a:srgbClr val="273239"/>
                </a:solidFill>
                <a:effectLst/>
                <a:highlight>
                  <a:srgbClr val="FFFFFF"/>
                </a:highlight>
                <a:latin typeface="Nunito" panose="020F0502020204030204" pitchFamily="2" charset="0"/>
              </a:rPr>
              <a:t>Self Referential structures are those structures that have one or more pointers which point to the same type of structure, as their member.</a:t>
            </a:r>
          </a:p>
          <a:p>
            <a:r>
              <a:rPr lang="en-US" dirty="0">
                <a:solidFill>
                  <a:srgbClr val="273239"/>
                </a:solidFill>
                <a:highlight>
                  <a:srgbClr val="FFFFFF"/>
                </a:highlight>
                <a:latin typeface="Nunito" panose="020F0502020204030204" pitchFamily="2" charset="0"/>
              </a:rPr>
              <a:t>Linked lists use self referential structures</a:t>
            </a:r>
            <a:endParaRPr lang="en-IN" dirty="0"/>
          </a:p>
        </p:txBody>
      </p:sp>
    </p:spTree>
    <p:extLst>
      <p:ext uri="{BB962C8B-B14F-4D97-AF65-F5344CB8AC3E}">
        <p14:creationId xmlns:p14="http://schemas.microsoft.com/office/powerpoint/2010/main" val="8994844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pic>
        <p:nvPicPr>
          <p:cNvPr id="6" name="Content Placeholder 5"/>
          <p:cNvPicPr>
            <a:picLocks noGrp="1" noChangeAspect="1"/>
          </p:cNvPicPr>
          <p:nvPr>
            <p:ph idx="1"/>
          </p:nvPr>
        </p:nvPicPr>
        <p:blipFill rotWithShape="1">
          <a:blip r:embed="rId2"/>
          <a:srcRect l="19063" t="38534" r="25366" b="4834"/>
          <a:stretch/>
        </p:blipFill>
        <p:spPr>
          <a:xfrm>
            <a:off x="1181686" y="1097280"/>
            <a:ext cx="9673127" cy="5259070"/>
          </a:xfrm>
          <a:prstGeom prst="rect">
            <a:avLst/>
          </a:prstGeom>
        </p:spPr>
      </p:pic>
      <p:sp>
        <p:nvSpPr>
          <p:cNvPr id="4" name="Date Placeholder 3"/>
          <p:cNvSpPr>
            <a:spLocks noGrp="1"/>
          </p:cNvSpPr>
          <p:nvPr>
            <p:ph type="dt" sz="half" idx="10"/>
          </p:nvPr>
        </p:nvSpPr>
        <p:spPr/>
        <p:txBody>
          <a:bodyPr/>
          <a:lstStyle/>
          <a:p>
            <a:fld id="{DC963F16-9FB3-40FC-AC1B-8EC236BB69D1}"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8913097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Nested structures</a:t>
            </a:r>
          </a:p>
        </p:txBody>
      </p:sp>
      <p:sp>
        <p:nvSpPr>
          <p:cNvPr id="3" name="Content Placeholder 2"/>
          <p:cNvSpPr>
            <a:spLocks noGrp="1"/>
          </p:cNvSpPr>
          <p:nvPr>
            <p:ph idx="1"/>
          </p:nvPr>
        </p:nvSpPr>
        <p:spPr/>
        <p:txBody>
          <a:bodyPr/>
          <a:lstStyle/>
          <a:p>
            <a:r>
              <a:rPr lang="en-US" dirty="0"/>
              <a:t>A structure can contain another structure</a:t>
            </a:r>
          </a:p>
          <a:p>
            <a:pPr marL="0" indent="0">
              <a:buNone/>
            </a:pPr>
            <a:r>
              <a:rPr lang="en-US" dirty="0"/>
              <a:t> </a:t>
            </a:r>
            <a:r>
              <a:rPr lang="en-US" dirty="0" err="1"/>
              <a:t>struct</a:t>
            </a:r>
            <a:r>
              <a:rPr lang="en-US" dirty="0"/>
              <a:t> </a:t>
            </a:r>
            <a:r>
              <a:rPr lang="en-US" dirty="0" err="1"/>
              <a:t>student_name</a:t>
            </a:r>
            <a:r>
              <a:rPr lang="en-US" dirty="0"/>
              <a:t> {char </a:t>
            </a:r>
            <a:r>
              <a:rPr lang="en-US" dirty="0" err="1"/>
              <a:t>firstname</a:t>
            </a:r>
            <a:r>
              <a:rPr lang="en-US" dirty="0"/>
              <a:t>[20]; char </a:t>
            </a:r>
            <a:r>
              <a:rPr lang="en-US" dirty="0" err="1"/>
              <a:t>lastname</a:t>
            </a:r>
            <a:r>
              <a:rPr lang="en-US" dirty="0"/>
              <a:t>[20];};</a:t>
            </a:r>
          </a:p>
          <a:p>
            <a:pPr marL="0" indent="0">
              <a:buNone/>
            </a:pPr>
            <a:r>
              <a:rPr lang="en-US" dirty="0"/>
              <a:t> </a:t>
            </a:r>
            <a:r>
              <a:rPr lang="en-US" dirty="0" err="1"/>
              <a:t>struct</a:t>
            </a:r>
            <a:r>
              <a:rPr lang="en-US" dirty="0"/>
              <a:t> student{ </a:t>
            </a:r>
            <a:r>
              <a:rPr lang="en-US" dirty="0" err="1"/>
              <a:t>struct</a:t>
            </a:r>
            <a:r>
              <a:rPr lang="en-US" dirty="0"/>
              <a:t> </a:t>
            </a:r>
            <a:r>
              <a:rPr lang="en-US" dirty="0" err="1"/>
              <a:t>student_name</a:t>
            </a:r>
            <a:r>
              <a:rPr lang="en-US" dirty="0"/>
              <a:t> name;</a:t>
            </a:r>
          </a:p>
          <a:p>
            <a:pPr marL="0" indent="0">
              <a:buNone/>
            </a:pPr>
            <a:r>
              <a:rPr lang="en-US" dirty="0"/>
              <a:t>                             </a:t>
            </a:r>
            <a:r>
              <a:rPr lang="en-US" dirty="0" err="1"/>
              <a:t>int</a:t>
            </a:r>
            <a:r>
              <a:rPr lang="en-US" dirty="0"/>
              <a:t> </a:t>
            </a:r>
            <a:r>
              <a:rPr lang="en-US" dirty="0" err="1"/>
              <a:t>rollno</a:t>
            </a:r>
            <a:r>
              <a:rPr lang="en-US" dirty="0"/>
              <a:t>;</a:t>
            </a:r>
          </a:p>
          <a:p>
            <a:pPr marL="0" indent="0">
              <a:buNone/>
            </a:pPr>
            <a:r>
              <a:rPr lang="en-US" dirty="0"/>
              <a:t>                            };</a:t>
            </a:r>
          </a:p>
          <a:p>
            <a:pPr marL="0" indent="0">
              <a:buNone/>
            </a:pPr>
            <a:r>
              <a:rPr lang="en-US" dirty="0" err="1"/>
              <a:t>struct</a:t>
            </a:r>
            <a:r>
              <a:rPr lang="en-US" dirty="0"/>
              <a:t> student s1;</a:t>
            </a:r>
          </a:p>
          <a:p>
            <a:pPr marL="0" indent="0">
              <a:buNone/>
            </a:pPr>
            <a:r>
              <a:rPr lang="en-US" b="1" i="1" dirty="0"/>
              <a:t>Elements will be accessed as:</a:t>
            </a:r>
          </a:p>
          <a:p>
            <a:pPr marL="0" indent="0">
              <a:buNone/>
            </a:pPr>
            <a:r>
              <a:rPr lang="en-US" dirty="0"/>
              <a:t>s1.name.firstname, s1.name.lastname, s1.rollno;</a:t>
            </a:r>
          </a:p>
        </p:txBody>
      </p:sp>
      <p:sp>
        <p:nvSpPr>
          <p:cNvPr id="4" name="Footer Placeholder 3"/>
          <p:cNvSpPr>
            <a:spLocks noGrp="1"/>
          </p:cNvSpPr>
          <p:nvPr/>
        </p:nvSpPr>
        <p:spPr>
          <a:xfrm>
            <a:off x="9400673" y="6366543"/>
            <a:ext cx="2534653" cy="35727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5"/>
          <p:cNvSpPr>
            <a:spLocks noGrp="1"/>
          </p:cNvSpPr>
          <p:nvPr>
            <p:ph type="dt" sz="half" idx="10"/>
          </p:nvPr>
        </p:nvSpPr>
        <p:spPr/>
        <p:txBody>
          <a:bodyPr/>
          <a:lstStyle/>
          <a:p>
            <a:fld id="{66FE4221-4A9F-4E94-B92B-B2D1E4571077}" type="datetime1">
              <a:rPr lang="en-US" smtClean="0"/>
              <a:t>8/1/2024</a:t>
            </a:fld>
            <a:endParaRPr lang="en-US"/>
          </a:p>
        </p:txBody>
      </p:sp>
      <p:sp>
        <p:nvSpPr>
          <p:cNvPr id="7" name="Footer Placeholder 6"/>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35791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ways of declaring structures…</a:t>
            </a:r>
          </a:p>
        </p:txBody>
      </p:sp>
      <p:sp>
        <p:nvSpPr>
          <p:cNvPr id="3" name="Content Placeholder 2"/>
          <p:cNvSpPr>
            <a:spLocks noGrp="1"/>
          </p:cNvSpPr>
          <p:nvPr>
            <p:ph idx="1"/>
          </p:nvPr>
        </p:nvSpPr>
        <p:spPr/>
        <p:txBody>
          <a:bodyPr>
            <a:normAutofit fontScale="62500" lnSpcReduction="20000"/>
          </a:bodyPr>
          <a:lstStyle/>
          <a:p>
            <a:pPr marL="0" indent="0">
              <a:buNone/>
            </a:pPr>
            <a:r>
              <a:rPr lang="en-GB" b="1" dirty="0" err="1"/>
              <a:t>struct</a:t>
            </a:r>
            <a:r>
              <a:rPr lang="en-GB" dirty="0"/>
              <a:t> employee  </a:t>
            </a:r>
          </a:p>
          <a:p>
            <a:pPr marL="0" indent="0">
              <a:buNone/>
            </a:pPr>
            <a:r>
              <a:rPr lang="en-GB" dirty="0"/>
              <a:t>{   </a:t>
            </a:r>
            <a:r>
              <a:rPr lang="en-GB" b="1" dirty="0" err="1"/>
              <a:t>int</a:t>
            </a:r>
            <a:r>
              <a:rPr lang="en-GB" dirty="0"/>
              <a:t> id;  </a:t>
            </a:r>
          </a:p>
          <a:p>
            <a:pPr marL="0" indent="0">
              <a:buNone/>
            </a:pPr>
            <a:r>
              <a:rPr lang="en-GB" dirty="0"/>
              <a:t>    </a:t>
            </a:r>
            <a:r>
              <a:rPr lang="en-GB" b="1" dirty="0"/>
              <a:t>char</a:t>
            </a:r>
            <a:r>
              <a:rPr lang="en-GB" dirty="0"/>
              <a:t> name[50];  </a:t>
            </a:r>
          </a:p>
          <a:p>
            <a:pPr marL="0" indent="0">
              <a:buNone/>
            </a:pPr>
            <a:r>
              <a:rPr lang="en-GB" dirty="0"/>
              <a:t>    </a:t>
            </a:r>
            <a:r>
              <a:rPr lang="en-GB" b="1" dirty="0"/>
              <a:t>float</a:t>
            </a:r>
            <a:r>
              <a:rPr lang="en-GB" dirty="0"/>
              <a:t> salary;  </a:t>
            </a:r>
          </a:p>
          <a:p>
            <a:pPr marL="0" indent="0">
              <a:buNone/>
            </a:pPr>
            <a:r>
              <a:rPr lang="en-GB" dirty="0"/>
              <a:t>};</a:t>
            </a:r>
          </a:p>
          <a:p>
            <a:pPr marL="0" indent="0">
              <a:buNone/>
            </a:pPr>
            <a:r>
              <a:rPr lang="en-IN" b="1" dirty="0" err="1"/>
              <a:t>struct</a:t>
            </a:r>
            <a:r>
              <a:rPr lang="en-IN" dirty="0"/>
              <a:t> employee e1, e2;  </a:t>
            </a:r>
          </a:p>
          <a:p>
            <a:pPr marL="0" indent="0">
              <a:buNone/>
            </a:pPr>
            <a:endParaRPr lang="en-IN" b="1" dirty="0"/>
          </a:p>
          <a:p>
            <a:pPr marL="0" indent="0">
              <a:buNone/>
            </a:pPr>
            <a:endParaRPr lang="en-IN" b="1" dirty="0"/>
          </a:p>
          <a:p>
            <a:pPr marL="0" indent="0">
              <a:buNone/>
            </a:pPr>
            <a:r>
              <a:rPr lang="en-GB" b="1" dirty="0" err="1"/>
              <a:t>struct</a:t>
            </a:r>
            <a:r>
              <a:rPr lang="en-GB" dirty="0"/>
              <a:t> employee  </a:t>
            </a:r>
          </a:p>
          <a:p>
            <a:pPr marL="0" indent="0">
              <a:buNone/>
            </a:pPr>
            <a:r>
              <a:rPr lang="en-GB" dirty="0"/>
              <a:t>{   </a:t>
            </a:r>
            <a:r>
              <a:rPr lang="en-GB" b="1" dirty="0" err="1"/>
              <a:t>int</a:t>
            </a:r>
            <a:r>
              <a:rPr lang="en-GB" dirty="0"/>
              <a:t> id;  </a:t>
            </a:r>
          </a:p>
          <a:p>
            <a:pPr marL="0" indent="0">
              <a:buNone/>
            </a:pPr>
            <a:r>
              <a:rPr lang="en-GB" dirty="0"/>
              <a:t>    </a:t>
            </a:r>
            <a:r>
              <a:rPr lang="en-GB" b="1" dirty="0"/>
              <a:t>char</a:t>
            </a:r>
            <a:r>
              <a:rPr lang="en-GB" dirty="0"/>
              <a:t> name[50];  </a:t>
            </a:r>
          </a:p>
          <a:p>
            <a:pPr marL="0" indent="0">
              <a:buNone/>
            </a:pPr>
            <a:r>
              <a:rPr lang="en-GB" dirty="0"/>
              <a:t>    </a:t>
            </a:r>
            <a:r>
              <a:rPr lang="en-GB" b="1" dirty="0"/>
              <a:t>float</a:t>
            </a:r>
            <a:r>
              <a:rPr lang="en-GB" dirty="0"/>
              <a:t> salary;  </a:t>
            </a:r>
          </a:p>
          <a:p>
            <a:pPr marL="0" indent="0">
              <a:buNone/>
            </a:pPr>
            <a:r>
              <a:rPr lang="en-GB" dirty="0"/>
              <a:t>}</a:t>
            </a:r>
            <a:r>
              <a:rPr lang="en-IN" dirty="0"/>
              <a:t> e1, e2;  </a:t>
            </a:r>
          </a:p>
          <a:p>
            <a:pPr marL="0" indent="0">
              <a:buNone/>
            </a:pPr>
            <a:endParaRPr lang="en-GB" dirty="0"/>
          </a:p>
        </p:txBody>
      </p:sp>
      <p:sp>
        <p:nvSpPr>
          <p:cNvPr id="4" name="Date Placeholder 3"/>
          <p:cNvSpPr>
            <a:spLocks noGrp="1"/>
          </p:cNvSpPr>
          <p:nvPr>
            <p:ph type="dt" sz="half" idx="10"/>
          </p:nvPr>
        </p:nvSpPr>
        <p:spPr/>
        <p:txBody>
          <a:bodyPr/>
          <a:lstStyle/>
          <a:p>
            <a:fld id="{122960C6-20DC-4871-B1B8-925F0824648B}"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42608429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Accessing members of the structure..</a:t>
            </a:r>
          </a:p>
        </p:txBody>
      </p:sp>
      <p:sp>
        <p:nvSpPr>
          <p:cNvPr id="3" name="Content Placeholder 2"/>
          <p:cNvSpPr>
            <a:spLocks noGrp="1"/>
          </p:cNvSpPr>
          <p:nvPr>
            <p:ph idx="1"/>
          </p:nvPr>
        </p:nvSpPr>
        <p:spPr/>
        <p:txBody>
          <a:bodyPr/>
          <a:lstStyle/>
          <a:p>
            <a:pPr marL="0" indent="0">
              <a:buNone/>
            </a:pPr>
            <a:r>
              <a:rPr lang="en-GB" dirty="0"/>
              <a:t>There are two ways to access structure members:</a:t>
            </a:r>
          </a:p>
          <a:p>
            <a:pPr marL="0" indent="0">
              <a:buNone/>
            </a:pPr>
            <a:r>
              <a:rPr lang="en-GB" dirty="0"/>
              <a:t>1. By . (member or dot operator)</a:t>
            </a:r>
          </a:p>
          <a:p>
            <a:pPr marL="0" indent="0">
              <a:buNone/>
            </a:pPr>
            <a:r>
              <a:rPr lang="en-GB" dirty="0"/>
              <a:t>2. By -&gt; (structure pointer operator)</a:t>
            </a:r>
          </a:p>
          <a:p>
            <a:pPr marL="0" indent="0">
              <a:buNone/>
            </a:pPr>
            <a:endParaRPr lang="en-GB" dirty="0"/>
          </a:p>
          <a:p>
            <a:pPr marL="0" indent="0">
              <a:buNone/>
            </a:pPr>
            <a:r>
              <a:rPr lang="en-GB" dirty="0"/>
              <a:t> </a:t>
            </a:r>
            <a:r>
              <a:rPr lang="en-GB" dirty="0" err="1"/>
              <a:t>Struct</a:t>
            </a:r>
            <a:r>
              <a:rPr lang="en-GB" dirty="0"/>
              <a:t> student * s1;</a:t>
            </a:r>
          </a:p>
          <a:p>
            <a:pPr marL="0" indent="0">
              <a:buNone/>
            </a:pPr>
            <a:r>
              <a:rPr lang="en-GB" dirty="0"/>
              <a:t>S1 = (</a:t>
            </a:r>
            <a:r>
              <a:rPr lang="en-GB" dirty="0" err="1"/>
              <a:t>struct</a:t>
            </a:r>
            <a:r>
              <a:rPr lang="en-GB" dirty="0"/>
              <a:t> student*) </a:t>
            </a:r>
            <a:r>
              <a:rPr lang="en-GB" dirty="0" err="1"/>
              <a:t>malloc</a:t>
            </a:r>
            <a:r>
              <a:rPr lang="en-GB" dirty="0"/>
              <a:t>(</a:t>
            </a:r>
            <a:r>
              <a:rPr lang="en-GB" dirty="0" err="1"/>
              <a:t>sizeof</a:t>
            </a:r>
            <a:r>
              <a:rPr lang="en-GB" dirty="0"/>
              <a:t>(</a:t>
            </a:r>
            <a:r>
              <a:rPr lang="en-GB" dirty="0" err="1"/>
              <a:t>struct</a:t>
            </a:r>
            <a:r>
              <a:rPr lang="en-GB" dirty="0"/>
              <a:t> student))</a:t>
            </a:r>
          </a:p>
          <a:p>
            <a:pPr marL="0" indent="0">
              <a:buNone/>
            </a:pPr>
            <a:r>
              <a:rPr lang="en-GB" dirty="0"/>
              <a:t>S1-&gt;</a:t>
            </a:r>
            <a:r>
              <a:rPr lang="en-GB" dirty="0" err="1"/>
              <a:t>rollno</a:t>
            </a:r>
            <a:r>
              <a:rPr lang="en-GB" dirty="0"/>
              <a:t> = 101;</a:t>
            </a:r>
          </a:p>
          <a:p>
            <a:pPr marL="0" indent="0">
              <a:buNone/>
            </a:pPr>
            <a:endParaRPr lang="en-GB" dirty="0"/>
          </a:p>
        </p:txBody>
      </p:sp>
      <p:sp>
        <p:nvSpPr>
          <p:cNvPr id="4" name="Date Placeholder 3"/>
          <p:cNvSpPr>
            <a:spLocks noGrp="1"/>
          </p:cNvSpPr>
          <p:nvPr>
            <p:ph type="dt" sz="half" idx="10"/>
          </p:nvPr>
        </p:nvSpPr>
        <p:spPr/>
        <p:txBody>
          <a:bodyPr/>
          <a:lstStyle/>
          <a:p>
            <a:fld id="{122960C6-20DC-4871-B1B8-925F0824648B}"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243995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Use of Arrow operator</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struct</a:t>
            </a:r>
            <a:r>
              <a:rPr lang="en-US" dirty="0"/>
              <a:t>  employee  { </a:t>
            </a:r>
            <a:r>
              <a:rPr lang="en-US" dirty="0" err="1"/>
              <a:t>int</a:t>
            </a:r>
            <a:r>
              <a:rPr lang="en-US" dirty="0"/>
              <a:t> </a:t>
            </a:r>
            <a:r>
              <a:rPr lang="en-US" dirty="0" err="1"/>
              <a:t>idno</a:t>
            </a:r>
            <a:r>
              <a:rPr lang="en-US" dirty="0"/>
              <a:t>; char name[20];};</a:t>
            </a:r>
          </a:p>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struct</a:t>
            </a:r>
            <a:r>
              <a:rPr lang="en-US" dirty="0"/>
              <a:t> employee *</a:t>
            </a:r>
            <a:r>
              <a:rPr lang="en-US" dirty="0" err="1"/>
              <a:t>manish</a:t>
            </a:r>
            <a:r>
              <a:rPr lang="en-US" dirty="0"/>
              <a:t>;</a:t>
            </a:r>
          </a:p>
          <a:p>
            <a:pPr marL="0" indent="0">
              <a:buNone/>
            </a:pPr>
            <a:r>
              <a:rPr lang="en-US" dirty="0" err="1"/>
              <a:t>manish</a:t>
            </a:r>
            <a:r>
              <a:rPr lang="en-US" dirty="0"/>
              <a:t> = (</a:t>
            </a:r>
            <a:r>
              <a:rPr lang="en-US" dirty="0" err="1"/>
              <a:t>struct</a:t>
            </a:r>
            <a:r>
              <a:rPr lang="en-US" dirty="0"/>
              <a:t> employee *) </a:t>
            </a:r>
            <a:r>
              <a:rPr lang="en-US" dirty="0" err="1"/>
              <a:t>malloc</a:t>
            </a:r>
            <a:r>
              <a:rPr lang="en-US" dirty="0"/>
              <a:t>(</a:t>
            </a:r>
            <a:r>
              <a:rPr lang="en-US" dirty="0" err="1"/>
              <a:t>sizeof</a:t>
            </a:r>
            <a:r>
              <a:rPr lang="en-US" dirty="0"/>
              <a:t> (</a:t>
            </a:r>
            <a:r>
              <a:rPr lang="en-US" dirty="0" err="1"/>
              <a:t>struct</a:t>
            </a:r>
            <a:r>
              <a:rPr lang="en-US" dirty="0"/>
              <a:t> employee)) </a:t>
            </a:r>
          </a:p>
          <a:p>
            <a:pPr marL="0" indent="0">
              <a:buNone/>
            </a:pPr>
            <a:r>
              <a:rPr lang="en-US" dirty="0"/>
              <a:t>   </a:t>
            </a:r>
            <a:r>
              <a:rPr lang="en-US" dirty="0" err="1"/>
              <a:t>printf</a:t>
            </a:r>
            <a:r>
              <a:rPr lang="en-US" dirty="0"/>
              <a:t>(“\n enter </a:t>
            </a:r>
            <a:r>
              <a:rPr lang="en-US" dirty="0" err="1"/>
              <a:t>idno</a:t>
            </a:r>
            <a:r>
              <a:rPr lang="en-US" dirty="0"/>
              <a:t> of </a:t>
            </a:r>
            <a:r>
              <a:rPr lang="en-US" dirty="0" err="1"/>
              <a:t>manish</a:t>
            </a:r>
            <a:r>
              <a:rPr lang="en-US" dirty="0"/>
              <a:t>”);</a:t>
            </a:r>
          </a:p>
          <a:p>
            <a:pPr marL="0" indent="0">
              <a:buNone/>
            </a:pPr>
            <a:r>
              <a:rPr lang="en-US" dirty="0"/>
              <a:t>   </a:t>
            </a:r>
            <a:r>
              <a:rPr lang="en-US" dirty="0" err="1"/>
              <a:t>scanf</a:t>
            </a:r>
            <a:r>
              <a:rPr lang="en-US" dirty="0"/>
              <a:t>(“%d”, (*</a:t>
            </a:r>
            <a:r>
              <a:rPr lang="en-US" dirty="0" err="1"/>
              <a:t>manish</a:t>
            </a:r>
            <a:r>
              <a:rPr lang="en-US" dirty="0"/>
              <a:t>).</a:t>
            </a:r>
            <a:r>
              <a:rPr lang="en-US" dirty="0" err="1"/>
              <a:t>idno</a:t>
            </a:r>
            <a:r>
              <a:rPr lang="en-US" dirty="0"/>
              <a:t>);</a:t>
            </a:r>
          </a:p>
          <a:p>
            <a:pPr marL="0" indent="0">
              <a:buNone/>
            </a:pPr>
            <a:r>
              <a:rPr lang="en-US" dirty="0"/>
              <a:t>   </a:t>
            </a:r>
            <a:r>
              <a:rPr lang="en-US" dirty="0" err="1"/>
              <a:t>printf</a:t>
            </a:r>
            <a:r>
              <a:rPr lang="en-US" dirty="0"/>
              <a:t>(“\n enter name of </a:t>
            </a:r>
            <a:r>
              <a:rPr lang="en-US" dirty="0" err="1"/>
              <a:t>manish</a:t>
            </a:r>
            <a:r>
              <a:rPr lang="en-US" dirty="0"/>
              <a:t>”);</a:t>
            </a:r>
          </a:p>
          <a:p>
            <a:pPr marL="0" indent="0">
              <a:buNone/>
            </a:pPr>
            <a:r>
              <a:rPr lang="en-US" dirty="0"/>
              <a:t>   </a:t>
            </a:r>
            <a:r>
              <a:rPr lang="en-US" dirty="0" err="1"/>
              <a:t>scanf</a:t>
            </a:r>
            <a:r>
              <a:rPr lang="en-US" dirty="0"/>
              <a:t>(“%s”, (*</a:t>
            </a:r>
            <a:r>
              <a:rPr lang="en-US" dirty="0" err="1"/>
              <a:t>manish</a:t>
            </a:r>
            <a:r>
              <a:rPr lang="en-US" dirty="0"/>
              <a:t>).name);</a:t>
            </a:r>
          </a:p>
          <a:p>
            <a:pPr marL="0" indent="0">
              <a:buNone/>
            </a:pPr>
            <a:r>
              <a:rPr lang="en-US" dirty="0" err="1"/>
              <a:t>printf</a:t>
            </a:r>
            <a:r>
              <a:rPr lang="en-US" dirty="0"/>
              <a:t>(“Id no = %d   Name = %s\n”, </a:t>
            </a:r>
            <a:r>
              <a:rPr lang="en-US" dirty="0" err="1"/>
              <a:t>manish</a:t>
            </a:r>
            <a:r>
              <a:rPr lang="en-US" dirty="0"/>
              <a:t>-&gt;</a:t>
            </a:r>
            <a:r>
              <a:rPr lang="en-US" dirty="0" err="1"/>
              <a:t>idno,manish</a:t>
            </a:r>
            <a:r>
              <a:rPr lang="en-US" dirty="0"/>
              <a:t>-&gt;name);</a:t>
            </a:r>
          </a:p>
          <a:p>
            <a:pPr marL="0" indent="0">
              <a:buNone/>
            </a:pPr>
            <a:r>
              <a:rPr lang="en-US" dirty="0"/>
              <a:t>}}</a:t>
            </a:r>
          </a:p>
          <a:p>
            <a:endParaRPr lang="en-IN" dirty="0"/>
          </a:p>
        </p:txBody>
      </p:sp>
      <p:sp>
        <p:nvSpPr>
          <p:cNvPr id="4" name="Date Placeholder 3"/>
          <p:cNvSpPr>
            <a:spLocks noGrp="1"/>
          </p:cNvSpPr>
          <p:nvPr>
            <p:ph type="dt" sz="half" idx="10"/>
          </p:nvPr>
        </p:nvSpPr>
        <p:spPr/>
        <p:txBody>
          <a:bodyPr/>
          <a:lstStyle/>
          <a:p>
            <a:fld id="{A3211153-294C-4988-8F24-55FE77C0B240}"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382033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Initializing Structures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GB" dirty="0" err="1"/>
              <a:t>struct</a:t>
            </a:r>
            <a:r>
              <a:rPr lang="en-GB" dirty="0"/>
              <a:t> date{ </a:t>
            </a:r>
            <a:r>
              <a:rPr lang="en-GB" dirty="0" err="1"/>
              <a:t>int</a:t>
            </a:r>
            <a:r>
              <a:rPr lang="en-GB" dirty="0"/>
              <a:t> day; </a:t>
            </a:r>
            <a:r>
              <a:rPr lang="en-GB" dirty="0" err="1"/>
              <a:t>int</a:t>
            </a:r>
            <a:r>
              <a:rPr lang="en-GB" dirty="0"/>
              <a:t> month; </a:t>
            </a:r>
            <a:r>
              <a:rPr lang="en-GB" dirty="0" err="1"/>
              <a:t>int</a:t>
            </a:r>
            <a:r>
              <a:rPr lang="en-GB" dirty="0"/>
              <a:t> year;}</a:t>
            </a:r>
          </a:p>
          <a:p>
            <a:pPr marL="0" indent="0">
              <a:buNone/>
            </a:pPr>
            <a:r>
              <a:rPr lang="en-GB" dirty="0" err="1"/>
              <a:t>struct</a:t>
            </a:r>
            <a:r>
              <a:rPr lang="en-GB" dirty="0"/>
              <a:t> date today = {31,12,2022}; </a:t>
            </a:r>
          </a:p>
          <a:p>
            <a:pPr marL="0" indent="0">
              <a:buNone/>
            </a:pPr>
            <a:r>
              <a:rPr lang="en-GB" dirty="0"/>
              <a:t>A structure may be initialized at the time it is declared </a:t>
            </a:r>
          </a:p>
          <a:p>
            <a:r>
              <a:rPr lang="en-GB" dirty="0"/>
              <a:t>The Order is essential</a:t>
            </a:r>
          </a:p>
          <a:p>
            <a:r>
              <a:rPr lang="en-GB" dirty="0"/>
              <a:t>The sequence of values is used to initialize the successive variables in the structure</a:t>
            </a:r>
          </a:p>
          <a:p>
            <a:r>
              <a:rPr lang="en-GB" dirty="0"/>
              <a:t>It is an error to have more initializers than members</a:t>
            </a:r>
          </a:p>
          <a:p>
            <a:r>
              <a:rPr lang="en-GB" dirty="0"/>
              <a:t>If fewer initializers than the members, the initializers provided are used to initialize the data members and the remaining are initialized to 0 if primitive type</a:t>
            </a:r>
            <a:endParaRPr lang="en-IN" dirty="0"/>
          </a:p>
        </p:txBody>
      </p:sp>
      <p:sp>
        <p:nvSpPr>
          <p:cNvPr id="4" name="Date Placeholder 3"/>
          <p:cNvSpPr>
            <a:spLocks noGrp="1"/>
          </p:cNvSpPr>
          <p:nvPr>
            <p:ph type="dt" sz="half" idx="10"/>
          </p:nvPr>
        </p:nvSpPr>
        <p:spPr/>
        <p:txBody>
          <a:bodyPr/>
          <a:lstStyle/>
          <a:p>
            <a:fld id="{B3AB67AD-0274-49F4-8AD2-E987F829FE47}"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10898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Passing structures to functions</a:t>
            </a:r>
          </a:p>
        </p:txBody>
      </p:sp>
      <p:sp>
        <p:nvSpPr>
          <p:cNvPr id="3" name="Content Placeholder 2"/>
          <p:cNvSpPr>
            <a:spLocks noGrp="1"/>
          </p:cNvSpPr>
          <p:nvPr>
            <p:ph idx="1"/>
          </p:nvPr>
        </p:nvSpPr>
        <p:spPr>
          <a:xfrm>
            <a:off x="988194" y="1690688"/>
            <a:ext cx="10515600" cy="4351338"/>
          </a:xfrm>
        </p:spPr>
        <p:txBody>
          <a:bodyPr>
            <a:normAutofit/>
          </a:bodyPr>
          <a:lstStyle/>
          <a:p>
            <a:r>
              <a:rPr lang="en-US" b="1" i="1" dirty="0"/>
              <a:t>Passing individual members</a:t>
            </a:r>
          </a:p>
          <a:p>
            <a:pPr marL="0" indent="0">
              <a:buNone/>
            </a:pPr>
            <a:r>
              <a:rPr lang="en-US" dirty="0" err="1"/>
              <a:t>struct</a:t>
            </a:r>
            <a:r>
              <a:rPr lang="en-US" dirty="0"/>
              <a:t> point {</a:t>
            </a:r>
            <a:r>
              <a:rPr lang="en-US" dirty="0" err="1"/>
              <a:t>int</a:t>
            </a:r>
            <a:r>
              <a:rPr lang="en-US" dirty="0"/>
              <a:t> x; </a:t>
            </a:r>
            <a:r>
              <a:rPr lang="en-US" dirty="0" err="1"/>
              <a:t>int</a:t>
            </a:r>
            <a:r>
              <a:rPr lang="en-US" dirty="0"/>
              <a:t> y;}</a:t>
            </a:r>
          </a:p>
          <a:p>
            <a:pPr marL="0" indent="0">
              <a:buNone/>
            </a:pPr>
            <a:r>
              <a:rPr lang="en-US" dirty="0"/>
              <a:t>void fun(</a:t>
            </a:r>
            <a:r>
              <a:rPr lang="en-US" dirty="0" err="1"/>
              <a:t>int,int</a:t>
            </a:r>
            <a:r>
              <a:rPr lang="en-US" dirty="0"/>
              <a:t>);</a:t>
            </a:r>
          </a:p>
          <a:p>
            <a:pPr marL="0" indent="0">
              <a:buNone/>
            </a:pPr>
            <a:r>
              <a:rPr lang="en-US" dirty="0"/>
              <a:t>main() {</a:t>
            </a:r>
            <a:r>
              <a:rPr lang="en-US" dirty="0" err="1"/>
              <a:t>struct</a:t>
            </a:r>
            <a:r>
              <a:rPr lang="en-US" dirty="0"/>
              <a:t> point p1 = {2,3};</a:t>
            </a:r>
          </a:p>
          <a:p>
            <a:pPr marL="0" indent="0">
              <a:buNone/>
            </a:pPr>
            <a:r>
              <a:rPr lang="en-US" dirty="0"/>
              <a:t>               fun(p1.x,p1.y);</a:t>
            </a:r>
          </a:p>
          <a:p>
            <a:pPr marL="0" indent="0">
              <a:buNone/>
            </a:pPr>
            <a:r>
              <a:rPr lang="en-US" dirty="0"/>
              <a:t>               }</a:t>
            </a:r>
          </a:p>
          <a:p>
            <a:pPr marL="0" indent="0">
              <a:buNone/>
            </a:pPr>
            <a:r>
              <a:rPr lang="en-US" dirty="0"/>
              <a:t>void fun(</a:t>
            </a:r>
            <a:r>
              <a:rPr lang="en-US" dirty="0" err="1"/>
              <a:t>int</a:t>
            </a:r>
            <a:r>
              <a:rPr lang="en-US" dirty="0"/>
              <a:t> a, </a:t>
            </a:r>
            <a:r>
              <a:rPr lang="en-US" dirty="0" err="1"/>
              <a:t>int</a:t>
            </a:r>
            <a:r>
              <a:rPr lang="en-US" dirty="0"/>
              <a:t> b)</a:t>
            </a:r>
          </a:p>
          <a:p>
            <a:pPr marL="0" indent="0">
              <a:buNone/>
            </a:pPr>
            <a:r>
              <a:rPr lang="en-US" dirty="0"/>
              <a:t>{</a:t>
            </a:r>
            <a:r>
              <a:rPr lang="en-US" dirty="0" err="1"/>
              <a:t>printf</a:t>
            </a:r>
            <a:r>
              <a:rPr lang="en-US" dirty="0"/>
              <a:t>(“value =%d  \</a:t>
            </a:r>
            <a:r>
              <a:rPr lang="en-US" dirty="0" err="1"/>
              <a:t>n”,a</a:t>
            </a:r>
            <a:r>
              <a:rPr lang="en-US" dirty="0"/>
              <a:t>*b);}   </a:t>
            </a:r>
          </a:p>
          <a:p>
            <a:pPr marL="0" indent="0">
              <a:buNone/>
            </a:pPr>
            <a:endParaRPr lang="en-US" dirty="0"/>
          </a:p>
          <a:p>
            <a:endParaRPr lang="en-US" dirty="0"/>
          </a:p>
        </p:txBody>
      </p:sp>
      <p:sp>
        <p:nvSpPr>
          <p:cNvPr id="4" name="Footer Placeholder 3"/>
          <p:cNvSpPr>
            <a:spLocks noGrp="1"/>
          </p:cNvSpPr>
          <p:nvPr/>
        </p:nvSpPr>
        <p:spPr>
          <a:xfrm>
            <a:off x="9400673" y="6366543"/>
            <a:ext cx="2534653" cy="35727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5"/>
          <p:cNvSpPr>
            <a:spLocks noGrp="1"/>
          </p:cNvSpPr>
          <p:nvPr>
            <p:ph type="dt" sz="half" idx="10"/>
          </p:nvPr>
        </p:nvSpPr>
        <p:spPr/>
        <p:txBody>
          <a:bodyPr/>
          <a:lstStyle/>
          <a:p>
            <a:fld id="{CF450C64-E578-4AE7-A4CB-EB4D56353B5C}" type="datetime1">
              <a:rPr lang="en-US" smtClean="0"/>
              <a:t>8/1/2024</a:t>
            </a:fld>
            <a:endParaRPr lang="en-US"/>
          </a:p>
        </p:txBody>
      </p:sp>
      <p:sp>
        <p:nvSpPr>
          <p:cNvPr id="7" name="Footer Placeholder 6"/>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144988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Passing structures …….</a:t>
            </a:r>
          </a:p>
        </p:txBody>
      </p:sp>
      <p:sp>
        <p:nvSpPr>
          <p:cNvPr id="3" name="Content Placeholder 2"/>
          <p:cNvSpPr>
            <a:spLocks noGrp="1"/>
          </p:cNvSpPr>
          <p:nvPr>
            <p:ph idx="1"/>
          </p:nvPr>
        </p:nvSpPr>
        <p:spPr/>
        <p:txBody>
          <a:bodyPr>
            <a:normAutofit/>
          </a:bodyPr>
          <a:lstStyle/>
          <a:p>
            <a:r>
              <a:rPr lang="en-US" b="1" i="1" dirty="0"/>
              <a:t>Passing entire structure</a:t>
            </a:r>
          </a:p>
          <a:p>
            <a:pPr marL="0" indent="0">
              <a:buNone/>
            </a:pPr>
            <a:r>
              <a:rPr lang="en-US" dirty="0" err="1"/>
              <a:t>struct</a:t>
            </a:r>
            <a:r>
              <a:rPr lang="en-US" dirty="0"/>
              <a:t> point {</a:t>
            </a:r>
            <a:r>
              <a:rPr lang="en-US" dirty="0" err="1"/>
              <a:t>int</a:t>
            </a:r>
            <a:r>
              <a:rPr lang="en-US" dirty="0"/>
              <a:t> x; </a:t>
            </a:r>
            <a:r>
              <a:rPr lang="en-US" dirty="0" err="1"/>
              <a:t>int</a:t>
            </a:r>
            <a:r>
              <a:rPr lang="en-US" dirty="0"/>
              <a:t> y;}</a:t>
            </a:r>
          </a:p>
          <a:p>
            <a:pPr marL="0" indent="0">
              <a:buNone/>
            </a:pPr>
            <a:r>
              <a:rPr lang="en-US" dirty="0"/>
              <a:t>void fun(</a:t>
            </a:r>
            <a:r>
              <a:rPr lang="en-US" dirty="0" err="1"/>
              <a:t>struct</a:t>
            </a:r>
            <a:r>
              <a:rPr lang="en-US" dirty="0"/>
              <a:t> point);</a:t>
            </a:r>
          </a:p>
          <a:p>
            <a:pPr marL="0" indent="0">
              <a:buNone/>
            </a:pPr>
            <a:r>
              <a:rPr lang="en-US" dirty="0"/>
              <a:t>main() {</a:t>
            </a:r>
            <a:r>
              <a:rPr lang="en-US" dirty="0" err="1"/>
              <a:t>struct</a:t>
            </a:r>
            <a:r>
              <a:rPr lang="en-US" dirty="0"/>
              <a:t> point p1 = {2,3};</a:t>
            </a:r>
          </a:p>
          <a:p>
            <a:pPr marL="0" indent="0">
              <a:buNone/>
            </a:pPr>
            <a:r>
              <a:rPr lang="en-US" dirty="0"/>
              <a:t>               fun(p1);</a:t>
            </a:r>
          </a:p>
          <a:p>
            <a:pPr marL="0" indent="0">
              <a:buNone/>
            </a:pPr>
            <a:r>
              <a:rPr lang="en-US" dirty="0"/>
              <a:t>               }</a:t>
            </a:r>
          </a:p>
          <a:p>
            <a:pPr marL="0" indent="0">
              <a:buNone/>
            </a:pPr>
            <a:r>
              <a:rPr lang="en-US" dirty="0"/>
              <a:t>void fun(</a:t>
            </a:r>
            <a:r>
              <a:rPr lang="en-US" dirty="0" err="1"/>
              <a:t>struct</a:t>
            </a:r>
            <a:r>
              <a:rPr lang="en-US" dirty="0"/>
              <a:t> point  b)</a:t>
            </a:r>
          </a:p>
          <a:p>
            <a:pPr marL="0" indent="0">
              <a:buNone/>
            </a:pPr>
            <a:r>
              <a:rPr lang="en-US" dirty="0"/>
              <a:t>{</a:t>
            </a:r>
            <a:r>
              <a:rPr lang="en-US" dirty="0" err="1"/>
              <a:t>printf</a:t>
            </a:r>
            <a:r>
              <a:rPr lang="en-US" dirty="0"/>
              <a:t>{“value =  %d\n”,</a:t>
            </a:r>
            <a:r>
              <a:rPr lang="en-US" dirty="0" err="1"/>
              <a:t>b.x</a:t>
            </a:r>
            <a:r>
              <a:rPr lang="en-US" dirty="0"/>
              <a:t>* </a:t>
            </a:r>
            <a:r>
              <a:rPr lang="en-US" dirty="0" err="1"/>
              <a:t>b.y</a:t>
            </a:r>
            <a:r>
              <a:rPr lang="en-US" dirty="0"/>
              <a:t>);}</a:t>
            </a:r>
          </a:p>
          <a:p>
            <a:endParaRPr lang="en-US" dirty="0"/>
          </a:p>
        </p:txBody>
      </p:sp>
      <p:sp>
        <p:nvSpPr>
          <p:cNvPr id="4" name="Footer Placeholder 3"/>
          <p:cNvSpPr>
            <a:spLocks noGrp="1"/>
          </p:cNvSpPr>
          <p:nvPr/>
        </p:nvSpPr>
        <p:spPr>
          <a:xfrm>
            <a:off x="9400673" y="6366543"/>
            <a:ext cx="2534653" cy="35727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5"/>
          <p:cNvSpPr>
            <a:spLocks noGrp="1"/>
          </p:cNvSpPr>
          <p:nvPr>
            <p:ph type="dt" sz="half" idx="10"/>
          </p:nvPr>
        </p:nvSpPr>
        <p:spPr/>
        <p:txBody>
          <a:bodyPr/>
          <a:lstStyle/>
          <a:p>
            <a:fld id="{B68CC1A3-A098-4684-8DCD-C3EE0D8B0991}" type="datetime1">
              <a:rPr lang="en-US" smtClean="0"/>
              <a:t>8/1/2024</a:t>
            </a:fld>
            <a:endParaRPr lang="en-US"/>
          </a:p>
        </p:txBody>
      </p:sp>
      <p:sp>
        <p:nvSpPr>
          <p:cNvPr id="7" name="Footer Placeholder 6"/>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135947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a:bodyPr>
          <a:lstStyle/>
          <a:p>
            <a:pPr lvl="0" fontAlgn="base"/>
            <a:r>
              <a:rPr lang="en-IN" sz="3200" dirty="0"/>
              <a:t>A pointer variable has  a </a:t>
            </a:r>
            <a:r>
              <a:rPr lang="en-IN" sz="3200" b="1" dirty="0"/>
              <a:t>Direct value</a:t>
            </a:r>
            <a:r>
              <a:rPr lang="en-IN" sz="3200" dirty="0"/>
              <a:t>: The address of a memory cell </a:t>
            </a:r>
          </a:p>
          <a:p>
            <a:pPr lvl="0" fontAlgn="base"/>
            <a:r>
              <a:rPr lang="en-IN" sz="3200" dirty="0"/>
              <a:t>An </a:t>
            </a:r>
            <a:r>
              <a:rPr lang="en-IN" sz="3200" b="1" dirty="0"/>
              <a:t>Indirect value:</a:t>
            </a:r>
            <a:r>
              <a:rPr lang="en-IN" sz="3200" dirty="0"/>
              <a:t> The value of the memory cell whose address is the pointer's direct value and it is referenced by using the indirection operator *</a:t>
            </a:r>
          </a:p>
        </p:txBody>
      </p:sp>
      <p:sp>
        <p:nvSpPr>
          <p:cNvPr id="4" name="Date Placeholder 3"/>
          <p:cNvSpPr>
            <a:spLocks noGrp="1"/>
          </p:cNvSpPr>
          <p:nvPr>
            <p:ph type="dt" sz="half" idx="10"/>
          </p:nvPr>
        </p:nvSpPr>
        <p:spPr/>
        <p:txBody>
          <a:bodyPr/>
          <a:lstStyle/>
          <a:p>
            <a:fld id="{A6C0BC8A-7E26-4FEE-9130-41874E36D5A8}"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6</a:t>
            </a:fld>
            <a:endParaRPr lang="en-US"/>
          </a:p>
        </p:txBody>
      </p:sp>
    </p:spTree>
    <p:extLst>
      <p:ext uri="{BB962C8B-B14F-4D97-AF65-F5344CB8AC3E}">
        <p14:creationId xmlns:p14="http://schemas.microsoft.com/office/powerpoint/2010/main" val="42578803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Passing the address of structure…</a:t>
            </a:r>
          </a:p>
        </p:txBody>
      </p:sp>
      <p:sp>
        <p:nvSpPr>
          <p:cNvPr id="3" name="Content Placeholder 2"/>
          <p:cNvSpPr>
            <a:spLocks noGrp="1"/>
          </p:cNvSpPr>
          <p:nvPr>
            <p:ph idx="1"/>
          </p:nvPr>
        </p:nvSpPr>
        <p:spPr/>
        <p:txBody>
          <a:bodyPr/>
          <a:lstStyle/>
          <a:p>
            <a:r>
              <a:rPr lang="en-US" b="1" i="1" dirty="0"/>
              <a:t>Passing the address of the structure</a:t>
            </a:r>
          </a:p>
          <a:p>
            <a:pPr marL="0" indent="0">
              <a:buNone/>
            </a:pPr>
            <a:r>
              <a:rPr lang="en-US" dirty="0"/>
              <a:t>  </a:t>
            </a:r>
            <a:r>
              <a:rPr lang="en-US" dirty="0" err="1"/>
              <a:t>struct</a:t>
            </a:r>
            <a:r>
              <a:rPr lang="en-US" dirty="0"/>
              <a:t> point {</a:t>
            </a:r>
            <a:r>
              <a:rPr lang="en-US" dirty="0" err="1"/>
              <a:t>int</a:t>
            </a:r>
            <a:r>
              <a:rPr lang="en-US" dirty="0"/>
              <a:t> x; </a:t>
            </a:r>
            <a:r>
              <a:rPr lang="en-US" dirty="0" err="1"/>
              <a:t>int</a:t>
            </a:r>
            <a:r>
              <a:rPr lang="en-US" dirty="0"/>
              <a:t> y;}</a:t>
            </a:r>
          </a:p>
          <a:p>
            <a:pPr marL="0" indent="0">
              <a:buNone/>
            </a:pPr>
            <a:r>
              <a:rPr lang="en-US" dirty="0"/>
              <a:t>void fun(</a:t>
            </a:r>
            <a:r>
              <a:rPr lang="en-US" dirty="0" err="1"/>
              <a:t>struct</a:t>
            </a:r>
            <a:r>
              <a:rPr lang="en-US" dirty="0"/>
              <a:t> point*);</a:t>
            </a:r>
          </a:p>
          <a:p>
            <a:pPr marL="0" indent="0">
              <a:buNone/>
            </a:pPr>
            <a:r>
              <a:rPr lang="en-US" dirty="0"/>
              <a:t>main() {</a:t>
            </a:r>
            <a:r>
              <a:rPr lang="en-US" dirty="0" err="1"/>
              <a:t>struct</a:t>
            </a:r>
            <a:r>
              <a:rPr lang="en-US" dirty="0"/>
              <a:t> point p1 = {2,3};</a:t>
            </a:r>
          </a:p>
          <a:p>
            <a:pPr marL="0" indent="0">
              <a:buNone/>
            </a:pPr>
            <a:r>
              <a:rPr lang="en-US" dirty="0"/>
              <a:t>               fun(&amp;p1);</a:t>
            </a:r>
          </a:p>
          <a:p>
            <a:pPr marL="0" indent="0">
              <a:buNone/>
            </a:pPr>
            <a:r>
              <a:rPr lang="en-US" dirty="0"/>
              <a:t>               }</a:t>
            </a:r>
          </a:p>
          <a:p>
            <a:pPr marL="0" indent="0">
              <a:buNone/>
            </a:pPr>
            <a:r>
              <a:rPr lang="en-US" dirty="0"/>
              <a:t>void fun(</a:t>
            </a:r>
            <a:r>
              <a:rPr lang="en-US" dirty="0" err="1"/>
              <a:t>struct</a:t>
            </a:r>
            <a:r>
              <a:rPr lang="en-US" dirty="0"/>
              <a:t> point*  b)</a:t>
            </a:r>
          </a:p>
          <a:p>
            <a:pPr marL="0" indent="0">
              <a:buNone/>
            </a:pPr>
            <a:r>
              <a:rPr lang="en-US" dirty="0"/>
              <a:t>{</a:t>
            </a:r>
            <a:r>
              <a:rPr lang="en-US" dirty="0" err="1"/>
              <a:t>printf</a:t>
            </a:r>
            <a:r>
              <a:rPr lang="en-US" dirty="0"/>
              <a:t>(“%d   %d  %d   %d \n”, b-&gt;x, b-&gt;y, (*b).x *(*b).y), b-&gt;x*b-&gt;y;}</a:t>
            </a:r>
          </a:p>
          <a:p>
            <a:endParaRPr lang="en-US" dirty="0"/>
          </a:p>
        </p:txBody>
      </p:sp>
      <p:sp>
        <p:nvSpPr>
          <p:cNvPr id="4" name="Footer Placeholder 3"/>
          <p:cNvSpPr>
            <a:spLocks noGrp="1"/>
          </p:cNvSpPr>
          <p:nvPr/>
        </p:nvSpPr>
        <p:spPr>
          <a:xfrm>
            <a:off x="9400673" y="6366543"/>
            <a:ext cx="2534653" cy="35727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5"/>
          <p:cNvSpPr>
            <a:spLocks noGrp="1"/>
          </p:cNvSpPr>
          <p:nvPr>
            <p:ph type="dt" sz="half" idx="10"/>
          </p:nvPr>
        </p:nvSpPr>
        <p:spPr/>
        <p:txBody>
          <a:bodyPr/>
          <a:lstStyle/>
          <a:p>
            <a:fld id="{B613E4A3-C351-424D-9A0F-8D0CFAC437DB}" type="datetime1">
              <a:rPr lang="en-US" smtClean="0"/>
              <a:t>8/1/2024</a:t>
            </a:fld>
            <a:endParaRPr lang="en-US"/>
          </a:p>
        </p:txBody>
      </p:sp>
      <p:sp>
        <p:nvSpPr>
          <p:cNvPr id="7" name="Footer Placeholder 6"/>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26021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of structures</a:t>
            </a:r>
          </a:p>
        </p:txBody>
      </p:sp>
      <p:sp>
        <p:nvSpPr>
          <p:cNvPr id="3" name="Content Placeholder 2"/>
          <p:cNvSpPr>
            <a:spLocks noGrp="1"/>
          </p:cNvSpPr>
          <p:nvPr>
            <p:ph idx="1"/>
          </p:nvPr>
        </p:nvSpPr>
        <p:spPr/>
        <p:txBody>
          <a:bodyPr/>
          <a:lstStyle/>
          <a:p>
            <a:pPr marL="0" indent="0">
              <a:buNone/>
            </a:pPr>
            <a:r>
              <a:rPr lang="en-IN" dirty="0" err="1"/>
              <a:t>struct</a:t>
            </a:r>
            <a:r>
              <a:rPr lang="en-IN" dirty="0"/>
              <a:t> student s[10];</a:t>
            </a:r>
          </a:p>
          <a:p>
            <a:pPr marL="0" indent="0">
              <a:buNone/>
            </a:pPr>
            <a:r>
              <a:rPr lang="en-IN" dirty="0"/>
              <a:t>Note: s is structure variable and student is structure name</a:t>
            </a:r>
          </a:p>
          <a:p>
            <a:pPr marL="0" indent="0">
              <a:buNone/>
            </a:pPr>
            <a:r>
              <a:rPr lang="en-IN" dirty="0"/>
              <a:t>So now there are 10 students s[0], s[1]…..s[9] where each student is defined by three fields.</a:t>
            </a:r>
          </a:p>
          <a:p>
            <a:pPr marL="0" indent="0">
              <a:buNone/>
            </a:pPr>
            <a:endParaRPr lang="en-IN" dirty="0"/>
          </a:p>
        </p:txBody>
      </p:sp>
      <p:sp>
        <p:nvSpPr>
          <p:cNvPr id="4" name="Date Placeholder 3"/>
          <p:cNvSpPr>
            <a:spLocks noGrp="1"/>
          </p:cNvSpPr>
          <p:nvPr>
            <p:ph type="dt" sz="half" idx="10"/>
          </p:nvPr>
        </p:nvSpPr>
        <p:spPr/>
        <p:txBody>
          <a:bodyPr/>
          <a:lstStyle/>
          <a:p>
            <a:fld id="{F8FA68B7-2EA6-46D2-8982-8DEC76BAD997}"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7704193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Exercise</a:t>
            </a:r>
          </a:p>
        </p:txBody>
      </p:sp>
      <p:sp>
        <p:nvSpPr>
          <p:cNvPr id="3" name="Content Placeholder 2"/>
          <p:cNvSpPr>
            <a:spLocks noGrp="1"/>
          </p:cNvSpPr>
          <p:nvPr>
            <p:ph idx="1"/>
          </p:nvPr>
        </p:nvSpPr>
        <p:spPr/>
        <p:txBody>
          <a:bodyPr/>
          <a:lstStyle/>
          <a:p>
            <a:r>
              <a:rPr lang="en-IN" dirty="0"/>
              <a:t>Define a structure called a room.</a:t>
            </a:r>
          </a:p>
          <a:p>
            <a:r>
              <a:rPr lang="en-IN" dirty="0"/>
              <a:t>Create two rooms of different sizes. Create a room dynamically.</a:t>
            </a:r>
          </a:p>
          <a:p>
            <a:r>
              <a:rPr lang="en-IN" dirty="0"/>
              <a:t>Write three functions: area, volume, bigger</a:t>
            </a:r>
          </a:p>
          <a:p>
            <a:r>
              <a:rPr lang="en-IN" dirty="0"/>
              <a:t>In first function pass the individual members of structure</a:t>
            </a:r>
          </a:p>
          <a:p>
            <a:r>
              <a:rPr lang="en-IN" dirty="0"/>
              <a:t>In the second function pass the whole structure</a:t>
            </a:r>
          </a:p>
          <a:p>
            <a:r>
              <a:rPr lang="en-IN" dirty="0"/>
              <a:t>In third function pass the address of structure </a:t>
            </a:r>
          </a:p>
        </p:txBody>
      </p:sp>
      <p:sp>
        <p:nvSpPr>
          <p:cNvPr id="4" name="Date Placeholder 3"/>
          <p:cNvSpPr>
            <a:spLocks noGrp="1"/>
          </p:cNvSpPr>
          <p:nvPr>
            <p:ph type="dt" sz="half" idx="10"/>
          </p:nvPr>
        </p:nvSpPr>
        <p:spPr/>
        <p:txBody>
          <a:bodyPr/>
          <a:lstStyle/>
          <a:p>
            <a:fld id="{48280CB1-BB7F-437D-8498-F9092F35D810}"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27930619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Arrays Within Structures</a:t>
            </a:r>
          </a:p>
        </p:txBody>
      </p:sp>
      <p:pic>
        <p:nvPicPr>
          <p:cNvPr id="6" name="Content Placeholder 5"/>
          <p:cNvPicPr>
            <a:picLocks noGrp="1" noChangeAspect="1"/>
          </p:cNvPicPr>
          <p:nvPr>
            <p:ph idx="1"/>
          </p:nvPr>
        </p:nvPicPr>
        <p:blipFill rotWithShape="1">
          <a:blip r:embed="rId2"/>
          <a:srcRect l="21615" t="49537" r="19998" b="16517"/>
          <a:stretch/>
        </p:blipFill>
        <p:spPr>
          <a:xfrm>
            <a:off x="1406769" y="1983545"/>
            <a:ext cx="9369083" cy="4206240"/>
          </a:xfrm>
          <a:prstGeom prst="rect">
            <a:avLst/>
          </a:prstGeom>
        </p:spPr>
      </p:pic>
      <p:sp>
        <p:nvSpPr>
          <p:cNvPr id="4" name="Date Placeholder 3"/>
          <p:cNvSpPr>
            <a:spLocks noGrp="1"/>
          </p:cNvSpPr>
          <p:nvPr>
            <p:ph type="dt" sz="half" idx="10"/>
          </p:nvPr>
        </p:nvSpPr>
        <p:spPr/>
        <p:txBody>
          <a:bodyPr/>
          <a:lstStyle/>
          <a:p>
            <a:fld id="{CDE3FC09-1D33-4069-956F-DC43B02848C8}"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20836589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Arrays of Structures Containing Arrays </a:t>
            </a:r>
            <a:endParaRPr lang="en-IN" dirty="0"/>
          </a:p>
        </p:txBody>
      </p:sp>
      <p:pic>
        <p:nvPicPr>
          <p:cNvPr id="6" name="Content Placeholder 5"/>
          <p:cNvPicPr>
            <a:picLocks noGrp="1" noChangeAspect="1"/>
          </p:cNvPicPr>
          <p:nvPr>
            <p:ph idx="1"/>
          </p:nvPr>
        </p:nvPicPr>
        <p:blipFill rotWithShape="1">
          <a:blip r:embed="rId2"/>
          <a:srcRect l="23167" t="42748" r="19416" b="16840"/>
          <a:stretch/>
        </p:blipFill>
        <p:spPr>
          <a:xfrm>
            <a:off x="1519311" y="1690688"/>
            <a:ext cx="8285871" cy="3753509"/>
          </a:xfrm>
          <a:prstGeom prst="rect">
            <a:avLst/>
          </a:prstGeom>
        </p:spPr>
      </p:pic>
      <p:sp>
        <p:nvSpPr>
          <p:cNvPr id="4" name="Date Placeholder 3"/>
          <p:cNvSpPr>
            <a:spLocks noGrp="1"/>
          </p:cNvSpPr>
          <p:nvPr>
            <p:ph type="dt" sz="half" idx="10"/>
          </p:nvPr>
        </p:nvSpPr>
        <p:spPr/>
        <p:txBody>
          <a:bodyPr/>
          <a:lstStyle/>
          <a:p>
            <a:fld id="{29528242-3D22-41C4-BF7A-8A9DF2427071}"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29969128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Return Structure pointer to Local Variable </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struct</a:t>
            </a:r>
            <a:r>
              <a:rPr lang="en-US" dirty="0"/>
              <a:t> point {</a:t>
            </a:r>
            <a:r>
              <a:rPr lang="en-US" dirty="0" err="1"/>
              <a:t>int</a:t>
            </a:r>
            <a:r>
              <a:rPr lang="en-US" dirty="0"/>
              <a:t> x; </a:t>
            </a:r>
            <a:r>
              <a:rPr lang="en-US" dirty="0" err="1"/>
              <a:t>int</a:t>
            </a:r>
            <a:r>
              <a:rPr lang="en-US" dirty="0"/>
              <a:t> y;}</a:t>
            </a:r>
          </a:p>
          <a:p>
            <a:pPr marL="0" indent="0">
              <a:buNone/>
            </a:pPr>
            <a:r>
              <a:rPr lang="en-US" dirty="0" err="1"/>
              <a:t>struct</a:t>
            </a:r>
            <a:r>
              <a:rPr lang="en-US" dirty="0"/>
              <a:t> point * area(</a:t>
            </a:r>
            <a:r>
              <a:rPr lang="en-US" dirty="0" err="1"/>
              <a:t>struct</a:t>
            </a:r>
            <a:r>
              <a:rPr lang="en-US" dirty="0"/>
              <a:t> point*);</a:t>
            </a:r>
          </a:p>
          <a:p>
            <a:pPr marL="0" indent="0">
              <a:buNone/>
            </a:pPr>
            <a:r>
              <a:rPr lang="en-US" dirty="0"/>
              <a:t>main() {</a:t>
            </a:r>
            <a:r>
              <a:rPr lang="en-US" dirty="0" err="1"/>
              <a:t>struct</a:t>
            </a:r>
            <a:r>
              <a:rPr lang="en-US" dirty="0"/>
              <a:t> point p1 = {2,3}, *p2;</a:t>
            </a:r>
          </a:p>
          <a:p>
            <a:pPr marL="0" indent="0">
              <a:buNone/>
            </a:pPr>
            <a:r>
              <a:rPr lang="en-US" dirty="0"/>
              <a:t>               p2 =area(&amp;p1);</a:t>
            </a:r>
          </a:p>
          <a:p>
            <a:pPr marL="0" indent="0">
              <a:buNone/>
            </a:pPr>
            <a:r>
              <a:rPr lang="en-US" dirty="0"/>
              <a:t>               }</a:t>
            </a:r>
          </a:p>
          <a:p>
            <a:pPr marL="0" indent="0">
              <a:buNone/>
            </a:pPr>
            <a:r>
              <a:rPr lang="en-US" dirty="0" err="1"/>
              <a:t>struct</a:t>
            </a:r>
            <a:r>
              <a:rPr lang="en-US" dirty="0"/>
              <a:t> point * area(</a:t>
            </a:r>
            <a:r>
              <a:rPr lang="en-US" dirty="0" err="1"/>
              <a:t>struct</a:t>
            </a:r>
            <a:r>
              <a:rPr lang="en-US" dirty="0"/>
              <a:t> point*  b)</a:t>
            </a:r>
          </a:p>
          <a:p>
            <a:pPr marL="0" indent="0">
              <a:buNone/>
            </a:pPr>
            <a:r>
              <a:rPr lang="en-US" dirty="0"/>
              <a:t>{</a:t>
            </a:r>
            <a:r>
              <a:rPr lang="en-US" dirty="0" err="1"/>
              <a:t>printf</a:t>
            </a:r>
            <a:r>
              <a:rPr lang="en-US" dirty="0"/>
              <a:t>(“%d   %d  %d   %d \n”, b-&gt;x, b-&gt;y, (*b).x *(*b).y), b-&gt;x*b-&gt;y;);</a:t>
            </a:r>
          </a:p>
          <a:p>
            <a:pPr marL="0" indent="0">
              <a:buNone/>
            </a:pPr>
            <a:r>
              <a:rPr lang="en-US" dirty="0"/>
              <a:t>b-&gt;x =b-&gt;x +10;</a:t>
            </a:r>
          </a:p>
          <a:p>
            <a:pPr marL="0" indent="0">
              <a:buNone/>
            </a:pPr>
            <a:r>
              <a:rPr lang="en-US" dirty="0"/>
              <a:t>return b; }</a:t>
            </a:r>
          </a:p>
          <a:p>
            <a:pPr marL="0" indent="0">
              <a:buNone/>
            </a:pPr>
            <a:r>
              <a:rPr lang="en-US" dirty="0"/>
              <a:t>Note: This can be quite dangerous in big programs : why??</a:t>
            </a:r>
          </a:p>
          <a:p>
            <a:endParaRPr lang="en-IN" dirty="0"/>
          </a:p>
        </p:txBody>
      </p:sp>
      <p:sp>
        <p:nvSpPr>
          <p:cNvPr id="4" name="Date Placeholder 3"/>
          <p:cNvSpPr>
            <a:spLocks noGrp="1"/>
          </p:cNvSpPr>
          <p:nvPr>
            <p:ph type="dt" sz="half" idx="10"/>
          </p:nvPr>
        </p:nvSpPr>
        <p:spPr/>
        <p:txBody>
          <a:bodyPr/>
          <a:lstStyle/>
          <a:p>
            <a:fld id="{15FE7A15-3080-45E6-828E-5FEF03E02F99}"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19014433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Allocation of Storage and scope of Variables</a:t>
            </a:r>
          </a:p>
        </p:txBody>
      </p:sp>
      <p:sp>
        <p:nvSpPr>
          <p:cNvPr id="3" name="Content Placeholder 2"/>
          <p:cNvSpPr>
            <a:spLocks noGrp="1"/>
          </p:cNvSpPr>
          <p:nvPr>
            <p:ph idx="1"/>
          </p:nvPr>
        </p:nvSpPr>
        <p:spPr/>
        <p:txBody>
          <a:bodyPr>
            <a:normAutofit fontScale="92500"/>
          </a:bodyPr>
          <a:lstStyle/>
          <a:p>
            <a:r>
              <a:rPr lang="en-IN" dirty="0"/>
              <a:t>Storage allocation: At what point a variable gets associated with actual storage</a:t>
            </a:r>
          </a:p>
          <a:p>
            <a:r>
              <a:rPr lang="en-IN" dirty="0"/>
              <a:t>Scope of a variable: At what point in a program a particular variable can be referenced</a:t>
            </a:r>
          </a:p>
          <a:p>
            <a:r>
              <a:rPr lang="en-IN" dirty="0"/>
              <a:t>All variables and parameters declared within a function are called automatic or local and they can be referenced only within the function</a:t>
            </a:r>
          </a:p>
          <a:p>
            <a:r>
              <a:rPr lang="en-IN" dirty="0"/>
              <a:t>Automatic variables may be declared within any block {} and they are visible only in that block</a:t>
            </a:r>
          </a:p>
          <a:p>
            <a:r>
              <a:rPr lang="en-IN" dirty="0"/>
              <a:t>Second class is global and they are declared outside the function and their scope is from the declaration point to end of the program.</a:t>
            </a:r>
          </a:p>
        </p:txBody>
      </p:sp>
      <p:sp>
        <p:nvSpPr>
          <p:cNvPr id="4" name="Date Placeholder 3"/>
          <p:cNvSpPr>
            <a:spLocks noGrp="1"/>
          </p:cNvSpPr>
          <p:nvPr>
            <p:ph type="dt" sz="half" idx="10"/>
          </p:nvPr>
        </p:nvSpPr>
        <p:spPr/>
        <p:txBody>
          <a:bodyPr/>
          <a:lstStyle/>
          <a:p>
            <a:fld id="{572C3929-1D82-4AE7-9D19-7082EE48FCE5}"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26306999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br>
              <a:rPr lang="en-IN" dirty="0"/>
            </a:br>
            <a:endParaRPr lang="en-IN" dirty="0"/>
          </a:p>
        </p:txBody>
      </p:sp>
      <p:sp>
        <p:nvSpPr>
          <p:cNvPr id="3" name="Content Placeholder 2"/>
          <p:cNvSpPr>
            <a:spLocks noGrp="1"/>
          </p:cNvSpPr>
          <p:nvPr>
            <p:ph idx="1"/>
          </p:nvPr>
        </p:nvSpPr>
        <p:spPr>
          <a:xfrm>
            <a:off x="838200" y="1300163"/>
            <a:ext cx="10515600" cy="4876800"/>
          </a:xfrm>
        </p:spPr>
        <p:txBody>
          <a:bodyPr/>
          <a:lstStyle/>
          <a:p>
            <a:r>
              <a:rPr lang="en-IN" dirty="0"/>
              <a:t>Static variable: For this storage remain allocated throughout the execution of the program and memory is allocated only once. This way it retains the previous value of the variable even after recalling the function</a:t>
            </a:r>
          </a:p>
          <a:p>
            <a:r>
              <a:rPr lang="en-IN" dirty="0"/>
              <a:t>Scope of the static variable is like auto variable if it is within the function and global if it is outside the function. </a:t>
            </a:r>
          </a:p>
          <a:p>
            <a:r>
              <a:rPr lang="en-IN" dirty="0"/>
              <a:t>But a global static variable can not be used in another file using extern. </a:t>
            </a:r>
          </a:p>
          <a:p>
            <a:r>
              <a:rPr lang="en-IN" dirty="0"/>
              <a:t>Static variable is always initialized</a:t>
            </a:r>
          </a:p>
        </p:txBody>
      </p:sp>
      <p:sp>
        <p:nvSpPr>
          <p:cNvPr id="4" name="Date Placeholder 3"/>
          <p:cNvSpPr>
            <a:spLocks noGrp="1"/>
          </p:cNvSpPr>
          <p:nvPr>
            <p:ph type="dt" sz="half" idx="10"/>
          </p:nvPr>
        </p:nvSpPr>
        <p:spPr/>
        <p:txBody>
          <a:bodyPr/>
          <a:lstStyle/>
          <a:p>
            <a:fld id="{22DAD564-9156-4B55-93B3-724CBA5EE80D}"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40773905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r>
              <a:rPr lang="en-IN" dirty="0"/>
              <a:t>A special kind of variable is declared </a:t>
            </a:r>
            <a:r>
              <a:rPr lang="en-IN" b="1" i="1" dirty="0"/>
              <a:t>extern</a:t>
            </a:r>
            <a:r>
              <a:rPr lang="en-IN" dirty="0"/>
              <a:t> if we want to define a global variable in one source file and use that in another file</a:t>
            </a:r>
          </a:p>
          <a:p>
            <a:pPr marL="0" indent="0">
              <a:buNone/>
            </a:pPr>
            <a:r>
              <a:rPr lang="en-IN" dirty="0"/>
              <a:t>File1 :  </a:t>
            </a:r>
            <a:r>
              <a:rPr lang="en-IN" dirty="0" err="1"/>
              <a:t>int</a:t>
            </a:r>
            <a:r>
              <a:rPr lang="en-IN" dirty="0"/>
              <a:t> marks;</a:t>
            </a:r>
          </a:p>
          <a:p>
            <a:pPr marL="0" indent="0">
              <a:buNone/>
            </a:pPr>
            <a:r>
              <a:rPr lang="en-IN" dirty="0"/>
              <a:t>File2: extern </a:t>
            </a:r>
            <a:r>
              <a:rPr lang="en-IN" dirty="0" err="1"/>
              <a:t>int</a:t>
            </a:r>
            <a:r>
              <a:rPr lang="en-IN" dirty="0"/>
              <a:t> marks;</a:t>
            </a:r>
          </a:p>
          <a:p>
            <a:pPr marL="0" indent="0">
              <a:buNone/>
            </a:pPr>
            <a:endParaRPr lang="en-IN" dirty="0"/>
          </a:p>
          <a:p>
            <a:pPr marL="0" indent="0">
              <a:buNone/>
            </a:pPr>
            <a:r>
              <a:rPr lang="en-IN" dirty="0"/>
              <a:t>File1 :  </a:t>
            </a:r>
            <a:r>
              <a:rPr lang="en-IN" dirty="0" err="1"/>
              <a:t>int</a:t>
            </a:r>
            <a:r>
              <a:rPr lang="en-IN" dirty="0"/>
              <a:t> marks[10];</a:t>
            </a:r>
          </a:p>
          <a:p>
            <a:pPr marL="0" indent="0">
              <a:buNone/>
            </a:pPr>
            <a:r>
              <a:rPr lang="en-IN" dirty="0"/>
              <a:t>File2: extern </a:t>
            </a:r>
            <a:r>
              <a:rPr lang="en-IN" dirty="0" err="1"/>
              <a:t>int</a:t>
            </a:r>
            <a:r>
              <a:rPr lang="en-IN" dirty="0"/>
              <a:t> marks[];</a:t>
            </a:r>
          </a:p>
          <a:p>
            <a:pPr marL="0" indent="0">
              <a:buNone/>
            </a:pPr>
            <a:endParaRPr lang="en-IN" dirty="0"/>
          </a:p>
        </p:txBody>
      </p:sp>
      <p:sp>
        <p:nvSpPr>
          <p:cNvPr id="4" name="Date Placeholder 3"/>
          <p:cNvSpPr>
            <a:spLocks noGrp="1"/>
          </p:cNvSpPr>
          <p:nvPr>
            <p:ph type="dt" sz="half" idx="10"/>
          </p:nvPr>
        </p:nvSpPr>
        <p:spPr/>
        <p:txBody>
          <a:bodyPr/>
          <a:lstStyle/>
          <a:p>
            <a:fld id="{00876792-C21A-4D5D-A523-FEEC5DD56991}" type="datetime1">
              <a:rPr lang="en-US" smtClean="0"/>
              <a:t>8/1/2024</a:t>
            </a:fld>
            <a:endParaRPr lang="en-US" dirty="0"/>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Tree>
    <p:extLst>
      <p:ext uri="{BB962C8B-B14F-4D97-AF65-F5344CB8AC3E}">
        <p14:creationId xmlns:p14="http://schemas.microsoft.com/office/powerpoint/2010/main" val="18328686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Strings in C</a:t>
            </a:r>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1689B834-1FCC-451F-AB43-5B9EE266A550}"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69</a:t>
            </a:fld>
            <a:endParaRPr lang="en-US"/>
          </a:p>
        </p:txBody>
      </p:sp>
    </p:spTree>
    <p:extLst>
      <p:ext uri="{BB962C8B-B14F-4D97-AF65-F5344CB8AC3E}">
        <p14:creationId xmlns:p14="http://schemas.microsoft.com/office/powerpoint/2010/main" val="223741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Storing value in a pointer variable</a:t>
            </a:r>
          </a:p>
        </p:txBody>
      </p:sp>
      <p:sp>
        <p:nvSpPr>
          <p:cNvPr id="3" name="Content Placeholder 2"/>
          <p:cNvSpPr>
            <a:spLocks noGrp="1"/>
          </p:cNvSpPr>
          <p:nvPr>
            <p:ph idx="1"/>
          </p:nvPr>
        </p:nvSpPr>
        <p:spPr/>
        <p:txBody>
          <a:bodyPr>
            <a:normAutofit fontScale="92500" lnSpcReduction="10000"/>
          </a:bodyPr>
          <a:lstStyle/>
          <a:p>
            <a:r>
              <a:rPr lang="en-IN" dirty="0"/>
              <a:t>One way to store a value in a pointer variable is to use the &amp; operator</a:t>
            </a:r>
          </a:p>
          <a:p>
            <a:pPr marL="0" indent="0">
              <a:buNone/>
            </a:pPr>
            <a:r>
              <a:rPr lang="en-IN" dirty="0"/>
              <a:t> </a:t>
            </a:r>
            <a:r>
              <a:rPr lang="en-IN" dirty="0" err="1"/>
              <a:t>int</a:t>
            </a:r>
            <a:r>
              <a:rPr lang="en-IN" dirty="0"/>
              <a:t> a = 10;</a:t>
            </a:r>
          </a:p>
          <a:p>
            <a:pPr marL="0" indent="0">
              <a:buNone/>
            </a:pPr>
            <a:r>
              <a:rPr lang="en-IN" dirty="0" err="1"/>
              <a:t>int</a:t>
            </a:r>
            <a:r>
              <a:rPr lang="en-IN" dirty="0"/>
              <a:t> * p = &amp;a;</a:t>
            </a:r>
          </a:p>
          <a:p>
            <a:pPr marL="0" indent="0">
              <a:buNone/>
            </a:pPr>
            <a:r>
              <a:rPr lang="en-IN" dirty="0"/>
              <a:t>(We say that p points to a)</a:t>
            </a:r>
          </a:p>
          <a:p>
            <a:pPr marL="0" indent="0">
              <a:buNone/>
            </a:pPr>
            <a:r>
              <a:rPr lang="en-IN" dirty="0"/>
              <a:t>If we do *p = 100; it changes the value of a to 100.</a:t>
            </a:r>
          </a:p>
          <a:p>
            <a:pPr marL="0" indent="0">
              <a:buNone/>
            </a:pPr>
            <a:r>
              <a:rPr lang="en-IN" b="1" i="1" dirty="0"/>
              <a:t>Note: * is used in two ways..</a:t>
            </a:r>
          </a:p>
          <a:p>
            <a:pPr marL="0" indent="0">
              <a:buNone/>
            </a:pPr>
            <a:r>
              <a:rPr lang="en-IN" b="1" i="1" dirty="0"/>
              <a:t> * in a declaration states that the variable is a pointer type instead of a regular variable of that type</a:t>
            </a:r>
            <a:endParaRPr lang="en-IN" sz="1200" b="1" i="1" dirty="0"/>
          </a:p>
          <a:p>
            <a:pPr marL="0" indent="0">
              <a:buNone/>
            </a:pPr>
            <a:r>
              <a:rPr lang="en-IN" b="1" i="1" dirty="0"/>
              <a:t> * in an expression indicates the value in the location pointed to by the address stored in the variable</a:t>
            </a:r>
          </a:p>
        </p:txBody>
      </p:sp>
      <p:sp>
        <p:nvSpPr>
          <p:cNvPr id="4" name="Date Placeholder 3"/>
          <p:cNvSpPr>
            <a:spLocks noGrp="1"/>
          </p:cNvSpPr>
          <p:nvPr>
            <p:ph type="dt" sz="half" idx="10"/>
          </p:nvPr>
        </p:nvSpPr>
        <p:spPr/>
        <p:txBody>
          <a:bodyPr/>
          <a:lstStyle/>
          <a:p>
            <a:fld id="{A6C0BC8A-7E26-4FEE-9130-41874E36D5A8}"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7</a:t>
            </a:fld>
            <a:endParaRPr lang="en-US"/>
          </a:p>
        </p:txBody>
      </p:sp>
    </p:spTree>
    <p:extLst>
      <p:ext uri="{BB962C8B-B14F-4D97-AF65-F5344CB8AC3E}">
        <p14:creationId xmlns:p14="http://schemas.microsoft.com/office/powerpoint/2010/main" val="113242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Character Strings in C</a:t>
            </a:r>
          </a:p>
        </p:txBody>
      </p:sp>
      <p:sp>
        <p:nvSpPr>
          <p:cNvPr id="3" name="Content Placeholder 2"/>
          <p:cNvSpPr>
            <a:spLocks noGrp="1"/>
          </p:cNvSpPr>
          <p:nvPr>
            <p:ph idx="1"/>
          </p:nvPr>
        </p:nvSpPr>
        <p:spPr>
          <a:xfrm>
            <a:off x="838200" y="1724024"/>
            <a:ext cx="10515600" cy="4530725"/>
          </a:xfrm>
        </p:spPr>
        <p:txBody>
          <a:bodyPr>
            <a:normAutofit fontScale="85000" lnSpcReduction="20000"/>
          </a:bodyPr>
          <a:lstStyle/>
          <a:p>
            <a:r>
              <a:rPr lang="en-US" dirty="0"/>
              <a:t>String: An array of characters</a:t>
            </a:r>
          </a:p>
          <a:p>
            <a:r>
              <a:rPr lang="en-US" dirty="0"/>
              <a:t>String is an important data structure because computers are used for word processing applications such as creating, inserting, modifying textual data</a:t>
            </a:r>
          </a:p>
          <a:p>
            <a:r>
              <a:rPr lang="en-US" dirty="0"/>
              <a:t>Each string is terminated by a null character denoted by escape sequence ‘\0’ which indicates end of the string</a:t>
            </a:r>
          </a:p>
          <a:p>
            <a:pPr marL="0" indent="0">
              <a:buNone/>
            </a:pPr>
            <a:r>
              <a:rPr lang="en-US" dirty="0"/>
              <a:t>  char s[] = “hello”;</a:t>
            </a:r>
          </a:p>
          <a:p>
            <a:r>
              <a:rPr lang="en-US" altLang="en-US" dirty="0"/>
              <a:t> When </a:t>
            </a:r>
            <a:r>
              <a:rPr lang="en-US" altLang="en-US" dirty="0">
                <a:cs typeface="Calibri" panose="020F0502020204030204" pitchFamily="34" charset="0"/>
              </a:rPr>
              <a:t>the compiler encounters a sequence of characters enclosed in the double quotation marks, it appends a </a:t>
            </a:r>
            <a:r>
              <a:rPr lang="en-US" altLang="en-US" b="1" dirty="0">
                <a:cs typeface="Calibri" panose="020F0502020204030204" pitchFamily="34" charset="0"/>
              </a:rPr>
              <a:t>null character \0 at the end by default. </a:t>
            </a:r>
            <a:endParaRPr lang="en-US" b="1" dirty="0">
              <a:cs typeface="Calibri" panose="020F0502020204030204" pitchFamily="34" charset="0"/>
            </a:endParaRPr>
          </a:p>
          <a:p>
            <a:r>
              <a:rPr lang="en-US" dirty="0"/>
              <a:t>In above example, a character array of size 6 is created where the lower bound of array is 0 and upper bound is 5.</a:t>
            </a:r>
          </a:p>
          <a:p>
            <a:r>
              <a:rPr lang="en-US" dirty="0"/>
              <a:t>A null character is automatically appended to the end of the string</a:t>
            </a:r>
          </a:p>
          <a:p>
            <a:pPr marL="0" indent="0">
              <a:buNone/>
            </a:pPr>
            <a:r>
              <a:rPr lang="en-US" dirty="0"/>
              <a:t>Char s[10] = “hello”; an array of size 10 is created where last five spaces are initialized by null character.</a:t>
            </a:r>
          </a:p>
          <a:p>
            <a:pPr marL="0" indent="0">
              <a:buNone/>
            </a:pPr>
            <a:endParaRPr lang="en-US" dirty="0"/>
          </a:p>
          <a:p>
            <a:endParaRPr lang="en-US" dirty="0"/>
          </a:p>
          <a:p>
            <a:endParaRPr lang="en-US" dirty="0"/>
          </a:p>
        </p:txBody>
      </p:sp>
      <p:sp>
        <p:nvSpPr>
          <p:cNvPr id="4" name="Date Placeholder 3"/>
          <p:cNvSpPr>
            <a:spLocks noGrp="1"/>
          </p:cNvSpPr>
          <p:nvPr>
            <p:ph type="dt" sz="half" idx="10"/>
          </p:nvPr>
        </p:nvSpPr>
        <p:spPr/>
        <p:txBody>
          <a:bodyPr/>
          <a:lstStyle/>
          <a:p>
            <a:fld id="{C1D191BC-7088-405A-8D81-353B04B8116D}"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70</a:t>
            </a:fld>
            <a:endParaRPr lang="en-US"/>
          </a:p>
        </p:txBody>
      </p:sp>
    </p:spTree>
    <p:extLst>
      <p:ext uri="{BB962C8B-B14F-4D97-AF65-F5344CB8AC3E}">
        <p14:creationId xmlns:p14="http://schemas.microsoft.com/office/powerpoint/2010/main" val="266833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altLang="en-US" b="1" i="1" dirty="0">
                <a:solidFill>
                  <a:srgbClr val="000000"/>
                </a:solidFill>
                <a:latin typeface="Consolas" panose="020B0609020204030204" pitchFamily="49" charset="0"/>
              </a:rPr>
            </a:br>
            <a:r>
              <a:rPr lang="en-US" altLang="en-US" b="1" dirty="0">
                <a:solidFill>
                  <a:srgbClr val="000000"/>
                </a:solidFill>
                <a:latin typeface="Consolas" panose="020B0609020204030204" pitchFamily="49" charset="0"/>
              </a:rPr>
              <a:t>Another way of creating a string</a:t>
            </a:r>
            <a:r>
              <a:rPr lang="en-US" altLang="en-US" dirty="0">
                <a:solidFill>
                  <a:srgbClr val="000000"/>
                </a:solidFill>
                <a:latin typeface="Consolas" panose="020B0609020204030204" pitchFamily="49" charset="0"/>
              </a:rPr>
              <a:t>: </a:t>
            </a:r>
            <a:br>
              <a:rPr lang="en-US" altLang="en-US" dirty="0">
                <a:solidFill>
                  <a:srgbClr val="000000"/>
                </a:solidFill>
                <a:latin typeface="Consolas" panose="020B0609020204030204" pitchFamily="49" charset="0"/>
              </a:rPr>
            </a:br>
            <a:endParaRPr lang="en-IN" dirty="0"/>
          </a:p>
        </p:txBody>
      </p:sp>
      <p:sp>
        <p:nvSpPr>
          <p:cNvPr id="3" name="Content Placeholder 2"/>
          <p:cNvSpPr>
            <a:spLocks noGrp="1"/>
          </p:cNvSpPr>
          <p:nvPr>
            <p:ph idx="1"/>
          </p:nvPr>
        </p:nvSpPr>
        <p:spPr/>
        <p:txBody>
          <a:bodyPr>
            <a:normAutofit fontScale="62500" lnSpcReduction="20000"/>
          </a:bodyPr>
          <a:lstStyle/>
          <a:p>
            <a:pPr eaLnBrk="0" fontAlgn="base" hangingPunct="0">
              <a:lnSpc>
                <a:spcPct val="100000"/>
              </a:lnSpc>
              <a:spcBef>
                <a:spcPct val="0"/>
              </a:spcBef>
              <a:spcAft>
                <a:spcPct val="0"/>
              </a:spcAft>
            </a:pPr>
            <a:r>
              <a:rPr lang="en-IN" sz="3400" dirty="0">
                <a:latin typeface="Calibri" panose="020F0502020204030204" pitchFamily="34" charset="0"/>
                <a:cs typeface="Calibri" panose="020F0502020204030204" pitchFamily="34" charset="0"/>
              </a:rPr>
              <a:t>char s[] = {'H', 'e', 'l', 'l', 'o', '\0'};</a:t>
            </a:r>
          </a:p>
          <a:p>
            <a:pPr marL="0" indent="0" eaLnBrk="0" fontAlgn="base" hangingPunct="0">
              <a:lnSpc>
                <a:spcPct val="100000"/>
              </a:lnSpc>
              <a:spcBef>
                <a:spcPct val="0"/>
              </a:spcBef>
              <a:spcAft>
                <a:spcPct val="0"/>
              </a:spcAft>
              <a:buNone/>
            </a:pPr>
            <a:r>
              <a:rPr lang="en-US" altLang="en-US" sz="3400" dirty="0">
                <a:solidFill>
                  <a:srgbClr val="000000"/>
                </a:solidFill>
                <a:latin typeface="Calibri" panose="020F0502020204030204" pitchFamily="34" charset="0"/>
                <a:cs typeface="Calibri" panose="020F0502020204030204" pitchFamily="34" charset="0"/>
              </a:rPr>
              <a:t>The difference between the two ways of creating strings is:</a:t>
            </a:r>
          </a:p>
          <a:p>
            <a:pPr eaLnBrk="0" fontAlgn="base" hangingPunct="0">
              <a:lnSpc>
                <a:spcPct val="100000"/>
              </a:lnSpc>
              <a:spcBef>
                <a:spcPct val="0"/>
              </a:spcBef>
              <a:spcAft>
                <a:spcPct val="0"/>
              </a:spcAft>
            </a:pPr>
            <a:r>
              <a:rPr lang="en-US" altLang="en-US" sz="3400" dirty="0">
                <a:solidFill>
                  <a:srgbClr val="000000"/>
                </a:solidFill>
                <a:latin typeface="Calibri" panose="020F0502020204030204" pitchFamily="34" charset="0"/>
                <a:cs typeface="Calibri" panose="020F0502020204030204" pitchFamily="34" charset="0"/>
              </a:rPr>
              <a:t>The first method is easier to write and we do not have to include the </a:t>
            </a:r>
            <a:r>
              <a:rPr lang="en-US" altLang="en-US" sz="3400" dirty="0">
                <a:solidFill>
                  <a:srgbClr val="DC143C"/>
                </a:solidFill>
                <a:latin typeface="Calibri" panose="020F0502020204030204" pitchFamily="34" charset="0"/>
                <a:cs typeface="Calibri" panose="020F0502020204030204" pitchFamily="34" charset="0"/>
              </a:rPr>
              <a:t>\0</a:t>
            </a:r>
            <a:r>
              <a:rPr lang="en-US" altLang="en-US" sz="3400" dirty="0">
                <a:solidFill>
                  <a:srgbClr val="000000"/>
                </a:solidFill>
                <a:latin typeface="Calibri" panose="020F0502020204030204" pitchFamily="34" charset="0"/>
                <a:cs typeface="Calibri" panose="020F0502020204030204" pitchFamily="34" charset="0"/>
              </a:rPr>
              <a:t> character explicitly.</a:t>
            </a:r>
          </a:p>
          <a:p>
            <a:pPr eaLnBrk="0" fontAlgn="base" hangingPunct="0">
              <a:lnSpc>
                <a:spcPct val="100000"/>
              </a:lnSpc>
              <a:spcBef>
                <a:spcPct val="0"/>
              </a:spcBef>
              <a:spcAft>
                <a:spcPct val="0"/>
              </a:spcAft>
            </a:pPr>
            <a:r>
              <a:rPr lang="en-US" altLang="en-US" sz="3400" dirty="0">
                <a:solidFill>
                  <a:srgbClr val="000000"/>
                </a:solidFill>
                <a:latin typeface="Calibri" panose="020F0502020204030204" pitchFamily="34" charset="0"/>
                <a:cs typeface="Calibri" panose="020F0502020204030204" pitchFamily="34" charset="0"/>
              </a:rPr>
              <a:t>In the second method we have to include null character at the end explicitly.</a:t>
            </a:r>
          </a:p>
          <a:p>
            <a:pPr marL="0" indent="0" eaLnBrk="0" fontAlgn="base" hangingPunct="0">
              <a:lnSpc>
                <a:spcPct val="100000"/>
              </a:lnSpc>
              <a:spcBef>
                <a:spcPct val="0"/>
              </a:spcBef>
              <a:spcAft>
                <a:spcPct val="0"/>
              </a:spcAft>
              <a:buNone/>
            </a:pPr>
            <a:endParaRPr lang="en-US" altLang="en-US" dirty="0">
              <a:solidFill>
                <a:srgbClr val="000000"/>
              </a:solidFill>
              <a:latin typeface="Calibri" panose="020F0502020204030204" pitchFamily="34" charset="0"/>
              <a:cs typeface="Calibri" panose="020F0502020204030204" pitchFamily="34" charset="0"/>
            </a:endParaRPr>
          </a:p>
          <a:p>
            <a:pPr marL="0" indent="0" eaLnBrk="0" fontAlgn="base" hangingPunct="0">
              <a:lnSpc>
                <a:spcPct val="100000"/>
              </a:lnSpc>
              <a:spcBef>
                <a:spcPct val="0"/>
              </a:spcBef>
              <a:spcAft>
                <a:spcPct val="0"/>
              </a:spcAft>
              <a:buNone/>
            </a:pPr>
            <a:r>
              <a:rPr lang="en-US" altLang="en-US" sz="2900" dirty="0">
                <a:solidFill>
                  <a:srgbClr val="000000"/>
                </a:solidFill>
                <a:latin typeface="Calibri" panose="020F0502020204030204" pitchFamily="34" charset="0"/>
                <a:cs typeface="Calibri" panose="020F0502020204030204" pitchFamily="34" charset="0"/>
              </a:rPr>
              <a:t>Examine these: </a:t>
            </a:r>
          </a:p>
          <a:p>
            <a:pPr marL="0" indent="0" eaLnBrk="0" fontAlgn="base" hangingPunct="0">
              <a:lnSpc>
                <a:spcPct val="100000"/>
              </a:lnSpc>
              <a:spcBef>
                <a:spcPct val="0"/>
              </a:spcBef>
              <a:spcAft>
                <a:spcPct val="0"/>
              </a:spcAft>
              <a:buNone/>
            </a:pPr>
            <a:r>
              <a:rPr lang="en-US" altLang="en-US" sz="3400" dirty="0">
                <a:solidFill>
                  <a:srgbClr val="0000CD"/>
                </a:solidFill>
                <a:latin typeface="Calibri" panose="020F0502020204030204" pitchFamily="34" charset="0"/>
                <a:cs typeface="Calibri" panose="020F0502020204030204" pitchFamily="34" charset="0"/>
              </a:rPr>
              <a:t>char</a:t>
            </a:r>
            <a:r>
              <a:rPr lang="en-US" altLang="en-US" sz="3400" dirty="0">
                <a:solidFill>
                  <a:srgbClr val="000000"/>
                </a:solidFill>
                <a:latin typeface="Calibri" panose="020F0502020204030204" pitchFamily="34" charset="0"/>
                <a:cs typeface="Calibri" panose="020F0502020204030204" pitchFamily="34" charset="0"/>
              </a:rPr>
              <a:t> greetings[] = {</a:t>
            </a:r>
            <a:r>
              <a:rPr lang="en-US" altLang="en-US" sz="3400" dirty="0">
                <a:solidFill>
                  <a:srgbClr val="A52A2A"/>
                </a:solidFill>
                <a:latin typeface="Calibri" panose="020F0502020204030204" pitchFamily="34" charset="0"/>
                <a:cs typeface="Calibri" panose="020F0502020204030204" pitchFamily="34" charset="0"/>
              </a:rPr>
              <a:t>'H'</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a:solidFill>
                  <a:srgbClr val="A52A2A"/>
                </a:solidFill>
                <a:latin typeface="Calibri" panose="020F0502020204030204" pitchFamily="34" charset="0"/>
                <a:cs typeface="Calibri" panose="020F0502020204030204" pitchFamily="34" charset="0"/>
              </a:rPr>
              <a:t>'e'</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a:solidFill>
                  <a:srgbClr val="A52A2A"/>
                </a:solidFill>
                <a:latin typeface="Calibri" panose="020F0502020204030204" pitchFamily="34" charset="0"/>
                <a:cs typeface="Calibri" panose="020F0502020204030204" pitchFamily="34" charset="0"/>
              </a:rPr>
              <a:t>'l'</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a:solidFill>
                  <a:srgbClr val="A52A2A"/>
                </a:solidFill>
                <a:latin typeface="Calibri" panose="020F0502020204030204" pitchFamily="34" charset="0"/>
                <a:cs typeface="Calibri" panose="020F0502020204030204" pitchFamily="34" charset="0"/>
              </a:rPr>
              <a:t>'l'</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a:solidFill>
                  <a:srgbClr val="A52A2A"/>
                </a:solidFill>
                <a:latin typeface="Calibri" panose="020F0502020204030204" pitchFamily="34" charset="0"/>
                <a:cs typeface="Calibri" panose="020F0502020204030204" pitchFamily="34" charset="0"/>
              </a:rPr>
              <a:t>'o'</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a:solidFill>
                  <a:srgbClr val="A52A2A"/>
                </a:solidFill>
                <a:latin typeface="Calibri" panose="020F0502020204030204" pitchFamily="34" charset="0"/>
                <a:cs typeface="Calibri" panose="020F0502020204030204" pitchFamily="34" charset="0"/>
              </a:rPr>
              <a:t>' '</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a:solidFill>
                  <a:srgbClr val="A52A2A"/>
                </a:solidFill>
                <a:latin typeface="Calibri" panose="020F0502020204030204" pitchFamily="34" charset="0"/>
                <a:cs typeface="Calibri" panose="020F0502020204030204" pitchFamily="34" charset="0"/>
              </a:rPr>
              <a:t>'W'</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a:solidFill>
                  <a:srgbClr val="A52A2A"/>
                </a:solidFill>
                <a:latin typeface="Calibri" panose="020F0502020204030204" pitchFamily="34" charset="0"/>
                <a:cs typeface="Calibri" panose="020F0502020204030204" pitchFamily="34" charset="0"/>
              </a:rPr>
              <a:t>'o'</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a:solidFill>
                  <a:srgbClr val="A52A2A"/>
                </a:solidFill>
                <a:latin typeface="Calibri" panose="020F0502020204030204" pitchFamily="34" charset="0"/>
                <a:cs typeface="Calibri" panose="020F0502020204030204" pitchFamily="34" charset="0"/>
              </a:rPr>
              <a:t>'r'</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a:solidFill>
                  <a:srgbClr val="A52A2A"/>
                </a:solidFill>
                <a:latin typeface="Calibri" panose="020F0502020204030204" pitchFamily="34" charset="0"/>
                <a:cs typeface="Calibri" panose="020F0502020204030204" pitchFamily="34" charset="0"/>
              </a:rPr>
              <a:t>'l'</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a:solidFill>
                  <a:srgbClr val="A52A2A"/>
                </a:solidFill>
                <a:latin typeface="Calibri" panose="020F0502020204030204" pitchFamily="34" charset="0"/>
                <a:cs typeface="Calibri" panose="020F0502020204030204" pitchFamily="34" charset="0"/>
              </a:rPr>
              <a:t>'d'</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a:solidFill>
                  <a:srgbClr val="A52A2A"/>
                </a:solidFill>
                <a:latin typeface="Calibri" panose="020F0502020204030204" pitchFamily="34" charset="0"/>
                <a:cs typeface="Calibri" panose="020F0502020204030204" pitchFamily="34" charset="0"/>
              </a:rPr>
              <a:t>'!'</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a:solidFill>
                  <a:srgbClr val="A52A2A"/>
                </a:solidFill>
                <a:latin typeface="Calibri" panose="020F0502020204030204" pitchFamily="34" charset="0"/>
                <a:cs typeface="Calibri" panose="020F0502020204030204" pitchFamily="34" charset="0"/>
              </a:rPr>
              <a:t>'\0'</a:t>
            </a:r>
            <a:r>
              <a:rPr lang="en-US" altLang="en-US" sz="3400" dirty="0">
                <a:solidFill>
                  <a:srgbClr val="000000"/>
                </a:solidFill>
                <a:latin typeface="Calibri" panose="020F0502020204030204" pitchFamily="34" charset="0"/>
                <a:cs typeface="Calibri" panose="020F0502020204030204" pitchFamily="34" charset="0"/>
              </a:rPr>
              <a:t>};</a:t>
            </a:r>
          </a:p>
          <a:p>
            <a:pPr marL="0" indent="0" eaLnBrk="0" fontAlgn="base" hangingPunct="0">
              <a:lnSpc>
                <a:spcPct val="100000"/>
              </a:lnSpc>
              <a:spcBef>
                <a:spcPct val="0"/>
              </a:spcBef>
              <a:spcAft>
                <a:spcPct val="0"/>
              </a:spcAft>
              <a:buNone/>
            </a:pPr>
            <a:br>
              <a:rPr lang="en-US" altLang="en-US" sz="2900" dirty="0">
                <a:solidFill>
                  <a:srgbClr val="000000"/>
                </a:solidFill>
                <a:latin typeface="Consolas" panose="020B0609020204030204" pitchFamily="49" charset="0"/>
              </a:rPr>
            </a:br>
            <a:r>
              <a:rPr lang="en-US" altLang="en-US" sz="2900" dirty="0">
                <a:solidFill>
                  <a:srgbClr val="0000CD"/>
                </a:solidFill>
                <a:latin typeface="Consolas" panose="020B0609020204030204" pitchFamily="49" charset="0"/>
              </a:rPr>
              <a:t>char</a:t>
            </a:r>
            <a:r>
              <a:rPr lang="en-US" altLang="en-US" sz="2900" dirty="0">
                <a:solidFill>
                  <a:srgbClr val="000000"/>
                </a:solidFill>
                <a:latin typeface="Consolas" panose="020B0609020204030204" pitchFamily="49" charset="0"/>
              </a:rPr>
              <a:t> greetings2[] = </a:t>
            </a:r>
            <a:r>
              <a:rPr lang="en-US" altLang="en-US" sz="2900" dirty="0">
                <a:solidFill>
                  <a:srgbClr val="A52A2A"/>
                </a:solidFill>
                <a:latin typeface="Consolas" panose="020B0609020204030204" pitchFamily="49" charset="0"/>
              </a:rPr>
              <a:t>"Hello World!"</a:t>
            </a:r>
            <a:r>
              <a:rPr lang="en-US" altLang="en-US" sz="2900" dirty="0">
                <a:solidFill>
                  <a:srgbClr val="000000"/>
                </a:solidFill>
                <a:latin typeface="Consolas" panose="020B0609020204030204" pitchFamily="49" charset="0"/>
              </a:rPr>
              <a:t>;</a:t>
            </a:r>
            <a:br>
              <a:rPr lang="en-US" altLang="en-US" sz="2900" dirty="0">
                <a:solidFill>
                  <a:srgbClr val="000000"/>
                </a:solidFill>
                <a:latin typeface="Consolas" panose="020B0609020204030204" pitchFamily="49" charset="0"/>
              </a:rPr>
            </a:br>
            <a:br>
              <a:rPr lang="en-US" altLang="en-US" sz="2900" dirty="0">
                <a:solidFill>
                  <a:srgbClr val="000000"/>
                </a:solidFill>
                <a:latin typeface="Consolas" panose="020B0609020204030204" pitchFamily="49" charset="0"/>
              </a:rPr>
            </a:br>
            <a:r>
              <a:rPr lang="en-US" altLang="en-US" sz="3400" dirty="0" err="1">
                <a:solidFill>
                  <a:srgbClr val="000000"/>
                </a:solidFill>
                <a:latin typeface="Calibri" panose="020F0502020204030204" pitchFamily="34" charset="0"/>
                <a:cs typeface="Calibri" panose="020F0502020204030204" pitchFamily="34" charset="0"/>
              </a:rPr>
              <a:t>printf</a:t>
            </a:r>
            <a:r>
              <a:rPr lang="en-US" altLang="en-US" sz="3400" dirty="0">
                <a:solidFill>
                  <a:srgbClr val="000000"/>
                </a:solidFill>
                <a:latin typeface="Calibri" panose="020F0502020204030204" pitchFamily="34" charset="0"/>
                <a:cs typeface="Calibri" panose="020F0502020204030204" pitchFamily="34" charset="0"/>
              </a:rPr>
              <a:t>(</a:t>
            </a:r>
            <a:r>
              <a:rPr lang="en-US" altLang="en-US" sz="3400" dirty="0">
                <a:solidFill>
                  <a:srgbClr val="A52A2A"/>
                </a:solidFill>
                <a:latin typeface="Calibri" panose="020F0502020204030204" pitchFamily="34" charset="0"/>
                <a:cs typeface="Calibri" panose="020F0502020204030204" pitchFamily="34" charset="0"/>
              </a:rPr>
              <a:t>"%d\n"</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err="1">
                <a:solidFill>
                  <a:srgbClr val="000000"/>
                </a:solidFill>
                <a:latin typeface="Calibri" panose="020F0502020204030204" pitchFamily="34" charset="0"/>
                <a:cs typeface="Calibri" panose="020F0502020204030204" pitchFamily="34" charset="0"/>
              </a:rPr>
              <a:t>sizeof</a:t>
            </a:r>
            <a:r>
              <a:rPr lang="en-US" altLang="en-US" sz="3400" dirty="0">
                <a:solidFill>
                  <a:srgbClr val="000000"/>
                </a:solidFill>
                <a:latin typeface="Calibri" panose="020F0502020204030204" pitchFamily="34" charset="0"/>
                <a:cs typeface="Calibri" panose="020F0502020204030204" pitchFamily="34" charset="0"/>
              </a:rPr>
              <a:t>(greetings));  </a:t>
            </a:r>
            <a:r>
              <a:rPr lang="en-US" altLang="en-US" sz="3400" dirty="0" err="1">
                <a:solidFill>
                  <a:srgbClr val="000000"/>
                </a:solidFill>
                <a:latin typeface="Calibri" panose="020F0502020204030204" pitchFamily="34" charset="0"/>
                <a:cs typeface="Calibri" panose="020F0502020204030204" pitchFamily="34" charset="0"/>
              </a:rPr>
              <a:t>printf</a:t>
            </a:r>
            <a:r>
              <a:rPr lang="en-US" altLang="en-US" sz="3400" dirty="0">
                <a:solidFill>
                  <a:srgbClr val="000000"/>
                </a:solidFill>
                <a:latin typeface="Calibri" panose="020F0502020204030204" pitchFamily="34" charset="0"/>
                <a:cs typeface="Calibri" panose="020F0502020204030204" pitchFamily="34" charset="0"/>
              </a:rPr>
              <a:t>(</a:t>
            </a:r>
            <a:r>
              <a:rPr lang="en-US" altLang="en-US" sz="3400" dirty="0">
                <a:solidFill>
                  <a:srgbClr val="A52A2A"/>
                </a:solidFill>
                <a:latin typeface="Calibri" panose="020F0502020204030204" pitchFamily="34" charset="0"/>
                <a:cs typeface="Calibri" panose="020F0502020204030204" pitchFamily="34" charset="0"/>
              </a:rPr>
              <a:t>"%d\n"</a:t>
            </a:r>
            <a:r>
              <a:rPr lang="en-US" altLang="en-US" sz="3400" dirty="0">
                <a:solidFill>
                  <a:srgbClr val="000000"/>
                </a:solidFill>
                <a:latin typeface="Calibri" panose="020F0502020204030204" pitchFamily="34" charset="0"/>
                <a:cs typeface="Calibri" panose="020F0502020204030204" pitchFamily="34" charset="0"/>
              </a:rPr>
              <a:t>, </a:t>
            </a:r>
            <a:r>
              <a:rPr lang="en-US" altLang="en-US" sz="3400" dirty="0" err="1">
                <a:solidFill>
                  <a:srgbClr val="000000"/>
                </a:solidFill>
                <a:latin typeface="Calibri" panose="020F0502020204030204" pitchFamily="34" charset="0"/>
                <a:cs typeface="Calibri" panose="020F0502020204030204" pitchFamily="34" charset="0"/>
              </a:rPr>
              <a:t>sizeof</a:t>
            </a:r>
            <a:r>
              <a:rPr lang="en-US" altLang="en-US" sz="3400" dirty="0">
                <a:solidFill>
                  <a:srgbClr val="000000"/>
                </a:solidFill>
                <a:latin typeface="Calibri" panose="020F0502020204030204" pitchFamily="34" charset="0"/>
                <a:cs typeface="Calibri" panose="020F0502020204030204" pitchFamily="34" charset="0"/>
              </a:rPr>
              <a:t>(greetings2))</a:t>
            </a:r>
            <a:r>
              <a:rPr lang="en-US" altLang="en-US" sz="2900" dirty="0">
                <a:solidFill>
                  <a:srgbClr val="000000"/>
                </a:solidFill>
                <a:latin typeface="Calibri" panose="020F0502020204030204" pitchFamily="34" charset="0"/>
                <a:cs typeface="Calibri" panose="020F0502020204030204" pitchFamily="34" charset="0"/>
              </a:rPr>
              <a:t>;</a:t>
            </a:r>
          </a:p>
          <a:p>
            <a:pPr eaLnBrk="0" fontAlgn="base" hangingPunct="0">
              <a:lnSpc>
                <a:spcPct val="100000"/>
              </a:lnSpc>
              <a:spcBef>
                <a:spcPct val="0"/>
              </a:spcBef>
              <a:spcAft>
                <a:spcPct val="0"/>
              </a:spcAft>
            </a:pPr>
            <a:endParaRPr lang="en-US" altLang="en-US" sz="2900" dirty="0">
              <a:solidFill>
                <a:srgbClr val="000000"/>
              </a:solidFill>
              <a:latin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pPr>
            <a:r>
              <a:rPr lang="en-US" altLang="en-US" sz="2900" dirty="0">
                <a:solidFill>
                  <a:srgbClr val="000000"/>
                </a:solidFill>
                <a:latin typeface="Verdana" panose="020B0604030504040204" pitchFamily="34" charset="0"/>
              </a:rPr>
              <a:t>The size of both arrays is same and both have </a:t>
            </a:r>
            <a:r>
              <a:rPr lang="en-US" altLang="en-US" sz="2900" b="1" dirty="0">
                <a:solidFill>
                  <a:srgbClr val="000000"/>
                </a:solidFill>
                <a:latin typeface="Verdana" panose="020B0604030504040204" pitchFamily="34" charset="0"/>
              </a:rPr>
              <a:t>13 characters</a:t>
            </a:r>
            <a:r>
              <a:rPr lang="en-US" altLang="en-US" sz="2900" dirty="0">
                <a:solidFill>
                  <a:srgbClr val="000000"/>
                </a:solidFill>
                <a:latin typeface="Verdana" panose="020B0604030504040204" pitchFamily="34" charset="0"/>
              </a:rPr>
              <a:t> (adding space that also counts as a character and the </a:t>
            </a:r>
            <a:r>
              <a:rPr lang="en-US" altLang="en-US" sz="2900" dirty="0">
                <a:solidFill>
                  <a:srgbClr val="DC143C"/>
                </a:solidFill>
                <a:latin typeface="Consolas" panose="020B0609020204030204" pitchFamily="49" charset="0"/>
              </a:rPr>
              <a:t>\0</a:t>
            </a:r>
            <a:r>
              <a:rPr lang="en-US" altLang="en-US" sz="2900" dirty="0">
                <a:solidFill>
                  <a:srgbClr val="000000"/>
                </a:solidFill>
                <a:latin typeface="Verdana" panose="020B0604030504040204" pitchFamily="34" charset="0"/>
              </a:rPr>
              <a:t> character)</a:t>
            </a:r>
          </a:p>
          <a:p>
            <a:pPr marL="0" indent="0" eaLnBrk="0" fontAlgn="base" hangingPunct="0">
              <a:lnSpc>
                <a:spcPct val="100000"/>
              </a:lnSpc>
              <a:spcBef>
                <a:spcPct val="0"/>
              </a:spcBef>
              <a:spcAft>
                <a:spcPct val="0"/>
              </a:spcAft>
              <a:buNone/>
            </a:pPr>
            <a:r>
              <a:rPr lang="en-US" sz="2900" dirty="0">
                <a:solidFill>
                  <a:srgbClr val="000000"/>
                </a:solidFill>
                <a:latin typeface="Verdana" panose="020B0604030504040204" pitchFamily="34" charset="0"/>
                <a:cs typeface="Calibri" panose="020F0502020204030204" pitchFamily="34" charset="0"/>
              </a:rPr>
              <a:t>Note: char s[5]= “hello”; in this case null character will not be appended automatically.</a:t>
            </a:r>
          </a:p>
          <a:p>
            <a:pPr marL="0" indent="0" eaLnBrk="0" fontAlgn="base" hangingPunct="0">
              <a:lnSpc>
                <a:spcPct val="100000"/>
              </a:lnSpc>
              <a:spcBef>
                <a:spcPct val="0"/>
              </a:spcBef>
              <a:spcAft>
                <a:spcPct val="0"/>
              </a:spcAft>
              <a:buNone/>
            </a:pPr>
            <a:r>
              <a:rPr lang="en-US" sz="2900" dirty="0">
                <a:solidFill>
                  <a:srgbClr val="000000"/>
                </a:solidFill>
                <a:latin typeface="Verdana" panose="020B0604030504040204" pitchFamily="34" charset="0"/>
                <a:cs typeface="Calibri" panose="020F0502020204030204" pitchFamily="34" charset="0"/>
              </a:rPr>
              <a:t>Hence, when we declare a string like char </a:t>
            </a:r>
            <a:r>
              <a:rPr lang="en-US" sz="2900" dirty="0" err="1">
                <a:solidFill>
                  <a:srgbClr val="000000"/>
                </a:solidFill>
                <a:latin typeface="Verdana" panose="020B0604030504040204" pitchFamily="34" charset="0"/>
                <a:cs typeface="Calibri" panose="020F0502020204030204" pitchFamily="34" charset="0"/>
              </a:rPr>
              <a:t>str</a:t>
            </a:r>
            <a:r>
              <a:rPr lang="en-US" sz="2900" dirty="0">
                <a:solidFill>
                  <a:srgbClr val="000000"/>
                </a:solidFill>
                <a:latin typeface="Verdana" panose="020B0604030504040204" pitchFamily="34" charset="0"/>
                <a:cs typeface="Calibri" panose="020F0502020204030204" pitchFamily="34" charset="0"/>
              </a:rPr>
              <a:t>[100] then we can store maximum 99 characters</a:t>
            </a:r>
            <a:endParaRPr lang="en-IN" sz="2900" dirty="0">
              <a:latin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None/>
            </a:pPr>
            <a:endParaRPr lang="en-US" altLang="en-US" sz="2900" dirty="0">
              <a:solidFill>
                <a:srgbClr val="FFFFFF"/>
              </a:solidFill>
              <a:latin typeface="Source Sans Pro"/>
              <a:hlinkClick r:id="rId2"/>
            </a:endParaRPr>
          </a:p>
        </p:txBody>
      </p:sp>
      <p:sp>
        <p:nvSpPr>
          <p:cNvPr id="4" name="Date Placeholder 3"/>
          <p:cNvSpPr>
            <a:spLocks noGrp="1"/>
          </p:cNvSpPr>
          <p:nvPr>
            <p:ph type="dt" sz="half" idx="10"/>
          </p:nvPr>
        </p:nvSpPr>
        <p:spPr/>
        <p:txBody>
          <a:bodyPr/>
          <a:lstStyle/>
          <a:p>
            <a:fld id="{7CE73C41-51D2-4E2E-AB1C-5903F257A60E}"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71</a:t>
            </a:fld>
            <a:endParaRPr lang="en-US"/>
          </a:p>
        </p:txBody>
      </p:sp>
    </p:spTree>
    <p:extLst>
      <p:ext uri="{BB962C8B-B14F-4D97-AF65-F5344CB8AC3E}">
        <p14:creationId xmlns:p14="http://schemas.microsoft.com/office/powerpoint/2010/main" val="400205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7099"/>
            <a:ext cx="10515600" cy="1325563"/>
          </a:xfrm>
        </p:spPr>
        <p:txBody>
          <a:bodyPr/>
          <a:lstStyle/>
          <a:p>
            <a:r>
              <a:rPr lang="en-IN" dirty="0"/>
              <a:t>Declaring, initializing and assigning a string</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t>char c[20]; (declare)</a:t>
            </a:r>
          </a:p>
          <a:p>
            <a:pPr marL="0" lvl="0" indent="0">
              <a:buNone/>
            </a:pPr>
            <a:r>
              <a:rPr lang="en-US" altLang="en-US" sz="3100" b="1" dirty="0">
                <a:solidFill>
                  <a:schemeClr val="tx1">
                    <a:lumMod val="50000"/>
                    <a:lumOff val="50000"/>
                  </a:schemeClr>
                </a:solidFill>
                <a:latin typeface="droid sans mono"/>
              </a:rPr>
              <a:t>Initializing a string</a:t>
            </a:r>
            <a:r>
              <a:rPr lang="en-US" altLang="en-US" sz="3100" b="1" dirty="0">
                <a:solidFill>
                  <a:srgbClr val="C678DD"/>
                </a:solidFill>
                <a:latin typeface="droid sans mono"/>
              </a:rPr>
              <a:t>:</a:t>
            </a:r>
          </a:p>
          <a:p>
            <a:pPr marL="0" lvl="0" indent="0">
              <a:buNone/>
            </a:pPr>
            <a:r>
              <a:rPr lang="en-US" altLang="en-US" dirty="0">
                <a:solidFill>
                  <a:srgbClr val="C678DD"/>
                </a:solidFill>
                <a:latin typeface="droid sans mono"/>
              </a:rPr>
              <a:t>char</a:t>
            </a:r>
            <a:r>
              <a:rPr lang="en-US" altLang="en-US" dirty="0">
                <a:solidFill>
                  <a:srgbClr val="D3D3D3"/>
                </a:solidFill>
                <a:latin typeface="droid sans mono"/>
              </a:rPr>
              <a:t> c[] = </a:t>
            </a:r>
            <a:r>
              <a:rPr lang="en-US" altLang="en-US" dirty="0">
                <a:solidFill>
                  <a:srgbClr val="98C379"/>
                </a:solidFill>
                <a:latin typeface="droid sans mono"/>
              </a:rPr>
              <a:t>"</a:t>
            </a:r>
            <a:r>
              <a:rPr lang="en-US" altLang="en-US" dirty="0" err="1">
                <a:solidFill>
                  <a:srgbClr val="98C379"/>
                </a:solidFill>
                <a:latin typeface="droid sans mono"/>
              </a:rPr>
              <a:t>abcd</a:t>
            </a:r>
            <a:r>
              <a:rPr lang="en-US" altLang="en-US" dirty="0">
                <a:solidFill>
                  <a:srgbClr val="98C379"/>
                </a:solidFill>
                <a:latin typeface="droid sans mono"/>
              </a:rPr>
              <a:t>"</a:t>
            </a:r>
            <a:r>
              <a:rPr lang="en-US" altLang="en-US" dirty="0">
                <a:solidFill>
                  <a:srgbClr val="D3D3D3"/>
                </a:solidFill>
                <a:latin typeface="droid sans mono"/>
              </a:rPr>
              <a:t>;</a:t>
            </a:r>
          </a:p>
          <a:p>
            <a:pPr marL="0" lvl="0" indent="0">
              <a:buNone/>
            </a:pPr>
            <a:r>
              <a:rPr lang="en-US" altLang="en-US" dirty="0">
                <a:solidFill>
                  <a:srgbClr val="C678DD"/>
                </a:solidFill>
                <a:latin typeface="droid sans mono"/>
              </a:rPr>
              <a:t>char</a:t>
            </a:r>
            <a:r>
              <a:rPr lang="en-US" altLang="en-US" dirty="0">
                <a:solidFill>
                  <a:srgbClr val="D3D3D3"/>
                </a:solidFill>
                <a:latin typeface="droid sans mono"/>
              </a:rPr>
              <a:t> c[</a:t>
            </a:r>
            <a:r>
              <a:rPr lang="en-US" altLang="en-US" dirty="0">
                <a:solidFill>
                  <a:srgbClr val="D19A66"/>
                </a:solidFill>
                <a:latin typeface="droid sans mono"/>
              </a:rPr>
              <a:t>50</a:t>
            </a:r>
            <a:r>
              <a:rPr lang="en-US" altLang="en-US" dirty="0">
                <a:solidFill>
                  <a:srgbClr val="D3D3D3"/>
                </a:solidFill>
                <a:latin typeface="droid sans mono"/>
              </a:rPr>
              <a:t>] = </a:t>
            </a:r>
            <a:r>
              <a:rPr lang="en-US" altLang="en-US" dirty="0">
                <a:solidFill>
                  <a:srgbClr val="98C379"/>
                </a:solidFill>
                <a:latin typeface="droid sans mono"/>
              </a:rPr>
              <a:t>"</a:t>
            </a:r>
            <a:r>
              <a:rPr lang="en-US" altLang="en-US" dirty="0" err="1">
                <a:solidFill>
                  <a:srgbClr val="98C379"/>
                </a:solidFill>
                <a:latin typeface="droid sans mono"/>
              </a:rPr>
              <a:t>abcd</a:t>
            </a:r>
            <a:r>
              <a:rPr lang="en-US" altLang="en-US" dirty="0">
                <a:solidFill>
                  <a:srgbClr val="98C379"/>
                </a:solidFill>
                <a:latin typeface="droid sans mono"/>
              </a:rPr>
              <a:t>"</a:t>
            </a:r>
            <a:r>
              <a:rPr lang="en-US" altLang="en-US" dirty="0">
                <a:solidFill>
                  <a:srgbClr val="D3D3D3"/>
                </a:solidFill>
                <a:latin typeface="droid sans mono"/>
              </a:rPr>
              <a:t>; </a:t>
            </a:r>
          </a:p>
          <a:p>
            <a:pPr marL="0" lvl="0" indent="0">
              <a:buNone/>
            </a:pPr>
            <a:r>
              <a:rPr lang="en-US" altLang="en-US" dirty="0">
                <a:solidFill>
                  <a:srgbClr val="C678DD"/>
                </a:solidFill>
                <a:latin typeface="droid sans mono"/>
              </a:rPr>
              <a:t>char</a:t>
            </a:r>
            <a:r>
              <a:rPr lang="en-US" altLang="en-US" dirty="0">
                <a:solidFill>
                  <a:srgbClr val="D3D3D3"/>
                </a:solidFill>
                <a:latin typeface="droid sans mono"/>
              </a:rPr>
              <a:t> c[] = {</a:t>
            </a:r>
            <a:r>
              <a:rPr lang="en-US" altLang="en-US" dirty="0">
                <a:solidFill>
                  <a:srgbClr val="98C379"/>
                </a:solidFill>
                <a:latin typeface="droid sans mono"/>
              </a:rPr>
              <a:t>'a'</a:t>
            </a:r>
            <a:r>
              <a:rPr lang="en-US" altLang="en-US" dirty="0">
                <a:solidFill>
                  <a:srgbClr val="D3D3D3"/>
                </a:solidFill>
                <a:latin typeface="droid sans mono"/>
              </a:rPr>
              <a:t>, </a:t>
            </a:r>
            <a:r>
              <a:rPr lang="en-US" altLang="en-US" dirty="0">
                <a:solidFill>
                  <a:srgbClr val="98C379"/>
                </a:solidFill>
                <a:latin typeface="droid sans mono"/>
              </a:rPr>
              <a:t>'b'</a:t>
            </a:r>
            <a:r>
              <a:rPr lang="en-US" altLang="en-US" dirty="0">
                <a:solidFill>
                  <a:srgbClr val="D3D3D3"/>
                </a:solidFill>
                <a:latin typeface="droid sans mono"/>
              </a:rPr>
              <a:t>, </a:t>
            </a:r>
            <a:r>
              <a:rPr lang="en-US" altLang="en-US" dirty="0">
                <a:solidFill>
                  <a:srgbClr val="98C379"/>
                </a:solidFill>
                <a:latin typeface="droid sans mono"/>
              </a:rPr>
              <a:t>'c'</a:t>
            </a:r>
            <a:r>
              <a:rPr lang="en-US" altLang="en-US" dirty="0">
                <a:solidFill>
                  <a:srgbClr val="D3D3D3"/>
                </a:solidFill>
                <a:latin typeface="droid sans mono"/>
              </a:rPr>
              <a:t>, </a:t>
            </a:r>
            <a:r>
              <a:rPr lang="en-US" altLang="en-US" dirty="0">
                <a:solidFill>
                  <a:srgbClr val="98C379"/>
                </a:solidFill>
                <a:latin typeface="droid sans mono"/>
              </a:rPr>
              <a:t>'d'</a:t>
            </a:r>
            <a:r>
              <a:rPr lang="en-US" altLang="en-US" dirty="0">
                <a:solidFill>
                  <a:srgbClr val="D3D3D3"/>
                </a:solidFill>
                <a:latin typeface="droid sans mono"/>
              </a:rPr>
              <a:t>, </a:t>
            </a:r>
            <a:r>
              <a:rPr lang="en-US" altLang="en-US" dirty="0">
                <a:solidFill>
                  <a:srgbClr val="98C379"/>
                </a:solidFill>
                <a:latin typeface="droid sans mono"/>
              </a:rPr>
              <a:t>'\0'</a:t>
            </a:r>
            <a:r>
              <a:rPr lang="en-US" altLang="en-US" dirty="0">
                <a:solidFill>
                  <a:srgbClr val="D3D3D3"/>
                </a:solidFill>
                <a:latin typeface="droid sans mono"/>
              </a:rPr>
              <a:t>}; </a:t>
            </a:r>
          </a:p>
          <a:p>
            <a:pPr marL="0" lvl="0" indent="0">
              <a:buNone/>
            </a:pPr>
            <a:r>
              <a:rPr lang="en-US" altLang="en-US" dirty="0">
                <a:solidFill>
                  <a:srgbClr val="C678DD"/>
                </a:solidFill>
                <a:latin typeface="droid sans mono"/>
              </a:rPr>
              <a:t>char</a:t>
            </a:r>
            <a:r>
              <a:rPr lang="en-US" altLang="en-US" dirty="0">
                <a:solidFill>
                  <a:srgbClr val="D3D3D3"/>
                </a:solidFill>
                <a:latin typeface="droid sans mono"/>
              </a:rPr>
              <a:t> c[</a:t>
            </a:r>
            <a:r>
              <a:rPr lang="en-US" altLang="en-US" dirty="0">
                <a:solidFill>
                  <a:srgbClr val="D19A66"/>
                </a:solidFill>
                <a:latin typeface="droid sans mono"/>
              </a:rPr>
              <a:t>5</a:t>
            </a:r>
            <a:r>
              <a:rPr lang="en-US" altLang="en-US" dirty="0">
                <a:solidFill>
                  <a:srgbClr val="D3D3D3"/>
                </a:solidFill>
                <a:latin typeface="droid sans mono"/>
              </a:rPr>
              <a:t>] = {</a:t>
            </a:r>
            <a:r>
              <a:rPr lang="en-US" altLang="en-US" dirty="0">
                <a:solidFill>
                  <a:srgbClr val="98C379"/>
                </a:solidFill>
                <a:latin typeface="droid sans mono"/>
              </a:rPr>
              <a:t>'a'</a:t>
            </a:r>
            <a:r>
              <a:rPr lang="en-US" altLang="en-US" dirty="0">
                <a:solidFill>
                  <a:srgbClr val="D3D3D3"/>
                </a:solidFill>
                <a:latin typeface="droid sans mono"/>
              </a:rPr>
              <a:t>, </a:t>
            </a:r>
            <a:r>
              <a:rPr lang="en-US" altLang="en-US" dirty="0">
                <a:solidFill>
                  <a:srgbClr val="98C379"/>
                </a:solidFill>
                <a:latin typeface="droid sans mono"/>
              </a:rPr>
              <a:t>'b'</a:t>
            </a:r>
            <a:r>
              <a:rPr lang="en-US" altLang="en-US" dirty="0">
                <a:solidFill>
                  <a:srgbClr val="D3D3D3"/>
                </a:solidFill>
                <a:latin typeface="droid sans mono"/>
              </a:rPr>
              <a:t>, </a:t>
            </a:r>
            <a:r>
              <a:rPr lang="en-US" altLang="en-US" dirty="0">
                <a:solidFill>
                  <a:srgbClr val="98C379"/>
                </a:solidFill>
                <a:latin typeface="droid sans mono"/>
              </a:rPr>
              <a:t>'c'</a:t>
            </a:r>
            <a:r>
              <a:rPr lang="en-US" altLang="en-US" dirty="0">
                <a:solidFill>
                  <a:srgbClr val="D3D3D3"/>
                </a:solidFill>
                <a:latin typeface="droid sans mono"/>
              </a:rPr>
              <a:t>, </a:t>
            </a:r>
            <a:r>
              <a:rPr lang="en-US" altLang="en-US" dirty="0">
                <a:solidFill>
                  <a:srgbClr val="98C379"/>
                </a:solidFill>
                <a:latin typeface="droid sans mono"/>
              </a:rPr>
              <a:t>'d'</a:t>
            </a:r>
            <a:r>
              <a:rPr lang="en-US" altLang="en-US" dirty="0">
                <a:solidFill>
                  <a:srgbClr val="D3D3D3"/>
                </a:solidFill>
                <a:latin typeface="droid sans mono"/>
              </a:rPr>
              <a:t>, </a:t>
            </a:r>
            <a:r>
              <a:rPr lang="en-US" altLang="en-US" dirty="0">
                <a:solidFill>
                  <a:srgbClr val="98C379"/>
                </a:solidFill>
                <a:latin typeface="droid sans mono"/>
              </a:rPr>
              <a:t>'\0'</a:t>
            </a:r>
            <a:r>
              <a:rPr lang="en-US" altLang="en-US" dirty="0">
                <a:solidFill>
                  <a:srgbClr val="D3D3D3"/>
                </a:solidFill>
                <a:latin typeface="droid sans mono"/>
              </a:rPr>
              <a:t>};</a:t>
            </a:r>
            <a:r>
              <a:rPr lang="en-US" altLang="en-US" sz="4000" dirty="0"/>
              <a:t> </a:t>
            </a:r>
          </a:p>
          <a:p>
            <a:pPr marL="0" lvl="0" indent="0">
              <a:buNone/>
            </a:pPr>
            <a:r>
              <a:rPr lang="en-US" altLang="en-US" sz="3200" dirty="0">
                <a:latin typeface="droid sans mono"/>
              </a:rPr>
              <a:t>Assigning a value to string:</a:t>
            </a:r>
          </a:p>
          <a:p>
            <a:pPr marL="0" indent="0">
              <a:buNone/>
            </a:pPr>
            <a:r>
              <a:rPr lang="en-US" altLang="en-US" sz="3200" dirty="0">
                <a:solidFill>
                  <a:srgbClr val="C678DD"/>
                </a:solidFill>
                <a:latin typeface="droid sans mono"/>
              </a:rPr>
              <a:t>char</a:t>
            </a:r>
            <a:r>
              <a:rPr lang="en-US" altLang="en-US" sz="3200" dirty="0">
                <a:solidFill>
                  <a:srgbClr val="D3D3D3"/>
                </a:solidFill>
                <a:latin typeface="droid sans mono"/>
              </a:rPr>
              <a:t> c[</a:t>
            </a:r>
            <a:r>
              <a:rPr lang="en-US" altLang="en-US" sz="3200" dirty="0">
                <a:solidFill>
                  <a:srgbClr val="D19A66"/>
                </a:solidFill>
                <a:latin typeface="droid sans mono"/>
              </a:rPr>
              <a:t>100</a:t>
            </a:r>
            <a:r>
              <a:rPr lang="en-US" altLang="en-US" sz="3200" dirty="0">
                <a:solidFill>
                  <a:srgbClr val="D3D3D3"/>
                </a:solidFill>
                <a:latin typeface="droid sans mono"/>
              </a:rPr>
              <a:t>]; </a:t>
            </a:r>
          </a:p>
          <a:p>
            <a:pPr marL="0" lvl="0" indent="0">
              <a:buNone/>
            </a:pPr>
            <a:r>
              <a:rPr lang="en-US" altLang="en-US" sz="3200" dirty="0">
                <a:solidFill>
                  <a:srgbClr val="D3D3D3"/>
                </a:solidFill>
                <a:latin typeface="droid sans mono"/>
              </a:rPr>
              <a:t>c = </a:t>
            </a:r>
            <a:r>
              <a:rPr lang="en-US" altLang="en-US" sz="3200" dirty="0">
                <a:solidFill>
                  <a:srgbClr val="98C379"/>
                </a:solidFill>
                <a:latin typeface="droid sans mono"/>
              </a:rPr>
              <a:t>"C programming"</a:t>
            </a:r>
            <a:r>
              <a:rPr lang="en-US" altLang="en-US" sz="3200" dirty="0">
                <a:solidFill>
                  <a:srgbClr val="D3D3D3"/>
                </a:solidFill>
                <a:latin typeface="droid sans mono"/>
              </a:rPr>
              <a:t>;</a:t>
            </a:r>
            <a:r>
              <a:rPr lang="en-US" altLang="en-US" sz="4400" dirty="0"/>
              <a:t> {</a:t>
            </a:r>
            <a:r>
              <a:rPr lang="en-US" altLang="en-US" sz="3800" dirty="0"/>
              <a:t>Error, once an array is declared,  can not assign value to it like thi</a:t>
            </a:r>
            <a:r>
              <a:rPr lang="en-US" altLang="en-US" sz="4400" dirty="0"/>
              <a:t>s, </a:t>
            </a:r>
            <a:r>
              <a:rPr lang="en-US" altLang="en-US" sz="3800" dirty="0"/>
              <a:t>We have to assign values through for loop</a:t>
            </a:r>
            <a:r>
              <a:rPr lang="en-US" altLang="en-US" sz="4400" dirty="0"/>
              <a:t>}</a:t>
            </a:r>
          </a:p>
          <a:p>
            <a:pPr marL="0" indent="0">
              <a:buNone/>
            </a:pPr>
            <a:r>
              <a:rPr lang="en-US" altLang="en-US" sz="4400" dirty="0">
                <a:latin typeface="Arial" panose="020B0604020202020204" pitchFamily="34" charset="0"/>
              </a:rPr>
              <a:t>Note: At the time of Initialization we can do like this.</a:t>
            </a:r>
            <a:endParaRPr lang="en-US" altLang="en-US" sz="6000" dirty="0">
              <a:latin typeface="Arial" panose="020B0604020202020204" pitchFamily="34" charset="0"/>
            </a:endParaRPr>
          </a:p>
          <a:p>
            <a:pPr marL="0" lvl="0" indent="0">
              <a:buNone/>
            </a:pPr>
            <a:endParaRPr lang="en-US" altLang="en-US" sz="5400" dirty="0">
              <a:latin typeface="Arial" panose="020B0604020202020204" pitchFamily="34" charset="0"/>
            </a:endParaRPr>
          </a:p>
          <a:p>
            <a:pPr marL="0" indent="0">
              <a:buNone/>
            </a:pPr>
            <a:endParaRPr lang="en-IN" dirty="0"/>
          </a:p>
          <a:p>
            <a:pPr marL="0" indent="0">
              <a:buNone/>
            </a:pPr>
            <a:endParaRPr lang="en-IN" dirty="0"/>
          </a:p>
        </p:txBody>
      </p:sp>
      <p:sp>
        <p:nvSpPr>
          <p:cNvPr id="4" name="Date Placeholder 3"/>
          <p:cNvSpPr>
            <a:spLocks noGrp="1"/>
          </p:cNvSpPr>
          <p:nvPr>
            <p:ph type="dt" sz="half" idx="10"/>
          </p:nvPr>
        </p:nvSpPr>
        <p:spPr/>
        <p:txBody>
          <a:bodyPr/>
          <a:lstStyle/>
          <a:p>
            <a:fld id="{2DA6A65B-8F28-4B86-80E9-819CC828A6D1}"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72</a:t>
            </a:fld>
            <a:endParaRPr lang="en-US"/>
          </a:p>
        </p:txBody>
      </p:sp>
      <p:sp>
        <p:nvSpPr>
          <p:cNvPr id="7" name="Rectangle 1"/>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48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1000"/>
                                        <p:tgtEl>
                                          <p:spTgt spid="3">
                                            <p:txEl>
                                              <p:pRg st="8" end="8"/>
                                            </p:txEl>
                                          </p:spTgt>
                                        </p:tgtEl>
                                      </p:cBhvr>
                                    </p:animEffect>
                                    <p:anim calcmode="lin" valueType="num">
                                      <p:cBhvr>
                                        <p:cTn id="2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Reading the strings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char </a:t>
            </a:r>
            <a:r>
              <a:rPr lang="en-US" dirty="0" err="1"/>
              <a:t>mystring</a:t>
            </a:r>
            <a:r>
              <a:rPr lang="en-US" dirty="0"/>
              <a:t>[10]; It can be read as:</a:t>
            </a:r>
          </a:p>
          <a:p>
            <a:r>
              <a:rPr lang="en-US" b="1" dirty="0"/>
              <a:t>Using </a:t>
            </a:r>
            <a:r>
              <a:rPr lang="en-US" b="1" dirty="0" err="1"/>
              <a:t>scanf</a:t>
            </a:r>
            <a:r>
              <a:rPr lang="en-US" b="1" dirty="0"/>
              <a:t>() function</a:t>
            </a:r>
            <a:r>
              <a:rPr lang="en-US" dirty="0"/>
              <a:t>: </a:t>
            </a:r>
            <a:r>
              <a:rPr lang="en-US" dirty="0" err="1"/>
              <a:t>scanf</a:t>
            </a:r>
            <a:r>
              <a:rPr lang="en-US" dirty="0"/>
              <a:t>(“%s”,</a:t>
            </a:r>
            <a:r>
              <a:rPr lang="en-US" dirty="0" err="1"/>
              <a:t>mystring</a:t>
            </a:r>
            <a:r>
              <a:rPr lang="en-US" dirty="0"/>
              <a:t>)(does not require </a:t>
            </a:r>
            <a:r>
              <a:rPr lang="en-US" b="1" dirty="0"/>
              <a:t>&amp;</a:t>
            </a:r>
            <a:r>
              <a:rPr lang="en-US" dirty="0"/>
              <a:t>  like </a:t>
            </a:r>
            <a:r>
              <a:rPr lang="en-US" dirty="0" err="1"/>
              <a:t>int</a:t>
            </a:r>
            <a:r>
              <a:rPr lang="en-US" dirty="0"/>
              <a:t>, float and char values)</a:t>
            </a:r>
          </a:p>
          <a:p>
            <a:pPr marL="0" indent="0">
              <a:buNone/>
            </a:pPr>
            <a:r>
              <a:rPr lang="en-US" dirty="0" err="1"/>
              <a:t>scanf</a:t>
            </a:r>
            <a:r>
              <a:rPr lang="en-US" dirty="0"/>
              <a:t>() terminates as soon as it gets a blank space</a:t>
            </a:r>
          </a:p>
          <a:p>
            <a:r>
              <a:rPr lang="en-US" b="1" dirty="0"/>
              <a:t>Using gets() function</a:t>
            </a:r>
            <a:r>
              <a:rPr lang="en-US" dirty="0"/>
              <a:t>;</a:t>
            </a:r>
          </a:p>
          <a:p>
            <a:pPr marL="0" indent="0">
              <a:buNone/>
            </a:pPr>
            <a:r>
              <a:rPr lang="en-US" dirty="0"/>
              <a:t> gets(</a:t>
            </a:r>
            <a:r>
              <a:rPr lang="en-US" dirty="0" err="1"/>
              <a:t>mystring</a:t>
            </a:r>
            <a:r>
              <a:rPr lang="en-US" dirty="0"/>
              <a:t>);</a:t>
            </a:r>
          </a:p>
          <a:p>
            <a:pPr marL="0" indent="0">
              <a:buNone/>
            </a:pPr>
            <a:r>
              <a:rPr lang="en-US" dirty="0"/>
              <a:t>It overcomes the drawback of </a:t>
            </a:r>
            <a:r>
              <a:rPr lang="en-US" dirty="0" err="1"/>
              <a:t>scanf</a:t>
            </a:r>
            <a:r>
              <a:rPr lang="en-US" dirty="0"/>
              <a:t>. It takes the initial address of string and reads till the null character or end of line.</a:t>
            </a:r>
          </a:p>
          <a:p>
            <a:r>
              <a:rPr lang="en-US" b="1" dirty="0"/>
              <a:t>Using </a:t>
            </a:r>
            <a:r>
              <a:rPr lang="en-US" b="1" dirty="0" err="1"/>
              <a:t>getchar</a:t>
            </a:r>
            <a:r>
              <a:rPr lang="en-US" b="1" dirty="0"/>
              <a:t>(), </a:t>
            </a:r>
            <a:r>
              <a:rPr lang="en-US" b="1" dirty="0" err="1"/>
              <a:t>getch</a:t>
            </a:r>
            <a:r>
              <a:rPr lang="en-US" b="1" dirty="0"/>
              <a:t>() functions repeatedly</a:t>
            </a:r>
          </a:p>
          <a:p>
            <a:pPr marL="0" indent="0">
              <a:buNone/>
            </a:pPr>
            <a:r>
              <a:rPr lang="en-US" dirty="0"/>
              <a:t> </a:t>
            </a:r>
            <a:r>
              <a:rPr lang="en-US" dirty="0" err="1"/>
              <a:t>i</a:t>
            </a:r>
            <a:r>
              <a:rPr lang="en-US" dirty="0"/>
              <a:t> = 0;ch = </a:t>
            </a:r>
            <a:r>
              <a:rPr lang="en-US" dirty="0" err="1"/>
              <a:t>getchar</a:t>
            </a:r>
            <a:r>
              <a:rPr lang="en-US" dirty="0"/>
              <a:t>(); while(</a:t>
            </a:r>
            <a:r>
              <a:rPr lang="en-US" dirty="0" err="1"/>
              <a:t>ch</a:t>
            </a:r>
            <a:r>
              <a:rPr lang="en-US" dirty="0"/>
              <a:t>!=‘*’) (</a:t>
            </a:r>
            <a:r>
              <a:rPr lang="en-US" dirty="0" err="1"/>
              <a:t>mystring</a:t>
            </a:r>
            <a:r>
              <a:rPr lang="en-US" dirty="0"/>
              <a:t>[</a:t>
            </a:r>
            <a:r>
              <a:rPr lang="en-US" dirty="0" err="1"/>
              <a:t>i</a:t>
            </a:r>
            <a:r>
              <a:rPr lang="en-US" dirty="0"/>
              <a:t>] = </a:t>
            </a:r>
            <a:r>
              <a:rPr lang="en-US" dirty="0" err="1"/>
              <a:t>ch</a:t>
            </a:r>
            <a:r>
              <a:rPr lang="en-US" dirty="0"/>
              <a:t>; </a:t>
            </a:r>
            <a:r>
              <a:rPr lang="en-US" dirty="0" err="1"/>
              <a:t>ch</a:t>
            </a:r>
            <a:r>
              <a:rPr lang="en-US" dirty="0"/>
              <a:t> = </a:t>
            </a:r>
            <a:r>
              <a:rPr lang="en-US" dirty="0" err="1"/>
              <a:t>getchar</a:t>
            </a:r>
            <a:r>
              <a:rPr lang="en-US" dirty="0"/>
              <a:t>();</a:t>
            </a:r>
            <a:r>
              <a:rPr lang="en-US" dirty="0" err="1"/>
              <a:t>i</a:t>
            </a:r>
            <a:r>
              <a:rPr lang="en-US" dirty="0"/>
              <a:t>++;} </a:t>
            </a:r>
            <a:r>
              <a:rPr lang="en-US" dirty="0" err="1"/>
              <a:t>str</a:t>
            </a:r>
            <a:r>
              <a:rPr lang="en-US" dirty="0"/>
              <a:t>[</a:t>
            </a:r>
            <a:r>
              <a:rPr lang="en-US" dirty="0" err="1"/>
              <a:t>i</a:t>
            </a:r>
            <a:r>
              <a:rPr lang="en-US" dirty="0"/>
              <a:t>] = ‘\0’;</a:t>
            </a:r>
          </a:p>
          <a:p>
            <a:pPr marL="0" indent="0">
              <a:buNone/>
            </a:pPr>
            <a:endParaRPr lang="en-US" dirty="0"/>
          </a:p>
        </p:txBody>
      </p:sp>
      <p:sp>
        <p:nvSpPr>
          <p:cNvPr id="4" name="Date Placeholder 3"/>
          <p:cNvSpPr>
            <a:spLocks noGrp="1"/>
          </p:cNvSpPr>
          <p:nvPr>
            <p:ph type="dt" sz="half" idx="10"/>
          </p:nvPr>
        </p:nvSpPr>
        <p:spPr/>
        <p:txBody>
          <a:bodyPr/>
          <a:lstStyle/>
          <a:p>
            <a:fld id="{AFC7859B-C93E-4948-BCA8-D2A04D4CB8D5}"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73</a:t>
            </a:fld>
            <a:endParaRPr lang="en-US"/>
          </a:p>
        </p:txBody>
      </p:sp>
    </p:spTree>
    <p:extLst>
      <p:ext uri="{BB962C8B-B14F-4D97-AF65-F5344CB8AC3E}">
        <p14:creationId xmlns:p14="http://schemas.microsoft.com/office/powerpoint/2010/main" val="32911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Writing Strings</a:t>
            </a:r>
          </a:p>
        </p:txBody>
      </p:sp>
      <p:sp>
        <p:nvSpPr>
          <p:cNvPr id="3" name="Content Placeholder 2"/>
          <p:cNvSpPr>
            <a:spLocks noGrp="1"/>
          </p:cNvSpPr>
          <p:nvPr>
            <p:ph idx="1"/>
          </p:nvPr>
        </p:nvSpPr>
        <p:spPr/>
        <p:txBody>
          <a:bodyPr>
            <a:normAutofit fontScale="77500" lnSpcReduction="20000"/>
          </a:bodyPr>
          <a:lstStyle/>
          <a:p>
            <a:pPr marL="0" lvl="0" indent="0" eaLnBrk="0" fontAlgn="base" hangingPunct="0">
              <a:lnSpc>
                <a:spcPct val="100000"/>
              </a:lnSpc>
              <a:spcBef>
                <a:spcPct val="0"/>
              </a:spcBef>
              <a:spcAft>
                <a:spcPct val="0"/>
              </a:spcAft>
              <a:buNone/>
            </a:pPr>
            <a:r>
              <a:rPr lang="en-US" altLang="en-US" dirty="0">
                <a:solidFill>
                  <a:schemeClr val="tx1">
                    <a:lumMod val="95000"/>
                    <a:lumOff val="5000"/>
                  </a:schemeClr>
                </a:solidFill>
                <a:latin typeface="Consolas" panose="020B0609020204030204" pitchFamily="49" charset="0"/>
              </a:rPr>
              <a:t>Strings can be displayed on the screen in three ways:</a:t>
            </a:r>
          </a:p>
          <a:p>
            <a:pPr marL="514350" lvl="0" indent="-514350" eaLnBrk="0" fontAlgn="base" hangingPunct="0">
              <a:lnSpc>
                <a:spcPct val="100000"/>
              </a:lnSpc>
              <a:spcBef>
                <a:spcPct val="0"/>
              </a:spcBef>
              <a:spcAft>
                <a:spcPct val="0"/>
              </a:spcAft>
              <a:buAutoNum type="arabicPeriod"/>
            </a:pPr>
            <a:r>
              <a:rPr lang="en-US" altLang="en-US" dirty="0" err="1">
                <a:solidFill>
                  <a:schemeClr val="tx1">
                    <a:lumMod val="95000"/>
                    <a:lumOff val="5000"/>
                  </a:schemeClr>
                </a:solidFill>
                <a:latin typeface="Consolas" panose="020B0609020204030204" pitchFamily="49" charset="0"/>
              </a:rPr>
              <a:t>printf</a:t>
            </a:r>
            <a:r>
              <a:rPr lang="en-US" altLang="en-US" dirty="0">
                <a:solidFill>
                  <a:schemeClr val="tx1">
                    <a:lumMod val="95000"/>
                    <a:lumOff val="5000"/>
                  </a:schemeClr>
                </a:solidFill>
                <a:latin typeface="Consolas" panose="020B0609020204030204" pitchFamily="49" charset="0"/>
              </a:rPr>
              <a:t>()   2. puts()   3. </a:t>
            </a:r>
            <a:r>
              <a:rPr lang="en-US" altLang="en-US" dirty="0" err="1">
                <a:solidFill>
                  <a:schemeClr val="tx1">
                    <a:lumMod val="95000"/>
                    <a:lumOff val="5000"/>
                  </a:schemeClr>
                </a:solidFill>
                <a:latin typeface="Consolas" panose="020B0609020204030204" pitchFamily="49" charset="0"/>
              </a:rPr>
              <a:t>putchar</a:t>
            </a:r>
            <a:r>
              <a:rPr lang="en-US" altLang="en-US" dirty="0">
                <a:solidFill>
                  <a:schemeClr val="tx1">
                    <a:lumMod val="95000"/>
                    <a:lumOff val="5000"/>
                  </a:schemeClr>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dirty="0">
              <a:solidFill>
                <a:schemeClr val="tx1">
                  <a:lumMod val="95000"/>
                  <a:lumOff val="5000"/>
                </a:schemeClr>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chemeClr val="tx1">
                    <a:lumMod val="95000"/>
                    <a:lumOff val="5000"/>
                  </a:schemeClr>
                </a:solidFill>
                <a:latin typeface="Consolas" panose="020B0609020204030204" pitchFamily="49" charset="0"/>
              </a:rPr>
              <a:t>char</a:t>
            </a:r>
            <a:r>
              <a:rPr lang="en-US" altLang="en-US" dirty="0">
                <a:solidFill>
                  <a:srgbClr val="000000"/>
                </a:solidFill>
                <a:latin typeface="Consolas" panose="020B0609020204030204" pitchFamily="49" charset="0"/>
              </a:rPr>
              <a:t> greetings[] = </a:t>
            </a:r>
            <a:r>
              <a:rPr lang="en-US" altLang="en-US" dirty="0">
                <a:solidFill>
                  <a:srgbClr val="A52A2A"/>
                </a:solidFill>
                <a:latin typeface="Consolas" panose="020B0609020204030204" pitchFamily="49" charset="0"/>
              </a:rPr>
              <a:t>"Hello World!"</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err="1">
                <a:solidFill>
                  <a:srgbClr val="000000"/>
                </a:solidFill>
                <a:latin typeface="Consolas" panose="020B0609020204030204" pitchFamily="49" charset="0"/>
              </a:rPr>
              <a:t>printf</a:t>
            </a:r>
            <a:r>
              <a:rPr lang="en-US" altLang="en-US" dirty="0">
                <a:solidFill>
                  <a:srgbClr val="000000"/>
                </a:solidFill>
                <a:latin typeface="Consolas" panose="020B0609020204030204" pitchFamily="49" charset="0"/>
              </a:rPr>
              <a:t>(</a:t>
            </a:r>
            <a:r>
              <a:rPr lang="en-US" altLang="en-US" dirty="0">
                <a:solidFill>
                  <a:srgbClr val="A52A2A"/>
                </a:solidFill>
                <a:latin typeface="Consolas" panose="020B0609020204030204" pitchFamily="49" charset="0"/>
              </a:rPr>
              <a:t>"%s"</a:t>
            </a:r>
            <a:r>
              <a:rPr lang="en-US" altLang="en-US" dirty="0">
                <a:solidFill>
                  <a:srgbClr val="000000"/>
                </a:solidFill>
                <a:latin typeface="Consolas" panose="020B0609020204030204" pitchFamily="49" charset="0"/>
              </a:rPr>
              <a:t>, greetings);</a:t>
            </a:r>
            <a:br>
              <a:rPr lang="en-US" altLang="en-US" dirty="0">
                <a:solidFill>
                  <a:srgbClr val="000000"/>
                </a:solidFill>
                <a:latin typeface="Consolas" panose="020B0609020204030204" pitchFamily="49" charset="0"/>
              </a:rPr>
            </a:br>
            <a:r>
              <a:rPr lang="en-US" altLang="en-US" dirty="0" err="1">
                <a:solidFill>
                  <a:srgbClr val="000000"/>
                </a:solidFill>
                <a:latin typeface="Consolas" panose="020B0609020204030204" pitchFamily="49" charset="0"/>
              </a:rPr>
              <a:t>printf</a:t>
            </a:r>
            <a:r>
              <a:rPr lang="en-US" altLang="en-US" dirty="0">
                <a:solidFill>
                  <a:srgbClr val="000000"/>
                </a:solidFill>
                <a:latin typeface="Consolas" panose="020B0609020204030204" pitchFamily="49" charset="0"/>
              </a:rPr>
              <a:t>(</a:t>
            </a:r>
            <a:r>
              <a:rPr lang="en-US" altLang="en-US" dirty="0">
                <a:solidFill>
                  <a:srgbClr val="A52A2A"/>
                </a:solidFill>
                <a:latin typeface="Consolas" panose="020B0609020204030204" pitchFamily="49" charset="0"/>
              </a:rPr>
              <a:t>"%c"</a:t>
            </a:r>
            <a:r>
              <a:rPr lang="en-US" altLang="en-US" dirty="0">
                <a:solidFill>
                  <a:srgbClr val="000000"/>
                </a:solidFill>
                <a:latin typeface="Consolas" panose="020B0609020204030204" pitchFamily="49" charset="0"/>
              </a:rPr>
              <a:t>, greetings[</a:t>
            </a:r>
            <a:r>
              <a:rPr lang="en-US" altLang="en-US" dirty="0">
                <a:solidFill>
                  <a:srgbClr val="FF0000"/>
                </a:solidFill>
                <a:latin typeface="Consolas" panose="020B0609020204030204" pitchFamily="49" charset="0"/>
              </a:rPr>
              <a:t>0</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err="1">
                <a:solidFill>
                  <a:srgbClr val="000000"/>
                </a:solidFill>
                <a:latin typeface="Consolas" panose="020B0609020204030204" pitchFamily="49" charset="0"/>
              </a:rPr>
              <a:t>printf</a:t>
            </a:r>
            <a:r>
              <a:rPr lang="en-US" altLang="en-US" dirty="0">
                <a:solidFill>
                  <a:srgbClr val="000000"/>
                </a:solidFill>
                <a:latin typeface="Consolas" panose="020B0609020204030204" pitchFamily="49" charset="0"/>
              </a:rPr>
              <a:t>(</a:t>
            </a:r>
            <a:r>
              <a:rPr lang="en-US" altLang="en-US" dirty="0">
                <a:solidFill>
                  <a:srgbClr val="A52A2A"/>
                </a:solidFill>
                <a:latin typeface="Consolas" panose="020B0609020204030204" pitchFamily="49" charset="0"/>
              </a:rPr>
              <a:t>"%c"</a:t>
            </a:r>
            <a:r>
              <a:rPr lang="en-US" altLang="en-US" dirty="0">
                <a:solidFill>
                  <a:srgbClr val="000000"/>
                </a:solidFill>
                <a:latin typeface="Consolas" panose="020B0609020204030204" pitchFamily="49" charset="0"/>
              </a:rPr>
              <a:t>, greetings[</a:t>
            </a:r>
            <a:r>
              <a:rPr lang="en-US" altLang="en-US" dirty="0">
                <a:solidFill>
                  <a:srgbClr val="FF0000"/>
                </a:solidFill>
                <a:latin typeface="Consolas" panose="020B0609020204030204" pitchFamily="49" charset="0"/>
              </a:rPr>
              <a:t>4</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Note: We can also specify the width of output field</a:t>
            </a:r>
          </a:p>
          <a:p>
            <a:r>
              <a:rPr lang="en-US" b="1" dirty="0"/>
              <a:t>Using puts() function</a:t>
            </a:r>
            <a:r>
              <a:rPr lang="en-US" dirty="0"/>
              <a:t>; It is a simple function. It terminates the line with a newline character ‘\n’;</a:t>
            </a:r>
          </a:p>
          <a:p>
            <a:endParaRPr lang="en-US" dirty="0"/>
          </a:p>
          <a:p>
            <a:r>
              <a:rPr lang="en-US" b="1" dirty="0"/>
              <a:t>Using </a:t>
            </a:r>
            <a:r>
              <a:rPr lang="en-US" b="1" dirty="0" err="1"/>
              <a:t>putchar</a:t>
            </a:r>
            <a:r>
              <a:rPr lang="en-US" b="1" dirty="0"/>
              <a:t>() function repeatedly</a:t>
            </a:r>
          </a:p>
          <a:p>
            <a:pPr marL="0" indent="0">
              <a:buNone/>
            </a:pPr>
            <a:r>
              <a:rPr lang="en-US" dirty="0"/>
              <a:t> </a:t>
            </a:r>
            <a:r>
              <a:rPr lang="en-US" dirty="0" err="1"/>
              <a:t>i</a:t>
            </a:r>
            <a:r>
              <a:rPr lang="en-US" dirty="0"/>
              <a:t> = 0;while(</a:t>
            </a:r>
            <a:r>
              <a:rPr lang="en-US" dirty="0" err="1"/>
              <a:t>ch</a:t>
            </a:r>
            <a:r>
              <a:rPr lang="en-US" dirty="0"/>
              <a:t>[</a:t>
            </a:r>
            <a:r>
              <a:rPr lang="en-US" dirty="0" err="1"/>
              <a:t>i</a:t>
            </a:r>
            <a:r>
              <a:rPr lang="en-US" dirty="0"/>
              <a:t>] !=‘*’) (</a:t>
            </a:r>
            <a:r>
              <a:rPr lang="en-US" dirty="0" err="1"/>
              <a:t>putchar</a:t>
            </a:r>
            <a:r>
              <a:rPr lang="en-US" dirty="0"/>
              <a:t>(</a:t>
            </a:r>
            <a:r>
              <a:rPr lang="en-US" dirty="0" err="1"/>
              <a:t>ch</a:t>
            </a:r>
            <a:r>
              <a:rPr lang="en-US" dirty="0"/>
              <a:t>[</a:t>
            </a:r>
            <a:r>
              <a:rPr lang="en-US" dirty="0" err="1"/>
              <a:t>i</a:t>
            </a:r>
            <a:r>
              <a:rPr lang="en-US" dirty="0"/>
              <a:t>]); </a:t>
            </a:r>
            <a:r>
              <a:rPr lang="en-US" dirty="0" err="1"/>
              <a:t>i</a:t>
            </a:r>
            <a:r>
              <a:rPr lang="en-US" dirty="0"/>
              <a:t>++;};</a:t>
            </a:r>
            <a:endParaRPr lang="en-IN" dirty="0"/>
          </a:p>
        </p:txBody>
      </p:sp>
      <p:sp>
        <p:nvSpPr>
          <p:cNvPr id="4" name="Date Placeholder 3"/>
          <p:cNvSpPr>
            <a:spLocks noGrp="1"/>
          </p:cNvSpPr>
          <p:nvPr>
            <p:ph type="dt" sz="half" idx="10"/>
          </p:nvPr>
        </p:nvSpPr>
        <p:spPr/>
        <p:txBody>
          <a:bodyPr/>
          <a:lstStyle/>
          <a:p>
            <a:fld id="{C03B33C9-7A4D-4237-A0AF-AED298A345FF}"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74</a:t>
            </a:fld>
            <a:endParaRPr lang="en-US"/>
          </a:p>
        </p:txBody>
      </p:sp>
    </p:spTree>
    <p:extLst>
      <p:ext uri="{BB962C8B-B14F-4D97-AF65-F5344CB8AC3E}">
        <p14:creationId xmlns:p14="http://schemas.microsoft.com/office/powerpoint/2010/main" val="407204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1000"/>
                                        <p:tgtEl>
                                          <p:spTgt spid="3">
                                            <p:txEl>
                                              <p:pRg st="8" end="8"/>
                                            </p:txEl>
                                          </p:spTgt>
                                        </p:tgtEl>
                                      </p:cBhvr>
                                    </p:animEffect>
                                    <p:anim calcmode="lin" valueType="num">
                                      <p:cBhvr>
                                        <p:cTn id="1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1000"/>
                                        <p:tgtEl>
                                          <p:spTgt spid="3">
                                            <p:txEl>
                                              <p:pRg st="10" end="10"/>
                                            </p:txEl>
                                          </p:spTgt>
                                        </p:tgtEl>
                                      </p:cBhvr>
                                    </p:animEffect>
                                    <p:anim calcmode="lin" valueType="num">
                                      <p:cBhvr>
                                        <p:cTn id="2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1000"/>
                                        <p:tgtEl>
                                          <p:spTgt spid="3">
                                            <p:txEl>
                                              <p:pRg st="11" end="11"/>
                                            </p:txEl>
                                          </p:spTgt>
                                        </p:tgtEl>
                                      </p:cBhvr>
                                    </p:animEffect>
                                    <p:anim calcmode="lin" valueType="num">
                                      <p:cBhvr>
                                        <p:cTn id="2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Read and write strings</a:t>
            </a:r>
          </a:p>
        </p:txBody>
      </p:sp>
      <p:sp>
        <p:nvSpPr>
          <p:cNvPr id="3" name="Content Placeholder 2"/>
          <p:cNvSpPr>
            <a:spLocks noGrp="1"/>
          </p:cNvSpPr>
          <p:nvPr>
            <p:ph idx="1"/>
          </p:nvPr>
        </p:nvSpPr>
        <p:spPr/>
        <p:txBody>
          <a:bodyPr>
            <a:normAutofit fontScale="92500" lnSpcReduction="10000"/>
          </a:bodyPr>
          <a:lstStyle/>
          <a:p>
            <a:pPr marL="0" lvl="0" indent="0">
              <a:buNone/>
            </a:pPr>
            <a:r>
              <a:rPr lang="en-US" altLang="en-US" dirty="0">
                <a:solidFill>
                  <a:srgbClr val="808080"/>
                </a:solidFill>
                <a:latin typeface="Courier New" panose="02070309020205020404" pitchFamily="49" charset="0"/>
                <a:cs typeface="Courier New" panose="02070309020205020404" pitchFamily="49" charset="0"/>
              </a:rPr>
              <a:t>#include</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0000"/>
                </a:solidFill>
                <a:latin typeface="Courier New" panose="02070309020205020404" pitchFamily="49" charset="0"/>
                <a:cs typeface="Courier New" panose="02070309020205020404" pitchFamily="49" charset="0"/>
              </a:rPr>
              <a:t>&lt;</a:t>
            </a:r>
            <a:r>
              <a:rPr lang="en-US" altLang="en-US" dirty="0" err="1">
                <a:solidFill>
                  <a:srgbClr val="800000"/>
                </a:solidFill>
                <a:latin typeface="Courier New" panose="02070309020205020404" pitchFamily="49" charset="0"/>
                <a:cs typeface="Courier New" panose="02070309020205020404" pitchFamily="49" charset="0"/>
              </a:rPr>
              <a:t>stdio.h</a:t>
            </a:r>
            <a:r>
              <a:rPr lang="en-US" altLang="en-US" dirty="0">
                <a:solidFill>
                  <a:srgbClr val="800000"/>
                </a:solidFill>
                <a:latin typeface="Courier New" panose="02070309020205020404" pitchFamily="49" charset="0"/>
                <a:cs typeface="Courier New" panose="02070309020205020404" pitchFamily="49" charset="0"/>
              </a:rPr>
              <a:t>&gt;</a:t>
            </a:r>
          </a:p>
          <a:p>
            <a:pPr marL="0" lvl="0" indent="0">
              <a:buNone/>
            </a:pPr>
            <a:r>
              <a:rPr lang="en-US" altLang="en-US" dirty="0">
                <a:solidFill>
                  <a:srgbClr val="808080"/>
                </a:solidFill>
                <a:latin typeface="Courier New" panose="02070309020205020404" pitchFamily="49" charset="0"/>
                <a:cs typeface="Courier New" panose="02070309020205020404" pitchFamily="49" charset="0"/>
              </a:rPr>
              <a:t>#include</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0000"/>
                </a:solidFill>
                <a:latin typeface="Courier New" panose="02070309020205020404" pitchFamily="49" charset="0"/>
                <a:cs typeface="Courier New" panose="02070309020205020404" pitchFamily="49" charset="0"/>
              </a:rPr>
              <a:t>&lt;</a:t>
            </a:r>
            <a:r>
              <a:rPr lang="en-US" altLang="en-US" dirty="0" err="1">
                <a:solidFill>
                  <a:srgbClr val="800000"/>
                </a:solidFill>
                <a:latin typeface="Courier New" panose="02070309020205020404" pitchFamily="49" charset="0"/>
                <a:cs typeface="Courier New" panose="02070309020205020404" pitchFamily="49" charset="0"/>
              </a:rPr>
              <a:t>string.h</a:t>
            </a:r>
            <a:r>
              <a:rPr lang="en-US" altLang="en-US" dirty="0">
                <a:solidFill>
                  <a:srgbClr val="800000"/>
                </a:solidFill>
                <a:latin typeface="Courier New" panose="02070309020205020404" pitchFamily="49" charset="0"/>
                <a:cs typeface="Courier New" panose="02070309020205020404" pitchFamily="49" charset="0"/>
              </a:rPr>
              <a:t>&gt;</a:t>
            </a:r>
          </a:p>
          <a:p>
            <a:pPr marL="0" lvl="0" indent="0">
              <a:buNone/>
            </a:pP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main() { </a:t>
            </a:r>
          </a:p>
          <a:p>
            <a:pPr marL="0" lvl="0" indent="0">
              <a:buNone/>
            </a:pPr>
            <a:r>
              <a:rPr lang="en-US" altLang="en-US" dirty="0">
                <a:solidFill>
                  <a:srgbClr val="00008B"/>
                </a:solidFill>
                <a:latin typeface="Courier New" panose="02070309020205020404" pitchFamily="49" charset="0"/>
                <a:cs typeface="Courier New" panose="02070309020205020404" pitchFamily="49" charset="0"/>
              </a:rPr>
              <a:t>char</a:t>
            </a:r>
            <a:r>
              <a:rPr lang="en-US" altLang="en-US" dirty="0">
                <a:solidFill>
                  <a:srgbClr val="000000"/>
                </a:solidFill>
                <a:latin typeface="Courier New" panose="02070309020205020404" pitchFamily="49" charset="0"/>
                <a:cs typeface="Courier New" panose="02070309020205020404" pitchFamily="49" charset="0"/>
              </a:rPr>
              <a:t> name[</a:t>
            </a:r>
            <a:r>
              <a:rPr lang="en-US" altLang="en-US" dirty="0">
                <a:solidFill>
                  <a:srgbClr val="800000"/>
                </a:solidFill>
                <a:latin typeface="Courier New" panose="02070309020205020404" pitchFamily="49" charset="0"/>
                <a:cs typeface="Courier New" panose="02070309020205020404" pitchFamily="49" charset="0"/>
              </a:rPr>
              <a:t>20</a:t>
            </a:r>
            <a:r>
              <a:rPr lang="en-US" altLang="en-US" dirty="0">
                <a:solidFill>
                  <a:srgbClr val="000000"/>
                </a:solidFill>
                <a:latin typeface="Courier New" panose="02070309020205020404" pitchFamily="49" charset="0"/>
                <a:cs typeface="Courier New" panose="02070309020205020404" pitchFamily="49" charset="0"/>
              </a:rPr>
              <a:t>];</a:t>
            </a:r>
          </a:p>
          <a:p>
            <a:pPr marL="0" lvl="0" indent="0">
              <a:buNone/>
            </a:pPr>
            <a:r>
              <a:rPr lang="en-US" altLang="en-US" dirty="0" err="1">
                <a:solidFill>
                  <a:srgbClr val="000000"/>
                </a:solidFill>
                <a:latin typeface="Courier New" panose="02070309020205020404" pitchFamily="49" charset="0"/>
                <a:cs typeface="Courier New" panose="02070309020205020404" pitchFamily="49" charset="0"/>
              </a:rPr>
              <a:t>printf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800000"/>
                </a:solidFill>
                <a:latin typeface="Courier New" panose="02070309020205020404" pitchFamily="49" charset="0"/>
                <a:cs typeface="Courier New" panose="02070309020205020404" pitchFamily="49" charset="0"/>
              </a:rPr>
              <a:t>"Enter the name:"</a:t>
            </a:r>
            <a:r>
              <a:rPr lang="en-US" altLang="en-US" dirty="0">
                <a:solidFill>
                  <a:srgbClr val="000000"/>
                </a:solidFill>
                <a:latin typeface="Courier New" panose="02070309020205020404" pitchFamily="49" charset="0"/>
                <a:cs typeface="Courier New" panose="02070309020205020404" pitchFamily="49" charset="0"/>
              </a:rPr>
              <a:t>); </a:t>
            </a:r>
          </a:p>
          <a:p>
            <a:pPr marL="0" lvl="0" indent="0">
              <a:buNone/>
            </a:pPr>
            <a:r>
              <a:rPr lang="en-US" altLang="en-US" dirty="0" err="1">
                <a:solidFill>
                  <a:srgbClr val="000000"/>
                </a:solidFill>
                <a:latin typeface="Courier New" panose="02070309020205020404" pitchFamily="49" charset="0"/>
                <a:cs typeface="Courier New" panose="02070309020205020404" pitchFamily="49" charset="0"/>
              </a:rPr>
              <a:t>scanf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800000"/>
                </a:solidFill>
                <a:latin typeface="Courier New" panose="02070309020205020404" pitchFamily="49" charset="0"/>
                <a:cs typeface="Courier New" panose="02070309020205020404" pitchFamily="49" charset="0"/>
              </a:rPr>
              <a:t>"%s"</a:t>
            </a:r>
            <a:r>
              <a:rPr lang="en-US" altLang="en-US" dirty="0">
                <a:solidFill>
                  <a:srgbClr val="000000"/>
                </a:solidFill>
                <a:latin typeface="Courier New" panose="02070309020205020404" pitchFamily="49" charset="0"/>
                <a:cs typeface="Courier New" panose="02070309020205020404" pitchFamily="49" charset="0"/>
              </a:rPr>
              <a:t>, name); </a:t>
            </a:r>
          </a:p>
          <a:p>
            <a:pPr marL="0" lvl="0" indent="0">
              <a:buNone/>
            </a:pPr>
            <a:r>
              <a:rPr lang="en-US" altLang="en-US" dirty="0" err="1">
                <a:solidFill>
                  <a:srgbClr val="000000"/>
                </a:solidFill>
                <a:latin typeface="Courier New" panose="02070309020205020404" pitchFamily="49" charset="0"/>
                <a:cs typeface="Courier New" panose="02070309020205020404" pitchFamily="49" charset="0"/>
              </a:rPr>
              <a:t>printf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800000"/>
                </a:solidFill>
                <a:latin typeface="Courier New" panose="02070309020205020404" pitchFamily="49" charset="0"/>
                <a:cs typeface="Courier New" panose="02070309020205020404" pitchFamily="49" charset="0"/>
              </a:rPr>
              <a:t>"%</a:t>
            </a:r>
            <a:r>
              <a:rPr lang="en-US" altLang="en-US" dirty="0" err="1">
                <a:solidFill>
                  <a:srgbClr val="800000"/>
                </a:solidFill>
                <a:latin typeface="Courier New" panose="02070309020205020404" pitchFamily="49" charset="0"/>
                <a:cs typeface="Courier New" panose="02070309020205020404" pitchFamily="49" charset="0"/>
              </a:rPr>
              <a:t>s"</a:t>
            </a:r>
            <a:r>
              <a:rPr lang="en-US" altLang="en-US" dirty="0" err="1">
                <a:solidFill>
                  <a:srgbClr val="000000"/>
                </a:solidFill>
                <a:latin typeface="Courier New" panose="02070309020205020404" pitchFamily="49" charset="0"/>
                <a:cs typeface="Courier New" panose="02070309020205020404" pitchFamily="49" charset="0"/>
              </a:rPr>
              <a:t>,name</a:t>
            </a:r>
            <a:r>
              <a:rPr lang="en-US" altLang="en-US" dirty="0">
                <a:solidFill>
                  <a:srgbClr val="000000"/>
                </a:solidFill>
                <a:latin typeface="Courier New" panose="02070309020205020404" pitchFamily="49" charset="0"/>
                <a:cs typeface="Courier New" panose="02070309020205020404" pitchFamily="49" charset="0"/>
              </a:rPr>
              <a:t>);</a:t>
            </a:r>
          </a:p>
          <a:p>
            <a:pPr marL="0" lvl="0" indent="0">
              <a:buNone/>
            </a:pPr>
            <a:r>
              <a:rPr lang="en-US" altLang="en-US" dirty="0">
                <a:solidFill>
                  <a:srgbClr val="00008B"/>
                </a:solidFill>
                <a:latin typeface="Courier New" panose="02070309020205020404" pitchFamily="49" charset="0"/>
                <a:cs typeface="Courier New" panose="02070309020205020404" pitchFamily="49" charset="0"/>
              </a:rPr>
              <a:t>return</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0000"/>
                </a:solidFill>
                <a:latin typeface="Courier New" panose="02070309020205020404" pitchFamily="49" charset="0"/>
                <a:cs typeface="Courier New" panose="02070309020205020404" pitchFamily="49" charset="0"/>
              </a:rPr>
              <a:t>0</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t> </a:t>
            </a:r>
          </a:p>
          <a:p>
            <a:pPr marL="0" lvl="0" indent="0">
              <a:buNone/>
            </a:pPr>
            <a:r>
              <a:rPr lang="en-US" altLang="en-US" sz="3200" dirty="0">
                <a:latin typeface="Arial" panose="020B0604020202020204" pitchFamily="34" charset="0"/>
              </a:rPr>
              <a:t>Things to note: </a:t>
            </a:r>
            <a:r>
              <a:rPr lang="en-US" altLang="en-US" sz="2200" dirty="0">
                <a:latin typeface="Arial" panose="020B0604020202020204" pitchFamily="34" charset="0"/>
              </a:rPr>
              <a:t>&amp; sign is not used when reading strings; </a:t>
            </a:r>
            <a:r>
              <a:rPr lang="en-US" altLang="en-US" sz="2200" b="1" dirty="0" err="1">
                <a:latin typeface="Arial" panose="020B0604020202020204" pitchFamily="34" charset="0"/>
              </a:rPr>
              <a:t>scanf</a:t>
            </a:r>
            <a:r>
              <a:rPr lang="en-US" altLang="en-US" sz="2200" b="1" dirty="0">
                <a:latin typeface="Arial" panose="020B0604020202020204" pitchFamily="34" charset="0"/>
              </a:rPr>
              <a:t> </a:t>
            </a:r>
            <a:r>
              <a:rPr lang="en-US" altLang="en-US" sz="2200" dirty="0">
                <a:latin typeface="Arial" panose="020B0604020202020204" pitchFamily="34" charset="0"/>
              </a:rPr>
              <a:t>reads the string till it gets a space character. Check the output for different types of names.</a:t>
            </a:r>
          </a:p>
          <a:p>
            <a:endParaRPr lang="en-IN" dirty="0"/>
          </a:p>
        </p:txBody>
      </p:sp>
      <p:sp>
        <p:nvSpPr>
          <p:cNvPr id="4" name="Date Placeholder 3"/>
          <p:cNvSpPr>
            <a:spLocks noGrp="1"/>
          </p:cNvSpPr>
          <p:nvPr>
            <p:ph type="dt" sz="half" idx="10"/>
          </p:nvPr>
        </p:nvSpPr>
        <p:spPr/>
        <p:txBody>
          <a:bodyPr/>
          <a:lstStyle/>
          <a:p>
            <a:fld id="{C12706DB-7946-4C26-9E5F-11F3B71D203C}"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75</a:t>
            </a:fld>
            <a:endParaRPr lang="en-US"/>
          </a:p>
        </p:txBody>
      </p:sp>
    </p:spTree>
    <p:extLst>
      <p:ext uri="{BB962C8B-B14F-4D97-AF65-F5344CB8AC3E}">
        <p14:creationId xmlns:p14="http://schemas.microsoft.com/office/powerpoint/2010/main" val="16021827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puts and gets functions..</a:t>
            </a:r>
          </a:p>
        </p:txBody>
      </p:sp>
      <p:sp>
        <p:nvSpPr>
          <p:cNvPr id="3" name="Content Placeholder 2"/>
          <p:cNvSpPr>
            <a:spLocks noGrp="1"/>
          </p:cNvSpPr>
          <p:nvPr>
            <p:ph idx="1"/>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808080"/>
                </a:solidFill>
                <a:latin typeface="Courier New" panose="02070309020205020404" pitchFamily="49" charset="0"/>
                <a:cs typeface="Courier New" panose="02070309020205020404" pitchFamily="49" charset="0"/>
              </a:rPr>
              <a:t>#include</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0000"/>
                </a:solidFill>
                <a:latin typeface="Courier New" panose="02070309020205020404" pitchFamily="49" charset="0"/>
                <a:cs typeface="Courier New" panose="02070309020205020404" pitchFamily="49" charset="0"/>
              </a:rPr>
              <a:t>&lt;</a:t>
            </a:r>
            <a:r>
              <a:rPr lang="en-US" altLang="en-US" dirty="0" err="1">
                <a:solidFill>
                  <a:srgbClr val="800000"/>
                </a:solidFill>
                <a:latin typeface="Courier New" panose="02070309020205020404" pitchFamily="49" charset="0"/>
                <a:cs typeface="Courier New" panose="02070309020205020404" pitchFamily="49" charset="0"/>
              </a:rPr>
              <a:t>stdio.h</a:t>
            </a:r>
            <a:r>
              <a:rPr lang="en-US" altLang="en-US" dirty="0">
                <a:solidFill>
                  <a:srgbClr val="800000"/>
                </a:solidFill>
                <a:latin typeface="Courier New" panose="02070309020205020404" pitchFamily="49" charset="0"/>
                <a:cs typeface="Courier New" panose="02070309020205020404" pitchFamily="49" charset="0"/>
              </a:rPr>
              <a:t>&gt;</a:t>
            </a:r>
          </a:p>
          <a:p>
            <a:pPr marL="0" lvl="0" indent="0" eaLnBrk="0" fontAlgn="base" hangingPunct="0">
              <a:lnSpc>
                <a:spcPct val="100000"/>
              </a:lnSpc>
              <a:spcBef>
                <a:spcPct val="0"/>
              </a:spcBef>
              <a:spcAft>
                <a:spcPct val="0"/>
              </a:spcAft>
              <a:buNone/>
            </a:pPr>
            <a:r>
              <a:rPr lang="en-US" altLang="en-US" dirty="0">
                <a:solidFill>
                  <a:srgbClr val="808080"/>
                </a:solidFill>
                <a:latin typeface="Courier New" panose="02070309020205020404" pitchFamily="49" charset="0"/>
                <a:cs typeface="Courier New" panose="02070309020205020404" pitchFamily="49" charset="0"/>
              </a:rPr>
              <a:t>#include</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0000"/>
                </a:solidFill>
                <a:latin typeface="Courier New" panose="02070309020205020404" pitchFamily="49" charset="0"/>
                <a:cs typeface="Courier New" panose="02070309020205020404" pitchFamily="49" charset="0"/>
              </a:rPr>
              <a:t>&lt;</a:t>
            </a:r>
            <a:r>
              <a:rPr lang="en-US" altLang="en-US" dirty="0" err="1">
                <a:solidFill>
                  <a:srgbClr val="800000"/>
                </a:solidFill>
                <a:latin typeface="Courier New" panose="02070309020205020404" pitchFamily="49" charset="0"/>
                <a:cs typeface="Courier New" panose="02070309020205020404" pitchFamily="49" charset="0"/>
              </a:rPr>
              <a:t>string.h</a:t>
            </a:r>
            <a:r>
              <a:rPr lang="en-US" altLang="en-US" dirty="0">
                <a:solidFill>
                  <a:srgbClr val="800000"/>
                </a:solidFill>
                <a:latin typeface="Courier New" panose="02070309020205020404" pitchFamily="49" charset="0"/>
                <a:cs typeface="Courier New" panose="02070309020205020404" pitchFamily="49" charset="0"/>
              </a:rPr>
              <a:t>&gt;</a:t>
            </a:r>
          </a:p>
          <a:p>
            <a:pPr marL="0" lvl="0" indent="0" eaLnBrk="0" fontAlgn="base" hangingPunct="0">
              <a:lnSpc>
                <a:spcPct val="100000"/>
              </a:lnSpc>
              <a:spcBef>
                <a:spcPct val="0"/>
              </a:spcBef>
              <a:spcAft>
                <a:spcPct val="0"/>
              </a:spcAft>
              <a:buNone/>
            </a:pPr>
            <a:r>
              <a:rPr lang="en-US" altLang="en-US" dirty="0" err="1">
                <a:solidFill>
                  <a:srgbClr val="00008B"/>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main()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8B"/>
                </a:solidFill>
                <a:latin typeface="Courier New" panose="02070309020205020404" pitchFamily="49" charset="0"/>
                <a:cs typeface="Courier New" panose="02070309020205020404" pitchFamily="49" charset="0"/>
              </a:rPr>
              <a:t>char</a:t>
            </a:r>
            <a:r>
              <a:rPr lang="en-US" altLang="en-US" dirty="0">
                <a:solidFill>
                  <a:srgbClr val="000000"/>
                </a:solidFill>
                <a:latin typeface="Courier New" panose="02070309020205020404" pitchFamily="49" charset="0"/>
                <a:cs typeface="Courier New" panose="02070309020205020404" pitchFamily="49" charset="0"/>
              </a:rPr>
              <a:t> nickname[</a:t>
            </a:r>
            <a:r>
              <a:rPr lang="en-US" altLang="en-US" dirty="0">
                <a:solidFill>
                  <a:srgbClr val="800000"/>
                </a:solidFill>
                <a:latin typeface="Courier New" panose="02070309020205020404" pitchFamily="49" charset="0"/>
                <a:cs typeface="Courier New" panose="02070309020205020404" pitchFamily="49" charset="0"/>
              </a:rPr>
              <a:t>20</a:t>
            </a:r>
            <a:r>
              <a:rPr lang="en-US" altLang="en-US"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puts(</a:t>
            </a:r>
            <a:r>
              <a:rPr lang="en-US" altLang="en-US" dirty="0">
                <a:solidFill>
                  <a:srgbClr val="800000"/>
                </a:solidFill>
                <a:latin typeface="Courier New" panose="02070309020205020404" pitchFamily="49" charset="0"/>
                <a:cs typeface="Courier New" panose="02070309020205020404" pitchFamily="49" charset="0"/>
              </a:rPr>
              <a:t>"Enter your Nick name:"</a:t>
            </a:r>
            <a:r>
              <a:rPr lang="en-US" altLang="en-US"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gets(nickname);</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puts(nickname);</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8B"/>
                </a:solidFill>
                <a:latin typeface="Courier New" panose="02070309020205020404" pitchFamily="49" charset="0"/>
                <a:cs typeface="Courier New" panose="02070309020205020404" pitchFamily="49" charset="0"/>
              </a:rPr>
              <a:t>return</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0000"/>
                </a:solidFill>
                <a:latin typeface="Courier New" panose="02070309020205020404" pitchFamily="49" charset="0"/>
                <a:cs typeface="Courier New" panose="02070309020205020404" pitchFamily="49" charset="0"/>
              </a:rPr>
              <a:t>0</a:t>
            </a:r>
            <a:r>
              <a:rPr lang="en-US" altLang="en-US" dirty="0">
                <a:solidFill>
                  <a:srgbClr val="000000"/>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t> </a:t>
            </a:r>
          </a:p>
          <a:p>
            <a:pPr marL="0" lvl="0" indent="0" eaLnBrk="0" fontAlgn="base" hangingPunct="0">
              <a:lnSpc>
                <a:spcPct val="100000"/>
              </a:lnSpc>
              <a:spcBef>
                <a:spcPct val="0"/>
              </a:spcBef>
              <a:spcAft>
                <a:spcPct val="0"/>
              </a:spcAft>
              <a:buNone/>
            </a:pPr>
            <a:r>
              <a:rPr lang="en-US" altLang="en-US" sz="3200" b="1" dirty="0">
                <a:latin typeface="Arial" panose="020B0604020202020204" pitchFamily="34" charset="0"/>
              </a:rPr>
              <a:t>Note</a:t>
            </a:r>
            <a:r>
              <a:rPr lang="en-US" altLang="en-US" sz="4000" dirty="0">
                <a:latin typeface="Arial" panose="020B0604020202020204" pitchFamily="34" charset="0"/>
              </a:rPr>
              <a:t>: </a:t>
            </a:r>
            <a:r>
              <a:rPr lang="en-US" altLang="en-US" dirty="0">
                <a:latin typeface="Arial" panose="020B0604020202020204" pitchFamily="34" charset="0"/>
              </a:rPr>
              <a:t>%s is not required in </a:t>
            </a:r>
            <a:r>
              <a:rPr lang="en-US" altLang="en-US" b="1" dirty="0">
                <a:latin typeface="Arial" panose="020B0604020202020204" pitchFamily="34" charset="0"/>
              </a:rPr>
              <a:t>puts</a:t>
            </a:r>
            <a:r>
              <a:rPr lang="en-US" altLang="en-US" dirty="0">
                <a:latin typeface="Arial" panose="020B0604020202020204" pitchFamily="34" charset="0"/>
              </a:rPr>
              <a:t> and </a:t>
            </a:r>
            <a:r>
              <a:rPr lang="en-US" altLang="en-US" b="1" dirty="0">
                <a:latin typeface="Arial" panose="020B0604020202020204" pitchFamily="34" charset="0"/>
              </a:rPr>
              <a:t>gets</a:t>
            </a:r>
          </a:p>
        </p:txBody>
      </p:sp>
      <p:sp>
        <p:nvSpPr>
          <p:cNvPr id="4" name="Date Placeholder 3"/>
          <p:cNvSpPr>
            <a:spLocks noGrp="1"/>
          </p:cNvSpPr>
          <p:nvPr>
            <p:ph type="dt" sz="half" idx="10"/>
          </p:nvPr>
        </p:nvSpPr>
        <p:spPr/>
        <p:txBody>
          <a:bodyPr/>
          <a:lstStyle/>
          <a:p>
            <a:fld id="{7CB53DC0-1349-4800-86AD-6A067E994956}"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76</a:t>
            </a:fld>
            <a:endParaRPr lang="en-US"/>
          </a:p>
        </p:txBody>
      </p:sp>
    </p:spTree>
    <p:extLst>
      <p:ext uri="{BB962C8B-B14F-4D97-AF65-F5344CB8AC3E}">
        <p14:creationId xmlns:p14="http://schemas.microsoft.com/office/powerpoint/2010/main" val="18932854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common operations on strings (implement in the lab)</a:t>
            </a:r>
          </a:p>
        </p:txBody>
      </p:sp>
      <p:sp>
        <p:nvSpPr>
          <p:cNvPr id="3" name="Content Placeholder 2"/>
          <p:cNvSpPr>
            <a:spLocks noGrp="1"/>
          </p:cNvSpPr>
          <p:nvPr>
            <p:ph idx="1"/>
          </p:nvPr>
        </p:nvSpPr>
        <p:spPr/>
        <p:txBody>
          <a:bodyPr>
            <a:normAutofit lnSpcReduction="10000"/>
          </a:bodyPr>
          <a:lstStyle/>
          <a:p>
            <a:r>
              <a:rPr lang="en-US" dirty="0"/>
              <a:t>Finding the length of a string</a:t>
            </a:r>
          </a:p>
          <a:p>
            <a:r>
              <a:rPr lang="en-US" dirty="0"/>
              <a:t>Converting characters of string into upper case</a:t>
            </a:r>
          </a:p>
          <a:p>
            <a:r>
              <a:rPr lang="en-US" dirty="0"/>
              <a:t>Concatenating two strings to form a new string</a:t>
            </a:r>
          </a:p>
          <a:p>
            <a:r>
              <a:rPr lang="en-US" dirty="0"/>
              <a:t>Appending strings</a:t>
            </a:r>
          </a:p>
          <a:p>
            <a:r>
              <a:rPr lang="en-US" dirty="0"/>
              <a:t>Comparing strings</a:t>
            </a:r>
          </a:p>
          <a:p>
            <a:r>
              <a:rPr lang="en-US" dirty="0"/>
              <a:t>Reversing a string</a:t>
            </a:r>
          </a:p>
          <a:p>
            <a:r>
              <a:rPr lang="en-US" dirty="0"/>
              <a:t>Extracting a substring from the left of a string</a:t>
            </a:r>
          </a:p>
          <a:p>
            <a:r>
              <a:rPr lang="en-US" dirty="0"/>
              <a:t>Extracting a string from the right of a string</a:t>
            </a:r>
          </a:p>
          <a:p>
            <a:r>
              <a:rPr lang="en-US" dirty="0"/>
              <a:t>Extracting a substring from the middle of a string</a:t>
            </a:r>
          </a:p>
        </p:txBody>
      </p:sp>
      <p:sp>
        <p:nvSpPr>
          <p:cNvPr id="4" name="Date Placeholder 3"/>
          <p:cNvSpPr>
            <a:spLocks noGrp="1"/>
          </p:cNvSpPr>
          <p:nvPr>
            <p:ph type="dt" sz="half" idx="10"/>
          </p:nvPr>
        </p:nvSpPr>
        <p:spPr/>
        <p:txBody>
          <a:bodyPr/>
          <a:lstStyle/>
          <a:p>
            <a:fld id="{3CA4F68D-DC50-4870-A8E9-711BD6B9B8E2}"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77</a:t>
            </a:fld>
            <a:endParaRPr lang="en-US"/>
          </a:p>
        </p:txBody>
      </p:sp>
    </p:spTree>
    <p:extLst>
      <p:ext uri="{BB962C8B-B14F-4D97-AF65-F5344CB8AC3E}">
        <p14:creationId xmlns:p14="http://schemas.microsoft.com/office/powerpoint/2010/main" val="3542942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the length of a string</a:t>
            </a:r>
          </a:p>
        </p:txBody>
      </p:sp>
      <p:sp>
        <p:nvSpPr>
          <p:cNvPr id="3" name="Content Placeholder 2"/>
          <p:cNvSpPr>
            <a:spLocks noGrp="1"/>
          </p:cNvSpPr>
          <p:nvPr>
            <p:ph idx="1"/>
          </p:nvPr>
        </p:nvSpPr>
        <p:spPr/>
        <p:txBody>
          <a:bodyPr/>
          <a:lstStyle/>
          <a:p>
            <a:pPr marL="0" indent="0">
              <a:buNone/>
            </a:pPr>
            <a:r>
              <a:rPr lang="en-IN" dirty="0" err="1"/>
              <a:t>int</a:t>
            </a:r>
            <a:r>
              <a:rPr lang="en-IN" dirty="0"/>
              <a:t> main()</a:t>
            </a:r>
          </a:p>
          <a:p>
            <a:pPr marL="0" indent="0">
              <a:buNone/>
            </a:pPr>
            <a:r>
              <a:rPr lang="en-IN" dirty="0"/>
              <a:t>{ char </a:t>
            </a:r>
            <a:r>
              <a:rPr lang="en-IN" dirty="0" err="1"/>
              <a:t>str</a:t>
            </a:r>
            <a:r>
              <a:rPr lang="en-IN" dirty="0"/>
              <a:t>[20]; </a:t>
            </a:r>
            <a:r>
              <a:rPr lang="en-IN" dirty="0" err="1"/>
              <a:t>int</a:t>
            </a:r>
            <a:r>
              <a:rPr lang="en-IN" dirty="0"/>
              <a:t> </a:t>
            </a:r>
            <a:r>
              <a:rPr lang="en-IN" dirty="0" err="1"/>
              <a:t>i</a:t>
            </a:r>
            <a:r>
              <a:rPr lang="en-IN" dirty="0"/>
              <a:t>=0, length;</a:t>
            </a:r>
          </a:p>
          <a:p>
            <a:pPr marL="0" indent="0">
              <a:buNone/>
            </a:pPr>
            <a:r>
              <a:rPr lang="en-IN" dirty="0" err="1"/>
              <a:t>printf</a:t>
            </a:r>
            <a:r>
              <a:rPr lang="en-IN" dirty="0"/>
              <a:t>(“\n enter the string:”);</a:t>
            </a:r>
          </a:p>
          <a:p>
            <a:pPr marL="0" indent="0">
              <a:buNone/>
            </a:pPr>
            <a:r>
              <a:rPr lang="en-IN" dirty="0"/>
              <a:t>gets(</a:t>
            </a:r>
            <a:r>
              <a:rPr lang="en-IN" dirty="0" err="1"/>
              <a:t>str</a:t>
            </a:r>
            <a:r>
              <a:rPr lang="en-IN" dirty="0"/>
              <a:t>);</a:t>
            </a:r>
          </a:p>
          <a:p>
            <a:pPr marL="0" indent="0">
              <a:buNone/>
            </a:pPr>
            <a:r>
              <a:rPr lang="en-IN" dirty="0"/>
              <a:t>while (</a:t>
            </a:r>
            <a:r>
              <a:rPr lang="en-IN" dirty="0" err="1"/>
              <a:t>str</a:t>
            </a:r>
            <a:r>
              <a:rPr lang="en-IN" dirty="0"/>
              <a:t>[</a:t>
            </a:r>
            <a:r>
              <a:rPr lang="en-IN" dirty="0" err="1"/>
              <a:t>i</a:t>
            </a:r>
            <a:r>
              <a:rPr lang="en-IN" dirty="0"/>
              <a:t>]!=‘\0’)  </a:t>
            </a:r>
            <a:r>
              <a:rPr lang="en-IN" dirty="0" err="1"/>
              <a:t>i</a:t>
            </a:r>
            <a:r>
              <a:rPr lang="en-IN" dirty="0"/>
              <a:t>++;</a:t>
            </a:r>
          </a:p>
          <a:p>
            <a:pPr marL="0" indent="0">
              <a:buNone/>
            </a:pPr>
            <a:r>
              <a:rPr lang="en-IN" dirty="0"/>
              <a:t>length = </a:t>
            </a:r>
            <a:r>
              <a:rPr lang="en-IN" dirty="0" err="1"/>
              <a:t>i;printf</a:t>
            </a:r>
            <a:r>
              <a:rPr lang="en-IN" dirty="0"/>
              <a:t>(“\n length = %d\n”, length)</a:t>
            </a:r>
          </a:p>
          <a:p>
            <a:pPr marL="0" indent="0">
              <a:buNone/>
            </a:pPr>
            <a:r>
              <a:rPr lang="en-IN" dirty="0"/>
              <a:t>return 0;</a:t>
            </a:r>
          </a:p>
          <a:p>
            <a:pPr marL="0" indent="0">
              <a:buNone/>
            </a:pPr>
            <a:r>
              <a:rPr lang="en-IN" dirty="0"/>
              <a:t>}</a:t>
            </a:r>
          </a:p>
        </p:txBody>
      </p:sp>
      <p:sp>
        <p:nvSpPr>
          <p:cNvPr id="4" name="Date Placeholder 3"/>
          <p:cNvSpPr>
            <a:spLocks noGrp="1"/>
          </p:cNvSpPr>
          <p:nvPr>
            <p:ph type="dt" sz="half" idx="10"/>
          </p:nvPr>
        </p:nvSpPr>
        <p:spPr/>
        <p:txBody>
          <a:bodyPr/>
          <a:lstStyle/>
          <a:p>
            <a:fld id="{A1C661BA-6BC9-4006-A6D7-368F8653E6BA}"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78</a:t>
            </a:fld>
            <a:endParaRPr lang="en-US"/>
          </a:p>
        </p:txBody>
      </p:sp>
    </p:spTree>
    <p:extLst>
      <p:ext uri="{BB962C8B-B14F-4D97-AF65-F5344CB8AC3E}">
        <p14:creationId xmlns:p14="http://schemas.microsoft.com/office/powerpoint/2010/main" val="24402351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functions</a:t>
            </a:r>
          </a:p>
        </p:txBody>
      </p:sp>
      <p:pic>
        <p:nvPicPr>
          <p:cNvPr id="7" name="Content Placeholder 6"/>
          <p:cNvPicPr>
            <a:picLocks noGrp="1" noChangeAspect="1"/>
          </p:cNvPicPr>
          <p:nvPr>
            <p:ph idx="1"/>
          </p:nvPr>
        </p:nvPicPr>
        <p:blipFill rotWithShape="1">
          <a:blip r:embed="rId2"/>
          <a:srcRect l="22350" t="23422" r="33714" b="9824"/>
          <a:stretch/>
        </p:blipFill>
        <p:spPr>
          <a:xfrm>
            <a:off x="1511300" y="1371600"/>
            <a:ext cx="9612850" cy="4940301"/>
          </a:xfrm>
          <a:prstGeom prst="rect">
            <a:avLst/>
          </a:prstGeom>
        </p:spPr>
      </p:pic>
      <p:sp>
        <p:nvSpPr>
          <p:cNvPr id="4" name="Date Placeholder 3"/>
          <p:cNvSpPr>
            <a:spLocks noGrp="1"/>
          </p:cNvSpPr>
          <p:nvPr>
            <p:ph type="dt" sz="half" idx="10"/>
          </p:nvPr>
        </p:nvSpPr>
        <p:spPr/>
        <p:txBody>
          <a:bodyPr/>
          <a:lstStyle/>
          <a:p>
            <a:fld id="{741B2D6B-39D6-41FE-A447-18313D97AC76}"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79</a:t>
            </a:fld>
            <a:endParaRPr lang="en-US"/>
          </a:p>
        </p:txBody>
      </p:sp>
    </p:spTree>
    <p:extLst>
      <p:ext uri="{BB962C8B-B14F-4D97-AF65-F5344CB8AC3E}">
        <p14:creationId xmlns:p14="http://schemas.microsoft.com/office/powerpoint/2010/main" val="338424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Pointers and Dynamic memory allocation</a:t>
            </a:r>
          </a:p>
        </p:txBody>
      </p:sp>
      <p:sp>
        <p:nvSpPr>
          <p:cNvPr id="3" name="Content Placeholder 2"/>
          <p:cNvSpPr>
            <a:spLocks noGrp="1"/>
          </p:cNvSpPr>
          <p:nvPr>
            <p:ph idx="1"/>
          </p:nvPr>
        </p:nvSpPr>
        <p:spPr/>
        <p:txBody>
          <a:bodyPr>
            <a:normAutofit/>
          </a:bodyPr>
          <a:lstStyle/>
          <a:p>
            <a:pPr marL="0" indent="0">
              <a:buNone/>
            </a:pPr>
            <a:r>
              <a:rPr lang="en-US" dirty="0"/>
              <a:t>  </a:t>
            </a:r>
            <a:r>
              <a:rPr lang="en-US" dirty="0" err="1"/>
              <a:t>int</a:t>
            </a:r>
            <a:r>
              <a:rPr lang="en-US" dirty="0"/>
              <a:t> *p;</a:t>
            </a:r>
          </a:p>
          <a:p>
            <a:pPr marL="0" indent="0">
              <a:buNone/>
            </a:pPr>
            <a:r>
              <a:rPr lang="en-US" dirty="0"/>
              <a:t>p = (</a:t>
            </a:r>
            <a:r>
              <a:rPr lang="en-US" dirty="0" err="1"/>
              <a:t>int</a:t>
            </a:r>
            <a:r>
              <a:rPr lang="en-US" dirty="0"/>
              <a:t>*) </a:t>
            </a:r>
            <a:r>
              <a:rPr lang="en-US" dirty="0" err="1"/>
              <a:t>malloc</a:t>
            </a:r>
            <a:r>
              <a:rPr lang="en-US" dirty="0"/>
              <a:t>(</a:t>
            </a:r>
            <a:r>
              <a:rPr lang="en-US" dirty="0" err="1"/>
              <a:t>sizeof</a:t>
            </a:r>
            <a:r>
              <a:rPr lang="en-US" dirty="0"/>
              <a:t>(</a:t>
            </a:r>
            <a:r>
              <a:rPr lang="en-US" dirty="0" err="1"/>
              <a:t>int</a:t>
            </a:r>
            <a:r>
              <a:rPr lang="en-US" dirty="0"/>
              <a:t>)); </a:t>
            </a:r>
          </a:p>
          <a:p>
            <a:pPr marL="0" indent="0">
              <a:buNone/>
            </a:pPr>
            <a:r>
              <a:rPr lang="en-US" dirty="0"/>
              <a:t>It returns pointer to allocated space for an object of size mentioned)</a:t>
            </a:r>
          </a:p>
          <a:p>
            <a:r>
              <a:rPr lang="en-US" dirty="0"/>
              <a:t> This memory is created at run time</a:t>
            </a:r>
          </a:p>
          <a:p>
            <a:r>
              <a:rPr lang="en-US" dirty="0"/>
              <a:t>This variable is created at Heap memory</a:t>
            </a:r>
          </a:p>
          <a:p>
            <a:r>
              <a:rPr lang="en-US" dirty="0"/>
              <a:t>We have two types of memory associated with a program : Stack and Heap</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AA0AC525-D5C5-48EA-A496-759B315A159A}"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8</a:t>
            </a:fld>
            <a:endParaRPr lang="en-US"/>
          </a:p>
        </p:txBody>
      </p:sp>
    </p:spTree>
    <p:extLst>
      <p:ext uri="{BB962C8B-B14F-4D97-AF65-F5344CB8AC3E}">
        <p14:creationId xmlns:p14="http://schemas.microsoft.com/office/powerpoint/2010/main" val="10509593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Array of strings</a:t>
            </a:r>
          </a:p>
        </p:txBody>
      </p:sp>
      <p:sp>
        <p:nvSpPr>
          <p:cNvPr id="3" name="Content Placeholder 2"/>
          <p:cNvSpPr>
            <a:spLocks noGrp="1"/>
          </p:cNvSpPr>
          <p:nvPr>
            <p:ph idx="1"/>
          </p:nvPr>
        </p:nvSpPr>
        <p:spPr/>
        <p:txBody>
          <a:bodyPr>
            <a:normAutofit lnSpcReduction="10000"/>
          </a:bodyPr>
          <a:lstStyle/>
          <a:p>
            <a:r>
              <a:rPr lang="en-IN" sz="3000" dirty="0"/>
              <a:t>If we have to store names of 10 students then we have to declare an array of strings.</a:t>
            </a:r>
          </a:p>
          <a:p>
            <a:r>
              <a:rPr lang="en-IN" sz="3000" dirty="0"/>
              <a:t>String is an array of characters.</a:t>
            </a:r>
          </a:p>
          <a:p>
            <a:r>
              <a:rPr lang="en-IN" sz="3000" dirty="0"/>
              <a:t>Hence an array of array of characters (two dim array)</a:t>
            </a:r>
          </a:p>
          <a:p>
            <a:pPr marL="0" indent="0">
              <a:buNone/>
            </a:pPr>
            <a:r>
              <a:rPr lang="en-IN" sz="3000" dirty="0"/>
              <a:t>char name [10][20];</a:t>
            </a:r>
          </a:p>
          <a:p>
            <a:r>
              <a:rPr lang="en-IN" sz="3000" dirty="0"/>
              <a:t>Equivalent to 10 variables of name: where each has maximum size 20 </a:t>
            </a:r>
          </a:p>
          <a:p>
            <a:pPr marL="0" indent="0">
              <a:buNone/>
            </a:pPr>
            <a:r>
              <a:rPr lang="en-IN" sz="3000" dirty="0"/>
              <a:t>Or there are 10 strings of size 20</a:t>
            </a:r>
          </a:p>
          <a:p>
            <a:r>
              <a:rPr lang="en-IN" sz="3000" dirty="0"/>
              <a:t>name[0], name[1], name[2]……………..name[9]</a:t>
            </a:r>
          </a:p>
          <a:p>
            <a:endParaRPr lang="en-IN" dirty="0"/>
          </a:p>
        </p:txBody>
      </p:sp>
      <p:sp>
        <p:nvSpPr>
          <p:cNvPr id="4" name="Date Placeholder 3"/>
          <p:cNvSpPr>
            <a:spLocks noGrp="1"/>
          </p:cNvSpPr>
          <p:nvPr>
            <p:ph type="dt" sz="half" idx="10"/>
          </p:nvPr>
        </p:nvSpPr>
        <p:spPr/>
        <p:txBody>
          <a:bodyPr/>
          <a:lstStyle/>
          <a:p>
            <a:fld id="{EA44B9D9-02D5-4CDE-B7CB-89E3D8FCF1C4}"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80</a:t>
            </a:fld>
            <a:endParaRPr lang="en-US"/>
          </a:p>
        </p:txBody>
      </p:sp>
    </p:spTree>
    <p:extLst>
      <p:ext uri="{BB962C8B-B14F-4D97-AF65-F5344CB8AC3E}">
        <p14:creationId xmlns:p14="http://schemas.microsoft.com/office/powerpoint/2010/main" val="210072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r>
              <a:rPr lang="en-IN" dirty="0"/>
              <a:t>char  name [5][10] = {“ram”,”</a:t>
            </a:r>
            <a:r>
              <a:rPr lang="en-IN" dirty="0" err="1"/>
              <a:t>mohan</a:t>
            </a:r>
            <a:r>
              <a:rPr lang="en-IN" dirty="0"/>
              <a:t>”,”</a:t>
            </a:r>
            <a:r>
              <a:rPr lang="en-IN" dirty="0" err="1"/>
              <a:t>sita</a:t>
            </a:r>
            <a:r>
              <a:rPr lang="en-IN" dirty="0"/>
              <a:t>”, </a:t>
            </a:r>
            <a:r>
              <a:rPr lang="en-IN" dirty="0" err="1"/>
              <a:t>Shyam</a:t>
            </a:r>
            <a:r>
              <a:rPr lang="en-IN" dirty="0"/>
              <a:t>, “Rakesh”};</a:t>
            </a:r>
          </a:p>
          <a:p>
            <a:endParaRPr lang="en-IN" dirty="0"/>
          </a:p>
        </p:txBody>
      </p:sp>
      <p:sp>
        <p:nvSpPr>
          <p:cNvPr id="4" name="Date Placeholder 3"/>
          <p:cNvSpPr>
            <a:spLocks noGrp="1"/>
          </p:cNvSpPr>
          <p:nvPr>
            <p:ph type="dt" sz="half" idx="10"/>
          </p:nvPr>
        </p:nvSpPr>
        <p:spPr/>
        <p:txBody>
          <a:bodyPr/>
          <a:lstStyle/>
          <a:p>
            <a:fld id="{0569AB23-20D4-448B-82C8-BA1B5740F309}"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81</a:t>
            </a:fld>
            <a:endParaRPr lang="en-US"/>
          </a:p>
        </p:txBody>
      </p:sp>
    </p:spTree>
    <p:extLst>
      <p:ext uri="{BB962C8B-B14F-4D97-AF65-F5344CB8AC3E}">
        <p14:creationId xmlns:p14="http://schemas.microsoft.com/office/powerpoint/2010/main" val="6765327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program</a:t>
            </a:r>
          </a:p>
        </p:txBody>
      </p:sp>
      <p:sp>
        <p:nvSpPr>
          <p:cNvPr id="3" name="Content Placeholder 2"/>
          <p:cNvSpPr>
            <a:spLocks noGrp="1"/>
          </p:cNvSpPr>
          <p:nvPr>
            <p:ph idx="1"/>
          </p:nvPr>
        </p:nvSpPr>
        <p:spPr/>
        <p:txBody>
          <a:bodyPr>
            <a:normAutofit fontScale="85000" lnSpcReduction="10000"/>
          </a:bodyPr>
          <a:lstStyle/>
          <a:p>
            <a:pPr marL="0" lvl="0" indent="0">
              <a:buNone/>
            </a:pPr>
            <a:r>
              <a:rPr lang="en-US" altLang="en-US" dirty="0">
                <a:solidFill>
                  <a:srgbClr val="000000"/>
                </a:solidFill>
                <a:latin typeface="Courier New" panose="02070309020205020404" pitchFamily="49" charset="0"/>
                <a:cs typeface="Courier New" panose="02070309020205020404" pitchFamily="49" charset="0"/>
              </a:rPr>
              <a:t>#include &lt;</a:t>
            </a:r>
            <a:r>
              <a:rPr lang="en-US" altLang="en-US" dirty="0" err="1">
                <a:solidFill>
                  <a:srgbClr val="000000"/>
                </a:solidFill>
                <a:latin typeface="Courier New" panose="02070309020205020404" pitchFamily="49" charset="0"/>
                <a:cs typeface="Courier New" panose="02070309020205020404" pitchFamily="49" charset="0"/>
              </a:rPr>
              <a:t>stdio.h</a:t>
            </a:r>
            <a:r>
              <a:rPr lang="en-US" altLang="en-US" dirty="0">
                <a:solidFill>
                  <a:srgbClr val="000000"/>
                </a:solidFill>
                <a:latin typeface="Courier New" panose="02070309020205020404" pitchFamily="49" charset="0"/>
                <a:cs typeface="Courier New" panose="02070309020205020404" pitchFamily="49" charset="0"/>
              </a:rPr>
              <a:t>&gt;</a:t>
            </a: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void </a:t>
            </a:r>
            <a:r>
              <a:rPr lang="en-US" altLang="en-US" dirty="0" err="1">
                <a:solidFill>
                  <a:srgbClr val="000000"/>
                </a:solidFill>
                <a:latin typeface="Courier New" panose="02070309020205020404" pitchFamily="49" charset="0"/>
                <a:cs typeface="Courier New" panose="02070309020205020404" pitchFamily="49" charset="0"/>
              </a:rPr>
              <a:t>read_names</a:t>
            </a:r>
            <a:r>
              <a:rPr lang="en-US" altLang="en-US" dirty="0">
                <a:solidFill>
                  <a:srgbClr val="000000"/>
                </a:solidFill>
                <a:latin typeface="Courier New" panose="02070309020205020404" pitchFamily="49" charset="0"/>
                <a:cs typeface="Courier New" panose="02070309020205020404" pitchFamily="49" charset="0"/>
              </a:rPr>
              <a:t>(char </a:t>
            </a:r>
            <a:r>
              <a:rPr lang="en-US" altLang="en-US" dirty="0" err="1">
                <a:solidFill>
                  <a:srgbClr val="000000"/>
                </a:solidFill>
                <a:latin typeface="Courier New" panose="02070309020205020404" pitchFamily="49" charset="0"/>
                <a:cs typeface="Courier New" panose="02070309020205020404" pitchFamily="49" charset="0"/>
              </a:rPr>
              <a:t>s_name</a:t>
            </a:r>
            <a:r>
              <a:rPr lang="en-US" altLang="en-US" dirty="0">
                <a:solidFill>
                  <a:srgbClr val="000000"/>
                </a:solidFill>
                <a:latin typeface="Courier New" panose="02070309020205020404" pitchFamily="49" charset="0"/>
                <a:cs typeface="Courier New" panose="02070309020205020404" pitchFamily="49" charset="0"/>
              </a:rPr>
              <a:t>[5][10],</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n) </a:t>
            </a: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for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=0;i&lt;</a:t>
            </a:r>
            <a:r>
              <a:rPr lang="en-US" altLang="en-US" dirty="0" err="1">
                <a:solidFill>
                  <a:srgbClr val="000000"/>
                </a:solidFill>
                <a:latin typeface="Courier New" panose="02070309020205020404" pitchFamily="49" charset="0"/>
                <a:cs typeface="Courier New" panose="02070309020205020404" pitchFamily="49" charset="0"/>
              </a:rPr>
              <a:t>n;i</a:t>
            </a:r>
            <a:r>
              <a:rPr lang="en-US" altLang="en-US" dirty="0">
                <a:solidFill>
                  <a:srgbClr val="000000"/>
                </a:solidFill>
                <a:latin typeface="Courier New" panose="02070309020205020404" pitchFamily="49" charset="0"/>
                <a:cs typeface="Courier New" panose="02070309020205020404" pitchFamily="49" charset="0"/>
              </a:rPr>
              <a:t>++)</a:t>
            </a: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printf</a:t>
            </a:r>
            <a:r>
              <a:rPr lang="en-US" altLang="en-US" dirty="0">
                <a:solidFill>
                  <a:srgbClr val="000000"/>
                </a:solidFill>
                <a:latin typeface="Courier New" panose="02070309020205020404" pitchFamily="49" charset="0"/>
                <a:cs typeface="Courier New" panose="02070309020205020404" pitchFamily="49" charset="0"/>
              </a:rPr>
              <a:t>("enter %d student name\n",</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a:t>
            </a: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gets(</a:t>
            </a:r>
            <a:r>
              <a:rPr lang="en-US" altLang="en-US" dirty="0" err="1">
                <a:solidFill>
                  <a:srgbClr val="000000"/>
                </a:solidFill>
                <a:latin typeface="Courier New" panose="02070309020205020404" pitchFamily="49" charset="0"/>
                <a:cs typeface="Courier New" panose="02070309020205020404" pitchFamily="49" charset="0"/>
              </a:rPr>
              <a:t>s_name</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a:t>
            </a: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puts(</a:t>
            </a:r>
            <a:r>
              <a:rPr lang="en-US" altLang="en-US" dirty="0" err="1">
                <a:solidFill>
                  <a:srgbClr val="000000"/>
                </a:solidFill>
                <a:latin typeface="Courier New" panose="02070309020205020404" pitchFamily="49" charset="0"/>
                <a:cs typeface="Courier New" panose="02070309020205020404" pitchFamily="49" charset="0"/>
              </a:rPr>
              <a:t>s_name</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a:t>
            </a: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void main()</a:t>
            </a: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n; char names[5][10]; n =5; </a:t>
            </a:r>
            <a:r>
              <a:rPr lang="en-US" altLang="en-US" dirty="0" err="1">
                <a:solidFill>
                  <a:srgbClr val="000000"/>
                </a:solidFill>
                <a:latin typeface="Courier New" panose="02070309020205020404" pitchFamily="49" charset="0"/>
                <a:cs typeface="Courier New" panose="02070309020205020404" pitchFamily="49" charset="0"/>
              </a:rPr>
              <a:t>read_names</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names,n</a:t>
            </a:r>
            <a:r>
              <a:rPr lang="en-US" altLang="en-US" dirty="0">
                <a:solidFill>
                  <a:srgbClr val="000000"/>
                </a:solidFill>
                <a:latin typeface="Courier New" panose="02070309020205020404" pitchFamily="49" charset="0"/>
                <a:cs typeface="Courier New" panose="02070309020205020404" pitchFamily="49" charset="0"/>
              </a:rPr>
              <a:t>);</a:t>
            </a: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printf</a:t>
            </a:r>
            <a:r>
              <a:rPr lang="en-US" altLang="en-US" dirty="0">
                <a:solidFill>
                  <a:srgbClr val="000000"/>
                </a:solidFill>
                <a:latin typeface="Courier New" panose="02070309020205020404" pitchFamily="49" charset="0"/>
                <a:cs typeface="Courier New" panose="02070309020205020404" pitchFamily="49" charset="0"/>
              </a:rPr>
              <a:t>("second name = %s\</a:t>
            </a:r>
            <a:r>
              <a:rPr lang="en-US" altLang="en-US" dirty="0" err="1">
                <a:solidFill>
                  <a:srgbClr val="000000"/>
                </a:solidFill>
                <a:latin typeface="Courier New" panose="02070309020205020404" pitchFamily="49" charset="0"/>
                <a:cs typeface="Courier New" panose="02070309020205020404" pitchFamily="49" charset="0"/>
              </a:rPr>
              <a:t>n",names</a:t>
            </a:r>
            <a:r>
              <a:rPr lang="en-US" altLang="en-US" dirty="0">
                <a:solidFill>
                  <a:srgbClr val="000000"/>
                </a:solidFill>
                <a:latin typeface="Courier New" panose="02070309020205020404" pitchFamily="49" charset="0"/>
                <a:cs typeface="Courier New" panose="02070309020205020404" pitchFamily="49" charset="0"/>
              </a:rPr>
              <a:t>[1]); }</a:t>
            </a:r>
            <a:r>
              <a:rPr lang="en-US" altLang="en-US" sz="4000" dirty="0"/>
              <a:t> </a:t>
            </a:r>
            <a:endParaRPr lang="en-US" altLang="en-US" sz="54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EC2EE7FD-8300-4C33-AA6D-4045A1CFCFB8}"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82</a:t>
            </a:fld>
            <a:endParaRPr lang="en-US"/>
          </a:p>
        </p:txBody>
      </p:sp>
    </p:spTree>
    <p:extLst>
      <p:ext uri="{BB962C8B-B14F-4D97-AF65-F5344CB8AC3E}">
        <p14:creationId xmlns:p14="http://schemas.microsoft.com/office/powerpoint/2010/main" val="10990888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Pointers and Strings</a:t>
            </a:r>
          </a:p>
        </p:txBody>
      </p:sp>
      <p:sp>
        <p:nvSpPr>
          <p:cNvPr id="3" name="Content Placeholder 2"/>
          <p:cNvSpPr>
            <a:spLocks noGrp="1"/>
          </p:cNvSpPr>
          <p:nvPr>
            <p:ph idx="1"/>
          </p:nvPr>
        </p:nvSpPr>
        <p:spPr/>
        <p:txBody>
          <a:bodyPr/>
          <a:lstStyle/>
          <a:p>
            <a:r>
              <a:rPr lang="en-IN" dirty="0"/>
              <a:t>String is an array of characters</a:t>
            </a:r>
          </a:p>
          <a:p>
            <a:r>
              <a:rPr lang="en-IN" dirty="0"/>
              <a:t>So the concept of pointers is same as in the case of ordinary arrays</a:t>
            </a:r>
          </a:p>
        </p:txBody>
      </p:sp>
      <p:sp>
        <p:nvSpPr>
          <p:cNvPr id="4" name="Date Placeholder 3"/>
          <p:cNvSpPr>
            <a:spLocks noGrp="1"/>
          </p:cNvSpPr>
          <p:nvPr>
            <p:ph type="dt" sz="half" idx="10"/>
          </p:nvPr>
        </p:nvSpPr>
        <p:spPr/>
        <p:txBody>
          <a:bodyPr/>
          <a:lstStyle/>
          <a:p>
            <a:fld id="{371EE2E6-01CF-43B8-9F55-15EEAA5A4B74}"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83</a:t>
            </a:fld>
            <a:endParaRPr lang="en-US"/>
          </a:p>
        </p:txBody>
      </p:sp>
    </p:spTree>
    <p:extLst>
      <p:ext uri="{BB962C8B-B14F-4D97-AF65-F5344CB8AC3E}">
        <p14:creationId xmlns:p14="http://schemas.microsoft.com/office/powerpoint/2010/main" val="40812083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and lab exercise</a:t>
            </a:r>
          </a:p>
        </p:txBody>
      </p:sp>
      <p:sp>
        <p:nvSpPr>
          <p:cNvPr id="3" name="Content Placeholder 2"/>
          <p:cNvSpPr>
            <a:spLocks noGrp="1"/>
          </p:cNvSpPr>
          <p:nvPr>
            <p:ph idx="1"/>
          </p:nvPr>
        </p:nvSpPr>
        <p:spPr/>
        <p:txBody>
          <a:bodyPr/>
          <a:lstStyle/>
          <a:p>
            <a:r>
              <a:rPr lang="en-IN" dirty="0"/>
              <a:t>Write a function that reverses the character string s.</a:t>
            </a:r>
          </a:p>
          <a:p>
            <a:endParaRPr lang="en-IN" dirty="0"/>
          </a:p>
          <a:p>
            <a:pPr marL="0" indent="0">
              <a:buNone/>
            </a:pPr>
            <a:r>
              <a:rPr lang="en-IN" dirty="0"/>
              <a:t>char * reverse(char *s)</a:t>
            </a:r>
          </a:p>
          <a:p>
            <a:pPr marL="0" indent="0">
              <a:buNone/>
            </a:pPr>
            <a:r>
              <a:rPr lang="en-IN" dirty="0"/>
              <a:t>{</a:t>
            </a:r>
            <a:r>
              <a:rPr lang="en-IN" dirty="0" err="1"/>
              <a:t>int</a:t>
            </a:r>
            <a:r>
              <a:rPr lang="en-IN" dirty="0"/>
              <a:t> </a:t>
            </a:r>
            <a:r>
              <a:rPr lang="en-IN" dirty="0" err="1"/>
              <a:t>k,i</a:t>
            </a:r>
            <a:r>
              <a:rPr lang="en-IN" dirty="0"/>
              <a:t>;</a:t>
            </a:r>
          </a:p>
          <a:p>
            <a:pPr marL="0" indent="0">
              <a:buNone/>
            </a:pPr>
            <a:r>
              <a:rPr lang="en-IN" dirty="0" err="1"/>
              <a:t>Int</a:t>
            </a:r>
            <a:r>
              <a:rPr lang="en-IN" dirty="0"/>
              <a:t> l = </a:t>
            </a:r>
            <a:r>
              <a:rPr lang="en-IN" dirty="0" err="1"/>
              <a:t>len</a:t>
            </a:r>
            <a:r>
              <a:rPr lang="en-IN" dirty="0"/>
              <a:t>(s);</a:t>
            </a:r>
          </a:p>
          <a:p>
            <a:pPr marL="0" indent="0">
              <a:buNone/>
            </a:pPr>
            <a:r>
              <a:rPr lang="en-IN" dirty="0"/>
              <a:t>char rev[l];</a:t>
            </a:r>
          </a:p>
          <a:p>
            <a:pPr marL="0" indent="0">
              <a:buNone/>
            </a:pPr>
            <a:r>
              <a:rPr lang="en-IN" dirty="0"/>
              <a:t> for (</a:t>
            </a:r>
            <a:r>
              <a:rPr lang="en-IN" dirty="0" err="1"/>
              <a:t>i</a:t>
            </a:r>
            <a:r>
              <a:rPr lang="en-IN" dirty="0"/>
              <a:t>=0,k = s[l-1]; </a:t>
            </a:r>
            <a:r>
              <a:rPr lang="en-IN" dirty="0" err="1"/>
              <a:t>i</a:t>
            </a:r>
            <a:r>
              <a:rPr lang="en-IN" dirty="0"/>
              <a:t>&lt;</a:t>
            </a:r>
            <a:r>
              <a:rPr lang="en-IN" dirty="0" err="1"/>
              <a:t>l;k</a:t>
            </a:r>
            <a:r>
              <a:rPr lang="en-IN" dirty="0"/>
              <a:t>==0; </a:t>
            </a:r>
            <a:r>
              <a:rPr lang="en-IN" dirty="0" err="1"/>
              <a:t>i</a:t>
            </a:r>
            <a:r>
              <a:rPr lang="en-IN" dirty="0"/>
              <a:t>++,k--) rev[</a:t>
            </a:r>
            <a:r>
              <a:rPr lang="en-IN" dirty="0" err="1"/>
              <a:t>i</a:t>
            </a:r>
            <a:r>
              <a:rPr lang="en-IN" dirty="0"/>
              <a:t>] = s[k];</a:t>
            </a:r>
          </a:p>
          <a:p>
            <a:pPr marL="0" indent="0">
              <a:buNone/>
            </a:pPr>
            <a:r>
              <a:rPr lang="en-IN" dirty="0"/>
              <a:t>rev[l] =‘\0’;</a:t>
            </a:r>
          </a:p>
          <a:p>
            <a:pPr marL="0" indent="0">
              <a:buNone/>
            </a:pPr>
            <a:endParaRPr lang="en-IN" dirty="0"/>
          </a:p>
          <a:p>
            <a:pPr marL="0" indent="0">
              <a:buNone/>
            </a:pPr>
            <a:endParaRPr lang="en-IN" dirty="0"/>
          </a:p>
        </p:txBody>
      </p:sp>
      <p:sp>
        <p:nvSpPr>
          <p:cNvPr id="4" name="Date Placeholder 3"/>
          <p:cNvSpPr>
            <a:spLocks noGrp="1"/>
          </p:cNvSpPr>
          <p:nvPr>
            <p:ph type="dt" sz="half" idx="10"/>
          </p:nvPr>
        </p:nvSpPr>
        <p:spPr/>
        <p:txBody>
          <a:bodyPr/>
          <a:lstStyle/>
          <a:p>
            <a:fld id="{E1C47794-1845-4CE3-AF7E-8810EA3A3779}"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84</a:t>
            </a:fld>
            <a:endParaRPr lang="en-US"/>
          </a:p>
        </p:txBody>
      </p:sp>
    </p:spTree>
    <p:extLst>
      <p:ext uri="{BB962C8B-B14F-4D97-AF65-F5344CB8AC3E}">
        <p14:creationId xmlns:p14="http://schemas.microsoft.com/office/powerpoint/2010/main" val="5610592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More on Strings in C..</a:t>
            </a:r>
          </a:p>
        </p:txBody>
      </p:sp>
      <p:sp>
        <p:nvSpPr>
          <p:cNvPr id="3" name="Content Placeholder 2"/>
          <p:cNvSpPr>
            <a:spLocks noGrp="1"/>
          </p:cNvSpPr>
          <p:nvPr>
            <p:ph idx="1"/>
          </p:nvPr>
        </p:nvSpPr>
        <p:spPr/>
        <p:txBody>
          <a:bodyPr>
            <a:normAutofit fontScale="85000" lnSpcReduction="20000"/>
          </a:bodyPr>
          <a:lstStyle/>
          <a:p>
            <a:pPr marL="0" lvl="0" indent="0" eaLnBrk="0" fontAlgn="base" hangingPunct="0">
              <a:lnSpc>
                <a:spcPct val="100000"/>
              </a:lnSpc>
              <a:spcBef>
                <a:spcPct val="0"/>
              </a:spcBef>
              <a:spcAft>
                <a:spcPct val="0"/>
              </a:spcAft>
              <a:buNone/>
            </a:pPr>
            <a:r>
              <a:rPr lang="en-US" altLang="en-US" dirty="0">
                <a:solidFill>
                  <a:srgbClr val="273239"/>
                </a:solidFill>
                <a:latin typeface="Nunito"/>
              </a:rPr>
              <a:t>There are two ways to store string:</a:t>
            </a:r>
          </a:p>
          <a:p>
            <a:pPr marL="0" lvl="0" indent="0" eaLnBrk="0" fontAlgn="base" hangingPunct="0">
              <a:lnSpc>
                <a:spcPct val="100000"/>
              </a:lnSpc>
              <a:spcBef>
                <a:spcPct val="0"/>
              </a:spcBef>
              <a:spcAft>
                <a:spcPct val="0"/>
              </a:spcAft>
              <a:buNone/>
            </a:pPr>
            <a:r>
              <a:rPr lang="en-US" altLang="en-US" dirty="0">
                <a:solidFill>
                  <a:srgbClr val="273239"/>
                </a:solidFill>
                <a:latin typeface="Nunito"/>
              </a:rPr>
              <a:t>char p[20] or a pointer pointing to a string char* s = “</a:t>
            </a:r>
            <a:r>
              <a:rPr lang="en-US" altLang="en-US" dirty="0" err="1">
                <a:solidFill>
                  <a:srgbClr val="273239"/>
                </a:solidFill>
                <a:latin typeface="Nunito"/>
              </a:rPr>
              <a:t>abacdef</a:t>
            </a:r>
            <a:r>
              <a:rPr lang="en-US" altLang="en-US" dirty="0">
                <a:solidFill>
                  <a:srgbClr val="273239"/>
                </a:solidFill>
                <a:latin typeface="Nunito"/>
              </a:rPr>
              <a:t>”  and  both can be accessed as arrays. </a:t>
            </a:r>
          </a:p>
          <a:p>
            <a:pPr marL="0" lvl="0" indent="0" eaLnBrk="0" fontAlgn="base" hangingPunct="0">
              <a:lnSpc>
                <a:spcPct val="100000"/>
              </a:lnSpc>
              <a:spcBef>
                <a:spcPct val="0"/>
              </a:spcBef>
              <a:spcAft>
                <a:spcPct val="0"/>
              </a:spcAft>
              <a:buNone/>
            </a:pPr>
            <a:r>
              <a:rPr lang="en-US" altLang="en-US" dirty="0">
                <a:solidFill>
                  <a:srgbClr val="273239"/>
                </a:solidFill>
                <a:latin typeface="Nunito"/>
              </a:rPr>
              <a:t>But, following are the key differences:</a:t>
            </a:r>
            <a:endParaRPr lang="en-US" altLang="en-US" dirty="0"/>
          </a:p>
          <a:p>
            <a:pPr marL="0" lvl="0" indent="0" eaLnBrk="0" fontAlgn="base" hangingPunct="0">
              <a:lnSpc>
                <a:spcPct val="100000"/>
              </a:lnSpc>
              <a:spcBef>
                <a:spcPct val="0"/>
              </a:spcBef>
              <a:spcAft>
                <a:spcPct val="0"/>
              </a:spcAft>
              <a:buFontTx/>
              <a:buChar char="•"/>
            </a:pPr>
            <a:r>
              <a:rPr lang="en-US" altLang="en-US" dirty="0">
                <a:solidFill>
                  <a:srgbClr val="273239"/>
                </a:solidFill>
                <a:latin typeface="Nunito"/>
              </a:rPr>
              <a:t>The operator </a:t>
            </a:r>
            <a:r>
              <a:rPr lang="en-US" altLang="en-US" dirty="0" err="1">
                <a:solidFill>
                  <a:srgbClr val="273239"/>
                </a:solidFill>
                <a:latin typeface="Nunito"/>
              </a:rPr>
              <a:t>sizeof</a:t>
            </a:r>
            <a:r>
              <a:rPr lang="en-US" altLang="en-US" dirty="0">
                <a:solidFill>
                  <a:srgbClr val="273239"/>
                </a:solidFill>
                <a:latin typeface="Nunito"/>
              </a:rPr>
              <a:t>(p) will give the memory allocated to character array.</a:t>
            </a:r>
          </a:p>
          <a:p>
            <a:pPr marL="0" lvl="0" indent="0" eaLnBrk="0" fontAlgn="base" hangingPunct="0">
              <a:lnSpc>
                <a:spcPct val="100000"/>
              </a:lnSpc>
              <a:spcBef>
                <a:spcPct val="0"/>
              </a:spcBef>
              <a:spcAft>
                <a:spcPct val="0"/>
              </a:spcAft>
              <a:buFontTx/>
              <a:buChar char="•"/>
            </a:pPr>
            <a:r>
              <a:rPr lang="en-US" altLang="en-US" dirty="0">
                <a:solidFill>
                  <a:srgbClr val="273239"/>
                </a:solidFill>
                <a:latin typeface="Nunito"/>
              </a:rPr>
              <a:t> </a:t>
            </a:r>
            <a:r>
              <a:rPr lang="en-US" altLang="en-US" dirty="0" err="1">
                <a:solidFill>
                  <a:srgbClr val="273239"/>
                </a:solidFill>
                <a:latin typeface="Nunito"/>
              </a:rPr>
              <a:t>sizeof</a:t>
            </a:r>
            <a:r>
              <a:rPr lang="en-US" altLang="en-US" dirty="0">
                <a:solidFill>
                  <a:srgbClr val="273239"/>
                </a:solidFill>
                <a:latin typeface="Nunito"/>
              </a:rPr>
              <a:t>(s) will give size of pointer which is independent of the string pointed by s.</a:t>
            </a:r>
          </a:p>
          <a:p>
            <a:pPr marL="0" lvl="0" indent="0" eaLnBrk="0" fontAlgn="base" hangingPunct="0">
              <a:lnSpc>
                <a:spcPct val="100000"/>
              </a:lnSpc>
              <a:spcBef>
                <a:spcPct val="0"/>
              </a:spcBef>
              <a:spcAft>
                <a:spcPct val="0"/>
              </a:spcAft>
              <a:buFontTx/>
              <a:buChar char="•"/>
            </a:pPr>
            <a:r>
              <a:rPr lang="en-US" altLang="en-US" dirty="0">
                <a:solidFill>
                  <a:srgbClr val="273239"/>
                </a:solidFill>
                <a:latin typeface="Nunito"/>
              </a:rPr>
              <a:t>Each string is appended by a null character (‘\0’) which indicates the end of the string.</a:t>
            </a:r>
          </a:p>
          <a:p>
            <a:pPr marL="0" lvl="0" indent="0" eaLnBrk="0" fontAlgn="base" hangingPunct="0">
              <a:lnSpc>
                <a:spcPct val="100000"/>
              </a:lnSpc>
              <a:spcBef>
                <a:spcPct val="0"/>
              </a:spcBef>
              <a:spcAft>
                <a:spcPct val="0"/>
              </a:spcAft>
              <a:buFontTx/>
              <a:buChar char="•"/>
            </a:pPr>
            <a:r>
              <a:rPr lang="en-US" altLang="en-US" dirty="0">
                <a:solidFill>
                  <a:srgbClr val="273239"/>
                </a:solidFill>
                <a:latin typeface="Nunito"/>
              </a:rPr>
              <a:t>The length of string can be calculated using </a:t>
            </a:r>
            <a:r>
              <a:rPr lang="en-US" altLang="en-US" dirty="0" err="1">
                <a:solidFill>
                  <a:srgbClr val="273239"/>
                </a:solidFill>
                <a:latin typeface="Nunito"/>
              </a:rPr>
              <a:t>strlen</a:t>
            </a:r>
            <a:r>
              <a:rPr lang="en-US" altLang="en-US" dirty="0">
                <a:solidFill>
                  <a:srgbClr val="273239"/>
                </a:solidFill>
                <a:latin typeface="Nunito"/>
              </a:rPr>
              <a:t>() function.</a:t>
            </a:r>
          </a:p>
          <a:p>
            <a:pPr marL="0" lvl="0" indent="0" eaLnBrk="0" fontAlgn="base" hangingPunct="0">
              <a:lnSpc>
                <a:spcPct val="100000"/>
              </a:lnSpc>
              <a:spcBef>
                <a:spcPct val="0"/>
              </a:spcBef>
              <a:spcAft>
                <a:spcPct val="0"/>
              </a:spcAft>
              <a:buFontTx/>
              <a:buChar char="•"/>
            </a:pPr>
            <a:r>
              <a:rPr lang="en-US" altLang="en-US" dirty="0">
                <a:solidFill>
                  <a:srgbClr val="273239"/>
                </a:solidFill>
                <a:latin typeface="Nunito"/>
              </a:rPr>
              <a:t>But, the function does not include null character ‘\0’ in the length. .</a:t>
            </a:r>
          </a:p>
          <a:p>
            <a:pPr marL="0" lvl="0" indent="0" eaLnBrk="0" fontAlgn="base" hangingPunct="0">
              <a:lnSpc>
                <a:spcPct val="100000"/>
              </a:lnSpc>
              <a:spcBef>
                <a:spcPct val="0"/>
              </a:spcBef>
              <a:spcAft>
                <a:spcPct val="0"/>
              </a:spcAft>
              <a:buFontTx/>
              <a:buChar char="•"/>
            </a:pPr>
            <a:r>
              <a:rPr lang="en-US" altLang="en-US" dirty="0">
                <a:solidFill>
                  <a:srgbClr val="273239"/>
                </a:solidFill>
                <a:latin typeface="Nunito"/>
              </a:rPr>
              <a:t>p is a character array, its individual elements can be modified (p[</a:t>
            </a:r>
            <a:r>
              <a:rPr lang="en-US" altLang="en-US" dirty="0" err="1">
                <a:solidFill>
                  <a:srgbClr val="273239"/>
                </a:solidFill>
                <a:latin typeface="Nunito"/>
              </a:rPr>
              <a:t>i</a:t>
            </a:r>
            <a:r>
              <a:rPr lang="en-US" altLang="en-US" dirty="0">
                <a:solidFill>
                  <a:srgbClr val="273239"/>
                </a:solidFill>
                <a:latin typeface="Nunito"/>
              </a:rPr>
              <a:t>] = ‘c’). </a:t>
            </a:r>
          </a:p>
          <a:p>
            <a:pPr marL="0" lvl="0" indent="0" eaLnBrk="0" fontAlgn="base" hangingPunct="0">
              <a:lnSpc>
                <a:spcPct val="100000"/>
              </a:lnSpc>
              <a:spcBef>
                <a:spcPct val="0"/>
              </a:spcBef>
              <a:spcAft>
                <a:spcPct val="0"/>
              </a:spcAft>
              <a:buFontTx/>
              <a:buChar char="•"/>
            </a:pPr>
            <a:r>
              <a:rPr lang="en-US" altLang="en-US" dirty="0">
                <a:solidFill>
                  <a:srgbClr val="273239"/>
                </a:solidFill>
                <a:latin typeface="Nunito"/>
              </a:rPr>
              <a:t>As s is a pointer, it can be pointed to any other string as well (s =”string2”). However, using p, it is not possible.</a:t>
            </a:r>
          </a:p>
        </p:txBody>
      </p:sp>
      <p:sp>
        <p:nvSpPr>
          <p:cNvPr id="4" name="Date Placeholder 3"/>
          <p:cNvSpPr>
            <a:spLocks noGrp="1"/>
          </p:cNvSpPr>
          <p:nvPr>
            <p:ph type="dt" sz="half" idx="10"/>
          </p:nvPr>
        </p:nvSpPr>
        <p:spPr/>
        <p:txBody>
          <a:bodyPr/>
          <a:lstStyle/>
          <a:p>
            <a:fld id="{E1C47794-1845-4CE3-AF7E-8810EA3A3779}"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85</a:t>
            </a:fld>
            <a:endParaRPr lang="en-US"/>
          </a:p>
        </p:txBody>
      </p:sp>
    </p:spTree>
    <p:extLst>
      <p:ext uri="{BB962C8B-B14F-4D97-AF65-F5344CB8AC3E}">
        <p14:creationId xmlns:p14="http://schemas.microsoft.com/office/powerpoint/2010/main" val="18671062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b="1" dirty="0">
                <a:solidFill>
                  <a:srgbClr val="273239"/>
                </a:solidFill>
                <a:latin typeface="Nunito"/>
              </a:rPr>
              <a:t>Que – 1.</a:t>
            </a:r>
            <a:r>
              <a:rPr lang="en-US" altLang="en-US" dirty="0">
                <a:solidFill>
                  <a:srgbClr val="273239"/>
                </a:solidFill>
                <a:latin typeface="Nunito"/>
              </a:rPr>
              <a:t> What does the following fragment of C-program print?</a:t>
            </a:r>
            <a:endParaRPr lang="en-US" altLang="en-US"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273239"/>
                </a:solidFill>
                <a:latin typeface="Consolas" panose="020B0609020204030204" pitchFamily="49" charset="0"/>
              </a:rPr>
              <a:t>char c[] = "GEEK2018"; char *p =c; </a:t>
            </a:r>
            <a:r>
              <a:rPr lang="en-US" altLang="en-US" dirty="0" err="1">
                <a:solidFill>
                  <a:srgbClr val="273239"/>
                </a:solidFill>
                <a:latin typeface="Consolas" panose="020B0609020204030204" pitchFamily="49" charset="0"/>
              </a:rPr>
              <a:t>printf</a:t>
            </a:r>
            <a:r>
              <a:rPr lang="en-US" altLang="en-US" dirty="0">
                <a:solidFill>
                  <a:srgbClr val="273239"/>
                </a:solidFill>
                <a:latin typeface="Consolas" panose="020B0609020204030204" pitchFamily="49" charset="0"/>
              </a:rPr>
              <a:t>("%</a:t>
            </a:r>
            <a:r>
              <a:rPr lang="en-US" altLang="en-US" dirty="0" err="1">
                <a:solidFill>
                  <a:srgbClr val="273239"/>
                </a:solidFill>
                <a:latin typeface="Consolas" panose="020B0609020204030204" pitchFamily="49" charset="0"/>
              </a:rPr>
              <a:t>c,%c</a:t>
            </a:r>
            <a:r>
              <a:rPr lang="en-US" altLang="en-US" dirty="0">
                <a:solidFill>
                  <a:srgbClr val="273239"/>
                </a:solidFill>
                <a:latin typeface="Consolas" panose="020B0609020204030204" pitchFamily="49" charset="0"/>
              </a:rPr>
              <a:t>", *p,*(</a:t>
            </a:r>
            <a:r>
              <a:rPr lang="en-US" altLang="en-US" dirty="0" err="1">
                <a:solidFill>
                  <a:srgbClr val="273239"/>
                </a:solidFill>
                <a:latin typeface="Consolas" panose="020B0609020204030204" pitchFamily="49" charset="0"/>
              </a:rPr>
              <a:t>p+p</a:t>
            </a:r>
            <a:r>
              <a:rPr lang="en-US" altLang="en-US" dirty="0">
                <a:solidFill>
                  <a:srgbClr val="273239"/>
                </a:solidFill>
                <a:latin typeface="Consolas" panose="020B0609020204030204" pitchFamily="49" charset="0"/>
              </a:rPr>
              <a:t>[3]-p[1]));</a:t>
            </a:r>
            <a:endParaRPr lang="en-US" altLang="en-US" dirty="0"/>
          </a:p>
          <a:p>
            <a:pPr marL="0" lvl="0" indent="0" eaLnBrk="0" fontAlgn="base" hangingPunct="0">
              <a:lnSpc>
                <a:spcPct val="100000"/>
              </a:lnSpc>
              <a:spcBef>
                <a:spcPct val="0"/>
              </a:spcBef>
              <a:spcAft>
                <a:spcPct val="0"/>
              </a:spcAft>
              <a:buFontTx/>
              <a:buChar char="•"/>
            </a:pPr>
            <a:r>
              <a:rPr lang="en-US" altLang="en-US" b="1" dirty="0">
                <a:solidFill>
                  <a:srgbClr val="273239"/>
                </a:solidFill>
                <a:latin typeface="Nunito"/>
              </a:rPr>
              <a:t>(A)</a:t>
            </a:r>
            <a:r>
              <a:rPr lang="en-US" altLang="en-US" dirty="0">
                <a:solidFill>
                  <a:srgbClr val="273239"/>
                </a:solidFill>
                <a:latin typeface="Nunito"/>
              </a:rPr>
              <a:t> G, 1 </a:t>
            </a:r>
          </a:p>
          <a:p>
            <a:pPr marL="0" lvl="0" indent="0" eaLnBrk="0" fontAlgn="base" hangingPunct="0">
              <a:lnSpc>
                <a:spcPct val="100000"/>
              </a:lnSpc>
              <a:spcBef>
                <a:spcPct val="0"/>
              </a:spcBef>
              <a:spcAft>
                <a:spcPct val="0"/>
              </a:spcAft>
              <a:buFontTx/>
              <a:buChar char="•"/>
            </a:pPr>
            <a:r>
              <a:rPr lang="en-US" altLang="en-US" b="1" dirty="0">
                <a:solidFill>
                  <a:srgbClr val="273239"/>
                </a:solidFill>
                <a:latin typeface="Nunito"/>
              </a:rPr>
              <a:t>(B)</a:t>
            </a:r>
            <a:r>
              <a:rPr lang="en-US" altLang="en-US" dirty="0">
                <a:solidFill>
                  <a:srgbClr val="273239"/>
                </a:solidFill>
                <a:latin typeface="Nunito"/>
              </a:rPr>
              <a:t> G, K </a:t>
            </a:r>
          </a:p>
          <a:p>
            <a:pPr marL="0" lvl="0" indent="0" eaLnBrk="0" fontAlgn="base" hangingPunct="0">
              <a:lnSpc>
                <a:spcPct val="100000"/>
              </a:lnSpc>
              <a:spcBef>
                <a:spcPct val="0"/>
              </a:spcBef>
              <a:spcAft>
                <a:spcPct val="0"/>
              </a:spcAft>
              <a:buFontTx/>
              <a:buChar char="•"/>
            </a:pPr>
            <a:r>
              <a:rPr lang="en-US" altLang="en-US" b="1" dirty="0">
                <a:solidFill>
                  <a:srgbClr val="273239"/>
                </a:solidFill>
                <a:latin typeface="Nunito"/>
              </a:rPr>
              <a:t>(C)</a:t>
            </a:r>
            <a:r>
              <a:rPr lang="en-US" altLang="en-US" dirty="0">
                <a:solidFill>
                  <a:srgbClr val="273239"/>
                </a:solidFill>
                <a:latin typeface="Nunito"/>
              </a:rPr>
              <a:t> GEEK2018 </a:t>
            </a:r>
          </a:p>
          <a:p>
            <a:pPr marL="0" lvl="0" indent="0" eaLnBrk="0" fontAlgn="base" hangingPunct="0">
              <a:lnSpc>
                <a:spcPct val="100000"/>
              </a:lnSpc>
              <a:spcBef>
                <a:spcPct val="0"/>
              </a:spcBef>
              <a:spcAft>
                <a:spcPct val="0"/>
              </a:spcAft>
              <a:buFontTx/>
              <a:buChar char="•"/>
            </a:pPr>
            <a:r>
              <a:rPr lang="en-US" altLang="en-US" b="1" dirty="0">
                <a:solidFill>
                  <a:srgbClr val="273239"/>
                </a:solidFill>
                <a:latin typeface="Nunito"/>
              </a:rPr>
              <a:t>(D)</a:t>
            </a:r>
            <a:r>
              <a:rPr lang="en-US" altLang="en-US" dirty="0">
                <a:solidFill>
                  <a:srgbClr val="273239"/>
                </a:solidFill>
                <a:latin typeface="Nunito"/>
              </a:rPr>
              <a:t> None of the above</a:t>
            </a:r>
            <a:r>
              <a:rPr lang="en-US" altLang="en-US">
                <a:solidFill>
                  <a:srgbClr val="273239"/>
                </a:solidFill>
                <a:latin typeface="Nunito"/>
              </a:rPr>
              <a:t> </a:t>
            </a:r>
            <a:endParaRPr lang="en-US" altLang="en-US" dirty="0">
              <a:solidFill>
                <a:srgbClr val="273239"/>
              </a:solidFill>
              <a:latin typeface="Nunito"/>
            </a:endParaRPr>
          </a:p>
        </p:txBody>
      </p:sp>
      <p:sp>
        <p:nvSpPr>
          <p:cNvPr id="4" name="Date Placeholder 3"/>
          <p:cNvSpPr>
            <a:spLocks noGrp="1"/>
          </p:cNvSpPr>
          <p:nvPr>
            <p:ph type="dt" sz="half" idx="10"/>
          </p:nvPr>
        </p:nvSpPr>
        <p:spPr/>
        <p:txBody>
          <a:bodyPr/>
          <a:lstStyle/>
          <a:p>
            <a:fld id="{E1C47794-1845-4CE3-AF7E-8810EA3A3779}"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86</a:t>
            </a:fld>
            <a:endParaRPr lang="en-US"/>
          </a:p>
        </p:txBody>
      </p:sp>
    </p:spTree>
    <p:extLst>
      <p:ext uri="{BB962C8B-B14F-4D97-AF65-F5344CB8AC3E}">
        <p14:creationId xmlns:p14="http://schemas.microsoft.com/office/powerpoint/2010/main" val="27535751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#include&lt;</a:t>
            </a:r>
            <a:r>
              <a:rPr lang="en-IN" dirty="0" err="1"/>
              <a:t>stdio.h</a:t>
            </a:r>
            <a:r>
              <a:rPr lang="en-IN" dirty="0"/>
              <a:t>&gt;</a:t>
            </a:r>
          </a:p>
          <a:p>
            <a:r>
              <a:rPr lang="en-IN" dirty="0"/>
              <a:t>#include&lt;</a:t>
            </a:r>
            <a:r>
              <a:rPr lang="en-IN" dirty="0" err="1"/>
              <a:t>string.h</a:t>
            </a:r>
            <a:r>
              <a:rPr lang="en-IN" dirty="0"/>
              <a:t>&gt;</a:t>
            </a:r>
          </a:p>
          <a:p>
            <a:r>
              <a:rPr lang="en-IN" dirty="0"/>
              <a:t>void main()</a:t>
            </a:r>
          </a:p>
          <a:p>
            <a:r>
              <a:rPr lang="en-IN" dirty="0"/>
              <a:t>{char p[10] = "hello";</a:t>
            </a:r>
          </a:p>
          <a:p>
            <a:r>
              <a:rPr lang="en-IN" dirty="0"/>
              <a:t>        char * s = "string";</a:t>
            </a:r>
          </a:p>
          <a:p>
            <a:r>
              <a:rPr lang="en-IN" dirty="0"/>
              <a:t>        </a:t>
            </a:r>
            <a:r>
              <a:rPr lang="en-IN" dirty="0" err="1"/>
              <a:t>printf</a:t>
            </a:r>
            <a:r>
              <a:rPr lang="en-IN" dirty="0"/>
              <a:t>("length of p %</a:t>
            </a:r>
            <a:r>
              <a:rPr lang="en-IN" dirty="0" err="1"/>
              <a:t>lu</a:t>
            </a:r>
            <a:r>
              <a:rPr lang="en-IN" dirty="0"/>
              <a:t> length of s %</a:t>
            </a:r>
            <a:r>
              <a:rPr lang="en-IN" dirty="0" err="1"/>
              <a:t>lu</a:t>
            </a:r>
            <a:r>
              <a:rPr lang="en-IN" dirty="0"/>
              <a:t>\n",</a:t>
            </a:r>
            <a:r>
              <a:rPr lang="en-IN" dirty="0" err="1"/>
              <a:t>strlen</a:t>
            </a:r>
            <a:r>
              <a:rPr lang="en-IN" dirty="0"/>
              <a:t>(p),</a:t>
            </a:r>
            <a:r>
              <a:rPr lang="en-IN" dirty="0" err="1"/>
              <a:t>strlen</a:t>
            </a:r>
            <a:r>
              <a:rPr lang="en-IN" dirty="0"/>
              <a:t>(s));</a:t>
            </a:r>
          </a:p>
          <a:p>
            <a:r>
              <a:rPr lang="en-IN" dirty="0"/>
              <a:t>        p[3] ='L';</a:t>
            </a:r>
          </a:p>
          <a:p>
            <a:r>
              <a:rPr lang="en-IN" dirty="0"/>
              <a:t>        //s[3] = '</a:t>
            </a:r>
            <a:r>
              <a:rPr lang="en-IN" dirty="0" err="1"/>
              <a:t>L';not</a:t>
            </a:r>
            <a:r>
              <a:rPr lang="en-IN" dirty="0"/>
              <a:t> allowed</a:t>
            </a:r>
          </a:p>
          <a:p>
            <a:r>
              <a:rPr lang="en-IN" dirty="0"/>
              <a:t>        </a:t>
            </a:r>
            <a:r>
              <a:rPr lang="en-IN" dirty="0" err="1"/>
              <a:t>printf</a:t>
            </a:r>
            <a:r>
              <a:rPr lang="en-IN" dirty="0"/>
              <a:t>(" p %c  s %c\</a:t>
            </a:r>
            <a:r>
              <a:rPr lang="en-IN" dirty="0" err="1"/>
              <a:t>n",p</a:t>
            </a:r>
            <a:r>
              <a:rPr lang="en-IN" dirty="0"/>
              <a:t>[2],s[4]);</a:t>
            </a:r>
          </a:p>
          <a:p>
            <a:r>
              <a:rPr lang="en-IN" dirty="0"/>
              <a:t>}</a:t>
            </a:r>
          </a:p>
        </p:txBody>
      </p:sp>
      <p:sp>
        <p:nvSpPr>
          <p:cNvPr id="4" name="Date Placeholder 3"/>
          <p:cNvSpPr>
            <a:spLocks noGrp="1"/>
          </p:cNvSpPr>
          <p:nvPr>
            <p:ph type="dt" sz="half" idx="10"/>
          </p:nvPr>
        </p:nvSpPr>
        <p:spPr/>
        <p:txBody>
          <a:bodyPr/>
          <a:lstStyle/>
          <a:p>
            <a:fld id="{E1C47794-1845-4CE3-AF7E-8810EA3A3779}"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87</a:t>
            </a:fld>
            <a:endParaRPr lang="en-US"/>
          </a:p>
        </p:txBody>
      </p:sp>
    </p:spTree>
    <p:extLst>
      <p:ext uri="{BB962C8B-B14F-4D97-AF65-F5344CB8AC3E}">
        <p14:creationId xmlns:p14="http://schemas.microsoft.com/office/powerpoint/2010/main" val="33342940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#include&lt;</a:t>
            </a:r>
            <a:r>
              <a:rPr lang="en-IN" dirty="0" err="1"/>
              <a:t>stdio.h</a:t>
            </a:r>
            <a:r>
              <a:rPr lang="en-IN" dirty="0"/>
              <a:t>&gt;</a:t>
            </a:r>
          </a:p>
          <a:p>
            <a:r>
              <a:rPr lang="en-IN" dirty="0"/>
              <a:t>#include&lt;</a:t>
            </a:r>
            <a:r>
              <a:rPr lang="en-IN" dirty="0" err="1"/>
              <a:t>string.h</a:t>
            </a:r>
            <a:r>
              <a:rPr lang="en-IN" dirty="0"/>
              <a:t>&gt;</a:t>
            </a:r>
          </a:p>
          <a:p>
            <a:r>
              <a:rPr lang="en-IN" dirty="0"/>
              <a:t>#include&lt;</a:t>
            </a:r>
            <a:r>
              <a:rPr lang="en-IN" dirty="0" err="1"/>
              <a:t>stdlib.h</a:t>
            </a:r>
            <a:r>
              <a:rPr lang="en-IN" dirty="0"/>
              <a:t>&gt;</a:t>
            </a:r>
          </a:p>
          <a:p>
            <a:r>
              <a:rPr lang="en-IN" dirty="0"/>
              <a:t>void main()</a:t>
            </a:r>
          </a:p>
          <a:p>
            <a:r>
              <a:rPr lang="en-IN" dirty="0"/>
              <a:t>{char p[10] = "hello";</a:t>
            </a:r>
          </a:p>
          <a:p>
            <a:r>
              <a:rPr lang="en-IN" dirty="0"/>
              <a:t>        char * s = "string";</a:t>
            </a:r>
          </a:p>
          <a:p>
            <a:r>
              <a:rPr lang="en-IN" dirty="0"/>
              <a:t>        char *news = "</a:t>
            </a:r>
            <a:r>
              <a:rPr lang="en-IN" dirty="0" err="1"/>
              <a:t>newstring</a:t>
            </a:r>
            <a:r>
              <a:rPr lang="en-IN" dirty="0"/>
              <a:t>";</a:t>
            </a:r>
          </a:p>
          <a:p>
            <a:r>
              <a:rPr lang="en-IN" dirty="0"/>
              <a:t>        news = (char*) </a:t>
            </a:r>
            <a:r>
              <a:rPr lang="en-IN" dirty="0" err="1"/>
              <a:t>malloc</a:t>
            </a:r>
            <a:r>
              <a:rPr lang="en-IN" dirty="0"/>
              <a:t>(10*</a:t>
            </a:r>
            <a:r>
              <a:rPr lang="en-IN" dirty="0" err="1"/>
              <a:t>sizeof</a:t>
            </a:r>
            <a:r>
              <a:rPr lang="en-IN" dirty="0"/>
              <a:t>(char));</a:t>
            </a:r>
          </a:p>
          <a:p>
            <a:r>
              <a:rPr lang="en-IN" dirty="0"/>
              <a:t>        news[6] = '5';</a:t>
            </a:r>
          </a:p>
          <a:p>
            <a:endParaRPr lang="en-IN" dirty="0"/>
          </a:p>
          <a:p>
            <a:r>
              <a:rPr lang="en-IN" dirty="0"/>
              <a:t>        </a:t>
            </a:r>
            <a:r>
              <a:rPr lang="en-IN" dirty="0" err="1"/>
              <a:t>printf</a:t>
            </a:r>
            <a:r>
              <a:rPr lang="en-IN" dirty="0"/>
              <a:t>("length of p %</a:t>
            </a:r>
            <a:r>
              <a:rPr lang="en-IN" dirty="0" err="1"/>
              <a:t>lu</a:t>
            </a:r>
            <a:r>
              <a:rPr lang="en-IN" dirty="0"/>
              <a:t> length of s %</a:t>
            </a:r>
            <a:r>
              <a:rPr lang="en-IN" dirty="0" err="1"/>
              <a:t>lu</a:t>
            </a:r>
            <a:r>
              <a:rPr lang="en-IN" dirty="0"/>
              <a:t>\n",</a:t>
            </a:r>
            <a:r>
              <a:rPr lang="en-IN" dirty="0" err="1"/>
              <a:t>strlen</a:t>
            </a:r>
            <a:r>
              <a:rPr lang="en-IN" dirty="0"/>
              <a:t>(p),</a:t>
            </a:r>
            <a:r>
              <a:rPr lang="en-IN" dirty="0" err="1"/>
              <a:t>strlen</a:t>
            </a:r>
            <a:r>
              <a:rPr lang="en-IN" dirty="0"/>
              <a:t>(s));</a:t>
            </a:r>
          </a:p>
          <a:p>
            <a:r>
              <a:rPr lang="en-IN" dirty="0"/>
              <a:t>        p[3] ='L';</a:t>
            </a:r>
          </a:p>
          <a:p>
            <a:r>
              <a:rPr lang="en-IN" dirty="0"/>
              <a:t>        //s[3] = '</a:t>
            </a:r>
            <a:r>
              <a:rPr lang="en-IN" dirty="0" err="1"/>
              <a:t>L';not</a:t>
            </a:r>
            <a:r>
              <a:rPr lang="en-IN" dirty="0"/>
              <a:t> allowed</a:t>
            </a:r>
          </a:p>
          <a:p>
            <a:r>
              <a:rPr lang="en-IN" dirty="0"/>
              <a:t>        </a:t>
            </a:r>
            <a:r>
              <a:rPr lang="en-IN" dirty="0" err="1"/>
              <a:t>printf</a:t>
            </a:r>
            <a:r>
              <a:rPr lang="en-IN" dirty="0"/>
              <a:t>(" p %c  s %c %c \</a:t>
            </a:r>
            <a:r>
              <a:rPr lang="en-IN" dirty="0" err="1"/>
              <a:t>n",p</a:t>
            </a:r>
            <a:r>
              <a:rPr lang="en-IN"/>
              <a:t>[2],s[4], news[6]);</a:t>
            </a:r>
            <a:endParaRPr lang="en-IN" dirty="0"/>
          </a:p>
        </p:txBody>
      </p:sp>
      <p:sp>
        <p:nvSpPr>
          <p:cNvPr id="4" name="Date Placeholder 3"/>
          <p:cNvSpPr>
            <a:spLocks noGrp="1"/>
          </p:cNvSpPr>
          <p:nvPr>
            <p:ph type="dt" sz="half" idx="10"/>
          </p:nvPr>
        </p:nvSpPr>
        <p:spPr/>
        <p:txBody>
          <a:bodyPr/>
          <a:lstStyle/>
          <a:p>
            <a:fld id="{E1C47794-1845-4CE3-AF7E-8810EA3A3779}"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 Jaipur</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88</a:t>
            </a:fld>
            <a:endParaRPr lang="en-US"/>
          </a:p>
        </p:txBody>
      </p:sp>
    </p:spTree>
    <p:extLst>
      <p:ext uri="{BB962C8B-B14F-4D97-AF65-F5344CB8AC3E}">
        <p14:creationId xmlns:p14="http://schemas.microsoft.com/office/powerpoint/2010/main" val="395978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Arrays and Pointers</a:t>
            </a:r>
          </a:p>
        </p:txBody>
      </p:sp>
      <p:sp>
        <p:nvSpPr>
          <p:cNvPr id="3" name="Content Placeholder 2"/>
          <p:cNvSpPr>
            <a:spLocks noGrp="1"/>
          </p:cNvSpPr>
          <p:nvPr>
            <p:ph idx="1"/>
          </p:nvPr>
        </p:nvSpPr>
        <p:spPr/>
        <p:txBody>
          <a:bodyPr/>
          <a:lstStyle/>
          <a:p>
            <a:pPr marL="0" indent="0">
              <a:buNone/>
            </a:pPr>
            <a:r>
              <a:rPr lang="en-US" u="sng" dirty="0"/>
              <a:t>Single dimensional array – Dynamic allocation</a:t>
            </a:r>
          </a:p>
          <a:p>
            <a:pPr marL="0" indent="0">
              <a:buNone/>
            </a:pPr>
            <a:r>
              <a:rPr lang="en-US" dirty="0"/>
              <a:t>  </a:t>
            </a:r>
            <a:r>
              <a:rPr lang="en-US" dirty="0" err="1"/>
              <a:t>int</a:t>
            </a:r>
            <a:r>
              <a:rPr lang="en-US" dirty="0"/>
              <a:t> *a;</a:t>
            </a:r>
          </a:p>
          <a:p>
            <a:pPr marL="0" indent="0">
              <a:buNone/>
            </a:pPr>
            <a:r>
              <a:rPr lang="en-US" dirty="0"/>
              <a:t> a = (</a:t>
            </a:r>
            <a:r>
              <a:rPr lang="en-US" dirty="0" err="1"/>
              <a:t>int</a:t>
            </a:r>
            <a:r>
              <a:rPr lang="en-US" dirty="0"/>
              <a:t>* )(</a:t>
            </a:r>
            <a:r>
              <a:rPr lang="en-US" dirty="0" err="1"/>
              <a:t>malloc</a:t>
            </a:r>
            <a:r>
              <a:rPr lang="en-US" dirty="0"/>
              <a:t>(10*</a:t>
            </a:r>
            <a:r>
              <a:rPr lang="en-US" dirty="0" err="1"/>
              <a:t>sizeof</a:t>
            </a:r>
            <a:r>
              <a:rPr lang="en-US" dirty="0"/>
              <a:t>(</a:t>
            </a:r>
            <a:r>
              <a:rPr lang="en-US" dirty="0" err="1"/>
              <a:t>int</a:t>
            </a:r>
            <a:r>
              <a:rPr lang="en-US" dirty="0"/>
              <a:t>)))</a:t>
            </a:r>
          </a:p>
          <a:p>
            <a:pPr marL="0" indent="0">
              <a:buNone/>
            </a:pPr>
            <a:r>
              <a:rPr lang="en-US" dirty="0"/>
              <a:t>for(</a:t>
            </a:r>
            <a:r>
              <a:rPr lang="en-US" dirty="0" err="1"/>
              <a:t>i</a:t>
            </a:r>
            <a:r>
              <a:rPr lang="en-US" dirty="0"/>
              <a:t>=0;i&lt;10;i++)</a:t>
            </a:r>
          </a:p>
          <a:p>
            <a:pPr marL="0" indent="0">
              <a:buNone/>
            </a:pPr>
            <a:r>
              <a:rPr lang="en-US" dirty="0"/>
              <a:t>a[</a:t>
            </a:r>
            <a:r>
              <a:rPr lang="en-US" dirty="0" err="1"/>
              <a:t>i</a:t>
            </a:r>
            <a:r>
              <a:rPr lang="en-US" dirty="0"/>
              <a:t>] = 20 +</a:t>
            </a:r>
            <a:r>
              <a:rPr lang="en-US" dirty="0" err="1"/>
              <a:t>i</a:t>
            </a:r>
            <a:r>
              <a:rPr lang="en-US" dirty="0"/>
              <a:t>*2;</a:t>
            </a:r>
          </a:p>
        </p:txBody>
      </p:sp>
      <p:sp>
        <p:nvSpPr>
          <p:cNvPr id="4" name="Date Placeholder 3"/>
          <p:cNvSpPr>
            <a:spLocks noGrp="1"/>
          </p:cNvSpPr>
          <p:nvPr>
            <p:ph type="dt" sz="half" idx="10"/>
          </p:nvPr>
        </p:nvSpPr>
        <p:spPr/>
        <p:txBody>
          <a:bodyPr/>
          <a:lstStyle/>
          <a:p>
            <a:fld id="{A6C0BC8A-7E26-4FEE-9130-41874E36D5A8}" type="datetime1">
              <a:rPr lang="en-US" smtClean="0"/>
              <a:t>8/1/2024</a:t>
            </a:fld>
            <a:endParaRPr lang="en-US"/>
          </a:p>
        </p:txBody>
      </p:sp>
      <p:sp>
        <p:nvSpPr>
          <p:cNvPr id="5" name="Footer Placeholder 4"/>
          <p:cNvSpPr>
            <a:spLocks noGrp="1"/>
          </p:cNvSpPr>
          <p:nvPr>
            <p:ph type="ftr" sz="quarter" idx="11"/>
          </p:nvPr>
        </p:nvSpPr>
        <p:spPr/>
        <p:txBody>
          <a:bodyPr/>
          <a:lstStyle/>
          <a:p>
            <a:r>
              <a:rPr lang="en-GB"/>
              <a:t>@Renu Jain, C programming and Data structures, JKLU</a:t>
            </a:r>
            <a:endParaRPr lang="en-US"/>
          </a:p>
        </p:txBody>
      </p:sp>
      <p:sp>
        <p:nvSpPr>
          <p:cNvPr id="6" name="Slide Number Placeholder 5"/>
          <p:cNvSpPr>
            <a:spLocks noGrp="1"/>
          </p:cNvSpPr>
          <p:nvPr>
            <p:ph type="sldNum" sz="quarter" idx="12"/>
          </p:nvPr>
        </p:nvSpPr>
        <p:spPr/>
        <p:txBody>
          <a:bodyPr/>
          <a:lstStyle/>
          <a:p>
            <a:fld id="{67D28E28-63A0-41C7-9A34-6F619FBFB319}" type="slidenum">
              <a:rPr lang="en-US" smtClean="0"/>
              <a:t>9</a:t>
            </a:fld>
            <a:endParaRPr lang="en-US"/>
          </a:p>
        </p:txBody>
      </p:sp>
    </p:spTree>
    <p:extLst>
      <p:ext uri="{BB962C8B-B14F-4D97-AF65-F5344CB8AC3E}">
        <p14:creationId xmlns:p14="http://schemas.microsoft.com/office/powerpoint/2010/main" val="725485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4497</TotalTime>
  <Words>8133</Words>
  <Application>Microsoft Office PowerPoint</Application>
  <PresentationFormat>Widescreen</PresentationFormat>
  <Paragraphs>889</Paragraphs>
  <Slides>88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88</vt:i4>
      </vt:variant>
    </vt:vector>
  </HeadingPairs>
  <TitlesOfParts>
    <vt:vector size="100" baseType="lpstr">
      <vt:lpstr>Arial</vt:lpstr>
      <vt:lpstr>Calibri</vt:lpstr>
      <vt:lpstr>Calibri Light</vt:lpstr>
      <vt:lpstr>Consolas</vt:lpstr>
      <vt:lpstr>Courier New</vt:lpstr>
      <vt:lpstr>droid sans mono</vt:lpstr>
      <vt:lpstr>Nunito</vt:lpstr>
      <vt:lpstr>PT Sans</vt:lpstr>
      <vt:lpstr>Roboto</vt:lpstr>
      <vt:lpstr>Source Sans Pro</vt:lpstr>
      <vt:lpstr>Verdana</vt:lpstr>
      <vt:lpstr>Office Theme</vt:lpstr>
      <vt:lpstr>Revision</vt:lpstr>
      <vt:lpstr>Arrays </vt:lpstr>
      <vt:lpstr>Array declaration</vt:lpstr>
      <vt:lpstr>Implementing one dimensional array</vt:lpstr>
      <vt:lpstr>Pointer Variable</vt:lpstr>
      <vt:lpstr>Cont..</vt:lpstr>
      <vt:lpstr>Storing value in a pointer variable</vt:lpstr>
      <vt:lpstr>Pointers and Dynamic memory allocation</vt:lpstr>
      <vt:lpstr>Arrays and Pointers</vt:lpstr>
      <vt:lpstr>Some pointers related exercise problems</vt:lpstr>
      <vt:lpstr>Debugging a program..</vt:lpstr>
      <vt:lpstr>Cont..</vt:lpstr>
      <vt:lpstr>Functions</vt:lpstr>
      <vt:lpstr>Cont..</vt:lpstr>
      <vt:lpstr> Types of functions </vt:lpstr>
      <vt:lpstr>Parts of function</vt:lpstr>
      <vt:lpstr>Example program</vt:lpstr>
      <vt:lpstr> Few Points regarding functions in C </vt:lpstr>
      <vt:lpstr>Passing parameters to Functions</vt:lpstr>
      <vt:lpstr>Pass by reference</vt:lpstr>
      <vt:lpstr>Function calling : different cases</vt:lpstr>
      <vt:lpstr>Formal parameters…</vt:lpstr>
      <vt:lpstr>Cot..</vt:lpstr>
      <vt:lpstr>PowerPoint Presentation</vt:lpstr>
      <vt:lpstr>More topics related to pointers and arrays</vt:lpstr>
      <vt:lpstr>Inserting an element in the array</vt:lpstr>
      <vt:lpstr>Deleting an element from array</vt:lpstr>
      <vt:lpstr>Assignment </vt:lpstr>
      <vt:lpstr>Merging two arrays</vt:lpstr>
      <vt:lpstr>Few Practice problems</vt:lpstr>
      <vt:lpstr>PowerPoint Presentation</vt:lpstr>
      <vt:lpstr>Two Dimensional arrays</vt:lpstr>
      <vt:lpstr>Two Dimensional arrays</vt:lpstr>
      <vt:lpstr>Cont..</vt:lpstr>
      <vt:lpstr>Multi-Dimensional arrays</vt:lpstr>
      <vt:lpstr>Assignments</vt:lpstr>
      <vt:lpstr>Dynamic memory allocation</vt:lpstr>
      <vt:lpstr>Arrays as Parameters..</vt:lpstr>
      <vt:lpstr>Generic pointer</vt:lpstr>
      <vt:lpstr>Simple practice problems</vt:lpstr>
      <vt:lpstr>PowerPoint Presentation</vt:lpstr>
      <vt:lpstr>Output Problems</vt:lpstr>
      <vt:lpstr>PowerPoint Presentation</vt:lpstr>
      <vt:lpstr>PowerPoint Presentation</vt:lpstr>
      <vt:lpstr>Structures </vt:lpstr>
      <vt:lpstr>Cont..</vt:lpstr>
      <vt:lpstr>Cont…</vt:lpstr>
      <vt:lpstr>Example program of structures</vt:lpstr>
      <vt:lpstr>Memory allocation for structures</vt:lpstr>
      <vt:lpstr>Cont..</vt:lpstr>
      <vt:lpstr>Self Referential structures</vt:lpstr>
      <vt:lpstr>Cont..</vt:lpstr>
      <vt:lpstr>Nested structures</vt:lpstr>
      <vt:lpstr>Different ways of declaring structures…</vt:lpstr>
      <vt:lpstr>Accessing members of the structure..</vt:lpstr>
      <vt:lpstr>Use of Arrow operator</vt:lpstr>
      <vt:lpstr>Initializing Structures</vt:lpstr>
      <vt:lpstr>Passing structures to functions</vt:lpstr>
      <vt:lpstr>Passing structures …….</vt:lpstr>
      <vt:lpstr> Passing the address of structure…</vt:lpstr>
      <vt:lpstr>Array of structures</vt:lpstr>
      <vt:lpstr>Exercise</vt:lpstr>
      <vt:lpstr>Arrays Within Structures</vt:lpstr>
      <vt:lpstr>Arrays of Structures Containing Arrays </vt:lpstr>
      <vt:lpstr>Return Structure pointer to Local Variable </vt:lpstr>
      <vt:lpstr>Allocation of Storage and scope of Variables</vt:lpstr>
      <vt:lpstr>Cont.. </vt:lpstr>
      <vt:lpstr>Cont..</vt:lpstr>
      <vt:lpstr>Strings in C</vt:lpstr>
      <vt:lpstr>Character Strings in C</vt:lpstr>
      <vt:lpstr> Another way of creating a string:  </vt:lpstr>
      <vt:lpstr>Declaring, initializing and assigning a string</vt:lpstr>
      <vt:lpstr>Reading the strings</vt:lpstr>
      <vt:lpstr>Writing Strings</vt:lpstr>
      <vt:lpstr>Read and write strings</vt:lpstr>
      <vt:lpstr>Using puts and gets functions..</vt:lpstr>
      <vt:lpstr>Some common operations on strings (implement in the lab)</vt:lpstr>
      <vt:lpstr>Finding the length of a string</vt:lpstr>
      <vt:lpstr>String functions</vt:lpstr>
      <vt:lpstr>Array of strings</vt:lpstr>
      <vt:lpstr>Cont..</vt:lpstr>
      <vt:lpstr>Sample program</vt:lpstr>
      <vt:lpstr>Pointers and Strings</vt:lpstr>
      <vt:lpstr>Class and lab exercise</vt:lpstr>
      <vt:lpstr>More on Strings in C..</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dc:title>
  <dc:creator>Windows User</dc:creator>
  <cp:lastModifiedBy>Director IET</cp:lastModifiedBy>
  <cp:revision>7</cp:revision>
  <dcterms:created xsi:type="dcterms:W3CDTF">2024-06-25T07:14:54Z</dcterms:created>
  <dcterms:modified xsi:type="dcterms:W3CDTF">2024-08-02T05:21:04Z</dcterms:modified>
</cp:coreProperties>
</file>