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95" r:id="rId4"/>
    <p:sldId id="307" r:id="rId5"/>
    <p:sldId id="316" r:id="rId6"/>
    <p:sldId id="317" r:id="rId7"/>
    <p:sldId id="315" r:id="rId8"/>
    <p:sldId id="311" r:id="rId9"/>
    <p:sldId id="313" r:id="rId10"/>
    <p:sldId id="298" r:id="rId11"/>
    <p:sldId id="318" r:id="rId12"/>
    <p:sldId id="314" r:id="rId13"/>
    <p:sldId id="319" r:id="rId14"/>
    <p:sldId id="321" r:id="rId15"/>
    <p:sldId id="324" r:id="rId16"/>
    <p:sldId id="320" r:id="rId17"/>
    <p:sldId id="325" r:id="rId18"/>
    <p:sldId id="327" r:id="rId19"/>
    <p:sldId id="328" r:id="rId20"/>
    <p:sldId id="329" r:id="rId21"/>
    <p:sldId id="3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22B1C-4082-4034-8F0B-033C1AF9821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946C-D5BE-4579-B52B-806874A07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8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26A6-22B2-42FF-B07D-06006BFE896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DDC5-1118-48AF-8E0A-1678F83AFE32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E107-B4E9-4445-A682-94F3A4F7CFE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952E-9FC5-4D6E-859D-946D19A4BCBD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6F7F-5C62-4621-80CD-A8CDDFD33358}" type="datetime1">
              <a:rPr lang="en-US" smtClean="0"/>
              <a:t>8/8/2024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9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CCB6-1B85-4ADC-8163-36FE2AB9D7E5}" type="datetime1">
              <a:rPr lang="en-US" smtClean="0"/>
              <a:t>8/8/2024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62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20D7-C2DE-48E6-8E18-336A19455E3D}" type="datetime1">
              <a:rPr lang="en-US" smtClean="0"/>
              <a:t>8/8/2024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A056-878C-4B53-8AB1-036C8780472F}" type="datetime1">
              <a:rPr lang="en-US" smtClean="0"/>
              <a:t>8/8/2024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25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88F-9EE8-43CE-BC30-554097BEEC00}" type="datetime1">
              <a:rPr lang="en-US" smtClean="0"/>
              <a:t>8/8/2024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25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006D-6EFF-43CA-8C5D-71E062E972D8}" type="datetime1">
              <a:rPr lang="en-US" smtClean="0"/>
              <a:t>8/8/2024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92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6FE4-90F2-4190-8DE4-40DCF9F49AB8}" type="datetime1">
              <a:rPr lang="en-US" smtClean="0"/>
              <a:t>8/8/2024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4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43A-B5AE-4B93-BD02-1A53ADC80A01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96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F59-52CF-470C-B4CA-ECD139F53C07}" type="datetime1">
              <a:rPr lang="en-US" smtClean="0"/>
              <a:t>8/8/2024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61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F46F-FCBC-4268-99EC-905BC9861713}" type="datetime1">
              <a:rPr lang="en-US" smtClean="0"/>
              <a:t>8/8/2024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6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1ED3-6873-4C63-B5CD-DCD6F4AB7FED}" type="datetime1">
              <a:rPr lang="en-US" smtClean="0"/>
              <a:t>8/8/2024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1E3F-8887-471B-A5BC-86BA2557C14A}" type="datetime1">
              <a:rPr lang="en-US" smtClean="0"/>
              <a:t>8/8/2024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724B-A19D-43F9-8A5F-6F2FEA1AF822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B04-D963-47F7-AFAB-F42DD3071822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2842-0EB5-4B53-ACEF-2DDCED7BF0EE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163A-C92B-40CD-8F9E-AF7D17A7CD34}" type="datetime1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EB70-0A63-41A1-8D68-4D02922FAF15}" type="datetime1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7BA-A390-4306-A242-1F67906B60D8}" type="datetime1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C699-0825-4FDD-9A20-42F88E7EBF5B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FA391-DF3D-4F02-A991-21EB76FC558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8E28-63A0-41C7-9A34-6F619FBF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B1B0-4374-4E76-9957-95B2330FD79C}" type="datetime1">
              <a:rPr lang="en-US" smtClean="0"/>
              <a:t>8/8/2024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@Renu Jain,  Data Structures and algorithms, JKLU, Jaipur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6F80-EE00-417C-8457-23A8D61E3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/tryc.php?filename=demo_strings_acces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D759-BE71-49CC-A4B0-FF309BAC29D6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the length of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 char </a:t>
            </a:r>
            <a:r>
              <a:rPr lang="en-IN" dirty="0" err="1"/>
              <a:t>str</a:t>
            </a:r>
            <a:r>
              <a:rPr lang="en-IN" dirty="0"/>
              <a:t>[20];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 length;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(“\n enter the string:”);</a:t>
            </a:r>
          </a:p>
          <a:p>
            <a:pPr marL="0" indent="0">
              <a:buNone/>
            </a:pPr>
            <a:r>
              <a:rPr lang="en-IN" dirty="0"/>
              <a:t>gets(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while (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]!=‘\0’)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length = </a:t>
            </a:r>
            <a:r>
              <a:rPr lang="en-IN" dirty="0" err="1"/>
              <a:t>i;printf</a:t>
            </a:r>
            <a:r>
              <a:rPr lang="en-IN" dirty="0"/>
              <a:t>(“\n length = %d\n”, length)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EBE0-A6DE-4528-8F62-F76AC8E7BAD7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functions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50" t="23422" r="33714" b="9824"/>
          <a:stretch/>
        </p:blipFill>
        <p:spPr>
          <a:xfrm>
            <a:off x="1511300" y="1371600"/>
            <a:ext cx="9612850" cy="49403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B4B-8F60-40EB-9C2B-C707AE8387E1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000" dirty="0"/>
              <a:t>If we have to store names of 10 students then we have to declare an array of strings.</a:t>
            </a:r>
          </a:p>
          <a:p>
            <a:r>
              <a:rPr lang="en-IN" sz="3000" dirty="0"/>
              <a:t>String is an array of characters.</a:t>
            </a:r>
          </a:p>
          <a:p>
            <a:r>
              <a:rPr lang="en-IN" sz="3000" dirty="0"/>
              <a:t>Hence an array of array of characters (two dim array)</a:t>
            </a:r>
          </a:p>
          <a:p>
            <a:pPr marL="0" indent="0">
              <a:buNone/>
            </a:pPr>
            <a:r>
              <a:rPr lang="en-IN" sz="3000" dirty="0"/>
              <a:t>char name [10][20];</a:t>
            </a:r>
          </a:p>
          <a:p>
            <a:r>
              <a:rPr lang="en-IN" sz="3000" dirty="0"/>
              <a:t>Equivalent to 10 variables of name: where each has maximum size 20 </a:t>
            </a:r>
          </a:p>
          <a:p>
            <a:pPr marL="0" indent="0">
              <a:buNone/>
            </a:pPr>
            <a:r>
              <a:rPr lang="en-IN" sz="3000" dirty="0"/>
              <a:t>Or there are 10 strings of size 20</a:t>
            </a:r>
          </a:p>
          <a:p>
            <a:r>
              <a:rPr lang="en-IN" sz="3000" dirty="0"/>
              <a:t>name[0], name[1], name[2]……………..name[9]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733C-71D8-4855-BAD3-7EDBDEE7D61A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char  name [5][10] = {“ram”,”</a:t>
            </a:r>
            <a:r>
              <a:rPr lang="en-IN" dirty="0" err="1"/>
              <a:t>mohan</a:t>
            </a:r>
            <a:r>
              <a:rPr lang="en-IN" dirty="0"/>
              <a:t>”,”</a:t>
            </a:r>
            <a:r>
              <a:rPr lang="en-IN" dirty="0" err="1"/>
              <a:t>sita</a:t>
            </a:r>
            <a:r>
              <a:rPr lang="en-IN" dirty="0"/>
              <a:t>”, </a:t>
            </a:r>
            <a:r>
              <a:rPr lang="en-IN" dirty="0" err="1"/>
              <a:t>Shyam</a:t>
            </a:r>
            <a:r>
              <a:rPr lang="en-IN" dirty="0"/>
              <a:t>, “Rakesh”};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4EAB-AAA9-47EB-A73A-A4E22D1B2D5C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read_names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[5][10],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for 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%d student name\n",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gets(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puts(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}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main()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 char names[5][10]; n =5;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read_names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names,n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("second name = %s\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n",names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 }</a:t>
            </a:r>
            <a:r>
              <a:rPr lang="en-US" altLang="en-US" sz="4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156D-8A88-4CD5-83E7-71A23881BDFC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 is an array of characters</a:t>
            </a:r>
          </a:p>
          <a:p>
            <a:r>
              <a:rPr lang="en-IN" dirty="0"/>
              <a:t>So the concept of pointers is same as in the case of ordinary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C149-D9E2-4273-8F55-CC5FBA5C61E9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and 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function that reverses the character string 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char * reverse(char *s)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k,i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l = </a:t>
            </a:r>
            <a:r>
              <a:rPr lang="en-IN" dirty="0" err="1"/>
              <a:t>len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char rev[l];</a:t>
            </a:r>
          </a:p>
          <a:p>
            <a:pPr marL="0" indent="0">
              <a:buNone/>
            </a:pPr>
            <a:r>
              <a:rPr lang="en-IN" dirty="0"/>
              <a:t> for (</a:t>
            </a:r>
            <a:r>
              <a:rPr lang="en-IN" dirty="0" err="1"/>
              <a:t>i</a:t>
            </a:r>
            <a:r>
              <a:rPr lang="en-IN" dirty="0"/>
              <a:t>=0,k = s[l-1]; 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l;k</a:t>
            </a:r>
            <a:r>
              <a:rPr lang="en-IN" dirty="0"/>
              <a:t>==0; </a:t>
            </a:r>
            <a:r>
              <a:rPr lang="en-IN" dirty="0" err="1"/>
              <a:t>i</a:t>
            </a:r>
            <a:r>
              <a:rPr lang="en-IN" dirty="0"/>
              <a:t>++,k--) rev[</a:t>
            </a:r>
            <a:r>
              <a:rPr lang="en-IN" dirty="0" err="1"/>
              <a:t>i</a:t>
            </a:r>
            <a:r>
              <a:rPr lang="en-IN" dirty="0"/>
              <a:t>] = s[k];</a:t>
            </a:r>
          </a:p>
          <a:p>
            <a:pPr marL="0" indent="0">
              <a:buNone/>
            </a:pPr>
            <a:r>
              <a:rPr lang="en-IN" dirty="0"/>
              <a:t>rev[l] =‘\0’;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D7D-7DA3-43B5-BB4D-AC2B234529A1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Strings in C..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There are two ways to store string: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char p[20] or a pointer pointing to a string char* s = “</a:t>
            </a:r>
            <a:r>
              <a:rPr lang="en-US" altLang="en-US" dirty="0" err="1">
                <a:solidFill>
                  <a:srgbClr val="273239"/>
                </a:solidFill>
                <a:latin typeface="Nunito"/>
              </a:rPr>
              <a:t>abacdef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”  and  both can be accessed as arrays.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But, following are the key differences: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The operator </a:t>
            </a:r>
            <a:r>
              <a:rPr lang="en-US" altLang="en-US" dirty="0" err="1">
                <a:solidFill>
                  <a:srgbClr val="273239"/>
                </a:solidFill>
                <a:latin typeface="Nunito"/>
              </a:rPr>
              <a:t>sizeof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(p) will give the memory allocated to character array.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 </a:t>
            </a:r>
            <a:r>
              <a:rPr lang="en-US" altLang="en-US" dirty="0" err="1">
                <a:solidFill>
                  <a:srgbClr val="273239"/>
                </a:solidFill>
                <a:latin typeface="Nunito"/>
              </a:rPr>
              <a:t>sizeof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(s) will give size of pointer which is independent of the string pointed by 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Each string is appended by a null character (‘\0’) which indicates the end of the string.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The length of string can be calculated using </a:t>
            </a:r>
            <a:r>
              <a:rPr lang="en-US" altLang="en-US" dirty="0" err="1">
                <a:solidFill>
                  <a:srgbClr val="273239"/>
                </a:solidFill>
                <a:latin typeface="Nunito"/>
              </a:rPr>
              <a:t>strlen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() function.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But, the function does not include null character ‘\0’ in the length. 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p is a character array, its individual elements can be modified (p[</a:t>
            </a:r>
            <a:r>
              <a:rPr lang="en-US" altLang="en-US" dirty="0" err="1">
                <a:solidFill>
                  <a:srgbClr val="273239"/>
                </a:solidFill>
                <a:latin typeface="Nunito"/>
              </a:rPr>
              <a:t>i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] = ‘c’).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73239"/>
                </a:solidFill>
                <a:latin typeface="Nunito"/>
              </a:rPr>
              <a:t>As s is a pointer, it can be pointed to any other string as well (s =”string2”). However, using p, it is not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F826-E483-4E40-88DE-2D56008CB6EF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273239"/>
                </a:solidFill>
                <a:latin typeface="Nunito"/>
              </a:rPr>
              <a:t>Que – 1.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 What does the following fragment of C-program print?</a:t>
            </a:r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char c[] = "GEEK2018"; char *p =c; 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("%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c,%c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", *p,*(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p+p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[3]-p[1]));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273239"/>
                </a:solidFill>
                <a:latin typeface="Nunito"/>
              </a:rPr>
              <a:t>(A)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 G, 1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273239"/>
                </a:solidFill>
                <a:latin typeface="Nunito"/>
              </a:rPr>
              <a:t>(B)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 G, K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273239"/>
                </a:solidFill>
                <a:latin typeface="Nunito"/>
              </a:rPr>
              <a:t>(C)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 GEEK2018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273239"/>
                </a:solidFill>
                <a:latin typeface="Nunito"/>
              </a:rPr>
              <a:t>(D)</a:t>
            </a:r>
            <a:r>
              <a:rPr lang="en-US" altLang="en-US" dirty="0">
                <a:solidFill>
                  <a:srgbClr val="273239"/>
                </a:solidFill>
                <a:latin typeface="Nunito"/>
              </a:rPr>
              <a:t> None of the above</a:t>
            </a:r>
            <a:r>
              <a:rPr lang="en-US" altLang="en-US">
                <a:solidFill>
                  <a:srgbClr val="273239"/>
                </a:solidFill>
                <a:latin typeface="Nunito"/>
              </a:rPr>
              <a:t> </a:t>
            </a:r>
            <a:endParaRPr lang="en-US" altLang="en-US" dirty="0">
              <a:solidFill>
                <a:srgbClr val="273239"/>
              </a:solidFill>
              <a:latin typeface="Nunit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580-502E-4157-9263-67EDB3DEF298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r>
              <a:rPr lang="en-IN" dirty="0"/>
              <a:t>void main()</a:t>
            </a:r>
          </a:p>
          <a:p>
            <a:r>
              <a:rPr lang="en-IN" dirty="0"/>
              <a:t>{char p[10] = "hello";</a:t>
            </a:r>
          </a:p>
          <a:p>
            <a:r>
              <a:rPr lang="en-IN" dirty="0"/>
              <a:t>        char * s = "string";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("length of p %</a:t>
            </a:r>
            <a:r>
              <a:rPr lang="en-IN" dirty="0" err="1"/>
              <a:t>lu</a:t>
            </a:r>
            <a:r>
              <a:rPr lang="en-IN" dirty="0"/>
              <a:t> length of s %</a:t>
            </a:r>
            <a:r>
              <a:rPr lang="en-IN" dirty="0" err="1"/>
              <a:t>lu</a:t>
            </a:r>
            <a:r>
              <a:rPr lang="en-IN" dirty="0"/>
              <a:t>\n",</a:t>
            </a:r>
            <a:r>
              <a:rPr lang="en-IN" dirty="0" err="1"/>
              <a:t>strlen</a:t>
            </a:r>
            <a:r>
              <a:rPr lang="en-IN" dirty="0"/>
              <a:t>(p),</a:t>
            </a:r>
            <a:r>
              <a:rPr lang="en-IN" dirty="0" err="1"/>
              <a:t>strlen</a:t>
            </a:r>
            <a:r>
              <a:rPr lang="en-IN" dirty="0"/>
              <a:t>(s));</a:t>
            </a:r>
          </a:p>
          <a:p>
            <a:r>
              <a:rPr lang="en-IN" dirty="0"/>
              <a:t>        p[3] ='L';</a:t>
            </a:r>
          </a:p>
          <a:p>
            <a:r>
              <a:rPr lang="en-IN" dirty="0"/>
              <a:t>        //s[3] = '</a:t>
            </a:r>
            <a:r>
              <a:rPr lang="en-IN" dirty="0" err="1"/>
              <a:t>L';not</a:t>
            </a:r>
            <a:r>
              <a:rPr lang="en-IN" dirty="0"/>
              <a:t> allowed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 p %c  s %c\</a:t>
            </a:r>
            <a:r>
              <a:rPr lang="en-IN" dirty="0" err="1"/>
              <a:t>n",p</a:t>
            </a:r>
            <a:r>
              <a:rPr lang="en-IN" dirty="0"/>
              <a:t>[2],s[4]);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788-84B2-42B8-9BB6-D2DD7B7FD6EA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 Strings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String: An array of characters</a:t>
            </a:r>
          </a:p>
          <a:p>
            <a:r>
              <a:rPr lang="en-US" dirty="0"/>
              <a:t>String is an important data structure because computers are used for word processing applications such as creating, inserting, modifying textual data</a:t>
            </a:r>
          </a:p>
          <a:p>
            <a:r>
              <a:rPr lang="en-US" dirty="0"/>
              <a:t>Each string is terminated by a null character denoted by escape sequence ‘\0’ which indicates end of the string</a:t>
            </a:r>
          </a:p>
          <a:p>
            <a:pPr marL="0" indent="0">
              <a:buNone/>
            </a:pPr>
            <a:r>
              <a:rPr lang="en-US" dirty="0"/>
              <a:t>  char s[] = “hello”;</a:t>
            </a:r>
          </a:p>
          <a:p>
            <a:r>
              <a:rPr lang="en-US" altLang="en-US" dirty="0"/>
              <a:t> When </a:t>
            </a:r>
            <a:r>
              <a:rPr lang="en-US" altLang="en-US" dirty="0">
                <a:cs typeface="Calibri" panose="020F0502020204030204" pitchFamily="34" charset="0"/>
              </a:rPr>
              <a:t>the compiler encounters a sequence of characters enclosed in the double quotation marks, it appends a </a:t>
            </a:r>
            <a:r>
              <a:rPr lang="en-US" altLang="en-US" b="1" dirty="0">
                <a:cs typeface="Calibri" panose="020F0502020204030204" pitchFamily="34" charset="0"/>
              </a:rPr>
              <a:t>null character \0 at the end by default. </a:t>
            </a:r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In above example, a character array of size 6 is created where the lower bound of array is 0 and upper bound is 5.</a:t>
            </a:r>
          </a:p>
          <a:p>
            <a:r>
              <a:rPr lang="en-US" dirty="0"/>
              <a:t>A null character is automatically appended to the end of the string</a:t>
            </a:r>
          </a:p>
          <a:p>
            <a:pPr marL="0" indent="0">
              <a:buNone/>
            </a:pPr>
            <a:r>
              <a:rPr lang="en-US" dirty="0"/>
              <a:t>Char s[10] = “hello”; an array of size 10 is created where last five spaces are initialized by null character.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E894-016D-45F6-984A-4CA34B08A09D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r>
              <a:rPr lang="en-IN" dirty="0"/>
              <a:t>void main()</a:t>
            </a:r>
          </a:p>
          <a:p>
            <a:r>
              <a:rPr lang="en-IN" dirty="0"/>
              <a:t>{char p[10] = "hello";</a:t>
            </a:r>
          </a:p>
          <a:p>
            <a:r>
              <a:rPr lang="en-IN" dirty="0"/>
              <a:t>        char * s = "string";</a:t>
            </a:r>
          </a:p>
          <a:p>
            <a:r>
              <a:rPr lang="en-IN" dirty="0"/>
              <a:t>        char *news = "</a:t>
            </a:r>
            <a:r>
              <a:rPr lang="en-IN" dirty="0" err="1"/>
              <a:t>newstring</a:t>
            </a:r>
            <a:r>
              <a:rPr lang="en-IN" dirty="0"/>
              <a:t>";</a:t>
            </a:r>
          </a:p>
          <a:p>
            <a:r>
              <a:rPr lang="en-IN" dirty="0"/>
              <a:t>        news = (char*) </a:t>
            </a:r>
            <a:r>
              <a:rPr lang="en-IN" dirty="0" err="1"/>
              <a:t>malloc</a:t>
            </a:r>
            <a:r>
              <a:rPr lang="en-IN" dirty="0"/>
              <a:t>(10*</a:t>
            </a:r>
            <a:r>
              <a:rPr lang="en-IN" dirty="0" err="1"/>
              <a:t>sizeof</a:t>
            </a:r>
            <a:r>
              <a:rPr lang="en-IN" dirty="0"/>
              <a:t>(char));</a:t>
            </a:r>
          </a:p>
          <a:p>
            <a:r>
              <a:rPr lang="en-IN" dirty="0"/>
              <a:t>        news[6] = '5';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("length of p %</a:t>
            </a:r>
            <a:r>
              <a:rPr lang="en-IN" dirty="0" err="1"/>
              <a:t>lu</a:t>
            </a:r>
            <a:r>
              <a:rPr lang="en-IN" dirty="0"/>
              <a:t> length of s %</a:t>
            </a:r>
            <a:r>
              <a:rPr lang="en-IN" dirty="0" err="1"/>
              <a:t>lu</a:t>
            </a:r>
            <a:r>
              <a:rPr lang="en-IN" dirty="0"/>
              <a:t>\n",</a:t>
            </a:r>
            <a:r>
              <a:rPr lang="en-IN" dirty="0" err="1"/>
              <a:t>strlen</a:t>
            </a:r>
            <a:r>
              <a:rPr lang="en-IN" dirty="0"/>
              <a:t>(p),</a:t>
            </a:r>
            <a:r>
              <a:rPr lang="en-IN" dirty="0" err="1"/>
              <a:t>strlen</a:t>
            </a:r>
            <a:r>
              <a:rPr lang="en-IN" dirty="0"/>
              <a:t>(s));</a:t>
            </a:r>
          </a:p>
          <a:p>
            <a:r>
              <a:rPr lang="en-IN" dirty="0"/>
              <a:t>        p[3] ='L';</a:t>
            </a:r>
          </a:p>
          <a:p>
            <a:r>
              <a:rPr lang="en-IN" dirty="0"/>
              <a:t>        //s[3] = '</a:t>
            </a:r>
            <a:r>
              <a:rPr lang="en-IN" dirty="0" err="1"/>
              <a:t>L';not</a:t>
            </a:r>
            <a:r>
              <a:rPr lang="en-IN" dirty="0"/>
              <a:t> allowed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 p %c  s %c %c \</a:t>
            </a:r>
            <a:r>
              <a:rPr lang="en-IN" dirty="0" err="1"/>
              <a:t>n",p</a:t>
            </a:r>
            <a:r>
              <a:rPr lang="en-IN" dirty="0"/>
              <a:t>[2],s[4], news[6]);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72A4-423A-4FDE-B628-8C01D98237C1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Another way of creating a 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3400" dirty="0">
                <a:latin typeface="Calibri" panose="020F0502020204030204" pitchFamily="34" charset="0"/>
                <a:cs typeface="Calibri" panose="020F0502020204030204" pitchFamily="34" charset="0"/>
              </a:rPr>
              <a:t>char s[] = {'H', 'e', 'l', 'l', 'o', '\0'};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difference between the two ways of creating strings is: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method is easier to write and we do not have to include the </a:t>
            </a:r>
            <a:r>
              <a:rPr lang="en-US" altLang="en-US" sz="34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\0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character explicitly.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second method we have to include null character at the end explicitly.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 these: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greetings[] = {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'o'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'W'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'o'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'r'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'd'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'!'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'\0'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900" dirty="0">
                <a:solidFill>
                  <a:srgbClr val="0000CD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greetings2[] = </a:t>
            </a:r>
            <a:r>
              <a:rPr lang="en-US" altLang="en-US" sz="2900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"%d\n"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(greetings));  </a:t>
            </a:r>
            <a:r>
              <a:rPr lang="en-US" altLang="en-US" sz="3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3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"%d\n"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en-US" sz="3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altLang="en-US" sz="3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(greetings2))</a:t>
            </a:r>
            <a:r>
              <a:rPr lang="en-US" altLang="en-US" sz="2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9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900" dirty="0">
                <a:solidFill>
                  <a:srgbClr val="000000"/>
                </a:solidFill>
                <a:latin typeface="Verdana" panose="020B0604030504040204" pitchFamily="34" charset="0"/>
              </a:rPr>
              <a:t>The size of both arrays is same and both have </a:t>
            </a:r>
            <a:r>
              <a:rPr lang="en-US" altLang="en-US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13 characters</a:t>
            </a:r>
            <a:r>
              <a:rPr lang="en-US" altLang="en-US" sz="2900" dirty="0">
                <a:solidFill>
                  <a:srgbClr val="000000"/>
                </a:solidFill>
                <a:latin typeface="Verdana" panose="020B0604030504040204" pitchFamily="34" charset="0"/>
              </a:rPr>
              <a:t> (adding space that also counts as a character and the </a:t>
            </a:r>
            <a:r>
              <a:rPr lang="en-US" altLang="en-US" sz="2900" dirty="0">
                <a:solidFill>
                  <a:srgbClr val="DC143C"/>
                </a:solidFill>
                <a:latin typeface="Consolas" panose="020B0609020204030204" pitchFamily="49" charset="0"/>
              </a:rPr>
              <a:t>\0</a:t>
            </a:r>
            <a:r>
              <a:rPr lang="en-US" altLang="en-US" sz="2900" dirty="0">
                <a:solidFill>
                  <a:srgbClr val="000000"/>
                </a:solidFill>
                <a:latin typeface="Verdana" panose="020B0604030504040204" pitchFamily="34" charset="0"/>
              </a:rPr>
              <a:t> character)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Note: char s[5]= “hello”; in this case null character will not be appended automatically.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Hence, when we declare a string like char </a:t>
            </a:r>
            <a:r>
              <a:rPr lang="en-US" sz="2900" dirty="0" err="1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str</a:t>
            </a:r>
            <a:r>
              <a:rPr lang="en-US" sz="2900" dirty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[100] then we can store maximum 99 characters</a:t>
            </a:r>
            <a:endParaRPr lang="en-IN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900" dirty="0">
              <a:solidFill>
                <a:srgbClr val="FFFFFF"/>
              </a:solidFill>
              <a:latin typeface="Source Sans Pro"/>
              <a:hlinkClick r:id="rId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5D8-62A4-4472-8331-660FFBF94F2E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7099"/>
            <a:ext cx="10515600" cy="1325563"/>
          </a:xfrm>
        </p:spPr>
        <p:txBody>
          <a:bodyPr/>
          <a:lstStyle/>
          <a:p>
            <a:r>
              <a:rPr lang="en-IN" dirty="0"/>
              <a:t>Declaring, initializing and assigning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char c[20]; (declare)</a:t>
            </a:r>
          </a:p>
          <a:p>
            <a:pPr marL="0" lvl="0" indent="0">
              <a:buNone/>
            </a:pPr>
            <a:r>
              <a:rPr lang="en-US" altLang="en-US" sz="3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oid sans mono"/>
              </a:rPr>
              <a:t>Initializing a string</a:t>
            </a:r>
            <a:r>
              <a:rPr lang="en-US" altLang="en-US" sz="3100" b="1" dirty="0">
                <a:solidFill>
                  <a:srgbClr val="C678DD"/>
                </a:solidFill>
                <a:latin typeface="droid sans mono"/>
              </a:rPr>
              <a:t>: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C678DD"/>
                </a:solidFill>
                <a:latin typeface="droid sans mono"/>
              </a:rPr>
              <a:t>char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c[] =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"</a:t>
            </a:r>
            <a:r>
              <a:rPr lang="en-US" altLang="en-US" dirty="0" err="1">
                <a:solidFill>
                  <a:srgbClr val="98C379"/>
                </a:solidFill>
                <a:latin typeface="droid sans mono"/>
              </a:rPr>
              <a:t>abcd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"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;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C678DD"/>
                </a:solidFill>
                <a:latin typeface="droid sans mono"/>
              </a:rPr>
              <a:t>char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c[</a:t>
            </a:r>
            <a:r>
              <a:rPr lang="en-US" altLang="en-US" dirty="0">
                <a:solidFill>
                  <a:srgbClr val="D19A66"/>
                </a:solidFill>
                <a:latin typeface="droid sans mono"/>
              </a:rPr>
              <a:t>50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] =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"</a:t>
            </a:r>
            <a:r>
              <a:rPr lang="en-US" altLang="en-US" dirty="0" err="1">
                <a:solidFill>
                  <a:srgbClr val="98C379"/>
                </a:solidFill>
                <a:latin typeface="droid sans mono"/>
              </a:rPr>
              <a:t>abcd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"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; 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C678DD"/>
                </a:solidFill>
                <a:latin typeface="droid sans mono"/>
              </a:rPr>
              <a:t>char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c[] = {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'a'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,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'b'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,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'c'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,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'd'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,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'\0'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}; 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C678DD"/>
                </a:solidFill>
                <a:latin typeface="droid sans mono"/>
              </a:rPr>
              <a:t>char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c[</a:t>
            </a:r>
            <a:r>
              <a:rPr lang="en-US" altLang="en-US" dirty="0">
                <a:solidFill>
                  <a:srgbClr val="D19A66"/>
                </a:solidFill>
                <a:latin typeface="droid sans mono"/>
              </a:rPr>
              <a:t>5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] = {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'a'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,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'b'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,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'c'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,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'd'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, </a:t>
            </a:r>
            <a:r>
              <a:rPr lang="en-US" altLang="en-US" dirty="0">
                <a:solidFill>
                  <a:srgbClr val="98C379"/>
                </a:solidFill>
                <a:latin typeface="droid sans mono"/>
              </a:rPr>
              <a:t>'\0'</a:t>
            </a: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};</a:t>
            </a:r>
            <a:r>
              <a:rPr lang="en-US" altLang="en-US" sz="4000" dirty="0"/>
              <a:t> </a:t>
            </a:r>
          </a:p>
          <a:p>
            <a:pPr marL="0" lvl="0" indent="0">
              <a:buNone/>
            </a:pPr>
            <a:r>
              <a:rPr lang="en-US" altLang="en-US" sz="3200" dirty="0">
                <a:latin typeface="droid sans mono"/>
              </a:rPr>
              <a:t>Assigning a value to string: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C678DD"/>
                </a:solidFill>
                <a:latin typeface="droid sans mono"/>
              </a:rPr>
              <a:t>char</a:t>
            </a:r>
            <a:r>
              <a:rPr lang="en-US" altLang="en-US" sz="3200" dirty="0">
                <a:solidFill>
                  <a:srgbClr val="D3D3D3"/>
                </a:solidFill>
                <a:latin typeface="droid sans mono"/>
              </a:rPr>
              <a:t> c[</a:t>
            </a:r>
            <a:r>
              <a:rPr lang="en-US" altLang="en-US" sz="3200" dirty="0">
                <a:solidFill>
                  <a:srgbClr val="D19A66"/>
                </a:solidFill>
                <a:latin typeface="droid sans mono"/>
              </a:rPr>
              <a:t>100</a:t>
            </a:r>
            <a:r>
              <a:rPr lang="en-US" altLang="en-US" sz="3200" dirty="0">
                <a:solidFill>
                  <a:srgbClr val="D3D3D3"/>
                </a:solidFill>
                <a:latin typeface="droid sans mono"/>
              </a:rPr>
              <a:t>]; </a:t>
            </a:r>
          </a:p>
          <a:p>
            <a:pPr marL="0" lvl="0" indent="0">
              <a:buNone/>
            </a:pPr>
            <a:r>
              <a:rPr lang="en-US" altLang="en-US" sz="3200" dirty="0">
                <a:solidFill>
                  <a:srgbClr val="D3D3D3"/>
                </a:solidFill>
                <a:latin typeface="droid sans mono"/>
              </a:rPr>
              <a:t>c = </a:t>
            </a:r>
            <a:r>
              <a:rPr lang="en-US" altLang="en-US" sz="3200" dirty="0">
                <a:solidFill>
                  <a:srgbClr val="98C379"/>
                </a:solidFill>
                <a:latin typeface="droid sans mono"/>
              </a:rPr>
              <a:t>"C programming"</a:t>
            </a:r>
            <a:r>
              <a:rPr lang="en-US" altLang="en-US" sz="3200" dirty="0">
                <a:solidFill>
                  <a:srgbClr val="D3D3D3"/>
                </a:solidFill>
                <a:latin typeface="droid sans mono"/>
              </a:rPr>
              <a:t>;</a:t>
            </a:r>
            <a:r>
              <a:rPr lang="en-US" altLang="en-US" sz="4400" dirty="0"/>
              <a:t> {</a:t>
            </a:r>
            <a:r>
              <a:rPr lang="en-US" altLang="en-US" sz="3800" dirty="0"/>
              <a:t>Error, once an array is declared,  can not assign value to it like thi</a:t>
            </a:r>
            <a:r>
              <a:rPr lang="en-US" altLang="en-US" sz="4400" dirty="0"/>
              <a:t>s, </a:t>
            </a:r>
            <a:r>
              <a:rPr lang="en-US" altLang="en-US" sz="3800" dirty="0"/>
              <a:t>We have to assign values through for loop</a:t>
            </a:r>
            <a:r>
              <a:rPr lang="en-US" altLang="en-US" sz="4400" dirty="0"/>
              <a:t>}</a:t>
            </a:r>
          </a:p>
          <a:p>
            <a:pPr marL="0" indent="0"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Note: At the time of Initialization we can do like this.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CB1B-DEDC-443A-A9DE-FABCD6A80E10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the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mystring</a:t>
            </a:r>
            <a:r>
              <a:rPr lang="en-US" dirty="0"/>
              <a:t>[10]; It can be read as:</a:t>
            </a:r>
          </a:p>
          <a:p>
            <a:r>
              <a:rPr lang="en-US" b="1" dirty="0"/>
              <a:t>Using </a:t>
            </a:r>
            <a:r>
              <a:rPr lang="en-US" b="1" dirty="0" err="1"/>
              <a:t>scanf</a:t>
            </a:r>
            <a:r>
              <a:rPr lang="en-US" b="1" dirty="0"/>
              <a:t>() function</a:t>
            </a:r>
            <a:r>
              <a:rPr lang="en-US" dirty="0"/>
              <a:t>: </a:t>
            </a:r>
            <a:r>
              <a:rPr lang="en-US" dirty="0" err="1"/>
              <a:t>scanf</a:t>
            </a:r>
            <a:r>
              <a:rPr lang="en-US" dirty="0"/>
              <a:t>(“%s”,</a:t>
            </a:r>
            <a:r>
              <a:rPr lang="en-US" dirty="0" err="1"/>
              <a:t>mystring</a:t>
            </a:r>
            <a:r>
              <a:rPr lang="en-US" dirty="0"/>
              <a:t>)(does not require </a:t>
            </a:r>
            <a:r>
              <a:rPr lang="en-US" b="1" dirty="0"/>
              <a:t>&amp;</a:t>
            </a:r>
            <a:r>
              <a:rPr lang="en-US" dirty="0"/>
              <a:t>  like </a:t>
            </a:r>
            <a:r>
              <a:rPr lang="en-US" dirty="0" err="1"/>
              <a:t>int</a:t>
            </a:r>
            <a:r>
              <a:rPr lang="en-US" dirty="0"/>
              <a:t>, float and char values)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() terminates as soon as it gets a blank space</a:t>
            </a:r>
          </a:p>
          <a:p>
            <a:r>
              <a:rPr lang="en-US" b="1" dirty="0"/>
              <a:t>Using gets() function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gets(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It overcomes the drawback of </a:t>
            </a:r>
            <a:r>
              <a:rPr lang="en-US" dirty="0" err="1"/>
              <a:t>scanf</a:t>
            </a:r>
            <a:r>
              <a:rPr lang="en-US" dirty="0"/>
              <a:t>. It takes the initial address of string and reads till the null character or end of line.</a:t>
            </a:r>
          </a:p>
          <a:p>
            <a:r>
              <a:rPr lang="en-US" b="1" dirty="0"/>
              <a:t>Using </a:t>
            </a:r>
            <a:r>
              <a:rPr lang="en-US" b="1" dirty="0" err="1"/>
              <a:t>getchar</a:t>
            </a:r>
            <a:r>
              <a:rPr lang="en-US" b="1" dirty="0"/>
              <a:t>(), </a:t>
            </a:r>
            <a:r>
              <a:rPr lang="en-US" b="1" dirty="0" err="1"/>
              <a:t>getch</a:t>
            </a:r>
            <a:r>
              <a:rPr lang="en-US" b="1" dirty="0"/>
              <a:t>() functions repeatedly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0;ch = </a:t>
            </a:r>
            <a:r>
              <a:rPr lang="en-US" dirty="0" err="1"/>
              <a:t>getchar</a:t>
            </a:r>
            <a:r>
              <a:rPr lang="en-US" dirty="0"/>
              <a:t>(); while(</a:t>
            </a:r>
            <a:r>
              <a:rPr lang="en-US" dirty="0" err="1"/>
              <a:t>ch</a:t>
            </a:r>
            <a:r>
              <a:rPr lang="en-US" dirty="0"/>
              <a:t>!=‘*’) (</a:t>
            </a:r>
            <a:r>
              <a:rPr lang="en-US" dirty="0" err="1"/>
              <a:t>mystring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ch</a:t>
            </a:r>
            <a:r>
              <a:rPr lang="en-US" dirty="0"/>
              <a:t>;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getchar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++;}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‘\0’;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CE1E-62A5-4847-BA8B-01F15FA9796A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Strings can be displayed on the screen in three ways: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   2. puts()   3.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putchar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greetings[] = </a:t>
            </a:r>
            <a:r>
              <a:rPr lang="en-US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"%s"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greetings);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"%c"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greetings[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"%c"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greetings[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Note: We can also specify the width of output field</a:t>
            </a:r>
          </a:p>
          <a:p>
            <a:r>
              <a:rPr lang="en-US" b="1" dirty="0"/>
              <a:t>Using puts() function</a:t>
            </a:r>
            <a:r>
              <a:rPr lang="en-US" dirty="0"/>
              <a:t>; It is a simple function. It terminates the line with a newline character ‘\n’;</a:t>
            </a:r>
          </a:p>
          <a:p>
            <a:endParaRPr lang="en-US" dirty="0"/>
          </a:p>
          <a:p>
            <a:r>
              <a:rPr lang="en-US" b="1" dirty="0"/>
              <a:t>Using </a:t>
            </a:r>
            <a:r>
              <a:rPr lang="en-US" b="1" dirty="0" err="1"/>
              <a:t>putchar</a:t>
            </a:r>
            <a:r>
              <a:rPr lang="en-US" b="1" dirty="0"/>
              <a:t>() function repeatedly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0;while(</a:t>
            </a:r>
            <a:r>
              <a:rPr lang="en-US" dirty="0" err="1"/>
              <a:t>ch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!=‘*’) (</a:t>
            </a:r>
            <a:r>
              <a:rPr lang="en-US" dirty="0" err="1"/>
              <a:t>putchar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 </a:t>
            </a:r>
            <a:r>
              <a:rPr lang="en-US" dirty="0" err="1"/>
              <a:t>i</a:t>
            </a:r>
            <a:r>
              <a:rPr lang="en-US" dirty="0"/>
              <a:t>++;};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D5E-6919-42E6-B4A8-4519A7D636DE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Read and write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0" indent="0">
              <a:buNone/>
            </a:pPr>
            <a:r>
              <a:rPr lang="en-US" altLang="en-US" dirty="0" err="1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name[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the name:"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name); </a:t>
            </a:r>
          </a:p>
          <a:p>
            <a:pPr marL="0" lv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lang="en-US" altLang="en-US" dirty="0"/>
              <a:t> </a:t>
            </a:r>
          </a:p>
          <a:p>
            <a:pPr marL="0" lvl="0" indent="0"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Things to note: </a:t>
            </a:r>
            <a:r>
              <a:rPr lang="en-US" altLang="en-US" sz="2200" dirty="0">
                <a:latin typeface="Arial" panose="020B0604020202020204" pitchFamily="34" charset="0"/>
              </a:rPr>
              <a:t>&amp; sign is not used when reading strings; </a:t>
            </a:r>
            <a:r>
              <a:rPr lang="en-US" altLang="en-US" sz="2200" b="1" dirty="0" err="1">
                <a:latin typeface="Arial" panose="020B0604020202020204" pitchFamily="34" charset="0"/>
              </a:rPr>
              <a:t>scanf</a:t>
            </a:r>
            <a:r>
              <a:rPr lang="en-US" altLang="en-US" sz="2200" b="1" dirty="0"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</a:rPr>
              <a:t>reads the string till it gets a space character. Check the output for different types of names.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2EC9-2D00-47D4-9DFC-6BC6CFCA752A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puts and gets functions..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nickname[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puts(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your Nick name:"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gets(nickname);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puts(nickname);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latin typeface="Arial" panose="020B0604020202020204" pitchFamily="34" charset="0"/>
              </a:rPr>
              <a:t>Note</a:t>
            </a:r>
            <a:r>
              <a:rPr lang="en-US" altLang="en-US" sz="4000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%s is not required in </a:t>
            </a:r>
            <a:r>
              <a:rPr lang="en-US" altLang="en-US" b="1" dirty="0">
                <a:latin typeface="Arial" panose="020B0604020202020204" pitchFamily="34" charset="0"/>
              </a:rPr>
              <a:t>puts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latin typeface="Arial" panose="020B0604020202020204" pitchFamily="34" charset="0"/>
              </a:rPr>
              <a:t>gets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5BA4-CE20-4728-B0D2-E429430F7C54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operations on strings (implement in the 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the length of a string</a:t>
            </a:r>
          </a:p>
          <a:p>
            <a:r>
              <a:rPr lang="en-US" dirty="0"/>
              <a:t>Converting characters of string into upper case</a:t>
            </a:r>
          </a:p>
          <a:p>
            <a:r>
              <a:rPr lang="en-US" dirty="0"/>
              <a:t>Concatenating two strings to form a new string</a:t>
            </a:r>
          </a:p>
          <a:p>
            <a:r>
              <a:rPr lang="en-US" dirty="0"/>
              <a:t>Appending strings</a:t>
            </a:r>
          </a:p>
          <a:p>
            <a:r>
              <a:rPr lang="en-US" dirty="0"/>
              <a:t>Comparing strings</a:t>
            </a:r>
          </a:p>
          <a:p>
            <a:r>
              <a:rPr lang="en-US" dirty="0"/>
              <a:t>Reversing a string</a:t>
            </a:r>
          </a:p>
          <a:p>
            <a:r>
              <a:rPr lang="en-US" dirty="0"/>
              <a:t>Extracting a substring from the left of a string</a:t>
            </a:r>
          </a:p>
          <a:p>
            <a:r>
              <a:rPr lang="en-US" dirty="0"/>
              <a:t>Extracting a string from the right of a string</a:t>
            </a:r>
          </a:p>
          <a:p>
            <a:r>
              <a:rPr lang="en-US" dirty="0"/>
              <a:t>Extracting a substring from the middle of a 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6F29-7C46-4CEF-A2F7-D6804BF3F979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@Renu Jain,  Data Structures and algorithms,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8E28-63A0-41C7-9A34-6F619FBFB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2108</Words>
  <Application>Microsoft Office PowerPoint</Application>
  <PresentationFormat>Widescreen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droid sans mono</vt:lpstr>
      <vt:lpstr>Nunito</vt:lpstr>
      <vt:lpstr>Source Sans Pro</vt:lpstr>
      <vt:lpstr>Verdana</vt:lpstr>
      <vt:lpstr>Office Theme</vt:lpstr>
      <vt:lpstr>Custom Design</vt:lpstr>
      <vt:lpstr>Strings in C</vt:lpstr>
      <vt:lpstr>Character Strings in C</vt:lpstr>
      <vt:lpstr> Another way of creating a string:  </vt:lpstr>
      <vt:lpstr>Declaring, initializing and assigning a string</vt:lpstr>
      <vt:lpstr>Reading the strings</vt:lpstr>
      <vt:lpstr>Writing Strings</vt:lpstr>
      <vt:lpstr>Read and write strings</vt:lpstr>
      <vt:lpstr>Using puts and gets functions..</vt:lpstr>
      <vt:lpstr>Some common operations on strings (implement in the lab)</vt:lpstr>
      <vt:lpstr>Finding the length of a string</vt:lpstr>
      <vt:lpstr>String functions</vt:lpstr>
      <vt:lpstr>Array of strings</vt:lpstr>
      <vt:lpstr>Cont..</vt:lpstr>
      <vt:lpstr>Sample program</vt:lpstr>
      <vt:lpstr>Pointers and Strings</vt:lpstr>
      <vt:lpstr>Class and lab exercise</vt:lpstr>
      <vt:lpstr>More on Strings in C..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acer</dc:creator>
  <cp:lastModifiedBy>Director IET</cp:lastModifiedBy>
  <cp:revision>128</cp:revision>
  <dcterms:created xsi:type="dcterms:W3CDTF">2016-07-21T09:51:10Z</dcterms:created>
  <dcterms:modified xsi:type="dcterms:W3CDTF">2024-08-08T06:22:18Z</dcterms:modified>
</cp:coreProperties>
</file>