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16" r:id="rId3"/>
    <p:sldId id="264" r:id="rId4"/>
    <p:sldId id="263" r:id="rId5"/>
    <p:sldId id="257" r:id="rId6"/>
    <p:sldId id="266" r:id="rId7"/>
    <p:sldId id="265" r:id="rId8"/>
    <p:sldId id="315" r:id="rId9"/>
    <p:sldId id="259" r:id="rId10"/>
    <p:sldId id="279" r:id="rId11"/>
    <p:sldId id="305" r:id="rId12"/>
    <p:sldId id="267" r:id="rId13"/>
    <p:sldId id="308" r:id="rId14"/>
    <p:sldId id="318" r:id="rId15"/>
    <p:sldId id="309" r:id="rId16"/>
    <p:sldId id="310" r:id="rId17"/>
    <p:sldId id="306" r:id="rId18"/>
    <p:sldId id="311" r:id="rId19"/>
    <p:sldId id="268" r:id="rId20"/>
    <p:sldId id="269" r:id="rId21"/>
    <p:sldId id="317" r:id="rId22"/>
    <p:sldId id="275" r:id="rId23"/>
    <p:sldId id="276" r:id="rId24"/>
    <p:sldId id="282" r:id="rId25"/>
    <p:sldId id="320" r:id="rId26"/>
    <p:sldId id="319" r:id="rId27"/>
    <p:sldId id="324" r:id="rId28"/>
    <p:sldId id="321" r:id="rId29"/>
    <p:sldId id="322" r:id="rId30"/>
    <p:sldId id="323" r:id="rId31"/>
    <p:sldId id="280" r:id="rId32"/>
    <p:sldId id="30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3416" autoAdjust="0"/>
  </p:normalViewPr>
  <p:slideViewPr>
    <p:cSldViewPr snapToGrid="0">
      <p:cViewPr varScale="1">
        <p:scale>
          <a:sx n="79" d="100"/>
          <a:sy n="79" d="100"/>
        </p:scale>
        <p:origin x="42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T(N)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B9-4173-8B30-F2376EAE30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4908831"/>
        <c:axId val="734909311"/>
      </c:scatterChart>
      <c:valAx>
        <c:axId val="734908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N-&gt;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909311"/>
        <c:crosses val="autoZero"/>
        <c:crossBetween val="midCat"/>
      </c:valAx>
      <c:valAx>
        <c:axId val="73490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908831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0.55369</cdr:x>
      <cdr:y>0.38233</cdr:y>
    </cdr:from>
    <cdr:to>
      <cdr:x>0.59933</cdr:x>
      <cdr:y>0.45512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549C7C5-54F6-3337-E193-816EE1611692}"/>
            </a:ext>
          </a:extLst>
        </cdr:cNvPr>
        <cdr:cNvSpPr txBox="1"/>
      </cdr:nvSpPr>
      <cdr:spPr>
        <a:xfrm xmlns:a="http://schemas.openxmlformats.org/drawingml/2006/main">
          <a:off x="3460459" y="1277858"/>
          <a:ext cx="285226" cy="2432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200" b="1" dirty="0">
              <a:solidFill>
                <a:srgbClr val="00B050"/>
              </a:solidFill>
            </a:rPr>
            <a:t>F(n) = n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B7A51-F8E9-426F-A0E0-68647A61426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4A6A9-EA43-4D46-BFBE-E8A405D4B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1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1+1+1+n+2n-2+3n-3+1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4A6A9-EA43-4D46-BFBE-E8A405D4BBC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362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73762-925D-49C9-9845-D401E812920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4A6A9-EA43-4D46-BFBE-E8A405D4BBC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4A6A9-EA43-4D46-BFBE-E8A405D4BBC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80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4A6A9-EA43-4D46-BFBE-E8A405D4BBC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97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4A6A9-EA43-4D46-BFBE-E8A405D4BBC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92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4A6A9-EA43-4D46-BFBE-E8A405D4BBC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52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1C1F1-261C-4D80-BB5A-8445B0B2CA52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989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O(</a:t>
            </a:r>
            <a:r>
              <a:rPr lang="en-IN" dirty="0" err="1"/>
              <a:t>n+m</a:t>
            </a:r>
            <a:r>
              <a:rPr lang="en-IN" dirty="0"/>
              <a:t>)</a:t>
            </a:r>
          </a:p>
          <a:p>
            <a:r>
              <a:rPr lang="en-IN" dirty="0"/>
              <a:t>O(nm)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4A6A9-EA43-4D46-BFBE-E8A405D4BBC2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29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4A6A9-EA43-4D46-BFBE-E8A405D4BBC2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76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42D4-9BBE-B0AA-0883-522792BB1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36EAA-0000-7B73-8D6B-20118F5CF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E4652-1826-A106-334B-EDBE82B6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3720-8686-42C9-8505-8AB3BF7FE9B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60F2-5E9C-3821-CD18-C54001D3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A392-58E7-1B7A-F09A-32E19B69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82E-DE0D-421D-8DEF-C011DFCC5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6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C49C-AA34-897E-0E81-BE84A413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77BC1-8AC4-0AFD-AF18-67F52CE4D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1221-D344-7D87-15DC-A93EDE31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3720-8686-42C9-8505-8AB3BF7FE9B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FE282-B6F7-9661-3796-3B2D4958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8D94-9C04-F57F-0F97-09421F35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82E-DE0D-421D-8DEF-C011DFCC5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73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901A3-EF6C-7B7C-93C8-D4AD4D9C2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A8119-C36A-5F24-3E37-291053B4E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8F3F7-270E-D838-5094-46C38079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3720-8686-42C9-8505-8AB3BF7FE9B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F841-E422-A539-9B2C-E93BD14C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0884-007B-E679-ECCA-02D393CA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82E-DE0D-421D-8DEF-C011DFCC5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73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195F-FFCE-68D9-CEE0-5ABDC5F4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710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BE66-BC34-2741-B16E-0D837DF4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4366A-551E-D7AC-355F-650B8E7B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3720-8686-42C9-8505-8AB3BF7FE9B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899B-1694-67C6-9B42-5C94C363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4956-6CC8-8482-72E8-FF75EA4B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82E-DE0D-421D-8DEF-C011DFCC5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30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3E31-C7D1-A52C-719D-BBEB280B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DC7E2-B300-4AD7-F589-2C0633C89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F5B92-4A7C-992B-A71E-F03BB7B0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3720-8686-42C9-8505-8AB3BF7FE9B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B2CDC-56C9-20C4-33A5-7BA8AB8D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BA8E0-F4CE-2A33-15D6-FDE784A2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82E-DE0D-421D-8DEF-C011DFCC5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66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8B47-D59A-3894-B7FC-BED5221D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69D6-CCBA-3317-B251-2406E448F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D3FBE-9BEA-B6AC-44AC-2D3EC649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3029B-474D-C844-A90D-46E85C5B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3720-8686-42C9-8505-8AB3BF7FE9B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1D78A-0686-17CA-C1EA-FFD970BD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50B7-09CA-59F7-DA5C-A044380E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82E-DE0D-421D-8DEF-C011DFCC5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48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0018-519B-E97C-C25B-6BC646ED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193F-95EB-5C31-159B-58BA7D389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D5269-70E3-25F4-8EDA-7307B6154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51DE8-D469-63D3-3DF0-615CC47CB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FA739-3120-1367-48A0-3451680A1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1B27B-4F55-D51C-8509-600B81D0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3720-8686-42C9-8505-8AB3BF7FE9B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F0304-E494-F940-9683-7D55A866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245D3-3760-E3CA-F45E-C8AAE2C5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82E-DE0D-421D-8DEF-C011DFCC5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18E2-7F26-BF3B-592B-7CFA69CC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FC766-51A0-14C1-52C6-2374E34B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3720-8686-42C9-8505-8AB3BF7FE9B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DE83F-500E-3D33-B522-A72D76A7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0B444-7557-45FB-1EBF-5D2A459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82E-DE0D-421D-8DEF-C011DFCC5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45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79E8C-7796-A4B1-D283-4112D938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3720-8686-42C9-8505-8AB3BF7FE9B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9820A-AC28-6CF4-878D-F39186AB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93BF4-EE1F-AB77-F7E1-B4E8487D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82E-DE0D-421D-8DEF-C011DFCC5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30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333C-D69F-57F1-F2E4-EF046101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31D9-6637-E62A-95B4-33FB62461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EF093-9078-76FA-FE3F-AA23A5243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757A4-F5E5-F231-67F5-B734EB39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3720-8686-42C9-8505-8AB3BF7FE9B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FBE5E-782F-168B-511C-61D912D7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9429-6FB7-7DA5-F891-9B1E689D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82E-DE0D-421D-8DEF-C011DFCC5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7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3C83-3BAA-2D52-50EC-3AE7F557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DC797-0F07-B3D1-3FFD-086B4779B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F9889-9B12-480F-2206-FBDABA69A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97E13-DD83-16DE-8C3F-D2FD75A6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3720-8686-42C9-8505-8AB3BF7FE9B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E7FF-054D-C67F-BE61-B10DDD0F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5AE2C-EFD2-A8D9-B15B-AFAFFEDB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82E-DE0D-421D-8DEF-C011DFCC5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1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8F5F1-8850-3591-AA9F-A8C97376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B0C0D-0A31-1E22-9FFB-E1B88A8BC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CE15-0351-865F-14E6-3B5F625E5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3720-8686-42C9-8505-8AB3BF7FE9B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32EF-4895-C2D3-A5D3-C48F531D2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12CBA-857D-35EF-E604-DB4F900EF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982E-DE0D-421D-8DEF-C011DFCC5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A815-DD0F-67CC-58DD-2EB52B002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190C5-94FC-1DAC-DAD9-D341A3379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29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Complexity and Tractability </a:t>
            </a:r>
            <a:endParaRPr 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31269"/>
              </p:ext>
            </p:extLst>
          </p:nvPr>
        </p:nvGraphicFramePr>
        <p:xfrm>
          <a:off x="2130425" y="1300614"/>
          <a:ext cx="8405813" cy="380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987455" imgH="4061241" progId="Word.Document.8">
                  <p:embed/>
                </p:oleObj>
              </mc:Choice>
              <mc:Fallback>
                <p:oleObj name="Document" r:id="rId2" imgW="8987455" imgH="4061241" progId="Word.Document.8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1300614"/>
                        <a:ext cx="8405813" cy="38084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5331" y="5257800"/>
            <a:ext cx="53991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Assume the computer does 1 billion operations per sec.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DD7-0749-7EA9-5778-A6DB1A70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64B2-ECDC-B30D-881D-0295A39A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1F2328"/>
                </a:solidFill>
                <a:effectLst/>
              </a:rPr>
              <a:t>f(n) = 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50AD7-99E0-882A-B633-86D9660CA319}"/>
              </a:ext>
            </a:extLst>
          </p:cNvPr>
          <p:cNvSpPr txBox="1"/>
          <p:nvPr/>
        </p:nvSpPr>
        <p:spPr>
          <a:xfrm>
            <a:off x="1050021" y="2080485"/>
            <a:ext cx="90244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[] foo(int n) {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	int x = 2;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int y = 3; int z[1000000];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	for (int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1;    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n;     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		int z[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 = y*x;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	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z;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58417-2E91-E09A-03FC-CED208F247D4}"/>
              </a:ext>
            </a:extLst>
          </p:cNvPr>
          <p:cNvSpPr txBox="1"/>
          <p:nvPr/>
        </p:nvSpPr>
        <p:spPr>
          <a:xfrm>
            <a:off x="1050021" y="5263173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f(n) = 5n-1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CB64F-378A-6808-9458-B7762F16DCBC}"/>
              </a:ext>
            </a:extLst>
          </p:cNvPr>
          <p:cNvSpPr txBox="1"/>
          <p:nvPr/>
        </p:nvSpPr>
        <p:spPr>
          <a:xfrm>
            <a:off x="8564254" y="3245570"/>
            <a:ext cx="27895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lackadder ITC" panose="04020505051007020D02" pitchFamily="82" charset="0"/>
              </a:rPr>
              <a:t>Do we need this </a:t>
            </a:r>
          </a:p>
          <a:p>
            <a:r>
              <a:rPr lang="en-US" sz="2800" dirty="0">
                <a:solidFill>
                  <a:srgbClr val="FF0000"/>
                </a:solidFill>
                <a:latin typeface="Blackadder ITC" panose="04020505051007020D02" pitchFamily="82" charset="0"/>
              </a:rPr>
              <a:t>level of detail??????</a:t>
            </a:r>
          </a:p>
          <a:p>
            <a:endParaRPr lang="en-US" sz="2800" dirty="0">
              <a:solidFill>
                <a:srgbClr val="FF0000"/>
              </a:solidFill>
              <a:latin typeface="Blackadder ITC" panose="04020505051007020D02" pitchFamily="82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Blackadder ITC" panose="04020505051007020D02" pitchFamily="82" charset="0"/>
              </a:rPr>
              <a:t>NO</a:t>
            </a:r>
            <a:endParaRPr lang="en-IN" sz="2800" dirty="0">
              <a:solidFill>
                <a:srgbClr val="FF0000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2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2081-6E00-366F-FAEF-8412D5BE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0110-8516-EF5D-BBEE-81F744BB4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picture approach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C00CC"/>
                </a:solidFill>
              </a:rPr>
              <a:t>growth rate is not affected</a:t>
            </a:r>
            <a:r>
              <a:rPr lang="en-IN" dirty="0"/>
              <a:t> by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B050"/>
                </a:solidFill>
              </a:rPr>
              <a:t>Constant factors</a:t>
            </a:r>
          </a:p>
          <a:p>
            <a:pPr marL="457200" lvl="1" indent="0">
              <a:buNone/>
            </a:pPr>
            <a:r>
              <a:rPr lang="en-IN" dirty="0"/>
              <a:t>Lower order terms</a:t>
            </a:r>
          </a:p>
          <a:p>
            <a:pPr marL="457200" lvl="1" indent="0">
              <a:buNone/>
            </a:pPr>
            <a:endParaRPr lang="en-IN" dirty="0"/>
          </a:p>
          <a:p>
            <a:pPr marL="0" lvl="1" indent="0">
              <a:buNone/>
            </a:pPr>
            <a:r>
              <a:rPr lang="en-IN" dirty="0"/>
              <a:t>n is linear</a:t>
            </a:r>
          </a:p>
          <a:p>
            <a:pPr marL="0" lvl="1" indent="0">
              <a:buNone/>
            </a:pPr>
            <a:r>
              <a:rPr lang="en-IN" dirty="0"/>
              <a:t>5n is still linear</a:t>
            </a:r>
          </a:p>
          <a:p>
            <a:pPr marL="0" lvl="1" indent="0">
              <a:buNone/>
            </a:pPr>
            <a:r>
              <a:rPr lang="en-IN" dirty="0"/>
              <a:t>10</a:t>
            </a:r>
            <a:r>
              <a:rPr lang="en-IN" baseline="30000" dirty="0"/>
              <a:t>2</a:t>
            </a:r>
            <a:r>
              <a:rPr lang="en-IN" dirty="0"/>
              <a:t>n +2 is still linear ?</a:t>
            </a:r>
          </a:p>
          <a:p>
            <a:pPr marL="0" lvl="1" indent="0">
              <a:buNone/>
            </a:pPr>
            <a:r>
              <a:rPr lang="en-IN" dirty="0"/>
              <a:t>5, 10</a:t>
            </a:r>
            <a:r>
              <a:rPr lang="en-IN" baseline="30000" dirty="0"/>
              <a:t>2 </a:t>
            </a:r>
            <a:r>
              <a:rPr lang="en-IN" dirty="0"/>
              <a:t> and 2 are </a:t>
            </a:r>
            <a:r>
              <a:rPr lang="en-IN" dirty="0">
                <a:solidFill>
                  <a:srgbClr val="00B050"/>
                </a:solidFill>
              </a:rPr>
              <a:t>constant factors</a:t>
            </a:r>
          </a:p>
          <a:p>
            <a:pPr marL="0" lvl="1" indent="0">
              <a:buNone/>
            </a:pPr>
            <a:endParaRPr lang="en-IN" dirty="0"/>
          </a:p>
          <a:p>
            <a:pPr marL="0" lvl="1" indent="0">
              <a:buNone/>
            </a:pPr>
            <a:r>
              <a:rPr lang="en-IN" dirty="0">
                <a:highlight>
                  <a:srgbClr val="FFFF00"/>
                </a:highlight>
              </a:rPr>
              <a:t>This means ignore constant factors</a:t>
            </a:r>
            <a:endParaRPr lang="en-IN" dirty="0"/>
          </a:p>
          <a:p>
            <a:pPr marL="0" lvl="1" indent="0">
              <a:buNone/>
            </a:pP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47FC96-D042-4603-728F-22234094D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470074"/>
              </p:ext>
            </p:extLst>
          </p:nvPr>
        </p:nvGraphicFramePr>
        <p:xfrm>
          <a:off x="5180201" y="2608976"/>
          <a:ext cx="6249799" cy="3342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2689D0-4C29-BAA2-E111-A78765586194}"/>
              </a:ext>
            </a:extLst>
          </p:cNvPr>
          <p:cNvCxnSpPr/>
          <p:nvPr/>
        </p:nvCxnSpPr>
        <p:spPr>
          <a:xfrm flipV="1">
            <a:off x="6467912" y="2768367"/>
            <a:ext cx="2055303" cy="929714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75392C-E410-54FD-EADF-74879DD0C081}"/>
              </a:ext>
            </a:extLst>
          </p:cNvPr>
          <p:cNvSpPr txBox="1"/>
          <p:nvPr/>
        </p:nvSpPr>
        <p:spPr>
          <a:xfrm>
            <a:off x="8054606" y="2863892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B050"/>
                </a:solidFill>
              </a:rPr>
              <a:t>F(n) = 5n</a:t>
            </a:r>
          </a:p>
        </p:txBody>
      </p:sp>
    </p:spTree>
    <p:extLst>
      <p:ext uri="{BB962C8B-B14F-4D97-AF65-F5344CB8AC3E}">
        <p14:creationId xmlns:p14="http://schemas.microsoft.com/office/powerpoint/2010/main" val="113053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2081-6E00-366F-FAEF-8412D5BE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0110-8516-EF5D-BBEE-81F744BB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9200"/>
            <a:ext cx="11556077" cy="4898967"/>
          </a:xfrm>
        </p:spPr>
        <p:txBody>
          <a:bodyPr>
            <a:normAutofit fontScale="92500"/>
          </a:bodyPr>
          <a:lstStyle/>
          <a:p>
            <a:r>
              <a:rPr lang="en-IN" dirty="0"/>
              <a:t>f(n) = n</a:t>
            </a:r>
            <a:r>
              <a:rPr lang="en-IN" baseline="30000" dirty="0"/>
              <a:t>2</a:t>
            </a:r>
          </a:p>
          <a:p>
            <a:endParaRPr lang="en-IN" baseline="30000" dirty="0"/>
          </a:p>
          <a:p>
            <a:r>
              <a:rPr lang="en-IN" dirty="0">
                <a:solidFill>
                  <a:schemeClr val="accent2"/>
                </a:solidFill>
              </a:rPr>
              <a:t>Quadratic</a:t>
            </a:r>
            <a:r>
              <a:rPr lang="en-IN" dirty="0"/>
              <a:t> </a:t>
            </a:r>
            <a:r>
              <a:rPr lang="en-IN" dirty="0">
                <a:solidFill>
                  <a:schemeClr val="accent2"/>
                </a:solidFill>
              </a:rPr>
              <a:t>relationship</a:t>
            </a:r>
            <a:r>
              <a:rPr lang="en-IN" dirty="0"/>
              <a:t> between </a:t>
            </a:r>
            <a:r>
              <a:rPr lang="en-IN" dirty="0">
                <a:solidFill>
                  <a:srgbClr val="00B0F0"/>
                </a:solidFill>
              </a:rPr>
              <a:t>n</a:t>
            </a:r>
            <a:r>
              <a:rPr lang="en-IN" dirty="0"/>
              <a:t> and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solidFill>
                  <a:srgbClr val="00B0F0"/>
                </a:solidFill>
              </a:rPr>
              <a:t>time</a:t>
            </a:r>
            <a:r>
              <a:rPr lang="en-IN" dirty="0"/>
              <a:t> to complete the function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n= 1  and running time is 1 sec, then when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To previous Add 10 </a:t>
            </a:r>
            <a:r>
              <a:rPr lang="en-IN" sz="2400" dirty="0"/>
              <a:t>elements , </a:t>
            </a:r>
            <a:r>
              <a:rPr lang="en-IN" sz="2400" dirty="0">
                <a:solidFill>
                  <a:srgbClr val="FF0000"/>
                </a:solidFill>
              </a:rPr>
              <a:t>n= 10 </a:t>
            </a:r>
            <a:r>
              <a:rPr lang="en-IN" sz="2400" dirty="0"/>
              <a:t>and  running time =  10</a:t>
            </a:r>
            <a:r>
              <a:rPr lang="en-IN" sz="2400" baseline="30000" dirty="0"/>
              <a:t>2</a:t>
            </a:r>
            <a:r>
              <a:rPr lang="en-IN" sz="2400" dirty="0"/>
              <a:t> i.e. </a:t>
            </a:r>
            <a:r>
              <a:rPr lang="en-IN" sz="2400" dirty="0">
                <a:solidFill>
                  <a:srgbClr val="FF0000"/>
                </a:solidFill>
              </a:rPr>
              <a:t>100 times more than previous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To previous Add 100 times </a:t>
            </a:r>
            <a:r>
              <a:rPr lang="en-IN" sz="2400" dirty="0"/>
              <a:t>elements, </a:t>
            </a:r>
            <a:r>
              <a:rPr lang="en-IN" sz="2400" dirty="0">
                <a:solidFill>
                  <a:srgbClr val="FF0000"/>
                </a:solidFill>
              </a:rPr>
              <a:t>n = 1000</a:t>
            </a:r>
            <a:r>
              <a:rPr lang="en-IN" sz="2400" dirty="0"/>
              <a:t> running time =  1000</a:t>
            </a:r>
            <a:r>
              <a:rPr lang="en-IN" sz="2400" baseline="30000" dirty="0"/>
              <a:t>2</a:t>
            </a:r>
            <a:r>
              <a:rPr lang="en-IN" sz="2400" dirty="0"/>
              <a:t> i.e. </a:t>
            </a:r>
            <a:r>
              <a:rPr lang="en-IN" sz="2400" dirty="0">
                <a:solidFill>
                  <a:srgbClr val="FF0000"/>
                </a:solidFill>
              </a:rPr>
              <a:t>1,000,000 times more than previous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DOES NOT SCALE WELL!!!</a:t>
            </a:r>
          </a:p>
          <a:p>
            <a:pPr marL="0" indent="0">
              <a:buNone/>
            </a:pPr>
            <a:endParaRPr lang="en-IN" dirty="0"/>
          </a:p>
          <a:p>
            <a:endParaRPr lang="en-IN" baseline="30000" dirty="0"/>
          </a:p>
          <a:p>
            <a:endParaRPr lang="en-IN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0331DA8-10E2-57AB-51CD-AF62D5E94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505579"/>
              </p:ext>
            </p:extLst>
          </p:nvPr>
        </p:nvGraphicFramePr>
        <p:xfrm>
          <a:off x="7608339" y="0"/>
          <a:ext cx="4332008" cy="2632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26169" imgH="2895600" progId="Excel.Sheet.8">
                  <p:embed/>
                </p:oleObj>
              </mc:Choice>
              <mc:Fallback>
                <p:oleObj name="Worksheet" r:id="rId3" imgW="4826169" imgH="2895600" progId="Excel.Sheet.8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C0331DA8-10E2-57AB-51CD-AF62D5E94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339" y="0"/>
                        <a:ext cx="4332008" cy="2632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8FA01F0F-60A6-BD64-A482-FB225296A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1616" y="541542"/>
            <a:ext cx="381158" cy="35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>
            <a:spAutoFit/>
          </a:bodyPr>
          <a:lstStyle/>
          <a:p>
            <a:pPr defTabSz="966788"/>
            <a:r>
              <a:rPr lang="en-US" sz="1700" i="1" dirty="0">
                <a:solidFill>
                  <a:srgbClr val="00CCFF"/>
                </a:solidFill>
              </a:rPr>
              <a:t>n</a:t>
            </a:r>
            <a:r>
              <a:rPr lang="en-US" sz="1700" baseline="30000" dirty="0">
                <a:solidFill>
                  <a:srgbClr val="00CCFF"/>
                </a:solidFill>
              </a:rPr>
              <a:t>2</a:t>
            </a:r>
            <a:endParaRPr lang="en-US" sz="1700" dirty="0">
              <a:solidFill>
                <a:srgbClr val="00CCFF"/>
              </a:solidFill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18A8EC1A-7991-8D40-30A2-1725A5311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2341" y="1435305"/>
            <a:ext cx="307420" cy="35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>
            <a:spAutoFit/>
          </a:bodyPr>
          <a:lstStyle/>
          <a:p>
            <a:pPr defTabSz="966788"/>
            <a:r>
              <a:rPr lang="en-US" sz="1700" i="1">
                <a:solidFill>
                  <a:srgbClr val="FF00FF"/>
                </a:solidFill>
              </a:rPr>
              <a:t>n</a:t>
            </a:r>
            <a:endParaRPr lang="en-US" sz="170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28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1040687" cy="665652"/>
          </a:xfrm>
        </p:spPr>
        <p:txBody>
          <a:bodyPr>
            <a:normAutofit fontScale="90000"/>
          </a:bodyPr>
          <a:lstStyle/>
          <a:p>
            <a:r>
              <a:rPr kumimoji="1"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Some more perspective: Complexity and Tractability </a:t>
            </a:r>
            <a:endParaRPr 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067010"/>
              </p:ext>
            </p:extLst>
          </p:nvPr>
        </p:nvGraphicFramePr>
        <p:xfrm>
          <a:off x="2130425" y="1295400"/>
          <a:ext cx="8397875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987455" imgH="4059801" progId="Word.Document.8">
                  <p:embed/>
                </p:oleObj>
              </mc:Choice>
              <mc:Fallback>
                <p:oleObj name="Document" r:id="rId2" imgW="8987455" imgH="4059801" progId="Word.Document.8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1295400"/>
                        <a:ext cx="8397875" cy="38004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5331" y="5257800"/>
            <a:ext cx="53991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Assume the computer does 1 billion operations per sec.</a:t>
            </a:r>
          </a:p>
        </p:txBody>
      </p:sp>
    </p:spTree>
    <p:extLst>
      <p:ext uri="{BB962C8B-B14F-4D97-AF65-F5344CB8AC3E}">
        <p14:creationId xmlns:p14="http://schemas.microsoft.com/office/powerpoint/2010/main" val="294633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2081-6E00-366F-FAEF-8412D5BE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Notation: Coming back……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0110-8516-EF5D-BBEE-81F744BB4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picture approach</a:t>
            </a:r>
          </a:p>
          <a:p>
            <a:r>
              <a:rPr lang="en-IN" dirty="0"/>
              <a:t>The growth rate is not affected by</a:t>
            </a:r>
          </a:p>
          <a:p>
            <a:pPr marL="457200" lvl="1" indent="0">
              <a:buNone/>
            </a:pPr>
            <a:r>
              <a:rPr lang="en-IN" dirty="0"/>
              <a:t>Constant factors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B050"/>
                </a:solidFill>
              </a:rPr>
              <a:t>Lower order terms</a:t>
            </a:r>
          </a:p>
          <a:p>
            <a:pPr marL="457200" lvl="1" indent="0">
              <a:buNone/>
            </a:pPr>
            <a:endParaRPr lang="en-IN" dirty="0"/>
          </a:p>
          <a:p>
            <a:pPr marL="0" lvl="1" indent="0">
              <a:buNone/>
            </a:pPr>
            <a:r>
              <a:rPr lang="en-IN" b="1" dirty="0"/>
              <a:t>Does n + n</a:t>
            </a:r>
            <a:r>
              <a:rPr lang="en-IN" b="1" baseline="30000" dirty="0"/>
              <a:t>2 </a:t>
            </a:r>
            <a:r>
              <a:rPr lang="en-IN" b="1" dirty="0"/>
              <a:t> behave linear?</a:t>
            </a:r>
          </a:p>
          <a:p>
            <a:pPr marL="0" lvl="1" indent="0">
              <a:buNone/>
            </a:pPr>
            <a:r>
              <a:rPr lang="en-IN" dirty="0"/>
              <a:t>NO. </a:t>
            </a:r>
          </a:p>
          <a:p>
            <a:pPr marL="0" lvl="1" indent="0">
              <a:buNone/>
            </a:pPr>
            <a:r>
              <a:rPr lang="en-IN" dirty="0"/>
              <a:t>Behaves more like n</a:t>
            </a:r>
            <a:r>
              <a:rPr lang="en-IN" baseline="30000" dirty="0"/>
              <a:t>2</a:t>
            </a:r>
          </a:p>
          <a:p>
            <a:pPr marL="0" lvl="1" indent="0">
              <a:buNone/>
            </a:pPr>
            <a:r>
              <a:rPr lang="en-IN" dirty="0"/>
              <a:t>i.e. Quadratic</a:t>
            </a:r>
          </a:p>
          <a:p>
            <a:pPr marL="0" lvl="1" indent="0">
              <a:buNone/>
            </a:pPr>
            <a:endParaRPr lang="en-IN" dirty="0"/>
          </a:p>
          <a:p>
            <a:pPr marL="0" lvl="1" indent="0">
              <a:buNone/>
            </a:pPr>
            <a:r>
              <a:rPr lang="en-IN" dirty="0">
                <a:highlight>
                  <a:srgbClr val="FFFF00"/>
                </a:highlight>
              </a:rPr>
              <a:t>This means consider the higher order</a:t>
            </a:r>
          </a:p>
          <a:p>
            <a:pPr marL="0" lvl="1" indent="0">
              <a:buNone/>
            </a:pPr>
            <a:r>
              <a:rPr lang="en-IN" dirty="0">
                <a:highlight>
                  <a:srgbClr val="FFFF00"/>
                </a:highlight>
              </a:rPr>
              <a:t>terms and ignore the lower order terms</a:t>
            </a:r>
          </a:p>
          <a:p>
            <a:pPr marL="0" lvl="1" indent="0">
              <a:buNone/>
            </a:pPr>
            <a:endParaRPr lang="en-IN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0331DA8-10E2-57AB-51CD-AF62D5E94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520961"/>
              </p:ext>
            </p:extLst>
          </p:nvPr>
        </p:nvGraphicFramePr>
        <p:xfrm>
          <a:off x="5811838" y="2836863"/>
          <a:ext cx="5556250" cy="337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826169" imgH="2895600" progId="Excel.Sheet.8">
                  <p:embed/>
                </p:oleObj>
              </mc:Choice>
              <mc:Fallback>
                <p:oleObj name="Worksheet" r:id="rId2" imgW="4826169" imgH="2895600" progId="Excel.Sheet.8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C0331DA8-10E2-57AB-51CD-AF62D5E94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2836863"/>
                        <a:ext cx="5556250" cy="337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8FA01F0F-60A6-BD64-A482-FB225296A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735" y="5176054"/>
            <a:ext cx="381158" cy="35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>
            <a:spAutoFit/>
          </a:bodyPr>
          <a:lstStyle/>
          <a:p>
            <a:pPr defTabSz="966788"/>
            <a:r>
              <a:rPr lang="en-US" sz="1700" i="1" dirty="0">
                <a:solidFill>
                  <a:srgbClr val="00CCFF"/>
                </a:solidFill>
              </a:rPr>
              <a:t>n</a:t>
            </a:r>
            <a:r>
              <a:rPr lang="en-US" sz="1700" baseline="30000" dirty="0">
                <a:solidFill>
                  <a:srgbClr val="00CCFF"/>
                </a:solidFill>
              </a:rPr>
              <a:t>2</a:t>
            </a:r>
            <a:endParaRPr lang="en-US" sz="1700" dirty="0">
              <a:solidFill>
                <a:srgbClr val="00CCFF"/>
              </a:solidFill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18A8EC1A-7991-8D40-30A2-1725A5311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8095" y="3990932"/>
            <a:ext cx="307420" cy="35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>
            <a:spAutoFit/>
          </a:bodyPr>
          <a:lstStyle/>
          <a:p>
            <a:pPr defTabSz="966788"/>
            <a:r>
              <a:rPr lang="en-US" sz="1700" i="1" dirty="0">
                <a:solidFill>
                  <a:srgbClr val="FF00FF"/>
                </a:solidFill>
              </a:rPr>
              <a:t>n</a:t>
            </a:r>
            <a:endParaRPr lang="en-US" sz="1700" dirty="0">
              <a:solidFill>
                <a:srgbClr val="FF00FF"/>
              </a:solidFill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42460260-19F7-B0C1-6D45-6D892A73A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704" y="3344337"/>
            <a:ext cx="602373" cy="35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>
            <a:spAutoFit/>
          </a:bodyPr>
          <a:lstStyle/>
          <a:p>
            <a:pPr defTabSz="966788"/>
            <a:r>
              <a:rPr lang="en-US" sz="1700" i="1" dirty="0"/>
              <a:t>n</a:t>
            </a:r>
            <a:r>
              <a:rPr lang="en-US" sz="1700" baseline="30000" dirty="0"/>
              <a:t>2</a:t>
            </a:r>
            <a:r>
              <a:rPr lang="en-US" sz="1700" i="1" dirty="0"/>
              <a:t>+n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8568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A1BF-5413-4DD3-1D9B-40E57E0B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D01C-B2D6-160A-BA7F-F979F2C2F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1073938" cy="50984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To arrive at the asymptotic notation:</a:t>
            </a:r>
          </a:p>
          <a:p>
            <a:r>
              <a:rPr lang="en-IN" dirty="0"/>
              <a:t>Remove constant factors</a:t>
            </a:r>
          </a:p>
          <a:p>
            <a:r>
              <a:rPr lang="en-IN" dirty="0"/>
              <a:t>Ignore the lower order terms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Three notations (actually six):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Big-Oh: </a:t>
            </a:r>
            <a:r>
              <a:rPr lang="en-IN" dirty="0">
                <a:solidFill>
                  <a:schemeClr val="accent1"/>
                </a:solidFill>
              </a:rPr>
              <a:t>Represents the Worst Case</a:t>
            </a:r>
            <a:r>
              <a:rPr lang="en-IN" dirty="0">
                <a:solidFill>
                  <a:srgbClr val="00B050"/>
                </a:solidFill>
              </a:rPr>
              <a:t>. </a:t>
            </a:r>
            <a:r>
              <a:rPr lang="en-IN" dirty="0">
                <a:solidFill>
                  <a:srgbClr val="CC00CC"/>
                </a:solidFill>
              </a:rPr>
              <a:t>Notation : O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The big-Oh notation gives an </a:t>
            </a:r>
            <a:r>
              <a:rPr lang="en-US" b="1" u="sng" dirty="0">
                <a:solidFill>
                  <a:schemeClr val="accent4"/>
                </a:solidFill>
              </a:rPr>
              <a:t>upper bound </a:t>
            </a:r>
            <a:r>
              <a:rPr lang="en-US" dirty="0">
                <a:solidFill>
                  <a:schemeClr val="accent4"/>
                </a:solidFill>
              </a:rPr>
              <a:t>on the growth rate of a function</a:t>
            </a:r>
            <a:endParaRPr lang="en-IN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Big Omega: </a:t>
            </a:r>
            <a:r>
              <a:rPr lang="en-IN" dirty="0">
                <a:solidFill>
                  <a:schemeClr val="accent1"/>
                </a:solidFill>
              </a:rPr>
              <a:t>Represents the Best Case</a:t>
            </a:r>
            <a:r>
              <a:rPr lang="en-IN" dirty="0">
                <a:solidFill>
                  <a:srgbClr val="00B050"/>
                </a:solidFill>
              </a:rPr>
              <a:t>. </a:t>
            </a:r>
            <a:r>
              <a:rPr lang="en-IN" dirty="0">
                <a:solidFill>
                  <a:srgbClr val="CC00CC"/>
                </a:solidFill>
              </a:rPr>
              <a:t>Notation:</a:t>
            </a:r>
            <a:r>
              <a:rPr lang="en-US" altLang="zh-CN" i="1" dirty="0">
                <a:solidFill>
                  <a:srgbClr val="CC00CC"/>
                </a:solidFill>
                <a:ea typeface="宋体" charset="-122"/>
                <a:sym typeface="Symbol" pitchFamily="18" charset="2"/>
              </a:rPr>
              <a:t> </a:t>
            </a:r>
            <a:endParaRPr lang="en-IN" dirty="0">
              <a:solidFill>
                <a:srgbClr val="CC00CC"/>
              </a:solidFill>
            </a:endParaRP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 The big-Omega notation gives an </a:t>
            </a:r>
            <a:r>
              <a:rPr lang="en-US" b="1" u="sng" dirty="0">
                <a:solidFill>
                  <a:schemeClr val="accent4"/>
                </a:solidFill>
              </a:rPr>
              <a:t>lower bound </a:t>
            </a:r>
            <a:r>
              <a:rPr lang="en-US" dirty="0">
                <a:solidFill>
                  <a:schemeClr val="accent4"/>
                </a:solidFill>
              </a:rPr>
              <a:t>on the growth rate of a function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Big Theta: </a:t>
            </a:r>
            <a:r>
              <a:rPr lang="en-IN" dirty="0">
                <a:solidFill>
                  <a:schemeClr val="accent1"/>
                </a:solidFill>
              </a:rPr>
              <a:t>Represents the Average Case</a:t>
            </a:r>
            <a:r>
              <a:rPr lang="en-IN" dirty="0">
                <a:solidFill>
                  <a:srgbClr val="00B050"/>
                </a:solidFill>
              </a:rPr>
              <a:t>. </a:t>
            </a:r>
            <a:r>
              <a:rPr lang="en-IN" dirty="0">
                <a:solidFill>
                  <a:srgbClr val="CC00CC"/>
                </a:solidFill>
              </a:rPr>
              <a:t>Notation:</a:t>
            </a:r>
            <a:r>
              <a:rPr lang="en-US" altLang="zh-CN" i="1" dirty="0">
                <a:solidFill>
                  <a:srgbClr val="CC00CC"/>
                </a:solidFill>
                <a:ea typeface="宋体" charset="-122"/>
                <a:sym typeface="Symbol" pitchFamily="18" charset="2"/>
              </a:rPr>
              <a:t> </a:t>
            </a:r>
            <a:endParaRPr lang="en-IN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6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648200"/>
            <a:ext cx="8118764" cy="19389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The idea is to establish a relative order among functions for large </a:t>
            </a:r>
            <a:r>
              <a:rPr lang="en-US" altLang="zh-CN" i="1" dirty="0">
                <a:ea typeface="宋体" charset="-122"/>
              </a:rPr>
              <a:t>n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i="1" dirty="0">
                <a:ea typeface="宋体" charset="-122"/>
                <a:sym typeface="Symbol" pitchFamily="18" charset="2"/>
              </a:rPr>
              <a:t> </a:t>
            </a:r>
            <a:r>
              <a:rPr lang="en-US" altLang="zh-CN" i="1" dirty="0">
                <a:ea typeface="宋体" charset="-122"/>
              </a:rPr>
              <a:t>c , n</a:t>
            </a:r>
            <a:r>
              <a:rPr lang="en-US" altLang="zh-CN" i="1" baseline="-25000" dirty="0">
                <a:ea typeface="宋体" charset="-122"/>
              </a:rPr>
              <a:t>0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&gt; 0</a:t>
            </a:r>
            <a:r>
              <a:rPr lang="en-US" altLang="zh-CN" dirty="0">
                <a:ea typeface="宋体" charset="-122"/>
              </a:rPr>
              <a:t> such that  </a:t>
            </a:r>
            <a:r>
              <a:rPr lang="en-US" altLang="zh-CN" i="1" dirty="0">
                <a:ea typeface="宋体" charset="-122"/>
              </a:rPr>
              <a:t>f(N)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 </a:t>
            </a:r>
            <a:r>
              <a:rPr lang="en-US" altLang="zh-CN" i="1" dirty="0">
                <a:ea typeface="宋体" charset="-122"/>
              </a:rPr>
              <a:t>c g(N)</a:t>
            </a:r>
            <a:r>
              <a:rPr lang="en-US" altLang="zh-CN" dirty="0">
                <a:ea typeface="宋体" charset="-122"/>
              </a:rPr>
              <a:t> when </a:t>
            </a:r>
            <a:r>
              <a:rPr lang="en-US" altLang="zh-CN" i="1" dirty="0">
                <a:ea typeface="宋体" charset="-122"/>
              </a:rPr>
              <a:t>N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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i="1" baseline="-25000" dirty="0">
                <a:ea typeface="宋体" charset="-122"/>
              </a:rPr>
              <a:t>0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i="1" dirty="0">
                <a:ea typeface="宋体" charset="-122"/>
              </a:rPr>
              <a:t>f(N)</a:t>
            </a:r>
            <a:r>
              <a:rPr lang="en-US" altLang="zh-CN" dirty="0">
                <a:ea typeface="宋体" charset="-122"/>
              </a:rPr>
              <a:t> grows no faster than </a:t>
            </a:r>
            <a:r>
              <a:rPr lang="en-US" altLang="zh-CN" i="1" dirty="0">
                <a:ea typeface="宋体" charset="-122"/>
              </a:rPr>
              <a:t>g(N)</a:t>
            </a:r>
            <a:r>
              <a:rPr lang="en-US" altLang="zh-CN" dirty="0">
                <a:ea typeface="宋体" charset="-122"/>
              </a:rPr>
              <a:t> for “large” </a:t>
            </a:r>
            <a:r>
              <a:rPr lang="en-US" altLang="zh-CN" i="1" dirty="0">
                <a:ea typeface="宋体" charset="-122"/>
              </a:rPr>
              <a:t>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4" descr="fig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972" y="1075766"/>
            <a:ext cx="3517201" cy="34290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A70B51-D89C-0CB5-8D95-2252A52DCAC5}"/>
              </a:ext>
            </a:extLst>
          </p:cNvPr>
          <p:cNvSpPr txBox="1"/>
          <p:nvPr/>
        </p:nvSpPr>
        <p:spPr>
          <a:xfrm>
            <a:off x="5245216" y="121920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statement “</a:t>
            </a:r>
            <a:r>
              <a:rPr lang="en-US" b="1" u="sng" dirty="0"/>
              <a:t>f( n) is O (g ( n))</a:t>
            </a:r>
            <a:r>
              <a:rPr lang="en-US" dirty="0"/>
              <a:t>” means that the growth rate of f( n) is no more than the growth rate of g ( n 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2032B-99E8-B9C7-C085-737B2D658386}"/>
              </a:ext>
            </a:extLst>
          </p:cNvPr>
          <p:cNvSpPr txBox="1"/>
          <p:nvPr/>
        </p:nvSpPr>
        <p:spPr>
          <a:xfrm>
            <a:off x="5245216" y="2008965"/>
            <a:ext cx="60946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i="1" dirty="0">
                <a:ea typeface="宋体" charset="-122"/>
              </a:rPr>
              <a:t>f(N) = O(g(N))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There are positive constants c and n</a:t>
            </a:r>
            <a:r>
              <a:rPr lang="en-US" altLang="zh-CN" baseline="-25000" dirty="0">
                <a:ea typeface="宋体" charset="-122"/>
              </a:rPr>
              <a:t>0</a:t>
            </a:r>
            <a:r>
              <a:rPr lang="en-US" altLang="zh-CN" dirty="0">
                <a:ea typeface="宋体" charset="-122"/>
              </a:rPr>
              <a:t> such that </a:t>
            </a:r>
          </a:p>
          <a:p>
            <a:pPr>
              <a:buNone/>
            </a:pPr>
            <a:r>
              <a:rPr lang="en-US" altLang="zh-CN" dirty="0">
                <a:ea typeface="宋体" charset="-122"/>
              </a:rPr>
              <a:t>	             </a:t>
            </a:r>
            <a:r>
              <a:rPr lang="en-US" altLang="zh-CN" i="1" dirty="0">
                <a:ea typeface="宋体" charset="-122"/>
              </a:rPr>
              <a:t>f(N)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 </a:t>
            </a:r>
            <a:r>
              <a:rPr lang="en-US" altLang="zh-CN" i="1" dirty="0">
                <a:ea typeface="宋体" charset="-122"/>
              </a:rPr>
              <a:t>c g(N)</a:t>
            </a:r>
            <a:r>
              <a:rPr lang="en-US" altLang="zh-CN" dirty="0">
                <a:ea typeface="宋体" charset="-122"/>
              </a:rPr>
              <a:t> when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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i="1" baseline="-25000" dirty="0">
                <a:ea typeface="宋体" charset="-122"/>
              </a:rPr>
              <a:t>0</a:t>
            </a:r>
          </a:p>
          <a:p>
            <a:pPr>
              <a:buFont typeface="Wingdings" pitchFamily="2" charset="2"/>
              <a:buChar char="Ø"/>
            </a:pPr>
            <a:endParaRPr lang="en-US" altLang="zh-CN" baseline="-25000" dirty="0">
              <a:solidFill>
                <a:schemeClr val="hlink"/>
              </a:solidFill>
              <a:ea typeface="宋体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00B050"/>
                </a:solidFill>
                <a:ea typeface="宋体" charset="-122"/>
              </a:rPr>
              <a:t>The growth rate of </a:t>
            </a:r>
            <a:r>
              <a:rPr lang="en-US" altLang="zh-CN" b="1" i="1" dirty="0">
                <a:solidFill>
                  <a:srgbClr val="00B050"/>
                </a:solidFill>
                <a:ea typeface="宋体" charset="-122"/>
              </a:rPr>
              <a:t>f(N)</a:t>
            </a:r>
            <a:r>
              <a:rPr lang="en-US" altLang="zh-CN" b="1" dirty="0">
                <a:solidFill>
                  <a:srgbClr val="00B050"/>
                </a:solidFill>
                <a:ea typeface="宋体" charset="-122"/>
              </a:rPr>
              <a:t> is </a:t>
            </a:r>
            <a:r>
              <a:rPr lang="en-US" altLang="zh-CN" b="1" i="1" dirty="0">
                <a:solidFill>
                  <a:srgbClr val="00B050"/>
                </a:solidFill>
                <a:ea typeface="宋体" charset="-122"/>
              </a:rPr>
              <a:t>less than or equal to</a:t>
            </a:r>
            <a:r>
              <a:rPr lang="en-US" altLang="zh-CN" b="1" dirty="0">
                <a:solidFill>
                  <a:srgbClr val="00B050"/>
                </a:solidFill>
                <a:ea typeface="宋体" charset="-122"/>
              </a:rPr>
              <a:t> the growth rate of </a:t>
            </a:r>
            <a:r>
              <a:rPr lang="en-US" altLang="zh-CN" b="1" i="1" dirty="0">
                <a:solidFill>
                  <a:srgbClr val="00B050"/>
                </a:solidFill>
                <a:ea typeface="宋体" charset="-122"/>
              </a:rPr>
              <a:t>g(N)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i="1" dirty="0">
                <a:ea typeface="宋体" charset="-122"/>
              </a:rPr>
              <a:t>g(N)</a:t>
            </a:r>
            <a:r>
              <a:rPr lang="en-US" altLang="zh-CN" dirty="0">
                <a:ea typeface="宋体" charset="-122"/>
              </a:rPr>
              <a:t> is an upper bound on </a:t>
            </a:r>
            <a:r>
              <a:rPr lang="en-US" altLang="zh-CN" i="1" dirty="0">
                <a:ea typeface="宋体" charset="-122"/>
              </a:rPr>
              <a:t>f(N)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99638-03A1-6BC8-F2DB-B80B78B31CB7}"/>
              </a:ext>
            </a:extLst>
          </p:cNvPr>
          <p:cNvSpPr txBox="1"/>
          <p:nvPr/>
        </p:nvSpPr>
        <p:spPr>
          <a:xfrm>
            <a:off x="3890356" y="2248297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foo(n)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C262-8507-C7E6-28BC-5D5D74D4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F80A-8022-DD36-4122-2D9FF702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f(n): 2n+3</a:t>
            </a:r>
          </a:p>
          <a:p>
            <a:pPr marL="0" indent="0">
              <a:buNone/>
            </a:pPr>
            <a:r>
              <a:rPr lang="en-IN" dirty="0"/>
              <a:t>What is the Big-Oh order of the function?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Ignore constant terms</a:t>
            </a:r>
            <a:r>
              <a:rPr lang="en-IN" dirty="0"/>
              <a:t>		remove 3</a:t>
            </a:r>
          </a:p>
          <a:p>
            <a:pPr marL="0" indent="0">
              <a:buNone/>
            </a:pPr>
            <a:r>
              <a:rPr lang="en-IN" dirty="0"/>
              <a:t>				T(n) = </a:t>
            </a:r>
            <a:r>
              <a:rPr lang="en-IN" dirty="0">
                <a:solidFill>
                  <a:schemeClr val="accent1"/>
                </a:solidFill>
              </a:rPr>
              <a:t>2n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			2 is a constant, remove it left with </a:t>
            </a:r>
            <a:r>
              <a:rPr lang="en-IN" b="1" dirty="0">
                <a:solidFill>
                  <a:schemeClr val="accent1"/>
                </a:solidFill>
              </a:rPr>
              <a:t>n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Reduce lower order terms</a:t>
            </a:r>
            <a:r>
              <a:rPr lang="en-IN" dirty="0"/>
              <a:t>		-</a:t>
            </a:r>
          </a:p>
          <a:p>
            <a:pPr marL="0" indent="0">
              <a:buNone/>
            </a:pPr>
            <a:r>
              <a:rPr lang="en-IN" b="1" u="sng" dirty="0">
                <a:solidFill>
                  <a:schemeClr val="accent1"/>
                </a:solidFill>
              </a:rPr>
              <a:t>So, f(n) = O(n) 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CC00CC"/>
                </a:solidFill>
              </a:rPr>
              <a:t>So what is g(n)?</a:t>
            </a:r>
          </a:p>
          <a:p>
            <a:pPr marL="0" indent="0">
              <a:buNone/>
            </a:pPr>
            <a:r>
              <a:rPr lang="en-IN" dirty="0"/>
              <a:t>f(2n+3) &lt;= </a:t>
            </a:r>
            <a:r>
              <a:rPr lang="en-IN" dirty="0" err="1"/>
              <a:t>c.g</a:t>
            </a:r>
            <a:r>
              <a:rPr lang="en-IN" dirty="0"/>
              <a:t>(n)</a:t>
            </a:r>
          </a:p>
          <a:p>
            <a:pPr marL="0" indent="0">
              <a:buNone/>
            </a:pPr>
            <a:r>
              <a:rPr lang="en-IN" dirty="0"/>
              <a:t>2n+3 &lt;= </a:t>
            </a:r>
            <a:r>
              <a:rPr lang="en-IN" dirty="0" err="1"/>
              <a:t>c.n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(c-2)n &gt;=3</a:t>
            </a:r>
          </a:p>
          <a:p>
            <a:pPr marL="0" indent="0">
              <a:buNone/>
            </a:pPr>
            <a:r>
              <a:rPr lang="en-IN" dirty="0"/>
              <a:t>n&gt;= 3/(c-2)</a:t>
            </a:r>
          </a:p>
          <a:p>
            <a:pPr marL="0" indent="0">
              <a:buNone/>
            </a:pPr>
            <a:r>
              <a:rPr lang="en-IN" dirty="0"/>
              <a:t>Suppose c=3 and n</a:t>
            </a:r>
            <a:r>
              <a:rPr lang="en-IN" baseline="-25000" dirty="0"/>
              <a:t>o</a:t>
            </a:r>
            <a:r>
              <a:rPr lang="en-IN" dirty="0"/>
              <a:t> =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C9D15-DFF8-60D1-8889-9D1FE26FD93C}"/>
              </a:ext>
            </a:extLst>
          </p:cNvPr>
          <p:cNvSpPr txBox="1"/>
          <p:nvPr/>
        </p:nvSpPr>
        <p:spPr>
          <a:xfrm>
            <a:off x="5555609" y="4043061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/>
              <a:t>Reduce f(n): 2n</a:t>
            </a:r>
            <a:r>
              <a:rPr lang="en-IN" baseline="30000" dirty="0"/>
              <a:t>2</a:t>
            </a:r>
            <a:r>
              <a:rPr lang="en-IN" dirty="0"/>
              <a:t>+2n to Big Oh Order.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f(2n</a:t>
            </a:r>
            <a:r>
              <a:rPr lang="en-IN" baseline="30000" dirty="0"/>
              <a:t>2</a:t>
            </a:r>
            <a:r>
              <a:rPr lang="en-IN" dirty="0"/>
              <a:t>+2n) = O(n</a:t>
            </a:r>
            <a:r>
              <a:rPr lang="en-IN" baseline="30000" dirty="0"/>
              <a:t>2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Reduce n</a:t>
            </a:r>
            <a:r>
              <a:rPr lang="en-IN" baseline="30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  to n ? NO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n</a:t>
            </a:r>
            <a:r>
              <a:rPr lang="en-IN" baseline="30000" dirty="0">
                <a:solidFill>
                  <a:srgbClr val="FF0000"/>
                </a:solidFill>
              </a:rPr>
              <a:t>2 </a:t>
            </a:r>
            <a:r>
              <a:rPr lang="en-IN" dirty="0">
                <a:solidFill>
                  <a:srgbClr val="FF0000"/>
                </a:solidFill>
              </a:rPr>
              <a:t>≤ </a:t>
            </a:r>
            <a:r>
              <a:rPr lang="en-IN" dirty="0" err="1">
                <a:solidFill>
                  <a:srgbClr val="FF0000"/>
                </a:solidFill>
              </a:rPr>
              <a:t>cn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n ≤ c   Cannot be satisfied</a:t>
            </a:r>
          </a:p>
        </p:txBody>
      </p:sp>
    </p:spTree>
    <p:extLst>
      <p:ext uri="{BB962C8B-B14F-4D97-AF65-F5344CB8AC3E}">
        <p14:creationId xmlns:p14="http://schemas.microsoft.com/office/powerpoint/2010/main" val="167330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A672-186B-161C-BFA2-CCF53399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4F70-93E2-0137-02CA-8E59FF55C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Inspect the code. What is f(n) in terms of order of n?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foo(double x) 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double z, y = 1.0;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for (int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 0;    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&lt; 100000000;     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++)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	z = y*x;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IN" sz="1800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F588BF-42C7-B26F-F233-EFE62176E894}"/>
              </a:ext>
            </a:extLst>
          </p:cNvPr>
          <p:cNvCxnSpPr>
            <a:cxnSpLocks/>
          </p:cNvCxnSpPr>
          <p:nvPr/>
        </p:nvCxnSpPr>
        <p:spPr>
          <a:xfrm>
            <a:off x="3280095" y="2617365"/>
            <a:ext cx="0" cy="62075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650F9A-94CF-2080-1AC0-386531EAAB96}"/>
              </a:ext>
            </a:extLst>
          </p:cNvPr>
          <p:cNvSpPr txBox="1"/>
          <p:nvPr/>
        </p:nvSpPr>
        <p:spPr>
          <a:xfrm>
            <a:off x="2801923" y="3210872"/>
            <a:ext cx="141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</a:t>
            </a:r>
          </a:p>
          <a:p>
            <a:r>
              <a:rPr lang="en-US" strike="sngStrike" dirty="0"/>
              <a:t>With cost = 1</a:t>
            </a:r>
            <a:endParaRPr lang="en-IN" strike="sngStrik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840D0B-6773-4706-2880-6EC2CEBD0170}"/>
              </a:ext>
            </a:extLst>
          </p:cNvPr>
          <p:cNvCxnSpPr>
            <a:cxnSpLocks/>
          </p:cNvCxnSpPr>
          <p:nvPr/>
        </p:nvCxnSpPr>
        <p:spPr>
          <a:xfrm>
            <a:off x="4925736" y="2590113"/>
            <a:ext cx="0" cy="62075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0BB9F4-1E93-62B4-1BEF-1BC7CDA039A9}"/>
              </a:ext>
            </a:extLst>
          </p:cNvPr>
          <p:cNvSpPr txBox="1"/>
          <p:nvPr/>
        </p:nvSpPr>
        <p:spPr>
          <a:xfrm>
            <a:off x="4447564" y="3238124"/>
            <a:ext cx="1865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8 </a:t>
            </a:r>
            <a:r>
              <a:rPr lang="en-US" dirty="0"/>
              <a:t>times</a:t>
            </a:r>
          </a:p>
          <a:p>
            <a:r>
              <a:rPr lang="en-US" strike="sngStrike" dirty="0"/>
              <a:t>Each with cost = 1</a:t>
            </a:r>
          </a:p>
          <a:p>
            <a:r>
              <a:rPr lang="en-US" strike="sngStrike" dirty="0"/>
              <a:t>Total = 10</a:t>
            </a:r>
            <a:r>
              <a:rPr lang="en-US" strike="sngStrike" baseline="30000" dirty="0"/>
              <a:t>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63F28-D107-1865-F177-E7128ED237B4}"/>
              </a:ext>
            </a:extLst>
          </p:cNvPr>
          <p:cNvCxnSpPr>
            <a:cxnSpLocks/>
          </p:cNvCxnSpPr>
          <p:nvPr/>
        </p:nvCxnSpPr>
        <p:spPr>
          <a:xfrm>
            <a:off x="7028375" y="2658623"/>
            <a:ext cx="0" cy="62075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DB276E-8584-7588-5255-9BE6220FBA5E}"/>
              </a:ext>
            </a:extLst>
          </p:cNvPr>
          <p:cNvSpPr txBox="1"/>
          <p:nvPr/>
        </p:nvSpPr>
        <p:spPr>
          <a:xfrm>
            <a:off x="6550203" y="3306634"/>
            <a:ext cx="1865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8</a:t>
            </a:r>
            <a:r>
              <a:rPr lang="en-US" dirty="0"/>
              <a:t> -1 times</a:t>
            </a:r>
          </a:p>
          <a:p>
            <a:r>
              <a:rPr lang="en-US" strike="sngStrike" dirty="0"/>
              <a:t>Each with cost = 2</a:t>
            </a:r>
          </a:p>
          <a:p>
            <a:r>
              <a:rPr lang="en-US" strike="sngStrike" dirty="0"/>
              <a:t>Total = (10</a:t>
            </a:r>
            <a:r>
              <a:rPr lang="en-US" strike="sngStrike" baseline="30000" dirty="0"/>
              <a:t>8</a:t>
            </a:r>
            <a:r>
              <a:rPr lang="en-IN" strike="sngStrike" dirty="0"/>
              <a:t>-1) *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A9ECB3-A1CC-FFA7-5D77-7778BA459CC9}"/>
              </a:ext>
            </a:extLst>
          </p:cNvPr>
          <p:cNvSpPr txBox="1"/>
          <p:nvPr/>
        </p:nvSpPr>
        <p:spPr>
          <a:xfrm>
            <a:off x="1140903" y="5167618"/>
            <a:ext cx="1425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f(n) = 1 + 10</a:t>
            </a:r>
            <a:r>
              <a:rPr lang="en-US" baseline="30000" dirty="0"/>
              <a:t>8</a:t>
            </a:r>
            <a:r>
              <a:rPr lang="en-IN" baseline="30000" dirty="0"/>
              <a:t> </a:t>
            </a:r>
          </a:p>
          <a:p>
            <a:r>
              <a:rPr lang="en-IN" baseline="30000" dirty="0"/>
              <a:t>            </a:t>
            </a:r>
            <a:r>
              <a:rPr lang="en-IN" dirty="0"/>
              <a:t>= </a:t>
            </a:r>
            <a:r>
              <a:rPr lang="en-US" dirty="0"/>
              <a:t>10</a:t>
            </a:r>
            <a:r>
              <a:rPr lang="en-US" baseline="30000" dirty="0"/>
              <a:t>8</a:t>
            </a:r>
            <a:r>
              <a:rPr lang="en-IN" dirty="0"/>
              <a:t> </a:t>
            </a:r>
          </a:p>
          <a:p>
            <a:r>
              <a:rPr lang="en-IN" dirty="0"/>
              <a:t>        = O(1)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AFB3BB-3137-EECF-E7F3-4F383BFEA201}"/>
              </a:ext>
            </a:extLst>
          </p:cNvPr>
          <p:cNvCxnSpPr>
            <a:cxnSpLocks/>
          </p:cNvCxnSpPr>
          <p:nvPr/>
        </p:nvCxnSpPr>
        <p:spPr>
          <a:xfrm>
            <a:off x="7690282" y="2524629"/>
            <a:ext cx="1157511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C8354D-EE7F-0FF1-774B-BB0EC1161BA2}"/>
              </a:ext>
            </a:extLst>
          </p:cNvPr>
          <p:cNvSpPr txBox="1"/>
          <p:nvPr/>
        </p:nvSpPr>
        <p:spPr>
          <a:xfrm>
            <a:off x="8847793" y="1955669"/>
            <a:ext cx="1088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DEBECC-148B-96A1-C0FD-1A486732F971}"/>
              </a:ext>
            </a:extLst>
          </p:cNvPr>
          <p:cNvSpPr txBox="1"/>
          <p:nvPr/>
        </p:nvSpPr>
        <p:spPr>
          <a:xfrm>
            <a:off x="8847793" y="2340637"/>
            <a:ext cx="1088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8 </a:t>
            </a:r>
            <a:r>
              <a:rPr lang="en-US" dirty="0"/>
              <a:t>times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63642-0BEA-B451-768F-BDC19C4C9F35}"/>
              </a:ext>
            </a:extLst>
          </p:cNvPr>
          <p:cNvSpPr txBox="1"/>
          <p:nvPr/>
        </p:nvSpPr>
        <p:spPr>
          <a:xfrm>
            <a:off x="8824023" y="2727930"/>
            <a:ext cx="1343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8 </a:t>
            </a:r>
            <a:r>
              <a:rPr lang="en-US" dirty="0"/>
              <a:t>-1</a:t>
            </a:r>
            <a:r>
              <a:rPr lang="en-US" baseline="30000" dirty="0"/>
              <a:t> </a:t>
            </a:r>
            <a:r>
              <a:rPr lang="en-US" dirty="0"/>
              <a:t>times</a:t>
            </a:r>
          </a:p>
        </p:txBody>
      </p:sp>
    </p:spTree>
    <p:extLst>
      <p:ext uri="{BB962C8B-B14F-4D97-AF65-F5344CB8AC3E}">
        <p14:creationId xmlns:p14="http://schemas.microsoft.com/office/powerpoint/2010/main" val="221405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7F27-DC08-7389-69BE-12DAA661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5AB3-1472-806D-A460-9E8E2BDC5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9200"/>
            <a:ext cx="11157065" cy="5023658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Complexity Analysis determines the </a:t>
            </a:r>
            <a:r>
              <a:rPr lang="en-US" sz="2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amount of time </a:t>
            </a:r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and </a:t>
            </a:r>
            <a:r>
              <a:rPr lang="en-US" sz="2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space</a:t>
            </a:r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required to execute </a:t>
            </a:r>
            <a:r>
              <a:rPr lang="en-US" sz="2400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an algorithm</a:t>
            </a:r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is used for comparing different algorithms</a:t>
            </a:r>
          </a:p>
          <a:p>
            <a:pPr marL="0" indent="0">
              <a:buNone/>
            </a:pPr>
            <a:r>
              <a:rPr lang="en-IN" sz="2400" b="1" dirty="0"/>
              <a:t>How to measure complexity?</a:t>
            </a:r>
          </a:p>
          <a:p>
            <a:pPr marL="514350" indent="-514350">
              <a:buAutoNum type="arabicPeriod"/>
            </a:pPr>
            <a:r>
              <a:rPr lang="en-IN" sz="2400" b="1" dirty="0"/>
              <a:t>Time Complexity</a:t>
            </a:r>
          </a:p>
          <a:p>
            <a:pPr marL="539750" indent="0">
              <a:buNone/>
            </a:pPr>
            <a:r>
              <a:rPr lang="en-IN" sz="2000" dirty="0"/>
              <a:t>	A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mount of </a:t>
            </a:r>
            <a:r>
              <a:rPr lang="en-US" sz="2000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time taken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, by an </a:t>
            </a:r>
            <a:r>
              <a:rPr lang="en-US" sz="20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algorithm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highlight>
                  <a:srgbClr val="FFFFFF"/>
                </a:highlight>
                <a:latin typeface="Nunito" pitchFamily="2" charset="0"/>
              </a:rPr>
              <a:t>f(n)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to run on the given input size, n. </a:t>
            </a:r>
            <a:endParaRPr lang="en-IN" sz="2000" b="1" dirty="0">
              <a:solidFill>
                <a:schemeClr val="accent1"/>
              </a:solidFill>
            </a:endParaRPr>
          </a:p>
          <a:p>
            <a:pPr marL="514350" indent="-514350">
              <a:buAutoNum type="arabicPeriod" startAt="2"/>
            </a:pPr>
            <a:r>
              <a:rPr lang="en-IN" sz="2400" b="1" dirty="0"/>
              <a:t>Space Complexity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000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The amount of </a:t>
            </a:r>
            <a:r>
              <a:rPr lang="en-IN" sz="2000" u="sng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memory</a:t>
            </a:r>
            <a:r>
              <a:rPr lang="en-IN" sz="2000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 required by </a:t>
            </a:r>
            <a:r>
              <a:rPr lang="en-US" sz="2000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an </a:t>
            </a:r>
            <a:r>
              <a:rPr lang="en-US" sz="2000" dirty="0">
                <a:solidFill>
                  <a:schemeClr val="accent1"/>
                </a:solidFill>
                <a:highlight>
                  <a:srgbClr val="FFFFFF"/>
                </a:highlight>
                <a:latin typeface="Nunito" pitchFamily="2" charset="0"/>
              </a:rPr>
              <a:t>algorithm f(n)</a:t>
            </a:r>
            <a:r>
              <a:rPr lang="en-US" sz="2000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 to run on the given input size, n.</a:t>
            </a:r>
            <a:endParaRPr lang="en-IN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2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DD7-0749-7EA9-5778-A6DB1A70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64B2-ECDC-B30D-881D-0295A39A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Inspect the code. What is the asymptotic complexity of the code?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50AD7-99E0-882A-B633-86D9660CA319}"/>
              </a:ext>
            </a:extLst>
          </p:cNvPr>
          <p:cNvSpPr txBox="1"/>
          <p:nvPr/>
        </p:nvSpPr>
        <p:spPr>
          <a:xfrm>
            <a:off x="861441" y="2023592"/>
            <a:ext cx="90244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linearSearch</a:t>
            </a:r>
            <a:r>
              <a:rPr lang="en-US" sz="2400" dirty="0">
                <a:latin typeface="Consolas" panose="020B0609020204030204" pitchFamily="49" charset="0"/>
              </a:rPr>
              <a:t>(int </a:t>
            </a:r>
            <a:r>
              <a:rPr lang="en-US" sz="2400" dirty="0" err="1">
                <a:latin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</a:rPr>
              <a:t>[], int n, int key) {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for (int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n;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if (</a:t>
            </a:r>
            <a:r>
              <a:rPr lang="en-US" sz="2400" dirty="0" err="1">
                <a:latin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 == key) 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        return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; 	 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}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-1;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4D599-99BF-F153-F903-FC9E061E8D17}"/>
              </a:ext>
            </a:extLst>
          </p:cNvPr>
          <p:cNvSpPr txBox="1"/>
          <p:nvPr/>
        </p:nvSpPr>
        <p:spPr>
          <a:xfrm>
            <a:off x="1140903" y="5167618"/>
            <a:ext cx="10212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f(n) = </a:t>
            </a:r>
            <a:r>
              <a:rPr lang="en-IN" dirty="0"/>
              <a:t>O(n) Worst Case: </a:t>
            </a:r>
            <a:r>
              <a:rPr lang="en-US" dirty="0"/>
              <a:t>Key is either at the last position of the array or not present at all</a:t>
            </a:r>
            <a:endParaRPr lang="en-IN" dirty="0"/>
          </a:p>
          <a:p>
            <a:r>
              <a:rPr lang="en-IN" dirty="0"/>
              <a:t>f(n) = O(1) Best Case: </a:t>
            </a:r>
            <a:r>
              <a:rPr lang="en-US" dirty="0"/>
              <a:t> Key found at the first position of the array. In this case, only one comparison is made.</a:t>
            </a:r>
            <a:endParaRPr lang="en-IN" dirty="0"/>
          </a:p>
          <a:p>
            <a:r>
              <a:rPr lang="en-IN" dirty="0"/>
              <a:t>f(n) = </a:t>
            </a:r>
            <a:r>
              <a:rPr lang="en-US" dirty="0"/>
              <a:t>O(n) Average Case: Key might be located somewhere in the middle of the array,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02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E255-CC77-18AB-F56A-5CDC5D5F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2C9E7-615A-0C92-5BE9-7EC5F39955FC}"/>
              </a:ext>
            </a:extLst>
          </p:cNvPr>
          <p:cNvSpPr txBox="1"/>
          <p:nvPr/>
        </p:nvSpPr>
        <p:spPr>
          <a:xfrm>
            <a:off x="838200" y="1606070"/>
            <a:ext cx="51719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foo(int n) {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for (int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 1;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&lt;= n;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++)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  for (int </a:t>
            </a:r>
            <a:r>
              <a:rPr lang="en-US" dirty="0">
                <a:latin typeface="Consolas" panose="020B0609020204030204" pitchFamily="49" charset="0"/>
              </a:rPr>
              <a:t>j</a:t>
            </a:r>
            <a:r>
              <a:rPr lang="en-US" sz="1800" dirty="0">
                <a:latin typeface="Consolas" panose="020B0609020204030204" pitchFamily="49" charset="0"/>
              </a:rPr>
              <a:t> = 1; </a:t>
            </a:r>
            <a:r>
              <a:rPr lang="en-US" dirty="0">
                <a:latin typeface="Consolas" panose="020B0609020204030204" pitchFamily="49" charset="0"/>
              </a:rPr>
              <a:t>j</a:t>
            </a:r>
            <a:r>
              <a:rPr lang="en-US" sz="1800" dirty="0">
                <a:latin typeface="Consolas" panose="020B0609020204030204" pitchFamily="49" charset="0"/>
              </a:rPr>
              <a:t> &lt;= n; </a:t>
            </a:r>
            <a:r>
              <a:rPr lang="en-US" dirty="0" err="1">
                <a:latin typeface="Consolas" panose="020B0609020204030204" pitchFamily="49" charset="0"/>
              </a:rPr>
              <a:t>j</a:t>
            </a:r>
            <a:r>
              <a:rPr lang="en-US" sz="1800" dirty="0" err="1">
                <a:latin typeface="Consolas" panose="020B0609020204030204" pitchFamily="49" charset="0"/>
              </a:rPr>
              <a:t>++</a:t>
            </a:r>
            <a:r>
              <a:rPr lang="en-US" sz="1800" dirty="0">
                <a:latin typeface="Consolas" panose="020B0609020204030204" pitchFamily="49" charset="0"/>
              </a:rPr>
              <a:t>)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        printf(“%d\n”,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IN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48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Single For loops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at most the running time of the 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statements inside the for-loop </a:t>
            </a:r>
            <a:r>
              <a:rPr lang="en-US" altLang="zh-CN" dirty="0">
                <a:ea typeface="宋体" charset="-122"/>
              </a:rPr>
              <a:t>(including tests) </a:t>
            </a:r>
            <a:r>
              <a:rPr lang="en-US" altLang="zh-CN" b="1" dirty="0">
                <a:solidFill>
                  <a:srgbClr val="00B050"/>
                </a:solidFill>
                <a:ea typeface="宋体" charset="-122"/>
              </a:rPr>
              <a:t>multiplied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ea typeface="宋体" charset="-122"/>
              </a:rPr>
              <a:t>by</a:t>
            </a:r>
            <a:r>
              <a:rPr lang="en-US" altLang="zh-CN" dirty="0">
                <a:ea typeface="宋体" charset="-122"/>
              </a:rPr>
              <a:t> the 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number of iterations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Nested for loops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the running time of the 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statement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ea typeface="宋体" charset="-122"/>
              </a:rPr>
              <a:t>multiplied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ea typeface="宋体" charset="-122"/>
              </a:rPr>
              <a:t>by</a:t>
            </a:r>
            <a:r>
              <a:rPr lang="en-US" altLang="zh-CN" dirty="0">
                <a:ea typeface="宋体" charset="-122"/>
              </a:rPr>
              <a:t> the 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product of the sizes of all the for-loops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i="1" dirty="0">
                <a:ea typeface="宋体" charset="-122"/>
              </a:rPr>
              <a:t>E.g. O(N</a:t>
            </a:r>
            <a:r>
              <a:rPr lang="en-US" altLang="zh-CN" i="1" baseline="30000" dirty="0">
                <a:ea typeface="宋体" charset="-122"/>
              </a:rPr>
              <a:t>2</a:t>
            </a:r>
            <a:r>
              <a:rPr lang="en-US" altLang="zh-CN" i="1" dirty="0">
                <a:ea typeface="宋体" charset="-122"/>
              </a:rPr>
              <a:t>)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3115270"/>
            <a:ext cx="3733800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=0;i&lt;N;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	for (j=0;j&lt;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N;j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		statement;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19199"/>
            <a:ext cx="10891059" cy="555567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5100" dirty="0">
                <a:ea typeface="宋体" charset="-122"/>
              </a:rPr>
              <a:t>Consecutive statements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sz="2000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sz="2000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sz="2000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sz="2000" dirty="0">
              <a:ea typeface="宋体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5100" dirty="0">
                <a:ea typeface="宋体" charset="-122"/>
              </a:rPr>
              <a:t>Just </a:t>
            </a:r>
            <a:r>
              <a:rPr lang="en-US" altLang="zh-CN" sz="5100" b="1" dirty="0">
                <a:solidFill>
                  <a:srgbClr val="00B050"/>
                </a:solidFill>
                <a:ea typeface="宋体" charset="-122"/>
              </a:rPr>
              <a:t>add</a:t>
            </a:r>
            <a:r>
              <a:rPr lang="en-US" altLang="zh-CN" sz="5100" dirty="0">
                <a:ea typeface="宋体" charset="-122"/>
              </a:rPr>
              <a:t> these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5100" i="1" dirty="0">
                <a:ea typeface="宋体" charset="-122"/>
              </a:rPr>
              <a:t>O(N) + O(N</a:t>
            </a:r>
            <a:r>
              <a:rPr lang="en-US" altLang="zh-CN" sz="5100" i="1" baseline="30000" dirty="0">
                <a:ea typeface="宋体" charset="-122"/>
              </a:rPr>
              <a:t>2</a:t>
            </a:r>
            <a:r>
              <a:rPr lang="en-US" altLang="zh-CN" sz="5100" i="1" dirty="0">
                <a:ea typeface="宋体" charset="-122"/>
              </a:rPr>
              <a:t>) = O(N</a:t>
            </a:r>
            <a:r>
              <a:rPr lang="en-US" altLang="zh-CN" sz="5100" i="1" baseline="30000" dirty="0">
                <a:ea typeface="宋体" charset="-122"/>
              </a:rPr>
              <a:t>2</a:t>
            </a:r>
            <a:r>
              <a:rPr lang="en-US" altLang="zh-CN" sz="5100" i="1" dirty="0"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altLang="zh-CN" sz="2200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5100" dirty="0">
                <a:ea typeface="宋体" charset="-122"/>
              </a:rPr>
              <a:t>IF-ELSE statements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altLang="zh-CN" sz="3300" dirty="0">
              <a:latin typeface="Courier New" pitchFamily="49" charset="0"/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300" dirty="0">
                <a:latin typeface="Courier New" pitchFamily="49" charset="0"/>
                <a:ea typeface="宋体" charset="-122"/>
              </a:rPr>
              <a:t>	</a:t>
            </a:r>
          </a:p>
          <a:p>
            <a:pPr>
              <a:lnSpc>
                <a:spcPct val="90000"/>
              </a:lnSpc>
              <a:buNone/>
            </a:pPr>
            <a:endParaRPr lang="en-US" altLang="zh-CN" sz="3300" dirty="0">
              <a:latin typeface="Courier New" pitchFamily="49" charset="0"/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3300" dirty="0">
              <a:latin typeface="Courier New" pitchFamily="49" charset="0"/>
              <a:ea typeface="宋体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sz="2900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sz="2900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sz="2900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3800" dirty="0">
                <a:ea typeface="宋体" charset="-122"/>
              </a:rPr>
              <a:t>never more than the running time of the test plus the larger of the running times of S1 and S2.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500" i="1" dirty="0">
                <a:latin typeface="Comic Sans MS" pitchFamily="66" charset="0"/>
              </a:rPr>
              <a:t>		</a:t>
            </a:r>
            <a:r>
              <a:rPr lang="en-US" sz="5100" b="1" i="1" dirty="0">
                <a:latin typeface="Comic Sans MS" pitchFamily="66" charset="0"/>
              </a:rPr>
              <a:t>f</a:t>
            </a:r>
            <a:r>
              <a:rPr lang="en-US" sz="5100" b="1" i="1" dirty="0"/>
              <a:t>(n) = O(max (f</a:t>
            </a:r>
            <a:r>
              <a:rPr lang="en-US" sz="5100" b="1" i="1" baseline="-25000" dirty="0"/>
              <a:t>1</a:t>
            </a:r>
            <a:r>
              <a:rPr lang="en-US" sz="5100" b="1" i="1" dirty="0"/>
              <a:t>(n), f</a:t>
            </a:r>
            <a:r>
              <a:rPr lang="en-US" sz="5100" b="1" i="1" baseline="-25000" dirty="0"/>
              <a:t>2</a:t>
            </a:r>
            <a:r>
              <a:rPr lang="en-US" sz="5100" b="1" i="1" dirty="0"/>
              <a:t>(n))</a:t>
            </a:r>
            <a:endParaRPr lang="en-US" altLang="zh-CN" sz="5100" b="1" dirty="0">
              <a:ea typeface="宋体" charset="-122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6592" y="1630154"/>
            <a:ext cx="4267200" cy="147732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&lt;N;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	a[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]=0;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&lt;N;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	for (j=0; j&lt;N; j++)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		a[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]=a[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]+ a[j]+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+ j;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6392" y="4343401"/>
            <a:ext cx="3733800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Monotype Sorts" pitchFamily="-128" charset="2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cond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then        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O(1)</a:t>
            </a:r>
          </a:p>
          <a:p>
            <a:pPr lvl="1">
              <a:buFont typeface="Wingdings 2" pitchFamily="18" charset="2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(n)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pitchFamily="-128" charset="2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lvl="1">
              <a:buFont typeface="Wingdings 2" pitchFamily="18" charset="2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2954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 calls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calls B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 calls C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sequence of operations when call sequences are flattened</a:t>
            </a:r>
          </a:p>
          <a:p>
            <a:pPr lvl="1">
              <a:buFont typeface="Wingdings 2" pitchFamily="18" charset="2"/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f(n) = max(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(n),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(n),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(n))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5027-BAFA-20B9-102F-A5D02162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Loop incrementing/decrementing exponentially  by factor 2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F7349-ABE6-F805-FD5F-44294FDECC79}"/>
              </a:ext>
            </a:extLst>
          </p:cNvPr>
          <p:cNvSpPr txBox="1"/>
          <p:nvPr/>
        </p:nvSpPr>
        <p:spPr>
          <a:xfrm>
            <a:off x="838200" y="4294921"/>
            <a:ext cx="51719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foo(int n) {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for (int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 n;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&gt;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/2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    printf(“%d\n”,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IN" sz="1800" dirty="0"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20A8ED-3D5D-2A74-A55B-16D43FA7FA1C}"/>
              </a:ext>
            </a:extLst>
          </p:cNvPr>
          <p:cNvGrpSpPr/>
          <p:nvPr/>
        </p:nvGrpSpPr>
        <p:grpSpPr>
          <a:xfrm>
            <a:off x="838200" y="1187823"/>
            <a:ext cx="10727575" cy="2039243"/>
            <a:chOff x="838200" y="1187823"/>
            <a:chExt cx="10727575" cy="20392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9D648C-FA13-8E77-3B5C-2EF7A5B0B9AF}"/>
                </a:ext>
              </a:extLst>
            </p:cNvPr>
            <p:cNvSpPr txBox="1"/>
            <p:nvPr/>
          </p:nvSpPr>
          <p:spPr>
            <a:xfrm>
              <a:off x="838200" y="1187823"/>
              <a:ext cx="5171902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dirty="0">
                  <a:latin typeface="Consolas" panose="020B0609020204030204" pitchFamily="49" charset="0"/>
                </a:rPr>
                <a:t>void</a:t>
              </a:r>
              <a:r>
                <a:rPr lang="en-US" sz="1800" dirty="0">
                  <a:latin typeface="Consolas" panose="020B0609020204030204" pitchFamily="49" charset="0"/>
                </a:rPr>
                <a:t> foo(int n) {    </a:t>
              </a:r>
            </a:p>
            <a:p>
              <a:pPr marL="0" indent="0"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	for (int </a:t>
              </a:r>
              <a:r>
                <a:rPr lang="en-US" sz="1800" dirty="0" err="1">
                  <a:latin typeface="Consolas" panose="020B0609020204030204" pitchFamily="49" charset="0"/>
                </a:rPr>
                <a:t>i</a:t>
              </a:r>
              <a:r>
                <a:rPr lang="en-US" sz="1800" dirty="0">
                  <a:latin typeface="Consolas" panose="020B0609020204030204" pitchFamily="49" charset="0"/>
                </a:rPr>
                <a:t> = </a:t>
              </a:r>
              <a:r>
                <a:rPr lang="en-US" dirty="0">
                  <a:latin typeface="Consolas" panose="020B0609020204030204" pitchFamily="49" charset="0"/>
                </a:rPr>
                <a:t>1</a:t>
              </a:r>
              <a:r>
                <a:rPr lang="en-US" sz="1800" dirty="0">
                  <a:latin typeface="Consolas" panose="020B0609020204030204" pitchFamily="49" charset="0"/>
                </a:rPr>
                <a:t>; </a:t>
              </a:r>
              <a:r>
                <a:rPr lang="en-US" sz="1800" dirty="0" err="1">
                  <a:latin typeface="Consolas" panose="020B0609020204030204" pitchFamily="49" charset="0"/>
                </a:rPr>
                <a:t>i</a:t>
              </a:r>
              <a:r>
                <a:rPr lang="en-US" sz="1800" dirty="0">
                  <a:latin typeface="Consolas" panose="020B0609020204030204" pitchFamily="49" charset="0"/>
                </a:rPr>
                <a:t> </a:t>
              </a:r>
              <a:r>
                <a:rPr lang="en-US" dirty="0">
                  <a:latin typeface="Consolas" panose="020B0609020204030204" pitchFamily="49" charset="0"/>
                </a:rPr>
                <a:t>&lt;=</a:t>
              </a:r>
              <a:r>
                <a:rPr lang="en-US" sz="1800" dirty="0">
                  <a:latin typeface="Consolas" panose="020B0609020204030204" pitchFamily="49" charset="0"/>
                </a:rPr>
                <a:t> n; </a:t>
              </a:r>
              <a:r>
                <a:rPr lang="en-US" sz="1800" dirty="0" err="1"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=</a:t>
              </a:r>
              <a:r>
                <a:rPr lang="en-US" dirty="0" err="1"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*2</a:t>
              </a:r>
              <a:r>
                <a:rPr lang="en-US" sz="1800" dirty="0">
                  <a:latin typeface="Consolas" panose="020B0609020204030204" pitchFamily="49" charset="0"/>
                </a:rPr>
                <a:t>) </a:t>
              </a:r>
            </a:p>
            <a:p>
              <a:pPr marL="0" indent="0"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 	    printf(“%d\n”,</a:t>
              </a:r>
              <a:r>
                <a:rPr lang="en-US" sz="1800" dirty="0" err="1">
                  <a:latin typeface="Consolas" panose="020B0609020204030204" pitchFamily="49" charset="0"/>
                </a:rPr>
                <a:t>i</a:t>
              </a:r>
              <a:r>
                <a:rPr lang="en-US" sz="1800" dirty="0">
                  <a:latin typeface="Consolas" panose="020B0609020204030204" pitchFamily="49" charset="0"/>
                </a:rPr>
                <a:t>);    </a:t>
              </a:r>
            </a:p>
            <a:p>
              <a:pPr marL="0" indent="0"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}</a:t>
              </a:r>
              <a:endParaRPr lang="en-IN" sz="1800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2C690C-CDF1-D00C-24AA-795087299D84}"/>
                </a:ext>
              </a:extLst>
            </p:cNvPr>
            <p:cNvSpPr txBox="1"/>
            <p:nvPr/>
          </p:nvSpPr>
          <p:spPr>
            <a:xfrm>
              <a:off x="6393873" y="1195741"/>
              <a:ext cx="517190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dirty="0">
                  <a:latin typeface="Consolas" panose="020B0609020204030204" pitchFamily="49" charset="0"/>
                </a:rPr>
                <a:t>void</a:t>
              </a:r>
              <a:r>
                <a:rPr lang="en-US" sz="1800" dirty="0">
                  <a:latin typeface="Consolas" panose="020B0609020204030204" pitchFamily="49" charset="0"/>
                </a:rPr>
                <a:t> foo(int n) {    </a:t>
              </a:r>
            </a:p>
            <a:p>
              <a:pPr marL="0" indent="0"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	int </a:t>
              </a:r>
              <a:r>
                <a:rPr lang="en-US" sz="1800" dirty="0" err="1">
                  <a:latin typeface="Consolas" panose="020B0609020204030204" pitchFamily="49" charset="0"/>
                </a:rPr>
                <a:t>i</a:t>
              </a:r>
              <a:r>
                <a:rPr lang="en-US" sz="1800" dirty="0">
                  <a:latin typeface="Consolas" panose="020B0609020204030204" pitchFamily="49" charset="0"/>
                </a:rPr>
                <a:t> = </a:t>
              </a:r>
              <a:r>
                <a:rPr lang="en-US" dirty="0">
                  <a:latin typeface="Consolas" panose="020B0609020204030204" pitchFamily="49" charset="0"/>
                </a:rPr>
                <a:t>1</a:t>
              </a:r>
              <a:r>
                <a:rPr lang="en-US" sz="1800" dirty="0">
                  <a:latin typeface="Consolas" panose="020B0609020204030204" pitchFamily="49" charset="0"/>
                </a:rPr>
                <a:t>; </a:t>
              </a:r>
            </a:p>
            <a:p>
              <a:pPr marL="0" indent="0">
                <a:buNone/>
              </a:pPr>
              <a:r>
                <a:rPr lang="en-US" dirty="0">
                  <a:latin typeface="Consolas" panose="020B0609020204030204" pitchFamily="49" charset="0"/>
                </a:rPr>
                <a:t>	</a:t>
              </a:r>
              <a:r>
                <a:rPr lang="en-US" sz="1800" dirty="0">
                  <a:latin typeface="Consolas" panose="020B0609020204030204" pitchFamily="49" charset="0"/>
                </a:rPr>
                <a:t>while (</a:t>
              </a:r>
              <a:r>
                <a:rPr lang="en-US" sz="1800" dirty="0" err="1">
                  <a:latin typeface="Consolas" panose="020B0609020204030204" pitchFamily="49" charset="0"/>
                </a:rPr>
                <a:t>i</a:t>
              </a:r>
              <a:r>
                <a:rPr lang="en-US" sz="1800" dirty="0">
                  <a:latin typeface="Consolas" panose="020B0609020204030204" pitchFamily="49" charset="0"/>
                </a:rPr>
                <a:t> </a:t>
              </a:r>
              <a:r>
                <a:rPr lang="en-US" dirty="0">
                  <a:latin typeface="Consolas" panose="020B0609020204030204" pitchFamily="49" charset="0"/>
                </a:rPr>
                <a:t>&lt;=</a:t>
              </a:r>
              <a:r>
                <a:rPr lang="en-US" sz="1800" dirty="0">
                  <a:latin typeface="Consolas" panose="020B0609020204030204" pitchFamily="49" charset="0"/>
                </a:rPr>
                <a:t> n) {</a:t>
              </a:r>
            </a:p>
            <a:p>
              <a:pPr marL="0" indent="0"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 	    printf(“%d\n”,</a:t>
              </a:r>
              <a:r>
                <a:rPr lang="en-US" sz="1800" dirty="0" err="1">
                  <a:latin typeface="Consolas" panose="020B0609020204030204" pitchFamily="49" charset="0"/>
                </a:rPr>
                <a:t>i</a:t>
              </a:r>
              <a:r>
                <a:rPr lang="en-US" sz="1800" dirty="0">
                  <a:latin typeface="Consolas" panose="020B0609020204030204" pitchFamily="49" charset="0"/>
                </a:rPr>
                <a:t>); </a:t>
              </a:r>
            </a:p>
            <a:p>
              <a:pPr marL="0" indent="0">
                <a:buNone/>
              </a:pPr>
              <a:r>
                <a:rPr lang="en-US" dirty="0">
                  <a:latin typeface="Consolas" panose="020B0609020204030204" pitchFamily="49" charset="0"/>
                </a:rPr>
                <a:t>	    </a:t>
              </a:r>
              <a:r>
                <a:rPr lang="en-US" sz="1800" dirty="0" err="1"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=</a:t>
              </a:r>
              <a:r>
                <a:rPr lang="en-US" dirty="0" err="1"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*2;</a:t>
              </a:r>
            </a:p>
            <a:p>
              <a:pPr marL="0" indent="0"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	}</a:t>
              </a:r>
            </a:p>
            <a:p>
              <a:pPr marL="0" indent="0">
                <a:buNone/>
              </a:pPr>
              <a:r>
                <a:rPr lang="en-US" sz="1800" dirty="0">
                  <a:latin typeface="Consolas" panose="020B0609020204030204" pitchFamily="49" charset="0"/>
                </a:rPr>
                <a:t>}</a:t>
              </a:r>
              <a:endParaRPr lang="en-IN" sz="1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8819B-14B7-03C3-8991-985F94604ECB}"/>
              </a:ext>
            </a:extLst>
          </p:cNvPr>
          <p:cNvSpPr txBox="1"/>
          <p:nvPr/>
        </p:nvSpPr>
        <p:spPr>
          <a:xfrm>
            <a:off x="6393873" y="4220492"/>
            <a:ext cx="51719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foo(int n) {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 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while 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&gt;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    printf(“%d\n”,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/2;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IN" sz="1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A2EE6-9596-F01F-96BE-3B9FA7A1F0C9}"/>
              </a:ext>
            </a:extLst>
          </p:cNvPr>
          <p:cNvSpPr txBox="1"/>
          <p:nvPr/>
        </p:nvSpPr>
        <p:spPr>
          <a:xfrm>
            <a:off x="5417797" y="3486805"/>
            <a:ext cx="94769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O(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IN" b="1" dirty="0"/>
              <a:t> 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B4A14-3839-157C-9633-EEF72349A671}"/>
              </a:ext>
            </a:extLst>
          </p:cNvPr>
          <p:cNvSpPr txBox="1"/>
          <p:nvPr/>
        </p:nvSpPr>
        <p:spPr>
          <a:xfrm>
            <a:off x="5417797" y="6372818"/>
            <a:ext cx="94769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O(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IN" b="1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314404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5027-BAFA-20B9-102F-A5D02162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 incrementing by constant power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D648C-FA13-8E77-3B5C-2EF7A5B0B9AF}"/>
              </a:ext>
            </a:extLst>
          </p:cNvPr>
          <p:cNvSpPr txBox="1"/>
          <p:nvPr/>
        </p:nvSpPr>
        <p:spPr>
          <a:xfrm>
            <a:off x="913014" y="1447669"/>
            <a:ext cx="6111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foo(int n) {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for (int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sz="1800" dirty="0">
                <a:latin typeface="Consolas" panose="020B0609020204030204" pitchFamily="49" charset="0"/>
              </a:rPr>
              <a:t> n;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 pow(</a:t>
            </a:r>
            <a:r>
              <a:rPr lang="en-US" dirty="0" err="1">
                <a:latin typeface="Consolas" panose="020B0609020204030204" pitchFamily="49" charset="0"/>
              </a:rPr>
              <a:t>i,c</a:t>
            </a:r>
            <a:r>
              <a:rPr lang="en-US" sz="1800" dirty="0">
                <a:latin typeface="Consolas" panose="020B0609020204030204" pitchFamily="49" charset="0"/>
              </a:rPr>
              <a:t>) 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    printf(“%d\n”,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IN" sz="18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03AF2-0676-D762-4298-307136F67E4B}"/>
              </a:ext>
            </a:extLst>
          </p:cNvPr>
          <p:cNvSpPr txBox="1"/>
          <p:nvPr/>
        </p:nvSpPr>
        <p:spPr>
          <a:xfrm>
            <a:off x="5417797" y="3486805"/>
            <a:ext cx="138852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O(log(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IN" b="1" dirty="0"/>
              <a:t> n))</a:t>
            </a:r>
          </a:p>
        </p:txBody>
      </p:sp>
    </p:spTree>
    <p:extLst>
      <p:ext uri="{BB962C8B-B14F-4D97-AF65-F5344CB8AC3E}">
        <p14:creationId xmlns:p14="http://schemas.microsoft.com/office/powerpoint/2010/main" val="134342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A791-A9C9-9567-DBC1-9680E623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21" y="-104212"/>
            <a:ext cx="10515600" cy="1325563"/>
          </a:xfrm>
        </p:spPr>
        <p:txBody>
          <a:bodyPr/>
          <a:lstStyle/>
          <a:p>
            <a:r>
              <a:rPr lang="en-IN" dirty="0"/>
              <a:t>Order of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2B0A4-05AE-6DEC-243B-7D82573C8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4773" y="975653"/>
            <a:ext cx="3301278" cy="56274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A90ED4-5870-4A4A-7EB7-7CDCC5F6C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664" y="975653"/>
            <a:ext cx="3992558" cy="221412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CEDBF18-F8C3-06D4-166B-6DFA0DC489C3}"/>
              </a:ext>
            </a:extLst>
          </p:cNvPr>
          <p:cNvCxnSpPr/>
          <p:nvPr/>
        </p:nvCxnSpPr>
        <p:spPr>
          <a:xfrm rot="5400000" flipH="1" flipV="1">
            <a:off x="2472979" y="3352638"/>
            <a:ext cx="4984693" cy="938676"/>
          </a:xfrm>
          <a:prstGeom prst="bentConnector3">
            <a:avLst>
              <a:gd name="adj1" fmla="val 99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995811-3410-20BA-CAE0-D953369524B0}"/>
              </a:ext>
            </a:extLst>
          </p:cNvPr>
          <p:cNvCxnSpPr/>
          <p:nvPr/>
        </p:nvCxnSpPr>
        <p:spPr>
          <a:xfrm flipH="1">
            <a:off x="3635347" y="6327972"/>
            <a:ext cx="853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613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5027-BAFA-20B9-102F-A5D02162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Loops: Different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D648C-FA13-8E77-3B5C-2EF7A5B0B9AF}"/>
              </a:ext>
            </a:extLst>
          </p:cNvPr>
          <p:cNvSpPr txBox="1"/>
          <p:nvPr/>
        </p:nvSpPr>
        <p:spPr>
          <a:xfrm>
            <a:off x="838200" y="1551015"/>
            <a:ext cx="6111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foo(int n, int m) {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for (int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n/2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sz="1800" dirty="0">
                <a:latin typeface="Consolas" panose="020B0609020204030204" pitchFamily="49" charset="0"/>
              </a:rPr>
              <a:t> n;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    printf(“%d\n”,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 for (int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 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sz="1800" dirty="0">
                <a:latin typeface="Consolas" panose="020B0609020204030204" pitchFamily="49" charset="0"/>
              </a:rPr>
              <a:t> m;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    printf(“%d\n”,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IN" sz="1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58219-9341-58A7-190A-0EC901C10127}"/>
              </a:ext>
            </a:extLst>
          </p:cNvPr>
          <p:cNvSpPr txBox="1"/>
          <p:nvPr/>
        </p:nvSpPr>
        <p:spPr>
          <a:xfrm>
            <a:off x="907473" y="4157711"/>
            <a:ext cx="6111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foo(</a:t>
            </a:r>
            <a:r>
              <a:rPr lang="en-US" sz="1800">
                <a:latin typeface="Consolas" panose="020B0609020204030204" pitchFamily="49" charset="0"/>
              </a:rPr>
              <a:t>int n, int m) </a:t>
            </a:r>
            <a:r>
              <a:rPr lang="en-US" sz="1800" dirty="0">
                <a:latin typeface="Consolas" panose="020B0609020204030204" pitchFamily="49" charset="0"/>
              </a:rPr>
              <a:t>{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for (int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 1;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sz="1800" dirty="0">
                <a:latin typeface="Consolas" panose="020B0609020204030204" pitchFamily="49" charset="0"/>
              </a:rPr>
              <a:t> n;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 for (int </a:t>
            </a:r>
            <a:r>
              <a:rPr lang="en-US" dirty="0">
                <a:latin typeface="Consolas" panose="020B0609020204030204" pitchFamily="49" charset="0"/>
              </a:rPr>
              <a:t>j</a:t>
            </a:r>
            <a:r>
              <a:rPr lang="en-US" sz="1800" dirty="0">
                <a:latin typeface="Consolas" panose="020B0609020204030204" pitchFamily="49" charset="0"/>
              </a:rPr>
              <a:t> = 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j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+m/2 &lt;=</a:t>
            </a:r>
            <a:r>
              <a:rPr lang="en-US" sz="1800" dirty="0">
                <a:latin typeface="Consolas" panose="020B0609020204030204" pitchFamily="49" charset="0"/>
              </a:rPr>
              <a:t> m; </a:t>
            </a:r>
            <a:r>
              <a:rPr lang="en-US" dirty="0" err="1">
                <a:latin typeface="Consolas" panose="020B0609020204030204" pitchFamily="49" charset="0"/>
              </a:rPr>
              <a:t>j</a:t>
            </a:r>
            <a:r>
              <a:rPr lang="en-US" sz="1800" dirty="0" err="1">
                <a:latin typeface="Consolas" panose="020B0609020204030204" pitchFamily="49" charset="0"/>
              </a:rPr>
              <a:t>++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    printf(“Hello World”);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IN" sz="1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53F80-E869-B70C-8EF6-234BC6532D4A}"/>
              </a:ext>
            </a:extLst>
          </p:cNvPr>
          <p:cNvSpPr txBox="1"/>
          <p:nvPr/>
        </p:nvSpPr>
        <p:spPr>
          <a:xfrm>
            <a:off x="6783184" y="2058846"/>
            <a:ext cx="91082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O(</a:t>
            </a:r>
            <a:r>
              <a:rPr lang="en-IN" b="1" dirty="0" err="1"/>
              <a:t>n+m</a:t>
            </a:r>
            <a:r>
              <a:rPr lang="en-IN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AA02-55D5-4D69-D0C0-D00517988A60}"/>
              </a:ext>
            </a:extLst>
          </p:cNvPr>
          <p:cNvSpPr txBox="1"/>
          <p:nvPr/>
        </p:nvSpPr>
        <p:spPr>
          <a:xfrm>
            <a:off x="6783184" y="4632960"/>
            <a:ext cx="7954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O(nm)</a:t>
            </a:r>
          </a:p>
        </p:txBody>
      </p:sp>
    </p:spTree>
    <p:extLst>
      <p:ext uri="{BB962C8B-B14F-4D97-AF65-F5344CB8AC3E}">
        <p14:creationId xmlns:p14="http://schemas.microsoft.com/office/powerpoint/2010/main" val="14506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B453-D27F-B037-69AB-7037B86B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Exercise: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E5498-8571-3B98-CE51-939D137EDF7E}"/>
              </a:ext>
            </a:extLst>
          </p:cNvPr>
          <p:cNvSpPr txBox="1"/>
          <p:nvPr/>
        </p:nvSpPr>
        <p:spPr>
          <a:xfrm>
            <a:off x="838200" y="1386802"/>
            <a:ext cx="65185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foo(int n) {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for (int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n/2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sz="1800" dirty="0">
                <a:latin typeface="Consolas" panose="020B0609020204030204" pitchFamily="49" charset="0"/>
              </a:rPr>
              <a:t> n;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 for (int </a:t>
            </a:r>
            <a:r>
              <a:rPr lang="en-US" dirty="0">
                <a:latin typeface="Consolas" panose="020B0609020204030204" pitchFamily="49" charset="0"/>
              </a:rPr>
              <a:t>j</a:t>
            </a:r>
            <a:r>
              <a:rPr lang="en-US" sz="1800" dirty="0">
                <a:latin typeface="Consolas" panose="020B0609020204030204" pitchFamily="49" charset="0"/>
              </a:rPr>
              <a:t> = 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j</a:t>
            </a:r>
            <a:r>
              <a:rPr lang="en-US" sz="1800" dirty="0">
                <a:latin typeface="Consolas" panose="020B0609020204030204" pitchFamily="49" charset="0"/>
              </a:rPr>
              <a:t> +n/2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</a:rPr>
              <a:t>j</a:t>
            </a:r>
            <a:r>
              <a:rPr lang="en-US" sz="1800" dirty="0" err="1">
                <a:latin typeface="Consolas" panose="020B0609020204030204" pitchFamily="49" charset="0"/>
              </a:rPr>
              <a:t>++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for (int </a:t>
            </a:r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en-US" sz="1800" dirty="0">
                <a:latin typeface="Consolas" panose="020B0609020204030204" pitchFamily="49" charset="0"/>
              </a:rPr>
              <a:t> = 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</a:rPr>
              <a:t> k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sz="1800" dirty="0">
                <a:latin typeface="Consolas" panose="020B0609020204030204" pitchFamily="49" charset="0"/>
              </a:rPr>
              <a:t>; k=k*2)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    printf(“Hello World”);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IN" sz="1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60476-53BA-50C6-C963-9C1A40B08584}"/>
              </a:ext>
            </a:extLst>
          </p:cNvPr>
          <p:cNvSpPr txBox="1"/>
          <p:nvPr/>
        </p:nvSpPr>
        <p:spPr>
          <a:xfrm>
            <a:off x="7057505" y="1894633"/>
            <a:ext cx="112242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O(n</a:t>
            </a:r>
            <a:r>
              <a:rPr lang="en-IN" b="1" baseline="30000" dirty="0"/>
              <a:t>2</a:t>
            </a:r>
            <a:r>
              <a:rPr lang="en-IN" b="1" dirty="0"/>
              <a:t>logn)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4D1C6-E958-A4F8-34C8-652BDF762A5B}"/>
              </a:ext>
            </a:extLst>
          </p:cNvPr>
          <p:cNvSpPr txBox="1"/>
          <p:nvPr/>
        </p:nvSpPr>
        <p:spPr>
          <a:xfrm>
            <a:off x="838200" y="3842194"/>
            <a:ext cx="50732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foo(int n) {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for (int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 1;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&lt;= n;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++)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  for (int </a:t>
            </a:r>
            <a:r>
              <a:rPr lang="en-US" dirty="0">
                <a:latin typeface="Consolas" panose="020B0609020204030204" pitchFamily="49" charset="0"/>
              </a:rPr>
              <a:t>j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</a:rPr>
              <a:t>j</a:t>
            </a:r>
            <a:r>
              <a:rPr lang="en-US" sz="1800" dirty="0"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</a:rPr>
              <a:t>j</a:t>
            </a:r>
            <a:r>
              <a:rPr lang="en-US" sz="1800" dirty="0" err="1">
                <a:latin typeface="Consolas" panose="020B0609020204030204" pitchFamily="49" charset="0"/>
              </a:rPr>
              <a:t>++</a:t>
            </a:r>
            <a:r>
              <a:rPr lang="en-US" sz="1800" dirty="0">
                <a:latin typeface="Consolas" panose="020B0609020204030204" pitchFamily="49" charset="0"/>
              </a:rPr>
              <a:t>)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        printf(“%d\n”,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IN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D8E7-6ADB-806D-1F48-75570707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calculate Time taken: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5A3D-BAE7-D6A1-CB81-AAE75113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9201"/>
            <a:ext cx="10741429" cy="4957156"/>
          </a:xfrm>
        </p:spPr>
        <p:txBody>
          <a:bodyPr/>
          <a:lstStyle/>
          <a:p>
            <a:r>
              <a:rPr lang="en-US" dirty="0"/>
              <a:t>Steps: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For </a:t>
            </a:r>
            <a:r>
              <a:rPr lang="en-US" dirty="0">
                <a:solidFill>
                  <a:srgbClr val="0070C0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each instruction 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of the algorithm, calculate the total time required for execution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Determine 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the </a:t>
            </a: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time needed to execute 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each operation</a:t>
            </a: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cost, c unit time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Determine </a:t>
            </a: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number of times each instruction is executed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when the program is run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Sum up all the times to get a running time of the program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951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B453-D27F-B037-69AB-7037B86B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88" y="356576"/>
            <a:ext cx="10440583" cy="516024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Complexity of Array and Linked 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F76A19-0DD1-D915-1CB3-FDACCFB0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244" y="1204001"/>
            <a:ext cx="972385" cy="40483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Array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EF4CEF-809E-DE96-31C0-0F73FB0D9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4544" y="1204001"/>
            <a:ext cx="2315094" cy="36277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Linked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7A056-70B5-534A-459A-C1D27ED523F2}"/>
              </a:ext>
            </a:extLst>
          </p:cNvPr>
          <p:cNvSpPr txBox="1"/>
          <p:nvPr/>
        </p:nvSpPr>
        <p:spPr>
          <a:xfrm>
            <a:off x="485113" y="1713552"/>
            <a:ext cx="290329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C00CC"/>
                </a:solidFill>
              </a:rPr>
              <a:t>Access</a:t>
            </a:r>
          </a:p>
          <a:p>
            <a:r>
              <a:rPr lang="en-IN" sz="1800" dirty="0">
                <a:solidFill>
                  <a:srgbClr val="CC00CC"/>
                </a:solidFill>
              </a:rPr>
              <a:t>Search</a:t>
            </a:r>
          </a:p>
          <a:p>
            <a:endParaRPr lang="en-IN" sz="1800" dirty="0">
              <a:solidFill>
                <a:srgbClr val="CC00CC"/>
              </a:solidFill>
            </a:endParaRPr>
          </a:p>
          <a:p>
            <a:r>
              <a:rPr lang="en-IN" sz="1800" dirty="0">
                <a:solidFill>
                  <a:srgbClr val="00B050"/>
                </a:solidFill>
              </a:rPr>
              <a:t>Insertion (At beginning) :</a:t>
            </a:r>
          </a:p>
          <a:p>
            <a:endParaRPr lang="en-IN" sz="1800" dirty="0">
              <a:solidFill>
                <a:srgbClr val="00B050"/>
              </a:solidFill>
            </a:endParaRPr>
          </a:p>
          <a:p>
            <a:r>
              <a:rPr lang="en-IN" sz="1800" dirty="0">
                <a:solidFill>
                  <a:srgbClr val="00B050"/>
                </a:solidFill>
              </a:rPr>
              <a:t>Insertion (At End) :</a:t>
            </a:r>
            <a:endParaRPr lang="en-IN" dirty="0">
              <a:solidFill>
                <a:srgbClr val="00B050"/>
              </a:solidFill>
            </a:endParaRPr>
          </a:p>
          <a:p>
            <a:endParaRPr lang="en-IN" sz="1800" dirty="0">
              <a:solidFill>
                <a:srgbClr val="00B050"/>
              </a:solidFill>
            </a:endParaRPr>
          </a:p>
          <a:p>
            <a:endParaRPr lang="en-IN" sz="1800" dirty="0">
              <a:solidFill>
                <a:srgbClr val="00B050"/>
              </a:solidFill>
            </a:endParaRPr>
          </a:p>
          <a:p>
            <a:r>
              <a:rPr lang="en-IN" sz="1800" dirty="0">
                <a:solidFill>
                  <a:srgbClr val="00B050"/>
                </a:solidFill>
              </a:rPr>
              <a:t>Insertion (At given position) :</a:t>
            </a:r>
          </a:p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sz="1800" dirty="0">
                <a:solidFill>
                  <a:srgbClr val="0070C0"/>
                </a:solidFill>
              </a:rPr>
              <a:t>Deletion (At beginning) :</a:t>
            </a:r>
          </a:p>
          <a:p>
            <a:endParaRPr lang="en-IN" sz="1800" dirty="0">
              <a:solidFill>
                <a:srgbClr val="0070C0"/>
              </a:solidFill>
            </a:endParaRPr>
          </a:p>
          <a:p>
            <a:r>
              <a:rPr lang="en-IN" sz="1800" dirty="0">
                <a:solidFill>
                  <a:srgbClr val="0070C0"/>
                </a:solidFill>
              </a:rPr>
              <a:t>Deletion (At End) :</a:t>
            </a:r>
          </a:p>
          <a:p>
            <a:endParaRPr lang="en-IN" sz="1800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sz="1800" dirty="0">
                <a:solidFill>
                  <a:srgbClr val="0070C0"/>
                </a:solidFill>
              </a:rPr>
              <a:t>Deletion (At given position) :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C704B-CAFA-AF9D-EBF1-420B2394924A}"/>
              </a:ext>
            </a:extLst>
          </p:cNvPr>
          <p:cNvSpPr txBox="1"/>
          <p:nvPr/>
        </p:nvSpPr>
        <p:spPr>
          <a:xfrm>
            <a:off x="3749244" y="1692206"/>
            <a:ext cx="25399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C00CC"/>
                </a:solidFill>
              </a:rPr>
              <a:t>O(1)</a:t>
            </a:r>
          </a:p>
          <a:p>
            <a:r>
              <a:rPr lang="en-IN" dirty="0">
                <a:solidFill>
                  <a:srgbClr val="CC00CC"/>
                </a:solidFill>
              </a:rPr>
              <a:t>O(n)</a:t>
            </a:r>
          </a:p>
          <a:p>
            <a:endParaRPr lang="en-IN" sz="1800" dirty="0">
              <a:solidFill>
                <a:srgbClr val="CC00CC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O(n) </a:t>
            </a:r>
          </a:p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Space available: O(1)</a:t>
            </a:r>
          </a:p>
          <a:p>
            <a:r>
              <a:rPr lang="en-IN" dirty="0">
                <a:solidFill>
                  <a:srgbClr val="00B050"/>
                </a:solidFill>
              </a:rPr>
              <a:t>Space not available: O(n)</a:t>
            </a:r>
          </a:p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O(n)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O(n) 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Space available: O(1)</a:t>
            </a:r>
          </a:p>
          <a:p>
            <a:r>
              <a:rPr lang="en-IN" dirty="0">
                <a:solidFill>
                  <a:srgbClr val="0070C0"/>
                </a:solidFill>
              </a:rPr>
              <a:t>If resized: O(n)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O(n)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A174292-3B95-58A4-E3F5-0BB3D798D7B6}"/>
              </a:ext>
            </a:extLst>
          </p:cNvPr>
          <p:cNvSpPr txBox="1">
            <a:spLocks/>
          </p:cNvSpPr>
          <p:nvPr/>
        </p:nvSpPr>
        <p:spPr>
          <a:xfrm>
            <a:off x="485113" y="1204001"/>
            <a:ext cx="1352000" cy="3627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Operation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149821-72F8-5D07-16BE-689A2E52012C}"/>
              </a:ext>
            </a:extLst>
          </p:cNvPr>
          <p:cNvSpPr txBox="1"/>
          <p:nvPr/>
        </p:nvSpPr>
        <p:spPr>
          <a:xfrm>
            <a:off x="7244544" y="1692205"/>
            <a:ext cx="6479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C00CC"/>
                </a:solidFill>
              </a:rPr>
              <a:t>O(n)</a:t>
            </a:r>
          </a:p>
          <a:p>
            <a:r>
              <a:rPr lang="en-IN" dirty="0">
                <a:solidFill>
                  <a:srgbClr val="CC00CC"/>
                </a:solidFill>
              </a:rPr>
              <a:t>O(n)</a:t>
            </a:r>
          </a:p>
          <a:p>
            <a:endParaRPr lang="en-IN" sz="1800" dirty="0">
              <a:solidFill>
                <a:srgbClr val="CC00CC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O(1) </a:t>
            </a:r>
          </a:p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O(n)</a:t>
            </a:r>
          </a:p>
          <a:p>
            <a:endParaRPr lang="en-IN" dirty="0">
              <a:solidFill>
                <a:srgbClr val="00B05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O(n)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O(1) 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O(n)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23421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Complexity and Tractability </a:t>
            </a:r>
            <a:endParaRPr 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828800" y="1222778"/>
          <a:ext cx="8121650" cy="2841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444142" imgH="2253765" progId="Word.Document.8">
                  <p:embed/>
                </p:oleObj>
              </mc:Choice>
              <mc:Fallback>
                <p:oleObj name="Document" r:id="rId2" imgW="6444142" imgH="2253765" progId="Word.Document.8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22778"/>
                        <a:ext cx="8121650" cy="284191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5679600" y="3606547"/>
          <a:ext cx="5366225" cy="316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660560" imgH="2711880" progId="Excel.Sheet.8">
                  <p:embed/>
                </p:oleObj>
              </mc:Choice>
              <mc:Fallback>
                <p:oleObj name="Worksheet" r:id="rId4" imgW="4660560" imgH="2711880" progId="Excel.Sheet.8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9600" y="3606547"/>
                        <a:ext cx="5366225" cy="3162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775700" y="3835400"/>
            <a:ext cx="381158" cy="35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>
            <a:spAutoFit/>
          </a:bodyPr>
          <a:lstStyle/>
          <a:p>
            <a:pPr defTabSz="966788"/>
            <a:r>
              <a:rPr lang="en-US" sz="1700" i="1" dirty="0">
                <a:solidFill>
                  <a:srgbClr val="00CCFF"/>
                </a:solidFill>
              </a:rPr>
              <a:t>n</a:t>
            </a:r>
            <a:r>
              <a:rPr lang="en-US" sz="1700" baseline="30000" dirty="0">
                <a:solidFill>
                  <a:srgbClr val="00CCFF"/>
                </a:solidFill>
              </a:rPr>
              <a:t>2</a:t>
            </a:r>
            <a:endParaRPr lang="en-US" sz="1700" dirty="0">
              <a:solidFill>
                <a:srgbClr val="00CCFF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9417050" y="4241800"/>
            <a:ext cx="786718" cy="35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>
            <a:spAutoFit/>
          </a:bodyPr>
          <a:lstStyle/>
          <a:p>
            <a:pPr defTabSz="966788"/>
            <a:r>
              <a:rPr lang="en-US" sz="1700" i="1">
                <a:solidFill>
                  <a:srgbClr val="FFCC00"/>
                </a:solidFill>
              </a:rPr>
              <a:t>n</a:t>
            </a:r>
            <a:r>
              <a:rPr lang="en-US" sz="1700">
                <a:solidFill>
                  <a:srgbClr val="FFCC00"/>
                </a:solidFill>
              </a:rPr>
              <a:t> log </a:t>
            </a:r>
            <a:r>
              <a:rPr lang="en-US" sz="1700" i="1">
                <a:solidFill>
                  <a:srgbClr val="FFCC00"/>
                </a:solidFill>
              </a:rPr>
              <a:t>n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9496425" y="4729163"/>
            <a:ext cx="307420" cy="35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>
            <a:spAutoFit/>
          </a:bodyPr>
          <a:lstStyle/>
          <a:p>
            <a:pPr defTabSz="966788"/>
            <a:r>
              <a:rPr lang="en-US" sz="1700" i="1">
                <a:solidFill>
                  <a:srgbClr val="FF00FF"/>
                </a:solidFill>
              </a:rPr>
              <a:t>n</a:t>
            </a:r>
            <a:endParaRPr lang="en-US" sz="1700">
              <a:solidFill>
                <a:srgbClr val="FF00FF"/>
              </a:solidFill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9496426" y="5703888"/>
            <a:ext cx="624815" cy="35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>
            <a:spAutoFit/>
          </a:bodyPr>
          <a:lstStyle/>
          <a:p>
            <a:pPr defTabSz="966788"/>
            <a:r>
              <a:rPr lang="en-US" sz="1700">
                <a:solidFill>
                  <a:srgbClr val="0033CC"/>
                </a:solidFill>
              </a:rPr>
              <a:t>log</a:t>
            </a:r>
            <a:r>
              <a:rPr lang="en-US" sz="1700" i="1">
                <a:solidFill>
                  <a:srgbClr val="0033CC"/>
                </a:solidFill>
              </a:rPr>
              <a:t> n</a:t>
            </a:r>
            <a:endParaRPr lang="en-US" sz="1700">
              <a:solidFill>
                <a:srgbClr val="0033CC"/>
              </a:solidFill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7816850" y="3916363"/>
            <a:ext cx="381158" cy="35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>
            <a:spAutoFit/>
          </a:bodyPr>
          <a:lstStyle/>
          <a:p>
            <a:pPr defTabSz="966788"/>
            <a:r>
              <a:rPr lang="en-US" sz="1700" i="1">
                <a:solidFill>
                  <a:srgbClr val="800080"/>
                </a:solidFill>
              </a:rPr>
              <a:t>n</a:t>
            </a:r>
            <a:r>
              <a:rPr lang="en-US" sz="1700" baseline="30000">
                <a:solidFill>
                  <a:srgbClr val="800080"/>
                </a:solidFill>
              </a:rPr>
              <a:t>3</a:t>
            </a:r>
            <a:endParaRPr lang="en-US" sz="1700">
              <a:solidFill>
                <a:srgbClr val="800080"/>
              </a:solidFill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496175" y="3752850"/>
            <a:ext cx="381158" cy="35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>
            <a:spAutoFit/>
          </a:bodyPr>
          <a:lstStyle/>
          <a:p>
            <a:pPr defTabSz="966788"/>
            <a:r>
              <a:rPr lang="en-US" sz="1700">
                <a:solidFill>
                  <a:srgbClr val="663300"/>
                </a:solidFill>
              </a:rPr>
              <a:t>2</a:t>
            </a:r>
            <a:r>
              <a:rPr lang="en-US" sz="1700" i="1" baseline="30000">
                <a:solidFill>
                  <a:srgbClr val="663300"/>
                </a:solidFill>
              </a:rPr>
              <a:t>n</a:t>
            </a:r>
            <a:endParaRPr lang="en-US" sz="170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43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Complexity and Tractability </a:t>
            </a:r>
            <a:endParaRPr 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831975" y="1222375"/>
          <a:ext cx="8078788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444142" imgH="2253765" progId="Word.Document.8">
                  <p:embed/>
                </p:oleObj>
              </mc:Choice>
              <mc:Fallback>
                <p:oleObj name="Document" r:id="rId3" imgW="6444142" imgH="2253765" progId="Word.Document.8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1222375"/>
                        <a:ext cx="8078788" cy="282575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F42299-85AA-EBFF-3E14-E1A9531D95E6}"/>
              </a:ext>
            </a:extLst>
          </p:cNvPr>
          <p:cNvSpPr txBox="1"/>
          <p:nvPr/>
        </p:nvSpPr>
        <p:spPr>
          <a:xfrm>
            <a:off x="2514601" y="3048000"/>
            <a:ext cx="685469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Suppose each operation takes 1ns, how much time will it take to sort 1 </a:t>
            </a:r>
          </a:p>
          <a:p>
            <a:r>
              <a:rPr lang="en-IN" dirty="0"/>
              <a:t>Billion customer if algorithm with time complexity of n^2 is chosen?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1hr= 3.6 * 10 </a:t>
            </a:r>
            <a:r>
              <a:rPr lang="en-IN" baseline="30000" dirty="0"/>
              <a:t>12 </a:t>
            </a:r>
            <a:r>
              <a:rPr lang="en-IN" dirty="0"/>
              <a:t>ns</a:t>
            </a:r>
            <a:endParaRPr lang="en-IN" baseline="30000" dirty="0"/>
          </a:p>
          <a:p>
            <a:r>
              <a:rPr lang="en-IN" dirty="0"/>
              <a:t>1day= 8.64 * 10</a:t>
            </a:r>
            <a:r>
              <a:rPr lang="en-IN" baseline="30000" dirty="0"/>
              <a:t>13 </a:t>
            </a:r>
            <a:r>
              <a:rPr lang="en-IN" dirty="0"/>
              <a:t>ns</a:t>
            </a:r>
            <a:endParaRPr lang="en-IN" baseline="30000" dirty="0"/>
          </a:p>
          <a:p>
            <a:r>
              <a:rPr lang="en-IN" dirty="0"/>
              <a:t>1week= 6.05 * 10</a:t>
            </a:r>
            <a:r>
              <a:rPr lang="en-IN" baseline="30000" dirty="0"/>
              <a:t>14 </a:t>
            </a:r>
            <a:r>
              <a:rPr lang="en-IN" dirty="0"/>
              <a:t>ns</a:t>
            </a:r>
            <a:endParaRPr lang="en-IN" baseline="30000" dirty="0"/>
          </a:p>
          <a:p>
            <a:r>
              <a:rPr lang="en-IN" dirty="0"/>
              <a:t>1month= 2.62 * 10</a:t>
            </a:r>
            <a:r>
              <a:rPr lang="en-IN" baseline="30000" dirty="0"/>
              <a:t>15 </a:t>
            </a:r>
            <a:r>
              <a:rPr lang="en-IN" dirty="0"/>
              <a:t>ns</a:t>
            </a:r>
            <a:endParaRPr lang="en-IN" baseline="30000" dirty="0"/>
          </a:p>
          <a:p>
            <a:r>
              <a:rPr lang="en-IN" dirty="0"/>
              <a:t>1year= 3.15 * 10</a:t>
            </a:r>
            <a:r>
              <a:rPr lang="en-IN" baseline="30000" dirty="0"/>
              <a:t>16 </a:t>
            </a:r>
            <a:r>
              <a:rPr lang="en-IN" dirty="0"/>
              <a:t>ns</a:t>
            </a:r>
          </a:p>
          <a:p>
            <a:endParaRPr lang="en-IN" baseline="30000" dirty="0"/>
          </a:p>
          <a:p>
            <a:r>
              <a:rPr lang="en-IN" dirty="0"/>
              <a:t>Big bang = 4.32 * 10</a:t>
            </a:r>
            <a:r>
              <a:rPr lang="en-IN" baseline="30000" dirty="0"/>
              <a:t>26 </a:t>
            </a:r>
            <a:r>
              <a:rPr lang="en-IN" dirty="0"/>
              <a:t>ns</a:t>
            </a:r>
          </a:p>
          <a:p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194793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D74D-3536-7CD7-4908-86BF6859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D775-ECE2-9F4F-BC79-F87AF9B4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Low-level instruction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Have a </a:t>
            </a:r>
            <a:r>
              <a:rPr lang="en-US" b="1" u="sng" dirty="0">
                <a:solidFill>
                  <a:schemeClr val="accent2"/>
                </a:solidFill>
              </a:rPr>
              <a:t>constant execution time, or 1 unit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Assigning a value to a variable </a:t>
            </a:r>
            <a:r>
              <a:rPr lang="en-US" sz="2400" dirty="0">
                <a:solidFill>
                  <a:schemeClr val="accent1"/>
                </a:solidFill>
              </a:rPr>
              <a:t>(a = 3)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Following an object reference</a:t>
            </a:r>
          </a:p>
          <a:p>
            <a:r>
              <a:rPr lang="en-US" sz="2400" dirty="0"/>
              <a:t>Performing an arithmetic operation  </a:t>
            </a:r>
            <a:r>
              <a:rPr lang="en-US" sz="2400" dirty="0">
                <a:solidFill>
                  <a:schemeClr val="accent1"/>
                </a:solidFill>
              </a:rPr>
              <a:t>(a + b)</a:t>
            </a:r>
          </a:p>
          <a:p>
            <a:r>
              <a:rPr lang="en-US" sz="2400" dirty="0"/>
              <a:t>Comparing two numbers </a:t>
            </a:r>
            <a:r>
              <a:rPr lang="en-US" sz="2400" dirty="0">
                <a:solidFill>
                  <a:schemeClr val="accent1"/>
                </a:solidFill>
              </a:rPr>
              <a:t>(a &gt; b)</a:t>
            </a:r>
          </a:p>
          <a:p>
            <a:r>
              <a:rPr lang="en-US" sz="2400" dirty="0"/>
              <a:t>Accessing a single element of an array by index </a:t>
            </a:r>
            <a:r>
              <a:rPr lang="en-US" sz="2400" dirty="0">
                <a:solidFill>
                  <a:schemeClr val="accent1"/>
                </a:solidFill>
              </a:rPr>
              <a:t>a[2]</a:t>
            </a:r>
          </a:p>
          <a:p>
            <a:r>
              <a:rPr lang="en-US" sz="2400" dirty="0"/>
              <a:t>Calling a method</a:t>
            </a:r>
            <a:endParaRPr lang="en-US" sz="2400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printf(….), </a:t>
            </a:r>
            <a:r>
              <a:rPr lang="en-US" sz="2000" dirty="0" err="1">
                <a:solidFill>
                  <a:schemeClr val="accent1"/>
                </a:solidFill>
              </a:rPr>
              <a:t>scanf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search(</a:t>
            </a:r>
            <a:r>
              <a:rPr lang="en-US" sz="2000" dirty="0" err="1">
                <a:solidFill>
                  <a:srgbClr val="0070C0"/>
                </a:solidFill>
              </a:rPr>
              <a:t>arr</a:t>
            </a:r>
            <a:r>
              <a:rPr lang="en-US" sz="2000" dirty="0">
                <a:solidFill>
                  <a:srgbClr val="0070C0"/>
                </a:solidFill>
              </a:rPr>
              <a:t>, 3)</a:t>
            </a:r>
          </a:p>
          <a:p>
            <a:r>
              <a:rPr lang="en-US" sz="2400" dirty="0"/>
              <a:t>Returning from a method </a:t>
            </a:r>
            <a:r>
              <a:rPr lang="en-US" sz="2400" dirty="0">
                <a:solidFill>
                  <a:schemeClr val="accent1"/>
                </a:solidFill>
              </a:rPr>
              <a:t>return value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4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A672-186B-161C-BFA2-CCF53399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4F70-93E2-0137-02CA-8E59FF55C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1F2328"/>
                </a:solidFill>
                <a:effectLst/>
                <a:highlight>
                  <a:srgbClr val="F6F8FA"/>
                </a:highlight>
              </a:rPr>
              <a:t>f(n) = c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It doesn’t matter what n is. This piece of code takes a constant amount of time to run. It’s not dependent on the size of n.</a:t>
            </a:r>
          </a:p>
          <a:p>
            <a:pPr marL="0" indent="0">
              <a:buNone/>
            </a:pPr>
            <a:endParaRPr lang="en-US" i="1" dirty="0">
              <a:solidFill>
                <a:srgbClr val="1F2328"/>
              </a:solidFill>
              <a:highlight>
                <a:srgbClr val="F6F8FA"/>
              </a:highlight>
              <a:latin typeface="-apple-system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sum (){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int a = 22;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int b = 23;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int c = a + b;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printf(“%d”, c);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IN" sz="18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66028C-E667-2184-36FF-6EC82086715A}"/>
              </a:ext>
            </a:extLst>
          </p:cNvPr>
          <p:cNvCxnSpPr/>
          <p:nvPr/>
        </p:nvCxnSpPr>
        <p:spPr>
          <a:xfrm>
            <a:off x="3549534" y="3516284"/>
            <a:ext cx="2161309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8D10D8-1ED3-95BD-FED3-4944729B15F4}"/>
              </a:ext>
            </a:extLst>
          </p:cNvPr>
          <p:cNvSpPr txBox="1"/>
          <p:nvPr/>
        </p:nvSpPr>
        <p:spPr>
          <a:xfrm>
            <a:off x="6096000" y="2958248"/>
            <a:ext cx="56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939D5-B959-2CA6-D7E8-0FFEC9D6E6A7}"/>
              </a:ext>
            </a:extLst>
          </p:cNvPr>
          <p:cNvSpPr txBox="1"/>
          <p:nvPr/>
        </p:nvSpPr>
        <p:spPr>
          <a:xfrm>
            <a:off x="7213913" y="2958248"/>
            <a:ext cx="328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times instruction is executed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547F0-A810-CB05-77AA-360E006CF37A}"/>
              </a:ext>
            </a:extLst>
          </p:cNvPr>
          <p:cNvSpPr txBox="1"/>
          <p:nvPr/>
        </p:nvSpPr>
        <p:spPr>
          <a:xfrm>
            <a:off x="6096000" y="3323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4E9E1-ED73-9513-7B56-39D831C75D8F}"/>
              </a:ext>
            </a:extLst>
          </p:cNvPr>
          <p:cNvSpPr txBox="1"/>
          <p:nvPr/>
        </p:nvSpPr>
        <p:spPr>
          <a:xfrm>
            <a:off x="8344444" y="3323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42277-3F54-3729-4C99-C2523DCCB2F5}"/>
              </a:ext>
            </a:extLst>
          </p:cNvPr>
          <p:cNvSpPr txBox="1"/>
          <p:nvPr/>
        </p:nvSpPr>
        <p:spPr>
          <a:xfrm>
            <a:off x="6096000" y="4058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EE491-0470-631B-9DE4-2E6A07763455}"/>
              </a:ext>
            </a:extLst>
          </p:cNvPr>
          <p:cNvSpPr txBox="1"/>
          <p:nvPr/>
        </p:nvSpPr>
        <p:spPr>
          <a:xfrm>
            <a:off x="8344444" y="4058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AD1A0-EE29-54E9-6FF1-1F358309F2CE}"/>
              </a:ext>
            </a:extLst>
          </p:cNvPr>
          <p:cNvSpPr txBox="1"/>
          <p:nvPr/>
        </p:nvSpPr>
        <p:spPr>
          <a:xfrm>
            <a:off x="6096000" y="4424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383AC2-4FB4-C368-87F3-546319A89218}"/>
              </a:ext>
            </a:extLst>
          </p:cNvPr>
          <p:cNvSpPr txBox="1"/>
          <p:nvPr/>
        </p:nvSpPr>
        <p:spPr>
          <a:xfrm>
            <a:off x="8344444" y="4424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695A66-63AF-43B4-D54C-06F2910AD468}"/>
              </a:ext>
            </a:extLst>
          </p:cNvPr>
          <p:cNvSpPr txBox="1"/>
          <p:nvPr/>
        </p:nvSpPr>
        <p:spPr>
          <a:xfrm>
            <a:off x="838200" y="5261762"/>
            <a:ext cx="1292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f(n) = 5</a:t>
            </a:r>
            <a:endParaRPr lang="en-IN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33D5EA-D538-959C-4C2D-7994978BE35D}"/>
              </a:ext>
            </a:extLst>
          </p:cNvPr>
          <p:cNvSpPr txBox="1"/>
          <p:nvPr/>
        </p:nvSpPr>
        <p:spPr>
          <a:xfrm>
            <a:off x="10870840" y="2952719"/>
            <a:ext cx="11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time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CA6730-96F4-7F65-7061-AB674BF35FFA}"/>
              </a:ext>
            </a:extLst>
          </p:cNvPr>
          <p:cNvSpPr txBox="1"/>
          <p:nvPr/>
        </p:nvSpPr>
        <p:spPr>
          <a:xfrm>
            <a:off x="11184522" y="3322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FB8150-4B17-257E-2B45-9BA0158863AD}"/>
              </a:ext>
            </a:extLst>
          </p:cNvPr>
          <p:cNvGrpSpPr/>
          <p:nvPr/>
        </p:nvGrpSpPr>
        <p:grpSpPr>
          <a:xfrm>
            <a:off x="6096000" y="3691383"/>
            <a:ext cx="5390208" cy="371155"/>
            <a:chOff x="6096000" y="3691383"/>
            <a:chExt cx="5390208" cy="3711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FFC09E-6ED4-60F7-422F-57C390F84523}"/>
                </a:ext>
              </a:extLst>
            </p:cNvPr>
            <p:cNvSpPr txBox="1"/>
            <p:nvPr/>
          </p:nvSpPr>
          <p:spPr>
            <a:xfrm>
              <a:off x="6096000" y="36932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FA176C-8F6E-3522-CA4F-C6D7D69A6A8B}"/>
                </a:ext>
              </a:extLst>
            </p:cNvPr>
            <p:cNvSpPr txBox="1"/>
            <p:nvPr/>
          </p:nvSpPr>
          <p:spPr>
            <a:xfrm>
              <a:off x="8344444" y="36932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47A38E-05CE-52E8-2D7A-C41651DC6EBC}"/>
                </a:ext>
              </a:extLst>
            </p:cNvPr>
            <p:cNvSpPr txBox="1"/>
            <p:nvPr/>
          </p:nvSpPr>
          <p:spPr>
            <a:xfrm>
              <a:off x="11184522" y="36913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73D3FF5-483E-C898-CCBD-84237E483B93}"/>
              </a:ext>
            </a:extLst>
          </p:cNvPr>
          <p:cNvSpPr txBox="1"/>
          <p:nvPr/>
        </p:nvSpPr>
        <p:spPr>
          <a:xfrm>
            <a:off x="11184522" y="4057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B3745-4CA3-E18B-E2F9-6A27473ED930}"/>
              </a:ext>
            </a:extLst>
          </p:cNvPr>
          <p:cNvSpPr txBox="1"/>
          <p:nvPr/>
        </p:nvSpPr>
        <p:spPr>
          <a:xfrm>
            <a:off x="11184522" y="4422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79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A672-186B-161C-BFA2-CCF53399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4F70-93E2-0137-02CA-8E59FF55C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Inspect the code. Determine the running time of the function. Clearly specify the cost of execution and number of times each instruction will take. 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float foo(float x, float y) 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printf..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printf..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return..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}</a:t>
            </a:r>
            <a:endParaRPr lang="en-IN" sz="18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A9ECB3-A1CC-FFA7-5D77-7778BA459CC9}"/>
              </a:ext>
            </a:extLst>
          </p:cNvPr>
          <p:cNvSpPr txBox="1"/>
          <p:nvPr/>
        </p:nvSpPr>
        <p:spPr>
          <a:xfrm>
            <a:off x="838200" y="4684693"/>
            <a:ext cx="29678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f(n) = 3</a:t>
            </a:r>
            <a:endParaRPr lang="en-IN" sz="2000" dirty="0"/>
          </a:p>
          <a:p>
            <a:endParaRPr lang="en-IN" sz="2000" dirty="0"/>
          </a:p>
          <a:p>
            <a:r>
              <a:rPr lang="en-IN" sz="2400" dirty="0"/>
              <a:t>Is it dependent on n?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10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A672-186B-161C-BFA2-CCF53399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4F70-93E2-0137-02CA-8E59FF55C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Determine the running time of the function. Clearly specify the cost of execution and number of times each instruction will take. Arrive at T(n).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foo(double x) 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double z, y = 1.0;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for (int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 1;    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&lt; 100000000;     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++)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	z = y*x;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IN" sz="1800" dirty="0">
              <a:latin typeface="Consolas" panose="020B0609020204030204" pitchFamily="49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1FD5C4-7E34-5BE0-5144-501C530D14D3}"/>
              </a:ext>
            </a:extLst>
          </p:cNvPr>
          <p:cNvGrpSpPr/>
          <p:nvPr/>
        </p:nvGrpSpPr>
        <p:grpSpPr>
          <a:xfrm>
            <a:off x="2801923" y="2877424"/>
            <a:ext cx="1414490" cy="1239838"/>
            <a:chOff x="2801923" y="2877424"/>
            <a:chExt cx="1414490" cy="123983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9F588BF-42C7-B26F-F233-EFE62176E89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095" y="2877424"/>
              <a:ext cx="0" cy="620759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650F9A-94CF-2080-1AC0-386531EAAB96}"/>
                </a:ext>
              </a:extLst>
            </p:cNvPr>
            <p:cNvSpPr txBox="1"/>
            <p:nvPr/>
          </p:nvSpPr>
          <p:spPr>
            <a:xfrm>
              <a:off x="2801923" y="3470931"/>
              <a:ext cx="14144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Once</a:t>
              </a:r>
            </a:p>
            <a:p>
              <a:r>
                <a:rPr lang="en-US" dirty="0"/>
                <a:t>With cost = 1</a:t>
              </a:r>
              <a:endParaRPr lang="en-IN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680B92-6415-AF98-3A08-D0252C3A413F}"/>
              </a:ext>
            </a:extLst>
          </p:cNvPr>
          <p:cNvGrpSpPr/>
          <p:nvPr/>
        </p:nvGrpSpPr>
        <p:grpSpPr>
          <a:xfrm>
            <a:off x="4447564" y="2850172"/>
            <a:ext cx="1865895" cy="1571341"/>
            <a:chOff x="4447564" y="2850172"/>
            <a:chExt cx="1865895" cy="1571341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5840D0B-6773-4706-2880-6EC2CEBD0170}"/>
                </a:ext>
              </a:extLst>
            </p:cNvPr>
            <p:cNvCxnSpPr>
              <a:cxnSpLocks/>
            </p:cNvCxnSpPr>
            <p:nvPr/>
          </p:nvCxnSpPr>
          <p:spPr>
            <a:xfrm>
              <a:off x="4925736" y="2850172"/>
              <a:ext cx="0" cy="620759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0BB9F4-1E93-62B4-1BEF-1BC7CDA039A9}"/>
                </a:ext>
              </a:extLst>
            </p:cNvPr>
            <p:cNvSpPr txBox="1"/>
            <p:nvPr/>
          </p:nvSpPr>
          <p:spPr>
            <a:xfrm>
              <a:off x="4447564" y="3498183"/>
              <a:ext cx="1865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8 </a:t>
              </a:r>
              <a:r>
                <a:rPr lang="en-US" dirty="0"/>
                <a:t>times</a:t>
              </a:r>
            </a:p>
            <a:p>
              <a:r>
                <a:rPr lang="en-US" dirty="0"/>
                <a:t>Each with cost = 1</a:t>
              </a:r>
            </a:p>
            <a:p>
              <a:r>
                <a:rPr lang="en-US" dirty="0"/>
                <a:t>Total = 10</a:t>
              </a:r>
              <a:r>
                <a:rPr lang="en-US" baseline="30000" dirty="0"/>
                <a:t>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C91562-2858-60DC-51A6-F62D1D505D47}"/>
              </a:ext>
            </a:extLst>
          </p:cNvPr>
          <p:cNvGrpSpPr/>
          <p:nvPr/>
        </p:nvGrpSpPr>
        <p:grpSpPr>
          <a:xfrm>
            <a:off x="6550203" y="2918682"/>
            <a:ext cx="1865895" cy="1571341"/>
            <a:chOff x="6550203" y="2918682"/>
            <a:chExt cx="1865895" cy="157134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2663F28-D107-1865-F177-E7128ED237B4}"/>
                </a:ext>
              </a:extLst>
            </p:cNvPr>
            <p:cNvCxnSpPr>
              <a:cxnSpLocks/>
            </p:cNvCxnSpPr>
            <p:nvPr/>
          </p:nvCxnSpPr>
          <p:spPr>
            <a:xfrm>
              <a:off x="7028375" y="2918682"/>
              <a:ext cx="0" cy="620759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DB276E-8584-7588-5255-9BE6220FBA5E}"/>
                </a:ext>
              </a:extLst>
            </p:cNvPr>
            <p:cNvSpPr txBox="1"/>
            <p:nvPr/>
          </p:nvSpPr>
          <p:spPr>
            <a:xfrm>
              <a:off x="6550203" y="3566693"/>
              <a:ext cx="1865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8</a:t>
              </a:r>
              <a:r>
                <a:rPr lang="en-US" dirty="0"/>
                <a:t> -1 times</a:t>
              </a:r>
            </a:p>
            <a:p>
              <a:r>
                <a:rPr lang="en-US" dirty="0"/>
                <a:t>Each with cost = 2</a:t>
              </a:r>
            </a:p>
            <a:p>
              <a:r>
                <a:rPr lang="en-US" dirty="0"/>
                <a:t>Total = (10</a:t>
              </a:r>
              <a:r>
                <a:rPr lang="en-US" baseline="30000" dirty="0"/>
                <a:t>8</a:t>
              </a:r>
              <a:r>
                <a:rPr lang="en-IN" dirty="0"/>
                <a:t>-1) * 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6A9ECB3-A1CC-FFA7-5D77-7778BA459CC9}"/>
              </a:ext>
            </a:extLst>
          </p:cNvPr>
          <p:cNvSpPr txBox="1"/>
          <p:nvPr/>
        </p:nvSpPr>
        <p:spPr>
          <a:xfrm>
            <a:off x="1140903" y="5167618"/>
            <a:ext cx="412965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f(n) = 1 + 1+ 10</a:t>
            </a:r>
            <a:r>
              <a:rPr lang="en-US" baseline="30000" dirty="0"/>
              <a:t>8</a:t>
            </a:r>
            <a:r>
              <a:rPr lang="en-IN" baseline="30000" dirty="0"/>
              <a:t> </a:t>
            </a:r>
            <a:r>
              <a:rPr lang="en-IN" dirty="0"/>
              <a:t>+ (2 *</a:t>
            </a:r>
            <a:r>
              <a:rPr lang="en-US" dirty="0"/>
              <a:t>10</a:t>
            </a:r>
            <a:r>
              <a:rPr lang="en-US" baseline="30000" dirty="0"/>
              <a:t>8</a:t>
            </a:r>
            <a:r>
              <a:rPr lang="en-US" dirty="0"/>
              <a:t>)</a:t>
            </a:r>
            <a:r>
              <a:rPr lang="en-IN" baseline="30000" dirty="0"/>
              <a:t> </a:t>
            </a:r>
            <a:r>
              <a:rPr lang="en-IN" dirty="0"/>
              <a:t> -2 + (2 *</a:t>
            </a:r>
            <a:r>
              <a:rPr lang="en-US" dirty="0"/>
              <a:t>10</a:t>
            </a:r>
            <a:r>
              <a:rPr lang="en-US" baseline="30000" dirty="0"/>
              <a:t>8</a:t>
            </a:r>
            <a:r>
              <a:rPr lang="en-US" dirty="0"/>
              <a:t>)</a:t>
            </a:r>
            <a:r>
              <a:rPr lang="en-IN" baseline="30000" dirty="0"/>
              <a:t> </a:t>
            </a:r>
            <a:r>
              <a:rPr lang="en-IN" dirty="0"/>
              <a:t> -2</a:t>
            </a:r>
          </a:p>
          <a:p>
            <a:r>
              <a:rPr lang="en-IN" dirty="0"/>
              <a:t>        = 5 * </a:t>
            </a:r>
            <a:r>
              <a:rPr lang="en-US" dirty="0"/>
              <a:t>10</a:t>
            </a:r>
            <a:r>
              <a:rPr lang="en-US" baseline="30000" dirty="0"/>
              <a:t>8</a:t>
            </a:r>
            <a:r>
              <a:rPr lang="en-IN" baseline="30000" dirty="0"/>
              <a:t>  </a:t>
            </a:r>
            <a:r>
              <a:rPr lang="en-IN" dirty="0"/>
              <a:t>-2 </a:t>
            </a:r>
          </a:p>
          <a:p>
            <a:endParaRPr lang="en-IN" dirty="0"/>
          </a:p>
          <a:p>
            <a:r>
              <a:rPr lang="en-IN" sz="2000" dirty="0"/>
              <a:t>Is it dependent on n?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560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2081-6E00-366F-FAEF-8412D5BE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Linear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0110-8516-EF5D-BBEE-81F744BB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9200"/>
            <a:ext cx="11556077" cy="489896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Look at f(n) = n</a:t>
            </a:r>
            <a:endParaRPr lang="en-IN" baseline="30000" dirty="0"/>
          </a:p>
          <a:p>
            <a:endParaRPr lang="en-IN" baseline="30000" dirty="0"/>
          </a:p>
          <a:p>
            <a:r>
              <a:rPr lang="en-IN" dirty="0">
                <a:solidFill>
                  <a:schemeClr val="accent2"/>
                </a:solidFill>
              </a:rPr>
              <a:t>Linear</a:t>
            </a:r>
            <a:r>
              <a:rPr lang="en-IN" dirty="0"/>
              <a:t> </a:t>
            </a:r>
            <a:r>
              <a:rPr lang="en-IN" dirty="0">
                <a:solidFill>
                  <a:schemeClr val="accent2"/>
                </a:solidFill>
              </a:rPr>
              <a:t>relationship</a:t>
            </a:r>
            <a:r>
              <a:rPr lang="en-IN" dirty="0"/>
              <a:t> between </a:t>
            </a:r>
            <a:r>
              <a:rPr lang="en-IN" b="1" dirty="0">
                <a:solidFill>
                  <a:srgbClr val="CC00CC"/>
                </a:solidFill>
              </a:rPr>
              <a:t>n</a:t>
            </a:r>
            <a:r>
              <a:rPr lang="en-IN" dirty="0"/>
              <a:t> and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b="1" dirty="0">
                <a:solidFill>
                  <a:srgbClr val="CC00CC"/>
                </a:solidFill>
              </a:rPr>
              <a:t>time</a:t>
            </a:r>
            <a:r>
              <a:rPr lang="en-IN" dirty="0"/>
              <a:t> to complete the function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n= 1  and running time is 1 sec, then when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To previous, Add 10 times </a:t>
            </a:r>
            <a:r>
              <a:rPr lang="en-IN" sz="2400" dirty="0"/>
              <a:t>elements n = </a:t>
            </a:r>
            <a:r>
              <a:rPr lang="en-IN" sz="2400" dirty="0">
                <a:solidFill>
                  <a:srgbClr val="CC00CC"/>
                </a:solidFill>
              </a:rPr>
              <a:t>10</a:t>
            </a:r>
            <a:r>
              <a:rPr lang="en-IN" sz="2400" dirty="0"/>
              <a:t>, running time =  </a:t>
            </a:r>
            <a:r>
              <a:rPr lang="en-IN" sz="2400" dirty="0">
                <a:solidFill>
                  <a:srgbClr val="CC00CC"/>
                </a:solidFill>
              </a:rPr>
              <a:t>10</a:t>
            </a:r>
            <a:r>
              <a:rPr lang="en-IN" sz="2400" dirty="0"/>
              <a:t> secs i.e. </a:t>
            </a:r>
            <a:r>
              <a:rPr lang="en-IN" sz="2400" dirty="0">
                <a:solidFill>
                  <a:schemeClr val="accent6"/>
                </a:solidFill>
              </a:rPr>
              <a:t>10 times more than previous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To previous, Add 100 times </a:t>
            </a:r>
            <a:r>
              <a:rPr lang="en-IN" sz="2400" dirty="0"/>
              <a:t>elements n = </a:t>
            </a:r>
            <a:r>
              <a:rPr lang="en-IN" sz="2400" dirty="0">
                <a:solidFill>
                  <a:srgbClr val="CC00CC"/>
                </a:solidFill>
              </a:rPr>
              <a:t>1000</a:t>
            </a:r>
            <a:r>
              <a:rPr lang="en-IN" sz="2400" dirty="0"/>
              <a:t>, running time =  </a:t>
            </a:r>
            <a:r>
              <a:rPr lang="en-IN" sz="2400" dirty="0">
                <a:solidFill>
                  <a:srgbClr val="CC00CC"/>
                </a:solidFill>
              </a:rPr>
              <a:t>1000</a:t>
            </a:r>
            <a:r>
              <a:rPr lang="en-IN" sz="2400" dirty="0"/>
              <a:t> secs i.e. </a:t>
            </a:r>
            <a:r>
              <a:rPr lang="en-IN" sz="2400" dirty="0">
                <a:solidFill>
                  <a:schemeClr val="accent6"/>
                </a:solidFill>
              </a:rPr>
              <a:t>100 times more than previous</a:t>
            </a:r>
          </a:p>
          <a:p>
            <a:pPr marL="0" indent="0">
              <a:buNone/>
            </a:pPr>
            <a:r>
              <a:rPr lang="en-IN" dirty="0"/>
              <a:t>…..</a:t>
            </a:r>
          </a:p>
          <a:p>
            <a:endParaRPr lang="en-IN" baseline="30000" dirty="0"/>
          </a:p>
          <a:p>
            <a:endParaRPr lang="en-IN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0331DA8-10E2-57AB-51CD-AF62D5E94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680363"/>
              </p:ext>
            </p:extLst>
          </p:nvPr>
        </p:nvGraphicFramePr>
        <p:xfrm>
          <a:off x="7608888" y="0"/>
          <a:ext cx="3789362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222645" imgH="2870065" progId="Excel.Sheet.8">
                  <p:embed/>
                </p:oleObj>
              </mc:Choice>
              <mc:Fallback>
                <p:oleObj name="Worksheet" r:id="rId2" imgW="4222645" imgH="2870065" progId="Excel.Sheet.8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C0331DA8-10E2-57AB-51CD-AF62D5E94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0"/>
                        <a:ext cx="3789362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>
            <a:extLst>
              <a:ext uri="{FF2B5EF4-FFF2-40B4-BE49-F238E27FC236}">
                <a16:creationId xmlns:a16="http://schemas.microsoft.com/office/drawing/2014/main" id="{18A8EC1A-7991-8D40-30A2-1725A5311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952" y="944915"/>
            <a:ext cx="307420" cy="35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>
            <a:spAutoFit/>
          </a:bodyPr>
          <a:lstStyle/>
          <a:p>
            <a:pPr defTabSz="966788"/>
            <a:r>
              <a:rPr lang="en-US" sz="1700" i="1" dirty="0">
                <a:solidFill>
                  <a:srgbClr val="FF00FF"/>
                </a:solidFill>
              </a:rPr>
              <a:t>n</a:t>
            </a:r>
            <a:endParaRPr lang="en-US" sz="17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4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DD7-0749-7EA9-5778-A6DB1A70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64B2-ECDC-B30D-881D-0295A39A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1F2328"/>
                </a:solidFill>
                <a:effectLst/>
              </a:rPr>
              <a:t>f(n) = n</a:t>
            </a:r>
            <a:br>
              <a:rPr lang="en-US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50AD7-99E0-882A-B633-86D9660CA319}"/>
              </a:ext>
            </a:extLst>
          </p:cNvPr>
          <p:cNvSpPr txBox="1"/>
          <p:nvPr/>
        </p:nvSpPr>
        <p:spPr>
          <a:xfrm>
            <a:off x="838200" y="1994447"/>
            <a:ext cx="90244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[] foo(int n) {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	int x = 2;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int y = 3; int z[1000000];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	for (int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1;    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n;     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		int z[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 = y*x;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	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z;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58417-2E91-E09A-03FC-CED208F247D4}"/>
              </a:ext>
            </a:extLst>
          </p:cNvPr>
          <p:cNvSpPr txBox="1"/>
          <p:nvPr/>
        </p:nvSpPr>
        <p:spPr>
          <a:xfrm>
            <a:off x="838200" y="517713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f(n) = 5n-1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7379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2727</Words>
  <Application>Microsoft Office PowerPoint</Application>
  <PresentationFormat>Widescreen</PresentationFormat>
  <Paragraphs>452</Paragraphs>
  <Slides>32</Slides>
  <Notes>10</Notes>
  <HiddenSlides>1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51" baseType="lpstr">
      <vt:lpstr>宋体</vt:lpstr>
      <vt:lpstr>-apple-system</vt:lpstr>
      <vt:lpstr>Arial</vt:lpstr>
      <vt:lpstr>Blackadder ITC</vt:lpstr>
      <vt:lpstr>Bradley Hand ITC</vt:lpstr>
      <vt:lpstr>Calibri</vt:lpstr>
      <vt:lpstr>Calibri Light</vt:lpstr>
      <vt:lpstr>Comic Sans MS</vt:lpstr>
      <vt:lpstr>Consolas</vt:lpstr>
      <vt:lpstr>Courier New</vt:lpstr>
      <vt:lpstr>Monotype Sorts</vt:lpstr>
      <vt:lpstr>Nunito</vt:lpstr>
      <vt:lpstr>Source Sans Pro</vt:lpstr>
      <vt:lpstr>Times New Roman</vt:lpstr>
      <vt:lpstr>Wingdings</vt:lpstr>
      <vt:lpstr>Wingdings 2</vt:lpstr>
      <vt:lpstr>Office Theme</vt:lpstr>
      <vt:lpstr>Worksheet</vt:lpstr>
      <vt:lpstr>Document</vt:lpstr>
      <vt:lpstr>Complexity Analysis</vt:lpstr>
      <vt:lpstr>Complexity Analysis</vt:lpstr>
      <vt:lpstr>To calculate Time taken:</vt:lpstr>
      <vt:lpstr>Primitive Operations</vt:lpstr>
      <vt:lpstr>Constant Function</vt:lpstr>
      <vt:lpstr>Exercise</vt:lpstr>
      <vt:lpstr>Exercise</vt:lpstr>
      <vt:lpstr>Meaning of Linear function</vt:lpstr>
      <vt:lpstr>Linear function</vt:lpstr>
      <vt:lpstr>Complexity and Tractability </vt:lpstr>
      <vt:lpstr>Linear function</vt:lpstr>
      <vt:lpstr>Asymptotic Notation</vt:lpstr>
      <vt:lpstr>Quadratic Function</vt:lpstr>
      <vt:lpstr>Some more perspective: Complexity and Tractability </vt:lpstr>
      <vt:lpstr>Asymptotic Notation: Coming back……</vt:lpstr>
      <vt:lpstr>Asymptotic Notation</vt:lpstr>
      <vt:lpstr>Big-Oh</vt:lpstr>
      <vt:lpstr>Big Oh</vt:lpstr>
      <vt:lpstr>Exercise</vt:lpstr>
      <vt:lpstr>Exercise</vt:lpstr>
      <vt:lpstr>Nested Loops</vt:lpstr>
      <vt:lpstr>General Rules</vt:lpstr>
      <vt:lpstr>General Rules</vt:lpstr>
      <vt:lpstr>General Rules</vt:lpstr>
      <vt:lpstr>Loop incrementing/decrementing exponentially  by factor 2</vt:lpstr>
      <vt:lpstr>Loop incrementing by constant power</vt:lpstr>
      <vt:lpstr>Order of functions</vt:lpstr>
      <vt:lpstr>Loops: Different Patterns</vt:lpstr>
      <vt:lpstr>Quick Exercise:</vt:lpstr>
      <vt:lpstr>Complexity of Array and Linked List</vt:lpstr>
      <vt:lpstr>Complexity and Tractability </vt:lpstr>
      <vt:lpstr>Complexity and Tractability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Deepika Prakash</dc:creator>
  <cp:lastModifiedBy>Deepika Prakash</cp:lastModifiedBy>
  <cp:revision>357</cp:revision>
  <dcterms:created xsi:type="dcterms:W3CDTF">2024-07-31T03:58:10Z</dcterms:created>
  <dcterms:modified xsi:type="dcterms:W3CDTF">2024-09-20T11:13:50Z</dcterms:modified>
</cp:coreProperties>
</file>