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325" r:id="rId15"/>
    <p:sldId id="319" r:id="rId16"/>
    <p:sldId id="300" r:id="rId17"/>
    <p:sldId id="301" r:id="rId18"/>
    <p:sldId id="302" r:id="rId19"/>
    <p:sldId id="304" r:id="rId20"/>
    <p:sldId id="305" r:id="rId21"/>
    <p:sldId id="329" r:id="rId22"/>
    <p:sldId id="307" r:id="rId23"/>
    <p:sldId id="308" r:id="rId24"/>
    <p:sldId id="309" r:id="rId25"/>
    <p:sldId id="323" r:id="rId26"/>
    <p:sldId id="322" r:id="rId27"/>
    <p:sldId id="321" r:id="rId28"/>
    <p:sldId id="311" r:id="rId29"/>
    <p:sldId id="313" r:id="rId30"/>
    <p:sldId id="314" r:id="rId31"/>
    <p:sldId id="315" r:id="rId32"/>
  </p:sldIdLst>
  <p:sldSz cx="9144000" cy="6858000" type="screen4x3"/>
  <p:notesSz cx="7010400" cy="9296400"/>
  <p:custShowLst>
    <p:custShow name="Custom Show 1" id="0">
      <p:sldLst>
        <p:sld r:id="rId4"/>
        <p:sld r:id="rId31"/>
        <p:sld r:id="rId6"/>
        <p:sld r:id="rId30"/>
        <p:sld r:id="rId27"/>
        <p:sld r:id="rId13"/>
        <p:sld r:id="rId5"/>
        <p:sld r:id="rId29"/>
        <p:sld r:id="rId2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92"/>
  </p:normalViewPr>
  <p:slideViewPr>
    <p:cSldViewPr snapToGrid="0">
      <p:cViewPr varScale="1">
        <p:scale>
          <a:sx n="114" d="100"/>
          <a:sy n="114" d="100"/>
        </p:scale>
        <p:origin x="1664" y="18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0BB6691-2F02-1B33-4B30-0351F0A3BB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F5DD161-9E7C-40F0-855A-D8D165B634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A04075F-591C-B262-9DD2-00719B1927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A6114E05-25ED-FB72-0F16-7A1E2B79475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4099C60-880B-904F-9446-5999E9E04F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9E2B7DD-59BC-936A-313D-A8BD0A1F0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3BA8873-CDAE-AA20-398B-62FD1B27A3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835F6619-082B-8F78-390F-5962429637F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99A47E5-CBE2-B023-C6A2-1543E0CF66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58188073-04F3-CC53-5717-758602B71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0AF29C19-CD07-BE22-FE0E-D89076EDE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4E02CEF-979D-ED49-AA58-9198B522D7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5FE6B38-4595-CB8B-EA44-75B18668A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4F7A8680-BE3A-0E48-9FDB-042755DE77A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D15C9C-8F44-B371-5337-66BE176C40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CB0D5C5-C34C-7EA1-4F4B-967FC1E9F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3BF0F0-55DE-961A-60F2-1D61980A76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00581B7-479C-A54B-96D8-6B6A61B305A5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F688E80-17F2-8927-83DF-EA23ABBD76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392D54C-CD32-8668-E7C5-940537A7D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261CBF0-433F-8495-2CF0-0145ECB446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0DABB07-3160-D949-9B1E-7B64CCB9D5B8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E19AA62-1A59-EC8C-5298-1F64017162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EBF09D2-5F5D-6471-8D9F-2BD585244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B1496F8-6F3D-6FF2-86BD-C2C3EB3764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A2FA36-EF97-D24E-9A41-7DF91A61E7D1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2FA3A69-86A7-FE9E-A758-B0E3A079AF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6CE340F-1B26-30EF-B8AE-D3294E140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3023F6B-35C0-CB1A-D612-C7DE8920C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A98D815-7116-4E4B-AF02-84D02F6FE6EB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3292010-A0CC-8F32-664F-91A8809839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BBC51BF-9974-FBEC-7B7D-CBB9E38BE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9E4F09C-0109-8119-3D1B-A2CD622565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B992779-F871-C948-A5F6-BBCD1294692D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A678C20-8A1A-D2C8-FC1C-845AB08E26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10A82A2-BF64-48C3-FC05-45A32CD86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3C4CD5B-D227-3391-AC33-94407B35B3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3DBDF3B-C860-3D41-AD80-DA575AA9E653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E5704E4-BDE6-1506-12B4-73B0C8E60F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8A5B7E1-2EE3-87E4-95AE-2A17F4C29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072A990-45E7-6CE9-C08D-089ABB6F2A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3C5D03C-CD51-7443-AC2C-27598CEF45FD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305381B-85AC-35D5-6D5A-7BCFFFA358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A543D1D-A2D2-205C-EFD7-62F0AC95C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D8D902D-EEA9-5FAC-E531-405F7D6782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2416FBA-9278-654D-B0F5-964BCDB536FD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BD7BFBC-7AC3-8679-209F-E94116571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068D03B-6A68-22B3-37AF-0A5C40FD0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7F81A72-2A5D-C3ED-7488-9A000B587C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5443EB6-47BF-2F45-BF8D-3460C8459B79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BC0F832-9811-7EC3-4BE6-38F572EBA5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2EBB308-75F1-F26B-C9B9-1CED375FB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913A937-002C-472C-25D9-D80D332651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623E16-254F-B04C-A440-C1F68D22571B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4325553-8F6D-1665-FD86-74F794B77A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64483B1-421F-84D9-0A93-1569E9E75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D0D8F23-F19E-6DD1-D886-A98F0E4A4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E7B4C062-1C03-434B-8B66-ADF339BF051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69AF068-B169-99C9-2071-4A07911607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C025F81-D957-C394-56D7-EBCB89333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62B0496-D953-C0F3-4CFB-2073D54157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7A439AC-88CD-844E-8566-7D1B3AC5D13B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562F1C5-2B59-DE2C-B035-E0A7906AA5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F7AA525-EBF9-EBC7-ACB2-159F7A6E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1AEB17E-06BF-434F-0973-1DC2CCBBBB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24D71-7F6C-5649-B6CD-8262666EEF9C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1F28FDD-0155-FE1F-A385-DE7E0A2629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D61E4E-6E31-5A4A-B6F8-E950F075A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2F3838E-7B48-9C9A-4CEA-69D8F5DFA6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FE01CA0-E497-F441-8594-37E6A9400DFE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0E2F5CF-A904-2FAB-33A1-E52EEEF059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3B97FBB-E344-F7FE-5A8E-06501243E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6884399-65B7-FC6E-8D78-6B2574AFD8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BA3A49-D48D-8C4C-AE55-30B9D4A36677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295B212-4F60-7C45-C8D0-B370657D0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F80B227-7727-EAA9-0881-BA761EF40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34E54D0-2D76-3AED-A8A6-5D9CA20BE3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B46918C-046F-B947-A31C-1BDD6B98537B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378A9EB-7183-B28D-9B17-E82B88A45D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9318CBF-BDED-F061-687D-6109056A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C1338F9-00BA-1A57-2380-0B052F809E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C175459-1A4B-7F44-BA57-6DEFF24F43C3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7B9E409-1313-CAF1-8503-BD82E5A3AC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499B378-DF77-AB5A-61D6-767780AB7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1CAAEBF-A64B-FE41-7C5C-967A04228F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6D18BD9-7DC0-4246-B3E3-3CC74C4DDBF3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3DCA5C5-2AE5-B25D-F94D-731BA3A1DA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E44C35E-2DF4-D6E5-0EF1-2BB00556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ABF51B1-0129-3AB7-03F8-201FAD75B0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A6DD7FC-CCB7-D345-BFE0-528B1627A3FF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865F506-16FB-A03A-9055-DEA8874A22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59F68F1-C55B-44FA-B304-33330D1C1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B1AF5F5-B217-A160-7027-6D79EF43AE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BDE0D6E-7882-494B-8BB5-B6002254E328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C60BE0A-9052-137E-2308-3600337B29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1DC415B-290D-A0CF-4F17-CDB274582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F5C6DAA-76DF-D714-B330-32A765B669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5300736-C3B6-4649-967B-3CC5F6958CA4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A0DA743-22A8-8C1F-03C9-990784AB2B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560D002-2924-3AE9-C85D-7BBBDF2EC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129909E-9A23-DC50-2A8A-FB0025F000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B055151-840A-3A4C-9301-A233F074D15B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FDB2942-9022-6EF1-FB15-C83280BD42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DA2D963-620D-B6C0-F73E-A8ADF9049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557877EE-232F-0E09-AAA5-BE70E45353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0538CBD-AB99-CE48-8C8F-997713B951C0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5157A63-7836-5B89-727C-15708853D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163A990-37E6-85BB-9E78-0628F2B29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23DAADD-FE1E-A1C6-6506-C717610A48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C1DCA28-6EA0-3349-9C57-6BB0ABB006D3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89EFC4E-8F01-D7DE-7CD2-F9990E4DB2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1177791-0219-0AF0-4503-ABD09B8CF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757E72A-0A02-853F-330C-94DCBEA4F4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0B835A6-1F16-5241-8102-F828D9E4D0A9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FCF6964-5C57-C4BE-C0B8-3294DB2F56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DB66B5-E523-5E64-27FA-6A621823A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D5536BE-AD7F-F1E9-61F3-81B1DE98C4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1846E45-AB5D-4B48-92B8-43A42F5E1ED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BF79074-952D-189D-2884-7E7FE539FC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999CADA-30F1-B7FC-6D26-6E8495D39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8248E18-DE88-44C5-B495-6A16CF3051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AF7E0FA-E57F-DF4A-8382-E8C4ED40631D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B1D5CC7-AE6E-FBCC-2444-4848671460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1DD88A3-1E93-F658-629D-C39544218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9214717-A46E-3C79-ECB7-9175CDA59D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C78988F-5D2C-454C-92CB-6DF7776DDBF7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4DBA55A-DD3B-511C-7092-ECE405EEEA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1956B71-755F-3889-F687-087C3A3BE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C4C8BAC-44BD-48DE-232C-95E99DB6AF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62E1410-1082-9947-ABD7-B49DB63AF63D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962A939-3801-AD1A-CC99-B12D6D7E9B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BB94AFD-3FEE-584D-4747-71B8DC712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699CC90-AC20-F65F-D490-E87770AE30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2A5A2C-F7B0-7643-8F4A-135C4E357DAC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A495B43-E0D4-E962-74DD-D3EF9A4F77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0CA78EC-6425-A33D-640F-68345ADAD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16DEC884-A24E-04AD-B85C-05A9F8764661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F6D7E0C5-C5FF-8F8A-883A-9B72BB3571A2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CAAEF702-B020-D4A5-29FF-29D4643A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b="1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 Ed</a:t>
            </a:r>
            <a:r>
              <a:rPr lang="en-US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  <a:latin typeface="Helvetica" charset="0"/>
                <a:ea typeface="ＭＳ Ｐゴシック" charset="-128"/>
              </a:rPr>
            </a:br>
            <a:r>
              <a:rPr lang="en-US" sz="1200" b="1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See </a:t>
            </a:r>
            <a:r>
              <a:rPr lang="en-US" sz="1200" b="1">
                <a:solidFill>
                  <a:srgbClr val="CC3300"/>
                </a:solidFill>
                <a:latin typeface="Helvetica" charset="0"/>
                <a:ea typeface="ＭＳ Ｐゴシック" charset="-128"/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  <a:latin typeface="Helvetica" charset="0"/>
                <a:ea typeface="ＭＳ Ｐゴシック" charset="-128"/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BCF76284-DA49-A251-9079-B8485C57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02D3-D543-FF62-BE4E-8025E55BA2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BEB9-4160-DD47-A063-1AA83E849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8FB9C697-7E13-B642-8AD9-2734A0494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38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4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46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5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20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1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31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8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49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7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5CBCFD7-DCB8-F459-F7DC-F4F834C29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67AD7F28-FE6D-6BB9-6B1C-80F3F649A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  <a:ea typeface="ＭＳ Ｐゴシック" charset="-128"/>
              </a:rPr>
              <a:t>©Silberschatz, Korth and Sudarshan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59C142B6-3568-0F27-0D7D-8F824489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1.</a:t>
            </a:r>
            <a:fld id="{8D12A32A-10B0-8D4E-AF61-DBD9D83C6CFF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F86C62F5-8FB6-6403-DC4B-490E96799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255" name="Text Box 7">
            <a:extLst>
              <a:ext uri="{FF2B5EF4-FFF2-40B4-BE49-F238E27FC236}">
                <a16:creationId xmlns:a16="http://schemas.microsoft.com/office/drawing/2014/main" id="{C461B6C6-5E88-51D2-836F-F278AD8F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 Edition</a:t>
            </a:r>
          </a:p>
        </p:txBody>
      </p:sp>
      <p:sp>
        <p:nvSpPr>
          <p:cNvPr id="309256" name="Freeform 8">
            <a:extLst>
              <a:ext uri="{FF2B5EF4-FFF2-40B4-BE49-F238E27FC236}">
                <a16:creationId xmlns:a16="http://schemas.microsoft.com/office/drawing/2014/main" id="{B8A9B3DD-22A5-2DCD-C216-D7430E2F511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+mn-ea"/>
            </a:endParaRPr>
          </a:p>
        </p:txBody>
      </p:sp>
      <p:pic>
        <p:nvPicPr>
          <p:cNvPr id="3080" name="Picture 9" descr="Cover-6Ed">
            <a:extLst>
              <a:ext uri="{FF2B5EF4-FFF2-40B4-BE49-F238E27FC236}">
                <a16:creationId xmlns:a16="http://schemas.microsoft.com/office/drawing/2014/main" id="{663E5503-C082-8E51-47E0-644D2EBE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2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213F8059-5453-D004-B521-9FAF65647A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1CEEC87-D5C8-8479-2E61-E751041D34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E6F8FB9-B75C-9F5C-4E59-A86B2EABEC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19175"/>
            <a:ext cx="7435850" cy="49720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constraints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Relational model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Entity-Relationship data model (mainly for database design)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Object-based data models (Object-oriented and Object-relational)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Semistructured data model  (XML)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Hierarchical model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925C5D-A1DB-17EB-39F3-B6ADC7B0CD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Relational Model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E290437-1640-DCEF-8363-3FA4C6986C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628650"/>
            <a:ext cx="7661275" cy="8969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All the data is stored in various tables.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 of tabular data in the relational model</a:t>
            </a:r>
          </a:p>
        </p:txBody>
      </p:sp>
      <p:sp>
        <p:nvSpPr>
          <p:cNvPr id="14340" name="Line 31">
            <a:extLst>
              <a:ext uri="{FF2B5EF4-FFF2-40B4-BE49-F238E27FC236}">
                <a16:creationId xmlns:a16="http://schemas.microsoft.com/office/drawing/2014/main" id="{8C7085A0-211E-97D7-B74F-34E6F1E49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32">
            <a:extLst>
              <a:ext uri="{FF2B5EF4-FFF2-40B4-BE49-F238E27FC236}">
                <a16:creationId xmlns:a16="http://schemas.microsoft.com/office/drawing/2014/main" id="{96E0D92A-B952-CB78-7B0B-9290B391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Columns</a:t>
            </a:r>
          </a:p>
        </p:txBody>
      </p:sp>
      <p:sp>
        <p:nvSpPr>
          <p:cNvPr id="14342" name="Line 33">
            <a:extLst>
              <a:ext uri="{FF2B5EF4-FFF2-40B4-BE49-F238E27FC236}">
                <a16:creationId xmlns:a16="http://schemas.microsoft.com/office/drawing/2014/main" id="{3BE70D7F-759B-E360-760B-61D7F19341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4343" name="Picture 37" descr="1">
            <a:extLst>
              <a:ext uri="{FF2B5EF4-FFF2-40B4-BE49-F238E27FC236}">
                <a16:creationId xmlns:a16="http://schemas.microsoft.com/office/drawing/2014/main" id="{F3F9AF41-3A9F-C735-9D89-0ED3FEF8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38">
            <a:extLst>
              <a:ext uri="{FF2B5EF4-FFF2-40B4-BE49-F238E27FC236}">
                <a16:creationId xmlns:a16="http://schemas.microsoft.com/office/drawing/2014/main" id="{EE9D93F4-1414-A6C2-F681-35A67375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Rows</a:t>
            </a:r>
          </a:p>
        </p:txBody>
      </p:sp>
      <p:sp>
        <p:nvSpPr>
          <p:cNvPr id="14345" name="Line 39">
            <a:extLst>
              <a:ext uri="{FF2B5EF4-FFF2-40B4-BE49-F238E27FC236}">
                <a16:creationId xmlns:a16="http://schemas.microsoft.com/office/drawing/2014/main" id="{37A88FAC-27C9-8A8F-2E91-C67412D4C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40">
            <a:extLst>
              <a:ext uri="{FF2B5EF4-FFF2-40B4-BE49-F238E27FC236}">
                <a16:creationId xmlns:a16="http://schemas.microsoft.com/office/drawing/2014/main" id="{96529D3C-0999-6DFF-CAA3-6A0150084D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56A7E1-FEDD-9499-4AEB-4130CDEDA2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15363" name="Picture 3" descr="1">
            <a:extLst>
              <a:ext uri="{FF2B5EF4-FFF2-40B4-BE49-F238E27FC236}">
                <a16:creationId xmlns:a16="http://schemas.microsoft.com/office/drawing/2014/main" id="{F9BA6396-1050-1255-24D7-6D00AB79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D340B21-1988-2BF7-F334-5E28F7E93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Definition Language (DDL)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5552731-8609-6B1C-DADD-73508E86C7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03313"/>
            <a:ext cx="7661275" cy="4845050"/>
          </a:xfrm>
        </p:spPr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Example:	</a:t>
            </a:r>
            <a:r>
              <a:rPr lang="en-US" altLang="en-US" sz="1600" b="1">
                <a:ea typeface="ＭＳ Ｐゴシック" panose="020B0600070205080204" pitchFamily="34" charset="-128"/>
              </a:rPr>
              <a:t>create table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 sz="1600" i="1">
                <a:ea typeface="ＭＳ Ｐゴシック" panose="020B0600070205080204" pitchFamily="34" charset="-128"/>
              </a:rPr>
              <a:t>instructor</a:t>
            </a:r>
            <a:r>
              <a:rPr lang="en-US" altLang="en-US" sz="1600">
                <a:ea typeface="ＭＳ Ｐゴシック" panose="020B0600070205080204" pitchFamily="34" charset="-128"/>
              </a:rPr>
              <a:t> (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ID</a:t>
            </a:r>
            <a:r>
              <a:rPr lang="en-US" altLang="en-US" sz="1600"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00" b="1">
                <a:ea typeface="ＭＳ Ｐゴシック" panose="020B0600070205080204" pitchFamily="34" charset="-128"/>
              </a:rPr>
              <a:t>char</a:t>
            </a:r>
            <a:r>
              <a:rPr lang="en-US" altLang="en-US" sz="1600">
                <a:ea typeface="ＭＳ Ｐゴシック" panose="020B0600070205080204" pitchFamily="34" charset="-128"/>
              </a:rPr>
              <a:t>(5),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name           </a:t>
            </a:r>
            <a:r>
              <a:rPr lang="en-US" altLang="en-US" sz="1600" b="1">
                <a:ea typeface="ＭＳ Ｐゴシック" panose="020B0600070205080204" pitchFamily="34" charset="-128"/>
              </a:rPr>
              <a:t>varchar</a:t>
            </a:r>
            <a:r>
              <a:rPr lang="en-US" altLang="en-US" sz="1600">
                <a:ea typeface="ＭＳ Ｐゴシック" panose="020B0600070205080204" pitchFamily="34" charset="-128"/>
              </a:rPr>
              <a:t>(20)</a:t>
            </a:r>
            <a:r>
              <a:rPr lang="en-US" altLang="en-US" sz="1600" b="1">
                <a:ea typeface="ＭＳ Ｐゴシック" panose="020B0600070205080204" pitchFamily="34" charset="-128"/>
              </a:rPr>
              <a:t>,</a:t>
            </a:r>
            <a:br>
              <a:rPr lang="en-US" altLang="en-US" sz="1600" b="1" i="1">
                <a:ea typeface="ＭＳ Ｐゴシック" panose="020B0600070205080204" pitchFamily="34" charset="-128"/>
              </a:rPr>
            </a:br>
            <a:r>
              <a:rPr lang="en-US" altLang="en-US" sz="1600" b="1" i="1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dept_name  </a:t>
            </a:r>
            <a:r>
              <a:rPr lang="en-US" altLang="en-US" sz="1600" b="1">
                <a:ea typeface="ＭＳ Ｐゴシック" panose="020B0600070205080204" pitchFamily="34" charset="-128"/>
              </a:rPr>
              <a:t>varchar</a:t>
            </a:r>
            <a:r>
              <a:rPr lang="en-US" altLang="en-US" sz="1600">
                <a:ea typeface="ＭＳ Ｐゴシック" panose="020B0600070205080204" pitchFamily="34" charset="-128"/>
              </a:rPr>
              <a:t>(20),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salary</a:t>
            </a:r>
            <a:r>
              <a:rPr lang="en-US" altLang="en-US" sz="1600">
                <a:ea typeface="ＭＳ Ｐゴシック" panose="020B0600070205080204" pitchFamily="34" charset="-128"/>
              </a:rPr>
              <a:t>           </a:t>
            </a:r>
            <a:r>
              <a:rPr lang="en-US" altLang="en-US" sz="1600" b="1">
                <a:ea typeface="ＭＳ Ｐゴシック" panose="020B0600070205080204" pitchFamily="34" charset="-128"/>
              </a:rPr>
              <a:t>numeric</a:t>
            </a:r>
            <a:r>
              <a:rPr lang="en-US" altLang="en-US" sz="1600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altLang="en-US" b="1" i="1">
                <a:solidFill>
                  <a:srgbClr val="0066CC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Authorization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Who can access what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411A34-79FF-1648-B135-9991A518D1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Manipulation Language (DML)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FB49DF-3039-9918-EC55-512506BE75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019175"/>
            <a:ext cx="6888163" cy="49037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DML also known as query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Two classes of languages 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Pure</a:t>
            </a:r>
            <a:r>
              <a:rPr lang="en-US" altLang="en-US" b="1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– used for proving properties about computational power and for optimization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Relational Algebra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Tuple relational calculus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Domain relational calculus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Commercial</a:t>
            </a:r>
            <a:r>
              <a:rPr lang="en-US" altLang="en-US" b="1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– used in commercial systems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SQL is the most widely used commercial language</a:t>
            </a:r>
          </a:p>
          <a:p>
            <a:pPr lvl="1"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B3D3408-077D-8969-AB38-5E25629A04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SQL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62BB2BA-9DC5-831D-AB16-606D38A23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125538"/>
            <a:ext cx="73025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most widely used commercial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SQL is NOT a Turing machine equivalent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SQL is NOT a Turing machine equivalent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be able to compute complex functions SQL is usually embedded in some higher-level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Application programs generally access databases through one of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Language extensions to allow embedded SQL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Application program interface (e.g., ODBC/JDBC) which allow SQL queries to be sent to a database</a:t>
            </a:r>
          </a:p>
          <a:p>
            <a:pPr>
              <a:buFont typeface="Monotype Sorts" pitchFamily="2" charset="2"/>
              <a:buNone/>
            </a:pPr>
            <a:endParaRPr lang="en-US" altLang="en-US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D0297C-EB23-B4CD-6FC9-47D049B677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Design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EAA8FB-4BD8-45DD-8F91-EB224A627F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654800" cy="4225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   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25ABA7C-FD75-A36F-B39C-855C9BEB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1074738"/>
            <a:ext cx="73279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/>
              <a:t>The process of designing the general structure of the database: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>
                <a:sym typeface="Symbol" pitchFamily="2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C34B3C-C3A5-DF9F-8C4E-9E905494AD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Design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1842F1E-6555-FCAC-1C4D-9DFA57EE83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there any problem with this relation?</a:t>
            </a:r>
          </a:p>
        </p:txBody>
      </p:sp>
      <p:pic>
        <p:nvPicPr>
          <p:cNvPr id="20484" name="Picture 5" descr="1">
            <a:extLst>
              <a:ext uri="{FF2B5EF4-FFF2-40B4-BE49-F238E27FC236}">
                <a16:creationId xmlns:a16="http://schemas.microsoft.com/office/drawing/2014/main" id="{3B51152A-CFB2-8265-CFEE-806A80B11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4F74C7A-7455-E29F-2839-84AE4495C6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Design Approaches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86F03DD-F578-EF96-4A3D-BE979F783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151687" cy="49037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Need to come up with a methodology to ensure that each of the relations in the database is “good”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Two ways of doing so: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Entity Relationship Model (Chapter 7)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i="1">
                <a:ea typeface="ＭＳ Ｐゴシック" panose="020B0600070205080204" pitchFamily="34" charset="-128"/>
              </a:rPr>
              <a:t>entities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relationships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i="1">
                <a:ea typeface="ＭＳ Ｐゴシック" panose="020B0600070205080204" pitchFamily="34" charset="-128"/>
              </a:rPr>
              <a:t>entity-relationship diagram: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Normalization Theory (Chapter 8)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114903-BD37-9EC1-462D-22B3D02E6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Object-Relational Data Models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12C919D-38F9-F010-1931-47D70B3AD7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108075"/>
            <a:ext cx="7661275" cy="49037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Relational model: flat, “atomic” values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Object Relational Data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Provide upward compatibility with existing relational languages.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0C492FED-6560-E06B-B144-C2961304B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36D2216-91B0-DDAE-6A67-5E3048379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9663" y="1163638"/>
            <a:ext cx="7119937" cy="48577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Need for Databases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 Models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Relational  Databases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Database Design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Storage Manager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Query Processing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Transaction Manager</a:t>
            </a:r>
          </a:p>
          <a:p>
            <a:pPr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94F481-1133-110A-9534-94BB70415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XML:  Extensible Markup Language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CCD00D7-C9E0-69CD-9F45-45860D857B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316787" cy="51673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Defined by the WWW Consortium (W3C)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Originally intended as a document markup language not a database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ability to specify new tags, and to create nested tag structures made XML a great way to exchange </a:t>
            </a:r>
            <a:r>
              <a:rPr lang="en-US" altLang="en-US" b="1">
                <a:ea typeface="ＭＳ Ｐゴシック" panose="020B0600070205080204" pitchFamily="34" charset="-128"/>
              </a:rPr>
              <a:t>data</a:t>
            </a:r>
            <a:r>
              <a:rPr lang="en-US" altLang="en-US">
                <a:ea typeface="ＭＳ Ｐゴシック" panose="020B0600070205080204" pitchFamily="34" charset="-128"/>
              </a:rPr>
              <a:t>, not just documents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XML has become the basis for all new generation data interchange formats.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wide variety of tools is available for parsing, browsing and querying XML documents/data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8F1D325-11E5-33BD-2F22-578F1FFC62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Engine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B2A5A94-B828-FC47-246C-FFD52AEF00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316787" cy="51673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Storage manager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Query processing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Transaction manager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261F318-EB96-84E9-1E11-00523CD81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Storage Management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308185-2A2E-FCF7-563E-08EA3237AD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Storage manager</a:t>
            </a:r>
            <a:r>
              <a:rPr lang="en-US" altLang="en-US">
                <a:ea typeface="ＭＳ Ｐゴシック" panose="020B0600070205080204" pitchFamily="34" charset="-128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storage manager is responsible to the following tasks: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Interaction with the OS file manager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Efficient storing, retrieving and updating of data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Issues: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Storage access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File organization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Indexing and hashing</a:t>
            </a:r>
          </a:p>
          <a:p>
            <a:pPr lvl="1"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F82DD5E-FC44-8FDA-649E-94C3E2D4D7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7475"/>
            <a:ext cx="69310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A206A94-0729-44F0-0EEE-1462129FB6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84263"/>
            <a:ext cx="6545262" cy="13795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3.	Evaluation</a:t>
            </a:r>
          </a:p>
        </p:txBody>
      </p:sp>
      <p:pic>
        <p:nvPicPr>
          <p:cNvPr id="26628" name="Picture 8">
            <a:extLst>
              <a:ext uri="{FF2B5EF4-FFF2-40B4-BE49-F238E27FC236}">
                <a16:creationId xmlns:a16="http://schemas.microsoft.com/office/drawing/2014/main" id="{F0E01EA7-244B-D8E8-8A27-844100D8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417763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1C06FA6-8994-5455-6C1A-0BD2F56092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39700"/>
            <a:ext cx="6611938" cy="582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Query Processing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B7226E-EB2E-9715-2135-329C14A24A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285037" cy="52387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Alternative ways of evaluating a given query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Equivalent expressions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Different algorithms for each operation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Cost difference between a good and a bad way of evaluating a query can be enormous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Need to estimate the cost of operations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to estimate statistics for intermediate results to compute cost of complex expressions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1973663-BBDA-8396-91B3-564D26EEEF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Transaction Management	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323C28D-E446-DEB3-3741-3074FFC91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062787" cy="49037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if the system fails?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if more than one user is concurrently updating the same data?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</a:t>
            </a:r>
            <a:r>
              <a:rPr lang="en-US" altLang="en-US">
                <a:ea typeface="ＭＳ Ｐゴシック" panose="020B0600070205080204" pitchFamily="34" charset="-128"/>
              </a:rPr>
              <a:t> is a collection of operations that performs a single logical function in a database application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Transaction-management component</a:t>
            </a:r>
            <a:r>
              <a:rPr lang="en-US" altLang="en-US">
                <a:ea typeface="ＭＳ Ｐゴシック" panose="020B0600070205080204" pitchFamily="34" charset="-128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Concurrency-control manager</a:t>
            </a:r>
            <a:r>
              <a:rPr lang="en-US" altLang="en-US">
                <a:ea typeface="ＭＳ Ｐゴシック" panose="020B0600070205080204" pitchFamily="34" charset="-128"/>
              </a:rPr>
              <a:t> controls the interaction among the concurrent transactions, to ensure the consistency of the database.</a:t>
            </a:r>
            <a:r>
              <a:rPr lang="en-US" altLang="en-US" b="1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85EB934-3260-B2E6-88EC-77F4A23E6D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23495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Users and Administrators</a:t>
            </a: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FF699C00-0DAB-F4B7-1FC3-AC7AE0B9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29700" name="Picture 9" descr="1">
            <a:extLst>
              <a:ext uri="{FF2B5EF4-FFF2-40B4-BE49-F238E27FC236}">
                <a16:creationId xmlns:a16="http://schemas.microsoft.com/office/drawing/2014/main" id="{8CD0079F-F4E2-B97E-B555-D3AFFEC8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0D85D68-04AB-E0CB-2D3D-214A5110B0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System Internals</a:t>
            </a:r>
          </a:p>
        </p:txBody>
      </p:sp>
      <p:sp>
        <p:nvSpPr>
          <p:cNvPr id="30723" name="Rectangle 10">
            <a:extLst>
              <a:ext uri="{FF2B5EF4-FFF2-40B4-BE49-F238E27FC236}">
                <a16:creationId xmlns:a16="http://schemas.microsoft.com/office/drawing/2014/main" id="{CC351214-48E0-0BCF-3980-9FB6316A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4" name="Rectangle 11">
            <a:extLst>
              <a:ext uri="{FF2B5EF4-FFF2-40B4-BE49-F238E27FC236}">
                <a16:creationId xmlns:a16="http://schemas.microsoft.com/office/drawing/2014/main" id="{728E0055-DD1B-0C9F-AEA9-DF56D17B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5" name="Rectangle 12">
            <a:extLst>
              <a:ext uri="{FF2B5EF4-FFF2-40B4-BE49-F238E27FC236}">
                <a16:creationId xmlns:a16="http://schemas.microsoft.com/office/drawing/2014/main" id="{0CFFC925-D894-FFC3-C05A-DC0B8C26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0726" name="Picture 14">
            <a:extLst>
              <a:ext uri="{FF2B5EF4-FFF2-40B4-BE49-F238E27FC236}">
                <a16:creationId xmlns:a16="http://schemas.microsoft.com/office/drawing/2014/main" id="{C6E6B198-7585-DBFB-720A-0B0E880C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900113"/>
            <a:ext cx="3802063" cy="54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451286E-4F2D-0112-0CED-AECF38CF47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Architecture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A7015AD-54A2-1F4A-12AA-4603B2BCBE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52525"/>
            <a:ext cx="7607300" cy="29908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architecture of a database systems is greatly influenced by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the underlying computer system on which the database is running: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Centralized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Client-server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Parallel (multi-processor)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Distributed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C45DD2-C997-BB37-43AF-47F854BBB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History of Database Systems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36A118-A71C-A12B-A3AE-47F6CC301D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1950s and early 1960s: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Data processing using magnetic tapes for storage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Tapes provided only sequential access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Punched cards for input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Late 1960s and 1970s: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 disks allowed direct access to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Network and hierarchical data models in widespread 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Ted Codd defines the relational data model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Would win the ACM Turing Award for this work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IBM Research begins System R prototype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UC Berkeley begins Ingres prototype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High-performance (for the era) transaction processing</a:t>
            </a:r>
          </a:p>
          <a:p>
            <a:pPr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3D14D6-0E98-C36E-49A4-F09789C9A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E2BD5B-5C50-8C3E-79B2-1FE4963F78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DBMS contains information about a particular enterprise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Collection of interrelated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Set of programs to access the data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environment that is both </a:t>
            </a:r>
            <a:r>
              <a:rPr lang="en-US" altLang="en-US" i="1">
                <a:ea typeface="ＭＳ Ｐゴシック" panose="020B0600070205080204" pitchFamily="34" charset="-128"/>
              </a:rPr>
              <a:t>convenient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efficient</a:t>
            </a:r>
            <a:r>
              <a:rPr lang="en-US" altLang="en-US">
                <a:ea typeface="ＭＳ Ｐゴシック" panose="020B0600070205080204" pitchFamily="34" charset="-128"/>
              </a:rPr>
              <a:t> to use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Database Applications: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Universities:  registration, grades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Human resources:  employee records, salaries, tax deductions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Databases can be very large.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Databases touch all aspects of our lives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3BBC123-001D-B868-140B-226FDC0043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History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3A8EB4C-064C-3D38-DFD9-F279257EF6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Google BigTable, Yahoo PNuts, Amazon, 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675245F-DDF7-2240-86A9-91AD4AD9C07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85C9025-815E-D108-0E8F-1BD56ED57E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University Database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0E784D-72B1-1A31-50FB-E27EDD3A58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6819900" cy="49037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 program examples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Add new students, instructors, and courses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Register students for courses, and generate class rosters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Assign grades to students, compute grade point averages (GPA) and generate transcripts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the early days, database applications were built directly on top of file systems</a:t>
            </a:r>
          </a:p>
          <a:p>
            <a:pPr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1F24BD9-115E-6B62-76F4-70638187A8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285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>
                <a:effectLst/>
                <a:ea typeface="ＭＳ Ｐゴシック" panose="020B0600070205080204" pitchFamily="34" charset="-128"/>
              </a:rPr>
              <a:t>Drawbacks of using file systems to store data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11B4AF-F1AF-AB1F-40D6-96C6CD491A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2638" y="782638"/>
            <a:ext cx="7580312" cy="54689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Data redundancy and inconsistency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Multiple file formats, duplication of information in different files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Difficulty in accessing data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to write a new program to carry out each new task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 isolation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Multiple files and formats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Integrity problems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 to add new constraints or change existing ones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4B60CE-4D4C-FFDF-6601-BEA25FAB4C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effectLst/>
                <a:ea typeface="ＭＳ Ｐゴシック" panose="020B0600070205080204" pitchFamily="34" charset="-128"/>
              </a:rPr>
              <a:t>Drawbacks of using file systems to store data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FC1F2-935A-EB5E-197C-59F63E39B3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819150"/>
            <a:ext cx="7616825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Atomicity of updates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Concurrent access by multiple users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Concurrent access needed for performance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Uncontrolled concurrent accesses can lead to inconsistencies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Security problems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 to provide user access to some, but not all, data</a:t>
            </a:r>
          </a:p>
          <a:p>
            <a:pPr>
              <a:buFont typeface="Monotype Sorts" pitchFamily="2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Database systems offer solutions to all the above problems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FA24D4-5F7C-5120-99C1-291D45A4E1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38650CD-A6F5-E10F-E6DC-85974BEBA2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Physical level:</a:t>
            </a:r>
            <a:r>
              <a:rPr lang="en-US" altLang="en-US">
                <a:ea typeface="ＭＳ Ｐゴシック" panose="020B0600070205080204" pitchFamily="34" charset="-128"/>
              </a:rPr>
              <a:t> 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Logical level:</a:t>
            </a:r>
            <a:r>
              <a:rPr lang="en-US" altLang="en-US">
                <a:ea typeface="ＭＳ Ｐゴシック" panose="020B0600070205080204" pitchFamily="34" charset="-128"/>
              </a:rPr>
              <a:t> describes data stored in database, and the relationships among the data.</a:t>
            </a:r>
          </a:p>
          <a:p>
            <a:pPr lvl="1"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ea typeface="ＭＳ Ｐゴシック" panose="020B0600070205080204" pitchFamily="34" charset="-128"/>
              </a:rPr>
              <a:t>	type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instructor</a:t>
            </a:r>
            <a:r>
              <a:rPr lang="en-US" altLang="en-US">
                <a:ea typeface="ＭＳ Ｐゴシック" panose="020B0600070205080204" pitchFamily="34" charset="-128"/>
              </a:rPr>
              <a:t> = </a:t>
            </a:r>
            <a:r>
              <a:rPr lang="en-US" altLang="en-US" b="1">
                <a:ea typeface="ＭＳ Ｐゴシック" panose="020B0600070205080204" pitchFamily="34" charset="-128"/>
              </a:rPr>
              <a:t>record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ID</a:t>
            </a:r>
            <a:r>
              <a:rPr lang="en-US" altLang="en-US">
                <a:ea typeface="ＭＳ Ｐゴシック" panose="020B0600070205080204" pitchFamily="34" charset="-128"/>
              </a:rPr>
              <a:t> : string;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ea typeface="ＭＳ Ｐゴシック" panose="020B0600070205080204" pitchFamily="34" charset="-128"/>
              </a:rPr>
              <a:t>name</a:t>
            </a:r>
            <a:r>
              <a:rPr lang="en-US" altLang="en-US">
                <a:ea typeface="ＭＳ Ｐゴシック" panose="020B0600070205080204" pitchFamily="34" charset="-128"/>
              </a:rPr>
              <a:t> : string;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ea typeface="ＭＳ Ｐゴシック" panose="020B0600070205080204" pitchFamily="34" charset="-128"/>
              </a:rPr>
              <a:t>dept_name</a:t>
            </a:r>
            <a:r>
              <a:rPr lang="en-US" altLang="en-US">
                <a:ea typeface="ＭＳ Ｐゴシック" panose="020B0600070205080204" pitchFamily="34" charset="-128"/>
              </a:rPr>
              <a:t> : string;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ea typeface="ＭＳ Ｐゴシック" panose="020B0600070205080204" pitchFamily="34" charset="-128"/>
              </a:rPr>
              <a:t>salary</a:t>
            </a:r>
            <a:r>
              <a:rPr lang="en-US" altLang="en-US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ea typeface="ＭＳ Ｐゴシック" panose="020B0600070205080204" pitchFamily="34" charset="-128"/>
              </a:rPr>
              <a:t>end</a:t>
            </a:r>
            <a:r>
              <a:rPr lang="en-US" altLang="en-US">
                <a:ea typeface="ＭＳ Ｐゴシック" panose="020B0600070205080204" pitchFamily="34" charset="-128"/>
              </a:rPr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View level:</a:t>
            </a:r>
            <a:r>
              <a:rPr lang="en-US" altLang="en-US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95B3B8-BE67-4921-95DC-1316CB6F6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View of Data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350A9F5-91D3-9EFB-1C6F-CEE345F29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1176338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An architecture for a database system </a:t>
            </a:r>
          </a:p>
        </p:txBody>
      </p:sp>
      <p:pic>
        <p:nvPicPr>
          <p:cNvPr id="11268" name="Picture 8">
            <a:extLst>
              <a:ext uri="{FF2B5EF4-FFF2-40B4-BE49-F238E27FC236}">
                <a16:creationId xmlns:a16="http://schemas.microsoft.com/office/drawing/2014/main" id="{DDFCE55F-7CEB-6EBE-0DB7-D8332671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5700B26-9EE9-2A19-1151-DD7DAF0B8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Instances and Schemas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93060CE-7E2A-5814-4CFC-63D4119119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110537" cy="48768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dirty="0"/>
              <a:t>Similar to types and variables in programming languages</a:t>
            </a:r>
          </a:p>
          <a:p>
            <a:pPr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– the overall logical structure of the database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/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dirty="0"/>
              <a:t>Analogous to type information of a variable in a program</a:t>
            </a:r>
          </a:p>
          <a:p>
            <a:pPr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/>
              <a:t>– the overall physical  structure of the database </a:t>
            </a:r>
          </a:p>
          <a:p>
            <a:pPr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000099"/>
                </a:solidFill>
              </a:rPr>
              <a:t>Instance</a:t>
            </a:r>
            <a:r>
              <a:rPr lang="en-US" dirty="0"/>
              <a:t> – the actual content of the database at a particular point in time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/>
              <a:t>Analogous to the value of a variable</a:t>
            </a:r>
          </a:p>
          <a:p>
            <a:pPr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000099"/>
                </a:solidFill>
              </a:rPr>
              <a:t>Physical Data Independence</a:t>
            </a:r>
            <a:r>
              <a:rPr lang="en-US" dirty="0"/>
              <a:t> – the ability to modify the physical schema without changing the logical schema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/>
              <a:t>Applications depend on the logical schema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/>
              <a:t>In general, the interfaces between the various levels and components should be well defined so that changes in some parts do not seriously influence others.</a:t>
            </a:r>
          </a:p>
          <a:p>
            <a:pPr>
              <a:buFont typeface="Monotype Sorts" charset="2"/>
              <a:buChar char="n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20042</TotalTime>
  <Words>1692</Words>
  <Application>Microsoft Macintosh PowerPoint</Application>
  <PresentationFormat>On-screen Show (4:3)</PresentationFormat>
  <Paragraphs>259</Paragraphs>
  <Slides>31</Slides>
  <Notes>31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Helvetica</vt:lpstr>
      <vt:lpstr>ＭＳ Ｐゴシック</vt:lpstr>
      <vt:lpstr>Arial</vt:lpstr>
      <vt:lpstr>Monotype Sorts</vt:lpstr>
      <vt:lpstr>Webdings</vt:lpstr>
      <vt:lpstr>Times New Roman</vt:lpstr>
      <vt:lpstr>Symbol</vt:lpstr>
      <vt:lpstr>2_db-5-grey</vt:lpstr>
      <vt:lpstr>Microsoft Clip Gallery</vt:lpstr>
      <vt:lpstr>Chapter 1: Introduction </vt:lpstr>
      <vt:lpstr>Outline</vt:lpstr>
      <vt:lpstr>Database Management System (DBMS)</vt:lpstr>
      <vt:lpstr>University Database Example</vt:lpstr>
      <vt:lpstr>Drawbacks of using file systems to store data</vt:lpstr>
      <vt:lpstr>Drawbacks of using file systems to store data (Cont.)</vt:lpstr>
      <vt:lpstr>Levels of Abstraction</vt:lpstr>
      <vt:lpstr>View of Data</vt:lpstr>
      <vt:lpstr>Instances and Schemas</vt:lpstr>
      <vt:lpstr>Data Models</vt:lpstr>
      <vt:lpstr>Relational Model</vt:lpstr>
      <vt:lpstr>A Sample Relational Database</vt:lpstr>
      <vt:lpstr>Data Definition Language (DDL)</vt:lpstr>
      <vt:lpstr>Data Manipulation Language (DML)</vt:lpstr>
      <vt:lpstr>SQL</vt:lpstr>
      <vt:lpstr>Database Design</vt:lpstr>
      <vt:lpstr>Database Design (Cont.)</vt:lpstr>
      <vt:lpstr>Design Approaches</vt:lpstr>
      <vt:lpstr>Object-Relational Data Models</vt:lpstr>
      <vt:lpstr>XML:  Extensible Markup Language</vt:lpstr>
      <vt:lpstr>Database Engine</vt:lpstr>
      <vt:lpstr>Storage Management</vt:lpstr>
      <vt:lpstr>Query Processing</vt:lpstr>
      <vt:lpstr>Query Processing (Cont.)</vt:lpstr>
      <vt:lpstr>Transaction Management </vt:lpstr>
      <vt:lpstr>Database Users and Administrators</vt:lpstr>
      <vt:lpstr>Database System Internals</vt:lpstr>
      <vt:lpstr>Database Architecture</vt:lpstr>
      <vt:lpstr>History of Database Systems</vt:lpstr>
      <vt:lpstr>History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 taruna</cp:lastModifiedBy>
  <cp:revision>194</cp:revision>
  <cp:lastPrinted>2005-01-10T21:51:57Z</cp:lastPrinted>
  <dcterms:created xsi:type="dcterms:W3CDTF">1999-11-04T20:50:09Z</dcterms:created>
  <dcterms:modified xsi:type="dcterms:W3CDTF">2024-08-05T07:23:55Z</dcterms:modified>
</cp:coreProperties>
</file>