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31"/>
  </p:notesMasterIdLst>
  <p:sldIdLst>
    <p:sldId id="318" r:id="rId6"/>
    <p:sldId id="328" r:id="rId7"/>
    <p:sldId id="329" r:id="rId8"/>
    <p:sldId id="349" r:id="rId9"/>
    <p:sldId id="331" r:id="rId10"/>
    <p:sldId id="336" r:id="rId11"/>
    <p:sldId id="332" r:id="rId12"/>
    <p:sldId id="350" r:id="rId13"/>
    <p:sldId id="352" r:id="rId14"/>
    <p:sldId id="337" r:id="rId15"/>
    <p:sldId id="338" r:id="rId16"/>
    <p:sldId id="340" r:id="rId17"/>
    <p:sldId id="346" r:id="rId18"/>
    <p:sldId id="342" r:id="rId19"/>
    <p:sldId id="341" r:id="rId20"/>
    <p:sldId id="339" r:id="rId21"/>
    <p:sldId id="348" r:id="rId22"/>
    <p:sldId id="354" r:id="rId23"/>
    <p:sldId id="355" r:id="rId24"/>
    <p:sldId id="357" r:id="rId25"/>
    <p:sldId id="356" r:id="rId26"/>
    <p:sldId id="345" r:id="rId27"/>
    <p:sldId id="347" r:id="rId28"/>
    <p:sldId id="353" r:id="rId29"/>
    <p:sldId id="344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94660"/>
  </p:normalViewPr>
  <p:slideViewPr>
    <p:cSldViewPr snapToGrid="0">
      <p:cViewPr>
        <p:scale>
          <a:sx n="80" d="100"/>
          <a:sy n="80" d="100"/>
        </p:scale>
        <p:origin x="-192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6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F113-5B2B-4CE8-87CD-90BF80BE4DF0}" type="datetimeFigureOut">
              <a:rPr lang="en-US" smtClean="0"/>
              <a:pPr/>
              <a:t>8/9/2016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3083-8AD6-48F3-A235-4375FE074B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A3083-8AD6-48F3-A235-4375FE074B4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A3083-8AD6-48F3-A235-4375FE074B4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A3083-8AD6-48F3-A235-4375FE074B4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1813" y="3371850"/>
            <a:ext cx="10363200" cy="1362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rgbClr val="0D749F"/>
                </a:solidFill>
                <a:latin typeface="Proxima Nova Bold"/>
                <a:ea typeface="+mj-ea"/>
                <a:cs typeface="Proxima Nova Bold"/>
              </a:defRPr>
            </a:lvl1pPr>
          </a:lstStyle>
          <a:p>
            <a:pPr>
              <a:defRPr/>
            </a:pPr>
            <a:endParaRPr lang="en-US" sz="44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523875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/>
          <a:lstStyle/>
          <a:p>
            <a:pPr defTabSz="45720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8" descr="Zebra Logo Horiz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150813"/>
            <a:ext cx="14700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01" y="2074333"/>
            <a:ext cx="10993967" cy="1362075"/>
          </a:xfrm>
        </p:spPr>
        <p:txBody>
          <a:bodyPr>
            <a:noAutofit/>
          </a:bodyPr>
          <a:lstStyle>
            <a:lvl1pPr algn="l">
              <a:defRPr sz="4200" b="1" i="0" cap="all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456" y="3344516"/>
            <a:ext cx="11013017" cy="1468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200" b="1">
                <a:solidFill>
                  <a:srgbClr val="13648C"/>
                </a:solidFill>
              </a:defRPr>
            </a:lvl1pPr>
            <a:lvl2pPr marL="457200" indent="0">
              <a:buNone/>
              <a:defRPr sz="4200" b="1">
                <a:solidFill>
                  <a:srgbClr val="13648C"/>
                </a:solidFill>
              </a:defRPr>
            </a:lvl2pPr>
            <a:lvl3pPr marL="914400" indent="0">
              <a:buNone/>
              <a:defRPr sz="4200" b="1">
                <a:solidFill>
                  <a:srgbClr val="13648C"/>
                </a:solidFill>
              </a:defRPr>
            </a:lvl3pPr>
            <a:lvl4pPr marL="1371600" indent="0">
              <a:buNone/>
              <a:defRPr sz="4200" b="1">
                <a:solidFill>
                  <a:srgbClr val="13648C"/>
                </a:solidFill>
              </a:defRPr>
            </a:lvl4pPr>
            <a:lvl5pPr marL="1828800" indent="0">
              <a:buNone/>
              <a:defRPr sz="4200" b="1">
                <a:solidFill>
                  <a:srgbClr val="13648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8D0283-CB9E-4763-A655-AC37E1C32D8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67" y="1607688"/>
            <a:ext cx="11159067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>
                <a:solidFill>
                  <a:schemeClr val="tx1"/>
                </a:solidFill>
              </a:defRPr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chemeClr val="tx1"/>
                </a:solidFill>
              </a:defRPr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>
                <a:solidFill>
                  <a:schemeClr val="tx1"/>
                </a:solidFill>
              </a:defRPr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4DCB37-D0FF-47C2-BF95-ACA3E8E5A6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3885" y="653144"/>
            <a:ext cx="6098116" cy="6204857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2" y="770068"/>
            <a:ext cx="5147733" cy="647570"/>
          </a:xfrm>
        </p:spPr>
        <p:txBody>
          <a:bodyPr/>
          <a:lstStyle>
            <a:lvl1pPr>
              <a:defRPr>
                <a:solidFill>
                  <a:srgbClr val="1364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2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748184" y="1849967"/>
            <a:ext cx="3443816" cy="159385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30188" indent="0">
              <a:buNone/>
              <a:defRPr sz="1400">
                <a:solidFill>
                  <a:schemeClr val="bg1"/>
                </a:solidFill>
              </a:defRPr>
            </a:lvl2pPr>
            <a:lvl3pPr marL="458787" indent="0">
              <a:buNone/>
              <a:defRPr sz="1400">
                <a:solidFill>
                  <a:schemeClr val="bg1"/>
                </a:solidFill>
              </a:defRPr>
            </a:lvl3pPr>
            <a:lvl4pPr marL="688975" indent="0">
              <a:buNone/>
              <a:defRPr sz="1400">
                <a:solidFill>
                  <a:schemeClr val="bg1"/>
                </a:solidFill>
              </a:defRPr>
            </a:lvl4pPr>
            <a:lvl5pPr marL="688975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0F2B9641-4FC0-42F1-9D36-E1CE3EE89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502400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502400" y="769938"/>
            <a:ext cx="5147733" cy="647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13648C"/>
                </a:solidFill>
              </a:defRPr>
            </a:lvl1pPr>
            <a:lvl2pPr marL="230188" indent="0">
              <a:buNone/>
              <a:defRPr sz="1800" b="1">
                <a:solidFill>
                  <a:srgbClr val="13648C"/>
                </a:solidFill>
              </a:defRPr>
            </a:lvl2pPr>
            <a:lvl3pPr marL="458787" indent="0">
              <a:buNone/>
              <a:defRPr sz="1800" b="1">
                <a:solidFill>
                  <a:srgbClr val="13648C"/>
                </a:solidFill>
              </a:defRPr>
            </a:lvl3pPr>
            <a:lvl4pPr marL="688975" indent="0">
              <a:buNone/>
              <a:defRPr sz="1800" b="1">
                <a:solidFill>
                  <a:srgbClr val="13648C"/>
                </a:solidFill>
              </a:defRPr>
            </a:lvl4pPr>
            <a:lvl5pPr marL="688975" indent="0">
              <a:buNone/>
              <a:defRPr sz="1800" b="1">
                <a:solidFill>
                  <a:srgbClr val="13648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2512" y="770068"/>
            <a:ext cx="5147733" cy="647570"/>
          </a:xfrm>
        </p:spPr>
        <p:txBody>
          <a:bodyPr/>
          <a:lstStyle>
            <a:lvl1pPr>
              <a:defRPr sz="2000">
                <a:solidFill>
                  <a:srgbClr val="1364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2512" y="1607688"/>
            <a:ext cx="5147733" cy="4363721"/>
          </a:xfrm>
          <a:prstGeom prst="rect">
            <a:avLst/>
          </a:prstGeom>
        </p:spPr>
        <p:txBody>
          <a:bodyPr/>
          <a:lstStyle>
            <a:lvl1pPr marL="174625" marR="0" indent="-174625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4587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  <a:lvl3pPr marL="688975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19163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1155700" marR="0" indent="-2301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387F684B-33C5-4599-969C-078BA1016FB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8180388" y="648652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422C29-5BA2-43D4-BEBF-4FC4DB9B58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Whit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Zebra head.pdf"/>
          <p:cNvPicPr>
            <a:picLocks noChangeAspect="1"/>
          </p:cNvPicPr>
          <p:nvPr/>
        </p:nvPicPr>
        <p:blipFill>
          <a:blip r:embed="rId2" cstate="print"/>
          <a:srcRect t="7977" b="7462"/>
          <a:stretch>
            <a:fillRect/>
          </a:stretch>
        </p:blipFill>
        <p:spPr bwMode="auto">
          <a:xfrm>
            <a:off x="2201863" y="280988"/>
            <a:ext cx="7751762" cy="63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Zebra Logo Mai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8" y="2900363"/>
            <a:ext cx="1008062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017" y="1223962"/>
            <a:ext cx="9321800" cy="34750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4pPr>
            <a:lvl5pPr marL="1828800" indent="0" algn="l"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81251" y="5026025"/>
            <a:ext cx="9317567" cy="592138"/>
          </a:xfrm>
          <a:prstGeom prst="rect">
            <a:avLst/>
          </a:prstGeom>
        </p:spPr>
        <p:txBody>
          <a:bodyPr/>
          <a:lstStyle>
            <a:lvl1pPr marL="0" marR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>
                <a:sym typeface="Arial"/>
              </a:rP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/>
          </p:cNvSpPr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/>
          <a:lstStyle/>
          <a:p>
            <a:pPr defTabSz="45720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769938"/>
            <a:ext cx="11160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750" y="6475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572D63-CE00-473E-8841-7949A4240D4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2053" name="Picture 3" descr="Zebra Logo Horiz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875" y="150813"/>
            <a:ext cx="147002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2288" y="1611313"/>
            <a:ext cx="11112500" cy="446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6" r:id="rId3"/>
    <p:sldLayoutId id="2147483691" r:id="rId4"/>
    <p:sldLayoutId id="2147483687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 kern="1200">
          <a:solidFill>
            <a:srgbClr val="0D749F"/>
          </a:solidFill>
          <a:latin typeface="Arial"/>
          <a:ea typeface="+mj-ea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tabLst>
          <a:tab pos="8175625" algn="l"/>
        </a:tabLst>
        <a:defRPr sz="2000" b="1">
          <a:solidFill>
            <a:srgbClr val="0D749F"/>
          </a:solidFill>
          <a:latin typeface="Arial" pitchFamily="34" charset="0"/>
          <a:cs typeface="Arial" pitchFamily="34" charset="0"/>
        </a:defRPr>
      </a:lvl9pPr>
    </p:titleStyle>
    <p:bodyStyle>
      <a:lvl1pPr marL="174625" indent="-174625" algn="l" defTabSz="457200" rtl="0" fontAlgn="base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+mn-ea"/>
          <a:cs typeface="Arial"/>
        </a:defRPr>
      </a:lvl1pPr>
      <a:lvl2pPr marL="458788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88975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919163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155700" indent="-230188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376488" y="1223963"/>
            <a:ext cx="9321800" cy="3475037"/>
          </a:xfrm>
        </p:spPr>
        <p:txBody>
          <a:bodyPr>
            <a:normAutofit/>
          </a:bodyPr>
          <a:lstStyle/>
          <a:p>
            <a:r>
              <a:rPr lang="en-US" altLang="en-US" sz="4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Indoor WLAN Based Localization</a:t>
            </a:r>
          </a:p>
        </p:txBody>
      </p:sp>
    </p:spTree>
  </p:cSld>
  <p:clrMapOvr>
    <a:masterClrMapping/>
  </p:clrMapOvr>
  <p:transition spd="med" advTm="464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Offline Python Simulation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4 APs throughout a 1400m</a:t>
            </a:r>
            <a:r>
              <a:rPr lang="en-US" baseline="30000" dirty="0" smtClean="0"/>
              <a:t>2</a:t>
            </a:r>
            <a:r>
              <a:rPr lang="en-US" dirty="0" smtClean="0"/>
              <a:t> room.</a:t>
            </a:r>
          </a:p>
          <a:p>
            <a:r>
              <a:rPr lang="en-US" dirty="0" smtClean="0"/>
              <a:t>Form grid of specified unit area throughout room.</a:t>
            </a:r>
          </a:p>
          <a:p>
            <a:pPr lvl="1"/>
            <a:r>
              <a:rPr lang="en-US" dirty="0" smtClean="0"/>
              <a:t>For each node in the grid, calculate distance from each AP.</a:t>
            </a:r>
          </a:p>
          <a:p>
            <a:pPr lvl="1"/>
            <a:r>
              <a:rPr lang="en-US" dirty="0" smtClean="0"/>
              <a:t>Apply log-normal path loss model to simulate RSSI from each AP at each node. Use this as fingerprint.</a:t>
            </a:r>
          </a:p>
          <a:p>
            <a:pPr lvl="1"/>
            <a:r>
              <a:rPr lang="en-US" dirty="0" smtClean="0"/>
              <a:t>Iterate this process </a:t>
            </a:r>
            <a:r>
              <a:rPr lang="en-US" dirty="0" smtClean="0"/>
              <a:t>multiple times</a:t>
            </a:r>
            <a:r>
              <a:rPr lang="en-US" dirty="0" smtClean="0"/>
              <a:t>, then take the average </a:t>
            </a:r>
            <a:r>
              <a:rPr lang="en-US" dirty="0" smtClean="0"/>
              <a:t>to obtain the fingerprint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Convolve the final fingerprint with a uniform </a:t>
            </a:r>
            <a:r>
              <a:rPr lang="en-US" dirty="0" smtClean="0"/>
              <a:t>kernel for smoothing purposes.</a:t>
            </a:r>
            <a:endParaRPr lang="en-US" dirty="0" smtClean="0"/>
          </a:p>
          <a:p>
            <a:r>
              <a:rPr lang="en-US" dirty="0" smtClean="0"/>
              <a:t>Simulate a trajectory.</a:t>
            </a:r>
          </a:p>
          <a:p>
            <a:pPr lvl="1"/>
            <a:r>
              <a:rPr lang="en-US" dirty="0" smtClean="0"/>
              <a:t>Sample points from trajectory.</a:t>
            </a:r>
          </a:p>
          <a:p>
            <a:pPr lvl="1"/>
            <a:r>
              <a:rPr lang="en-US" dirty="0" smtClean="0"/>
              <a:t>Calculate distance at each sample point from each AP.</a:t>
            </a:r>
          </a:p>
          <a:p>
            <a:r>
              <a:rPr lang="en-US" dirty="0" smtClean="0"/>
              <a:t>Path Loss Model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alpha and theta were obtained from a research paper on characterizing the path-loss model for an office building.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6750" y="5329873"/>
          <a:ext cx="1892300" cy="431800"/>
        </p:xfrm>
        <a:graphic>
          <a:graphicData uri="http://schemas.openxmlformats.org/presentationml/2006/ole">
            <p:oleObj spid="_x0000_s2049" name="Equation" r:id="rId3" imgW="1892160" imgH="431640" progId="Equation.3">
              <p:embed/>
            </p:oleObj>
          </a:graphicData>
        </a:graphic>
      </p:graphicFrame>
    </p:spTree>
  </p:cSld>
  <p:clrMapOvr>
    <a:masterClrMapping/>
  </p:clrMapOvr>
  <p:transition advTm="2538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Online Python Simulation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distance of the sampled points on the trajectory from each AP, simulate 3-10 RSSI measurements, then average to form final sample point RSSI.</a:t>
            </a:r>
          </a:p>
          <a:p>
            <a:pPr lvl="1"/>
            <a:r>
              <a:rPr lang="en-US" dirty="0" smtClean="0"/>
              <a:t>We can average because as long as the device has moved 12.5cm (2.4G), or 6cm(5G), the noise in the path loss is considered independent and identically distributed (</a:t>
            </a:r>
            <a:r>
              <a:rPr lang="en-US" dirty="0" err="1" smtClean="0"/>
              <a:t>Puccinelli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Find the most likely position of each point on the trajectory by minimizing the mean squared error across each node of the grid.</a:t>
            </a:r>
          </a:p>
          <a:p>
            <a:pPr lvl="1"/>
            <a:r>
              <a:rPr lang="en-US" dirty="0" smtClean="0"/>
              <a:t>This position will be the </a:t>
            </a:r>
            <a:r>
              <a:rPr lang="en-US" i="1" dirty="0" smtClean="0"/>
              <a:t>observation process</a:t>
            </a:r>
            <a:r>
              <a:rPr lang="en-US" dirty="0" smtClean="0"/>
              <a:t> in the particle filter.</a:t>
            </a:r>
          </a:p>
          <a:p>
            <a:r>
              <a:rPr lang="en-US" dirty="0" smtClean="0"/>
              <a:t>Use particle filter to estimate current state.</a:t>
            </a:r>
          </a:p>
          <a:p>
            <a:pPr lvl="1"/>
            <a:r>
              <a:rPr lang="en-US" dirty="0" smtClean="0"/>
              <a:t>Generate two dependent Gaussian random variables ( 	  ), using Box-Muller Transformation:</a:t>
            </a:r>
          </a:p>
          <a:p>
            <a:pPr lvl="1"/>
            <a:r>
              <a:rPr lang="en-US" dirty="0" smtClean="0"/>
              <a:t>Plug these random variables into dynamics equations: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946092" y="4258595"/>
          <a:ext cx="279400" cy="190500"/>
        </p:xfrm>
        <a:graphic>
          <a:graphicData uri="http://schemas.openxmlformats.org/presentationml/2006/ole">
            <p:oleObj spid="_x0000_s1028" name="Equation" r:id="rId3" imgW="279360" imgH="1904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9614374" y="3830286"/>
          <a:ext cx="1993900" cy="1016000"/>
        </p:xfrm>
        <a:graphic>
          <a:graphicData uri="http://schemas.openxmlformats.org/presentationml/2006/ole">
            <p:oleObj spid="_x0000_s1030" name="Equation" r:id="rId4" imgW="1993680" imgH="10159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31" name="Equation" r:id="rId5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865438" y="4857750"/>
          <a:ext cx="4203700" cy="660400"/>
        </p:xfrm>
        <a:graphic>
          <a:graphicData uri="http://schemas.openxmlformats.org/presentationml/2006/ole">
            <p:oleObj spid="_x0000_s1034" name="Equation" r:id="rId6" imgW="4203360" imgH="660240" progId="Equation.3">
              <p:embed/>
            </p:oleObj>
          </a:graphicData>
        </a:graphic>
      </p:graphicFrame>
    </p:spTree>
  </p:cSld>
  <p:clrMapOvr>
    <a:masterClrMapping/>
  </p:clrMapOvr>
  <p:transition advTm="4876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Trajectory (Weighted Sum of Particles)</a:t>
            </a:r>
            <a:endParaRPr lang="en-US" sz="3000" dirty="0"/>
          </a:p>
        </p:txBody>
      </p:sp>
      <p:pic>
        <p:nvPicPr>
          <p:cNvPr id="3074" name="Picture 2" descr="C:\Users\GMRD43\Desktop\trajec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66" y="1279241"/>
            <a:ext cx="11232847" cy="5410369"/>
          </a:xfrm>
          <a:prstGeom prst="rect">
            <a:avLst/>
          </a:prstGeom>
          <a:noFill/>
        </p:spPr>
      </p:pic>
    </p:spTree>
  </p:cSld>
  <p:clrMapOvr>
    <a:masterClrMapping/>
  </p:clrMapOvr>
  <p:transition advTm="114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Trajectory (Weighted Sum of Particles with ARMA)</a:t>
            </a:r>
            <a:endParaRPr lang="en-US" sz="3000" dirty="0"/>
          </a:p>
        </p:txBody>
      </p:sp>
      <p:pic>
        <p:nvPicPr>
          <p:cNvPr id="19458" name="Picture 2" descr="C:\Users\GMRD43\Desktop\arma_traj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28" y="1256665"/>
            <a:ext cx="11197262" cy="5448935"/>
          </a:xfrm>
          <a:prstGeom prst="rect">
            <a:avLst/>
          </a:prstGeom>
          <a:noFill/>
        </p:spPr>
      </p:pic>
    </p:spTree>
  </p:cSld>
  <p:clrMapOvr>
    <a:masterClrMapping/>
  </p:clrMapOvr>
  <p:transition advTm="1082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Fingerprint of Individual </a:t>
            </a:r>
            <a:r>
              <a:rPr lang="en-US" sz="3000" dirty="0" smtClean="0"/>
              <a:t>APs Before and After Convolution</a:t>
            </a:r>
            <a:endParaRPr lang="en-US" sz="3000" dirty="0"/>
          </a:p>
        </p:txBody>
      </p:sp>
      <p:pic>
        <p:nvPicPr>
          <p:cNvPr id="4098" name="Picture 2" descr="C:\Users\GMRD43\Desktop\raw_fingerpr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85" y="1654629"/>
            <a:ext cx="5642501" cy="4430486"/>
          </a:xfrm>
          <a:prstGeom prst="rect">
            <a:avLst/>
          </a:prstGeom>
          <a:noFill/>
        </p:spPr>
      </p:pic>
      <p:pic>
        <p:nvPicPr>
          <p:cNvPr id="4099" name="Picture 3" descr="C:\Users\GMRD43\Desktop\smoothed_finger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8143" y="1643743"/>
            <a:ext cx="5575239" cy="4447557"/>
          </a:xfrm>
          <a:prstGeom prst="rect">
            <a:avLst/>
          </a:prstGeom>
          <a:noFill/>
        </p:spPr>
      </p:pic>
    </p:spTree>
  </p:cSld>
  <p:clrMapOvr>
    <a:masterClrMapping/>
  </p:clrMapOvr>
  <p:transition advTm="914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FP Comparison</a:t>
            </a:r>
            <a:endParaRPr lang="en-US" sz="3000" dirty="0"/>
          </a:p>
        </p:txBody>
      </p:sp>
      <p:pic>
        <p:nvPicPr>
          <p:cNvPr id="5122" name="Picture 2" descr="C:\Users\GMRD43\Desktop\raw_ind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8052" y="675143"/>
            <a:ext cx="3992562" cy="3071812"/>
          </a:xfrm>
          <a:prstGeom prst="rect">
            <a:avLst/>
          </a:prstGeom>
          <a:noFill/>
        </p:spPr>
      </p:pic>
      <p:pic>
        <p:nvPicPr>
          <p:cNvPr id="5123" name="Picture 3" descr="C:\Users\GMRD43\Desktop\av_i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945" y="3559629"/>
            <a:ext cx="4415374" cy="3113315"/>
          </a:xfrm>
          <a:prstGeom prst="rect">
            <a:avLst/>
          </a:prstGeom>
          <a:noFill/>
        </p:spPr>
      </p:pic>
      <p:pic>
        <p:nvPicPr>
          <p:cNvPr id="5124" name="Picture 4" descr="C:\Users\GMRD43\Desktop\sm_ind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3448070"/>
            <a:ext cx="4310742" cy="3257530"/>
          </a:xfrm>
          <a:prstGeom prst="rect">
            <a:avLst/>
          </a:prstGeom>
          <a:noFill/>
        </p:spPr>
      </p:pic>
      <p:cxnSp>
        <p:nvCxnSpPr>
          <p:cNvPr id="15" name="Curved Connector 14"/>
          <p:cNvCxnSpPr/>
          <p:nvPr/>
        </p:nvCxnSpPr>
        <p:spPr>
          <a:xfrm rot="5400000">
            <a:off x="3102430" y="2209799"/>
            <a:ext cx="1055915" cy="7946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17029" y="5138057"/>
            <a:ext cx="1730828" cy="1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5258" y="5203371"/>
            <a:ext cx="1894114" cy="968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2000" dirty="0" smtClean="0"/>
              <a:t>Convolution Smoothing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3486" y="1970315"/>
            <a:ext cx="2013857" cy="4572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2000" dirty="0" smtClean="0"/>
              <a:t>Offline Averaging</a:t>
            </a:r>
          </a:p>
        </p:txBody>
      </p:sp>
    </p:spTree>
  </p:cSld>
  <p:clrMapOvr>
    <a:masterClrMapping/>
  </p:clrMapOvr>
  <p:transition advTm="1283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Simulation Results  (4 dB Standard Deviation)</a:t>
            </a:r>
            <a:endParaRPr lang="en-US" sz="3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" y="1417323"/>
          <a:ext cx="12009123" cy="460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07"/>
                <a:gridCol w="1668511"/>
                <a:gridCol w="1506713"/>
                <a:gridCol w="1465107"/>
                <a:gridCol w="1465107"/>
                <a:gridCol w="1508364"/>
                <a:gridCol w="1465107"/>
                <a:gridCol w="1465107"/>
              </a:tblGrid>
              <a:tr h="3142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Path-loss 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STD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Number of Online Samples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Sampling Frequency (Hz)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WS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ARMA Estimate ME (m)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4.35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3.98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1.72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3.83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1.51</a:t>
                      </a:r>
                    </a:p>
                  </a:txBody>
                  <a:tcPr marL="7620" marR="7620" marT="7620" marB="0" anchor="b"/>
                </a:tc>
              </a:tr>
              <a:tr h="357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1.46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ransition advTm="3839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Simulation Results (7.36 dB Standard Deviation)</a:t>
            </a:r>
            <a:endParaRPr lang="en-US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760" y="1392931"/>
          <a:ext cx="11821161" cy="471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76"/>
                <a:gridCol w="1642396"/>
                <a:gridCol w="1483130"/>
                <a:gridCol w="1442176"/>
                <a:gridCol w="1442176"/>
                <a:gridCol w="1484755"/>
                <a:gridCol w="1442176"/>
                <a:gridCol w="1442176"/>
              </a:tblGrid>
              <a:tr h="29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Path-loss 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STD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Number of Online Samples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Sampling Frequency (Hz)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WS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WMAP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FP Estimate ME (m)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ARMA Estimate ME (m)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8.15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3.78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4.92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2.79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4.14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2.71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2.19</a:t>
                      </a:r>
                    </a:p>
                  </a:txBody>
                  <a:tcPr marL="7620" marR="7620" marT="7620" marB="0" anchor="b"/>
                </a:tc>
              </a:tr>
              <a:tr h="3688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ransition advTm="4076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f_vs_f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725520"/>
            <a:ext cx="11868150" cy="5913405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iclefilter_comparis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" y="834725"/>
            <a:ext cx="11953875" cy="5864165"/>
          </a:xfrm>
          <a:prstGeom prst="rect">
            <a:avLst/>
          </a:prstGeom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Objective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indoor tracking system that can be implemented in mobile Zebra devices.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051382"/>
      </p:ext>
    </p:extLst>
  </p:cSld>
  <p:clrMapOvr>
    <a:masterClrMapping/>
  </p:clrMapOvr>
  <p:transition advTm="472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GMRD43\Desktop\circle_tra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49" y="704850"/>
            <a:ext cx="11610975" cy="6038850"/>
          </a:xfrm>
          <a:prstGeom prst="rect">
            <a:avLst/>
          </a:prstGeom>
          <a:noFill/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GMRD43\Desktop\circle_co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796925"/>
            <a:ext cx="11563350" cy="5740400"/>
          </a:xfrm>
          <a:prstGeom prst="rect">
            <a:avLst/>
          </a:prstGeom>
          <a:noFill/>
        </p:spPr>
      </p:pic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of WLAN </a:t>
            </a:r>
            <a:r>
              <a:rPr lang="en-US" sz="3000" dirty="0" err="1" smtClean="0"/>
              <a:t>Locationing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no additional </a:t>
            </a:r>
            <a:r>
              <a:rPr lang="en-US" dirty="0" smtClean="0"/>
              <a:t>infrastructure on the customers end.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APs are already present in commercial buildings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Requires no additional </a:t>
            </a:r>
            <a:r>
              <a:rPr lang="en-US" dirty="0" smtClean="0"/>
              <a:t>hardware on Zebras end.</a:t>
            </a:r>
            <a:endParaRPr lang="en-US" dirty="0" smtClean="0"/>
          </a:p>
          <a:p>
            <a:pPr lvl="1"/>
            <a:r>
              <a:rPr lang="en-US" dirty="0" smtClean="0"/>
              <a:t>All mobile computers already have the required hardware to perform WLAN </a:t>
            </a:r>
            <a:r>
              <a:rPr lang="en-US" dirty="0" err="1" smtClean="0"/>
              <a:t>locationing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Easy to calibrate.</a:t>
            </a:r>
          </a:p>
          <a:p>
            <a:pPr lvl="1"/>
            <a:r>
              <a:rPr lang="en-US" dirty="0" smtClean="0"/>
              <a:t>Fingerprint a location by simply navigating through the area with an application running to record RSSI, as well as current location.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advTm="1767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Considerations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RSSI </a:t>
            </a:r>
            <a:r>
              <a:rPr lang="en-US" dirty="0" smtClean="0"/>
              <a:t>actually be modeled as an IID process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much computing power can we spare to use on devices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can we speed up RSSI sampling times?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2024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Future Directions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accelerometer and gyroscopic data from the device.</a:t>
            </a:r>
          </a:p>
          <a:p>
            <a:pPr marL="404812" lvl="2" indent="-174625">
              <a:spcBef>
                <a:spcPts val="1200"/>
              </a:spcBef>
            </a:pPr>
            <a:r>
              <a:rPr lang="en-US" dirty="0" smtClean="0"/>
              <a:t>This data can be combined with the standard sequential Monte Carlo importance sampling method to form a </a:t>
            </a:r>
            <a:r>
              <a:rPr lang="en-US" dirty="0" err="1" smtClean="0"/>
              <a:t>Rao-Blackwellised</a:t>
            </a:r>
            <a:r>
              <a:rPr lang="en-US" dirty="0" smtClean="0"/>
              <a:t> particle filter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Crowd-sourcing the information to update the fingerprint maps throughout the day.</a:t>
            </a:r>
          </a:p>
          <a:p>
            <a:r>
              <a:rPr lang="en-US" dirty="0" smtClean="0"/>
              <a:t>Equipping an autonomous robot with the materials to perform fingerprinting.</a:t>
            </a:r>
          </a:p>
          <a:p>
            <a:r>
              <a:rPr lang="en-US" dirty="0" smtClean="0"/>
              <a:t>Using the GPU on the mobile devices to perform the estimation.</a:t>
            </a:r>
          </a:p>
          <a:p>
            <a:pPr lvl="1"/>
            <a:r>
              <a:rPr lang="en-US" dirty="0" smtClean="0"/>
              <a:t>Particle filtering can be highly parallelized.</a:t>
            </a:r>
          </a:p>
          <a:p>
            <a:r>
              <a:rPr lang="en-US" dirty="0" smtClean="0"/>
              <a:t>Uploading a floor-map and incorporating that to improve estimation.</a:t>
            </a:r>
          </a:p>
          <a:p>
            <a:pPr lvl="1"/>
            <a:r>
              <a:rPr lang="en-US" dirty="0" smtClean="0"/>
              <a:t>Associate likelihoods with paths in offices or retail aisles.</a:t>
            </a:r>
          </a:p>
          <a:p>
            <a:pPr lvl="1"/>
            <a:r>
              <a:rPr lang="en-US" dirty="0" smtClean="0"/>
              <a:t>Add points of interest (i.e. conference rooms, office locations, etc) and provide optimal routes.</a:t>
            </a:r>
          </a:p>
          <a:p>
            <a:r>
              <a:rPr lang="en-US" dirty="0" smtClean="0"/>
              <a:t>Marketing the data collected from customers in retail environments to optimize product placement.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4341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Improving Wi-Fi Based Indoor Positioning using Particle Filter based on Signal Strength, </a:t>
            </a:r>
            <a:r>
              <a:rPr lang="en-US" dirty="0" err="1" smtClean="0"/>
              <a:t>Sakib</a:t>
            </a:r>
            <a:r>
              <a:rPr lang="en-US" dirty="0" smtClean="0"/>
              <a:t> et al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 Tutorial on Particle Filters for Online Nonlinear/ Non-Gaussian Bayesian Tracking</a:t>
            </a:r>
            <a:r>
              <a:rPr lang="en-US" dirty="0" smtClean="0"/>
              <a:t>, </a:t>
            </a:r>
            <a:r>
              <a:rPr lang="en-US" dirty="0" err="1" smtClean="0"/>
              <a:t>Arulampalam</a:t>
            </a:r>
            <a:r>
              <a:rPr lang="en-US" dirty="0" smtClean="0"/>
              <a:t> et al.</a:t>
            </a:r>
          </a:p>
          <a:p>
            <a:r>
              <a:rPr lang="en-US" i="1" dirty="0" smtClean="0"/>
              <a:t>On Sequential Monte Carlo Sampling Methods for Bayesian Filtering</a:t>
            </a:r>
            <a:r>
              <a:rPr lang="en-US" dirty="0" smtClean="0"/>
              <a:t>, </a:t>
            </a:r>
            <a:r>
              <a:rPr lang="en-US" dirty="0" err="1" smtClean="0"/>
              <a:t>Doucet</a:t>
            </a:r>
            <a:r>
              <a:rPr lang="en-US" dirty="0" smtClean="0"/>
              <a:t> et al.</a:t>
            </a:r>
          </a:p>
          <a:p>
            <a:r>
              <a:rPr lang="en-US" i="1" dirty="0" smtClean="0"/>
              <a:t>Modeling Signal Attenuation in IEEE 802.11 Wireless LANs</a:t>
            </a:r>
            <a:r>
              <a:rPr lang="en-US" dirty="0" smtClean="0"/>
              <a:t>, </a:t>
            </a:r>
            <a:r>
              <a:rPr lang="en-US" dirty="0" err="1" smtClean="0"/>
              <a:t>Faria</a:t>
            </a:r>
            <a:r>
              <a:rPr lang="en-US" dirty="0" smtClean="0"/>
              <a:t> et al.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Benefits to Zebra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Possible applications include:</a:t>
            </a:r>
          </a:p>
          <a:p>
            <a:endParaRPr lang="en-US" dirty="0" smtClean="0"/>
          </a:p>
          <a:p>
            <a:pPr lvl="1"/>
            <a:r>
              <a:rPr lang="en-US" sz="1800" dirty="0" smtClean="0"/>
              <a:t>Autonomous guiding through commercial buildings (i.e. hospitals, office buildings, department stores, warehouses).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Locating lost or misplaced devices.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Tracking workers through office buildings (i.e. locating mailroom employees).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Locating injured people in case of an emergency.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Beam-forming for efficient wireless charging.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Tracking customers in a retail environment to improve analytics.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051382"/>
      </p:ext>
    </p:extLst>
  </p:cSld>
  <p:clrMapOvr>
    <a:masterClrMapping/>
  </p:clrMapOvr>
  <p:transition advTm="1452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Overview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Simulation:</a:t>
            </a:r>
          </a:p>
          <a:p>
            <a:pPr lvl="1"/>
            <a:r>
              <a:rPr lang="en-US" dirty="0" smtClean="0"/>
              <a:t>Simulate room, place APs.</a:t>
            </a:r>
          </a:p>
          <a:p>
            <a:pPr lvl="1"/>
            <a:r>
              <a:rPr lang="en-US" dirty="0" smtClean="0"/>
              <a:t>Calculate distances to each node in the room.</a:t>
            </a:r>
          </a:p>
          <a:p>
            <a:pPr lvl="1"/>
            <a:r>
              <a:rPr lang="en-US" dirty="0" smtClean="0"/>
              <a:t>Estimate RSSI at each node based on the log-normal path loss equation.</a:t>
            </a:r>
          </a:p>
          <a:p>
            <a:pPr lvl="1"/>
            <a:r>
              <a:rPr lang="en-US" dirty="0" smtClean="0"/>
              <a:t>Average the multiple estimates.</a:t>
            </a:r>
          </a:p>
          <a:p>
            <a:pPr lvl="1"/>
            <a:r>
              <a:rPr lang="en-US" dirty="0" smtClean="0"/>
              <a:t>Perform convolution smoothing with a uniform kernel.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Online Simulation:</a:t>
            </a:r>
          </a:p>
          <a:p>
            <a:pPr lvl="1"/>
            <a:r>
              <a:rPr lang="en-US" dirty="0" smtClean="0"/>
              <a:t>Generate sample trajectory.</a:t>
            </a:r>
          </a:p>
          <a:p>
            <a:pPr lvl="1"/>
            <a:r>
              <a:rPr lang="en-US" dirty="0" smtClean="0"/>
              <a:t>At each time interval, perform minimum mean squared error analysis to make current observation.</a:t>
            </a:r>
            <a:endParaRPr lang="en-US" dirty="0" smtClean="0"/>
          </a:p>
          <a:p>
            <a:pPr lvl="2"/>
            <a:r>
              <a:rPr lang="en-US" dirty="0" smtClean="0"/>
              <a:t>Given our current observation and our previous estimate, form a current estimate.</a:t>
            </a:r>
          </a:p>
          <a:p>
            <a:pPr lvl="1"/>
            <a:r>
              <a:rPr lang="en-US" dirty="0" smtClean="0"/>
              <a:t>Store each estimate in an array, and calculate the norm of the estimation error.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advTm="4063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Proposed Method (High Level)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fingerprinting of </a:t>
            </a:r>
            <a:r>
              <a:rPr lang="en-US" dirty="0" smtClean="0"/>
              <a:t>RSSI </a:t>
            </a:r>
            <a:r>
              <a:rPr lang="en-US" dirty="0" smtClean="0"/>
              <a:t>throughout proposed area.</a:t>
            </a:r>
          </a:p>
          <a:p>
            <a:endParaRPr lang="en-US" dirty="0" smtClean="0"/>
          </a:p>
          <a:p>
            <a:r>
              <a:rPr lang="en-US" dirty="0" smtClean="0"/>
              <a:t>Implement a particle filter to perform tracking based off of </a:t>
            </a:r>
            <a:r>
              <a:rPr lang="en-US" dirty="0" smtClean="0"/>
              <a:t>RSSI </a:t>
            </a:r>
            <a:r>
              <a:rPr lang="en-US" dirty="0" smtClean="0"/>
              <a:t>measurements.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051382"/>
      </p:ext>
    </p:extLst>
  </p:cSld>
  <p:clrMapOvr>
    <a:masterClrMapping/>
  </p:clrMapOvr>
  <p:transition advTm="881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Proposed Method (Technical)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Android application which can measure the received signal strength for all available APs in an </a:t>
            </a:r>
            <a:r>
              <a:rPr lang="en-US" dirty="0" smtClean="0"/>
              <a:t>area.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fingerprinting over approximately 16m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 3-10 measurements at each point. Save all data, then later on take sample mean for each point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Consider gyroscope and accelerometer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Load this data into Python, and form different simulation models.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the most accurate set of equations of motion for the system.</a:t>
            </a:r>
          </a:p>
          <a:p>
            <a:pPr lvl="1"/>
            <a:r>
              <a:rPr lang="en-US" dirty="0" smtClean="0"/>
              <a:t>Classify motion as static or dynamic using accelerometer data. </a:t>
            </a:r>
          </a:p>
          <a:p>
            <a:pPr lvl="1"/>
            <a:r>
              <a:rPr lang="en-US" dirty="0" smtClean="0"/>
              <a:t>Perform sequential </a:t>
            </a:r>
            <a:r>
              <a:rPr lang="en-US" dirty="0" smtClean="0"/>
              <a:t>Monte Carlo importance </a:t>
            </a:r>
            <a:r>
              <a:rPr lang="en-US" dirty="0" err="1" smtClean="0"/>
              <a:t>resampling</a:t>
            </a:r>
            <a:r>
              <a:rPr lang="en-US" dirty="0" smtClean="0"/>
              <a:t> for dynamic class, and sequential importance sampling for static class.</a:t>
            </a:r>
          </a:p>
          <a:p>
            <a:pPr lvl="1"/>
            <a:r>
              <a:rPr lang="en-US" dirty="0" smtClean="0"/>
              <a:t>For the dynamic class, explore different sets of state equations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These state equations must be obtained through experiment.</a:t>
            </a:r>
            <a:endParaRPr lang="en-US" dirty="0" smtClean="0"/>
          </a:p>
          <a:p>
            <a:r>
              <a:rPr lang="en-US" dirty="0" smtClean="0"/>
              <a:t>Perform field tests using the Android device, a laptop, and Python implementation. </a:t>
            </a:r>
          </a:p>
          <a:p>
            <a:r>
              <a:rPr lang="en-US" dirty="0" smtClean="0"/>
              <a:t>Implement proposed algorithms in Java and deploy on Zebra devices.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3035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Tools Required</a:t>
            </a: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Laptop. 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Python. 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Google.</a:t>
            </a:r>
            <a:r>
              <a:rPr lang="en-US" dirty="0" smtClean="0">
                <a:sym typeface="Wingdings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Android device.</a:t>
            </a:r>
          </a:p>
          <a:p>
            <a:endParaRPr lang="en-US" dirty="0" smtClean="0"/>
          </a:p>
          <a:p>
            <a:r>
              <a:rPr lang="en-US" dirty="0" smtClean="0"/>
              <a:t>Android programmer.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B49F4571-797E-F142-9C8A-F3F3AD6D4F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051382"/>
      </p:ext>
    </p:extLst>
  </p:cSld>
  <p:clrMapOvr>
    <a:masterClrMapping/>
  </p:clrMapOvr>
  <p:transition advTm="41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Fingerprinting Visualization</a:t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19460" name="Picture 4" descr="C:\Users\GMRD43\Desktop\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890" y="1263370"/>
            <a:ext cx="6600189" cy="5495569"/>
          </a:xfrm>
          <a:prstGeom prst="rect">
            <a:avLst/>
          </a:prstGeom>
          <a:noFill/>
        </p:spPr>
      </p:pic>
      <p:pic>
        <p:nvPicPr>
          <p:cNvPr id="19462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780" y="5440680"/>
            <a:ext cx="998975" cy="465772"/>
          </a:xfrm>
          <a:prstGeom prst="rect">
            <a:avLst/>
          </a:prstGeom>
          <a:noFill/>
        </p:spPr>
      </p:pic>
      <p:pic>
        <p:nvPicPr>
          <p:cNvPr id="10" name="Picture 5" descr="C:\Users\GMRD43\AppData\Local\Microsoft\Windows\Temporary Internet Files\Content.IE5\SVI01F2Y\large-Smart-phone-66.6-1925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1280" y="1767840"/>
            <a:ext cx="518358" cy="529589"/>
          </a:xfrm>
          <a:prstGeom prst="rect">
            <a:avLst/>
          </a:prstGeom>
          <a:noFill/>
        </p:spPr>
      </p:pic>
      <p:pic>
        <p:nvPicPr>
          <p:cNvPr id="11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120" y="4198620"/>
            <a:ext cx="998975" cy="465772"/>
          </a:xfrm>
          <a:prstGeom prst="rect">
            <a:avLst/>
          </a:prstGeom>
          <a:noFill/>
        </p:spPr>
      </p:pic>
      <p:pic>
        <p:nvPicPr>
          <p:cNvPr id="13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119" y="2156460"/>
            <a:ext cx="998975" cy="465772"/>
          </a:xfrm>
          <a:prstGeom prst="rect">
            <a:avLst/>
          </a:prstGeom>
          <a:noFill/>
        </p:spPr>
      </p:pic>
      <p:pic>
        <p:nvPicPr>
          <p:cNvPr id="19465" name="Picture 9" descr="C:\Users\GMRD43\AppData\Local\Microsoft\Windows\Temporary Internet Files\Content.IE5\ZJKMYABR\WIFI_icon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8876051">
            <a:off x="2575560" y="4686300"/>
            <a:ext cx="693420" cy="693420"/>
          </a:xfrm>
          <a:prstGeom prst="rect">
            <a:avLst/>
          </a:prstGeom>
          <a:noFill/>
        </p:spPr>
      </p:pic>
      <p:pic>
        <p:nvPicPr>
          <p:cNvPr id="19" name="Picture 9" descr="C:\Users\GMRD43\AppData\Local\Microsoft\Windows\Temporary Internet Files\Content.IE5\ZJKMYABR\WIFI_icon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642131">
            <a:off x="5745478" y="2004060"/>
            <a:ext cx="693420" cy="693420"/>
          </a:xfrm>
          <a:prstGeom prst="rect">
            <a:avLst/>
          </a:prstGeom>
          <a:noFill/>
        </p:spPr>
      </p:pic>
      <p:pic>
        <p:nvPicPr>
          <p:cNvPr id="20" name="Picture 9" descr="C:\Users\GMRD43\AppData\Local\Microsoft\Windows\Temporary Internet Files\Content.IE5\ZJKMYABR\WIFI_icon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038266">
            <a:off x="6172200" y="3573780"/>
            <a:ext cx="693420" cy="693420"/>
          </a:xfrm>
          <a:prstGeom prst="rect">
            <a:avLst/>
          </a:prstGeom>
          <a:noFill/>
        </p:spPr>
      </p:pic>
      <p:pic>
        <p:nvPicPr>
          <p:cNvPr id="21" name="Picture 5" descr="C:\Users\GMRD43\AppData\Local\Microsoft\Windows\Temporary Internet Files\Content.IE5\SVI01F2Y\large-Smart-phone-66.6-1925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767840"/>
            <a:ext cx="518358" cy="529589"/>
          </a:xfrm>
          <a:prstGeom prst="rect">
            <a:avLst/>
          </a:prstGeom>
          <a:noFill/>
        </p:spPr>
      </p:pic>
      <p:pic>
        <p:nvPicPr>
          <p:cNvPr id="22" name="Picture 5" descr="C:\Users\GMRD43\AppData\Local\Microsoft\Windows\Temporary Internet Files\Content.IE5\SVI01F2Y\large-Smart-phone-66.6-1925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7180" y="1775460"/>
            <a:ext cx="518358" cy="529589"/>
          </a:xfrm>
          <a:prstGeom prst="rect">
            <a:avLst/>
          </a:prstGeom>
          <a:noFill/>
        </p:spPr>
      </p:pic>
      <p:pic>
        <p:nvPicPr>
          <p:cNvPr id="24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980" y="3474720"/>
            <a:ext cx="998975" cy="465772"/>
          </a:xfrm>
          <a:prstGeom prst="rect">
            <a:avLst/>
          </a:prstGeom>
          <a:noFill/>
        </p:spPr>
      </p:pic>
      <p:pic>
        <p:nvPicPr>
          <p:cNvPr id="25" name="Picture 9" descr="C:\Users\GMRD43\AppData\Local\Microsoft\Windows\Temporary Internet Files\Content.IE5\ZJKMYABR\WIFI_icon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8163899">
            <a:off x="3718560" y="2758439"/>
            <a:ext cx="693420" cy="69342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44780" y="19278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-65</a:t>
            </a:r>
            <a:endParaRPr lang="en-US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29540" y="21945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-33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37160" y="245364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-58</a:t>
            </a:r>
            <a:endParaRPr lang="en-US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7160" y="272034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-36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8160" y="19354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-67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2920" y="22021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-31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10540" y="24612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-57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0540" y="27279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-34</a:t>
            </a:r>
            <a:endParaRPr lang="en-US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29640" y="19354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-68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14400" y="22021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-30</a:t>
            </a:r>
            <a:endParaRPr lang="en-US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22020" y="24612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-54</a:t>
            </a:r>
            <a:endParaRPr lang="en-US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22020" y="27279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-32</a:t>
            </a: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-99060" y="1485900"/>
            <a:ext cx="2171700" cy="4191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Recorded RSSI (</a:t>
            </a:r>
            <a:r>
              <a:rPr lang="en-US" dirty="0" err="1" smtClean="0"/>
              <a:t>dBm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1874520"/>
            <a:ext cx="876300" cy="2743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4400" dirty="0" smtClean="0"/>
              <a:t>…</a:t>
            </a:r>
            <a:endParaRPr lang="en-US" sz="4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1440" y="3703320"/>
            <a:ext cx="1927860" cy="24841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buFontTx/>
              <a:buChar char="-"/>
            </a:pPr>
            <a:r>
              <a:rPr lang="en-US" sz="1400" dirty="0" smtClean="0"/>
              <a:t>This RSSI matrix is stored in a database.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smtClean="0"/>
              <a:t>The database can be maintained in the cloud to minimize the onboard storage.</a:t>
            </a:r>
            <a:endParaRPr lang="en-US" sz="1400" dirty="0" smtClean="0"/>
          </a:p>
        </p:txBody>
      </p:sp>
    </p:spTree>
  </p:cSld>
  <p:clrMapOvr>
    <a:masterClrMapping/>
  </p:clrMapOvr>
  <p:transition advTm="40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Estimation Visualization</a:t>
            </a:r>
            <a:endParaRPr lang="en-US" sz="3000" dirty="0"/>
          </a:p>
        </p:txBody>
      </p:sp>
      <p:pic>
        <p:nvPicPr>
          <p:cNvPr id="19460" name="Picture 4" descr="C:\Users\GMRD43\Desktop\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0890" y="1263370"/>
            <a:ext cx="6600189" cy="5495569"/>
          </a:xfrm>
          <a:prstGeom prst="rect">
            <a:avLst/>
          </a:prstGeom>
          <a:noFill/>
        </p:spPr>
      </p:pic>
      <p:pic>
        <p:nvPicPr>
          <p:cNvPr id="19462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780" y="5440680"/>
            <a:ext cx="998975" cy="465772"/>
          </a:xfrm>
          <a:prstGeom prst="rect">
            <a:avLst/>
          </a:prstGeom>
          <a:noFill/>
        </p:spPr>
      </p:pic>
      <p:pic>
        <p:nvPicPr>
          <p:cNvPr id="11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120" y="4198620"/>
            <a:ext cx="998975" cy="465772"/>
          </a:xfrm>
          <a:prstGeom prst="rect">
            <a:avLst/>
          </a:prstGeom>
          <a:noFill/>
        </p:spPr>
      </p:pic>
      <p:pic>
        <p:nvPicPr>
          <p:cNvPr id="13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119" y="2156460"/>
            <a:ext cx="998975" cy="465772"/>
          </a:xfrm>
          <a:prstGeom prst="rect">
            <a:avLst/>
          </a:prstGeom>
          <a:noFill/>
        </p:spPr>
      </p:pic>
      <p:pic>
        <p:nvPicPr>
          <p:cNvPr id="24" name="Picture 6" descr="C:\Users\GMRD43\AppData\Local\Microsoft\Windows\Temporary Internet Files\Content.IE5\MOHTULOM\rout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9980" y="3474720"/>
            <a:ext cx="998975" cy="46577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44780" y="19278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-65</a:t>
            </a:r>
            <a:endParaRPr lang="en-US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29540" y="21945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-33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37160" y="245364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-58</a:t>
            </a:r>
            <a:endParaRPr lang="en-US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37160" y="272034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-36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8160" y="19354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-67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02920" y="22021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-31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10540" y="24612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-57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0540" y="27279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-34</a:t>
            </a:r>
            <a:endParaRPr lang="en-US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29640" y="19354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-68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14400" y="220218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-30</a:t>
            </a:r>
            <a:endParaRPr lang="en-US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22020" y="24612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-54</a:t>
            </a:r>
            <a:endParaRPr lang="en-US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22020" y="2727960"/>
            <a:ext cx="426720" cy="2895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1400" dirty="0" smtClean="0"/>
              <a:t>-32</a:t>
            </a: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-99060" y="1485900"/>
            <a:ext cx="2171700" cy="4191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Recorded RSSI (</a:t>
            </a:r>
            <a:r>
              <a:rPr lang="en-US" dirty="0" err="1" smtClean="0"/>
              <a:t>dBm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1874520"/>
            <a:ext cx="876300" cy="2743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sz="4400" dirty="0" smtClean="0"/>
              <a:t>…</a:t>
            </a:r>
            <a:endParaRPr lang="en-US" sz="4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0" y="3131820"/>
            <a:ext cx="1927860" cy="31165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smtClean="0"/>
              <a:t>The current position can be estimated directly based on minimizing the mean squared error of the current measurements against the fingerprint database.</a:t>
            </a:r>
          </a:p>
          <a:p>
            <a:pPr lvl="1">
              <a:buFontTx/>
              <a:buChar char="-"/>
            </a:pPr>
            <a:r>
              <a:rPr lang="en-US" sz="1400" dirty="0" smtClean="0"/>
              <a:t> Shown in red. 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 The SIR estimate is highly autoregressive.</a:t>
            </a:r>
          </a:p>
          <a:p>
            <a:pPr lvl="1">
              <a:buFontTx/>
              <a:buChar char="-"/>
            </a:pPr>
            <a:r>
              <a:rPr lang="en-US" sz="1400" dirty="0" smtClean="0"/>
              <a:t>Shown in green.</a:t>
            </a:r>
            <a:endParaRPr lang="en-US" sz="1400" dirty="0" smtClean="0"/>
          </a:p>
        </p:txBody>
      </p:sp>
      <p:pic>
        <p:nvPicPr>
          <p:cNvPr id="20482" name="Picture 2" descr="C:\Users\GMRD43\AppData\Local\Microsoft\Windows\Temporary Internet Files\Content.IE5\C56WO9YL\large-stick-man-figure-running-33.3-11595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6580" y="1946699"/>
            <a:ext cx="492420" cy="615525"/>
          </a:xfrm>
          <a:prstGeom prst="rect">
            <a:avLst/>
          </a:prstGeom>
          <a:noFill/>
        </p:spPr>
      </p:pic>
      <p:pic>
        <p:nvPicPr>
          <p:cNvPr id="58" name="Picture 57" descr="estim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6202" y="1409584"/>
            <a:ext cx="6401355" cy="2667231"/>
          </a:xfrm>
          <a:prstGeom prst="rect">
            <a:avLst/>
          </a:prstGeom>
        </p:spPr>
      </p:pic>
      <p:pic>
        <p:nvPicPr>
          <p:cNvPr id="60" name="Picture 59" descr="estim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3822" y="1409584"/>
            <a:ext cx="6401355" cy="2667231"/>
          </a:xfrm>
          <a:prstGeom prst="rect">
            <a:avLst/>
          </a:prstGeom>
        </p:spPr>
      </p:pic>
    </p:spTree>
  </p:cSld>
  <p:clrMapOvr>
    <a:masterClrMapping/>
  </p:clrMapOvr>
  <p:transition advTm="381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515 -0.00532 C 0.03828 -0.00717 0.04127 -0.0081 0.04453 -0.00972 C 0.05065 -0.01689 0.0526 -0.01273 0.06263 -0.01203 C 0.06445 -0.00995 0.06706 -0.00324 0.06706 -0.00324 C 0.0681 0.00371 0.06797 0.01158 0.07148 0.01574 C 0.07331 0.02061 0.07552 0.025 0.07708 0.0301 C 0.0776 0.03149 0.0776 0.03357 0.07825 0.03473 C 0.07877 0.03565 0.07956 0.03542 0.08021 0.03565 C 0.0806 0.03681 0.08073 0.03843 0.08138 0.03912 C 0.08229 0.04005 0.08385 0.03889 0.0845 0.04028 C 0.08672 0.04514 0.08672 0.05718 0.08958 0.06135 C 0.09219 0.06528 0.09414 0.06667 0.097 0.06899 C 0.09909 0.07269 0.10065 0.07662 0.10273 0.0801 C 0.10521 0.09653 0.11562 0.09375 0.12331 0.09468 C 0.13489 0.09399 0.14414 0.09561 0.15456 0.09028 C 0.15625 0.08125 0.16393 0.07616 0.16888 0.07361 C 0.17239 0.06945 0.17526 0.06806 0.1789 0.06459 C 0.18828 0.06505 0.19765 0.06436 0.20703 0.06574 C 0.20859 0.06598 0.20937 0.07107 0.21015 0.07246 C 0.21341 0.07824 0.21966 0.08357 0.22396 0.08565 C 0.22851 0.09167 0.2276 0.08912 0.23021 0.09584 C 0.23099 0.09792 0.23099 0.1007 0.23203 0.10232 C 0.23594 0.10811 0.2431 0.10718 0.24765 0.11019 C 0.25664 0.12199 0.27031 0.12246 0.28086 0.1257 C 0.28463 0.12801 0.2888 0.12801 0.29271 0.12917 C 0.30338 0.12871 0.3164 0.13774 0.32461 0.1257 C 0.32838 0.12014 0.32291 0.12408 0.32773 0.1213 C 0.33541 0.11135 0.34245 0.10463 0.34831 0.09028 C 0.34896 0.08542 0.34896 0.07848 0.35078 0.07454 C 0.35273 0.07037 0.35937 0.06598 0.36211 0.0625 C 0.36302 0.05625 0.36497 0.05093 0.36706 0.04584 C 0.37005 0.0382 0.36966 0.03218 0.37513 0.02686 C 0.3763 0.0257 0.3776 0.02524 0.3789 0.02454 C 0.38164 0.02292 0.38411 0.01852 0.38646 0.01574 C 0.38815 0.01366 0.39036 0.0132 0.39206 0.01135 C 0.39297 0.0088 0.39388 0.00579 0.39583 0.00579 " pathEditMode="relative" ptsTypes="fffffffffffffffffffffffffffffffffffA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lue Theme">
  <a:themeElements>
    <a:clrScheme name="Zebra">
      <a:dk1>
        <a:srgbClr val="000000"/>
      </a:dk1>
      <a:lt1>
        <a:srgbClr val="FFFFFF"/>
      </a:lt1>
      <a:dk2>
        <a:srgbClr val="6A7379"/>
      </a:dk2>
      <a:lt2>
        <a:srgbClr val="262F37"/>
      </a:lt2>
      <a:accent1>
        <a:srgbClr val="13648C"/>
      </a:accent1>
      <a:accent2>
        <a:srgbClr val="E20022"/>
      </a:accent2>
      <a:accent3>
        <a:srgbClr val="FDC925"/>
      </a:accent3>
      <a:accent4>
        <a:srgbClr val="D3CFCD"/>
      </a:accent4>
      <a:accent5>
        <a:srgbClr val="C40823"/>
      </a:accent5>
      <a:accent6>
        <a:srgbClr val="DDB021"/>
      </a:accent6>
      <a:hlink>
        <a:srgbClr val="0C415C"/>
      </a:hlink>
      <a:folHlink>
        <a:srgbClr val="0A36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 anchorCtr="0">
        <a:noAutofit/>
      </a:bodyPr>
      <a:lstStyle>
        <a:defPPr>
          <a:defRPr sz="4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7d2772-a985-4663-a057-c3fff8c405a2">N6P4CWAX6PJN-1592180785-132</_dlc_DocId>
    <_dlc_DocIdUrl xmlns="107d2772-a985-4663-a057-c3fff8c405a2">
      <Url>https://zebra.sharepoint.com/sites/eng/tools-emc/_layouts/15/DocIdRedir.aspx?ID=N6P4CWAX6PJN-1592180785-132</Url>
      <Description>N6P4CWAX6PJN-1592180785-132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B73557613CC4596CA285A1BC7270D" ma:contentTypeVersion="2" ma:contentTypeDescription="Create a new document." ma:contentTypeScope="" ma:versionID="f63cdb53b045627b54189d7aecfdc360">
  <xsd:schema xmlns:xsd="http://www.w3.org/2001/XMLSchema" xmlns:xs="http://www.w3.org/2001/XMLSchema" xmlns:p="http://schemas.microsoft.com/office/2006/metadata/properties" xmlns:ns2="da259b9b-a346-48dc-b184-f3931a5ecb2b" xmlns:ns3="107d2772-a985-4663-a057-c3fff8c405a2" targetNamespace="http://schemas.microsoft.com/office/2006/metadata/properties" ma:root="true" ma:fieldsID="1ef0a756abd0d787223f0ada580adea0" ns2:_="" ns3:_="">
    <xsd:import namespace="da259b9b-a346-48dc-b184-f3931a5ecb2b"/>
    <xsd:import namespace="107d2772-a985-4663-a057-c3fff8c405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59b9b-a346-48dc-b184-f3931a5ecb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d2772-a985-4663-a057-c3fff8c405a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1E68D33-66AA-4379-9973-F4E01F5AD2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E05D40-4140-445C-B4E2-1505CA960B4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da259b9b-a346-48dc-b184-f3931a5ecb2b"/>
    <ds:schemaRef ds:uri="107d2772-a985-4663-a057-c3fff8c405a2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7BA9FD-9F68-46C7-BE5F-A47E0DA63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259b9b-a346-48dc-b184-f3931a5ecb2b"/>
    <ds:schemaRef ds:uri="107d2772-a985-4663-a057-c3fff8c405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F6D2FC2-0358-4531-8BB6-9F7C30ABEA0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</TotalTime>
  <Words>1374</Words>
  <Application>Microsoft Office PowerPoint</Application>
  <PresentationFormat>Custom</PresentationFormat>
  <Paragraphs>374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2_Blue Theme</vt:lpstr>
      <vt:lpstr>Microsoft Equation 3.0</vt:lpstr>
      <vt:lpstr>Equation</vt:lpstr>
      <vt:lpstr>Slide 1</vt:lpstr>
      <vt:lpstr>Objective </vt:lpstr>
      <vt:lpstr>Benefits to Zebra </vt:lpstr>
      <vt:lpstr>Overview</vt:lpstr>
      <vt:lpstr>Proposed Method (High Level) </vt:lpstr>
      <vt:lpstr>Proposed Method (Technical)</vt:lpstr>
      <vt:lpstr>Tools Required</vt:lpstr>
      <vt:lpstr>Fingerprinting Visualization </vt:lpstr>
      <vt:lpstr>Estimation Visualization</vt:lpstr>
      <vt:lpstr>Offline Python Simulation</vt:lpstr>
      <vt:lpstr>Online Python Simulation</vt:lpstr>
      <vt:lpstr>Trajectory (Weighted Sum of Particles)</vt:lpstr>
      <vt:lpstr>Trajectory (Weighted Sum of Particles with ARMA)</vt:lpstr>
      <vt:lpstr>Fingerprint of Individual APs Before and After Convolution</vt:lpstr>
      <vt:lpstr>FP Comparison</vt:lpstr>
      <vt:lpstr>Simulation Results  (4 dB Standard Deviation)</vt:lpstr>
      <vt:lpstr>Simulation Results (7.36 dB Standard Deviation)</vt:lpstr>
      <vt:lpstr>Slide 18</vt:lpstr>
      <vt:lpstr>Slide 19</vt:lpstr>
      <vt:lpstr>Slide 20</vt:lpstr>
      <vt:lpstr>Slide 21</vt:lpstr>
      <vt:lpstr>Advantages of WLAN Locationing</vt:lpstr>
      <vt:lpstr>Considerations </vt:lpstr>
      <vt:lpstr>Future Directions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TRAINING SLIDES</dc:title>
  <dc:creator>Mike Mattia (ZEBRA)</dc:creator>
  <cp:lastModifiedBy>fr</cp:lastModifiedBy>
  <cp:revision>709</cp:revision>
  <dcterms:created xsi:type="dcterms:W3CDTF">2015-04-22T15:54:43Z</dcterms:created>
  <dcterms:modified xsi:type="dcterms:W3CDTF">2016-08-12T19:40:46Z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96083c57-014f-4e9e-a75d-430c82777e16</vt:lpwstr>
  </property>
  <property fmtid="{D5CDD505-2E9C-101B-9397-08002B2CF9AE}" pid="3" name="ContentTypeId">
    <vt:lpwstr>0x010100552B73557613CC4596CA285A1BC7270D</vt:lpwstr>
  </property>
</Properties>
</file>