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5"/>
  </p:sldMasterIdLst>
  <p:notesMasterIdLst>
    <p:notesMasterId r:id="rId26"/>
  </p:notesMasterIdLst>
  <p:sldIdLst>
    <p:sldId id="318" r:id="rId6"/>
    <p:sldId id="328" r:id="rId7"/>
    <p:sldId id="329" r:id="rId8"/>
    <p:sldId id="333" r:id="rId9"/>
    <p:sldId id="330" r:id="rId10"/>
    <p:sldId id="331" r:id="rId11"/>
    <p:sldId id="336" r:id="rId12"/>
    <p:sldId id="332" r:id="rId13"/>
    <p:sldId id="337" r:id="rId14"/>
    <p:sldId id="338" r:id="rId15"/>
    <p:sldId id="340" r:id="rId16"/>
    <p:sldId id="346" r:id="rId17"/>
    <p:sldId id="342" r:id="rId18"/>
    <p:sldId id="341" r:id="rId19"/>
    <p:sldId id="339" r:id="rId20"/>
    <p:sldId id="348" r:id="rId21"/>
    <p:sldId id="343" r:id="rId22"/>
    <p:sldId id="345" r:id="rId23"/>
    <p:sldId id="347" r:id="rId24"/>
    <p:sldId id="344" r:id="rId2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94660"/>
  </p:normalViewPr>
  <p:slideViewPr>
    <p:cSldViewPr snapToGrid="0">
      <p:cViewPr>
        <p:scale>
          <a:sx n="100" d="100"/>
          <a:sy n="100" d="100"/>
        </p:scale>
        <p:origin x="-62" y="2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AF113-5B2B-4CE8-87CD-90BF80BE4DF0}" type="datetimeFigureOut">
              <a:rPr lang="en-US" smtClean="0"/>
              <a:pPr/>
              <a:t>6/15/2016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A3083-8AD6-48F3-A235-4375FE074B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A3083-8AD6-48F3-A235-4375FE074B4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31813" y="3371850"/>
            <a:ext cx="10363200" cy="13620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 cap="all" baseline="0">
                <a:solidFill>
                  <a:srgbClr val="0D749F"/>
                </a:solidFill>
                <a:latin typeface="Proxima Nova Bold"/>
                <a:ea typeface="+mj-ea"/>
                <a:cs typeface="Proxima Nova Bold"/>
              </a:defRPr>
            </a:lvl1pPr>
          </a:lstStyle>
          <a:p>
            <a:pPr>
              <a:defRPr/>
            </a:pPr>
            <a:endParaRPr lang="en-US" sz="4400" dirty="0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0" y="0"/>
            <a:ext cx="12192000" cy="523875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 anchor="ctr"/>
          <a:lstStyle/>
          <a:p>
            <a:pPr defTabSz="457200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8" descr="Zebra Logo Horiz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875" y="150813"/>
            <a:ext cx="147002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901" y="2074333"/>
            <a:ext cx="10993967" cy="1362075"/>
          </a:xfrm>
        </p:spPr>
        <p:txBody>
          <a:bodyPr>
            <a:noAutofit/>
          </a:bodyPr>
          <a:lstStyle>
            <a:lvl1pPr algn="l">
              <a:defRPr sz="4200" b="1" i="0" cap="all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6456" y="3344516"/>
            <a:ext cx="11013017" cy="14684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200" b="1">
                <a:solidFill>
                  <a:srgbClr val="13648C"/>
                </a:solidFill>
              </a:defRPr>
            </a:lvl1pPr>
            <a:lvl2pPr marL="457200" indent="0">
              <a:buNone/>
              <a:defRPr sz="4200" b="1">
                <a:solidFill>
                  <a:srgbClr val="13648C"/>
                </a:solidFill>
              </a:defRPr>
            </a:lvl2pPr>
            <a:lvl3pPr marL="914400" indent="0">
              <a:buNone/>
              <a:defRPr sz="4200" b="1">
                <a:solidFill>
                  <a:srgbClr val="13648C"/>
                </a:solidFill>
              </a:defRPr>
            </a:lvl3pPr>
            <a:lvl4pPr marL="1371600" indent="0">
              <a:buNone/>
              <a:defRPr sz="4200" b="1">
                <a:solidFill>
                  <a:srgbClr val="13648C"/>
                </a:solidFill>
              </a:defRPr>
            </a:lvl4pPr>
            <a:lvl5pPr marL="1828800" indent="0">
              <a:buNone/>
              <a:defRPr sz="4200" b="1">
                <a:solidFill>
                  <a:srgbClr val="13648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8D0283-CB9E-4763-A655-AC37E1C32D82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180388" y="648652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467" y="1607688"/>
            <a:ext cx="11159067" cy="4363721"/>
          </a:xfrm>
          <a:prstGeom prst="rect">
            <a:avLst/>
          </a:prstGeom>
        </p:spPr>
        <p:txBody>
          <a:bodyPr/>
          <a:lstStyle>
            <a:lvl1pPr marL="174625" marR="0" indent="-174625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>
                <a:solidFill>
                  <a:schemeClr val="tx1"/>
                </a:solidFill>
              </a:defRPr>
            </a:lvl1pPr>
            <a:lvl2pPr marL="458788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>
                <a:solidFill>
                  <a:schemeClr val="tx1"/>
                </a:solidFill>
              </a:defRPr>
            </a:lvl2pPr>
            <a:lvl3pPr marL="688975" marR="0" indent="-2301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>
                <a:solidFill>
                  <a:schemeClr val="tx1"/>
                </a:solidFill>
              </a:defRPr>
            </a:lvl3pPr>
            <a:lvl4pPr marL="919163" marR="0" indent="-2301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>
                <a:solidFill>
                  <a:schemeClr val="tx1"/>
                </a:solidFill>
              </a:defRPr>
            </a:lvl4pPr>
            <a:lvl5pPr marL="1155700" marR="0" indent="-2301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4DCB37-D0FF-47C2-BF95-ACA3E8E5A62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80388" y="648652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093885" y="653144"/>
            <a:ext cx="6098116" cy="6204857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12" y="770068"/>
            <a:ext cx="5147733" cy="647570"/>
          </a:xfrm>
        </p:spPr>
        <p:txBody>
          <a:bodyPr/>
          <a:lstStyle>
            <a:lvl1pPr>
              <a:defRPr>
                <a:solidFill>
                  <a:srgbClr val="13648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2" y="1607688"/>
            <a:ext cx="5147733" cy="4363721"/>
          </a:xfrm>
          <a:prstGeom prst="rect">
            <a:avLst/>
          </a:prstGeom>
        </p:spPr>
        <p:txBody>
          <a:bodyPr/>
          <a:lstStyle>
            <a:lvl1pPr marL="174625" marR="0" indent="-174625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458788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2pPr>
            <a:lvl3pPr marL="688975" marR="0" indent="-2301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919163" marR="0" indent="-2301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1155700" marR="0" indent="-2301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8748184" y="1849967"/>
            <a:ext cx="3443816" cy="159385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30188" indent="0">
              <a:buNone/>
              <a:defRPr sz="1400">
                <a:solidFill>
                  <a:schemeClr val="bg1"/>
                </a:solidFill>
              </a:defRPr>
            </a:lvl2pPr>
            <a:lvl3pPr marL="458787" indent="0">
              <a:buNone/>
              <a:defRPr sz="1400">
                <a:solidFill>
                  <a:schemeClr val="bg1"/>
                </a:solidFill>
              </a:defRPr>
            </a:lvl3pPr>
            <a:lvl4pPr marL="688975" indent="0">
              <a:buNone/>
              <a:defRPr sz="1400">
                <a:solidFill>
                  <a:schemeClr val="bg1"/>
                </a:solidFill>
              </a:defRPr>
            </a:lvl4pPr>
            <a:lvl5pPr marL="688975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0F2B9641-4FC0-42F1-9D36-E1CE3EE89D5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502400" y="1607688"/>
            <a:ext cx="5147733" cy="4363721"/>
          </a:xfrm>
          <a:prstGeom prst="rect">
            <a:avLst/>
          </a:prstGeom>
        </p:spPr>
        <p:txBody>
          <a:bodyPr/>
          <a:lstStyle>
            <a:lvl1pPr marL="174625" marR="0" indent="-174625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458788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2pPr>
            <a:lvl3pPr marL="688975" marR="0" indent="-2301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919163" marR="0" indent="-2301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1155700" marR="0" indent="-2301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502400" y="769938"/>
            <a:ext cx="5147733" cy="6477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rgbClr val="13648C"/>
                </a:solidFill>
              </a:defRPr>
            </a:lvl1pPr>
            <a:lvl2pPr marL="230188" indent="0">
              <a:buNone/>
              <a:defRPr sz="1800" b="1">
                <a:solidFill>
                  <a:srgbClr val="13648C"/>
                </a:solidFill>
              </a:defRPr>
            </a:lvl2pPr>
            <a:lvl3pPr marL="458787" indent="0">
              <a:buNone/>
              <a:defRPr sz="1800" b="1">
                <a:solidFill>
                  <a:srgbClr val="13648C"/>
                </a:solidFill>
              </a:defRPr>
            </a:lvl3pPr>
            <a:lvl4pPr marL="688975" indent="0">
              <a:buNone/>
              <a:defRPr sz="1800" b="1">
                <a:solidFill>
                  <a:srgbClr val="13648C"/>
                </a:solidFill>
              </a:defRPr>
            </a:lvl4pPr>
            <a:lvl5pPr marL="688975" indent="0">
              <a:buNone/>
              <a:defRPr sz="1800" b="1">
                <a:solidFill>
                  <a:srgbClr val="13648C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2512" y="770068"/>
            <a:ext cx="5147733" cy="647570"/>
          </a:xfrm>
        </p:spPr>
        <p:txBody>
          <a:bodyPr/>
          <a:lstStyle>
            <a:lvl1pPr>
              <a:defRPr sz="2000">
                <a:solidFill>
                  <a:srgbClr val="13648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22512" y="1607688"/>
            <a:ext cx="5147733" cy="4363721"/>
          </a:xfrm>
          <a:prstGeom prst="rect">
            <a:avLst/>
          </a:prstGeom>
        </p:spPr>
        <p:txBody>
          <a:bodyPr/>
          <a:lstStyle>
            <a:lvl1pPr marL="174625" marR="0" indent="-174625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458788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2pPr>
            <a:lvl3pPr marL="688975" marR="0" indent="-2301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919163" marR="0" indent="-2301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1155700" marR="0" indent="-2301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387F684B-33C5-4599-969C-078BA1016FB7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8180388" y="648652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422C29-5BA2-43D4-BEBF-4FC4DB9B582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White Backgrou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Zebra head.pdf"/>
          <p:cNvPicPr>
            <a:picLocks noChangeAspect="1"/>
          </p:cNvPicPr>
          <p:nvPr/>
        </p:nvPicPr>
        <p:blipFill>
          <a:blip r:embed="rId2" cstate="print"/>
          <a:srcRect t="7977" b="7462"/>
          <a:stretch>
            <a:fillRect/>
          </a:stretch>
        </p:blipFill>
        <p:spPr bwMode="auto">
          <a:xfrm>
            <a:off x="2201863" y="280988"/>
            <a:ext cx="7751762" cy="636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Zebra Logo Mai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2488" y="2900363"/>
            <a:ext cx="1008062" cy="121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77017" y="1223962"/>
            <a:ext cx="9321800" cy="34750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l">
              <a:buNone/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 algn="l">
              <a:buNone/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 algn="l">
              <a:buNone/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4pPr>
            <a:lvl5pPr marL="1828800" indent="0" algn="l">
              <a:buNone/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381251" y="5026025"/>
            <a:ext cx="9317567" cy="592138"/>
          </a:xfrm>
          <a:prstGeom prst="rect">
            <a:avLst/>
          </a:prstGeom>
        </p:spPr>
        <p:txBody>
          <a:bodyPr/>
          <a:lstStyle>
            <a:lvl1pPr marL="0" marR="0" indent="0" algn="l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2pPr>
            <a:lvl3pPr marL="91440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4pPr>
            <a:lvl5pPr marL="182880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noProof="0" smtClean="0">
                <a:sym typeface="Arial"/>
              </a:rPr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/>
          </p:cNvSpPr>
          <p:nvPr/>
        </p:nvSpPr>
        <p:spPr>
          <a:xfrm>
            <a:off x="0" y="0"/>
            <a:ext cx="12192000" cy="639763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 anchor="ctr"/>
          <a:lstStyle/>
          <a:p>
            <a:pPr defTabSz="457200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515938" y="769938"/>
            <a:ext cx="111601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br>
              <a:rPr lang="en-US" smtClean="0"/>
            </a:b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750" y="647541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4572D63-CE00-473E-8841-7949A4240D42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2053" name="Picture 3" descr="Zebra Logo Horiz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9875" y="150813"/>
            <a:ext cx="147002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522288" y="1611313"/>
            <a:ext cx="11112500" cy="4462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6" r:id="rId3"/>
    <p:sldLayoutId id="2147483691" r:id="rId4"/>
    <p:sldLayoutId id="2147483687" r:id="rId5"/>
    <p:sldLayoutId id="2147483693" r:id="rId6"/>
  </p:sldLayoutIdLst>
  <p:timing>
    <p:tnLst>
      <p:par>
        <p:cTn id="1" dur="indefinite" restart="never" nodeType="tmRoot"/>
      </p:par>
    </p:tnLst>
  </p:timing>
  <p:txStyles>
    <p:titleStyle>
      <a:lvl1pPr algn="l" defTabSz="457200" rtl="0" fontAlgn="base">
        <a:spcBef>
          <a:spcPct val="0"/>
        </a:spcBef>
        <a:spcAft>
          <a:spcPct val="0"/>
        </a:spcAft>
        <a:tabLst>
          <a:tab pos="8175625" algn="l"/>
        </a:tabLst>
        <a:defRPr sz="2000" b="1" kern="1200">
          <a:solidFill>
            <a:srgbClr val="0D749F"/>
          </a:solidFill>
          <a:latin typeface="Arial"/>
          <a:ea typeface="+mj-ea"/>
          <a:cs typeface="Arial"/>
        </a:defRPr>
      </a:lvl1pPr>
      <a:lvl2pPr algn="l" defTabSz="457200" rtl="0" fontAlgn="base">
        <a:spcBef>
          <a:spcPct val="0"/>
        </a:spcBef>
        <a:spcAft>
          <a:spcPct val="0"/>
        </a:spcAft>
        <a:tabLst>
          <a:tab pos="8175625" algn="l"/>
        </a:tabLst>
        <a:defRPr sz="2000" b="1">
          <a:solidFill>
            <a:srgbClr val="0D749F"/>
          </a:solidFill>
          <a:latin typeface="Arial" pitchFamily="34" charset="0"/>
          <a:cs typeface="Arial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tabLst>
          <a:tab pos="8175625" algn="l"/>
        </a:tabLst>
        <a:defRPr sz="2000" b="1">
          <a:solidFill>
            <a:srgbClr val="0D749F"/>
          </a:solidFill>
          <a:latin typeface="Arial" pitchFamily="34" charset="0"/>
          <a:cs typeface="Arial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tabLst>
          <a:tab pos="8175625" algn="l"/>
        </a:tabLst>
        <a:defRPr sz="2000" b="1">
          <a:solidFill>
            <a:srgbClr val="0D749F"/>
          </a:solidFill>
          <a:latin typeface="Arial" pitchFamily="34" charset="0"/>
          <a:cs typeface="Arial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tabLst>
          <a:tab pos="8175625" algn="l"/>
        </a:tabLst>
        <a:defRPr sz="2000" b="1">
          <a:solidFill>
            <a:srgbClr val="0D749F"/>
          </a:solidFill>
          <a:latin typeface="Arial" pitchFamily="34" charset="0"/>
          <a:cs typeface="Arial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tabLst>
          <a:tab pos="8175625" algn="l"/>
        </a:tabLst>
        <a:defRPr sz="2000" b="1">
          <a:solidFill>
            <a:srgbClr val="0D749F"/>
          </a:solidFill>
          <a:latin typeface="Arial" pitchFamily="34" charset="0"/>
          <a:cs typeface="Arial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tabLst>
          <a:tab pos="8175625" algn="l"/>
        </a:tabLst>
        <a:defRPr sz="2000" b="1">
          <a:solidFill>
            <a:srgbClr val="0D749F"/>
          </a:solidFill>
          <a:latin typeface="Arial" pitchFamily="34" charset="0"/>
          <a:cs typeface="Arial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tabLst>
          <a:tab pos="8175625" algn="l"/>
        </a:tabLst>
        <a:defRPr sz="2000" b="1">
          <a:solidFill>
            <a:srgbClr val="0D749F"/>
          </a:solidFill>
          <a:latin typeface="Arial" pitchFamily="34" charset="0"/>
          <a:cs typeface="Arial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tabLst>
          <a:tab pos="8175625" algn="l"/>
        </a:tabLst>
        <a:defRPr sz="2000" b="1">
          <a:solidFill>
            <a:srgbClr val="0D749F"/>
          </a:solidFill>
          <a:latin typeface="Arial" pitchFamily="34" charset="0"/>
          <a:cs typeface="Arial" pitchFamily="34" charset="0"/>
        </a:defRPr>
      </a:lvl9pPr>
    </p:titleStyle>
    <p:bodyStyle>
      <a:lvl1pPr marL="174625" indent="-174625" algn="l" defTabSz="457200" rtl="0" fontAlgn="base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+mn-ea"/>
          <a:cs typeface="Arial"/>
        </a:defRPr>
      </a:lvl1pPr>
      <a:lvl2pPr marL="458788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688975" indent="-230188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/>
          </a:solidFill>
          <a:latin typeface="Arial"/>
          <a:ea typeface="+mn-ea"/>
          <a:cs typeface="Arial"/>
        </a:defRPr>
      </a:lvl3pPr>
      <a:lvl4pPr marL="919163" indent="-230188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1155700" indent="-230188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V6CmEha51k" TargetMode="External"/><Relationship Id="rId2" Type="http://schemas.openxmlformats.org/officeDocument/2006/relationships/hyperlink" Target="https://www.youtube.com/watch?v=j5h95g_ifC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376488" y="1223963"/>
            <a:ext cx="9321800" cy="3475037"/>
          </a:xfrm>
        </p:spPr>
        <p:txBody>
          <a:bodyPr>
            <a:normAutofit/>
          </a:bodyPr>
          <a:lstStyle/>
          <a:p>
            <a:r>
              <a:rPr lang="en-US" altLang="en-US" sz="44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Indoor WLAN Based Localization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Online Python Simulation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the distance of the sampled points on the trajectory from each AP, simulate 3-10 RSSI measurements, then average to form final sample point RSSI.</a:t>
            </a:r>
          </a:p>
          <a:p>
            <a:pPr lvl="1"/>
            <a:r>
              <a:rPr lang="en-US" dirty="0" smtClean="0"/>
              <a:t>We can average because as long as the device has moved 12.5cm (2.4G), or 6cm(5G), the noise in the path loss is considered independent and identically distributed (</a:t>
            </a:r>
            <a:r>
              <a:rPr lang="en-US" dirty="0" err="1" smtClean="0"/>
              <a:t>Puccinelli</a:t>
            </a:r>
            <a:r>
              <a:rPr lang="en-US" dirty="0" smtClean="0"/>
              <a:t>).</a:t>
            </a:r>
          </a:p>
          <a:p>
            <a:r>
              <a:rPr lang="en-US" dirty="0" smtClean="0"/>
              <a:t>Find the most likely position of each point on the trajectory by minimizing the mean squared error across each node of the grid.</a:t>
            </a:r>
          </a:p>
          <a:p>
            <a:pPr lvl="1"/>
            <a:r>
              <a:rPr lang="en-US" dirty="0" smtClean="0"/>
              <a:t>This position will be the </a:t>
            </a:r>
            <a:r>
              <a:rPr lang="en-US" i="1" dirty="0" smtClean="0"/>
              <a:t>observation process</a:t>
            </a:r>
            <a:r>
              <a:rPr lang="en-US" dirty="0" smtClean="0"/>
              <a:t> in the particle filter.</a:t>
            </a:r>
          </a:p>
          <a:p>
            <a:r>
              <a:rPr lang="en-US" dirty="0" smtClean="0"/>
              <a:t>Use particle filter to estimate current state.</a:t>
            </a:r>
          </a:p>
          <a:p>
            <a:pPr lvl="1"/>
            <a:r>
              <a:rPr lang="en-US" dirty="0" smtClean="0"/>
              <a:t>Generate two dependent Gaussian random variables ( 	  ), using Box-Muller Transformation:</a:t>
            </a:r>
          </a:p>
          <a:p>
            <a:pPr lvl="1"/>
            <a:r>
              <a:rPr lang="en-US" dirty="0" smtClean="0"/>
              <a:t>Plug these random variables into dynamics equations:</a:t>
            </a:r>
          </a:p>
          <a:p>
            <a:pPr lvl="2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5946092" y="4258595"/>
          <a:ext cx="279400" cy="190500"/>
        </p:xfrm>
        <a:graphic>
          <a:graphicData uri="http://schemas.openxmlformats.org/presentationml/2006/ole">
            <p:oleObj spid="_x0000_s1028" name="Equation" r:id="rId3" imgW="279360" imgH="19044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9614374" y="3830286"/>
          <a:ext cx="1993900" cy="1016000"/>
        </p:xfrm>
        <a:graphic>
          <a:graphicData uri="http://schemas.openxmlformats.org/presentationml/2006/ole">
            <p:oleObj spid="_x0000_s1030" name="Equation" r:id="rId4" imgW="1993680" imgH="101592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1031" name="Equation" r:id="rId5" imgW="114120" imgH="215640" progId="Equation.3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2865438" y="4857750"/>
          <a:ext cx="4203700" cy="660400"/>
        </p:xfrm>
        <a:graphic>
          <a:graphicData uri="http://schemas.openxmlformats.org/presentationml/2006/ole">
            <p:oleObj spid="_x0000_s1034" name="Equation" r:id="rId6" imgW="4203360" imgH="66024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Trajectory (Weighted Sum of Particles)</a:t>
            </a:r>
            <a:endParaRPr lang="en-US" sz="3000" dirty="0"/>
          </a:p>
        </p:txBody>
      </p:sp>
      <p:pic>
        <p:nvPicPr>
          <p:cNvPr id="3074" name="Picture 2" descr="C:\Users\GMRD43\Desktop\trajector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466" y="1279241"/>
            <a:ext cx="11232847" cy="54103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Trajectory (Weighted Sum of Particles with ARMA)</a:t>
            </a:r>
            <a:endParaRPr lang="en-US" sz="3000" dirty="0"/>
          </a:p>
        </p:txBody>
      </p:sp>
      <p:pic>
        <p:nvPicPr>
          <p:cNvPr id="19458" name="Picture 2" descr="C:\Users\GMRD43\Desktop\arma_traj_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628" y="1256665"/>
            <a:ext cx="11197262" cy="54489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Fingerprint of Individual APs</a:t>
            </a:r>
            <a:endParaRPr lang="en-US" sz="3000" dirty="0"/>
          </a:p>
        </p:txBody>
      </p:sp>
      <p:pic>
        <p:nvPicPr>
          <p:cNvPr id="4098" name="Picture 2" descr="C:\Users\GMRD43\Desktop\raw_fingerpri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485" y="1654629"/>
            <a:ext cx="5642501" cy="4430486"/>
          </a:xfrm>
          <a:prstGeom prst="rect">
            <a:avLst/>
          </a:prstGeom>
          <a:noFill/>
        </p:spPr>
      </p:pic>
      <p:pic>
        <p:nvPicPr>
          <p:cNvPr id="4099" name="Picture 3" descr="C:\Users\GMRD43\Desktop\smoothed_fingerpri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8143" y="1643743"/>
            <a:ext cx="5575239" cy="44475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FP Comparison</a:t>
            </a:r>
            <a:endParaRPr lang="en-US" sz="3000" dirty="0"/>
          </a:p>
        </p:txBody>
      </p:sp>
      <p:pic>
        <p:nvPicPr>
          <p:cNvPr id="5122" name="Picture 2" descr="C:\Users\GMRD43\Desktop\raw_ind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8052" y="675143"/>
            <a:ext cx="3992562" cy="3071812"/>
          </a:xfrm>
          <a:prstGeom prst="rect">
            <a:avLst/>
          </a:prstGeom>
          <a:noFill/>
        </p:spPr>
      </p:pic>
      <p:pic>
        <p:nvPicPr>
          <p:cNvPr id="5123" name="Picture 3" descr="C:\Users\GMRD43\Desktop\av_i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6945" y="3559629"/>
            <a:ext cx="4415374" cy="3113315"/>
          </a:xfrm>
          <a:prstGeom prst="rect">
            <a:avLst/>
          </a:prstGeom>
          <a:noFill/>
        </p:spPr>
      </p:pic>
      <p:pic>
        <p:nvPicPr>
          <p:cNvPr id="5124" name="Picture 4" descr="C:\Users\GMRD43\Desktop\sm_indv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3448070"/>
            <a:ext cx="4310742" cy="3257530"/>
          </a:xfrm>
          <a:prstGeom prst="rect">
            <a:avLst/>
          </a:prstGeom>
          <a:noFill/>
        </p:spPr>
      </p:pic>
      <p:cxnSp>
        <p:nvCxnSpPr>
          <p:cNvPr id="15" name="Curved Connector 14"/>
          <p:cNvCxnSpPr/>
          <p:nvPr/>
        </p:nvCxnSpPr>
        <p:spPr>
          <a:xfrm rot="5400000">
            <a:off x="3102430" y="2209799"/>
            <a:ext cx="1055915" cy="79465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617029" y="5138057"/>
            <a:ext cx="1730828" cy="10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95258" y="5203371"/>
            <a:ext cx="1894114" cy="96882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r>
              <a:rPr lang="en-US" sz="2000" dirty="0" smtClean="0"/>
              <a:t>Convolution Smoothing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63486" y="1970315"/>
            <a:ext cx="2013857" cy="4572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r>
              <a:rPr lang="en-US" sz="2000" dirty="0" smtClean="0"/>
              <a:t>Offline Averaging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Simulation </a:t>
            </a:r>
            <a:r>
              <a:rPr lang="en-US" sz="3000" dirty="0" smtClean="0"/>
              <a:t>Results  (4 dB Standard Deviation)</a:t>
            </a:r>
            <a:endParaRPr lang="en-US" sz="3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" y="1417323"/>
          <a:ext cx="12009123" cy="4602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107"/>
                <a:gridCol w="1668511"/>
                <a:gridCol w="1506713"/>
                <a:gridCol w="1465107"/>
                <a:gridCol w="1465107"/>
                <a:gridCol w="1508364"/>
                <a:gridCol w="1465107"/>
                <a:gridCol w="1465107"/>
              </a:tblGrid>
              <a:tr h="314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Path-loss 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STD (dB)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Number of Online Samples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Sampling Frequency (Hz)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WS Estimate ME (m)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MAP Estimate ME (m)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WMAP Estimate ME (m)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FP Estimate ME (m)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ARMA Estimate ME (m)</a:t>
                      </a:r>
                    </a:p>
                  </a:txBody>
                  <a:tcPr marL="7620" marR="7620" marT="7620" marB="0" anchor="b"/>
                </a:tc>
              </a:tr>
              <a:tr h="357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8.83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4.35</a:t>
                      </a:r>
                    </a:p>
                  </a:txBody>
                  <a:tcPr marL="7620" marR="7620" marT="7620" marB="0" anchor="b"/>
                </a:tc>
              </a:tr>
              <a:tr h="357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</a:t>
                      </a:r>
                    </a:p>
                  </a:txBody>
                  <a:tcPr marL="7620" marR="7620" marT="7620" marB="0" anchor="b"/>
                </a:tc>
              </a:tr>
              <a:tr h="357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2.15</a:t>
                      </a:r>
                    </a:p>
                  </a:txBody>
                  <a:tcPr marL="7620" marR="7620" marT="7620" marB="0" anchor="b"/>
                </a:tc>
              </a:tr>
              <a:tr h="357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2.11</a:t>
                      </a:r>
                    </a:p>
                  </a:txBody>
                  <a:tcPr marL="7620" marR="7620" marT="7620" marB="0" anchor="b"/>
                </a:tc>
              </a:tr>
              <a:tr h="357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3.98</a:t>
                      </a:r>
                    </a:p>
                  </a:txBody>
                  <a:tcPr marL="7620" marR="7620" marT="7620" marB="0" anchor="b"/>
                </a:tc>
              </a:tr>
              <a:tr h="357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2.47</a:t>
                      </a:r>
                    </a:p>
                  </a:txBody>
                  <a:tcPr marL="7620" marR="7620" marT="7620" marB="0" anchor="b"/>
                </a:tc>
              </a:tr>
              <a:tr h="357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1.93</a:t>
                      </a:r>
                    </a:p>
                  </a:txBody>
                  <a:tcPr marL="7620" marR="7620" marT="7620" marB="0" anchor="b"/>
                </a:tc>
              </a:tr>
              <a:tr h="357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1.72</a:t>
                      </a:r>
                    </a:p>
                  </a:txBody>
                  <a:tcPr marL="7620" marR="7620" marT="7620" marB="0" anchor="b"/>
                </a:tc>
              </a:tr>
              <a:tr h="357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3.83</a:t>
                      </a:r>
                    </a:p>
                  </a:txBody>
                  <a:tcPr marL="7620" marR="7620" marT="7620" marB="0" anchor="b"/>
                </a:tc>
              </a:tr>
              <a:tr h="357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1.89</a:t>
                      </a:r>
                    </a:p>
                  </a:txBody>
                  <a:tcPr marL="7620" marR="7620" marT="7620" marB="0" anchor="b"/>
                </a:tc>
              </a:tr>
              <a:tr h="357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1.51</a:t>
                      </a:r>
                    </a:p>
                  </a:txBody>
                  <a:tcPr marL="7620" marR="7620" marT="7620" marB="0" anchor="b"/>
                </a:tc>
              </a:tr>
              <a:tr h="357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1.46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Simulation Results (7.36 dB Standard Deviation)</a:t>
            </a:r>
            <a:endParaRPr lang="en-US" sz="3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1760" y="1392931"/>
          <a:ext cx="11821161" cy="4718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76"/>
                <a:gridCol w="1642396"/>
                <a:gridCol w="1483130"/>
                <a:gridCol w="1442176"/>
                <a:gridCol w="1442176"/>
                <a:gridCol w="1484755"/>
                <a:gridCol w="1442176"/>
                <a:gridCol w="1442176"/>
              </a:tblGrid>
              <a:tr h="292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Path-loss 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STD (dB)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Number of Online Samples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Sampling Frequency (Hz)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WS Estimate ME (m)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MAP Estimate ME (m)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WMAP Estimate ME (m)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FP Estimate ME (m)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ARMA Estimate ME (m)</a:t>
                      </a:r>
                    </a:p>
                  </a:txBody>
                  <a:tcPr marL="7620" marR="7620" marT="7620" marB="0" anchor="b"/>
                </a:tc>
              </a:tr>
              <a:tr h="36883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8.15</a:t>
                      </a:r>
                    </a:p>
                  </a:txBody>
                  <a:tcPr marL="7620" marR="7620" marT="7620" marB="0" anchor="b"/>
                </a:tc>
              </a:tr>
              <a:tr h="36883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17.91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4.14</a:t>
                      </a:r>
                    </a:p>
                  </a:txBody>
                  <a:tcPr marL="7620" marR="7620" marT="7620" marB="0" anchor="b"/>
                </a:tc>
              </a:tr>
              <a:tr h="36883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17.76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3.78</a:t>
                      </a:r>
                    </a:p>
                  </a:txBody>
                  <a:tcPr marL="7620" marR="7620" marT="7620" marB="0" anchor="b"/>
                </a:tc>
              </a:tr>
              <a:tr h="36883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17.56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3.44</a:t>
                      </a:r>
                    </a:p>
                  </a:txBody>
                  <a:tcPr marL="7620" marR="7620" marT="7620" marB="0" anchor="b"/>
                </a:tc>
              </a:tr>
              <a:tr h="36883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4.92</a:t>
                      </a:r>
                    </a:p>
                  </a:txBody>
                  <a:tcPr marL="7620" marR="7620" marT="7620" marB="0" anchor="b"/>
                </a:tc>
              </a:tr>
              <a:tr h="36883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3.94</a:t>
                      </a:r>
                    </a:p>
                  </a:txBody>
                  <a:tcPr marL="7620" marR="7620" marT="7620" marB="0" anchor="b"/>
                </a:tc>
              </a:tr>
              <a:tr h="36883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2.94</a:t>
                      </a:r>
                    </a:p>
                  </a:txBody>
                  <a:tcPr marL="7620" marR="7620" marT="7620" marB="0" anchor="b"/>
                </a:tc>
              </a:tr>
              <a:tr h="36883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2.79</a:t>
                      </a:r>
                    </a:p>
                  </a:txBody>
                  <a:tcPr marL="7620" marR="7620" marT="7620" marB="0" anchor="b"/>
                </a:tc>
              </a:tr>
              <a:tr h="36883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4.14</a:t>
                      </a:r>
                    </a:p>
                  </a:txBody>
                  <a:tcPr marL="7620" marR="7620" marT="7620" marB="0" anchor="b"/>
                </a:tc>
              </a:tr>
              <a:tr h="36883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2.71</a:t>
                      </a:r>
                    </a:p>
                  </a:txBody>
                  <a:tcPr marL="7620" marR="7620" marT="7620" marB="0" anchor="b"/>
                </a:tc>
              </a:tr>
              <a:tr h="36883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2.19</a:t>
                      </a:r>
                    </a:p>
                  </a:txBody>
                  <a:tcPr marL="7620" marR="7620" marT="7620" marB="0" anchor="b"/>
                </a:tc>
              </a:tr>
              <a:tr h="36883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2.11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Demonstration</a:t>
            </a:r>
            <a:endParaRPr lang="en-US" sz="3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Advantages of WLAN </a:t>
            </a:r>
            <a:r>
              <a:rPr lang="en-US" sz="3000" dirty="0" err="1" smtClean="0"/>
              <a:t>Locationing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no additional infrastructure.</a:t>
            </a:r>
          </a:p>
          <a:p>
            <a:pPr lvl="1"/>
            <a:r>
              <a:rPr lang="en-US" dirty="0" err="1" smtClean="0"/>
              <a:t>WiFi</a:t>
            </a:r>
            <a:r>
              <a:rPr lang="en-US" dirty="0" smtClean="0"/>
              <a:t> APs are already present in commercial buildings.</a:t>
            </a:r>
          </a:p>
          <a:p>
            <a:r>
              <a:rPr lang="en-US" dirty="0" smtClean="0"/>
              <a:t>Requires no additional hardware.</a:t>
            </a:r>
          </a:p>
          <a:p>
            <a:pPr lvl="1"/>
            <a:r>
              <a:rPr lang="en-US" dirty="0" smtClean="0"/>
              <a:t>All mobile computers already have the required hardware to perform WLAN </a:t>
            </a:r>
            <a:r>
              <a:rPr lang="en-US" dirty="0" err="1" smtClean="0"/>
              <a:t>locationing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Easy to calibrate.</a:t>
            </a:r>
          </a:p>
          <a:p>
            <a:pPr lvl="1"/>
            <a:r>
              <a:rPr lang="en-US" dirty="0" smtClean="0"/>
              <a:t>Fingerprint a location by simply navigating through the area with an application running to record RSSI, as well as current location.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Considerations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RSS actually be modeled as an IID process?</a:t>
            </a:r>
          </a:p>
          <a:p>
            <a:pPr lvl="1"/>
            <a:r>
              <a:rPr lang="en-US" dirty="0" smtClean="0"/>
              <a:t>Yes: Take more samples, average                  better accuracy.</a:t>
            </a:r>
          </a:p>
          <a:p>
            <a:pPr lvl="1"/>
            <a:r>
              <a:rPr lang="en-US" dirty="0" smtClean="0"/>
              <a:t>No: Talk to RF expert for opinion.</a:t>
            </a:r>
          </a:p>
          <a:p>
            <a:r>
              <a:rPr lang="en-US" dirty="0" smtClean="0"/>
              <a:t>How much computing power can we spare to use on devices?</a:t>
            </a:r>
          </a:p>
          <a:p>
            <a:pPr lvl="1"/>
            <a:r>
              <a:rPr lang="en-US" dirty="0" smtClean="0"/>
              <a:t>Consider using GPU. Most of this can be parallelized, which is ideal for GPUs.</a:t>
            </a:r>
          </a:p>
          <a:p>
            <a:pPr lvl="1"/>
            <a:r>
              <a:rPr lang="en-US" dirty="0" smtClean="0"/>
              <a:t>GPUs consume almost the same amount of power whether they’re idling or performing computations.</a:t>
            </a:r>
          </a:p>
          <a:p>
            <a:pPr lvl="1"/>
            <a:r>
              <a:rPr lang="en-US" dirty="0" smtClean="0"/>
              <a:t>Consider using the </a:t>
            </a:r>
            <a:r>
              <a:rPr lang="en-US" dirty="0" smtClean="0"/>
              <a:t>cloud for computation.</a:t>
            </a:r>
            <a:endParaRPr lang="en-US" dirty="0" smtClean="0"/>
          </a:p>
          <a:p>
            <a:r>
              <a:rPr lang="en-US" dirty="0" smtClean="0"/>
              <a:t>Information from accelerometer and gyroscope.</a:t>
            </a:r>
          </a:p>
          <a:p>
            <a:pPr lvl="1"/>
            <a:r>
              <a:rPr lang="en-US" dirty="0" smtClean="0"/>
              <a:t>This data might be very informative and can be incorporated into a model.</a:t>
            </a:r>
          </a:p>
          <a:p>
            <a:pPr lvl="1"/>
            <a:r>
              <a:rPr lang="en-US" dirty="0" smtClean="0"/>
              <a:t>Possibly </a:t>
            </a:r>
            <a:r>
              <a:rPr lang="en-US" dirty="0" err="1" smtClean="0"/>
              <a:t>Rao-Blackwellized</a:t>
            </a:r>
            <a:r>
              <a:rPr lang="en-US" dirty="0" smtClean="0"/>
              <a:t> Particle Filter.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236720" y="2103120"/>
            <a:ext cx="8229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Objective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an indoor tracking system that can be implemented in mobile Zebra devices.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B49F4571-797E-F142-9C8A-F3F3AD6D4F2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00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References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Improving Wi-Fi Based Indoor Positioning using Particle Filter based on Signal Strength, </a:t>
            </a:r>
            <a:r>
              <a:rPr lang="en-US" dirty="0" err="1" smtClean="0"/>
              <a:t>Sakib</a:t>
            </a:r>
            <a:r>
              <a:rPr lang="en-US" dirty="0" smtClean="0"/>
              <a:t> et al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A Tutorial on Particle Filters for Online Nonlinear/ Non-Gaussian Bayesian Tracking</a:t>
            </a:r>
            <a:r>
              <a:rPr lang="en-US" dirty="0" smtClean="0"/>
              <a:t>, </a:t>
            </a:r>
            <a:r>
              <a:rPr lang="en-US" dirty="0" err="1" smtClean="0"/>
              <a:t>Arulampalam</a:t>
            </a:r>
            <a:r>
              <a:rPr lang="en-US" dirty="0" smtClean="0"/>
              <a:t> et al.</a:t>
            </a:r>
          </a:p>
          <a:p>
            <a:r>
              <a:rPr lang="en-US" i="1" dirty="0" smtClean="0"/>
              <a:t>On Sequential Monte Carlo Sampling Methods for Bayesian Filtering</a:t>
            </a:r>
            <a:r>
              <a:rPr lang="en-US" dirty="0" smtClean="0"/>
              <a:t>, </a:t>
            </a:r>
            <a:r>
              <a:rPr lang="en-US" dirty="0" err="1" smtClean="0"/>
              <a:t>Doucet</a:t>
            </a:r>
            <a:r>
              <a:rPr lang="en-US" dirty="0" smtClean="0"/>
              <a:t> et al.</a:t>
            </a:r>
          </a:p>
          <a:p>
            <a:r>
              <a:rPr lang="en-US" i="1" dirty="0" smtClean="0"/>
              <a:t>Modeling Signal Attenuation in IEEE 802.11 Wireless LANs</a:t>
            </a:r>
            <a:r>
              <a:rPr lang="en-US" dirty="0" smtClean="0"/>
              <a:t>, </a:t>
            </a:r>
            <a:r>
              <a:rPr lang="en-US" dirty="0" err="1" smtClean="0"/>
              <a:t>Faria</a:t>
            </a:r>
            <a:r>
              <a:rPr lang="en-US" dirty="0" smtClean="0"/>
              <a:t> et al.</a:t>
            </a:r>
          </a:p>
          <a:p>
            <a:pPr>
              <a:buNone/>
            </a:pPr>
            <a:endParaRPr lang="en-US" i="1" dirty="0" smtClean="0"/>
          </a:p>
          <a:p>
            <a:endParaRPr lang="en-US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Benefits to Zebra</a:t>
            </a:r>
            <a:br>
              <a:rPr lang="en-US" sz="3000" dirty="0" smtClean="0"/>
            </a:br>
            <a:endParaRPr lang="en-US" sz="3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Possible applications include:</a:t>
            </a:r>
          </a:p>
          <a:p>
            <a:endParaRPr lang="en-US" dirty="0" smtClean="0"/>
          </a:p>
          <a:p>
            <a:pPr lvl="1"/>
            <a:r>
              <a:rPr lang="en-US" sz="1800" dirty="0" smtClean="0"/>
              <a:t>Autonomous guiding through commercial buildings (i.e. hospitals, office buildings, department stores, warehouses).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Locating lost or misplaced devices.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Tracking workers through office buildings (i.e. locating mailroom employees).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Locating injured people in case of an emergency.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Beam-forming for efficient wireless charging.</a:t>
            </a:r>
          </a:p>
          <a:p>
            <a:pPr lvl="1">
              <a:buNone/>
            </a:pPr>
            <a:endParaRPr lang="en-US" sz="1800" dirty="0" smtClean="0"/>
          </a:p>
          <a:p>
            <a:pPr lvl="1"/>
            <a:r>
              <a:rPr lang="en-US" sz="1800" dirty="0" smtClean="0"/>
              <a:t>Tracking customers in a retail environment to improve analytics.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B49F4571-797E-F142-9C8A-F3F3AD6D4F2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00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Demonstration</a:t>
            </a:r>
            <a:br>
              <a:rPr lang="en-US" sz="3000" dirty="0" smtClean="0"/>
            </a:br>
            <a:endParaRPr lang="en-US" sz="3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Ball Tracking:</a:t>
            </a:r>
          </a:p>
          <a:p>
            <a:pPr lvl="1"/>
            <a:r>
              <a:rPr lang="en-US" dirty="0" smtClean="0">
                <a:hlinkClick r:id="rId2"/>
              </a:rPr>
              <a:t>https://www.youtube.com/watch?v=j5h95g_ifCk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Color Tracking:</a:t>
            </a:r>
          </a:p>
          <a:p>
            <a:pPr lvl="1"/>
            <a:r>
              <a:rPr lang="en-US" dirty="0" smtClean="0">
                <a:hlinkClick r:id="rId3"/>
              </a:rPr>
              <a:t>https://www.youtube.com/watch?v=SV6CmEha51k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B49F4571-797E-F142-9C8A-F3F3AD6D4F2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00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Prior Works</a:t>
            </a:r>
            <a:br>
              <a:rPr lang="en-US" sz="3000" dirty="0" smtClean="0"/>
            </a:br>
            <a:endParaRPr lang="en-US" sz="3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Improving Wi-Fi Based Indoor Positioning using Particle Filter based on Signal Strength, </a:t>
            </a:r>
            <a:r>
              <a:rPr lang="en-US" dirty="0" err="1" smtClean="0"/>
              <a:t>Sakib</a:t>
            </a:r>
            <a:r>
              <a:rPr lang="en-US" dirty="0" smtClean="0"/>
              <a:t> et al</a:t>
            </a:r>
            <a:r>
              <a:rPr lang="en-US" i="1" dirty="0" smtClean="0"/>
              <a:t>.</a:t>
            </a:r>
          </a:p>
          <a:p>
            <a:pPr lvl="1"/>
            <a:r>
              <a:rPr lang="en-US" dirty="0" smtClean="0"/>
              <a:t>In 400m</a:t>
            </a:r>
            <a:r>
              <a:rPr lang="en-US" baseline="30000" dirty="0" smtClean="0"/>
              <a:t>2</a:t>
            </a:r>
            <a:r>
              <a:rPr lang="en-US" dirty="0" smtClean="0"/>
              <a:t> room, mean error of 2.41m using 4 APs and fingerprinting.</a:t>
            </a:r>
          </a:p>
          <a:p>
            <a:pPr lvl="1"/>
            <a:endParaRPr lang="en-US" i="1" dirty="0" smtClean="0"/>
          </a:p>
          <a:p>
            <a:r>
              <a:rPr lang="en-US" i="1" dirty="0" smtClean="0"/>
              <a:t>Indoor User Tracking with Particle Filter</a:t>
            </a:r>
            <a:r>
              <a:rPr lang="en-US" dirty="0" smtClean="0"/>
              <a:t>, Kim et al.</a:t>
            </a:r>
          </a:p>
          <a:p>
            <a:pPr lvl="1"/>
            <a:r>
              <a:rPr lang="en-US" dirty="0" smtClean="0"/>
              <a:t>Mean error of 0.94-1.2m along 3 possible paths, ranging number of APs.</a:t>
            </a:r>
          </a:p>
          <a:p>
            <a:pPr>
              <a:buNone/>
            </a:pPr>
            <a:endParaRPr lang="en-US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B49F4571-797E-F142-9C8A-F3F3AD6D4F2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00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Proposed Method (High Level)</a:t>
            </a:r>
            <a:br>
              <a:rPr lang="en-US" sz="3000" dirty="0" smtClean="0"/>
            </a:br>
            <a:endParaRPr lang="en-US" sz="3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fingerprinting of RSS throughout proposed area.</a:t>
            </a:r>
          </a:p>
          <a:p>
            <a:endParaRPr lang="en-US" dirty="0" smtClean="0"/>
          </a:p>
          <a:p>
            <a:r>
              <a:rPr lang="en-US" dirty="0" smtClean="0"/>
              <a:t>Implement a particle filter to perform tracking based off of RSS measurements.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B49F4571-797E-F142-9C8A-F3F3AD6D4F2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00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Proposed Method (Technical)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Android application which can measure the received signal strength for all available APs in an area, as well as collect gyroscope and accelerometer data.</a:t>
            </a:r>
          </a:p>
          <a:p>
            <a:pPr lvl="1"/>
            <a:r>
              <a:rPr lang="en-US" dirty="0" smtClean="0"/>
              <a:t>Perform fingerprinting over approximately 16m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Take 3-10 measurements at each point. Save all data, then later on take sample mean for each point.</a:t>
            </a:r>
          </a:p>
          <a:p>
            <a:r>
              <a:rPr lang="en-US" dirty="0" smtClean="0"/>
              <a:t>Load this data into Python, and form different simulation models. Find the most accurate set of equations of motion for the system.</a:t>
            </a:r>
          </a:p>
          <a:p>
            <a:pPr lvl="1"/>
            <a:r>
              <a:rPr lang="en-US" dirty="0" smtClean="0"/>
              <a:t>Classify motion as static or dynamic using accelerometer data. </a:t>
            </a:r>
          </a:p>
          <a:p>
            <a:pPr lvl="1"/>
            <a:r>
              <a:rPr lang="en-US" dirty="0" smtClean="0"/>
              <a:t>Perform sequential importance </a:t>
            </a:r>
            <a:r>
              <a:rPr lang="en-US" dirty="0" err="1" smtClean="0"/>
              <a:t>resampling</a:t>
            </a:r>
            <a:r>
              <a:rPr lang="en-US" dirty="0" smtClean="0"/>
              <a:t> for dynamic class, and sequential importance sampling for static class.</a:t>
            </a:r>
          </a:p>
          <a:p>
            <a:pPr lvl="1"/>
            <a:r>
              <a:rPr lang="en-US" dirty="0" smtClean="0"/>
              <a:t>For the dynamic class, explore different sets of state equations. Refer to prior work, as well as outside sources.</a:t>
            </a:r>
          </a:p>
          <a:p>
            <a:r>
              <a:rPr lang="en-US" dirty="0" smtClean="0"/>
              <a:t>Perform field tests using the Android device, a laptop, and Python implementation. </a:t>
            </a:r>
          </a:p>
          <a:p>
            <a:r>
              <a:rPr lang="en-US" dirty="0" smtClean="0"/>
              <a:t>Implement proposed algorithms in Java and deploy on Zebra devices.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Tools Required</a:t>
            </a:r>
            <a:endParaRPr lang="en-US" sz="3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Laptop. </a:t>
            </a:r>
            <a:r>
              <a:rPr lang="en-US" dirty="0" smtClean="0">
                <a:sym typeface="Wingdings"/>
              </a:rPr>
              <a:t></a:t>
            </a:r>
          </a:p>
          <a:p>
            <a:endParaRPr lang="en-US" dirty="0" smtClean="0"/>
          </a:p>
          <a:p>
            <a:r>
              <a:rPr lang="en-US" dirty="0" smtClean="0"/>
              <a:t>Python. </a:t>
            </a:r>
            <a:r>
              <a:rPr lang="en-US" dirty="0" smtClean="0">
                <a:sym typeface="Wingdings"/>
              </a:rPr>
              <a:t></a:t>
            </a:r>
          </a:p>
          <a:p>
            <a:endParaRPr lang="en-US" dirty="0" smtClean="0"/>
          </a:p>
          <a:p>
            <a:r>
              <a:rPr lang="en-US" dirty="0" smtClean="0"/>
              <a:t>Google.</a:t>
            </a:r>
            <a:r>
              <a:rPr lang="en-US" dirty="0" smtClean="0">
                <a:sym typeface="Wingdings"/>
              </a:rPr>
              <a:t> </a:t>
            </a:r>
          </a:p>
          <a:p>
            <a:endParaRPr lang="en-US" dirty="0" smtClean="0"/>
          </a:p>
          <a:p>
            <a:r>
              <a:rPr lang="en-US" dirty="0" smtClean="0"/>
              <a:t>Android device.</a:t>
            </a:r>
          </a:p>
          <a:p>
            <a:endParaRPr lang="en-US" dirty="0" smtClean="0"/>
          </a:p>
          <a:p>
            <a:r>
              <a:rPr lang="en-US" dirty="0" smtClean="0"/>
              <a:t>Android programmer.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B49F4571-797E-F142-9C8A-F3F3AD6D4F2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00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Offline Python Simulation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4 APs throughout a 1400m</a:t>
            </a:r>
            <a:r>
              <a:rPr lang="en-US" baseline="30000" dirty="0" smtClean="0"/>
              <a:t>2</a:t>
            </a:r>
            <a:r>
              <a:rPr lang="en-US" dirty="0" smtClean="0"/>
              <a:t> room.</a:t>
            </a:r>
          </a:p>
          <a:p>
            <a:r>
              <a:rPr lang="en-US" dirty="0" smtClean="0"/>
              <a:t>Form grid of specified unit area throughout room.</a:t>
            </a:r>
          </a:p>
          <a:p>
            <a:pPr lvl="1"/>
            <a:r>
              <a:rPr lang="en-US" dirty="0" smtClean="0"/>
              <a:t>For each node in the grid, calculate distance from each AP.</a:t>
            </a:r>
          </a:p>
          <a:p>
            <a:pPr lvl="1"/>
            <a:r>
              <a:rPr lang="en-US" dirty="0" smtClean="0"/>
              <a:t>Apply log-normal path loss model to simulate RSSI from each AP at each node. Use this as fingerprint.</a:t>
            </a:r>
          </a:p>
          <a:p>
            <a:pPr lvl="1"/>
            <a:r>
              <a:rPr lang="en-US" dirty="0" smtClean="0"/>
              <a:t>Iterate this process 20 times, then take the average fingerprint.</a:t>
            </a:r>
          </a:p>
          <a:p>
            <a:pPr lvl="1"/>
            <a:r>
              <a:rPr lang="en-US" dirty="0" smtClean="0"/>
              <a:t>Convolve the final fingerprint with a uniform kernel.</a:t>
            </a:r>
          </a:p>
          <a:p>
            <a:r>
              <a:rPr lang="en-US" dirty="0" smtClean="0"/>
              <a:t>Simulate a trajectory.</a:t>
            </a:r>
          </a:p>
          <a:p>
            <a:pPr lvl="1"/>
            <a:r>
              <a:rPr lang="en-US" dirty="0" smtClean="0"/>
              <a:t>Sample points from trajectory.</a:t>
            </a:r>
          </a:p>
          <a:p>
            <a:pPr lvl="1"/>
            <a:r>
              <a:rPr lang="en-US" dirty="0" smtClean="0"/>
              <a:t>Calculate distance at each sample point from each AP.</a:t>
            </a:r>
          </a:p>
          <a:p>
            <a:r>
              <a:rPr lang="en-US" dirty="0" smtClean="0"/>
              <a:t>Path Loss Model: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33370" y="5154613"/>
          <a:ext cx="1892300" cy="431800"/>
        </p:xfrm>
        <a:graphic>
          <a:graphicData uri="http://schemas.openxmlformats.org/presentationml/2006/ole">
            <p:oleObj spid="_x0000_s2049" name="Equation" r:id="rId3" imgW="1892160" imgH="43164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2_Blue Theme">
  <a:themeElements>
    <a:clrScheme name="Zebra">
      <a:dk1>
        <a:srgbClr val="000000"/>
      </a:dk1>
      <a:lt1>
        <a:srgbClr val="FFFFFF"/>
      </a:lt1>
      <a:dk2>
        <a:srgbClr val="6A7379"/>
      </a:dk2>
      <a:lt2>
        <a:srgbClr val="262F37"/>
      </a:lt2>
      <a:accent1>
        <a:srgbClr val="13648C"/>
      </a:accent1>
      <a:accent2>
        <a:srgbClr val="E20022"/>
      </a:accent2>
      <a:accent3>
        <a:srgbClr val="FDC925"/>
      </a:accent3>
      <a:accent4>
        <a:srgbClr val="D3CFCD"/>
      </a:accent4>
      <a:accent5>
        <a:srgbClr val="C40823"/>
      </a:accent5>
      <a:accent6>
        <a:srgbClr val="DDB021"/>
      </a:accent6>
      <a:hlink>
        <a:srgbClr val="0C415C"/>
      </a:hlink>
      <a:folHlink>
        <a:srgbClr val="0A364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 anchorCtr="0">
        <a:noAutofit/>
      </a:bodyPr>
      <a:lstStyle>
        <a:defPPr>
          <a:defRPr sz="4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2B73557613CC4596CA285A1BC7270D" ma:contentTypeVersion="2" ma:contentTypeDescription="Create a new document." ma:contentTypeScope="" ma:versionID="f63cdb53b045627b54189d7aecfdc360">
  <xsd:schema xmlns:xsd="http://www.w3.org/2001/XMLSchema" xmlns:xs="http://www.w3.org/2001/XMLSchema" xmlns:p="http://schemas.microsoft.com/office/2006/metadata/properties" xmlns:ns2="da259b9b-a346-48dc-b184-f3931a5ecb2b" xmlns:ns3="107d2772-a985-4663-a057-c3fff8c405a2" targetNamespace="http://schemas.microsoft.com/office/2006/metadata/properties" ma:root="true" ma:fieldsID="1ef0a756abd0d787223f0ada580adea0" ns2:_="" ns3:_="">
    <xsd:import namespace="da259b9b-a346-48dc-b184-f3931a5ecb2b"/>
    <xsd:import namespace="107d2772-a985-4663-a057-c3fff8c405a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259b9b-a346-48dc-b184-f3931a5ecb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7d2772-a985-4663-a057-c3fff8c405a2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107d2772-a985-4663-a057-c3fff8c405a2">N6P4CWAX6PJN-1592180785-132</_dlc_DocId>
    <_dlc_DocIdUrl xmlns="107d2772-a985-4663-a057-c3fff8c405a2">
      <Url>https://zebra.sharepoint.com/sites/eng/tools-emc/_layouts/15/DocIdRedir.aspx?ID=N6P4CWAX6PJN-1592180785-132</Url>
      <Description>N6P4CWAX6PJN-1592180785-132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367BA9FD-9F68-46C7-BE5F-A47E0DA638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259b9b-a346-48dc-b184-f3931a5ecb2b"/>
    <ds:schemaRef ds:uri="107d2772-a985-4663-a057-c3fff8c405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E05D40-4140-445C-B4E2-1505CA960B41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da259b9b-a346-48dc-b184-f3931a5ecb2b"/>
    <ds:schemaRef ds:uri="107d2772-a985-4663-a057-c3fff8c405a2"/>
    <ds:schemaRef ds:uri="http://schemas.openxmlformats.org/package/2006/metadata/core-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1E68D33-66AA-4379-9973-F4E01F5AD2F6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F6D2FC2-0358-4531-8BB6-9F7C30ABEA03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10180</TotalTime>
  <Words>1135</Words>
  <Application>Microsoft Office PowerPoint</Application>
  <PresentationFormat>Custom</PresentationFormat>
  <Paragraphs>326</Paragraphs>
  <Slides>20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2_Blue Theme</vt:lpstr>
      <vt:lpstr>Equation</vt:lpstr>
      <vt:lpstr>Slide 1</vt:lpstr>
      <vt:lpstr>Objective </vt:lpstr>
      <vt:lpstr>Benefits to Zebra </vt:lpstr>
      <vt:lpstr>Demonstration </vt:lpstr>
      <vt:lpstr>Prior Works </vt:lpstr>
      <vt:lpstr>Proposed Method (High Level) </vt:lpstr>
      <vt:lpstr>Proposed Method (Technical)</vt:lpstr>
      <vt:lpstr>Tools Required</vt:lpstr>
      <vt:lpstr>Offline Python Simulation</vt:lpstr>
      <vt:lpstr>Online Python Simulation</vt:lpstr>
      <vt:lpstr>Trajectory (Weighted Sum of Particles)</vt:lpstr>
      <vt:lpstr>Trajectory (Weighted Sum of Particles with ARMA)</vt:lpstr>
      <vt:lpstr>Fingerprint of Individual APs</vt:lpstr>
      <vt:lpstr>FP Comparison</vt:lpstr>
      <vt:lpstr>Simulation Results  (4 dB Standard Deviation)</vt:lpstr>
      <vt:lpstr>Simulation Results (7.36 dB Standard Deviation)</vt:lpstr>
      <vt:lpstr>Demonstration</vt:lpstr>
      <vt:lpstr>Advantages of WLAN Locationing</vt:lpstr>
      <vt:lpstr>Considerations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TRAINING SLIDES</dc:title>
  <dc:creator>Mike Mattia (ZEBRA)</dc:creator>
  <cp:lastModifiedBy>fr</cp:lastModifiedBy>
  <cp:revision>678</cp:revision>
  <dcterms:created xsi:type="dcterms:W3CDTF">2015-04-22T15:54:43Z</dcterms:created>
  <dcterms:modified xsi:type="dcterms:W3CDTF">2016-06-15T16:59:24Z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96083c57-014f-4e9e-a75d-430c82777e16</vt:lpwstr>
  </property>
  <property fmtid="{D5CDD505-2E9C-101B-9397-08002B2CF9AE}" pid="3" name="ContentTypeId">
    <vt:lpwstr>0x010100552B73557613CC4596CA285A1BC7270D</vt:lpwstr>
  </property>
</Properties>
</file>