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6" r:id="rId12"/>
    <p:sldId id="277" r:id="rId13"/>
    <p:sldId id="278" r:id="rId14"/>
    <p:sldId id="279" r:id="rId15"/>
    <p:sldId id="280" r:id="rId16"/>
    <p:sldId id="282" r:id="rId17"/>
    <p:sldId id="281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63" r:id="rId26"/>
    <p:sldId id="264" r:id="rId27"/>
    <p:sldId id="265" r:id="rId28"/>
    <p:sldId id="266" r:id="rId29"/>
    <p:sldId id="268" r:id="rId30"/>
    <p:sldId id="269" r:id="rId31"/>
    <p:sldId id="270" r:id="rId32"/>
    <p:sldId id="271" r:id="rId33"/>
    <p:sldId id="272" r:id="rId34"/>
    <p:sldId id="267" r:id="rId35"/>
    <p:sldId id="273" r:id="rId36"/>
    <p:sldId id="274" r:id="rId37"/>
    <p:sldId id="2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75B99-658E-4AF1-8DA5-7730C08BC7F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7E22E-D0ED-49BB-A4BB-0817A1C8A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1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8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3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03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0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09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44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5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27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0181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837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658600" y="228600"/>
            <a:ext cx="2286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l"/>
            <a:r>
              <a:rPr lang="en-US" sz="800" dirty="0" smtClean="0"/>
              <a:t>DOCUMENT TITLE – DOCUMENT SUBJECT</a:t>
            </a:r>
            <a:endParaRPr lang="en-US" sz="8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28600" y="6400799"/>
            <a:ext cx="1046988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800" dirty="0" smtClean="0"/>
              <a:t>© 2012 PROPRIETARY &amp; CONFIDENTIAL</a:t>
            </a:r>
            <a:endParaRPr lang="en-US" sz="8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744200" y="6400800"/>
            <a:ext cx="1143000" cy="2265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E7A29813-F286-4B36-AEC5-D1A331CDD2CF}" type="slidenum">
              <a:rPr lang="en-US" sz="800" smtClean="0"/>
              <a:t>‹#›</a:t>
            </a:fld>
            <a:endParaRPr lang="en-US" sz="8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4" y="6164299"/>
            <a:ext cx="1315073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98876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.NET &amp; C# OSNOVE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Razlika</a:t>
            </a:r>
            <a:r>
              <a:rPr lang="en-US" dirty="0" smtClean="0"/>
              <a:t> </a:t>
            </a:r>
            <a:r>
              <a:rPr lang="hr-HR" dirty="0" smtClean="0"/>
              <a:t>između</a:t>
            </a:r>
            <a:r>
              <a:rPr lang="en-US" dirty="0" smtClean="0"/>
              <a:t> Solution-a </a:t>
            </a:r>
            <a:r>
              <a:rPr lang="hr-HR" dirty="0" smtClean="0"/>
              <a:t>i</a:t>
            </a:r>
            <a:r>
              <a:rPr lang="en-US" dirty="0" smtClean="0"/>
              <a:t> Project-a</a:t>
            </a:r>
            <a:endParaRPr lang="hr-H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2966884" cy="44862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programeri</a:t>
            </a:r>
            <a:r>
              <a:rPr lang="en-US" dirty="0" smtClean="0"/>
              <a:t> </a:t>
            </a:r>
            <a:r>
              <a:rPr lang="hr-HR" dirty="0" smtClean="0"/>
              <a:t>tipično</a:t>
            </a:r>
            <a:r>
              <a:rPr lang="en-US" dirty="0" smtClean="0"/>
              <a:t> </a:t>
            </a:r>
            <a:r>
              <a:rPr lang="hr-HR" dirty="0" smtClean="0"/>
              <a:t>rješavaju</a:t>
            </a:r>
            <a:r>
              <a:rPr lang="en-US" dirty="0" smtClean="0"/>
              <a:t> </a:t>
            </a:r>
            <a:r>
              <a:rPr lang="hr-HR" dirty="0" smtClean="0"/>
              <a:t>poslovne</a:t>
            </a:r>
            <a:r>
              <a:rPr lang="en-US" dirty="0" smtClean="0"/>
              <a:t> </a:t>
            </a:r>
            <a:r>
              <a:rPr lang="hr-HR" dirty="0" smtClean="0"/>
              <a:t>probleme</a:t>
            </a:r>
          </a:p>
          <a:p>
            <a:r>
              <a:rPr lang="hr-HR" dirty="0" smtClean="0"/>
              <a:t>rješenje</a:t>
            </a:r>
            <a:r>
              <a:rPr lang="en-US" dirty="0" smtClean="0"/>
              <a:t> za </a:t>
            </a:r>
            <a:r>
              <a:rPr lang="hr-HR" dirty="0" smtClean="0"/>
              <a:t>taj</a:t>
            </a:r>
            <a:r>
              <a:rPr lang="en-US" dirty="0" smtClean="0"/>
              <a:t> problem </a:t>
            </a:r>
            <a:r>
              <a:rPr lang="hr-HR" dirty="0" smtClean="0"/>
              <a:t>objedinjujemo</a:t>
            </a:r>
            <a:r>
              <a:rPr lang="en-US" dirty="0" smtClean="0"/>
              <a:t> pod </a:t>
            </a:r>
            <a:r>
              <a:rPr lang="hr-HR" dirty="0" smtClean="0"/>
              <a:t>logičkom</a:t>
            </a:r>
            <a:r>
              <a:rPr lang="en-US" dirty="0" smtClean="0"/>
              <a:t> </a:t>
            </a:r>
            <a:r>
              <a:rPr lang="hr-HR" dirty="0" smtClean="0"/>
              <a:t>grupacijom</a:t>
            </a:r>
            <a:r>
              <a:rPr lang="en-US" dirty="0" smtClean="0"/>
              <a:t> Solution-a</a:t>
            </a:r>
          </a:p>
          <a:p>
            <a:r>
              <a:rPr lang="en-US" dirty="0" smtClean="0"/>
              <a:t>Solution </a:t>
            </a:r>
            <a:r>
              <a:rPr lang="hr-HR" dirty="0" smtClean="0"/>
              <a:t>sadržava</a:t>
            </a:r>
            <a:r>
              <a:rPr lang="en-US" dirty="0" smtClean="0"/>
              <a:t> </a:t>
            </a:r>
            <a:r>
              <a:rPr lang="hr-HR" dirty="0" smtClean="0"/>
              <a:t>jedan</a:t>
            </a:r>
            <a:r>
              <a:rPr lang="en-US" dirty="0" smtClean="0"/>
              <a:t> </a:t>
            </a:r>
            <a:r>
              <a:rPr lang="hr-HR" dirty="0" smtClean="0"/>
              <a:t>ili</a:t>
            </a:r>
            <a:r>
              <a:rPr lang="en-US" dirty="0" smtClean="0"/>
              <a:t> </a:t>
            </a:r>
            <a:r>
              <a:rPr lang="hr-HR" dirty="0" smtClean="0"/>
              <a:t>više</a:t>
            </a:r>
            <a:r>
              <a:rPr lang="en-US" dirty="0" smtClean="0"/>
              <a:t> </a:t>
            </a:r>
            <a:r>
              <a:rPr lang="hr-HR" dirty="0" smtClean="0"/>
              <a:t>projekta</a:t>
            </a:r>
            <a:r>
              <a:rPr lang="en-US" dirty="0" smtClean="0"/>
              <a:t> </a:t>
            </a:r>
            <a:r>
              <a:rPr lang="hr-HR" dirty="0" smtClean="0"/>
              <a:t>koji</a:t>
            </a:r>
            <a:r>
              <a:rPr lang="en-US" dirty="0" smtClean="0"/>
              <a:t> u </a:t>
            </a:r>
            <a:r>
              <a:rPr lang="hr-HR" dirty="0" smtClean="0"/>
              <a:t>sebi</a:t>
            </a:r>
            <a:r>
              <a:rPr lang="en-US" dirty="0" smtClean="0"/>
              <a:t> </a:t>
            </a:r>
            <a:r>
              <a:rPr lang="hr-HR" dirty="0" smtClean="0"/>
              <a:t>sadržavaju</a:t>
            </a:r>
            <a:r>
              <a:rPr lang="en-US" dirty="0" smtClean="0"/>
              <a:t> </a:t>
            </a:r>
            <a:r>
              <a:rPr lang="hr-HR" dirty="0" smtClean="0"/>
              <a:t>klase</a:t>
            </a:r>
            <a:r>
              <a:rPr lang="en-US" dirty="0" smtClean="0"/>
              <a:t>, </a:t>
            </a:r>
            <a:r>
              <a:rPr lang="hr-HR" dirty="0" smtClean="0"/>
              <a:t>resurse</a:t>
            </a:r>
            <a:r>
              <a:rPr lang="en-US" dirty="0" smtClean="0"/>
              <a:t> </a:t>
            </a:r>
            <a:r>
              <a:rPr lang="hr-HR" dirty="0" smtClean="0"/>
              <a:t>i</a:t>
            </a:r>
            <a:r>
              <a:rPr lang="en-US" dirty="0" smtClean="0"/>
              <a:t> </a:t>
            </a:r>
            <a:r>
              <a:rPr lang="hr-HR" dirty="0" smtClean="0"/>
              <a:t>konfiguracije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71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Explorer</a:t>
            </a:r>
            <a:endParaRPr lang="hr-HR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64186" y="1825625"/>
            <a:ext cx="1929627" cy="43513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 smtClean="0"/>
              <a:t>omogućava</a:t>
            </a:r>
            <a:r>
              <a:rPr lang="en-US" dirty="0" smtClean="0"/>
              <a:t> </a:t>
            </a:r>
            <a:r>
              <a:rPr lang="hr-HR" dirty="0" smtClean="0"/>
              <a:t>povezanost</a:t>
            </a:r>
            <a:r>
              <a:rPr lang="en-US" dirty="0" smtClean="0"/>
              <a:t> </a:t>
            </a:r>
            <a:r>
              <a:rPr lang="hr-HR" dirty="0" smtClean="0"/>
              <a:t>sa</a:t>
            </a:r>
            <a:r>
              <a:rPr lang="en-US" dirty="0" smtClean="0"/>
              <a:t> CVS-om (TFS / GIT / SVN </a:t>
            </a:r>
            <a:r>
              <a:rPr lang="hr-HR" dirty="0" smtClean="0"/>
              <a:t>itd.</a:t>
            </a:r>
            <a:r>
              <a:rPr lang="en-US" dirty="0" smtClean="0"/>
              <a:t>)</a:t>
            </a:r>
          </a:p>
          <a:p>
            <a:r>
              <a:rPr lang="hr-HR" dirty="0" smtClean="0"/>
              <a:t>prikazuje</a:t>
            </a:r>
            <a:r>
              <a:rPr lang="en-US" dirty="0" smtClean="0"/>
              <a:t> </a:t>
            </a:r>
            <a:r>
              <a:rPr lang="hr-HR" dirty="0" smtClean="0"/>
              <a:t>nastale</a:t>
            </a:r>
            <a:r>
              <a:rPr lang="en-US" dirty="0" smtClean="0"/>
              <a:t> </a:t>
            </a:r>
            <a:r>
              <a:rPr lang="hr-HR" dirty="0" smtClean="0"/>
              <a:t>izmjene</a:t>
            </a:r>
            <a:r>
              <a:rPr lang="en-US" dirty="0" smtClean="0"/>
              <a:t> </a:t>
            </a:r>
            <a:r>
              <a:rPr lang="hr-HR" dirty="0" smtClean="0"/>
              <a:t>na</a:t>
            </a:r>
            <a:r>
              <a:rPr lang="en-US" dirty="0" smtClean="0"/>
              <a:t> </a:t>
            </a:r>
            <a:r>
              <a:rPr lang="hr-HR" dirty="0" smtClean="0"/>
              <a:t>datotekama</a:t>
            </a:r>
          </a:p>
          <a:p>
            <a:r>
              <a:rPr lang="hr-HR" dirty="0" smtClean="0"/>
              <a:t>povezuje</a:t>
            </a:r>
            <a:r>
              <a:rPr lang="en-US" dirty="0" smtClean="0"/>
              <a:t> CVS </a:t>
            </a:r>
            <a:r>
              <a:rPr lang="hr-HR" dirty="0" smtClean="0"/>
              <a:t>i</a:t>
            </a:r>
            <a:r>
              <a:rPr lang="en-US" dirty="0" smtClean="0"/>
              <a:t> Task Management </a:t>
            </a:r>
            <a:r>
              <a:rPr lang="hr-HR" dirty="0" smtClean="0"/>
              <a:t>na</a:t>
            </a:r>
            <a:r>
              <a:rPr lang="en-US" dirty="0" smtClean="0"/>
              <a:t> </a:t>
            </a:r>
            <a:r>
              <a:rPr lang="hr-HR" dirty="0" smtClean="0"/>
              <a:t>jedno</a:t>
            </a:r>
            <a:r>
              <a:rPr lang="en-US" dirty="0" smtClean="0"/>
              <a:t> </a:t>
            </a:r>
            <a:r>
              <a:rPr lang="hr-HR" dirty="0" smtClean="0"/>
              <a:t>mjesto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80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Window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89274"/>
            <a:ext cx="10515600" cy="16062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8200" y="3667433"/>
            <a:ext cx="10515600" cy="2509530"/>
          </a:xfrm>
        </p:spPr>
        <p:txBody>
          <a:bodyPr/>
          <a:lstStyle/>
          <a:p>
            <a:r>
              <a:rPr lang="hr-HR" dirty="0" smtClean="0"/>
              <a:t>prikazuje</a:t>
            </a:r>
            <a:r>
              <a:rPr lang="en-US" dirty="0" smtClean="0"/>
              <a:t> compile / debug </a:t>
            </a:r>
            <a:r>
              <a:rPr lang="hr-HR" dirty="0" smtClean="0"/>
              <a:t>informacije</a:t>
            </a:r>
            <a:r>
              <a:rPr lang="en-US" dirty="0" smtClean="0"/>
              <a:t> </a:t>
            </a:r>
            <a:r>
              <a:rPr lang="hr-HR" dirty="0" smtClean="0"/>
              <a:t>iz</a:t>
            </a:r>
            <a:r>
              <a:rPr lang="en-US" dirty="0" smtClean="0"/>
              <a:t> </a:t>
            </a:r>
            <a:r>
              <a:rPr lang="hr-HR" dirty="0" smtClean="0"/>
              <a:t>sistemskih</a:t>
            </a:r>
            <a:r>
              <a:rPr lang="en-US" dirty="0" smtClean="0"/>
              <a:t> </a:t>
            </a:r>
            <a:r>
              <a:rPr lang="hr-HR" dirty="0" smtClean="0"/>
              <a:t>biblioteka</a:t>
            </a:r>
            <a:endParaRPr lang="en-US" dirty="0" smtClean="0"/>
          </a:p>
          <a:p>
            <a:r>
              <a:rPr lang="hr-HR" dirty="0" smtClean="0"/>
              <a:t>prikazuje</a:t>
            </a:r>
            <a:r>
              <a:rPr lang="en-US" dirty="0" smtClean="0"/>
              <a:t> status deployment-a</a:t>
            </a:r>
          </a:p>
          <a:p>
            <a:r>
              <a:rPr lang="hr-HR" dirty="0" smtClean="0"/>
              <a:t>prikazuje</a:t>
            </a:r>
            <a:r>
              <a:rPr lang="en-US" dirty="0" smtClean="0"/>
              <a:t> </a:t>
            </a:r>
            <a:r>
              <a:rPr lang="hr-HR" dirty="0" smtClean="0"/>
              <a:t>sve</a:t>
            </a:r>
            <a:r>
              <a:rPr lang="en-US" dirty="0" smtClean="0"/>
              <a:t> </a:t>
            </a:r>
            <a:r>
              <a:rPr lang="hr-HR" dirty="0" smtClean="0"/>
              <a:t>relevantne</a:t>
            </a:r>
            <a:r>
              <a:rPr lang="en-US" dirty="0" smtClean="0"/>
              <a:t> </a:t>
            </a:r>
            <a:r>
              <a:rPr lang="hr-HR" dirty="0" smtClean="0"/>
              <a:t>poruke</a:t>
            </a:r>
            <a:r>
              <a:rPr lang="en-US" dirty="0" smtClean="0"/>
              <a:t> </a:t>
            </a:r>
            <a:r>
              <a:rPr lang="hr-HR" dirty="0" smtClean="0"/>
              <a:t>vezane</a:t>
            </a:r>
            <a:r>
              <a:rPr lang="en-US" dirty="0" smtClean="0"/>
              <a:t> </a:t>
            </a:r>
            <a:r>
              <a:rPr lang="hr-HR" dirty="0" smtClean="0"/>
              <a:t>uz</a:t>
            </a:r>
            <a:r>
              <a:rPr lang="en-US" dirty="0" smtClean="0"/>
              <a:t> solution (NuGet, </a:t>
            </a:r>
            <a:r>
              <a:rPr lang="hr-HR" dirty="0" smtClean="0"/>
              <a:t>problemi</a:t>
            </a:r>
            <a:r>
              <a:rPr lang="en-US" dirty="0" smtClean="0"/>
              <a:t> </a:t>
            </a:r>
            <a:r>
              <a:rPr lang="hr-HR" dirty="0" smtClean="0"/>
              <a:t>oko</a:t>
            </a:r>
            <a:r>
              <a:rPr lang="en-US" dirty="0" smtClean="0"/>
              <a:t> </a:t>
            </a:r>
            <a:r>
              <a:rPr lang="hr-HR" dirty="0" smtClean="0"/>
              <a:t>ne učitanih</a:t>
            </a:r>
            <a:r>
              <a:rPr lang="en-US" dirty="0" smtClean="0"/>
              <a:t> </a:t>
            </a:r>
            <a:r>
              <a:rPr lang="hr-HR" dirty="0" smtClean="0"/>
              <a:t>biblioteka</a:t>
            </a:r>
            <a:r>
              <a:rPr lang="en-US" dirty="0" smtClean="0"/>
              <a:t> </a:t>
            </a:r>
            <a:r>
              <a:rPr lang="hr-HR" dirty="0" smtClean="0"/>
              <a:t>itd</a:t>
            </a:r>
            <a:r>
              <a:rPr lang="en-US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6631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Breakpoints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3271"/>
            <a:ext cx="5181600" cy="273604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postavljanjem breakpoint-a omogućavamo zaustavljanje tijeka izvršavanja kako bi smo dobili uvid u stanje programa</a:t>
            </a:r>
            <a:endParaRPr lang="en-US" dirty="0" smtClean="0"/>
          </a:p>
          <a:p>
            <a:r>
              <a:rPr lang="en-US" dirty="0" smtClean="0"/>
              <a:t>Visual Studio </a:t>
            </a:r>
            <a:r>
              <a:rPr lang="hr-HR" dirty="0" smtClean="0"/>
              <a:t>nam</a:t>
            </a:r>
            <a:r>
              <a:rPr lang="en-US" dirty="0" smtClean="0"/>
              <a:t> </a:t>
            </a:r>
            <a:r>
              <a:rPr lang="hr-HR" dirty="0" smtClean="0"/>
              <a:t>omogućava</a:t>
            </a:r>
            <a:r>
              <a:rPr lang="en-US" dirty="0" smtClean="0"/>
              <a:t> da </a:t>
            </a:r>
            <a:r>
              <a:rPr lang="hr-HR" dirty="0" smtClean="0"/>
              <a:t>pratimo</a:t>
            </a:r>
            <a:r>
              <a:rPr lang="en-US" dirty="0" smtClean="0"/>
              <a:t> </a:t>
            </a:r>
            <a:r>
              <a:rPr lang="hr-HR" dirty="0" smtClean="0"/>
              <a:t>izvršavanje</a:t>
            </a:r>
            <a:r>
              <a:rPr lang="en-US" dirty="0" smtClean="0"/>
              <a:t> </a:t>
            </a:r>
            <a:r>
              <a:rPr lang="hr-HR" dirty="0" smtClean="0"/>
              <a:t>raznih</a:t>
            </a:r>
            <a:r>
              <a:rPr lang="en-US" dirty="0" smtClean="0"/>
              <a:t> thread-ova </a:t>
            </a:r>
            <a:r>
              <a:rPr lang="hr-HR" dirty="0" smtClean="0"/>
              <a:t>kao</a:t>
            </a:r>
            <a:r>
              <a:rPr lang="en-US" dirty="0" smtClean="0"/>
              <a:t> </a:t>
            </a:r>
            <a:r>
              <a:rPr lang="hr-HR" dirty="0" smtClean="0"/>
              <a:t>i</a:t>
            </a:r>
            <a:r>
              <a:rPr lang="en-US" dirty="0" smtClean="0"/>
              <a:t> da </a:t>
            </a:r>
            <a:r>
              <a:rPr lang="hr-HR" dirty="0" smtClean="0"/>
              <a:t>debagiramo</a:t>
            </a:r>
            <a:r>
              <a:rPr lang="en-US" dirty="0" smtClean="0"/>
              <a:t> </a:t>
            </a:r>
            <a:r>
              <a:rPr lang="hr-HR" dirty="0" smtClean="0"/>
              <a:t>probleme</a:t>
            </a:r>
            <a:r>
              <a:rPr lang="en-US" dirty="0" smtClean="0"/>
              <a:t> </a:t>
            </a:r>
            <a:r>
              <a:rPr lang="hr-HR" dirty="0" smtClean="0"/>
              <a:t>sa</a:t>
            </a:r>
            <a:r>
              <a:rPr lang="en-US" dirty="0" smtClean="0"/>
              <a:t> renderiranjem </a:t>
            </a:r>
            <a:r>
              <a:rPr lang="hr-HR" dirty="0" smtClean="0"/>
              <a:t>grafike</a:t>
            </a:r>
            <a:r>
              <a:rPr lang="en-US" dirty="0" smtClean="0"/>
              <a:t>, </a:t>
            </a:r>
            <a:r>
              <a:rPr lang="hr-HR" dirty="0" smtClean="0"/>
              <a:t>pri</a:t>
            </a:r>
            <a:r>
              <a:rPr lang="en-US" dirty="0" smtClean="0"/>
              <a:t> </a:t>
            </a:r>
            <a:r>
              <a:rPr lang="hr-HR" dirty="0" smtClean="0"/>
              <a:t>izradi</a:t>
            </a:r>
            <a:r>
              <a:rPr lang="en-US" dirty="0" smtClean="0"/>
              <a:t> </a:t>
            </a:r>
            <a:r>
              <a:rPr lang="hr-HR" dirty="0" smtClean="0"/>
              <a:t>igrica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135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Window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5637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8200" y="3569111"/>
            <a:ext cx="10515600" cy="2607852"/>
          </a:xfrm>
        </p:spPr>
        <p:txBody>
          <a:bodyPr/>
          <a:lstStyle/>
          <a:p>
            <a:r>
              <a:rPr lang="en-US" dirty="0" smtClean="0"/>
              <a:t>Immediate window </a:t>
            </a:r>
            <a:r>
              <a:rPr lang="hr-HR" dirty="0" smtClean="0"/>
              <a:t>nam</a:t>
            </a:r>
            <a:r>
              <a:rPr lang="en-US" dirty="0" smtClean="0"/>
              <a:t> </a:t>
            </a:r>
            <a:r>
              <a:rPr lang="hr-HR" dirty="0" smtClean="0"/>
              <a:t>omogućava</a:t>
            </a:r>
            <a:r>
              <a:rPr lang="en-US" dirty="0" smtClean="0"/>
              <a:t> da </a:t>
            </a:r>
            <a:r>
              <a:rPr lang="hr-HR" dirty="0" smtClean="0"/>
              <a:t>evaluiramo</a:t>
            </a:r>
            <a:r>
              <a:rPr lang="en-US" dirty="0" smtClean="0"/>
              <a:t> </a:t>
            </a:r>
            <a:r>
              <a:rPr lang="hr-HR" dirty="0" smtClean="0"/>
              <a:t>neku</a:t>
            </a:r>
            <a:r>
              <a:rPr lang="en-US" dirty="0" smtClean="0"/>
              <a:t> </a:t>
            </a:r>
            <a:r>
              <a:rPr lang="hr-HR" dirty="0" smtClean="0"/>
              <a:t>naredbu</a:t>
            </a:r>
            <a:r>
              <a:rPr lang="en-US" dirty="0" smtClean="0"/>
              <a:t>, </a:t>
            </a:r>
            <a:r>
              <a:rPr lang="hr-HR" dirty="0" smtClean="0"/>
              <a:t>ili</a:t>
            </a:r>
            <a:r>
              <a:rPr lang="en-US" dirty="0" smtClean="0"/>
              <a:t> da </a:t>
            </a:r>
            <a:r>
              <a:rPr lang="hr-HR" dirty="0" smtClean="0"/>
              <a:t>dobijemo</a:t>
            </a:r>
            <a:r>
              <a:rPr lang="en-US" dirty="0" smtClean="0"/>
              <a:t> </a:t>
            </a:r>
            <a:r>
              <a:rPr lang="hr-HR" dirty="0" smtClean="0"/>
              <a:t>uvid</a:t>
            </a:r>
            <a:r>
              <a:rPr lang="en-US" dirty="0" smtClean="0"/>
              <a:t> u </a:t>
            </a:r>
            <a:r>
              <a:rPr lang="hr-HR" dirty="0" smtClean="0"/>
              <a:t>stanje</a:t>
            </a:r>
            <a:r>
              <a:rPr lang="en-US" dirty="0" smtClean="0"/>
              <a:t> </a:t>
            </a:r>
            <a:r>
              <a:rPr lang="hr-HR" dirty="0" smtClean="0"/>
              <a:t>nekog</a:t>
            </a:r>
            <a:r>
              <a:rPr lang="en-US" dirty="0" smtClean="0"/>
              <a:t> </a:t>
            </a:r>
            <a:r>
              <a:rPr lang="hr-HR" dirty="0" smtClean="0"/>
              <a:t>objekta</a:t>
            </a:r>
            <a:r>
              <a:rPr lang="en-US" dirty="0" smtClean="0"/>
              <a:t>, </a:t>
            </a:r>
            <a:r>
              <a:rPr lang="hr-HR" dirty="0" smtClean="0"/>
              <a:t>ili</a:t>
            </a:r>
            <a:r>
              <a:rPr lang="en-US" dirty="0" smtClean="0"/>
              <a:t> </a:t>
            </a:r>
            <a:r>
              <a:rPr lang="hr-HR" dirty="0" smtClean="0"/>
              <a:t>operacije</a:t>
            </a:r>
            <a:r>
              <a:rPr lang="en-US" dirty="0" smtClean="0"/>
              <a:t> </a:t>
            </a:r>
            <a:r>
              <a:rPr lang="hr-HR" dirty="0" smtClean="0"/>
              <a:t>nad</a:t>
            </a:r>
            <a:r>
              <a:rPr lang="en-US" dirty="0" smtClean="0"/>
              <a:t> </a:t>
            </a:r>
            <a:r>
              <a:rPr lang="hr-HR" dirty="0" smtClean="0"/>
              <a:t>njime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24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Explorer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4087" y="2853531"/>
            <a:ext cx="2409825" cy="22955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 smtClean="0"/>
              <a:t>omogućava</a:t>
            </a:r>
            <a:r>
              <a:rPr lang="en-US" dirty="0" smtClean="0"/>
              <a:t> </a:t>
            </a:r>
            <a:r>
              <a:rPr lang="hr-HR" dirty="0" smtClean="0"/>
              <a:t>pregled</a:t>
            </a:r>
            <a:r>
              <a:rPr lang="en-US" dirty="0" smtClean="0"/>
              <a:t> </a:t>
            </a:r>
            <a:r>
              <a:rPr lang="hr-HR" dirty="0" smtClean="0"/>
              <a:t>resursa</a:t>
            </a:r>
            <a:r>
              <a:rPr lang="en-US" dirty="0" smtClean="0"/>
              <a:t> </a:t>
            </a:r>
            <a:r>
              <a:rPr lang="hr-HR" dirty="0" smtClean="0"/>
              <a:t>na</a:t>
            </a:r>
            <a:r>
              <a:rPr lang="en-US" dirty="0" smtClean="0"/>
              <a:t> </a:t>
            </a:r>
            <a:r>
              <a:rPr lang="hr-HR" dirty="0" smtClean="0"/>
              <a:t>vanjskim</a:t>
            </a:r>
            <a:r>
              <a:rPr lang="en-US" dirty="0" smtClean="0"/>
              <a:t> </a:t>
            </a:r>
            <a:r>
              <a:rPr lang="hr-HR" dirty="0" smtClean="0"/>
              <a:t>serverima</a:t>
            </a:r>
            <a:r>
              <a:rPr lang="en-US" dirty="0" smtClean="0"/>
              <a:t> </a:t>
            </a:r>
            <a:r>
              <a:rPr lang="hr-HR" dirty="0" smtClean="0"/>
              <a:t>poput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SQL </a:t>
            </a:r>
            <a:r>
              <a:rPr lang="hr-HR" dirty="0" smtClean="0"/>
              <a:t>Servera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Share Point</a:t>
            </a:r>
          </a:p>
          <a:p>
            <a:pPr lvl="1"/>
            <a:r>
              <a:rPr lang="en-US" dirty="0" smtClean="0"/>
              <a:t>File Servers</a:t>
            </a:r>
          </a:p>
          <a:p>
            <a:pPr lvl="1"/>
            <a:r>
              <a:rPr lang="en-US" dirty="0" smtClean="0"/>
              <a:t>Application servers</a:t>
            </a:r>
          </a:p>
          <a:p>
            <a:pPr lvl="1"/>
            <a:r>
              <a:rPr lang="hr-HR" dirty="0" smtClean="0"/>
              <a:t>itd.</a:t>
            </a:r>
            <a:r>
              <a:rPr lang="en-US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860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IntelliSense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690688"/>
            <a:ext cx="10515600" cy="191469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39788" y="3794078"/>
            <a:ext cx="10430752" cy="2327345"/>
          </a:xfrm>
        </p:spPr>
        <p:txBody>
          <a:bodyPr>
            <a:normAutofit/>
          </a:bodyPr>
          <a:lstStyle/>
          <a:p>
            <a:r>
              <a:rPr lang="hr-HR" dirty="0" smtClean="0"/>
              <a:t>lakše pisanje i provjera</a:t>
            </a:r>
            <a:r>
              <a:rPr lang="en-US" dirty="0" smtClean="0"/>
              <a:t> </a:t>
            </a:r>
            <a:r>
              <a:rPr lang="hr-HR" dirty="0" smtClean="0"/>
              <a:t>sintakse</a:t>
            </a:r>
            <a:r>
              <a:rPr lang="en-US" dirty="0" smtClean="0"/>
              <a:t> </a:t>
            </a:r>
            <a:r>
              <a:rPr lang="hr-HR" dirty="0" smtClean="0"/>
              <a:t>metoda</a:t>
            </a:r>
          </a:p>
          <a:p>
            <a:r>
              <a:rPr lang="hr-HR" dirty="0" smtClean="0"/>
              <a:t>pristup ‘dokumentaciji’ / deskripciji metode</a:t>
            </a:r>
          </a:p>
          <a:p>
            <a:r>
              <a:rPr lang="hr-HR" dirty="0" smtClean="0"/>
              <a:t>završavanje</a:t>
            </a:r>
            <a:r>
              <a:rPr lang="en-US" dirty="0" smtClean="0"/>
              <a:t> </a:t>
            </a:r>
            <a:r>
              <a:rPr lang="hr-HR" dirty="0" smtClean="0"/>
              <a:t>imena</a:t>
            </a:r>
            <a:r>
              <a:rPr lang="en-US" dirty="0" smtClean="0"/>
              <a:t> </a:t>
            </a:r>
            <a:r>
              <a:rPr lang="hr-HR" dirty="0" smtClean="0"/>
              <a:t>varijabli</a:t>
            </a:r>
            <a:r>
              <a:rPr lang="en-US" dirty="0" smtClean="0"/>
              <a:t>, property-a </a:t>
            </a:r>
            <a:r>
              <a:rPr lang="hr-HR" dirty="0" smtClean="0"/>
              <a:t>i</a:t>
            </a:r>
            <a:r>
              <a:rPr lang="en-US" dirty="0" smtClean="0"/>
              <a:t> </a:t>
            </a:r>
            <a:r>
              <a:rPr lang="hr-HR" dirty="0" smtClean="0"/>
              <a:t>metoda</a:t>
            </a:r>
          </a:p>
          <a:p>
            <a:r>
              <a:rPr lang="hr-HR" dirty="0" smtClean="0"/>
              <a:t>omogućava</a:t>
            </a:r>
            <a:r>
              <a:rPr lang="en-US" dirty="0" smtClean="0"/>
              <a:t> </a:t>
            </a:r>
            <a:r>
              <a:rPr lang="hr-HR" dirty="0" smtClean="0"/>
              <a:t>automatsko</a:t>
            </a:r>
            <a:r>
              <a:rPr lang="en-US" dirty="0" smtClean="0"/>
              <a:t> </a:t>
            </a:r>
            <a:r>
              <a:rPr lang="hr-HR" dirty="0" smtClean="0"/>
              <a:t>zatvaranje</a:t>
            </a:r>
            <a:r>
              <a:rPr lang="en-US" dirty="0" smtClean="0"/>
              <a:t> </a:t>
            </a:r>
            <a:r>
              <a:rPr lang="hr-HR" dirty="0" smtClean="0"/>
              <a:t>svih</a:t>
            </a:r>
            <a:r>
              <a:rPr lang="en-US" dirty="0" smtClean="0"/>
              <a:t> </a:t>
            </a:r>
            <a:r>
              <a:rPr lang="hr-HR" dirty="0" smtClean="0"/>
              <a:t>zagrada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0085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.NET značajke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smtClean="0"/>
              <a:t>glavne</a:t>
            </a:r>
            <a:r>
              <a:rPr lang="en-US" dirty="0" smtClean="0"/>
              <a:t> </a:t>
            </a:r>
            <a:r>
              <a:rPr lang="hr-HR" dirty="0" smtClean="0"/>
              <a:t>komponente:</a:t>
            </a:r>
            <a:endParaRPr lang="en-US" dirty="0" smtClean="0"/>
          </a:p>
          <a:p>
            <a:pPr lvl="1"/>
            <a:r>
              <a:rPr lang="en-US" dirty="0" smtClean="0"/>
              <a:t>Common Language Runtime</a:t>
            </a:r>
          </a:p>
          <a:p>
            <a:pPr lvl="1"/>
            <a:r>
              <a:rPr lang="hr-HR" dirty="0" smtClean="0"/>
              <a:t>.NET</a:t>
            </a:r>
            <a:r>
              <a:rPr lang="en-US" dirty="0" smtClean="0"/>
              <a:t> Class Library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smtClean="0"/>
              <a:t>I/O Management</a:t>
            </a:r>
          </a:p>
          <a:p>
            <a:pPr lvl="2"/>
            <a:r>
              <a:rPr lang="en-US" dirty="0" smtClean="0"/>
              <a:t>Windows / Web controls</a:t>
            </a:r>
          </a:p>
          <a:p>
            <a:pPr lvl="2"/>
            <a:r>
              <a:rPr lang="en-US" dirty="0" smtClean="0"/>
              <a:t>Database access</a:t>
            </a:r>
          </a:p>
          <a:p>
            <a:pPr lvl="2"/>
            <a:r>
              <a:rPr lang="en-US" dirty="0" smtClean="0"/>
              <a:t>Multithreading</a:t>
            </a:r>
          </a:p>
          <a:p>
            <a:pPr lvl="2"/>
            <a:r>
              <a:rPr lang="en-US" dirty="0" smtClean="0"/>
              <a:t>Remoting</a:t>
            </a:r>
            <a:endParaRPr lang="en-US" dirty="0"/>
          </a:p>
          <a:p>
            <a:pPr lvl="2"/>
            <a:r>
              <a:rPr lang="en-US" dirty="0" smtClean="0"/>
              <a:t>Reflections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smtClean="0"/>
              <a:t>značajke</a:t>
            </a:r>
            <a:endParaRPr lang="en-US" dirty="0" smtClean="0"/>
          </a:p>
          <a:p>
            <a:pPr lvl="1"/>
            <a:r>
              <a:rPr lang="en-US" dirty="0" smtClean="0"/>
              <a:t>Assembly</a:t>
            </a:r>
          </a:p>
          <a:p>
            <a:pPr lvl="1"/>
            <a:r>
              <a:rPr lang="en-US" dirty="0" smtClean="0"/>
              <a:t>Assembly Manifest</a:t>
            </a:r>
          </a:p>
          <a:p>
            <a:pPr lvl="1"/>
            <a:r>
              <a:rPr lang="en-US" dirty="0" smtClean="0"/>
              <a:t>Type metadata</a:t>
            </a:r>
          </a:p>
          <a:p>
            <a:pPr lvl="1"/>
            <a:r>
              <a:rPr lang="en-US" dirty="0" smtClean="0"/>
              <a:t>MSIL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Common Type System</a:t>
            </a:r>
          </a:p>
          <a:p>
            <a:pPr lvl="1"/>
            <a:r>
              <a:rPr lang="en-US" dirty="0" smtClean="0"/>
              <a:t>Cross – language interoperability</a:t>
            </a:r>
            <a:endParaRPr lang="en-US" dirty="0"/>
          </a:p>
          <a:p>
            <a:pPr lvl="1"/>
            <a:r>
              <a:rPr lang="en-US" dirty="0" smtClean="0"/>
              <a:t>Windows Applications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Web applications</a:t>
            </a:r>
          </a:p>
          <a:p>
            <a:pPr lvl="1"/>
            <a:r>
              <a:rPr lang="en-US" dirty="0" smtClean="0"/>
              <a:t>Mobile applications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386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(EF)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128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ORM Framework</a:t>
            </a:r>
          </a:p>
          <a:p>
            <a:r>
              <a:rPr lang="hr-HR" dirty="0" smtClean="0"/>
              <a:t>tablica</a:t>
            </a:r>
          </a:p>
          <a:p>
            <a:pPr lvl="1"/>
            <a:r>
              <a:rPr lang="hr-HR" dirty="0" smtClean="0"/>
              <a:t>organizirani</a:t>
            </a:r>
            <a:r>
              <a:rPr lang="en-US" dirty="0" smtClean="0"/>
              <a:t> set </a:t>
            </a:r>
            <a:r>
              <a:rPr lang="hr-HR" dirty="0" smtClean="0"/>
              <a:t>podataka</a:t>
            </a:r>
          </a:p>
          <a:p>
            <a:r>
              <a:rPr lang="hr-HR" dirty="0" smtClean="0"/>
              <a:t>objekt</a:t>
            </a:r>
          </a:p>
          <a:p>
            <a:pPr lvl="1"/>
            <a:r>
              <a:rPr lang="hr-HR" dirty="0" smtClean="0"/>
              <a:t>organizirani</a:t>
            </a:r>
            <a:r>
              <a:rPr lang="en-US" dirty="0" smtClean="0"/>
              <a:t> </a:t>
            </a:r>
            <a:r>
              <a:rPr lang="hr-HR" dirty="0" smtClean="0"/>
              <a:t>skup</a:t>
            </a:r>
            <a:r>
              <a:rPr lang="en-US" dirty="0" smtClean="0"/>
              <a:t> </a:t>
            </a:r>
            <a:r>
              <a:rPr lang="hr-HR" dirty="0" smtClean="0"/>
              <a:t>podataka</a:t>
            </a:r>
          </a:p>
          <a:p>
            <a:r>
              <a:rPr lang="en-US" dirty="0" smtClean="0"/>
              <a:t>EF </a:t>
            </a:r>
            <a:r>
              <a:rPr lang="hr-HR" dirty="0" smtClean="0"/>
              <a:t>vrši</a:t>
            </a:r>
            <a:r>
              <a:rPr lang="en-US" dirty="0" smtClean="0"/>
              <a:t> </a:t>
            </a:r>
            <a:r>
              <a:rPr lang="hr-HR" dirty="0" smtClean="0"/>
              <a:t>poveznicu</a:t>
            </a:r>
            <a:r>
              <a:rPr lang="en-US" dirty="0" smtClean="0"/>
              <a:t> </a:t>
            </a:r>
            <a:r>
              <a:rPr lang="hr-HR" dirty="0" smtClean="0"/>
              <a:t>između</a:t>
            </a:r>
            <a:r>
              <a:rPr lang="en-US" dirty="0" smtClean="0"/>
              <a:t> seta </a:t>
            </a:r>
            <a:r>
              <a:rPr lang="hr-HR" dirty="0" smtClean="0"/>
              <a:t>podataka</a:t>
            </a:r>
            <a:r>
              <a:rPr lang="en-US" dirty="0" smtClean="0"/>
              <a:t> </a:t>
            </a:r>
            <a:r>
              <a:rPr lang="hr-HR" dirty="0" smtClean="0"/>
              <a:t>i</a:t>
            </a:r>
            <a:r>
              <a:rPr lang="en-US" dirty="0" smtClean="0"/>
              <a:t> </a:t>
            </a:r>
            <a:r>
              <a:rPr lang="hr-HR" dirty="0" smtClean="0"/>
              <a:t>individualnih</a:t>
            </a:r>
            <a:r>
              <a:rPr lang="en-US" dirty="0" smtClean="0"/>
              <a:t> </a:t>
            </a:r>
            <a:r>
              <a:rPr lang="hr-HR" dirty="0" smtClean="0"/>
              <a:t>objekata</a:t>
            </a:r>
            <a:r>
              <a:rPr lang="en-US" dirty="0" smtClean="0"/>
              <a:t> </a:t>
            </a:r>
            <a:r>
              <a:rPr lang="hr-HR" dirty="0" smtClean="0"/>
              <a:t>sadržanih</a:t>
            </a:r>
            <a:r>
              <a:rPr lang="en-US" dirty="0" smtClean="0"/>
              <a:t> u </a:t>
            </a:r>
            <a:r>
              <a:rPr lang="hr-HR" dirty="0" smtClean="0"/>
              <a:t>tim</a:t>
            </a:r>
            <a:r>
              <a:rPr lang="en-US" dirty="0" smtClean="0"/>
              <a:t> </a:t>
            </a:r>
            <a:r>
              <a:rPr lang="hr-HR" dirty="0" smtClean="0"/>
              <a:t>setovima</a:t>
            </a:r>
          </a:p>
          <a:p>
            <a:r>
              <a:rPr lang="en-US" dirty="0" smtClean="0"/>
              <a:t>EF </a:t>
            </a:r>
            <a:r>
              <a:rPr lang="hr-HR" dirty="0" smtClean="0"/>
              <a:t>može</a:t>
            </a:r>
            <a:r>
              <a:rPr lang="en-US" dirty="0" smtClean="0"/>
              <a:t> </a:t>
            </a:r>
            <a:r>
              <a:rPr lang="hr-HR" dirty="0" smtClean="0"/>
              <a:t>generirati</a:t>
            </a:r>
            <a:r>
              <a:rPr lang="en-US" dirty="0" smtClean="0"/>
              <a:t> </a:t>
            </a:r>
            <a:r>
              <a:rPr lang="hr-HR" dirty="0" smtClean="0"/>
              <a:t>kod</a:t>
            </a:r>
            <a:r>
              <a:rPr lang="en-US" dirty="0" smtClean="0"/>
              <a:t> </a:t>
            </a:r>
            <a:r>
              <a:rPr lang="hr-HR" dirty="0" smtClean="0"/>
              <a:t>i</a:t>
            </a:r>
            <a:r>
              <a:rPr lang="en-US" dirty="0" smtClean="0"/>
              <a:t>/</a:t>
            </a:r>
            <a:r>
              <a:rPr lang="hr-HR" dirty="0" smtClean="0"/>
              <a:t>ili</a:t>
            </a:r>
            <a:r>
              <a:rPr lang="en-US" dirty="0" smtClean="0"/>
              <a:t> </a:t>
            </a:r>
            <a:r>
              <a:rPr lang="hr-HR" dirty="0" smtClean="0"/>
              <a:t>bazu</a:t>
            </a:r>
            <a:r>
              <a:rPr lang="en-US" dirty="0" smtClean="0"/>
              <a:t> </a:t>
            </a:r>
            <a:r>
              <a:rPr lang="hr-HR" dirty="0" smtClean="0"/>
              <a:t>podataka</a:t>
            </a:r>
            <a:r>
              <a:rPr lang="en-US" dirty="0" smtClean="0"/>
              <a:t> </a:t>
            </a:r>
            <a:r>
              <a:rPr lang="hr-HR" dirty="0" smtClean="0"/>
              <a:t>zavisno</a:t>
            </a:r>
            <a:r>
              <a:rPr lang="en-US" dirty="0" smtClean="0"/>
              <a:t> o </a:t>
            </a:r>
            <a:r>
              <a:rPr lang="hr-HR" dirty="0" smtClean="0"/>
              <a:t>metodi</a:t>
            </a:r>
            <a:r>
              <a:rPr lang="en-US" dirty="0" smtClean="0"/>
              <a:t> </a:t>
            </a:r>
            <a:r>
              <a:rPr lang="hr-HR" dirty="0" smtClean="0"/>
              <a:t>rada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48" y="3947651"/>
            <a:ext cx="5181600" cy="2590800"/>
          </a:xfrm>
        </p:spPr>
      </p:pic>
      <p:sp>
        <p:nvSpPr>
          <p:cNvPr id="6" name="TextBox 5"/>
          <p:cNvSpPr txBox="1"/>
          <p:nvPr/>
        </p:nvSpPr>
        <p:spPr>
          <a:xfrm>
            <a:off x="6339348" y="1895839"/>
            <a:ext cx="5277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 smtClean="0"/>
              <a:t>c</a:t>
            </a:r>
            <a:r>
              <a:rPr lang="en-US" sz="2800" dirty="0" smtClean="0"/>
              <a:t>ode </a:t>
            </a:r>
            <a:r>
              <a:rPr lang="hr-HR" sz="2800" dirty="0"/>
              <a:t>f</a:t>
            </a:r>
            <a:r>
              <a:rPr lang="en-US" sz="2800" dirty="0" err="1" smtClean="0"/>
              <a:t>irst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 smtClean="0"/>
              <a:t>m</a:t>
            </a:r>
            <a:r>
              <a:rPr lang="en-US" sz="2800" dirty="0" err="1" smtClean="0"/>
              <a:t>odel</a:t>
            </a:r>
            <a:r>
              <a:rPr lang="en-US" sz="2800" dirty="0" smtClean="0"/>
              <a:t> </a:t>
            </a:r>
            <a:r>
              <a:rPr lang="hr-HR" sz="2800" dirty="0"/>
              <a:t>f</a:t>
            </a:r>
            <a:r>
              <a:rPr lang="en-US" sz="2800" dirty="0" err="1" smtClean="0"/>
              <a:t>irst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 smtClean="0"/>
              <a:t>d</a:t>
            </a:r>
            <a:r>
              <a:rPr lang="en-US" sz="2800" dirty="0" err="1" smtClean="0"/>
              <a:t>atabase</a:t>
            </a:r>
            <a:r>
              <a:rPr lang="en-US" sz="2800" dirty="0" smtClean="0"/>
              <a:t> </a:t>
            </a:r>
            <a:r>
              <a:rPr lang="hr-HR" sz="2800" dirty="0"/>
              <a:t>f</a:t>
            </a:r>
            <a:r>
              <a:rPr lang="en-US" sz="2800" dirty="0" err="1" smtClean="0"/>
              <a:t>irst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26271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4484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Language Integrated Query</a:t>
            </a:r>
          </a:p>
          <a:p>
            <a:r>
              <a:rPr lang="hr-HR" dirty="0" smtClean="0"/>
              <a:t>koncept</a:t>
            </a:r>
            <a:r>
              <a:rPr lang="en-US" dirty="0" smtClean="0"/>
              <a:t> </a:t>
            </a:r>
            <a:r>
              <a:rPr lang="hr-HR" dirty="0" smtClean="0"/>
              <a:t>unutar</a:t>
            </a:r>
            <a:r>
              <a:rPr lang="en-US" dirty="0" smtClean="0"/>
              <a:t> </a:t>
            </a:r>
            <a:r>
              <a:rPr lang="hr-HR" dirty="0" smtClean="0"/>
              <a:t>.NET</a:t>
            </a:r>
            <a:r>
              <a:rPr lang="en-US" dirty="0" smtClean="0"/>
              <a:t> </a:t>
            </a:r>
            <a:r>
              <a:rPr lang="hr-HR" dirty="0" smtClean="0"/>
              <a:t>frameworka</a:t>
            </a:r>
            <a:r>
              <a:rPr lang="en-US" dirty="0" smtClean="0"/>
              <a:t> </a:t>
            </a:r>
            <a:r>
              <a:rPr lang="hr-HR" dirty="0" smtClean="0"/>
              <a:t>pomoću</a:t>
            </a:r>
            <a:r>
              <a:rPr lang="en-US" dirty="0" smtClean="0"/>
              <a:t> </a:t>
            </a:r>
            <a:r>
              <a:rPr lang="hr-HR" dirty="0" smtClean="0"/>
              <a:t>kojeg</a:t>
            </a:r>
            <a:r>
              <a:rPr lang="en-US" dirty="0" smtClean="0"/>
              <a:t> </a:t>
            </a:r>
            <a:r>
              <a:rPr lang="hr-HR" dirty="0" smtClean="0"/>
              <a:t>možemo</a:t>
            </a:r>
            <a:r>
              <a:rPr lang="en-US" dirty="0" smtClean="0"/>
              <a:t> </a:t>
            </a:r>
            <a:r>
              <a:rPr lang="hr-HR" dirty="0" smtClean="0"/>
              <a:t>vršiti</a:t>
            </a:r>
            <a:r>
              <a:rPr lang="en-US" dirty="0" smtClean="0"/>
              <a:t> </a:t>
            </a:r>
            <a:r>
              <a:rPr lang="hr-HR" dirty="0" smtClean="0"/>
              <a:t>operacije</a:t>
            </a:r>
            <a:r>
              <a:rPr lang="en-US" dirty="0" smtClean="0"/>
              <a:t> </a:t>
            </a:r>
            <a:r>
              <a:rPr lang="hr-HR" dirty="0" smtClean="0"/>
              <a:t>nad</a:t>
            </a:r>
            <a:r>
              <a:rPr lang="en-US" dirty="0" smtClean="0"/>
              <a:t> </a:t>
            </a:r>
            <a:r>
              <a:rPr lang="hr-HR" dirty="0" smtClean="0"/>
              <a:t>setovima</a:t>
            </a:r>
            <a:r>
              <a:rPr lang="en-US" dirty="0" smtClean="0"/>
              <a:t> </a:t>
            </a:r>
            <a:r>
              <a:rPr lang="hr-HR" dirty="0" smtClean="0"/>
              <a:t>podataka</a:t>
            </a:r>
          </a:p>
          <a:p>
            <a:r>
              <a:rPr lang="en-US" dirty="0" smtClean="0"/>
              <a:t>Linq 2 SQL</a:t>
            </a:r>
          </a:p>
          <a:p>
            <a:r>
              <a:rPr lang="en-US" dirty="0" smtClean="0"/>
              <a:t>Linq 2 Entities</a:t>
            </a:r>
          </a:p>
          <a:p>
            <a:r>
              <a:rPr lang="en-US" dirty="0" smtClean="0"/>
              <a:t>Linq 2 XML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3045" y="1825625"/>
            <a:ext cx="621398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LINQ </a:t>
            </a:r>
            <a:r>
              <a:rPr lang="hr-HR" dirty="0" smtClean="0"/>
              <a:t>možemo</a:t>
            </a:r>
            <a:r>
              <a:rPr lang="en-US" dirty="0" smtClean="0"/>
              <a:t> </a:t>
            </a:r>
            <a:r>
              <a:rPr lang="hr-HR" dirty="0" smtClean="0"/>
              <a:t>pisati</a:t>
            </a:r>
            <a:r>
              <a:rPr lang="en-US" dirty="0" smtClean="0"/>
              <a:t> </a:t>
            </a:r>
            <a:r>
              <a:rPr lang="hr-HR" dirty="0" smtClean="0"/>
              <a:t>na</a:t>
            </a:r>
            <a:r>
              <a:rPr lang="en-US" dirty="0" smtClean="0"/>
              <a:t> </a:t>
            </a:r>
            <a:r>
              <a:rPr lang="hr-HR" dirty="0" smtClean="0"/>
              <a:t>dva</a:t>
            </a:r>
            <a:r>
              <a:rPr lang="en-US" dirty="0" smtClean="0"/>
              <a:t> </a:t>
            </a:r>
            <a:r>
              <a:rPr lang="hr-HR" dirty="0" smtClean="0"/>
              <a:t>načina</a:t>
            </a:r>
            <a:r>
              <a:rPr lang="en-US" dirty="0" smtClean="0"/>
              <a:t>:</a:t>
            </a:r>
          </a:p>
          <a:p>
            <a:pPr lvl="1"/>
            <a:r>
              <a:rPr lang="hr-HR" dirty="0" smtClean="0"/>
              <a:t>lambda oblik</a:t>
            </a:r>
            <a:endParaRPr lang="en-US" dirty="0" smtClean="0"/>
          </a:p>
          <a:p>
            <a:pPr lvl="2"/>
            <a:r>
              <a:rPr lang="en-US" dirty="0" smtClean="0"/>
              <a:t>Cats.Where(c =&gt; c.Name.Equals(“Snowflake”));</a:t>
            </a:r>
          </a:p>
          <a:p>
            <a:pPr lvl="1"/>
            <a:r>
              <a:rPr lang="hr-HR" dirty="0" smtClean="0"/>
              <a:t>query oblik</a:t>
            </a:r>
          </a:p>
          <a:p>
            <a:pPr lvl="2"/>
            <a:r>
              <a:rPr lang="en-US" dirty="0" smtClean="0"/>
              <a:t>from c in Cats</a:t>
            </a:r>
            <a:br>
              <a:rPr lang="en-US" dirty="0" smtClean="0"/>
            </a:br>
            <a:r>
              <a:rPr lang="en-US" dirty="0" smtClean="0"/>
              <a:t>where c.Name.Equals(“Snowflake”)</a:t>
            </a:r>
            <a:br>
              <a:rPr lang="en-US" dirty="0" smtClean="0"/>
            </a:br>
            <a:r>
              <a:rPr lang="en-US" dirty="0" smtClean="0"/>
              <a:t>select c;</a:t>
            </a:r>
          </a:p>
        </p:txBody>
      </p:sp>
    </p:spTree>
    <p:extLst>
      <p:ext uri="{BB962C8B-B14F-4D97-AF65-F5344CB8AC3E}">
        <p14:creationId xmlns:p14="http://schemas.microsoft.com/office/powerpoint/2010/main" val="18480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to C#?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Moderan jezik opće namjene</a:t>
            </a:r>
          </a:p>
          <a:p>
            <a:r>
              <a:rPr lang="hr-HR" dirty="0" smtClean="0"/>
              <a:t>Objektno orijentiran jezik</a:t>
            </a:r>
          </a:p>
          <a:p>
            <a:r>
              <a:rPr lang="hr-HR" dirty="0" smtClean="0"/>
              <a:t>Strukturiran jezik</a:t>
            </a:r>
          </a:p>
          <a:p>
            <a:r>
              <a:rPr lang="hr-HR" dirty="0" smtClean="0"/>
              <a:t>Type-safe jezik</a:t>
            </a:r>
          </a:p>
          <a:p>
            <a:r>
              <a:rPr lang="hr-HR" dirty="0" smtClean="0"/>
              <a:t>Deriviran iz C i C++ jezika</a:t>
            </a:r>
          </a:p>
          <a:p>
            <a:r>
              <a:rPr lang="hr-HR" dirty="0" smtClean="0"/>
              <a:t>Razvijen od strane Microsofta u sklopu .NET Framework-a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</a:t>
            </a:r>
            <a:r>
              <a:rPr lang="en-US" dirty="0" err="1" smtClean="0"/>
              <a:t>Primjer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85756"/>
            <a:ext cx="10186115" cy="40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</a:t>
            </a:r>
            <a:r>
              <a:rPr lang="en-US" dirty="0" err="1" smtClean="0"/>
              <a:t>Primjer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638915" cy="40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</a:t>
            </a:r>
            <a:r>
              <a:rPr lang="hr-HR" dirty="0" smtClean="0"/>
              <a:t>G</a:t>
            </a:r>
            <a:r>
              <a:rPr lang="en-US" dirty="0" smtClean="0"/>
              <a:t>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to NuGet?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hr-HR" dirty="0" smtClean="0"/>
              <a:t>k</a:t>
            </a:r>
            <a:r>
              <a:rPr lang="en-US" dirty="0" smtClean="0"/>
              <a:t>od </a:t>
            </a:r>
            <a:r>
              <a:rPr lang="en-US" dirty="0" err="1"/>
              <a:t>razvijanja</a:t>
            </a:r>
            <a:r>
              <a:rPr lang="en-US" dirty="0"/>
              <a:t> </a:t>
            </a:r>
            <a:r>
              <a:rPr lang="en-US" dirty="0" err="1"/>
              <a:t>velikih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, </a:t>
            </a:r>
            <a:r>
              <a:rPr lang="en-US" dirty="0" err="1"/>
              <a:t>nekada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iskoristiti</a:t>
            </a:r>
            <a:r>
              <a:rPr lang="en-US" dirty="0"/>
              <a:t> </a:t>
            </a:r>
            <a:r>
              <a:rPr lang="en-US" dirty="0" err="1" smtClean="0"/>
              <a:t>postoje</a:t>
            </a:r>
            <a:r>
              <a:rPr lang="hr-HR" dirty="0" smtClean="0"/>
              <a:t>ć</a:t>
            </a:r>
            <a:r>
              <a:rPr lang="en-US" dirty="0" smtClean="0"/>
              <a:t>a </a:t>
            </a:r>
            <a:r>
              <a:rPr lang="en-US" dirty="0" err="1" smtClean="0"/>
              <a:t>rije</a:t>
            </a:r>
            <a:r>
              <a:rPr lang="hr-HR" dirty="0" smtClean="0"/>
              <a:t>š</a:t>
            </a:r>
            <a:r>
              <a:rPr lang="en-US" dirty="0" err="1" smtClean="0"/>
              <a:t>nja</a:t>
            </a:r>
            <a:r>
              <a:rPr lang="en-US" dirty="0" smtClean="0"/>
              <a:t> </a:t>
            </a:r>
            <a:r>
              <a:rPr lang="en-US" dirty="0" err="1"/>
              <a:t>zbog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hr-HR" dirty="0" smtClean="0"/>
              <a:t>m</a:t>
            </a:r>
            <a:r>
              <a:rPr lang="en-US" dirty="0" err="1" smtClean="0"/>
              <a:t>anjka</a:t>
            </a:r>
            <a:r>
              <a:rPr lang="en-US" dirty="0" smtClean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razvijanje</a:t>
            </a:r>
            <a:r>
              <a:rPr lang="en-US" dirty="0"/>
              <a:t> </a:t>
            </a:r>
            <a:r>
              <a:rPr lang="en-US" dirty="0" err="1"/>
              <a:t>vlastite</a:t>
            </a:r>
            <a:r>
              <a:rPr lang="en-US" dirty="0"/>
              <a:t> </a:t>
            </a:r>
            <a:r>
              <a:rPr lang="en-US" dirty="0" err="1"/>
              <a:t>implementacije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hr-HR" dirty="0" smtClean="0"/>
              <a:t>h</a:t>
            </a:r>
            <a:r>
              <a:rPr lang="en-US" dirty="0" smtClean="0"/>
              <a:t>o</a:t>
            </a:r>
            <a:r>
              <a:rPr lang="hr-HR" dirty="0" smtClean="0"/>
              <a:t>ć</a:t>
            </a:r>
            <a:r>
              <a:rPr lang="en-US" dirty="0" smtClean="0"/>
              <a:t>emo </a:t>
            </a:r>
            <a:r>
              <a:rPr lang="en-US" dirty="0"/>
              <a:t>li </a:t>
            </a:r>
            <a:r>
              <a:rPr lang="en-US" dirty="0" err="1" smtClean="0"/>
              <a:t>potro</a:t>
            </a:r>
            <a:r>
              <a:rPr lang="hr-HR" dirty="0" smtClean="0"/>
              <a:t>š</a:t>
            </a:r>
            <a:r>
              <a:rPr lang="en-US" dirty="0" err="1" smtClean="0"/>
              <a:t>iti</a:t>
            </a:r>
            <a:r>
              <a:rPr lang="en-US" dirty="0" smtClean="0"/>
              <a:t> </a:t>
            </a:r>
            <a:r>
              <a:rPr lang="en-US" dirty="0" err="1"/>
              <a:t>mjesec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 smtClean="0"/>
              <a:t>razvijaju</a:t>
            </a:r>
            <a:r>
              <a:rPr lang="hr-HR" dirty="0" smtClean="0"/>
              <a:t>ć</a:t>
            </a:r>
            <a:r>
              <a:rPr lang="en-US" dirty="0" err="1" smtClean="0"/>
              <a:t>i</a:t>
            </a:r>
            <a:r>
              <a:rPr lang="en-US" dirty="0" smtClean="0"/>
              <a:t> ne</a:t>
            </a:r>
            <a:r>
              <a:rPr lang="hr-HR" dirty="0" smtClean="0"/>
              <a:t>š</a:t>
            </a:r>
            <a:r>
              <a:rPr lang="en-US" dirty="0" smtClean="0"/>
              <a:t>to </a:t>
            </a:r>
            <a:r>
              <a:rPr lang="hr-HR" dirty="0" err="1" smtClean="0"/>
              <a:t>š</a:t>
            </a:r>
            <a:r>
              <a:rPr lang="en-US" dirty="0" smtClean="0"/>
              <a:t>to </a:t>
            </a:r>
            <a:r>
              <a:rPr lang="en-US" dirty="0" err="1" smtClean="0"/>
              <a:t>ve</a:t>
            </a:r>
            <a:r>
              <a:rPr lang="hr-HR" dirty="0" smtClean="0"/>
              <a:t>ć</a:t>
            </a:r>
            <a:r>
              <a:rPr lang="en-US" dirty="0" smtClean="0"/>
              <a:t> </a:t>
            </a:r>
            <a:r>
              <a:rPr lang="en-US" dirty="0" err="1"/>
              <a:t>postoji</a:t>
            </a:r>
            <a:r>
              <a:rPr lang="en-US" dirty="0"/>
              <a:t>?</a:t>
            </a:r>
          </a:p>
          <a:p>
            <a:pPr lvl="1">
              <a:lnSpc>
                <a:spcPct val="120000"/>
              </a:lnSpc>
            </a:pPr>
            <a:r>
              <a:rPr lang="hr-HR" dirty="0" smtClean="0"/>
              <a:t>n</a:t>
            </a:r>
            <a:r>
              <a:rPr lang="en-US" dirty="0" err="1" smtClean="0"/>
              <a:t>edovoljno</a:t>
            </a:r>
            <a:r>
              <a:rPr lang="en-US" dirty="0" smtClean="0"/>
              <a:t> </a:t>
            </a:r>
            <a:r>
              <a:rPr lang="en-US" dirty="0" err="1"/>
              <a:t>znanja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hr-HR" dirty="0"/>
              <a:t>d</a:t>
            </a:r>
            <a:r>
              <a:rPr lang="en-US" dirty="0" smtClean="0"/>
              <a:t>a </a:t>
            </a:r>
            <a:r>
              <a:rPr lang="en-US" dirty="0"/>
              <a:t>li bi mi </a:t>
            </a:r>
            <a:r>
              <a:rPr lang="en-US" dirty="0" err="1"/>
              <a:t>napravili</a:t>
            </a:r>
            <a:r>
              <a:rPr lang="en-US" dirty="0"/>
              <a:t> </a:t>
            </a:r>
            <a:r>
              <a:rPr lang="en-US" dirty="0" err="1"/>
              <a:t>bolje</a:t>
            </a:r>
            <a:r>
              <a:rPr lang="en-US" dirty="0"/>
              <a:t> od </a:t>
            </a:r>
            <a:r>
              <a:rPr lang="en-US" dirty="0" err="1"/>
              <a:t>tima</a:t>
            </a:r>
            <a:r>
              <a:rPr lang="en-US" dirty="0"/>
              <a:t> </a:t>
            </a:r>
            <a:r>
              <a:rPr lang="en-US" dirty="0" err="1"/>
              <a:t>ljudi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godinama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hr-HR" dirty="0" smtClean="0"/>
              <a:t>ć</a:t>
            </a:r>
            <a:r>
              <a:rPr lang="en-US" dirty="0" smtClean="0"/>
              <a:t> </a:t>
            </a:r>
            <a:r>
              <a:rPr lang="en-US" dirty="0" err="1"/>
              <a:t>razvijaju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?</a:t>
            </a:r>
          </a:p>
          <a:p>
            <a:pPr lvl="1">
              <a:lnSpc>
                <a:spcPct val="120000"/>
              </a:lnSpc>
            </a:pPr>
            <a:r>
              <a:rPr lang="hr-HR" dirty="0" smtClean="0"/>
              <a:t>li</a:t>
            </a:r>
            <a:r>
              <a:rPr lang="en-US" dirty="0" err="1"/>
              <a:t>jenosti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Package manager je </a:t>
            </a:r>
            <a:r>
              <a:rPr lang="en-US" dirty="0" err="1">
                <a:sym typeface="Wingdings" panose="05000000000000000000" pitchFamily="2" charset="2"/>
              </a:rPr>
              <a:t>alat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koji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slu</a:t>
            </a:r>
            <a:r>
              <a:rPr lang="hr-HR" dirty="0" smtClean="0">
                <a:sym typeface="Wingdings" panose="05000000000000000000" pitchFamily="2" charset="2"/>
              </a:rPr>
              <a:t>ž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jednostavno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dijeljenje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hr-HR" dirty="0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kori</a:t>
            </a:r>
            <a:r>
              <a:rPr lang="hr-HR" dirty="0" smtClean="0">
                <a:sym typeface="Wingdings" panose="05000000000000000000" pitchFamily="2" charset="2"/>
              </a:rPr>
              <a:t>š</a:t>
            </a:r>
            <a:r>
              <a:rPr lang="en-US" dirty="0" err="1" smtClean="0">
                <a:sym typeface="Wingdings" panose="05000000000000000000" pitchFamily="2" charset="2"/>
              </a:rPr>
              <a:t>tenje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programskih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knji</a:t>
            </a:r>
            <a:r>
              <a:rPr lang="hr-HR" dirty="0" smtClean="0">
                <a:sym typeface="Wingdings" panose="05000000000000000000" pitchFamily="2" charset="2"/>
              </a:rPr>
              <a:t>ž</a:t>
            </a:r>
            <a:r>
              <a:rPr lang="en-US" dirty="0" err="1" smtClean="0">
                <a:sym typeface="Wingdings" panose="05000000000000000000" pitchFamily="2" charset="2"/>
              </a:rPr>
              <a:t>nica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hr-HR" dirty="0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njihovih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zavisnih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knji</a:t>
            </a:r>
            <a:r>
              <a:rPr lang="hr-HR" dirty="0" smtClean="0">
                <a:sym typeface="Wingdings" panose="05000000000000000000" pitchFamily="2" charset="2"/>
              </a:rPr>
              <a:t>ž</a:t>
            </a:r>
            <a:r>
              <a:rPr lang="en-US" dirty="0" err="1" smtClean="0">
                <a:sym typeface="Wingdings" panose="05000000000000000000" pitchFamily="2" charset="2"/>
              </a:rPr>
              <a:t>nica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njihovo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odr</a:t>
            </a:r>
            <a:r>
              <a:rPr lang="hr-HR" dirty="0" smtClean="0">
                <a:sym typeface="Wingdings" panose="05000000000000000000" pitchFamily="2" charset="2"/>
              </a:rPr>
              <a:t>ž</a:t>
            </a:r>
            <a:r>
              <a:rPr lang="en-US" dirty="0" err="1" smtClean="0">
                <a:sym typeface="Wingdings" panose="05000000000000000000" pitchFamily="2" charset="2"/>
              </a:rPr>
              <a:t>avanje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hr-HR" dirty="0" smtClean="0"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a </a:t>
            </a:r>
            <a:r>
              <a:rPr lang="en-US" dirty="0">
                <a:sym typeface="Wingdings" panose="05000000000000000000" pitchFamily="2" charset="2"/>
              </a:rPr>
              <a:t>bi </a:t>
            </a:r>
            <a:r>
              <a:rPr lang="en-US" dirty="0" err="1">
                <a:sym typeface="Wingdings" panose="05000000000000000000" pitchFamily="2" charset="2"/>
              </a:rPr>
              <a:t>nam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bilo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lak</a:t>
            </a:r>
            <a:r>
              <a:rPr lang="hr-HR" dirty="0" smtClean="0">
                <a:sym typeface="Wingdings" panose="05000000000000000000" pitchFamily="2" charset="2"/>
              </a:rPr>
              <a:t>š</a:t>
            </a:r>
            <a:r>
              <a:rPr lang="en-US" dirty="0" smtClean="0">
                <a:sym typeface="Wingdings" panose="05000000000000000000" pitchFamily="2" charset="2"/>
              </a:rPr>
              <a:t>e </a:t>
            </a:r>
            <a:r>
              <a:rPr lang="en-US" dirty="0" err="1">
                <a:sym typeface="Wingdings" panose="05000000000000000000" pitchFamily="2" charset="2"/>
              </a:rPr>
              <a:t>ostvariti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navedeno</a:t>
            </a:r>
            <a:r>
              <a:rPr lang="en-US" dirty="0">
                <a:sym typeface="Wingdings" panose="05000000000000000000" pitchFamily="2" charset="2"/>
              </a:rPr>
              <a:t>, Microsoft </a:t>
            </a:r>
            <a:r>
              <a:rPr lang="en-US" dirty="0" err="1">
                <a:sym typeface="Wingdings" panose="05000000000000000000" pitchFamily="2" charset="2"/>
              </a:rPr>
              <a:t>nam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nudi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Nu</a:t>
            </a:r>
            <a:r>
              <a:rPr lang="hr-HR" dirty="0" smtClean="0">
                <a:sym typeface="Wingdings" panose="05000000000000000000" pitchFamily="2" charset="2"/>
              </a:rPr>
              <a:t>G</a:t>
            </a:r>
            <a:r>
              <a:rPr lang="en-US" dirty="0" smtClean="0">
                <a:sym typeface="Wingdings" panose="05000000000000000000" pitchFamily="2" charset="2"/>
              </a:rPr>
              <a:t>et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36,421 </a:t>
            </a:r>
            <a:r>
              <a:rPr lang="en-US" dirty="0" err="1">
                <a:sym typeface="Wingdings" panose="05000000000000000000" pitchFamily="2" charset="2"/>
              </a:rPr>
              <a:t>paketa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hr-HR" dirty="0" smtClean="0">
                <a:sym typeface="Wingdings" panose="05000000000000000000" pitchFamily="2" charset="2"/>
              </a:rPr>
              <a:t>u</a:t>
            </a:r>
            <a:r>
              <a:rPr lang="en-US" dirty="0" err="1" smtClean="0">
                <a:sym typeface="Wingdings" panose="05000000000000000000" pitchFamily="2" charset="2"/>
              </a:rPr>
              <a:t>bacivanje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paketa</a:t>
            </a:r>
            <a:r>
              <a:rPr lang="en-US" dirty="0">
                <a:sym typeface="Wingdings" panose="05000000000000000000" pitchFamily="2" charset="2"/>
              </a:rPr>
              <a:t> u </a:t>
            </a:r>
            <a:r>
              <a:rPr lang="en-US" dirty="0" err="1">
                <a:sym typeface="Wingdings" panose="05000000000000000000" pitchFamily="2" charset="2"/>
              </a:rPr>
              <a:t>projekt</a:t>
            </a:r>
            <a:r>
              <a:rPr lang="en-US" dirty="0">
                <a:sym typeface="Wingdings" panose="05000000000000000000" pitchFamily="2" charset="2"/>
              </a:rPr>
              <a:t> u </a:t>
            </a:r>
            <a:r>
              <a:rPr lang="en-US" dirty="0" err="1">
                <a:sym typeface="Wingdings" panose="05000000000000000000" pitchFamily="2" charset="2"/>
              </a:rPr>
              <a:t>samo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nekoliko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klikova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hr-HR" dirty="0" smtClean="0">
                <a:sym typeface="Wingdings" panose="05000000000000000000" pitchFamily="2" charset="2"/>
              </a:rPr>
              <a:t>o</a:t>
            </a:r>
            <a:r>
              <a:rPr lang="en-US" dirty="0" err="1" smtClean="0">
                <a:sym typeface="Wingdings" panose="05000000000000000000" pitchFamily="2" charset="2"/>
              </a:rPr>
              <a:t>dr</a:t>
            </a:r>
            <a:r>
              <a:rPr lang="hr-HR" dirty="0" smtClean="0">
                <a:sym typeface="Wingdings" panose="05000000000000000000" pitchFamily="2" charset="2"/>
              </a:rPr>
              <a:t>ž</a:t>
            </a:r>
            <a:r>
              <a:rPr lang="en-US" dirty="0" err="1" smtClean="0">
                <a:sym typeface="Wingdings" panose="05000000000000000000" pitchFamily="2" charset="2"/>
              </a:rPr>
              <a:t>avanje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liste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paketa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unutar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tima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hr-HR" dirty="0" smtClean="0">
                <a:sym typeface="Wingdings" panose="05000000000000000000" pitchFamily="2" charset="2"/>
              </a:rPr>
              <a:t>v</a:t>
            </a:r>
            <a:r>
              <a:rPr lang="en-US" dirty="0" err="1" smtClean="0">
                <a:sym typeface="Wingdings" panose="05000000000000000000" pitchFamily="2" charset="2"/>
              </a:rPr>
              <a:t>erzioniranje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paketa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Ekvivalenti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RubyGems</a:t>
            </a:r>
            <a:r>
              <a:rPr lang="en-US" dirty="0"/>
              <a:t> / Bundler (Ruby)</a:t>
            </a:r>
          </a:p>
          <a:p>
            <a:pPr fontAlgn="base"/>
            <a:r>
              <a:rPr lang="en-US" dirty="0"/>
              <a:t>PIP / </a:t>
            </a:r>
            <a:r>
              <a:rPr lang="en-US" dirty="0" err="1"/>
              <a:t>PyPI</a:t>
            </a:r>
            <a:r>
              <a:rPr lang="en-US" dirty="0"/>
              <a:t> (Python)</a:t>
            </a:r>
          </a:p>
          <a:p>
            <a:pPr fontAlgn="base"/>
            <a:r>
              <a:rPr lang="en-US" dirty="0" err="1"/>
              <a:t>Packagist</a:t>
            </a:r>
            <a:r>
              <a:rPr lang="en-US" dirty="0"/>
              <a:t> / Composer (PHP)</a:t>
            </a:r>
          </a:p>
          <a:p>
            <a:pPr fontAlgn="base"/>
            <a:r>
              <a:rPr lang="en-US" dirty="0"/>
              <a:t>NPM (Node.JS)</a:t>
            </a:r>
          </a:p>
          <a:p>
            <a:pPr fontAlgn="base"/>
            <a:r>
              <a:rPr lang="en-US" dirty="0"/>
              <a:t>Bower (JS, CSS, HTML)</a:t>
            </a:r>
          </a:p>
          <a:p>
            <a:pPr fontAlgn="base"/>
            <a:r>
              <a:rPr lang="en-US" dirty="0" err="1"/>
              <a:t>CocoaPods</a:t>
            </a:r>
            <a:r>
              <a:rPr lang="en-US" dirty="0"/>
              <a:t> (Objective-C)</a:t>
            </a:r>
          </a:p>
          <a:p>
            <a:pPr fontAlgn="base"/>
            <a:r>
              <a:rPr lang="en-US" dirty="0"/>
              <a:t>Maven (Java)</a:t>
            </a:r>
          </a:p>
          <a:p>
            <a:pPr fontAlgn="base"/>
            <a:r>
              <a:rPr lang="en-US" dirty="0" err="1"/>
              <a:t>Lein</a:t>
            </a:r>
            <a:r>
              <a:rPr lang="en-US" dirty="0"/>
              <a:t> (</a:t>
            </a:r>
            <a:r>
              <a:rPr lang="en-US" dirty="0" err="1"/>
              <a:t>Clojure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9" y="1822492"/>
            <a:ext cx="5373256" cy="35980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68" y="1822492"/>
            <a:ext cx="5385132" cy="35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TFS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</a:t>
            </a:r>
            <a:r>
              <a:rPr lang="en-US" dirty="0" smtClean="0"/>
              <a:t>Version Control</a:t>
            </a:r>
            <a:r>
              <a:rPr lang="hr-H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sustav koji bilježi promjene nad datotekom ili skupom datoteka tokom vremena.</a:t>
            </a:r>
          </a:p>
          <a:p>
            <a:r>
              <a:rPr lang="hr-HR" dirty="0" smtClean="0"/>
              <a:t>to nam omogućava da imamo uvid u sve promjene nad nekom datotekom i da u bilo kojem trenutku možemo dohvatitu bilo koju verziju te datoteke</a:t>
            </a:r>
          </a:p>
          <a:p>
            <a:r>
              <a:rPr lang="hr-HR" dirty="0" smtClean="0"/>
              <a:t>te promjene mogu biti spremljene:</a:t>
            </a:r>
          </a:p>
          <a:p>
            <a:pPr lvl="1"/>
            <a:r>
              <a:rPr lang="hr-HR" dirty="0" smtClean="0"/>
              <a:t>lokalno – pristup promjenama ima samo lokalni korisnik</a:t>
            </a:r>
          </a:p>
          <a:p>
            <a:pPr lvl="1"/>
            <a:r>
              <a:rPr lang="hr-HR" dirty="0" smtClean="0"/>
              <a:t>na serveru – pristup promjenam imaju svi koji imaju pristup serveru</a:t>
            </a:r>
          </a:p>
        </p:txBody>
      </p:sp>
    </p:spTree>
    <p:extLst>
      <p:ext uri="{BB962C8B-B14F-4D97-AF65-F5344CB8AC3E}">
        <p14:creationId xmlns:p14="http://schemas.microsoft.com/office/powerpoint/2010/main" val="15396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Osnovni pojmovi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hr-HR" b="1" dirty="0" smtClean="0"/>
              <a:t>Repository (repo) </a:t>
            </a:r>
            <a:r>
              <a:rPr lang="hr-HR" dirty="0" smtClean="0"/>
              <a:t>– baza podataka u kojoj su spremljene datoteke</a:t>
            </a:r>
          </a:p>
          <a:p>
            <a:pPr>
              <a:lnSpc>
                <a:spcPct val="110000"/>
              </a:lnSpc>
            </a:pPr>
            <a:r>
              <a:rPr lang="hr-HR" b="1" dirty="0" smtClean="0"/>
              <a:t>Server </a:t>
            </a:r>
            <a:r>
              <a:rPr lang="hr-HR" dirty="0" smtClean="0"/>
              <a:t>– računalo na kojem je spremljen repo</a:t>
            </a:r>
          </a:p>
          <a:p>
            <a:pPr>
              <a:lnSpc>
                <a:spcPct val="110000"/>
              </a:lnSpc>
            </a:pPr>
            <a:r>
              <a:rPr lang="hr-HR" b="1" dirty="0" smtClean="0"/>
              <a:t>Client</a:t>
            </a:r>
            <a:r>
              <a:rPr lang="hr-HR" dirty="0" smtClean="0"/>
              <a:t> – računalo koje se spaja na repo</a:t>
            </a:r>
          </a:p>
          <a:p>
            <a:pPr>
              <a:lnSpc>
                <a:spcPct val="110000"/>
              </a:lnSpc>
            </a:pPr>
            <a:r>
              <a:rPr lang="hr-HR" b="1" dirty="0" smtClean="0"/>
              <a:t>Version</a:t>
            </a:r>
            <a:r>
              <a:rPr lang="hr-HR" dirty="0" smtClean="0"/>
              <a:t> – označava verziju datoteke (v1, v2, ...)</a:t>
            </a:r>
          </a:p>
          <a:p>
            <a:pPr>
              <a:lnSpc>
                <a:spcPct val="110000"/>
              </a:lnSpc>
            </a:pPr>
            <a:r>
              <a:rPr lang="hr-HR" b="1" dirty="0" smtClean="0"/>
              <a:t>Workspace </a:t>
            </a:r>
            <a:r>
              <a:rPr lang="hr-HR" dirty="0" smtClean="0"/>
              <a:t>– lokalna kopija datoteka </a:t>
            </a:r>
          </a:p>
          <a:p>
            <a:pPr>
              <a:lnSpc>
                <a:spcPct val="110000"/>
              </a:lnSpc>
            </a:pPr>
            <a:r>
              <a:rPr lang="hr-HR" b="1" dirty="0"/>
              <a:t>Add</a:t>
            </a:r>
            <a:r>
              <a:rPr lang="hr-HR" dirty="0"/>
              <a:t> – postavlja datoteku u repo po prvi put. Počinjemo pratiti datoteku sa Version </a:t>
            </a:r>
            <a:r>
              <a:rPr lang="hr-HR" dirty="0" smtClean="0"/>
              <a:t>Controlom</a:t>
            </a:r>
            <a:endParaRPr lang="hr-HR" b="1" dirty="0" smtClean="0"/>
          </a:p>
          <a:p>
            <a:pPr>
              <a:lnSpc>
                <a:spcPct val="110000"/>
              </a:lnSpc>
            </a:pPr>
            <a:r>
              <a:rPr lang="hr-HR" b="1" dirty="0" smtClean="0"/>
              <a:t>Get latest</a:t>
            </a:r>
            <a:r>
              <a:rPr lang="hr-HR" dirty="0" smtClean="0"/>
              <a:t> – dohvaća zadnju verziju datoteke</a:t>
            </a:r>
          </a:p>
          <a:p>
            <a:pPr>
              <a:lnSpc>
                <a:spcPct val="110000"/>
              </a:lnSpc>
            </a:pPr>
            <a:r>
              <a:rPr lang="hr-HR" b="1" dirty="0" smtClean="0"/>
              <a:t>Get specific</a:t>
            </a:r>
            <a:r>
              <a:rPr lang="hr-HR" dirty="0" smtClean="0"/>
              <a:t> – dohvaća određenu verziju datoteke</a:t>
            </a:r>
          </a:p>
        </p:txBody>
      </p:sp>
    </p:spTree>
    <p:extLst>
      <p:ext uri="{BB962C8B-B14F-4D97-AF65-F5344CB8AC3E}">
        <p14:creationId xmlns:p14="http://schemas.microsoft.com/office/powerpoint/2010/main" val="5901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Osnovni pojmovi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hr-HR" b="1" dirty="0"/>
              <a:t>Check out </a:t>
            </a:r>
            <a:r>
              <a:rPr lang="hr-HR" dirty="0"/>
              <a:t>– označava početak promjena nad datotekom. Mogu se vidjeti podatci tko i kada je počeo </a:t>
            </a:r>
            <a:r>
              <a:rPr lang="hr-HR" dirty="0" smtClean="0"/>
              <a:t>mijenjati </a:t>
            </a:r>
            <a:r>
              <a:rPr lang="hr-HR" dirty="0"/>
              <a:t>datoteku.  </a:t>
            </a:r>
          </a:p>
          <a:p>
            <a:pPr>
              <a:lnSpc>
                <a:spcPct val="120000"/>
              </a:lnSpc>
            </a:pPr>
            <a:r>
              <a:rPr lang="hr-HR" b="1" dirty="0" smtClean="0"/>
              <a:t>Check in</a:t>
            </a:r>
            <a:r>
              <a:rPr lang="hr-HR" dirty="0" smtClean="0"/>
              <a:t> – sprema izvršene promjene u repo</a:t>
            </a:r>
          </a:p>
          <a:p>
            <a:pPr>
              <a:lnSpc>
                <a:spcPct val="120000"/>
              </a:lnSpc>
            </a:pPr>
            <a:r>
              <a:rPr lang="hr-HR" b="1" dirty="0" smtClean="0"/>
              <a:t>Changeset</a:t>
            </a:r>
            <a:r>
              <a:rPr lang="hr-HR" dirty="0" smtClean="0"/>
              <a:t> – predstavlja skup promjena koje će se dogoditi prilikom </a:t>
            </a:r>
            <a:r>
              <a:rPr lang="hr-HR" i="1" dirty="0" smtClean="0"/>
              <a:t>Chek in</a:t>
            </a:r>
            <a:r>
              <a:rPr lang="hr-HR" dirty="0" smtClean="0"/>
              <a:t> –a</a:t>
            </a:r>
          </a:p>
          <a:p>
            <a:pPr>
              <a:lnSpc>
                <a:spcPct val="120000"/>
              </a:lnSpc>
            </a:pPr>
            <a:r>
              <a:rPr lang="hr-HR" b="1" dirty="0" smtClean="0"/>
              <a:t>Check in message</a:t>
            </a:r>
            <a:r>
              <a:rPr lang="hr-HR" dirty="0" smtClean="0"/>
              <a:t> – poruka koja opisuje što se promjenilo prilikom </a:t>
            </a:r>
            <a:r>
              <a:rPr lang="hr-HR" i="1" dirty="0" smtClean="0"/>
              <a:t>Check in</a:t>
            </a:r>
            <a:r>
              <a:rPr lang="hr-HR" dirty="0" smtClean="0"/>
              <a:t> –a. Korisno kada želimo dohvatiti određenu datoteku i da ostali znaju što se promjenilo</a:t>
            </a:r>
          </a:p>
          <a:p>
            <a:pPr>
              <a:lnSpc>
                <a:spcPct val="120000"/>
              </a:lnSpc>
            </a:pPr>
            <a:r>
              <a:rPr lang="hr-HR" b="1" dirty="0" smtClean="0"/>
              <a:t>Changelog</a:t>
            </a:r>
            <a:r>
              <a:rPr lang="hr-HR" dirty="0" smtClean="0"/>
              <a:t> – lista svih promjena nad odeređenom datotekom od kada je ona kreirana</a:t>
            </a:r>
          </a:p>
          <a:p>
            <a:pPr>
              <a:lnSpc>
                <a:spcPct val="120000"/>
              </a:lnSpc>
            </a:pPr>
            <a:r>
              <a:rPr lang="hr-HR" b="1" dirty="0" smtClean="0"/>
              <a:t>Undo pending changes</a:t>
            </a:r>
            <a:r>
              <a:rPr lang="hr-HR" dirty="0" smtClean="0"/>
              <a:t> – odbaci sve lokalne promjene nad datotekom. Vraća datoteku u zadnju verziju.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35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</a:t>
            </a:r>
            <a:r>
              <a:rPr lang="en-US" dirty="0" err="1"/>
              <a:t>arhitektura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080" y="1567085"/>
            <a:ext cx="4617088" cy="4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Osnovni pojmovi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 smtClean="0"/>
              <a:t>Shelving</a:t>
            </a:r>
            <a:r>
              <a:rPr lang="hr-HR" dirty="0" smtClean="0"/>
              <a:t> – Isto kao i </a:t>
            </a:r>
            <a:r>
              <a:rPr lang="hr-HR" i="1" dirty="0" smtClean="0"/>
              <a:t>Check in</a:t>
            </a:r>
            <a:r>
              <a:rPr lang="hr-HR" dirty="0" smtClean="0"/>
              <a:t>. Promjene su spremljene na server ali ne kao dio glavnog repo. Sandobxing. Koristi se kada želimo spremiti neke promjene ali te promjene još nisu finalne.</a:t>
            </a:r>
          </a:p>
          <a:p>
            <a:r>
              <a:rPr lang="hr-HR" b="1" dirty="0" smtClean="0"/>
              <a:t>Branch</a:t>
            </a:r>
            <a:r>
              <a:rPr lang="hr-HR" dirty="0" smtClean="0"/>
              <a:t> – kreira zasebnu kopiju datoteka za neku drugu namjenu. </a:t>
            </a:r>
          </a:p>
          <a:p>
            <a:r>
              <a:rPr lang="hr-HR" b="1" dirty="0" smtClean="0"/>
              <a:t>Merge</a:t>
            </a:r>
            <a:r>
              <a:rPr lang="hr-HR" dirty="0" smtClean="0"/>
              <a:t> – spoji promjene iz dvije različite datoteke u jednu</a:t>
            </a:r>
          </a:p>
          <a:p>
            <a:r>
              <a:rPr lang="hr-HR" b="1" dirty="0" smtClean="0"/>
              <a:t>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9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Zašto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</a:t>
            </a:r>
            <a:r>
              <a:rPr lang="en-US" dirty="0" smtClean="0"/>
              <a:t>ad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hr-HR" dirty="0" smtClean="0"/>
              <a:t>ć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/>
              <a:t>projektima</a:t>
            </a:r>
            <a:r>
              <a:rPr lang="en-US" dirty="0"/>
              <a:t> </a:t>
            </a:r>
            <a:r>
              <a:rPr lang="en-US" dirty="0" err="1" smtClean="0"/>
              <a:t>nemogu</a:t>
            </a:r>
            <a:r>
              <a:rPr lang="hr-HR" dirty="0" smtClean="0"/>
              <a:t>ć</a:t>
            </a:r>
            <a:r>
              <a:rPr lang="en-US" dirty="0" smtClean="0"/>
              <a:t> </a:t>
            </a:r>
            <a:r>
              <a:rPr lang="en-US" dirty="0"/>
              <a:t>je bez </a:t>
            </a:r>
            <a:r>
              <a:rPr lang="en-US" dirty="0" err="1"/>
              <a:t>verzioniranja</a:t>
            </a:r>
            <a:endParaRPr lang="en-US" dirty="0"/>
          </a:p>
          <a:p>
            <a:r>
              <a:rPr lang="hr-HR" dirty="0" smtClean="0"/>
              <a:t>k</a:t>
            </a:r>
            <a:r>
              <a:rPr lang="en-US" dirty="0" err="1" smtClean="0"/>
              <a:t>orisno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pratit</a:t>
            </a:r>
            <a:r>
              <a:rPr lang="en-US" dirty="0"/>
              <a:t> </a:t>
            </a:r>
            <a:r>
              <a:rPr lang="en-US" dirty="0" smtClean="0"/>
              <a:t>pro</a:t>
            </a:r>
            <a:r>
              <a:rPr lang="hr-HR" dirty="0" smtClean="0"/>
              <a:t>š</a:t>
            </a:r>
            <a:r>
              <a:rPr lang="en-US" dirty="0" smtClean="0"/>
              <a:t>lost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hr-HR" dirty="0" smtClean="0"/>
              <a:t>i</a:t>
            </a:r>
            <a:r>
              <a:rPr lang="en-US" dirty="0" smtClean="0"/>
              <a:t> </a:t>
            </a:r>
            <a:r>
              <a:rPr lang="en-US" dirty="0" err="1"/>
              <a:t>tko</a:t>
            </a:r>
            <a:r>
              <a:rPr lang="en-US" dirty="0"/>
              <a:t> </a:t>
            </a:r>
            <a:r>
              <a:rPr lang="hr-HR" dirty="0" smtClean="0"/>
              <a:t>i</a:t>
            </a:r>
            <a:r>
              <a:rPr lang="en-US" dirty="0" smtClean="0"/>
              <a:t>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smtClean="0"/>
              <a:t>u</a:t>
            </a:r>
            <a:r>
              <a:rPr lang="hr-HR" dirty="0" smtClean="0"/>
              <a:t>č</a:t>
            </a:r>
            <a:r>
              <a:rPr lang="en-US" dirty="0" err="1" smtClean="0"/>
              <a:t>inio</a:t>
            </a:r>
            <a:r>
              <a:rPr lang="en-US" dirty="0" smtClean="0"/>
              <a:t> </a:t>
            </a:r>
            <a:r>
              <a:rPr lang="en-US" dirty="0" err="1"/>
              <a:t>kakvu</a:t>
            </a:r>
            <a:r>
              <a:rPr lang="en-US" dirty="0"/>
              <a:t> </a:t>
            </a:r>
            <a:r>
              <a:rPr lang="en-US" dirty="0" err="1"/>
              <a:t>promjenu</a:t>
            </a:r>
            <a:endParaRPr lang="en-US" dirty="0"/>
          </a:p>
          <a:p>
            <a:pPr lvl="1"/>
            <a:r>
              <a:rPr lang="en-US" dirty="0"/>
              <a:t>Application lifecycle management</a:t>
            </a:r>
          </a:p>
          <a:p>
            <a:r>
              <a:rPr lang="hr-HR" dirty="0" smtClean="0"/>
              <a:t>p</a:t>
            </a:r>
            <a:r>
              <a:rPr lang="en-US" dirty="0" err="1" smtClean="0"/>
              <a:t>ostoje</a:t>
            </a:r>
            <a:r>
              <a:rPr lang="en-US" dirty="0" smtClean="0"/>
              <a:t> </a:t>
            </a:r>
            <a:r>
              <a:rPr lang="en-US" dirty="0" err="1" smtClean="0"/>
              <a:t>razli</a:t>
            </a:r>
            <a:r>
              <a:rPr lang="hr-HR" dirty="0" smtClean="0"/>
              <a:t>č</a:t>
            </a:r>
            <a:r>
              <a:rPr lang="en-US" dirty="0" err="1" smtClean="0"/>
              <a:t>iti</a:t>
            </a:r>
            <a:r>
              <a:rPr lang="en-US" dirty="0" smtClean="0"/>
              <a:t> </a:t>
            </a:r>
            <a:r>
              <a:rPr lang="en-US" dirty="0" err="1"/>
              <a:t>alati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verzioniranje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, SVN, Mercurial, …</a:t>
            </a:r>
          </a:p>
          <a:p>
            <a:r>
              <a:rPr lang="en-US" dirty="0"/>
              <a:t>Microsoft </a:t>
            </a:r>
            <a:r>
              <a:rPr lang="en-US" dirty="0" err="1"/>
              <a:t>nudi</a:t>
            </a:r>
            <a:r>
              <a:rPr lang="en-US" dirty="0"/>
              <a:t> </a:t>
            </a:r>
            <a:r>
              <a:rPr lang="hr-HR" dirty="0" smtClean="0"/>
              <a:t>i</a:t>
            </a:r>
            <a:r>
              <a:rPr lang="en-US" dirty="0" smtClean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verzioniranje</a:t>
            </a:r>
            <a:endParaRPr lang="en-US" dirty="0"/>
          </a:p>
          <a:p>
            <a:pPr lvl="1"/>
            <a:r>
              <a:rPr lang="en-US" dirty="0"/>
              <a:t>TFS – Team Foundation </a:t>
            </a: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Items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922" y="2437656"/>
            <a:ext cx="7516274" cy="1743318"/>
          </a:xfrm>
        </p:spPr>
      </p:pic>
    </p:spTree>
    <p:extLst>
      <p:ext uri="{BB962C8B-B14F-4D97-AF65-F5344CB8AC3E}">
        <p14:creationId xmlns:p14="http://schemas.microsoft.com/office/powerpoint/2010/main" val="35501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38" y="187249"/>
            <a:ext cx="8180173" cy="2780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8" y="3112743"/>
            <a:ext cx="8007060" cy="275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32" y="1405495"/>
            <a:ext cx="2592335" cy="4832172"/>
          </a:xfrm>
        </p:spPr>
      </p:pic>
    </p:spTree>
    <p:extLst>
      <p:ext uri="{BB962C8B-B14F-4D97-AF65-F5344CB8AC3E}">
        <p14:creationId xmlns:p14="http://schemas.microsoft.com/office/powerpoint/2010/main" val="11753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Svojstva C# jezika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Boolean Conditions</a:t>
            </a:r>
          </a:p>
          <a:p>
            <a:r>
              <a:rPr lang="en-US" dirty="0"/>
              <a:t>Automatic Garbage Collection</a:t>
            </a:r>
          </a:p>
          <a:p>
            <a:r>
              <a:rPr lang="en-US" dirty="0"/>
              <a:t>Standard Library</a:t>
            </a:r>
          </a:p>
          <a:p>
            <a:r>
              <a:rPr lang="en-US" dirty="0"/>
              <a:t>Assembly Versioning</a:t>
            </a:r>
          </a:p>
          <a:p>
            <a:r>
              <a:rPr lang="en-US" dirty="0"/>
              <a:t>Properties and Events</a:t>
            </a:r>
          </a:p>
          <a:p>
            <a:r>
              <a:rPr lang="en-US" dirty="0"/>
              <a:t>Delegates and Events Management</a:t>
            </a:r>
          </a:p>
          <a:p>
            <a:r>
              <a:rPr lang="en-US" dirty="0"/>
              <a:t>Easy-to-use Generics</a:t>
            </a:r>
          </a:p>
          <a:p>
            <a:r>
              <a:rPr lang="en-US" dirty="0"/>
              <a:t>Indexers</a:t>
            </a:r>
          </a:p>
          <a:p>
            <a:r>
              <a:rPr lang="en-US" dirty="0"/>
              <a:t>Conditional Compilation</a:t>
            </a:r>
          </a:p>
          <a:p>
            <a:r>
              <a:rPr lang="en-US" dirty="0"/>
              <a:t>Simple Multithreading</a:t>
            </a:r>
          </a:p>
          <a:p>
            <a:r>
              <a:rPr lang="en-US" dirty="0"/>
              <a:t>LINQ and Lambda Expressions</a:t>
            </a:r>
          </a:p>
          <a:p>
            <a:r>
              <a:rPr lang="en-US" dirty="0"/>
              <a:t>Integration with Windows</a:t>
            </a:r>
          </a:p>
        </p:txBody>
      </p:sp>
    </p:spTree>
    <p:extLst>
      <p:ext uri="{BB962C8B-B14F-4D97-AF65-F5344CB8AC3E}">
        <p14:creationId xmlns:p14="http://schemas.microsoft.com/office/powerpoint/2010/main" val="26374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C# - Hello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4" y="2315781"/>
            <a:ext cx="4783996" cy="30388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7" y="2315781"/>
            <a:ext cx="5190033" cy="24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C# -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hr-HR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sing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System </a:t>
            </a:r>
            <a:r>
              <a:rPr lang="en-US" b="1" i="1" dirty="0"/>
              <a:t>– </a:t>
            </a:r>
            <a:r>
              <a:rPr lang="en-US" dirty="0" err="1" smtClean="0"/>
              <a:t>rije</a:t>
            </a:r>
            <a:r>
              <a:rPr lang="hr-HR" dirty="0" smtClean="0"/>
              <a:t>č</a:t>
            </a:r>
            <a:r>
              <a:rPr lang="en-US" dirty="0" smtClean="0"/>
              <a:t> </a:t>
            </a:r>
            <a:r>
              <a:rPr lang="en-US" b="1" i="1" dirty="0"/>
              <a:t>using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uvo</a:t>
            </a:r>
            <a:r>
              <a:rPr lang="hr-HR" dirty="0" smtClean="0"/>
              <a:t>đ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 err="1"/>
              <a:t>drugih</a:t>
            </a:r>
            <a:r>
              <a:rPr lang="en-US" dirty="0"/>
              <a:t> namespace-a u program.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 smtClean="0"/>
              <a:t>slu</a:t>
            </a:r>
            <a:r>
              <a:rPr lang="hr-HR" dirty="0" smtClean="0"/>
              <a:t>č</a:t>
            </a:r>
            <a:r>
              <a:rPr lang="en-US" dirty="0" err="1" smtClean="0"/>
              <a:t>aju</a:t>
            </a:r>
            <a:r>
              <a:rPr lang="en-US" dirty="0" smtClean="0"/>
              <a:t> </a:t>
            </a:r>
            <a:r>
              <a:rPr lang="en-US" dirty="0" err="1" smtClean="0"/>
              <a:t>uklju</a:t>
            </a:r>
            <a:r>
              <a:rPr lang="hr-HR" dirty="0" smtClean="0"/>
              <a:t>č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/>
              <a:t>smo</a:t>
            </a:r>
            <a:r>
              <a:rPr lang="en-US" dirty="0"/>
              <a:t> namespace </a:t>
            </a:r>
            <a:r>
              <a:rPr lang="en-US" b="1" i="1" dirty="0"/>
              <a:t>System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dirty="0"/>
              <a:t> –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kolekciju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. U </a:t>
            </a:r>
            <a:r>
              <a:rPr lang="en-US" dirty="0" err="1" smtClean="0"/>
              <a:t>na</a:t>
            </a:r>
            <a:r>
              <a:rPr lang="hr-HR" dirty="0" smtClean="0"/>
              <a:t>š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/>
              <a:t>primjeru</a:t>
            </a:r>
            <a:r>
              <a:rPr lang="en-US" dirty="0"/>
              <a:t>, namespace </a:t>
            </a:r>
            <a:r>
              <a:rPr lang="en-US" i="1" dirty="0" err="1"/>
              <a:t>HelloWorldApplication</a:t>
            </a:r>
            <a:r>
              <a:rPr lang="en-US" dirty="0"/>
              <a:t> </a:t>
            </a:r>
            <a:r>
              <a:rPr lang="en-US" dirty="0" err="1" smtClean="0"/>
              <a:t>sadr</a:t>
            </a:r>
            <a:r>
              <a:rPr lang="hr-HR" dirty="0" smtClean="0"/>
              <a:t>ž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klasu</a:t>
            </a:r>
            <a:r>
              <a:rPr lang="en-US" dirty="0"/>
              <a:t> </a:t>
            </a:r>
            <a:r>
              <a:rPr lang="en-US" i="1" dirty="0"/>
              <a:t>HelloWorld</a:t>
            </a:r>
          </a:p>
          <a:p>
            <a:pPr>
              <a:lnSpc>
                <a:spcPct val="120000"/>
              </a:lnSpc>
            </a:pP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 – </a:t>
            </a:r>
            <a:r>
              <a:rPr lang="en-US" dirty="0" err="1" smtClean="0"/>
              <a:t>klu</a:t>
            </a:r>
            <a:r>
              <a:rPr lang="hr-HR" dirty="0" smtClean="0"/>
              <a:t>č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rije</a:t>
            </a:r>
            <a:r>
              <a:rPr lang="hr-HR" dirty="0" smtClean="0"/>
              <a:t>č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dirty="0" err="1"/>
              <a:t>kojom</a:t>
            </a:r>
            <a:r>
              <a:rPr lang="en-US" dirty="0"/>
              <a:t> </a:t>
            </a:r>
            <a:r>
              <a:rPr lang="en-US" dirty="0" err="1" smtClean="0"/>
              <a:t>po</a:t>
            </a:r>
            <a:r>
              <a:rPr lang="hr-HR" dirty="0" smtClean="0"/>
              <a:t>č</a:t>
            </a:r>
            <a:r>
              <a:rPr lang="en-US" dirty="0" err="1" smtClean="0"/>
              <a:t>inje</a:t>
            </a:r>
            <a:r>
              <a:rPr lang="en-US" dirty="0" smtClean="0"/>
              <a:t>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. </a:t>
            </a:r>
            <a:r>
              <a:rPr lang="en-US" dirty="0" smtClean="0"/>
              <a:t>Na</a:t>
            </a:r>
            <a:r>
              <a:rPr lang="hr-HR" dirty="0" smtClean="0"/>
              <a:t>š</a:t>
            </a:r>
            <a:r>
              <a:rPr lang="en-US" dirty="0" smtClean="0"/>
              <a:t>a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i="1" dirty="0"/>
              <a:t>HelloWorld</a:t>
            </a:r>
            <a:r>
              <a:rPr lang="en-US" dirty="0"/>
              <a:t>. U </a:t>
            </a:r>
            <a:r>
              <a:rPr lang="en-US" dirty="0" err="1"/>
              <a:t>klasi</a:t>
            </a:r>
            <a:r>
              <a:rPr lang="en-US" dirty="0"/>
              <a:t> </a:t>
            </a:r>
            <a:r>
              <a:rPr lang="en-US" dirty="0" err="1"/>
              <a:t>stoje</a:t>
            </a:r>
            <a:r>
              <a:rPr lang="en-US" dirty="0"/>
              <a:t> </a:t>
            </a:r>
            <a:r>
              <a:rPr lang="en-US" dirty="0" err="1"/>
              <a:t>podatci</a:t>
            </a:r>
            <a:r>
              <a:rPr lang="en-US" dirty="0"/>
              <a:t> </a:t>
            </a:r>
            <a:r>
              <a:rPr lang="hr-HR" dirty="0" smtClean="0"/>
              <a:t>i</a:t>
            </a:r>
            <a:r>
              <a:rPr lang="en-US" dirty="0" smtClean="0"/>
              <a:t> </a:t>
            </a:r>
            <a:r>
              <a:rPr lang="en-US" dirty="0" err="1"/>
              <a:t>definicije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kasnije</a:t>
            </a:r>
            <a:r>
              <a:rPr lang="en-US" dirty="0"/>
              <a:t> program </a:t>
            </a:r>
            <a:r>
              <a:rPr lang="en-US" dirty="0" err="1"/>
              <a:t>koristi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– </a:t>
            </a:r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 smtClean="0"/>
              <a:t>slu</a:t>
            </a:r>
            <a:r>
              <a:rPr lang="hr-HR" dirty="0" smtClean="0"/>
              <a:t>ž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ulazna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hr-HR" dirty="0" smtClean="0"/>
              <a:t>č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pokretanju</a:t>
            </a:r>
            <a:r>
              <a:rPr lang="en-US" dirty="0"/>
              <a:t> </a:t>
            </a:r>
            <a:r>
              <a:rPr lang="en-US" dirty="0" err="1"/>
              <a:t>programa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/*…*/</a:t>
            </a:r>
            <a:r>
              <a:rPr lang="en-US" dirty="0"/>
              <a:t> - </a:t>
            </a:r>
            <a:r>
              <a:rPr lang="en-US" dirty="0" err="1"/>
              <a:t>komentari</a:t>
            </a:r>
            <a:r>
              <a:rPr lang="en-US" dirty="0"/>
              <a:t>. </a:t>
            </a:r>
            <a:r>
              <a:rPr lang="en-US" dirty="0" err="1"/>
              <a:t>Kompajler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ignorira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– </a:t>
            </a:r>
            <a:r>
              <a:rPr lang="en-US" i="1" dirty="0" err="1"/>
              <a:t>WriteLine</a:t>
            </a:r>
            <a:r>
              <a:rPr lang="en-US" i="1" dirty="0"/>
              <a:t>()</a:t>
            </a:r>
            <a:r>
              <a:rPr lang="en-US" dirty="0"/>
              <a:t> je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i="1" dirty="0"/>
              <a:t>Console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je </a:t>
            </a:r>
            <a:r>
              <a:rPr lang="en-US" dirty="0" err="1"/>
              <a:t>definirana</a:t>
            </a:r>
            <a:r>
              <a:rPr lang="en-US" dirty="0"/>
              <a:t> u </a:t>
            </a:r>
            <a:r>
              <a:rPr lang="en-US" i="1" dirty="0"/>
              <a:t>System</a:t>
            </a:r>
            <a:r>
              <a:rPr lang="en-US" dirty="0"/>
              <a:t> </a:t>
            </a:r>
            <a:r>
              <a:rPr lang="en-US" dirty="0" err="1"/>
              <a:t>namespaceu</a:t>
            </a:r>
            <a:r>
              <a:rPr lang="en-US" dirty="0"/>
              <a:t>. </a:t>
            </a:r>
            <a:r>
              <a:rPr lang="en-US" dirty="0" err="1" smtClean="0"/>
              <a:t>Slu</a:t>
            </a:r>
            <a:r>
              <a:rPr lang="hr-HR" dirty="0" smtClean="0"/>
              <a:t>ž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hr-HR" dirty="0" err="1" smtClean="0"/>
              <a:t>z</a:t>
            </a:r>
            <a:r>
              <a:rPr lang="en-US" dirty="0" smtClean="0"/>
              <a:t>a </a:t>
            </a:r>
            <a:r>
              <a:rPr lang="en-US" dirty="0" err="1"/>
              <a:t>ispisivanje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Console.ReadKey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– </a:t>
            </a:r>
            <a:r>
              <a:rPr lang="en-US" dirty="0" err="1" smtClean="0"/>
              <a:t>slu</a:t>
            </a:r>
            <a:r>
              <a:rPr lang="hr-HR" dirty="0" smtClean="0"/>
              <a:t>ž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</a:t>
            </a:r>
            <a:r>
              <a:rPr lang="en-US" dirty="0" err="1" smtClean="0"/>
              <a:t>podatak</a:t>
            </a:r>
            <a:r>
              <a:rPr lang="hr-HR" dirty="0" smtClean="0"/>
              <a:t>a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standard</a:t>
            </a:r>
            <a:r>
              <a:rPr lang="hr-HR" dirty="0"/>
              <a:t>nog</a:t>
            </a:r>
            <a:r>
              <a:rPr lang="en-US" dirty="0"/>
              <a:t> </a:t>
            </a:r>
            <a:r>
              <a:rPr lang="hr-HR" dirty="0"/>
              <a:t>ulaza</a:t>
            </a:r>
            <a:r>
              <a:rPr lang="en-US" dirty="0"/>
              <a:t>.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primjeru</a:t>
            </a:r>
            <a:r>
              <a:rPr lang="en-US" dirty="0"/>
              <a:t> </a:t>
            </a:r>
            <a:r>
              <a:rPr lang="en-US" dirty="0" err="1" smtClean="0"/>
              <a:t>slu</a:t>
            </a:r>
            <a:r>
              <a:rPr lang="hr-HR" dirty="0" smtClean="0"/>
              <a:t>ž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 smtClean="0"/>
              <a:t>dr</a:t>
            </a:r>
            <a:r>
              <a:rPr lang="hr-HR" dirty="0" smtClean="0"/>
              <a:t>ž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prozor</a:t>
            </a:r>
            <a:r>
              <a:rPr lang="en-US" dirty="0"/>
              <a:t> </a:t>
            </a:r>
            <a:r>
              <a:rPr lang="en-US" dirty="0" err="1"/>
              <a:t>konzole</a:t>
            </a:r>
            <a:r>
              <a:rPr lang="en-US" dirty="0"/>
              <a:t> </a:t>
            </a:r>
            <a:r>
              <a:rPr lang="en-US" dirty="0" err="1"/>
              <a:t>otvoren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ne </a:t>
            </a:r>
            <a:r>
              <a:rPr lang="en-US" dirty="0" err="1"/>
              <a:t>pritisne</a:t>
            </a:r>
            <a:r>
              <a:rPr lang="en-US" dirty="0"/>
              <a:t> </a:t>
            </a:r>
            <a:r>
              <a:rPr lang="en-US" dirty="0" err="1"/>
              <a:t>neku</a:t>
            </a:r>
            <a:r>
              <a:rPr lang="en-US" dirty="0"/>
              <a:t> </a:t>
            </a:r>
            <a:r>
              <a:rPr lang="en-US" dirty="0" err="1"/>
              <a:t>tipku</a:t>
            </a:r>
            <a:r>
              <a:rPr lang="en-US" dirty="0" smtClean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477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- </a:t>
            </a:r>
            <a:r>
              <a:rPr lang="en-US" dirty="0" err="1" smtClean="0"/>
              <a:t>Primjer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94" y="1463523"/>
            <a:ext cx="2852965" cy="4583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68" y="1463523"/>
            <a:ext cx="5406051" cy="3635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71" y="1690687"/>
            <a:ext cx="3476591" cy="15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2896" y="1825625"/>
            <a:ext cx="7405737" cy="40638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19768" y="1825625"/>
            <a:ext cx="3134032" cy="4351338"/>
          </a:xfrm>
        </p:spPr>
        <p:txBody>
          <a:bodyPr/>
          <a:lstStyle/>
          <a:p>
            <a:r>
              <a:rPr lang="en-US" dirty="0" smtClean="0"/>
              <a:t>IDE</a:t>
            </a:r>
          </a:p>
          <a:p>
            <a:r>
              <a:rPr lang="hr-HR" dirty="0" smtClean="0"/>
              <a:t>neovisan</a:t>
            </a:r>
            <a:r>
              <a:rPr lang="en-US" dirty="0" smtClean="0"/>
              <a:t> o </a:t>
            </a:r>
            <a:r>
              <a:rPr lang="hr-HR" dirty="0" smtClean="0"/>
              <a:t>programskom</a:t>
            </a:r>
            <a:r>
              <a:rPr lang="en-US" dirty="0" smtClean="0"/>
              <a:t> </a:t>
            </a:r>
            <a:r>
              <a:rPr lang="hr-HR" dirty="0" smtClean="0"/>
              <a:t>jeziku</a:t>
            </a:r>
          </a:p>
          <a:p>
            <a:r>
              <a:rPr lang="hr-HR" dirty="0" smtClean="0"/>
              <a:t>sve</a:t>
            </a:r>
            <a:r>
              <a:rPr lang="en-US" dirty="0" smtClean="0"/>
              <a:t> </a:t>
            </a:r>
            <a:r>
              <a:rPr lang="hr-HR" dirty="0" smtClean="0"/>
              <a:t>na</a:t>
            </a:r>
            <a:r>
              <a:rPr lang="en-US" dirty="0" smtClean="0"/>
              <a:t> </a:t>
            </a:r>
            <a:r>
              <a:rPr lang="hr-HR" dirty="0" smtClean="0"/>
              <a:t>jednom</a:t>
            </a:r>
            <a:r>
              <a:rPr lang="en-US" dirty="0" smtClean="0"/>
              <a:t> </a:t>
            </a:r>
            <a:r>
              <a:rPr lang="hr-HR" dirty="0" smtClean="0"/>
              <a:t>mjestu</a:t>
            </a:r>
            <a:r>
              <a:rPr lang="en-US" dirty="0" smtClean="0"/>
              <a:t> – </a:t>
            </a:r>
            <a:r>
              <a:rPr lang="hr-HR" dirty="0" smtClean="0"/>
              <a:t>nema</a:t>
            </a:r>
            <a:r>
              <a:rPr lang="en-US" dirty="0" smtClean="0"/>
              <a:t> </a:t>
            </a:r>
            <a:r>
              <a:rPr lang="hr-HR" dirty="0" smtClean="0"/>
              <a:t>potrebe</a:t>
            </a:r>
            <a:r>
              <a:rPr lang="en-US" dirty="0" smtClean="0"/>
              <a:t> za </a:t>
            </a:r>
            <a:r>
              <a:rPr lang="hr-HR" dirty="0" smtClean="0"/>
              <a:t>prebacivanjem</a:t>
            </a:r>
            <a:r>
              <a:rPr lang="en-US" dirty="0" smtClean="0"/>
              <a:t> </a:t>
            </a:r>
            <a:r>
              <a:rPr lang="hr-HR" dirty="0" smtClean="0"/>
              <a:t>među</a:t>
            </a:r>
            <a:r>
              <a:rPr lang="en-US" dirty="0" smtClean="0"/>
              <a:t> </a:t>
            </a:r>
            <a:r>
              <a:rPr lang="hr-HR" dirty="0" smtClean="0"/>
              <a:t>programima</a:t>
            </a:r>
          </a:p>
        </p:txBody>
      </p:sp>
    </p:spTree>
    <p:extLst>
      <p:ext uri="{BB962C8B-B14F-4D97-AF65-F5344CB8AC3E}">
        <p14:creationId xmlns:p14="http://schemas.microsoft.com/office/powerpoint/2010/main" val="22769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Explorer</a:t>
            </a:r>
            <a:endParaRPr lang="hr-H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68495" y="1825625"/>
            <a:ext cx="1921010" cy="43513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 smtClean="0"/>
              <a:t>pregled svih projekata, resursa, klasa itd.. unutar nekog softverskog rješenja</a:t>
            </a:r>
            <a:endParaRPr lang="en-US" dirty="0" smtClean="0"/>
          </a:p>
          <a:p>
            <a:r>
              <a:rPr lang="hr-HR" dirty="0" smtClean="0"/>
              <a:t>pretraživanje</a:t>
            </a:r>
            <a:r>
              <a:rPr lang="en-US" dirty="0" smtClean="0"/>
              <a:t> </a:t>
            </a:r>
            <a:r>
              <a:rPr lang="hr-HR" dirty="0" smtClean="0"/>
              <a:t>resursa</a:t>
            </a:r>
            <a:r>
              <a:rPr lang="en-US" dirty="0" smtClean="0"/>
              <a:t>, </a:t>
            </a:r>
            <a:r>
              <a:rPr lang="hr-HR" dirty="0" smtClean="0"/>
              <a:t>klasa</a:t>
            </a:r>
            <a:r>
              <a:rPr lang="en-US" dirty="0" smtClean="0"/>
              <a:t> </a:t>
            </a:r>
            <a:r>
              <a:rPr lang="hr-HR" dirty="0" smtClean="0"/>
              <a:t>itd..</a:t>
            </a:r>
            <a:r>
              <a:rPr lang="en-US" dirty="0" smtClean="0"/>
              <a:t>.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8977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larity Consulting">
      <a:dk1>
        <a:sysClr val="windowText" lastClr="000000"/>
      </a:dk1>
      <a:lt1>
        <a:sysClr val="window" lastClr="FFFFFF"/>
      </a:lt1>
      <a:dk2>
        <a:srgbClr val="616365"/>
      </a:dk2>
      <a:lt2>
        <a:srgbClr val="E7E6E6"/>
      </a:lt2>
      <a:accent1>
        <a:srgbClr val="F79C1F"/>
      </a:accent1>
      <a:accent2>
        <a:srgbClr val="74C9F1"/>
      </a:accent2>
      <a:accent3>
        <a:srgbClr val="8E8E8E"/>
      </a:accent3>
      <a:accent4>
        <a:srgbClr val="A92C3E"/>
      </a:accent4>
      <a:accent5>
        <a:srgbClr val="743AA5"/>
      </a:accent5>
      <a:accent6>
        <a:srgbClr val="9DBF3B"/>
      </a:accent6>
      <a:hlink>
        <a:srgbClr val="F79C1F"/>
      </a:hlink>
      <a:folHlink>
        <a:srgbClr val="743AA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ADA2F3B13BCC45A9BFB2C641C9BB61" ma:contentTypeVersion="0" ma:contentTypeDescription="Create a new document." ma:contentTypeScope="" ma:versionID="8fd067fe701a25ef55ac89a8db72d5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bb88379c70cce95dcc074e972aea57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 Nam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002A6F-9685-49AD-B53F-3F6E3EE7D3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BD45E9-1C3F-4E73-8B34-BF56AB167A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CF695-4DB1-4439-8351-0F7F4D2B1B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7521</TotalTime>
  <Words>1186</Words>
  <Application>Microsoft Office PowerPoint</Application>
  <PresentationFormat>Widescreen</PresentationFormat>
  <Paragraphs>180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Consolas</vt:lpstr>
      <vt:lpstr>Wingdings</vt:lpstr>
      <vt:lpstr>Office Theme</vt:lpstr>
      <vt:lpstr> .NET &amp; C# OSNOVE </vt:lpstr>
      <vt:lpstr>Što je to C#? </vt:lpstr>
      <vt:lpstr>.NET Framework arhitektura</vt:lpstr>
      <vt:lpstr>Svojstva C# jezika</vt:lpstr>
      <vt:lpstr>C# - Hello World</vt:lpstr>
      <vt:lpstr>C# - Hello World</vt:lpstr>
      <vt:lpstr>C# - Primjer 2</vt:lpstr>
      <vt:lpstr>Visual Studio</vt:lpstr>
      <vt:lpstr>Solution Explorer</vt:lpstr>
      <vt:lpstr>Razlika između Solution-a i Project-a</vt:lpstr>
      <vt:lpstr>Team Explorer</vt:lpstr>
      <vt:lpstr>Output Window</vt:lpstr>
      <vt:lpstr>Breakpoints</vt:lpstr>
      <vt:lpstr>Immediate Window</vt:lpstr>
      <vt:lpstr>Server Explorer</vt:lpstr>
      <vt:lpstr>IntelliSense</vt:lpstr>
      <vt:lpstr>.NET značajke</vt:lpstr>
      <vt:lpstr>Entity Framework (EF)</vt:lpstr>
      <vt:lpstr>LINQ</vt:lpstr>
      <vt:lpstr>LINQ Primjer 1</vt:lpstr>
      <vt:lpstr>LINQ Primjer 2</vt:lpstr>
      <vt:lpstr>NuGet</vt:lpstr>
      <vt:lpstr>Što je to NuGet?</vt:lpstr>
      <vt:lpstr>Ekvivalenti</vt:lpstr>
      <vt:lpstr>Primjer</vt:lpstr>
      <vt:lpstr>TFS</vt:lpstr>
      <vt:lpstr>Što je Version Control?</vt:lpstr>
      <vt:lpstr>Osnovni pojmovi</vt:lpstr>
      <vt:lpstr>Osnovni pojmovi</vt:lpstr>
      <vt:lpstr>Osnovni pojmovi</vt:lpstr>
      <vt:lpstr>Zašto Version Control?</vt:lpstr>
      <vt:lpstr>Work Items</vt:lpstr>
      <vt:lpstr>PowerPoint Presentation</vt:lpstr>
      <vt:lpstr>Check In</vt:lpstr>
    </vt:vector>
  </TitlesOfParts>
  <Company>Clarity Consulting,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TITLE</dc:title>
  <dc:subject>DOCUMENT SUBJECT</dc:subject>
  <dc:creator>Eric Gorny</dc:creator>
  <cp:lastModifiedBy>SENI</cp:lastModifiedBy>
  <cp:revision>36</cp:revision>
  <dcterms:created xsi:type="dcterms:W3CDTF">2012-11-20T14:51:48Z</dcterms:created>
  <dcterms:modified xsi:type="dcterms:W3CDTF">2015-05-29T21:54:34Z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0x01010053ADA2F3B13BCC45A9BFB2C641C9BB61</vt:lpwstr>
  </property>
</Properties>
</file>