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6.jpeg" ContentType="image/jpe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5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884360" y="200880"/>
            <a:ext cx="1223280" cy="6145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884360" y="200880"/>
            <a:ext cx="1223280" cy="614520"/>
          </a:xfrm>
          <a:prstGeom prst="rect">
            <a:avLst/>
          </a:prstGeom>
          <a:ln>
            <a:noFill/>
          </a:ln>
        </p:spPr>
      </p:pic>
      <p:sp>
        <p:nvSpPr>
          <p:cNvPr id="38" name="Line 1"/>
          <p:cNvSpPr/>
          <p:nvPr/>
        </p:nvSpPr>
        <p:spPr>
          <a:xfrm>
            <a:off x="5959440" y="6356880"/>
            <a:ext cx="3184560" cy="8280"/>
          </a:xfrm>
          <a:prstGeom prst="line">
            <a:avLst/>
          </a:prstGeom>
          <a:ln w="38160">
            <a:solidFill>
              <a:srgbClr val="f79646"/>
            </a:solidFill>
            <a:round/>
          </a:ln>
        </p:spPr>
      </p:sp>
      <p:sp>
        <p:nvSpPr>
          <p:cNvPr id="39" name="Line 2"/>
          <p:cNvSpPr/>
          <p:nvPr/>
        </p:nvSpPr>
        <p:spPr>
          <a:xfrm>
            <a:off x="-36360" y="1052640"/>
            <a:ext cx="9180360" cy="0"/>
          </a:xfrm>
          <a:prstGeom prst="line">
            <a:avLst/>
          </a:prstGeom>
          <a:ln w="38160">
            <a:solidFill>
              <a:srgbClr val="f79646"/>
            </a:solidFill>
            <a:round/>
          </a:ln>
        </p:spPr>
      </p:sp>
      <p:sp>
        <p:nvSpPr>
          <p:cNvPr id="40" name="CustomShape 3"/>
          <p:cNvSpPr/>
          <p:nvPr/>
        </p:nvSpPr>
        <p:spPr>
          <a:xfrm>
            <a:off x="6372360" y="6453360"/>
            <a:ext cx="2770920" cy="215280"/>
          </a:xfrm>
          <a:prstGeom prst="rect">
            <a:avLst/>
          </a:prstGeom>
          <a:gradFill>
            <a:gsLst>
              <a:gs pos="0">
                <a:srgbClr val="ff9135"/>
              </a:gs>
              <a:gs pos="50000">
                <a:srgbClr val="cc6d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微软雅黑"/>
                <a:ea typeface="微软雅黑"/>
              </a:rPr>
              <a:t>江苏魔力网络科技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831960" y="2205000"/>
            <a:ext cx="7771680" cy="233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5400">
                <a:solidFill>
                  <a:srgbClr val="ffffff"/>
                </a:solidFill>
                <a:latin typeface="微软雅黑"/>
                <a:ea typeface="微软雅黑"/>
              </a:rPr>
              <a:t>研发部周会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79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80000" y="3573000"/>
            <a:ext cx="1583280" cy="79560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795960" y="1944000"/>
            <a:ext cx="7771680" cy="681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2014</a:t>
            </a:r>
            <a:r>
              <a:rPr lang="en-US" sz="3200">
                <a:latin typeface="Arial"/>
              </a:rPr>
              <a:t>年</a:t>
            </a:r>
            <a:r>
              <a:rPr lang="en-US" sz="3200">
                <a:latin typeface="Arial"/>
              </a:rPr>
              <a:t>7</a:t>
            </a:r>
            <a:r>
              <a:rPr lang="en-US" sz="3200">
                <a:latin typeface="Arial"/>
              </a:rPr>
              <a:t>月</a:t>
            </a:r>
            <a:r>
              <a:rPr lang="en-US" sz="3200">
                <a:latin typeface="Arial"/>
              </a:rPr>
              <a:t>18</a:t>
            </a:r>
            <a:r>
              <a:rPr lang="en-US" sz="3200">
                <a:latin typeface="Arial"/>
              </a:rPr>
              <a:t>号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TextShape 3"/>
          <p:cNvSpPr txBox="1"/>
          <p:nvPr/>
        </p:nvSpPr>
        <p:spPr>
          <a:xfrm>
            <a:off x="457200" y="273600"/>
            <a:ext cx="8229240" cy="80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用户管理及单点登录系统</a:t>
            </a:r>
            <a:endParaRPr/>
          </a:p>
        </p:txBody>
      </p:sp>
      <p:sp>
        <p:nvSpPr>
          <p:cNvPr id="123" name="TextShape 4"/>
          <p:cNvSpPr txBox="1"/>
          <p:nvPr/>
        </p:nvSpPr>
        <p:spPr>
          <a:xfrm>
            <a:off x="457200" y="1296000"/>
            <a:ext cx="8229240" cy="2205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本周任务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完善个人基本信息修改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用户收获地址管理（列表查询、添加、修改）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安全中心手机绑定、密码找回功能</a:t>
            </a:r>
            <a:endParaRPr/>
          </a:p>
        </p:txBody>
      </p:sp>
      <p:sp>
        <p:nvSpPr>
          <p:cNvPr id="124" name="TextShape 5"/>
          <p:cNvSpPr txBox="1"/>
          <p:nvPr/>
        </p:nvSpPr>
        <p:spPr>
          <a:xfrm>
            <a:off x="457200" y="3682080"/>
            <a:ext cx="8229240" cy="2437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下周计划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合并静态</a:t>
            </a:r>
            <a:r>
              <a:rPr lang="en-US" sz="3200" baseline="-33000">
                <a:latin typeface="Arial"/>
              </a:rPr>
              <a:t>html</a:t>
            </a:r>
            <a:r>
              <a:rPr lang="en-US" sz="3200" baseline="-33000">
                <a:latin typeface="Arial"/>
              </a:rPr>
              <a:t>界面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用户收货地址修改、删除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安全中心邮箱绑定、支付密码功能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购物车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TextShape 3"/>
          <p:cNvSpPr txBox="1"/>
          <p:nvPr/>
        </p:nvSpPr>
        <p:spPr>
          <a:xfrm>
            <a:off x="457200" y="273600"/>
            <a:ext cx="8229240" cy="80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需求</a:t>
            </a:r>
            <a:endParaRPr/>
          </a:p>
        </p:txBody>
      </p:sp>
      <p:sp>
        <p:nvSpPr>
          <p:cNvPr id="128" name="TextShape 4"/>
          <p:cNvSpPr txBox="1"/>
          <p:nvPr/>
        </p:nvSpPr>
        <p:spPr>
          <a:xfrm>
            <a:off x="457200" y="1296000"/>
            <a:ext cx="8229240" cy="2205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本周任务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结构调整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功能变更、页面变更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原有需求完善</a:t>
            </a:r>
            <a:endParaRPr/>
          </a:p>
        </p:txBody>
      </p:sp>
      <p:sp>
        <p:nvSpPr>
          <p:cNvPr id="129" name="TextShape 5"/>
          <p:cNvSpPr txBox="1"/>
          <p:nvPr/>
        </p:nvSpPr>
        <p:spPr>
          <a:xfrm>
            <a:off x="457200" y="3682080"/>
            <a:ext cx="8229240" cy="2437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下周计划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中秋节活动专题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需求调整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TextShape 3"/>
          <p:cNvSpPr txBox="1"/>
          <p:nvPr/>
        </p:nvSpPr>
        <p:spPr>
          <a:xfrm>
            <a:off x="457200" y="273600"/>
            <a:ext cx="8229240" cy="80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测试</a:t>
            </a:r>
            <a:endParaRPr/>
          </a:p>
        </p:txBody>
      </p:sp>
      <p:sp>
        <p:nvSpPr>
          <p:cNvPr id="133" name="TextShape 4"/>
          <p:cNvSpPr txBox="1"/>
          <p:nvPr/>
        </p:nvSpPr>
        <p:spPr>
          <a:xfrm>
            <a:off x="457200" y="1224000"/>
            <a:ext cx="8229240" cy="2376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本周任务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新增微信需求问卷调查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Web</a:t>
            </a:r>
            <a:r>
              <a:rPr lang="en-US" sz="3200" baseline="-33000">
                <a:latin typeface="Arial"/>
              </a:rPr>
              <a:t>前端系统</a:t>
            </a:r>
            <a:r>
              <a:rPr lang="en-US" sz="3200" baseline="-33000">
                <a:latin typeface="Arial"/>
              </a:rPr>
              <a:t>Bug</a:t>
            </a:r>
            <a:r>
              <a:rPr lang="en-US" sz="3200" baseline="-33000">
                <a:latin typeface="Arial"/>
              </a:rPr>
              <a:t>验证、商城首页商品及更多获取方式变更、品牌详情展示图转换方式变更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新版系统测试：</a:t>
            </a:r>
            <a:r>
              <a:rPr lang="en-US" sz="3200" baseline="-33000">
                <a:latin typeface="Arial"/>
              </a:rPr>
              <a:t>web</a:t>
            </a:r>
            <a:r>
              <a:rPr lang="en-US" sz="3200" baseline="-33000">
                <a:latin typeface="Arial"/>
              </a:rPr>
              <a:t>商家系统（登录、注册、订单管理、下属商家管理、权限管理）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新版系统测试：用户中心、后台管理、参数设置、商家服务</a:t>
            </a:r>
            <a:endParaRPr/>
          </a:p>
        </p:txBody>
      </p:sp>
      <p:sp>
        <p:nvSpPr>
          <p:cNvPr id="134" name="TextShape 5"/>
          <p:cNvSpPr txBox="1"/>
          <p:nvPr/>
        </p:nvSpPr>
        <p:spPr>
          <a:xfrm>
            <a:off x="457200" y="3862080"/>
            <a:ext cx="8229240" cy="2257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下周计划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新版系统项目测试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上线项目更新测试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本周培训（无）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下周培训计划（无）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本周输出文档（无）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下周输出文档（无）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3600"/>
            <a:ext cx="8229240" cy="1022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svn</a:t>
            </a:r>
            <a:r>
              <a:rPr lang="en-US" sz="4400">
                <a:latin typeface="Arial"/>
              </a:rPr>
              <a:t>数据统计</a:t>
            </a:r>
            <a:r>
              <a:rPr lang="en-US" sz="4400">
                <a:latin typeface="Arial"/>
              </a:rPr>
              <a:t>(10.49)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document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eden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manager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mobile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modules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moolly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TextShape 3"/>
          <p:cNvSpPr txBox="1"/>
          <p:nvPr/>
        </p:nvSpPr>
        <p:spPr>
          <a:xfrm>
            <a:off x="457200" y="273600"/>
            <a:ext cx="8229240" cy="80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document</a:t>
            </a:r>
            <a:endParaRPr/>
          </a:p>
        </p:txBody>
      </p:sp>
      <p:pic>
        <p:nvPicPr>
          <p:cNvPr id="1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800" y="1296000"/>
            <a:ext cx="6316200" cy="509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TextShape 3"/>
          <p:cNvSpPr txBox="1"/>
          <p:nvPr/>
        </p:nvSpPr>
        <p:spPr>
          <a:xfrm>
            <a:off x="457200" y="273600"/>
            <a:ext cx="8229240" cy="80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eden</a:t>
            </a:r>
            <a:endParaRPr/>
          </a:p>
        </p:txBody>
      </p:sp>
      <p:pic>
        <p:nvPicPr>
          <p:cNvPr id="1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1080000"/>
            <a:ext cx="6505920" cy="538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TextShape 3"/>
          <p:cNvSpPr txBox="1"/>
          <p:nvPr/>
        </p:nvSpPr>
        <p:spPr>
          <a:xfrm>
            <a:off x="457200" y="273600"/>
            <a:ext cx="8229240" cy="80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manager</a:t>
            </a:r>
            <a:endParaRPr/>
          </a:p>
        </p:txBody>
      </p:sp>
      <p:pic>
        <p:nvPicPr>
          <p:cNvPr id="1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224000"/>
            <a:ext cx="6552000" cy="502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TextShape 3"/>
          <p:cNvSpPr txBox="1"/>
          <p:nvPr/>
        </p:nvSpPr>
        <p:spPr>
          <a:xfrm>
            <a:off x="457200" y="273600"/>
            <a:ext cx="8229240" cy="80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manager</a:t>
            </a:r>
            <a:endParaRPr/>
          </a:p>
        </p:txBody>
      </p:sp>
      <p:pic>
        <p:nvPicPr>
          <p:cNvPr id="1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224000"/>
            <a:ext cx="6552000" cy="502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TextShape 3"/>
          <p:cNvSpPr txBox="1"/>
          <p:nvPr/>
        </p:nvSpPr>
        <p:spPr>
          <a:xfrm>
            <a:off x="457200" y="273600"/>
            <a:ext cx="8229240" cy="80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mobile</a:t>
            </a:r>
            <a:endParaRPr/>
          </a:p>
        </p:txBody>
      </p:sp>
      <p:pic>
        <p:nvPicPr>
          <p:cNvPr id="1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0320" y="1374480"/>
            <a:ext cx="6439680" cy="496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TextShape 3"/>
          <p:cNvSpPr txBox="1"/>
          <p:nvPr/>
        </p:nvSpPr>
        <p:spPr>
          <a:xfrm>
            <a:off x="457200" y="273600"/>
            <a:ext cx="8229240" cy="87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模块总结</a:t>
            </a:r>
            <a:endParaRPr/>
          </a:p>
        </p:txBody>
      </p:sp>
      <p:sp>
        <p:nvSpPr>
          <p:cNvPr id="84" name="TextShape 4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Arial"/>
              </a:rPr>
              <a:t>魔力网</a:t>
            </a:r>
            <a:r>
              <a:rPr lang="en-US" sz="3200">
                <a:latin typeface="Arial"/>
              </a:rPr>
              <a:t>Web</a:t>
            </a:r>
            <a:endParaRPr/>
          </a:p>
          <a:p>
            <a:r>
              <a:rPr lang="en-US" sz="3200">
                <a:latin typeface="Arial"/>
              </a:rPr>
              <a:t>商家系统</a:t>
            </a:r>
            <a:endParaRPr/>
          </a:p>
          <a:p>
            <a:r>
              <a:rPr lang="en-US" sz="3200">
                <a:latin typeface="Arial"/>
              </a:rPr>
              <a:t>资源管理系统</a:t>
            </a:r>
            <a:endParaRPr/>
          </a:p>
          <a:p>
            <a:r>
              <a:rPr lang="en-US" sz="3200">
                <a:latin typeface="Arial"/>
              </a:rPr>
              <a:t>结算及报表系统</a:t>
            </a:r>
            <a:endParaRPr/>
          </a:p>
          <a:p>
            <a:r>
              <a:rPr lang="en-US" sz="3200">
                <a:latin typeface="Arial"/>
              </a:rPr>
              <a:t>信息管理系统</a:t>
            </a:r>
            <a:endParaRPr/>
          </a:p>
          <a:p>
            <a:r>
              <a:rPr lang="en-US" sz="3200">
                <a:latin typeface="Arial"/>
              </a:rPr>
              <a:t>微信系统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TextShape 3"/>
          <p:cNvSpPr txBox="1"/>
          <p:nvPr/>
        </p:nvSpPr>
        <p:spPr>
          <a:xfrm>
            <a:off x="457200" y="273600"/>
            <a:ext cx="8229240" cy="80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modules</a:t>
            </a:r>
            <a:endParaRPr/>
          </a:p>
        </p:txBody>
      </p:sp>
      <p:pic>
        <p:nvPicPr>
          <p:cNvPr id="1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4800" y="1224000"/>
            <a:ext cx="6361200" cy="520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TextShape 3"/>
          <p:cNvSpPr txBox="1"/>
          <p:nvPr/>
        </p:nvSpPr>
        <p:spPr>
          <a:xfrm>
            <a:off x="457200" y="273600"/>
            <a:ext cx="8229240" cy="80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moolly</a:t>
            </a:r>
            <a:endParaRPr/>
          </a:p>
        </p:txBody>
      </p:sp>
      <p:pic>
        <p:nvPicPr>
          <p:cNvPr id="1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4640" y="1171800"/>
            <a:ext cx="6705360" cy="530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82760" y="15192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redmine</a:t>
            </a:r>
            <a:r>
              <a:rPr lang="en-US" sz="4400">
                <a:latin typeface="Arial"/>
              </a:rPr>
              <a:t>数据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482760" y="31032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本周重点议题（无）</a:t>
            </a:r>
            <a:endParaRPr/>
          </a:p>
        </p:txBody>
      </p:sp>
      <p:sp>
        <p:nvSpPr>
          <p:cNvPr id="169" name="TextShape 3"/>
          <p:cNvSpPr txBox="1"/>
          <p:nvPr/>
        </p:nvSpPr>
        <p:spPr>
          <a:xfrm>
            <a:off x="554760" y="45432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自由讨论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27360"/>
            <a:ext cx="9143280" cy="688464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1547640" y="2446920"/>
            <a:ext cx="6264000" cy="20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微软雅黑"/>
                <a:ea typeface="微软雅黑"/>
              </a:rPr>
              <a:t>THE END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ffffff"/>
                </a:solidFill>
                <a:latin typeface="微软雅黑"/>
                <a:ea typeface="微软雅黑"/>
              </a:rPr>
              <a:t>THANKS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TextShape 3"/>
          <p:cNvSpPr txBox="1"/>
          <p:nvPr/>
        </p:nvSpPr>
        <p:spPr>
          <a:xfrm>
            <a:off x="457200" y="273600"/>
            <a:ext cx="8229240" cy="80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魔力网</a:t>
            </a:r>
            <a:r>
              <a:rPr lang="en-US" sz="4400">
                <a:latin typeface="Arial"/>
              </a:rPr>
              <a:t>web</a:t>
            </a:r>
            <a:endParaRPr/>
          </a:p>
        </p:txBody>
      </p:sp>
      <p:sp>
        <p:nvSpPr>
          <p:cNvPr id="88" name="TextShape 4"/>
          <p:cNvSpPr txBox="1"/>
          <p:nvPr/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本周任务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联盟商家详情页面（静态页面）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联盟商家 展示筛选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原网站维护</a:t>
            </a:r>
            <a:endParaRPr/>
          </a:p>
        </p:txBody>
      </p:sp>
      <p:sp>
        <p:nvSpPr>
          <p:cNvPr id="89" name="TextShape 5"/>
          <p:cNvSpPr txBox="1"/>
          <p:nvPr/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下周计划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联盟商家展示筛选（广告、条件展示）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商家详情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原网站维护（商城相关功能）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TextShape 3"/>
          <p:cNvSpPr txBox="1"/>
          <p:nvPr/>
        </p:nvSpPr>
        <p:spPr>
          <a:xfrm>
            <a:off x="457200" y="273600"/>
            <a:ext cx="8229240" cy="878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商家及资源管理系统</a:t>
            </a:r>
            <a:endParaRPr/>
          </a:p>
        </p:txBody>
      </p:sp>
      <p:sp>
        <p:nvSpPr>
          <p:cNvPr id="93" name="TextShape 4"/>
          <p:cNvSpPr txBox="1"/>
          <p:nvPr/>
        </p:nvSpPr>
        <p:spPr>
          <a:xfrm>
            <a:off x="457200" y="1368000"/>
            <a:ext cx="8229240" cy="230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本周任务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商品修改、删除、上下架、快照查询及评价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单点登录整合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系统优化、</a:t>
            </a:r>
            <a:r>
              <a:rPr lang="en-US" sz="3200" baseline="-33000">
                <a:latin typeface="Arial"/>
              </a:rPr>
              <a:t>BUG</a:t>
            </a:r>
            <a:r>
              <a:rPr lang="en-US" sz="3200" baseline="-33000">
                <a:latin typeface="Arial"/>
              </a:rPr>
              <a:t>修正、安全中心</a:t>
            </a:r>
            <a:r>
              <a:rPr lang="en-US" sz="3200" baseline="-33000">
                <a:latin typeface="Arial"/>
              </a:rPr>
              <a:t>bug</a:t>
            </a:r>
            <a:r>
              <a:rPr lang="en-US" sz="3200" baseline="-33000">
                <a:latin typeface="Arial"/>
              </a:rPr>
              <a:t>修复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权限控制、数据库切换（</a:t>
            </a:r>
            <a:r>
              <a:rPr lang="en-US" sz="3200" baseline="-33000">
                <a:latin typeface="Arial"/>
              </a:rPr>
              <a:t>oracle</a:t>
            </a:r>
            <a:r>
              <a:rPr lang="en-US" sz="3200" baseline="-33000">
                <a:latin typeface="Arial"/>
              </a:rPr>
              <a:t>改成</a:t>
            </a:r>
            <a:r>
              <a:rPr lang="en-US" sz="3200" baseline="-33000">
                <a:latin typeface="Arial"/>
              </a:rPr>
              <a:t>mongodb</a:t>
            </a:r>
            <a:r>
              <a:rPr lang="en-US" sz="3200" baseline="-33000">
                <a:latin typeface="Arial"/>
              </a:rPr>
              <a:t>）</a:t>
            </a:r>
            <a:endParaRPr/>
          </a:p>
        </p:txBody>
      </p:sp>
      <p:sp>
        <p:nvSpPr>
          <p:cNvPr id="94" name="TextShape 5"/>
          <p:cNvSpPr txBox="1"/>
          <p:nvPr/>
        </p:nvSpPr>
        <p:spPr>
          <a:xfrm>
            <a:off x="457200" y="3960000"/>
            <a:ext cx="8229240" cy="2050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下周计划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商城相关功能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单点登录整合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系统优化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TextShape 3"/>
          <p:cNvSpPr txBox="1"/>
          <p:nvPr/>
        </p:nvSpPr>
        <p:spPr>
          <a:xfrm>
            <a:off x="457200" y="273600"/>
            <a:ext cx="8229240" cy="80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结算及报表系统</a:t>
            </a:r>
            <a:endParaRPr/>
          </a:p>
        </p:txBody>
      </p:sp>
      <p:sp>
        <p:nvSpPr>
          <p:cNvPr id="98" name="TextShape 4"/>
          <p:cNvSpPr txBox="1"/>
          <p:nvPr/>
        </p:nvSpPr>
        <p:spPr>
          <a:xfrm>
            <a:off x="457200" y="1440000"/>
            <a:ext cx="8229240" cy="2061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本周任务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魔豆产生账单、消耗账单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魔豆产生、消耗分润账单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商城账单、预售账单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商城订单设计</a:t>
            </a:r>
            <a:endParaRPr/>
          </a:p>
        </p:txBody>
      </p:sp>
      <p:sp>
        <p:nvSpPr>
          <p:cNvPr id="99" name="TextShape 5"/>
          <p:cNvSpPr txBox="1"/>
          <p:nvPr/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下周计划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账单设计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提成账单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商城账单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TextShape 3"/>
          <p:cNvSpPr txBox="1"/>
          <p:nvPr/>
        </p:nvSpPr>
        <p:spPr>
          <a:xfrm>
            <a:off x="457200" y="273600"/>
            <a:ext cx="8229240" cy="80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信息及微信系统</a:t>
            </a:r>
            <a:endParaRPr/>
          </a:p>
        </p:txBody>
      </p:sp>
      <p:sp>
        <p:nvSpPr>
          <p:cNvPr id="103" name="TextShape 4"/>
          <p:cNvSpPr txBox="1"/>
          <p:nvPr/>
        </p:nvSpPr>
        <p:spPr>
          <a:xfrm>
            <a:off x="457200" y="1440000"/>
            <a:ext cx="8229240" cy="2061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本周任务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功能补充及优化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微信调查问卷</a:t>
            </a:r>
            <a:endParaRPr/>
          </a:p>
        </p:txBody>
      </p:sp>
      <p:sp>
        <p:nvSpPr>
          <p:cNvPr id="104" name="TextShape 5"/>
          <p:cNvSpPr txBox="1"/>
          <p:nvPr/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下周计划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系统调整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TextShape 3"/>
          <p:cNvSpPr txBox="1"/>
          <p:nvPr/>
        </p:nvSpPr>
        <p:spPr>
          <a:xfrm>
            <a:off x="457200" y="273600"/>
            <a:ext cx="8229240" cy="80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后台管理系统</a:t>
            </a:r>
            <a:endParaRPr/>
          </a:p>
        </p:txBody>
      </p:sp>
      <p:sp>
        <p:nvSpPr>
          <p:cNvPr id="108" name="TextShape 4"/>
          <p:cNvSpPr txBox="1"/>
          <p:nvPr/>
        </p:nvSpPr>
        <p:spPr>
          <a:xfrm>
            <a:off x="457200" y="1296000"/>
            <a:ext cx="8229240" cy="2205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本周任务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商家服务：商家分类树结构基本功能、商家审核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用户中心：信息管理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乐园管理：商品信息、商品分类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参数设置（静态表、控制参数）、后台管理</a:t>
            </a:r>
            <a:endParaRPr/>
          </a:p>
        </p:txBody>
      </p:sp>
      <p:sp>
        <p:nvSpPr>
          <p:cNvPr id="109" name="TextShape 5"/>
          <p:cNvSpPr txBox="1"/>
          <p:nvPr/>
        </p:nvSpPr>
        <p:spPr>
          <a:xfrm>
            <a:off x="457200" y="3682080"/>
            <a:ext cx="8229240" cy="2437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下周计划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报表系统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单点登录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商家服务中的功能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乐园管理功能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bug</a:t>
            </a:r>
            <a:r>
              <a:rPr lang="en-US" sz="3200" baseline="-33000">
                <a:latin typeface="Arial"/>
              </a:rPr>
              <a:t>修复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TextShape 3"/>
          <p:cNvSpPr txBox="1"/>
          <p:nvPr/>
        </p:nvSpPr>
        <p:spPr>
          <a:xfrm>
            <a:off x="457200" y="273600"/>
            <a:ext cx="8229240" cy="80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支付系统</a:t>
            </a:r>
            <a:endParaRPr/>
          </a:p>
        </p:txBody>
      </p:sp>
      <p:sp>
        <p:nvSpPr>
          <p:cNvPr id="113" name="TextShape 4"/>
          <p:cNvSpPr txBox="1"/>
          <p:nvPr/>
        </p:nvSpPr>
        <p:spPr>
          <a:xfrm>
            <a:off x="457200" y="1296000"/>
            <a:ext cx="8229240" cy="2205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本周任务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测试支付宝支付接口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测试支付宝回调接口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整合支付系统中支付宝支付功能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CAS4</a:t>
            </a:r>
            <a:r>
              <a:rPr lang="en-US" sz="3200" baseline="-33000">
                <a:latin typeface="Arial"/>
              </a:rPr>
              <a:t>中添加验证码功能到</a:t>
            </a:r>
            <a:r>
              <a:rPr lang="en-US" sz="3200" baseline="-33000">
                <a:latin typeface="Arial"/>
              </a:rPr>
              <a:t>CAS3.5</a:t>
            </a:r>
            <a:r>
              <a:rPr lang="en-US" sz="3200" baseline="-33000">
                <a:latin typeface="Arial"/>
              </a:rPr>
              <a:t>中</a:t>
            </a:r>
            <a:endParaRPr/>
          </a:p>
        </p:txBody>
      </p:sp>
      <p:sp>
        <p:nvSpPr>
          <p:cNvPr id="114" name="TextShape 5"/>
          <p:cNvSpPr txBox="1"/>
          <p:nvPr/>
        </p:nvSpPr>
        <p:spPr>
          <a:xfrm>
            <a:off x="457200" y="3682080"/>
            <a:ext cx="8229240" cy="2437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下周计划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在新系统上确认支付流程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完成支付系统主题结构上的开发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金卡通支付跟进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TextShape 3"/>
          <p:cNvSpPr txBox="1"/>
          <p:nvPr/>
        </p:nvSpPr>
        <p:spPr>
          <a:xfrm>
            <a:off x="457200" y="273600"/>
            <a:ext cx="8229240" cy="80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魔豆乐园</a:t>
            </a:r>
            <a:endParaRPr/>
          </a:p>
        </p:txBody>
      </p:sp>
      <p:sp>
        <p:nvSpPr>
          <p:cNvPr id="118" name="TextShape 4"/>
          <p:cNvSpPr txBox="1"/>
          <p:nvPr/>
        </p:nvSpPr>
        <p:spPr>
          <a:xfrm>
            <a:off x="457200" y="1296000"/>
            <a:ext cx="8229240" cy="2205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本周任务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魔豆商城： 开发完成 </a:t>
            </a:r>
            <a:r>
              <a:rPr lang="en-US" sz="3200" baseline="-33000">
                <a:latin typeface="Arial"/>
              </a:rPr>
              <a:t>- </a:t>
            </a:r>
            <a:r>
              <a:rPr lang="en-US" sz="3200" baseline="-33000">
                <a:latin typeface="Arial"/>
              </a:rPr>
              <a:t>自测阶段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大牌推荐： 开发完成 </a:t>
            </a:r>
            <a:r>
              <a:rPr lang="en-US" sz="3200" baseline="-33000">
                <a:latin typeface="Arial"/>
              </a:rPr>
              <a:t>- </a:t>
            </a:r>
            <a:r>
              <a:rPr lang="en-US" sz="3200" baseline="-33000">
                <a:latin typeface="Arial"/>
              </a:rPr>
              <a:t>自测阶段</a:t>
            </a:r>
            <a:endParaRPr/>
          </a:p>
        </p:txBody>
      </p:sp>
      <p:sp>
        <p:nvSpPr>
          <p:cNvPr id="119" name="TextShape 5"/>
          <p:cNvSpPr txBox="1"/>
          <p:nvPr/>
        </p:nvSpPr>
        <p:spPr>
          <a:xfrm>
            <a:off x="457200" y="3682080"/>
            <a:ext cx="8229240" cy="2437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下周计划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整合测试魔豆商城、大牌推荐数据的正确性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开发精品优惠页面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baseline="-33000">
                <a:latin typeface="Arial"/>
              </a:rPr>
              <a:t>开发商品详情页面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