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7" r:id="rId3"/>
    <p:sldId id="296" r:id="rId4"/>
    <p:sldId id="297" r:id="rId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Dosis" pitchFamily="2" charset="0"/>
      <p:regular r:id="rId11"/>
      <p:bold r:id="rId12"/>
    </p:embeddedFont>
    <p:embeddedFont>
      <p:font typeface="Dubai Light" panose="020B0303030403030204" pitchFamily="34" charset="-78"/>
      <p:regular r:id="rId13"/>
    </p:embeddedFont>
    <p:embeddedFont>
      <p:font typeface="MS PGothic" panose="020B0600070205080204" pitchFamily="34" charset="-128"/>
      <p:regular r:id="rId14"/>
    </p:embeddedFont>
    <p:embeddedFont>
      <p:font typeface="Nunito" pitchFamily="2" charset="0"/>
      <p:regular r:id="rId15"/>
      <p:bold r:id="rId16"/>
      <p:italic r:id="rId17"/>
      <p:boldItalic r:id="rId18"/>
    </p:embeddedFont>
    <p:embeddedFont>
      <p:font typeface="Sniglet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01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90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329" name="Google Shape;329;p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641900" y="403200"/>
            <a:ext cx="3930100" cy="2421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kern="0" dirty="0">
                <a:solidFill>
                  <a:srgbClr val="2F5496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Artisan Console</a:t>
            </a:r>
            <a:br>
              <a:rPr lang="en-US" sz="3600" kern="0" dirty="0">
                <a:solidFill>
                  <a:srgbClr val="2E74B5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kern="0" dirty="0">
                <a:solidFill>
                  <a:srgbClr val="2F5496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Encryption</a:t>
            </a:r>
            <a:br>
              <a:rPr lang="en-US" sz="3600" kern="0" dirty="0">
                <a:solidFill>
                  <a:srgbClr val="2E74B5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2F5496"/>
                </a:solidFill>
                <a:effectLst/>
                <a:latin typeface="Sniglet" panose="020B0604020202020204" charset="0"/>
                <a:ea typeface="Calibri" panose="020F0502020204030204" pitchFamily="34" charset="0"/>
                <a:cs typeface="B Nazanin" panose="00000400000000000000" pitchFamily="2" charset="-78"/>
              </a:rPr>
              <a:t>Hashing</a:t>
            </a:r>
            <a:endParaRPr lang="en-US" sz="8000" dirty="0">
              <a:latin typeface="Sniglet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9AC35-94DB-424F-AE7A-8D15EE1594FA}"/>
              </a:ext>
            </a:extLst>
          </p:cNvPr>
          <p:cNvSpPr txBox="1"/>
          <p:nvPr/>
        </p:nvSpPr>
        <p:spPr>
          <a:xfrm>
            <a:off x="4406400" y="540000"/>
            <a:ext cx="383470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rgbClr val="00B050"/>
                </a:solidFill>
                <a:latin typeface="Sniglet" panose="020B0604020202020204" charset="0"/>
              </a:rPr>
              <a:t>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kern="0" dirty="0">
                <a:solidFill>
                  <a:srgbClr val="2F5496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Artisan Console</a:t>
            </a:r>
            <a:endParaRPr sz="36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4013124" y="1082425"/>
            <a:ext cx="33570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kern="0" dirty="0">
                <a:solidFill>
                  <a:schemeClr val="accent1"/>
                </a:solidFill>
                <a:effectLst/>
                <a:latin typeface="Dosis" pitchFamily="2" charset="0"/>
                <a:ea typeface="Times New Roman" panose="02020603050405020304" pitchFamily="18" charset="0"/>
                <a:cs typeface="B Nazanin" panose="00000400000000000000" pitchFamily="2" charset="-78"/>
              </a:rPr>
              <a:t>Artisan Console</a:t>
            </a:r>
          </a:p>
          <a:p>
            <a:pPr marL="0" lvl="0" indent="0" algn="just" rt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1B2F73"/>
                </a:solidFill>
                <a:effectLst/>
                <a:latin typeface="yekan"/>
                <a:cs typeface="B Koodak" panose="00000700000000000000" pitchFamily="2" charset="-78"/>
              </a:rPr>
              <a:t> Artisan </a:t>
            </a:r>
            <a:r>
              <a:rPr lang="fa-IR" sz="1600" b="0" i="0" dirty="0">
                <a:solidFill>
                  <a:srgbClr val="1B2F73"/>
                </a:solidFill>
                <a:effectLst/>
                <a:latin typeface="yekan"/>
                <a:cs typeface="B Koodak" panose="00000700000000000000" pitchFamily="2" charset="-78"/>
              </a:rPr>
              <a:t>یک رابط خط فرمان</a:t>
            </a:r>
            <a:endParaRPr lang="en-US" sz="1600" b="0" i="0" dirty="0">
              <a:solidFill>
                <a:srgbClr val="1B2F73"/>
              </a:solidFill>
              <a:effectLst/>
              <a:latin typeface="yekan"/>
              <a:cs typeface="B Koodak" panose="00000700000000000000" pitchFamily="2" charset="-78"/>
            </a:endParaRPr>
          </a:p>
          <a:p>
            <a:pPr marL="0" lvl="0" indent="0" algn="just" rt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b="0" i="0" dirty="0">
                <a:solidFill>
                  <a:srgbClr val="1B2F73"/>
                </a:solidFill>
                <a:effectLst/>
                <a:latin typeface="yekan"/>
                <a:cs typeface="B Koodak" panose="00000700000000000000" pitchFamily="2" charset="-78"/>
              </a:rPr>
              <a:t>(</a:t>
            </a:r>
            <a:r>
              <a:rPr lang="en-US" sz="1600" b="0" i="0" dirty="0">
                <a:solidFill>
                  <a:srgbClr val="1B2F73"/>
                </a:solidFill>
                <a:effectLst/>
                <a:latin typeface="yekan"/>
                <a:cs typeface="B Koodak" panose="00000700000000000000" pitchFamily="2" charset="-78"/>
              </a:rPr>
              <a:t> (Interface Command-line</a:t>
            </a:r>
            <a:r>
              <a:rPr lang="fa-IR" sz="1600" b="0" i="0" dirty="0">
                <a:solidFill>
                  <a:srgbClr val="1B2F73"/>
                </a:solidFill>
                <a:effectLst/>
                <a:latin typeface="yekan"/>
                <a:cs typeface="B Koodak" panose="00000700000000000000" pitchFamily="2" charset="-78"/>
              </a:rPr>
              <a:t>است، که اغلب در </a:t>
            </a:r>
            <a:r>
              <a:rPr lang="en-US" sz="1600" b="0" i="0" dirty="0">
                <a:solidFill>
                  <a:srgbClr val="1B2F73"/>
                </a:solidFill>
                <a:effectLst/>
                <a:latin typeface="yekan"/>
                <a:cs typeface="B Koodak" panose="00000700000000000000" pitchFamily="2" charset="-78"/>
              </a:rPr>
              <a:t> Laravel</a:t>
            </a:r>
            <a:r>
              <a:rPr lang="fa-IR" sz="1600" b="0" i="0" dirty="0">
                <a:solidFill>
                  <a:srgbClr val="1B2F73"/>
                </a:solidFill>
                <a:effectLst/>
                <a:latin typeface="yekan"/>
                <a:cs typeface="B Koodak" panose="00000700000000000000" pitchFamily="2" charset="-78"/>
              </a:rPr>
              <a:t>استفاده می شود و شامل مجموعه ای از دستورات مفید، برای ایجاد یک برنامه وب می باشد</a:t>
            </a:r>
            <a:r>
              <a:rPr lang="fa-IR" b="0" i="0" dirty="0">
                <a:solidFill>
                  <a:srgbClr val="1B2F73"/>
                </a:solidFill>
                <a:effectLst/>
                <a:latin typeface="yekan"/>
                <a:cs typeface="B Koodak" panose="00000700000000000000" pitchFamily="2" charset="-78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osis" pitchFamily="2" charset="0"/>
              <a:cs typeface="B Koodak" panose="00000700000000000000" pitchFamily="2" charset="-78"/>
            </a:endParaRPr>
          </a:p>
          <a:p>
            <a:pPr marL="0" lvl="0" indent="0" algn="just" rt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0" i="0" dirty="0">
              <a:solidFill>
                <a:schemeClr val="tx1"/>
              </a:solidFill>
              <a:effectLst/>
              <a:latin typeface="Dosis" pitchFamily="2" charset="0"/>
            </a:endParaRPr>
          </a:p>
          <a:p>
            <a:pPr marL="0" lvl="0" indent="0" algn="just" rt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tx1"/>
              </a:solidFill>
              <a:latin typeface="Dosis" pitchFamily="2" charset="0"/>
              <a:ea typeface="Dosis"/>
              <a:cs typeface="Dosis"/>
              <a:sym typeface="Dosis"/>
            </a:endParaRPr>
          </a:p>
          <a:p>
            <a:pPr marL="0" lvl="0" indent="0" algn="just" rtl="1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3" name="Google Shape;533;p13"/>
          <p:cNvSpPr txBox="1"/>
          <p:nvPr/>
        </p:nvSpPr>
        <p:spPr>
          <a:xfrm>
            <a:off x="747924" y="4214825"/>
            <a:ext cx="65304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highlight>
                  <a:srgbClr val="3C78D8"/>
                </a:highlight>
                <a:latin typeface="Dosis"/>
                <a:ea typeface="Dosis"/>
                <a:cs typeface="Dosis"/>
                <a:sym typeface="Dosis"/>
              </a:rPr>
              <a:t>More info on how to use : </a:t>
            </a:r>
            <a:r>
              <a:rPr lang="en-US" sz="1200" b="1" dirty="0">
                <a:solidFill>
                  <a:srgbClr val="FFFFFF"/>
                </a:solidFill>
                <a:highlight>
                  <a:srgbClr val="3C78D8"/>
                </a:highlight>
                <a:latin typeface="Dosis"/>
                <a:ea typeface="Dosis"/>
                <a:cs typeface="Dosis"/>
                <a:sym typeface="Dosis"/>
              </a:rPr>
              <a:t>https://laravel.com/docs/9.x/artisan</a:t>
            </a:r>
            <a:endParaRPr sz="1200" dirty="0">
              <a:solidFill>
                <a:srgbClr val="FFFFFF"/>
              </a:solidFill>
              <a:highlight>
                <a:srgbClr val="3C78D8"/>
              </a:highlight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highlight>
                <a:srgbClr val="3C78D8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DEACFD-0DA6-4401-A5AA-9EA489ABC7E3}"/>
              </a:ext>
            </a:extLst>
          </p:cNvPr>
          <p:cNvSpPr/>
          <p:nvPr/>
        </p:nvSpPr>
        <p:spPr>
          <a:xfrm>
            <a:off x="495621" y="1897487"/>
            <a:ext cx="3420001" cy="5472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  <a:latin typeface="Dosis" pitchFamily="2" charset="0"/>
              </a:rPr>
              <a:t>php</a:t>
            </a:r>
            <a:r>
              <a:rPr lang="en-US" b="1" dirty="0">
                <a:solidFill>
                  <a:schemeClr val="bg1"/>
                </a:solidFill>
                <a:latin typeface="Dosis" pitchFamily="2" charset="0"/>
              </a:rPr>
              <a:t> artisan serve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6E824D-10F7-4540-B116-1C98075BE92C}"/>
              </a:ext>
            </a:extLst>
          </p:cNvPr>
          <p:cNvSpPr/>
          <p:nvPr/>
        </p:nvSpPr>
        <p:spPr>
          <a:xfrm>
            <a:off x="495623" y="3573975"/>
            <a:ext cx="3420001" cy="5472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Dosis" pitchFamily="2" charset="0"/>
              </a:rPr>
              <a:t>php</a:t>
            </a:r>
            <a:r>
              <a:rPr lang="en-US" b="1" i="0" dirty="0">
                <a:solidFill>
                  <a:schemeClr val="bg1"/>
                </a:solidFill>
                <a:effectLst/>
                <a:latin typeface="Dosis" pitchFamily="2" charset="0"/>
              </a:rPr>
              <a:t> artisan </a:t>
            </a:r>
            <a:r>
              <a:rPr lang="en-US" b="1" i="0" dirty="0">
                <a:solidFill>
                  <a:srgbClr val="FFFF00"/>
                </a:solidFill>
                <a:effectLst/>
                <a:latin typeface="Dosis" pitchFamily="2" charset="0"/>
              </a:rPr>
              <a:t>help</a:t>
            </a:r>
            <a:r>
              <a:rPr lang="en-US" b="1" i="0" dirty="0">
                <a:solidFill>
                  <a:schemeClr val="bg1"/>
                </a:solidFill>
                <a:effectLst/>
                <a:latin typeface="Dosis" pitchFamily="2" charset="0"/>
              </a:rPr>
              <a:t> migrate</a:t>
            </a:r>
            <a:endParaRPr lang="en-US" b="1" dirty="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6E553A-0EB0-42DD-BA8C-B9DF163B18BE}"/>
              </a:ext>
            </a:extLst>
          </p:cNvPr>
          <p:cNvSpPr/>
          <p:nvPr/>
        </p:nvSpPr>
        <p:spPr>
          <a:xfrm>
            <a:off x="495622" y="2698813"/>
            <a:ext cx="3420001" cy="5472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Dosis" pitchFamily="2" charset="0"/>
              </a:rPr>
              <a:t>php</a:t>
            </a:r>
            <a:r>
              <a:rPr lang="en-US" b="1" i="0" dirty="0">
                <a:solidFill>
                  <a:schemeClr val="bg1"/>
                </a:solidFill>
                <a:effectLst/>
                <a:latin typeface="Dosis" pitchFamily="2" charset="0"/>
              </a:rPr>
              <a:t> artisan </a:t>
            </a:r>
            <a:r>
              <a:rPr lang="en-US" b="1" i="0" dirty="0">
                <a:solidFill>
                  <a:srgbClr val="F92672"/>
                </a:solidFill>
                <a:effectLst/>
                <a:latin typeface="Dosis" pitchFamily="2" charset="0"/>
              </a:rPr>
              <a:t>list</a:t>
            </a:r>
            <a:endParaRPr lang="en-US" b="1" dirty="0">
              <a:solidFill>
                <a:schemeClr val="bg1"/>
              </a:solidFill>
              <a:latin typeface="Dosis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kern="0" dirty="0">
                <a:solidFill>
                  <a:srgbClr val="2F5496"/>
                </a:solidFill>
                <a:effectLst/>
                <a:latin typeface="Sniglet" panose="020B0604020202020204" charset="0"/>
                <a:ea typeface="Times New Roman" panose="02020603050405020304" pitchFamily="18" charset="0"/>
                <a:cs typeface="B Nazanin" panose="00000400000000000000" pitchFamily="2" charset="-78"/>
              </a:rPr>
              <a:t>Encryption</a:t>
            </a:r>
            <a:endParaRPr sz="3600" dirty="0"/>
          </a:p>
        </p:txBody>
      </p:sp>
      <p:sp>
        <p:nvSpPr>
          <p:cNvPr id="533" name="Google Shape;533;p13"/>
          <p:cNvSpPr txBox="1"/>
          <p:nvPr/>
        </p:nvSpPr>
        <p:spPr>
          <a:xfrm>
            <a:off x="747924" y="4214825"/>
            <a:ext cx="65304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highlight>
                  <a:srgbClr val="3C78D8"/>
                </a:highlight>
                <a:latin typeface="Dosis"/>
                <a:ea typeface="Dosis"/>
                <a:cs typeface="Dosis"/>
                <a:sym typeface="Dosis"/>
              </a:rPr>
              <a:t>More info on how to use : </a:t>
            </a:r>
            <a:r>
              <a:rPr lang="en-US" sz="1200" b="1" dirty="0">
                <a:solidFill>
                  <a:srgbClr val="FFFFFF"/>
                </a:solidFill>
                <a:highlight>
                  <a:srgbClr val="3C78D8"/>
                </a:highlight>
                <a:latin typeface="Dosis"/>
                <a:ea typeface="Dosis"/>
                <a:cs typeface="Dosis"/>
                <a:sym typeface="Dosis"/>
              </a:rPr>
              <a:t>https://laravel.com/docs/9.x/encryption</a:t>
            </a:r>
            <a:endParaRPr sz="1200" dirty="0">
              <a:solidFill>
                <a:srgbClr val="FFFFFF"/>
              </a:solidFill>
              <a:highlight>
                <a:srgbClr val="3C78D8"/>
              </a:highlight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highlight>
                <a:srgbClr val="3C78D8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531;p13">
            <a:extLst>
              <a:ext uri="{FF2B5EF4-FFF2-40B4-BE49-F238E27FC236}">
                <a16:creationId xmlns:a16="http://schemas.microsoft.com/office/drawing/2014/main" id="{03A88D3A-2D98-408B-B82E-A8C5615F514B}"/>
              </a:ext>
            </a:extLst>
          </p:cNvPr>
          <p:cNvSpPr txBox="1"/>
          <p:nvPr/>
        </p:nvSpPr>
        <p:spPr>
          <a:xfrm>
            <a:off x="4442400" y="1176075"/>
            <a:ext cx="29970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kern="0" dirty="0">
                <a:solidFill>
                  <a:schemeClr val="accent1"/>
                </a:solidFill>
                <a:effectLst/>
                <a:latin typeface="Dosis" pitchFamily="2" charset="0"/>
                <a:ea typeface="Times New Roman" panose="02020603050405020304" pitchFamily="18" charset="0"/>
                <a:cs typeface="B Nazanin" panose="00000400000000000000" pitchFamily="2" charset="-78"/>
              </a:rPr>
              <a:t>Encryption</a:t>
            </a:r>
            <a:endParaRPr lang="en-US" sz="1800" b="1" kern="0" dirty="0">
              <a:solidFill>
                <a:schemeClr val="accent1"/>
              </a:solidFill>
              <a:effectLst/>
              <a:latin typeface="Dosis" pitchFamily="2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lvl="0" indent="0" algn="just" rt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a-IR" b="1" i="0" dirty="0">
                <a:solidFill>
                  <a:srgbClr val="343A40"/>
                </a:solidFill>
                <a:effectLst/>
                <a:latin typeface="Nunito" panose="020B0604020202020204" pitchFamily="2" charset="0"/>
                <a:cs typeface="B Koodak" panose="00000700000000000000" pitchFamily="2" charset="-78"/>
              </a:rPr>
              <a:t>فریم ورک لاراول روشی کاربردی و ساده برای کار با رمزگذاری ارائه می‌کند. </a:t>
            </a:r>
            <a:r>
              <a:rPr lang="en-US" b="1" i="0" dirty="0">
                <a:solidFill>
                  <a:srgbClr val="343A40"/>
                </a:solidFill>
                <a:effectLst/>
                <a:latin typeface="Nunito" panose="020B0604020202020204" pitchFamily="2" charset="0"/>
                <a:cs typeface="B Koodak" panose="00000700000000000000" pitchFamily="2" charset="-78"/>
              </a:rPr>
              <a:t> </a:t>
            </a:r>
            <a:r>
              <a:rPr lang="en-US" b="1" i="0" dirty="0" err="1">
                <a:solidFill>
                  <a:srgbClr val="343A4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B Koodak" panose="00000700000000000000" pitchFamily="2" charset="-78"/>
              </a:rPr>
              <a:t>encrypter</a:t>
            </a:r>
            <a:r>
              <a:rPr lang="fa-IR" b="1" i="0" dirty="0">
                <a:solidFill>
                  <a:srgbClr val="343A40"/>
                </a:solidFill>
                <a:effectLst/>
                <a:latin typeface="Nunito" panose="020B0604020202020204" pitchFamily="2" charset="0"/>
                <a:cs typeface="B Koodak" panose="00000700000000000000" pitchFamily="2" charset="-78"/>
              </a:rPr>
              <a:t>های پیش‌فرض در لاراول از </a:t>
            </a:r>
            <a:r>
              <a:rPr lang="en-US" b="1" i="0" dirty="0">
                <a:solidFill>
                  <a:srgbClr val="343A40"/>
                </a:solidFill>
                <a:effectLst/>
                <a:latin typeface="Nunito" panose="020B0604020202020204" pitchFamily="2" charset="0"/>
                <a:cs typeface="B Koodak" panose="00000700000000000000" pitchFamily="2" charset="-78"/>
              </a:rPr>
              <a:t> </a:t>
            </a:r>
            <a:r>
              <a:rPr lang="en-US" b="1" i="0" dirty="0">
                <a:solidFill>
                  <a:srgbClr val="343A4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B Koodak" panose="00000700000000000000" pitchFamily="2" charset="-78"/>
              </a:rPr>
              <a:t>OpenSSL</a:t>
            </a:r>
            <a:r>
              <a:rPr lang="en-US" b="1" i="0" dirty="0">
                <a:solidFill>
                  <a:srgbClr val="343A40"/>
                </a:solidFill>
                <a:effectLst/>
                <a:latin typeface="Nunito" panose="020B0604020202020204" pitchFamily="2" charset="0"/>
                <a:cs typeface="B Koodak" panose="00000700000000000000" pitchFamily="2" charset="-78"/>
              </a:rPr>
              <a:t> </a:t>
            </a:r>
            <a:r>
              <a:rPr lang="fa-IR" b="1" i="0" dirty="0">
                <a:solidFill>
                  <a:srgbClr val="343A40"/>
                </a:solidFill>
                <a:effectLst/>
                <a:latin typeface="Nunito" panose="020B0604020202020204" pitchFamily="2" charset="0"/>
                <a:cs typeface="B Koodak" panose="00000700000000000000" pitchFamily="2" charset="-78"/>
              </a:rPr>
              <a:t>استفاده می‌کنند و دو نوع رمزگذاری </a:t>
            </a:r>
            <a:r>
              <a:rPr lang="en-US" b="1" i="0" dirty="0">
                <a:solidFill>
                  <a:srgbClr val="343A40"/>
                </a:solidFill>
                <a:effectLst/>
                <a:latin typeface="Nunito" panose="020B0604020202020204" pitchFamily="2" charset="0"/>
                <a:cs typeface="B Koodak" panose="00000700000000000000" pitchFamily="2" charset="-78"/>
              </a:rPr>
              <a:t> </a:t>
            </a:r>
            <a:r>
              <a:rPr lang="en-US" b="1" i="0" dirty="0">
                <a:solidFill>
                  <a:srgbClr val="343A4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B Koodak" panose="00000700000000000000" pitchFamily="2" charset="-78"/>
              </a:rPr>
              <a:t>AES-256</a:t>
            </a:r>
            <a:r>
              <a:rPr lang="en-US" b="1" i="0" dirty="0">
                <a:solidFill>
                  <a:srgbClr val="343A40"/>
                </a:solidFill>
                <a:effectLst/>
                <a:latin typeface="Nunito" panose="020B0604020202020204" pitchFamily="2" charset="0"/>
                <a:cs typeface="B Koodak" panose="00000700000000000000" pitchFamily="2" charset="-78"/>
              </a:rPr>
              <a:t> </a:t>
            </a:r>
            <a:r>
              <a:rPr lang="fa-IR" b="1" i="0" dirty="0">
                <a:solidFill>
                  <a:srgbClr val="343A40"/>
                </a:solidFill>
                <a:effectLst/>
                <a:latin typeface="Nunito" panose="020B0604020202020204" pitchFamily="2" charset="0"/>
                <a:cs typeface="B Koodak" panose="00000700000000000000" pitchFamily="2" charset="-78"/>
              </a:rPr>
              <a:t>و </a:t>
            </a:r>
            <a:r>
              <a:rPr lang="en-US" b="1" i="0" dirty="0">
                <a:solidFill>
                  <a:srgbClr val="343A40"/>
                </a:solidFill>
                <a:effectLst/>
                <a:latin typeface="Nunito" panose="020B0604020202020204" pitchFamily="2" charset="0"/>
                <a:cs typeface="B Koodak" panose="00000700000000000000" pitchFamily="2" charset="-78"/>
              </a:rPr>
              <a:t>    </a:t>
            </a:r>
            <a:r>
              <a:rPr lang="en-US" b="1" i="0" dirty="0">
                <a:solidFill>
                  <a:srgbClr val="343A4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B Koodak" panose="00000700000000000000" pitchFamily="2" charset="-78"/>
              </a:rPr>
              <a:t>AES-128</a:t>
            </a:r>
            <a:r>
              <a:rPr lang="fa-IR" b="1" dirty="0">
                <a:solidFill>
                  <a:srgbClr val="343A40"/>
                </a:solidFill>
                <a:latin typeface="Nunito" panose="020B0604020202020204" pitchFamily="2" charset="0"/>
                <a:ea typeface="MS PGothic" panose="020B0600070205080204" pitchFamily="34" charset="-128"/>
                <a:cs typeface="B Koodak" panose="00000700000000000000" pitchFamily="2" charset="-78"/>
              </a:rPr>
              <a:t> ر</a:t>
            </a:r>
            <a:r>
              <a:rPr lang="fa-IR" b="1" i="0" dirty="0">
                <a:solidFill>
                  <a:srgbClr val="343A40"/>
                </a:solidFill>
                <a:effectLst/>
                <a:latin typeface="Nunito" panose="020B0604020202020204" pitchFamily="2" charset="0"/>
                <a:cs typeface="B Koodak" panose="00000700000000000000" pitchFamily="2" charset="-78"/>
              </a:rPr>
              <a:t>ا ارائه می‌‌دهند.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osis" pitchFamily="2" charset="0"/>
              <a:cs typeface="B Koodak" panose="00000700000000000000" pitchFamily="2" charset="-78"/>
            </a:endParaRPr>
          </a:p>
        </p:txBody>
      </p:sp>
      <p:sp>
        <p:nvSpPr>
          <p:cNvPr id="8" name="Google Shape;531;p13">
            <a:extLst>
              <a:ext uri="{FF2B5EF4-FFF2-40B4-BE49-F238E27FC236}">
                <a16:creationId xmlns:a16="http://schemas.microsoft.com/office/drawing/2014/main" id="{B5CDBCB1-116D-4C54-BBF7-1972040CC54D}"/>
              </a:ext>
            </a:extLst>
          </p:cNvPr>
          <p:cNvSpPr txBox="1"/>
          <p:nvPr/>
        </p:nvSpPr>
        <p:spPr>
          <a:xfrm>
            <a:off x="1137924" y="1279400"/>
            <a:ext cx="29970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Dosis" pitchFamily="2" charset="0"/>
                <a:ea typeface="Times New Roman" panose="02020603050405020304" pitchFamily="18" charset="0"/>
                <a:cs typeface="B Nazanin" panose="00000400000000000000" pitchFamily="2" charset="-78"/>
              </a:rPr>
              <a:t>Configuration</a:t>
            </a:r>
            <a:endParaRPr lang="en-US" sz="1800" b="1" kern="0" dirty="0">
              <a:solidFill>
                <a:schemeClr val="accent1"/>
              </a:solidFill>
              <a:effectLst/>
              <a:latin typeface="Dosis" pitchFamily="2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Nunito" pitchFamily="2" charset="0"/>
                <a:cs typeface="B Koodak" panose="00000700000000000000" pitchFamily="2" charset="-78"/>
              </a:rPr>
              <a:t>ما باید یک گزینه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Nunito" pitchFamily="2" charset="0"/>
                <a:cs typeface="B Koodak" panose="00000700000000000000" pitchFamily="2" charset="-78"/>
              </a:rPr>
              <a:t> key </a:t>
            </a: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Nunito" pitchFamily="2" charset="0"/>
                <a:cs typeface="B Koodak" panose="00000700000000000000" pitchFamily="2" charset="-78"/>
              </a:rPr>
              <a:t>را در فایل پیکربندی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Nunito" pitchFamily="2" charset="0"/>
                <a:cs typeface="B Koodak" panose="00000700000000000000" pitchFamily="2" charset="-78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B5F4D"/>
                </a:solidFill>
                <a:effectLst/>
                <a:latin typeface="Consolas" panose="020B0609020204030204" pitchFamily="49" charset="0"/>
                <a:cs typeface="B Koodak" panose="00000700000000000000" pitchFamily="2" charset="-78"/>
              </a:rPr>
              <a:t>config/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B5F4D"/>
                </a:solidFill>
                <a:effectLst/>
                <a:latin typeface="Consolas" panose="020B0609020204030204" pitchFamily="49" charset="0"/>
                <a:cs typeface="B Koodak" panose="00000700000000000000" pitchFamily="2" charset="-78"/>
              </a:rPr>
              <a:t>app.php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Nunito" pitchFamily="2" charset="0"/>
                <a:cs typeface="B Koodak" panose="00000700000000000000" pitchFamily="2" charset="-78"/>
              </a:rPr>
              <a:t> </a:t>
            </a: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Nunito" pitchFamily="2" charset="0"/>
                <a:cs typeface="B Koodak" panose="00000700000000000000" pitchFamily="2" charset="-78"/>
              </a:rPr>
              <a:t>تنظیم کنیم. برای ایجاد این کلید می‌توانید از دستور آرتیسان زیر استفاده کنید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Nunito" pitchFamily="2" charset="0"/>
                <a:cs typeface="B Koodak" panose="00000700000000000000" pitchFamily="2" charset="-78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Koodak" panose="00000700000000000000" pitchFamily="2" charset="-78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Koodak" panose="00000700000000000000" pitchFamily="2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97CA1-9912-4F00-9379-2E83FA9D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269" y="-184666"/>
            <a:ext cx="184731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B337E9-983C-4D86-BB42-BBA4402DF81D}"/>
              </a:ext>
            </a:extLst>
          </p:cNvPr>
          <p:cNvSpPr/>
          <p:nvPr/>
        </p:nvSpPr>
        <p:spPr>
          <a:xfrm>
            <a:off x="868661" y="3545425"/>
            <a:ext cx="3420001" cy="5472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artisan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key:generate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2F5496"/>
                </a:solidFill>
                <a:effectLst/>
                <a:latin typeface="Sniglet" panose="020B0604020202020204" charset="0"/>
                <a:ea typeface="Calibri" panose="020F0502020204030204" pitchFamily="34" charset="0"/>
                <a:cs typeface="B Nazanin" panose="00000400000000000000" pitchFamily="2" charset="-78"/>
              </a:rPr>
              <a:t>Hashing</a:t>
            </a:r>
            <a:endParaRPr sz="36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520192" y="898494"/>
            <a:ext cx="6956125" cy="22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effectLst/>
                <a:latin typeface="Dosis" pitchFamily="2" charset="0"/>
                <a:ea typeface="Calibri" panose="020F0502020204030204" pitchFamily="34" charset="0"/>
                <a:cs typeface="A Shekari" panose="00000400000000000000" pitchFamily="2" charset="-78"/>
              </a:rPr>
              <a:t>Hashing</a:t>
            </a:r>
            <a:endParaRPr lang="en-US" sz="1600" b="1" kern="0" dirty="0">
              <a:solidFill>
                <a:schemeClr val="accent1"/>
              </a:solidFill>
              <a:effectLst/>
              <a:latin typeface="Dosis" pitchFamily="2" charset="0"/>
              <a:ea typeface="Times New Roman" panose="02020603050405020304" pitchFamily="18" charset="0"/>
              <a:cs typeface="A Shekari" panose="00000400000000000000" pitchFamily="2" charset="-78"/>
            </a:endParaRPr>
          </a:p>
          <a:p>
            <a:pPr marL="0" lvl="0" indent="0" algn="r" rt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1B2F73"/>
                </a:solidFill>
                <a:effectLst/>
                <a:latin typeface="yekan"/>
                <a:cs typeface="A Shekari" panose="00000400000000000000" pitchFamily="2" charset="-78"/>
              </a:rPr>
              <a:t> Hashing</a:t>
            </a:r>
            <a:r>
              <a:rPr lang="en-US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</a:t>
            </a:r>
            <a:r>
              <a:rPr lang="fa-IR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یا درهم سازی، فرآیند تبدیل یک رشته از کاراکتر به یک مقدار ثابتِ کوتاهتر یا یک کلیدی است که، نمایانگر رشته اصلی می باشد. لاراول از </a:t>
            </a:r>
            <a:r>
              <a:rPr lang="en-US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facade </a:t>
            </a:r>
            <a:r>
              <a:rPr lang="fa-IR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هَش(</a:t>
            </a:r>
            <a:r>
              <a:rPr lang="en-US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hash) </a:t>
            </a:r>
            <a:r>
              <a:rPr lang="fa-IR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استفاده مي کند،که راه امني براي ذخيره کردن رمز عبور با روش هشینگ </a:t>
            </a:r>
            <a:r>
              <a:rPr lang="en-US" b="0" i="0" dirty="0" err="1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Bcrypt</a:t>
            </a:r>
            <a:r>
              <a:rPr lang="en-US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fa-IR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را برای کاربرانش فراهم مي نماید.به عنوان مثال کلاس های پیش فرض لاراول </a:t>
            </a:r>
            <a:r>
              <a:rPr lang="en-US" b="0" i="0" dirty="0" err="1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LoginController</a:t>
            </a:r>
            <a:r>
              <a:rPr lang="en-US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fa-IR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و </a:t>
            </a:r>
            <a:r>
              <a:rPr lang="en-US" b="0" i="0" dirty="0" err="1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RegisterController</a:t>
            </a:r>
            <a:r>
              <a:rPr lang="en-US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fa-IR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از روش هشینگ </a:t>
            </a:r>
            <a:r>
              <a:rPr lang="en-US" b="0" i="0" dirty="0" err="1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Bcrypt</a:t>
            </a:r>
            <a:r>
              <a:rPr lang="en-US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fa-IR" b="0" i="0" dirty="0">
                <a:solidFill>
                  <a:srgbClr val="1B2F73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برای ثبت نام و احراز هویت کاربران استفاده می کنند.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533" name="Google Shape;533;p13"/>
          <p:cNvSpPr txBox="1"/>
          <p:nvPr/>
        </p:nvSpPr>
        <p:spPr>
          <a:xfrm>
            <a:off x="4780156" y="4679042"/>
            <a:ext cx="65304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highlight>
                  <a:srgbClr val="3C78D8"/>
                </a:highlight>
                <a:latin typeface="Dosis"/>
                <a:ea typeface="Dosis"/>
                <a:cs typeface="Dosis"/>
                <a:sym typeface="Dosis"/>
              </a:rPr>
              <a:t>More info on how to use : </a:t>
            </a:r>
            <a:r>
              <a:rPr lang="en-US" sz="1200" b="1" dirty="0">
                <a:solidFill>
                  <a:srgbClr val="FFFFFF"/>
                </a:solidFill>
                <a:highlight>
                  <a:srgbClr val="3C78D8"/>
                </a:highlight>
                <a:latin typeface="Dosis"/>
                <a:ea typeface="Dosis"/>
                <a:cs typeface="Dosis"/>
                <a:sym typeface="Dosis"/>
              </a:rPr>
              <a:t>https://laravel.com/docs/9.x/hashing</a:t>
            </a:r>
            <a:endParaRPr sz="1200" dirty="0">
              <a:solidFill>
                <a:srgbClr val="FFFFFF"/>
              </a:solidFill>
              <a:highlight>
                <a:srgbClr val="3C78D8"/>
              </a:highlight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highlight>
                <a:srgbClr val="3C78D8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5C169-D0EE-4CB0-A9DA-3020640D5A44}"/>
              </a:ext>
            </a:extLst>
          </p:cNvPr>
          <p:cNvSpPr txBox="1"/>
          <p:nvPr/>
        </p:nvSpPr>
        <p:spPr>
          <a:xfrm>
            <a:off x="364969" y="2775311"/>
            <a:ext cx="4415187" cy="2292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HashTestController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'Salam'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'Javad'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74430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324</Words>
  <Application>Microsoft Office PowerPoint</Application>
  <PresentationFormat>On-screen Show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Dosis</vt:lpstr>
      <vt:lpstr>Nunito</vt:lpstr>
      <vt:lpstr>Dubai Light</vt:lpstr>
      <vt:lpstr>Consolas</vt:lpstr>
      <vt:lpstr>yekan</vt:lpstr>
      <vt:lpstr>Arial</vt:lpstr>
      <vt:lpstr>MS PGothic</vt:lpstr>
      <vt:lpstr>Sniglet</vt:lpstr>
      <vt:lpstr>Friar template</vt:lpstr>
      <vt:lpstr>Artisan Console Encryption Hashing</vt:lpstr>
      <vt:lpstr>Artisan Console</vt:lpstr>
      <vt:lpstr>Encryption</vt:lpstr>
      <vt:lpstr>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Artisan Console Encryption Hashing</dc:title>
  <dc:creator>Javad Ghasemi</dc:creator>
  <cp:lastModifiedBy>Javad Ghasemi</cp:lastModifiedBy>
  <cp:revision>3</cp:revision>
  <dcterms:modified xsi:type="dcterms:W3CDTF">2022-05-02T18:01:04Z</dcterms:modified>
</cp:coreProperties>
</file>