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387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0700" y="1054100"/>
            <a:ext cx="9427845" cy="5435600"/>
          </a:xfrm>
          <a:custGeom>
            <a:avLst/>
            <a:gdLst/>
            <a:ahLst/>
            <a:cxnLst/>
            <a:rect l="l" t="t" r="r" b="b"/>
            <a:pathLst>
              <a:path w="9427845" h="5435600">
                <a:moveTo>
                  <a:pt x="0" y="5435600"/>
                </a:moveTo>
                <a:lnTo>
                  <a:pt x="9427591" y="5435600"/>
                </a:lnTo>
                <a:lnTo>
                  <a:pt x="9427591" y="0"/>
                </a:lnTo>
                <a:lnTo>
                  <a:pt x="0" y="0"/>
                </a:lnTo>
                <a:lnTo>
                  <a:pt x="0" y="5435600"/>
                </a:lnTo>
                <a:close/>
              </a:path>
            </a:pathLst>
          </a:custGeom>
          <a:solidFill>
            <a:srgbClr val="F3F3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0700" y="1054100"/>
            <a:ext cx="701675" cy="5435600"/>
          </a:xfrm>
          <a:custGeom>
            <a:avLst/>
            <a:gdLst/>
            <a:ahLst/>
            <a:cxnLst/>
            <a:rect l="l" t="t" r="r" b="b"/>
            <a:pathLst>
              <a:path w="701675" h="5435600">
                <a:moveTo>
                  <a:pt x="561776" y="0"/>
                </a:moveTo>
                <a:lnTo>
                  <a:pt x="0" y="0"/>
                </a:lnTo>
                <a:lnTo>
                  <a:pt x="0" y="5435600"/>
                </a:lnTo>
                <a:lnTo>
                  <a:pt x="561776" y="5435600"/>
                </a:lnTo>
                <a:lnTo>
                  <a:pt x="563032" y="5381495"/>
                </a:lnTo>
                <a:lnTo>
                  <a:pt x="569316" y="5333682"/>
                </a:lnTo>
                <a:lnTo>
                  <a:pt x="578114" y="5292159"/>
                </a:lnTo>
                <a:lnTo>
                  <a:pt x="589426" y="5255671"/>
                </a:lnTo>
                <a:lnTo>
                  <a:pt x="601992" y="5222951"/>
                </a:lnTo>
                <a:lnTo>
                  <a:pt x="617073" y="5194020"/>
                </a:lnTo>
                <a:lnTo>
                  <a:pt x="647236" y="5133619"/>
                </a:lnTo>
                <a:lnTo>
                  <a:pt x="672372" y="5071973"/>
                </a:lnTo>
                <a:lnTo>
                  <a:pt x="684940" y="5035473"/>
                </a:lnTo>
                <a:lnTo>
                  <a:pt x="693737" y="4993957"/>
                </a:lnTo>
                <a:lnTo>
                  <a:pt x="698764" y="4946142"/>
                </a:lnTo>
                <a:lnTo>
                  <a:pt x="701277" y="4892040"/>
                </a:lnTo>
                <a:lnTo>
                  <a:pt x="698764" y="4837938"/>
                </a:lnTo>
                <a:lnTo>
                  <a:pt x="693737" y="4790122"/>
                </a:lnTo>
                <a:lnTo>
                  <a:pt x="684940" y="4748606"/>
                </a:lnTo>
                <a:lnTo>
                  <a:pt x="672372" y="4712106"/>
                </a:lnTo>
                <a:lnTo>
                  <a:pt x="647236" y="4650460"/>
                </a:lnTo>
                <a:lnTo>
                  <a:pt x="617073" y="4590059"/>
                </a:lnTo>
                <a:lnTo>
                  <a:pt x="601992" y="4561116"/>
                </a:lnTo>
                <a:lnTo>
                  <a:pt x="589426" y="4528413"/>
                </a:lnTo>
                <a:lnTo>
                  <a:pt x="578114" y="4491913"/>
                </a:lnTo>
                <a:lnTo>
                  <a:pt x="569316" y="4450397"/>
                </a:lnTo>
                <a:lnTo>
                  <a:pt x="563032" y="4402582"/>
                </a:lnTo>
                <a:lnTo>
                  <a:pt x="561776" y="4348480"/>
                </a:lnTo>
                <a:lnTo>
                  <a:pt x="563032" y="4294378"/>
                </a:lnTo>
                <a:lnTo>
                  <a:pt x="569316" y="4246562"/>
                </a:lnTo>
                <a:lnTo>
                  <a:pt x="578114" y="4205033"/>
                </a:lnTo>
                <a:lnTo>
                  <a:pt x="589426" y="4168546"/>
                </a:lnTo>
                <a:lnTo>
                  <a:pt x="617073" y="4106900"/>
                </a:lnTo>
                <a:lnTo>
                  <a:pt x="647236" y="4046499"/>
                </a:lnTo>
                <a:lnTo>
                  <a:pt x="672372" y="3984853"/>
                </a:lnTo>
                <a:lnTo>
                  <a:pt x="684940" y="3948353"/>
                </a:lnTo>
                <a:lnTo>
                  <a:pt x="693737" y="3906837"/>
                </a:lnTo>
                <a:lnTo>
                  <a:pt x="698764" y="3859022"/>
                </a:lnTo>
                <a:lnTo>
                  <a:pt x="701277" y="3804920"/>
                </a:lnTo>
                <a:lnTo>
                  <a:pt x="698764" y="3750818"/>
                </a:lnTo>
                <a:lnTo>
                  <a:pt x="693737" y="3703002"/>
                </a:lnTo>
                <a:lnTo>
                  <a:pt x="684940" y="3661486"/>
                </a:lnTo>
                <a:lnTo>
                  <a:pt x="672372" y="3624986"/>
                </a:lnTo>
                <a:lnTo>
                  <a:pt x="647236" y="3563340"/>
                </a:lnTo>
                <a:lnTo>
                  <a:pt x="617073" y="3502939"/>
                </a:lnTo>
                <a:lnTo>
                  <a:pt x="601992" y="3473996"/>
                </a:lnTo>
                <a:lnTo>
                  <a:pt x="589426" y="3441293"/>
                </a:lnTo>
                <a:lnTo>
                  <a:pt x="578114" y="3404793"/>
                </a:lnTo>
                <a:lnTo>
                  <a:pt x="569316" y="3363277"/>
                </a:lnTo>
                <a:lnTo>
                  <a:pt x="563032" y="3315462"/>
                </a:lnTo>
                <a:lnTo>
                  <a:pt x="561776" y="3261360"/>
                </a:lnTo>
                <a:lnTo>
                  <a:pt x="563032" y="3207258"/>
                </a:lnTo>
                <a:lnTo>
                  <a:pt x="569316" y="3159442"/>
                </a:lnTo>
                <a:lnTo>
                  <a:pt x="578114" y="3117926"/>
                </a:lnTo>
                <a:lnTo>
                  <a:pt x="589426" y="3081426"/>
                </a:lnTo>
                <a:lnTo>
                  <a:pt x="617073" y="3019780"/>
                </a:lnTo>
                <a:lnTo>
                  <a:pt x="647236" y="2959379"/>
                </a:lnTo>
                <a:lnTo>
                  <a:pt x="672372" y="2897733"/>
                </a:lnTo>
                <a:lnTo>
                  <a:pt x="684940" y="2861233"/>
                </a:lnTo>
                <a:lnTo>
                  <a:pt x="693737" y="2819717"/>
                </a:lnTo>
                <a:lnTo>
                  <a:pt x="698764" y="2771902"/>
                </a:lnTo>
                <a:lnTo>
                  <a:pt x="701277" y="2716542"/>
                </a:lnTo>
                <a:lnTo>
                  <a:pt x="698764" y="2663698"/>
                </a:lnTo>
                <a:lnTo>
                  <a:pt x="693737" y="2615882"/>
                </a:lnTo>
                <a:lnTo>
                  <a:pt x="684940" y="2574366"/>
                </a:lnTo>
                <a:lnTo>
                  <a:pt x="672372" y="2537866"/>
                </a:lnTo>
                <a:lnTo>
                  <a:pt x="647236" y="2476220"/>
                </a:lnTo>
                <a:lnTo>
                  <a:pt x="617073" y="2415819"/>
                </a:lnTo>
                <a:lnTo>
                  <a:pt x="601992" y="2386888"/>
                </a:lnTo>
                <a:lnTo>
                  <a:pt x="589426" y="2354173"/>
                </a:lnTo>
                <a:lnTo>
                  <a:pt x="578114" y="2317673"/>
                </a:lnTo>
                <a:lnTo>
                  <a:pt x="569316" y="2276157"/>
                </a:lnTo>
                <a:lnTo>
                  <a:pt x="563032" y="2228341"/>
                </a:lnTo>
                <a:lnTo>
                  <a:pt x="561776" y="2174240"/>
                </a:lnTo>
                <a:lnTo>
                  <a:pt x="563032" y="2120138"/>
                </a:lnTo>
                <a:lnTo>
                  <a:pt x="569316" y="2072322"/>
                </a:lnTo>
                <a:lnTo>
                  <a:pt x="578114" y="2030806"/>
                </a:lnTo>
                <a:lnTo>
                  <a:pt x="589426" y="1994306"/>
                </a:lnTo>
                <a:lnTo>
                  <a:pt x="617073" y="1932660"/>
                </a:lnTo>
                <a:lnTo>
                  <a:pt x="647236" y="1872259"/>
                </a:lnTo>
                <a:lnTo>
                  <a:pt x="672372" y="1810613"/>
                </a:lnTo>
                <a:lnTo>
                  <a:pt x="684940" y="1774113"/>
                </a:lnTo>
                <a:lnTo>
                  <a:pt x="693737" y="1732597"/>
                </a:lnTo>
                <a:lnTo>
                  <a:pt x="698764" y="1684782"/>
                </a:lnTo>
                <a:lnTo>
                  <a:pt x="701277" y="1630679"/>
                </a:lnTo>
                <a:lnTo>
                  <a:pt x="698764" y="1576577"/>
                </a:lnTo>
                <a:lnTo>
                  <a:pt x="693737" y="1528762"/>
                </a:lnTo>
                <a:lnTo>
                  <a:pt x="684940" y="1487246"/>
                </a:lnTo>
                <a:lnTo>
                  <a:pt x="672372" y="1450746"/>
                </a:lnTo>
                <a:lnTo>
                  <a:pt x="647236" y="1389100"/>
                </a:lnTo>
                <a:lnTo>
                  <a:pt x="617073" y="1328699"/>
                </a:lnTo>
                <a:lnTo>
                  <a:pt x="601992" y="1299768"/>
                </a:lnTo>
                <a:lnTo>
                  <a:pt x="589426" y="1267053"/>
                </a:lnTo>
                <a:lnTo>
                  <a:pt x="578114" y="1230553"/>
                </a:lnTo>
                <a:lnTo>
                  <a:pt x="569316" y="1189037"/>
                </a:lnTo>
                <a:lnTo>
                  <a:pt x="563032" y="1141222"/>
                </a:lnTo>
                <a:lnTo>
                  <a:pt x="561776" y="1087120"/>
                </a:lnTo>
                <a:lnTo>
                  <a:pt x="563032" y="1033017"/>
                </a:lnTo>
                <a:lnTo>
                  <a:pt x="569316" y="985202"/>
                </a:lnTo>
                <a:lnTo>
                  <a:pt x="578114" y="943686"/>
                </a:lnTo>
                <a:lnTo>
                  <a:pt x="589426" y="907186"/>
                </a:lnTo>
                <a:lnTo>
                  <a:pt x="617073" y="845540"/>
                </a:lnTo>
                <a:lnTo>
                  <a:pt x="647236" y="785139"/>
                </a:lnTo>
                <a:lnTo>
                  <a:pt x="672372" y="723493"/>
                </a:lnTo>
                <a:lnTo>
                  <a:pt x="684940" y="686993"/>
                </a:lnTo>
                <a:lnTo>
                  <a:pt x="693737" y="645477"/>
                </a:lnTo>
                <a:lnTo>
                  <a:pt x="698764" y="597662"/>
                </a:lnTo>
                <a:lnTo>
                  <a:pt x="701277" y="543560"/>
                </a:lnTo>
                <a:lnTo>
                  <a:pt x="698764" y="489458"/>
                </a:lnTo>
                <a:lnTo>
                  <a:pt x="693737" y="441642"/>
                </a:lnTo>
                <a:lnTo>
                  <a:pt x="684940" y="400126"/>
                </a:lnTo>
                <a:lnTo>
                  <a:pt x="672372" y="363626"/>
                </a:lnTo>
                <a:lnTo>
                  <a:pt x="647236" y="301980"/>
                </a:lnTo>
                <a:lnTo>
                  <a:pt x="617073" y="241579"/>
                </a:lnTo>
                <a:lnTo>
                  <a:pt x="601992" y="212648"/>
                </a:lnTo>
                <a:lnTo>
                  <a:pt x="589426" y="179933"/>
                </a:lnTo>
                <a:lnTo>
                  <a:pt x="578114" y="143433"/>
                </a:lnTo>
                <a:lnTo>
                  <a:pt x="569316" y="101917"/>
                </a:lnTo>
                <a:lnTo>
                  <a:pt x="563032" y="54101"/>
                </a:lnTo>
                <a:lnTo>
                  <a:pt x="561776" y="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948291" y="1054100"/>
            <a:ext cx="224790" cy="5435600"/>
          </a:xfrm>
          <a:custGeom>
            <a:avLst/>
            <a:gdLst/>
            <a:ahLst/>
            <a:cxnLst/>
            <a:rect l="l" t="t" r="r" b="b"/>
            <a:pathLst>
              <a:path w="224790" h="5435600">
                <a:moveTo>
                  <a:pt x="224408" y="0"/>
                </a:moveTo>
                <a:lnTo>
                  <a:pt x="0" y="0"/>
                </a:lnTo>
                <a:lnTo>
                  <a:pt x="0" y="5435600"/>
                </a:lnTo>
                <a:lnTo>
                  <a:pt x="224408" y="5435600"/>
                </a:lnTo>
                <a:lnTo>
                  <a:pt x="224408" y="0"/>
                </a:lnTo>
                <a:close/>
              </a:path>
            </a:pathLst>
          </a:custGeom>
          <a:solidFill>
            <a:srgbClr val="F8B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329" y="1259982"/>
            <a:ext cx="8722741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2858" y="1891744"/>
            <a:ext cx="8747683" cy="365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0700" y="1054100"/>
            <a:ext cx="9652000" cy="5435600"/>
            <a:chOff x="520700" y="1054100"/>
            <a:chExt cx="9652000" cy="5435600"/>
          </a:xfrm>
        </p:grpSpPr>
        <p:sp>
          <p:nvSpPr>
            <p:cNvPr id="3" name="object 3"/>
            <p:cNvSpPr/>
            <p:nvPr/>
          </p:nvSpPr>
          <p:spPr>
            <a:xfrm>
              <a:off x="745109" y="1054100"/>
              <a:ext cx="9427845" cy="5435600"/>
            </a:xfrm>
            <a:custGeom>
              <a:avLst/>
              <a:gdLst/>
              <a:ahLst/>
              <a:cxnLst/>
              <a:rect l="l" t="t" r="r" b="b"/>
              <a:pathLst>
                <a:path w="9427845" h="5435600">
                  <a:moveTo>
                    <a:pt x="0" y="5435600"/>
                  </a:moveTo>
                  <a:lnTo>
                    <a:pt x="9427591" y="5435600"/>
                  </a:lnTo>
                  <a:lnTo>
                    <a:pt x="9427591" y="0"/>
                  </a:lnTo>
                  <a:lnTo>
                    <a:pt x="0" y="0"/>
                  </a:lnTo>
                  <a:lnTo>
                    <a:pt x="0" y="5435600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36670" y="1554175"/>
              <a:ext cx="4145279" cy="4144645"/>
            </a:xfrm>
            <a:custGeom>
              <a:avLst/>
              <a:gdLst/>
              <a:ahLst/>
              <a:cxnLst/>
              <a:rect l="l" t="t" r="r" b="b"/>
              <a:pathLst>
                <a:path w="4145279" h="4144645">
                  <a:moveTo>
                    <a:pt x="2072411" y="0"/>
                  </a:moveTo>
                  <a:lnTo>
                    <a:pt x="2032203" y="3771"/>
                  </a:lnTo>
                  <a:lnTo>
                    <a:pt x="1993239" y="13843"/>
                  </a:lnTo>
                  <a:lnTo>
                    <a:pt x="1955533" y="28943"/>
                  </a:lnTo>
                  <a:lnTo>
                    <a:pt x="1916582" y="47815"/>
                  </a:lnTo>
                  <a:lnTo>
                    <a:pt x="1880133" y="69202"/>
                  </a:lnTo>
                  <a:lnTo>
                    <a:pt x="1842427" y="91846"/>
                  </a:lnTo>
                  <a:lnTo>
                    <a:pt x="1767014" y="132118"/>
                  </a:lnTo>
                  <a:lnTo>
                    <a:pt x="1729320" y="147218"/>
                  </a:lnTo>
                  <a:lnTo>
                    <a:pt x="1690357" y="157276"/>
                  </a:lnTo>
                  <a:lnTo>
                    <a:pt x="1651393" y="162318"/>
                  </a:lnTo>
                  <a:lnTo>
                    <a:pt x="1609928" y="162318"/>
                  </a:lnTo>
                  <a:lnTo>
                    <a:pt x="1567192" y="159791"/>
                  </a:lnTo>
                  <a:lnTo>
                    <a:pt x="1524457" y="154762"/>
                  </a:lnTo>
                  <a:lnTo>
                    <a:pt x="1481734" y="148475"/>
                  </a:lnTo>
                  <a:lnTo>
                    <a:pt x="1438998" y="143433"/>
                  </a:lnTo>
                  <a:lnTo>
                    <a:pt x="1396276" y="139661"/>
                  </a:lnTo>
                  <a:lnTo>
                    <a:pt x="1356055" y="140919"/>
                  </a:lnTo>
                  <a:lnTo>
                    <a:pt x="1317091" y="145961"/>
                  </a:lnTo>
                  <a:lnTo>
                    <a:pt x="1279398" y="157276"/>
                  </a:lnTo>
                  <a:lnTo>
                    <a:pt x="1217815" y="195021"/>
                  </a:lnTo>
                  <a:lnTo>
                    <a:pt x="1165021" y="249135"/>
                  </a:lnTo>
                  <a:lnTo>
                    <a:pt x="1141145" y="279323"/>
                  </a:lnTo>
                  <a:lnTo>
                    <a:pt x="1093393" y="342239"/>
                  </a:lnTo>
                  <a:lnTo>
                    <a:pt x="1069505" y="372440"/>
                  </a:lnTo>
                  <a:lnTo>
                    <a:pt x="1044371" y="401383"/>
                  </a:lnTo>
                  <a:lnTo>
                    <a:pt x="1015466" y="426542"/>
                  </a:lnTo>
                  <a:lnTo>
                    <a:pt x="956398" y="466813"/>
                  </a:lnTo>
                  <a:lnTo>
                    <a:pt x="886028" y="494487"/>
                  </a:lnTo>
                  <a:lnTo>
                    <a:pt x="848321" y="505815"/>
                  </a:lnTo>
                  <a:lnTo>
                    <a:pt x="810615" y="515874"/>
                  </a:lnTo>
                  <a:lnTo>
                    <a:pt x="771651" y="525945"/>
                  </a:lnTo>
                  <a:lnTo>
                    <a:pt x="735215" y="537273"/>
                  </a:lnTo>
                  <a:lnTo>
                    <a:pt x="698766" y="549846"/>
                  </a:lnTo>
                  <a:lnTo>
                    <a:pt x="634669" y="583819"/>
                  </a:lnTo>
                  <a:lnTo>
                    <a:pt x="584403" y="634149"/>
                  </a:lnTo>
                  <a:lnTo>
                    <a:pt x="550468" y="698322"/>
                  </a:lnTo>
                  <a:lnTo>
                    <a:pt x="537895" y="734809"/>
                  </a:lnTo>
                  <a:lnTo>
                    <a:pt x="526580" y="771296"/>
                  </a:lnTo>
                  <a:lnTo>
                    <a:pt x="516534" y="810310"/>
                  </a:lnTo>
                  <a:lnTo>
                    <a:pt x="506475" y="848055"/>
                  </a:lnTo>
                  <a:lnTo>
                    <a:pt x="495173" y="885799"/>
                  </a:lnTo>
                  <a:lnTo>
                    <a:pt x="482600" y="922286"/>
                  </a:lnTo>
                  <a:lnTo>
                    <a:pt x="449922" y="987717"/>
                  </a:lnTo>
                  <a:lnTo>
                    <a:pt x="402170" y="1044346"/>
                  </a:lnTo>
                  <a:lnTo>
                    <a:pt x="373265" y="1069505"/>
                  </a:lnTo>
                  <a:lnTo>
                    <a:pt x="279006" y="1141222"/>
                  </a:lnTo>
                  <a:lnTo>
                    <a:pt x="248843" y="1165136"/>
                  </a:lnTo>
                  <a:lnTo>
                    <a:pt x="219938" y="1191552"/>
                  </a:lnTo>
                  <a:lnTo>
                    <a:pt x="173431" y="1248168"/>
                  </a:lnTo>
                  <a:lnTo>
                    <a:pt x="145783" y="1317383"/>
                  </a:lnTo>
                  <a:lnTo>
                    <a:pt x="140754" y="1356385"/>
                  </a:lnTo>
                  <a:lnTo>
                    <a:pt x="139496" y="1396644"/>
                  </a:lnTo>
                  <a:lnTo>
                    <a:pt x="143268" y="1439430"/>
                  </a:lnTo>
                  <a:lnTo>
                    <a:pt x="148297" y="1482204"/>
                  </a:lnTo>
                  <a:lnTo>
                    <a:pt x="154584" y="1524990"/>
                  </a:lnTo>
                  <a:lnTo>
                    <a:pt x="159613" y="1567764"/>
                  </a:lnTo>
                  <a:lnTo>
                    <a:pt x="162128" y="1610550"/>
                  </a:lnTo>
                  <a:lnTo>
                    <a:pt x="162128" y="1652066"/>
                  </a:lnTo>
                  <a:lnTo>
                    <a:pt x="157099" y="1691081"/>
                  </a:lnTo>
                  <a:lnTo>
                    <a:pt x="147040" y="1730082"/>
                  </a:lnTo>
                  <a:lnTo>
                    <a:pt x="131965" y="1766570"/>
                  </a:lnTo>
                  <a:lnTo>
                    <a:pt x="113106" y="1804314"/>
                  </a:lnTo>
                  <a:lnTo>
                    <a:pt x="91744" y="1842058"/>
                  </a:lnTo>
                  <a:lnTo>
                    <a:pt x="69126" y="1879815"/>
                  </a:lnTo>
                  <a:lnTo>
                    <a:pt x="47751" y="1916303"/>
                  </a:lnTo>
                  <a:lnTo>
                    <a:pt x="28905" y="1955304"/>
                  </a:lnTo>
                  <a:lnTo>
                    <a:pt x="13817" y="1993049"/>
                  </a:lnTo>
                  <a:lnTo>
                    <a:pt x="3771" y="2032063"/>
                  </a:lnTo>
                  <a:lnTo>
                    <a:pt x="0" y="2072322"/>
                  </a:lnTo>
                  <a:lnTo>
                    <a:pt x="3771" y="2112581"/>
                  </a:lnTo>
                  <a:lnTo>
                    <a:pt x="13817" y="2151595"/>
                  </a:lnTo>
                  <a:lnTo>
                    <a:pt x="28905" y="2189340"/>
                  </a:lnTo>
                  <a:lnTo>
                    <a:pt x="47751" y="2228342"/>
                  </a:lnTo>
                  <a:lnTo>
                    <a:pt x="69126" y="2264829"/>
                  </a:lnTo>
                  <a:lnTo>
                    <a:pt x="91744" y="2302586"/>
                  </a:lnTo>
                  <a:lnTo>
                    <a:pt x="113106" y="2340330"/>
                  </a:lnTo>
                  <a:lnTo>
                    <a:pt x="131965" y="2378075"/>
                  </a:lnTo>
                  <a:lnTo>
                    <a:pt x="147040" y="2414562"/>
                  </a:lnTo>
                  <a:lnTo>
                    <a:pt x="157099" y="2453563"/>
                  </a:lnTo>
                  <a:lnTo>
                    <a:pt x="162128" y="2492578"/>
                  </a:lnTo>
                  <a:lnTo>
                    <a:pt x="162128" y="2534094"/>
                  </a:lnTo>
                  <a:lnTo>
                    <a:pt x="159613" y="2576880"/>
                  </a:lnTo>
                  <a:lnTo>
                    <a:pt x="154584" y="2619654"/>
                  </a:lnTo>
                  <a:lnTo>
                    <a:pt x="148297" y="2662440"/>
                  </a:lnTo>
                  <a:lnTo>
                    <a:pt x="143268" y="2705214"/>
                  </a:lnTo>
                  <a:lnTo>
                    <a:pt x="139496" y="2748000"/>
                  </a:lnTo>
                  <a:lnTo>
                    <a:pt x="140754" y="2788259"/>
                  </a:lnTo>
                  <a:lnTo>
                    <a:pt x="145783" y="2827261"/>
                  </a:lnTo>
                  <a:lnTo>
                    <a:pt x="157099" y="2865018"/>
                  </a:lnTo>
                  <a:lnTo>
                    <a:pt x="194792" y="2926664"/>
                  </a:lnTo>
                  <a:lnTo>
                    <a:pt x="248843" y="2979508"/>
                  </a:lnTo>
                  <a:lnTo>
                    <a:pt x="279006" y="3003423"/>
                  </a:lnTo>
                  <a:lnTo>
                    <a:pt x="373265" y="3075139"/>
                  </a:lnTo>
                  <a:lnTo>
                    <a:pt x="402170" y="3100311"/>
                  </a:lnTo>
                  <a:lnTo>
                    <a:pt x="427304" y="3129241"/>
                  </a:lnTo>
                  <a:lnTo>
                    <a:pt x="467512" y="3188385"/>
                  </a:lnTo>
                  <a:lnTo>
                    <a:pt x="495173" y="3258845"/>
                  </a:lnTo>
                  <a:lnTo>
                    <a:pt x="506475" y="3296589"/>
                  </a:lnTo>
                  <a:lnTo>
                    <a:pt x="516534" y="3334334"/>
                  </a:lnTo>
                  <a:lnTo>
                    <a:pt x="526580" y="3373348"/>
                  </a:lnTo>
                  <a:lnTo>
                    <a:pt x="537895" y="3409835"/>
                  </a:lnTo>
                  <a:lnTo>
                    <a:pt x="550468" y="3446322"/>
                  </a:lnTo>
                  <a:lnTo>
                    <a:pt x="584403" y="3510495"/>
                  </a:lnTo>
                  <a:lnTo>
                    <a:pt x="634669" y="3560826"/>
                  </a:lnTo>
                  <a:lnTo>
                    <a:pt x="698766" y="3594798"/>
                  </a:lnTo>
                  <a:lnTo>
                    <a:pt x="735215" y="3607371"/>
                  </a:lnTo>
                  <a:lnTo>
                    <a:pt x="771651" y="3618699"/>
                  </a:lnTo>
                  <a:lnTo>
                    <a:pt x="810615" y="3628771"/>
                  </a:lnTo>
                  <a:lnTo>
                    <a:pt x="848321" y="3638829"/>
                  </a:lnTo>
                  <a:lnTo>
                    <a:pt x="886028" y="3650157"/>
                  </a:lnTo>
                  <a:lnTo>
                    <a:pt x="922464" y="3662743"/>
                  </a:lnTo>
                  <a:lnTo>
                    <a:pt x="987818" y="3695458"/>
                  </a:lnTo>
                  <a:lnTo>
                    <a:pt x="1044371" y="3743261"/>
                  </a:lnTo>
                  <a:lnTo>
                    <a:pt x="1069505" y="3772204"/>
                  </a:lnTo>
                  <a:lnTo>
                    <a:pt x="1093393" y="3802405"/>
                  </a:lnTo>
                  <a:lnTo>
                    <a:pt x="1141145" y="3865308"/>
                  </a:lnTo>
                  <a:lnTo>
                    <a:pt x="1165021" y="3895509"/>
                  </a:lnTo>
                  <a:lnTo>
                    <a:pt x="1191425" y="3924452"/>
                  </a:lnTo>
                  <a:lnTo>
                    <a:pt x="1247978" y="3971010"/>
                  </a:lnTo>
                  <a:lnTo>
                    <a:pt x="1317091" y="3998683"/>
                  </a:lnTo>
                  <a:lnTo>
                    <a:pt x="1356055" y="4003725"/>
                  </a:lnTo>
                  <a:lnTo>
                    <a:pt x="1396276" y="4004983"/>
                  </a:lnTo>
                  <a:lnTo>
                    <a:pt x="1438998" y="4001211"/>
                  </a:lnTo>
                  <a:lnTo>
                    <a:pt x="1481734" y="3996169"/>
                  </a:lnTo>
                  <a:lnTo>
                    <a:pt x="1524457" y="3989882"/>
                  </a:lnTo>
                  <a:lnTo>
                    <a:pt x="1567192" y="3984853"/>
                  </a:lnTo>
                  <a:lnTo>
                    <a:pt x="1609928" y="3982326"/>
                  </a:lnTo>
                  <a:lnTo>
                    <a:pt x="1651393" y="3982326"/>
                  </a:lnTo>
                  <a:lnTo>
                    <a:pt x="1690357" y="3987368"/>
                  </a:lnTo>
                  <a:lnTo>
                    <a:pt x="1729320" y="3997426"/>
                  </a:lnTo>
                  <a:lnTo>
                    <a:pt x="1767014" y="4012526"/>
                  </a:lnTo>
                  <a:lnTo>
                    <a:pt x="1842427" y="4052798"/>
                  </a:lnTo>
                  <a:lnTo>
                    <a:pt x="1880133" y="4075442"/>
                  </a:lnTo>
                  <a:lnTo>
                    <a:pt x="1916582" y="4096829"/>
                  </a:lnTo>
                  <a:lnTo>
                    <a:pt x="1955533" y="4115701"/>
                  </a:lnTo>
                  <a:lnTo>
                    <a:pt x="1993239" y="4130802"/>
                  </a:lnTo>
                  <a:lnTo>
                    <a:pt x="2032203" y="4140873"/>
                  </a:lnTo>
                  <a:lnTo>
                    <a:pt x="2072411" y="4144645"/>
                  </a:lnTo>
                  <a:lnTo>
                    <a:pt x="2112632" y="4140873"/>
                  </a:lnTo>
                  <a:lnTo>
                    <a:pt x="2151595" y="4130802"/>
                  </a:lnTo>
                  <a:lnTo>
                    <a:pt x="2189289" y="4115701"/>
                  </a:lnTo>
                  <a:lnTo>
                    <a:pt x="2228253" y="4096829"/>
                  </a:lnTo>
                  <a:lnTo>
                    <a:pt x="2264702" y="4075442"/>
                  </a:lnTo>
                  <a:lnTo>
                    <a:pt x="2302408" y="4052798"/>
                  </a:lnTo>
                  <a:lnTo>
                    <a:pt x="2377808" y="4012526"/>
                  </a:lnTo>
                  <a:lnTo>
                    <a:pt x="2414257" y="3997426"/>
                  </a:lnTo>
                  <a:lnTo>
                    <a:pt x="2454478" y="3987368"/>
                  </a:lnTo>
                  <a:lnTo>
                    <a:pt x="2493429" y="3982326"/>
                  </a:lnTo>
                  <a:lnTo>
                    <a:pt x="2534907" y="3982326"/>
                  </a:lnTo>
                  <a:lnTo>
                    <a:pt x="2577630" y="3984853"/>
                  </a:lnTo>
                  <a:lnTo>
                    <a:pt x="2620365" y="3989882"/>
                  </a:lnTo>
                  <a:lnTo>
                    <a:pt x="2663101" y="3996169"/>
                  </a:lnTo>
                  <a:lnTo>
                    <a:pt x="2705823" y="4001211"/>
                  </a:lnTo>
                  <a:lnTo>
                    <a:pt x="2748559" y="4004983"/>
                  </a:lnTo>
                  <a:lnTo>
                    <a:pt x="2788767" y="4003725"/>
                  </a:lnTo>
                  <a:lnTo>
                    <a:pt x="2827731" y="3998683"/>
                  </a:lnTo>
                  <a:lnTo>
                    <a:pt x="2865437" y="3987368"/>
                  </a:lnTo>
                  <a:lnTo>
                    <a:pt x="2927019" y="3949623"/>
                  </a:lnTo>
                  <a:lnTo>
                    <a:pt x="2979801" y="3895509"/>
                  </a:lnTo>
                  <a:lnTo>
                    <a:pt x="3003677" y="3865308"/>
                  </a:lnTo>
                  <a:lnTo>
                    <a:pt x="3051441" y="3802405"/>
                  </a:lnTo>
                  <a:lnTo>
                    <a:pt x="3075317" y="3772204"/>
                  </a:lnTo>
                  <a:lnTo>
                    <a:pt x="3100451" y="3743261"/>
                  </a:lnTo>
                  <a:lnTo>
                    <a:pt x="3129356" y="3718102"/>
                  </a:lnTo>
                  <a:lnTo>
                    <a:pt x="3188423" y="3677843"/>
                  </a:lnTo>
                  <a:lnTo>
                    <a:pt x="3258807" y="3650157"/>
                  </a:lnTo>
                  <a:lnTo>
                    <a:pt x="3296513" y="3638829"/>
                  </a:lnTo>
                  <a:lnTo>
                    <a:pt x="3334207" y="3628771"/>
                  </a:lnTo>
                  <a:lnTo>
                    <a:pt x="3373170" y="3618699"/>
                  </a:lnTo>
                  <a:lnTo>
                    <a:pt x="3409619" y="3607371"/>
                  </a:lnTo>
                  <a:lnTo>
                    <a:pt x="3446068" y="3594798"/>
                  </a:lnTo>
                  <a:lnTo>
                    <a:pt x="3510165" y="3560826"/>
                  </a:lnTo>
                  <a:lnTo>
                    <a:pt x="3560432" y="3510495"/>
                  </a:lnTo>
                  <a:lnTo>
                    <a:pt x="3594366" y="3446322"/>
                  </a:lnTo>
                  <a:lnTo>
                    <a:pt x="3606927" y="3409835"/>
                  </a:lnTo>
                  <a:lnTo>
                    <a:pt x="3618242" y="3373348"/>
                  </a:lnTo>
                  <a:lnTo>
                    <a:pt x="3628301" y="3334334"/>
                  </a:lnTo>
                  <a:lnTo>
                    <a:pt x="3638346" y="3296589"/>
                  </a:lnTo>
                  <a:lnTo>
                    <a:pt x="3649662" y="3258845"/>
                  </a:lnTo>
                  <a:lnTo>
                    <a:pt x="3662235" y="3222358"/>
                  </a:lnTo>
                  <a:lnTo>
                    <a:pt x="3694899" y="3156927"/>
                  </a:lnTo>
                  <a:lnTo>
                    <a:pt x="3742664" y="3100311"/>
                  </a:lnTo>
                  <a:lnTo>
                    <a:pt x="3771569" y="3075139"/>
                  </a:lnTo>
                  <a:lnTo>
                    <a:pt x="3801732" y="3051238"/>
                  </a:lnTo>
                  <a:lnTo>
                    <a:pt x="3834409" y="3027324"/>
                  </a:lnTo>
                  <a:lnTo>
                    <a:pt x="3865829" y="3003423"/>
                  </a:lnTo>
                  <a:lnTo>
                    <a:pt x="3895991" y="2979508"/>
                  </a:lnTo>
                  <a:lnTo>
                    <a:pt x="3924896" y="2953092"/>
                  </a:lnTo>
                  <a:lnTo>
                    <a:pt x="3971391" y="2896476"/>
                  </a:lnTo>
                  <a:lnTo>
                    <a:pt x="3999039" y="2827261"/>
                  </a:lnTo>
                  <a:lnTo>
                    <a:pt x="4004068" y="2788259"/>
                  </a:lnTo>
                  <a:lnTo>
                    <a:pt x="4005326" y="2748000"/>
                  </a:lnTo>
                  <a:lnTo>
                    <a:pt x="4001554" y="2705214"/>
                  </a:lnTo>
                  <a:lnTo>
                    <a:pt x="3996524" y="2662440"/>
                  </a:lnTo>
                  <a:lnTo>
                    <a:pt x="3990251" y="2619654"/>
                  </a:lnTo>
                  <a:lnTo>
                    <a:pt x="3985221" y="2576880"/>
                  </a:lnTo>
                  <a:lnTo>
                    <a:pt x="3982707" y="2534094"/>
                  </a:lnTo>
                  <a:lnTo>
                    <a:pt x="3982707" y="2492578"/>
                  </a:lnTo>
                  <a:lnTo>
                    <a:pt x="3987736" y="2453563"/>
                  </a:lnTo>
                  <a:lnTo>
                    <a:pt x="3997782" y="2414562"/>
                  </a:lnTo>
                  <a:lnTo>
                    <a:pt x="4012869" y="2378075"/>
                  </a:lnTo>
                  <a:lnTo>
                    <a:pt x="4053090" y="2302586"/>
                  </a:lnTo>
                  <a:lnTo>
                    <a:pt x="4075709" y="2264829"/>
                  </a:lnTo>
                  <a:lnTo>
                    <a:pt x="4097070" y="2228342"/>
                  </a:lnTo>
                  <a:lnTo>
                    <a:pt x="4115917" y="2189340"/>
                  </a:lnTo>
                  <a:lnTo>
                    <a:pt x="4131005" y="2151595"/>
                  </a:lnTo>
                  <a:lnTo>
                    <a:pt x="4141063" y="2112581"/>
                  </a:lnTo>
                  <a:lnTo>
                    <a:pt x="4144835" y="2072322"/>
                  </a:lnTo>
                  <a:lnTo>
                    <a:pt x="4141063" y="2032063"/>
                  </a:lnTo>
                  <a:lnTo>
                    <a:pt x="4131005" y="1993049"/>
                  </a:lnTo>
                  <a:lnTo>
                    <a:pt x="4115917" y="1955304"/>
                  </a:lnTo>
                  <a:lnTo>
                    <a:pt x="4097070" y="1916303"/>
                  </a:lnTo>
                  <a:lnTo>
                    <a:pt x="4075709" y="1879815"/>
                  </a:lnTo>
                  <a:lnTo>
                    <a:pt x="4053090" y="1842058"/>
                  </a:lnTo>
                  <a:lnTo>
                    <a:pt x="4012869" y="1766570"/>
                  </a:lnTo>
                  <a:lnTo>
                    <a:pt x="3997782" y="1730082"/>
                  </a:lnTo>
                  <a:lnTo>
                    <a:pt x="3987736" y="1691081"/>
                  </a:lnTo>
                  <a:lnTo>
                    <a:pt x="3982707" y="1652066"/>
                  </a:lnTo>
                  <a:lnTo>
                    <a:pt x="3982707" y="1610550"/>
                  </a:lnTo>
                  <a:lnTo>
                    <a:pt x="3985221" y="1567764"/>
                  </a:lnTo>
                  <a:lnTo>
                    <a:pt x="3990251" y="1524990"/>
                  </a:lnTo>
                  <a:lnTo>
                    <a:pt x="3996524" y="1482204"/>
                  </a:lnTo>
                  <a:lnTo>
                    <a:pt x="4001554" y="1439430"/>
                  </a:lnTo>
                  <a:lnTo>
                    <a:pt x="4005326" y="1396644"/>
                  </a:lnTo>
                  <a:lnTo>
                    <a:pt x="4004068" y="1356385"/>
                  </a:lnTo>
                  <a:lnTo>
                    <a:pt x="3999039" y="1317383"/>
                  </a:lnTo>
                  <a:lnTo>
                    <a:pt x="3987736" y="1279626"/>
                  </a:lnTo>
                  <a:lnTo>
                    <a:pt x="3950030" y="1217980"/>
                  </a:lnTo>
                  <a:lnTo>
                    <a:pt x="3895991" y="1165136"/>
                  </a:lnTo>
                  <a:lnTo>
                    <a:pt x="3865829" y="1141222"/>
                  </a:lnTo>
                  <a:lnTo>
                    <a:pt x="3834409" y="1117320"/>
                  </a:lnTo>
                  <a:lnTo>
                    <a:pt x="3801732" y="1093406"/>
                  </a:lnTo>
                  <a:lnTo>
                    <a:pt x="3771569" y="1069505"/>
                  </a:lnTo>
                  <a:lnTo>
                    <a:pt x="3742664" y="1044346"/>
                  </a:lnTo>
                  <a:lnTo>
                    <a:pt x="3717531" y="1015403"/>
                  </a:lnTo>
                  <a:lnTo>
                    <a:pt x="3677310" y="956259"/>
                  </a:lnTo>
                  <a:lnTo>
                    <a:pt x="3649662" y="885799"/>
                  </a:lnTo>
                  <a:lnTo>
                    <a:pt x="3638346" y="848055"/>
                  </a:lnTo>
                  <a:lnTo>
                    <a:pt x="3628301" y="810310"/>
                  </a:lnTo>
                  <a:lnTo>
                    <a:pt x="3618242" y="771296"/>
                  </a:lnTo>
                  <a:lnTo>
                    <a:pt x="3606927" y="734809"/>
                  </a:lnTo>
                  <a:lnTo>
                    <a:pt x="3594366" y="698322"/>
                  </a:lnTo>
                  <a:lnTo>
                    <a:pt x="3560432" y="634149"/>
                  </a:lnTo>
                  <a:lnTo>
                    <a:pt x="3510165" y="583819"/>
                  </a:lnTo>
                  <a:lnTo>
                    <a:pt x="3446068" y="549846"/>
                  </a:lnTo>
                  <a:lnTo>
                    <a:pt x="3409619" y="537273"/>
                  </a:lnTo>
                  <a:lnTo>
                    <a:pt x="3373170" y="525945"/>
                  </a:lnTo>
                  <a:lnTo>
                    <a:pt x="3334207" y="515874"/>
                  </a:lnTo>
                  <a:lnTo>
                    <a:pt x="3296513" y="505815"/>
                  </a:lnTo>
                  <a:lnTo>
                    <a:pt x="3258807" y="494487"/>
                  </a:lnTo>
                  <a:lnTo>
                    <a:pt x="3222358" y="481901"/>
                  </a:lnTo>
                  <a:lnTo>
                    <a:pt x="3157004" y="449186"/>
                  </a:lnTo>
                  <a:lnTo>
                    <a:pt x="3100451" y="401383"/>
                  </a:lnTo>
                  <a:lnTo>
                    <a:pt x="3075317" y="372440"/>
                  </a:lnTo>
                  <a:lnTo>
                    <a:pt x="3051441" y="342239"/>
                  </a:lnTo>
                  <a:lnTo>
                    <a:pt x="3003677" y="279323"/>
                  </a:lnTo>
                  <a:lnTo>
                    <a:pt x="2979801" y="249135"/>
                  </a:lnTo>
                  <a:lnTo>
                    <a:pt x="2953410" y="220192"/>
                  </a:lnTo>
                  <a:lnTo>
                    <a:pt x="2896857" y="173634"/>
                  </a:lnTo>
                  <a:lnTo>
                    <a:pt x="2827731" y="145961"/>
                  </a:lnTo>
                  <a:lnTo>
                    <a:pt x="2788767" y="140919"/>
                  </a:lnTo>
                  <a:lnTo>
                    <a:pt x="2748559" y="139661"/>
                  </a:lnTo>
                  <a:lnTo>
                    <a:pt x="2705823" y="143433"/>
                  </a:lnTo>
                  <a:lnTo>
                    <a:pt x="2663101" y="148475"/>
                  </a:lnTo>
                  <a:lnTo>
                    <a:pt x="2620365" y="154762"/>
                  </a:lnTo>
                  <a:lnTo>
                    <a:pt x="2577630" y="159791"/>
                  </a:lnTo>
                  <a:lnTo>
                    <a:pt x="2534907" y="162318"/>
                  </a:lnTo>
                  <a:lnTo>
                    <a:pt x="2493429" y="162318"/>
                  </a:lnTo>
                  <a:lnTo>
                    <a:pt x="2454478" y="157276"/>
                  </a:lnTo>
                  <a:lnTo>
                    <a:pt x="2414257" y="147218"/>
                  </a:lnTo>
                  <a:lnTo>
                    <a:pt x="2377808" y="132118"/>
                  </a:lnTo>
                  <a:lnTo>
                    <a:pt x="2302408" y="91846"/>
                  </a:lnTo>
                  <a:lnTo>
                    <a:pt x="2264702" y="69202"/>
                  </a:lnTo>
                  <a:lnTo>
                    <a:pt x="2228253" y="47815"/>
                  </a:lnTo>
                  <a:lnTo>
                    <a:pt x="2189289" y="28943"/>
                  </a:lnTo>
                  <a:lnTo>
                    <a:pt x="2151595" y="13843"/>
                  </a:lnTo>
                  <a:lnTo>
                    <a:pt x="2112632" y="3771"/>
                  </a:lnTo>
                  <a:lnTo>
                    <a:pt x="2072411" y="0"/>
                  </a:lnTo>
                  <a:close/>
                </a:path>
              </a:pathLst>
            </a:custGeom>
            <a:solidFill>
              <a:srgbClr val="F3F3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700" y="1054100"/>
              <a:ext cx="224790" cy="5435600"/>
            </a:xfrm>
            <a:custGeom>
              <a:avLst/>
              <a:gdLst/>
              <a:ahLst/>
              <a:cxnLst/>
              <a:rect l="l" t="t" r="r" b="b"/>
              <a:pathLst>
                <a:path w="224790" h="5435600">
                  <a:moveTo>
                    <a:pt x="224409" y="0"/>
                  </a:moveTo>
                  <a:lnTo>
                    <a:pt x="0" y="0"/>
                  </a:lnTo>
                  <a:lnTo>
                    <a:pt x="0" y="5435600"/>
                  </a:lnTo>
                  <a:lnTo>
                    <a:pt x="224409" y="5435600"/>
                  </a:lnTo>
                  <a:lnTo>
                    <a:pt x="224409" y="0"/>
                  </a:lnTo>
                  <a:close/>
                </a:path>
              </a:pathLst>
            </a:custGeom>
            <a:solidFill>
              <a:srgbClr val="2A1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22612" y="2905785"/>
            <a:ext cx="5010785" cy="104266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104900" marR="5080" indent="-1092835">
              <a:lnSpc>
                <a:spcPts val="3800"/>
              </a:lnSpc>
              <a:spcBef>
                <a:spcPts val="565"/>
              </a:spcBef>
              <a:tabLst>
                <a:tab pos="2865755" algn="l"/>
              </a:tabLst>
            </a:pPr>
            <a:r>
              <a:rPr sz="3500" u="none" dirty="0">
                <a:solidFill>
                  <a:srgbClr val="2A1A00"/>
                </a:solidFill>
                <a:latin typeface="Impact"/>
                <a:cs typeface="Impact"/>
              </a:rPr>
              <a:t>I N S U R A N</a:t>
            </a:r>
            <a:r>
              <a:rPr sz="3500" u="none" spc="60" dirty="0">
                <a:solidFill>
                  <a:srgbClr val="2A1A00"/>
                </a:solidFill>
                <a:latin typeface="Impact"/>
                <a:cs typeface="Impact"/>
              </a:rPr>
              <a:t> </a:t>
            </a:r>
            <a:r>
              <a:rPr sz="3500" u="none" dirty="0">
                <a:solidFill>
                  <a:srgbClr val="2A1A00"/>
                </a:solidFill>
                <a:latin typeface="Impact"/>
                <a:cs typeface="Impact"/>
              </a:rPr>
              <a:t>C</a:t>
            </a:r>
            <a:r>
              <a:rPr sz="3500" u="none" spc="5" dirty="0">
                <a:solidFill>
                  <a:srgbClr val="2A1A00"/>
                </a:solidFill>
                <a:latin typeface="Impact"/>
                <a:cs typeface="Impact"/>
              </a:rPr>
              <a:t> </a:t>
            </a:r>
            <a:r>
              <a:rPr sz="3500" u="none" dirty="0">
                <a:solidFill>
                  <a:srgbClr val="2A1A00"/>
                </a:solidFill>
                <a:latin typeface="Impact"/>
                <a:cs typeface="Impact"/>
              </a:rPr>
              <a:t>E	P R E M I U</a:t>
            </a:r>
            <a:r>
              <a:rPr sz="3500" u="none" spc="-60" dirty="0">
                <a:solidFill>
                  <a:srgbClr val="2A1A00"/>
                </a:solidFill>
                <a:latin typeface="Impact"/>
                <a:cs typeface="Impact"/>
              </a:rPr>
              <a:t> </a:t>
            </a:r>
            <a:r>
              <a:rPr sz="3500" u="none" dirty="0">
                <a:solidFill>
                  <a:srgbClr val="2A1A00"/>
                </a:solidFill>
                <a:latin typeface="Impact"/>
                <a:cs typeface="Impact"/>
              </a:rPr>
              <a:t>M  P R E D I C T I O</a:t>
            </a:r>
            <a:r>
              <a:rPr sz="3500" u="none" spc="10" dirty="0">
                <a:solidFill>
                  <a:srgbClr val="2A1A00"/>
                </a:solidFill>
                <a:latin typeface="Impact"/>
                <a:cs typeface="Impact"/>
              </a:rPr>
              <a:t> </a:t>
            </a:r>
            <a:r>
              <a:rPr sz="3500" u="none" dirty="0">
                <a:solidFill>
                  <a:srgbClr val="2A1A00"/>
                </a:solidFill>
                <a:latin typeface="Impact"/>
                <a:cs typeface="Impact"/>
              </a:rPr>
              <a:t>N</a:t>
            </a:r>
            <a:endParaRPr sz="3500">
              <a:latin typeface="Impact"/>
              <a:cs typeface="Impac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6988" y="4639554"/>
            <a:ext cx="4396409" cy="34349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34440" marR="166751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By- Jay Telgote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8666" y="1315008"/>
            <a:ext cx="8404225" cy="4952365"/>
          </a:xfrm>
          <a:custGeom>
            <a:avLst/>
            <a:gdLst/>
            <a:ahLst/>
            <a:cxnLst/>
            <a:rect l="l" t="t" r="r" b="b"/>
            <a:pathLst>
              <a:path w="8404225" h="4952365">
                <a:moveTo>
                  <a:pt x="0" y="0"/>
                </a:moveTo>
                <a:lnTo>
                  <a:pt x="8403864" y="0"/>
                </a:lnTo>
                <a:lnTo>
                  <a:pt x="8403864" y="4952010"/>
                </a:lnTo>
                <a:lnTo>
                  <a:pt x="0" y="4952010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F8B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28356" y="1326150"/>
            <a:ext cx="8194675" cy="485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Trebuchet MS"/>
                <a:cs typeface="Trebuchet MS"/>
              </a:rPr>
              <a:t>Q9) </a:t>
            </a:r>
            <a:r>
              <a:rPr sz="1600" spc="-20" dirty="0">
                <a:latin typeface="Trebuchet MS"/>
                <a:cs typeface="Trebuchet MS"/>
              </a:rPr>
              <a:t>What </a:t>
            </a:r>
            <a:r>
              <a:rPr sz="1600" spc="-105" dirty="0">
                <a:latin typeface="Trebuchet MS"/>
                <a:cs typeface="Trebuchet MS"/>
              </a:rPr>
              <a:t>are the </a:t>
            </a:r>
            <a:r>
              <a:rPr sz="1600" spc="-120" dirty="0">
                <a:latin typeface="Trebuchet MS"/>
                <a:cs typeface="Trebuchet MS"/>
              </a:rPr>
              <a:t>different </a:t>
            </a:r>
            <a:r>
              <a:rPr sz="1600" spc="-100" dirty="0">
                <a:latin typeface="Trebuchet MS"/>
                <a:cs typeface="Trebuchet MS"/>
              </a:rPr>
              <a:t>stages </a:t>
            </a:r>
            <a:r>
              <a:rPr sz="1600" spc="-95" dirty="0">
                <a:latin typeface="Trebuchet MS"/>
                <a:cs typeface="Trebuchet MS"/>
              </a:rPr>
              <a:t>of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deployment?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rebuchet MS"/>
              <a:cs typeface="Trebuchet MS"/>
            </a:endParaRPr>
          </a:p>
          <a:p>
            <a:pPr marL="283845" marR="5080" indent="-271780">
              <a:lnSpc>
                <a:spcPts val="1900"/>
              </a:lnSpc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600" spc="-85" dirty="0">
                <a:latin typeface="Trebuchet MS"/>
                <a:cs typeface="Trebuchet MS"/>
              </a:rPr>
              <a:t>Firstly </a:t>
            </a:r>
            <a:r>
              <a:rPr sz="1600" spc="-70" dirty="0">
                <a:latin typeface="Trebuchet MS"/>
                <a:cs typeface="Trebuchet MS"/>
              </a:rPr>
              <a:t>you </a:t>
            </a:r>
            <a:r>
              <a:rPr sz="1600" spc="-90" dirty="0">
                <a:latin typeface="Trebuchet MS"/>
                <a:cs typeface="Trebuchet MS"/>
              </a:rPr>
              <a:t>login </a:t>
            </a:r>
            <a:r>
              <a:rPr sz="1600" spc="-75" dirty="0">
                <a:latin typeface="Trebuchet MS"/>
                <a:cs typeface="Trebuchet MS"/>
              </a:rPr>
              <a:t>into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80" dirty="0">
                <a:latin typeface="Trebuchet MS"/>
                <a:cs typeface="Trebuchet MS"/>
              </a:rPr>
              <a:t>AWS </a:t>
            </a:r>
            <a:r>
              <a:rPr sz="1600" spc="-120" dirty="0">
                <a:latin typeface="Trebuchet MS"/>
                <a:cs typeface="Trebuchet MS"/>
              </a:rPr>
              <a:t>management </a:t>
            </a:r>
            <a:r>
              <a:rPr sz="1600" spc="-85" dirty="0">
                <a:latin typeface="Trebuchet MS"/>
                <a:cs typeface="Trebuchet MS"/>
              </a:rPr>
              <a:t>console, </a:t>
            </a:r>
            <a:r>
              <a:rPr sz="1600" spc="-100" dirty="0">
                <a:latin typeface="Trebuchet MS"/>
                <a:cs typeface="Trebuchet MS"/>
              </a:rPr>
              <a:t>then </a:t>
            </a:r>
            <a:r>
              <a:rPr sz="1600" spc="-70" dirty="0">
                <a:latin typeface="Trebuchet MS"/>
                <a:cs typeface="Trebuchet MS"/>
              </a:rPr>
              <a:t>you </a:t>
            </a:r>
            <a:r>
              <a:rPr sz="1600" spc="-55" dirty="0">
                <a:latin typeface="Trebuchet MS"/>
                <a:cs typeface="Trebuchet MS"/>
              </a:rPr>
              <a:t>choose </a:t>
            </a:r>
            <a:r>
              <a:rPr sz="1600" spc="-105" dirty="0">
                <a:latin typeface="Trebuchet MS"/>
                <a:cs typeface="Trebuchet MS"/>
              </a:rPr>
              <a:t>Elastic </a:t>
            </a:r>
            <a:r>
              <a:rPr sz="1600" spc="-114" dirty="0">
                <a:latin typeface="Trebuchet MS"/>
                <a:cs typeface="Trebuchet MS"/>
              </a:rPr>
              <a:t>Beanstalk, </a:t>
            </a:r>
            <a:r>
              <a:rPr sz="1600" spc="-85" dirty="0">
                <a:latin typeface="Trebuchet MS"/>
                <a:cs typeface="Trebuchet MS"/>
              </a:rPr>
              <a:t>which </a:t>
            </a:r>
            <a:r>
              <a:rPr sz="1600" spc="-75" dirty="0">
                <a:latin typeface="Trebuchet MS"/>
                <a:cs typeface="Trebuchet MS"/>
              </a:rPr>
              <a:t>is </a:t>
            </a:r>
            <a:r>
              <a:rPr sz="1600" spc="-160" dirty="0">
                <a:latin typeface="Trebuchet MS"/>
                <a:cs typeface="Trebuchet MS"/>
              </a:rPr>
              <a:t>a  </a:t>
            </a:r>
            <a:r>
              <a:rPr sz="1600" spc="-75" dirty="0">
                <a:latin typeface="Trebuchet MS"/>
                <a:cs typeface="Trebuchet MS"/>
              </a:rPr>
              <a:t>service </a:t>
            </a:r>
            <a:r>
              <a:rPr sz="1600" spc="-80" dirty="0">
                <a:latin typeface="Trebuchet MS"/>
                <a:cs typeface="Trebuchet MS"/>
              </a:rPr>
              <a:t>provided </a:t>
            </a:r>
            <a:r>
              <a:rPr sz="1600" spc="-105" dirty="0">
                <a:latin typeface="Trebuchet MS"/>
                <a:cs typeface="Trebuchet MS"/>
              </a:rPr>
              <a:t>by </a:t>
            </a:r>
            <a:r>
              <a:rPr sz="1600" spc="75" dirty="0">
                <a:latin typeface="Trebuchet MS"/>
                <a:cs typeface="Trebuchet MS"/>
              </a:rPr>
              <a:t>AWS </a:t>
            </a:r>
            <a:r>
              <a:rPr sz="1600" spc="-65" dirty="0">
                <a:latin typeface="Trebuchet MS"/>
                <a:cs typeface="Trebuchet MS"/>
              </a:rPr>
              <a:t>for </a:t>
            </a:r>
            <a:r>
              <a:rPr sz="1600" spc="-95" dirty="0">
                <a:latin typeface="Trebuchet MS"/>
                <a:cs typeface="Trebuchet MS"/>
              </a:rPr>
              <a:t>deploying </a:t>
            </a:r>
            <a:r>
              <a:rPr sz="1600" spc="-110" dirty="0">
                <a:latin typeface="Trebuchet MS"/>
                <a:cs typeface="Trebuchet MS"/>
              </a:rPr>
              <a:t>and scaling </a:t>
            </a:r>
            <a:r>
              <a:rPr sz="1600" spc="-100" dirty="0">
                <a:latin typeface="Trebuchet MS"/>
                <a:cs typeface="Trebuchet MS"/>
              </a:rPr>
              <a:t>web</a:t>
            </a:r>
            <a:r>
              <a:rPr sz="1600" spc="-95" dirty="0">
                <a:latin typeface="Trebuchet MS"/>
                <a:cs typeface="Trebuchet MS"/>
              </a:rPr>
              <a:t> </a:t>
            </a:r>
            <a:r>
              <a:rPr sz="1600" spc="-120" dirty="0">
                <a:latin typeface="Trebuchet MS"/>
                <a:cs typeface="Trebuchet MS"/>
              </a:rPr>
              <a:t>application.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83845" marR="363855" indent="-271780">
              <a:lnSpc>
                <a:spcPts val="1900"/>
              </a:lnSpc>
              <a:spcBef>
                <a:spcPts val="5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600" spc="-65" dirty="0">
                <a:latin typeface="Trebuchet MS"/>
                <a:cs typeface="Trebuchet MS"/>
              </a:rPr>
              <a:t>In </a:t>
            </a:r>
            <a:r>
              <a:rPr sz="1600" spc="-105" dirty="0">
                <a:latin typeface="Trebuchet MS"/>
                <a:cs typeface="Trebuchet MS"/>
              </a:rPr>
              <a:t>the Elastic </a:t>
            </a:r>
            <a:r>
              <a:rPr sz="1600" spc="-110" dirty="0">
                <a:latin typeface="Trebuchet MS"/>
                <a:cs typeface="Trebuchet MS"/>
              </a:rPr>
              <a:t>beanstalk </a:t>
            </a:r>
            <a:r>
              <a:rPr sz="1600" spc="-65" dirty="0">
                <a:latin typeface="Trebuchet MS"/>
                <a:cs typeface="Trebuchet MS"/>
              </a:rPr>
              <a:t>you </a:t>
            </a:r>
            <a:r>
              <a:rPr sz="1600" spc="-110" dirty="0">
                <a:latin typeface="Trebuchet MS"/>
                <a:cs typeface="Trebuchet MS"/>
              </a:rPr>
              <a:t>create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90" dirty="0">
                <a:latin typeface="Trebuchet MS"/>
                <a:cs typeface="Trebuchet MS"/>
              </a:rPr>
              <a:t>new </a:t>
            </a:r>
            <a:r>
              <a:rPr sz="1600" spc="-100" dirty="0">
                <a:latin typeface="Trebuchet MS"/>
                <a:cs typeface="Trebuchet MS"/>
              </a:rPr>
              <a:t>environment, select </a:t>
            </a:r>
            <a:r>
              <a:rPr sz="1600" spc="-90" dirty="0">
                <a:latin typeface="Trebuchet MS"/>
                <a:cs typeface="Trebuchet MS"/>
              </a:rPr>
              <a:t>environment </a:t>
            </a:r>
            <a:r>
              <a:rPr sz="1600" spc="-85" dirty="0">
                <a:latin typeface="Trebuchet MS"/>
                <a:cs typeface="Trebuchet MS"/>
              </a:rPr>
              <a:t>tier </a:t>
            </a:r>
            <a:r>
              <a:rPr sz="1600" spc="-105" dirty="0">
                <a:latin typeface="Trebuchet MS"/>
                <a:cs typeface="Trebuchet MS"/>
              </a:rPr>
              <a:t>as </a:t>
            </a:r>
            <a:r>
              <a:rPr sz="1600" spc="-100" dirty="0">
                <a:latin typeface="Trebuchet MS"/>
                <a:cs typeface="Trebuchet MS"/>
              </a:rPr>
              <a:t>web </a:t>
            </a:r>
            <a:r>
              <a:rPr sz="1600" spc="-55" dirty="0">
                <a:latin typeface="Trebuchet MS"/>
                <a:cs typeface="Trebuchet MS"/>
              </a:rPr>
              <a:t>server  </a:t>
            </a:r>
            <a:r>
              <a:rPr sz="1600" spc="-90" dirty="0">
                <a:latin typeface="Trebuchet MS"/>
                <a:cs typeface="Trebuchet MS"/>
              </a:rPr>
              <a:t>environment </a:t>
            </a:r>
            <a:r>
              <a:rPr sz="1600" spc="-114" dirty="0">
                <a:latin typeface="Trebuchet MS"/>
                <a:cs typeface="Trebuchet MS"/>
              </a:rPr>
              <a:t>and </a:t>
            </a:r>
            <a:r>
              <a:rPr sz="1600" spc="-120" dirty="0">
                <a:latin typeface="Trebuchet MS"/>
                <a:cs typeface="Trebuchet MS"/>
              </a:rPr>
              <a:t>give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110" dirty="0">
                <a:latin typeface="Trebuchet MS"/>
                <a:cs typeface="Trebuchet MS"/>
              </a:rPr>
              <a:t>application </a:t>
            </a:r>
            <a:r>
              <a:rPr sz="1600" spc="-120" dirty="0">
                <a:latin typeface="Trebuchet MS"/>
                <a:cs typeface="Trebuchet MS"/>
              </a:rPr>
              <a:t>name </a:t>
            </a:r>
            <a:r>
              <a:rPr sz="1600" spc="-130" dirty="0">
                <a:latin typeface="Trebuchet MS"/>
                <a:cs typeface="Trebuchet MS"/>
              </a:rPr>
              <a:t>&amp; </a:t>
            </a:r>
            <a:r>
              <a:rPr sz="1600" spc="-90" dirty="0">
                <a:latin typeface="Trebuchet MS"/>
                <a:cs typeface="Trebuchet MS"/>
              </a:rPr>
              <a:t>python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version </a:t>
            </a:r>
            <a:r>
              <a:rPr sz="1600" spc="-114" dirty="0">
                <a:latin typeface="Trebuchet MS"/>
                <a:cs typeface="Trebuchet MS"/>
              </a:rPr>
              <a:t>used.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83845" marR="328295" indent="-271780" algn="just">
              <a:lnSpc>
                <a:spcPts val="1900"/>
              </a:lnSpc>
              <a:buFont typeface="Arial"/>
              <a:buChar char="•"/>
              <a:tabLst>
                <a:tab pos="284480" algn="l"/>
              </a:tabLst>
            </a:pPr>
            <a:r>
              <a:rPr sz="1600" spc="-85" dirty="0">
                <a:latin typeface="Trebuchet MS"/>
                <a:cs typeface="Trebuchet MS"/>
              </a:rPr>
              <a:t>Meanwhile </a:t>
            </a:r>
            <a:r>
              <a:rPr sz="1600" spc="-65" dirty="0">
                <a:latin typeface="Trebuchet MS"/>
                <a:cs typeface="Trebuchet MS"/>
              </a:rPr>
              <a:t>you </a:t>
            </a:r>
            <a:r>
              <a:rPr sz="1600" spc="-70" dirty="0">
                <a:latin typeface="Trebuchet MS"/>
                <a:cs typeface="Trebuchet MS"/>
              </a:rPr>
              <a:t>open </a:t>
            </a:r>
            <a:r>
              <a:rPr sz="1600" spc="-5" dirty="0">
                <a:latin typeface="Trebuchet MS"/>
                <a:cs typeface="Trebuchet MS"/>
              </a:rPr>
              <a:t>Code </a:t>
            </a:r>
            <a:r>
              <a:rPr sz="1600" spc="-110" dirty="0">
                <a:latin typeface="Trebuchet MS"/>
                <a:cs typeface="Trebuchet MS"/>
              </a:rPr>
              <a:t>pipeline </a:t>
            </a:r>
            <a:r>
              <a:rPr sz="1600" spc="-95" dirty="0">
                <a:latin typeface="Trebuchet MS"/>
                <a:cs typeface="Trebuchet MS"/>
              </a:rPr>
              <a:t>in </a:t>
            </a:r>
            <a:r>
              <a:rPr sz="1600" spc="-5" dirty="0">
                <a:latin typeface="Trebuchet MS"/>
                <a:cs typeface="Trebuchet MS"/>
              </a:rPr>
              <a:t>AWS, </a:t>
            </a:r>
            <a:r>
              <a:rPr sz="1600" spc="-110" dirty="0">
                <a:latin typeface="Trebuchet MS"/>
                <a:cs typeface="Trebuchet MS"/>
              </a:rPr>
              <a:t>and </a:t>
            </a:r>
            <a:r>
              <a:rPr sz="1600" spc="-65" dirty="0">
                <a:latin typeface="Trebuchet MS"/>
                <a:cs typeface="Trebuchet MS"/>
              </a:rPr>
              <a:t>you </a:t>
            </a:r>
            <a:r>
              <a:rPr sz="1600" spc="-100" dirty="0">
                <a:latin typeface="Trebuchet MS"/>
                <a:cs typeface="Trebuchet MS"/>
              </a:rPr>
              <a:t>click </a:t>
            </a:r>
            <a:r>
              <a:rPr sz="1600" spc="-35" dirty="0">
                <a:latin typeface="Trebuchet MS"/>
                <a:cs typeface="Trebuchet MS"/>
              </a:rPr>
              <a:t>on </a:t>
            </a:r>
            <a:r>
              <a:rPr sz="1600" spc="-110" dirty="0">
                <a:latin typeface="Trebuchet MS"/>
                <a:cs typeface="Trebuchet MS"/>
              </a:rPr>
              <a:t>create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120" dirty="0">
                <a:latin typeface="Trebuchet MS"/>
                <a:cs typeface="Trebuchet MS"/>
              </a:rPr>
              <a:t>pipeline, give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110" dirty="0">
                <a:latin typeface="Trebuchet MS"/>
                <a:cs typeface="Trebuchet MS"/>
              </a:rPr>
              <a:t>pipeline  </a:t>
            </a:r>
            <a:r>
              <a:rPr sz="1600" spc="-140" dirty="0">
                <a:latin typeface="Trebuchet MS"/>
                <a:cs typeface="Trebuchet MS"/>
              </a:rPr>
              <a:t>name, </a:t>
            </a:r>
            <a:r>
              <a:rPr sz="1600" spc="-85" dirty="0">
                <a:latin typeface="Trebuchet MS"/>
                <a:cs typeface="Trebuchet MS"/>
              </a:rPr>
              <a:t>connect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35" dirty="0">
                <a:latin typeface="Trebuchet MS"/>
                <a:cs typeface="Trebuchet MS"/>
              </a:rPr>
              <a:t>GitHub </a:t>
            </a:r>
            <a:r>
              <a:rPr sz="1600" spc="-65" dirty="0">
                <a:latin typeface="Trebuchet MS"/>
                <a:cs typeface="Trebuchet MS"/>
              </a:rPr>
              <a:t>version </a:t>
            </a:r>
            <a:r>
              <a:rPr sz="1600" spc="-40" dirty="0">
                <a:latin typeface="Trebuchet MS"/>
                <a:cs typeface="Trebuchet MS"/>
              </a:rPr>
              <a:t>2 </a:t>
            </a:r>
            <a:r>
              <a:rPr sz="1600" spc="-100" dirty="0">
                <a:latin typeface="Trebuchet MS"/>
                <a:cs typeface="Trebuchet MS"/>
              </a:rPr>
              <a:t>as </a:t>
            </a:r>
            <a:r>
              <a:rPr sz="1600" spc="-50" dirty="0">
                <a:latin typeface="Trebuchet MS"/>
                <a:cs typeface="Trebuchet MS"/>
              </a:rPr>
              <a:t>your </a:t>
            </a:r>
            <a:r>
              <a:rPr sz="1600" spc="-60" dirty="0">
                <a:latin typeface="Trebuchet MS"/>
                <a:cs typeface="Trebuchet MS"/>
              </a:rPr>
              <a:t>source </a:t>
            </a:r>
            <a:r>
              <a:rPr sz="1600" spc="-70" dirty="0">
                <a:latin typeface="Trebuchet MS"/>
                <a:cs typeface="Trebuchet MS"/>
              </a:rPr>
              <a:t>provider </a:t>
            </a:r>
            <a:r>
              <a:rPr sz="1600" spc="-80" dirty="0">
                <a:latin typeface="Trebuchet MS"/>
                <a:cs typeface="Trebuchet MS"/>
              </a:rPr>
              <a:t>thus </a:t>
            </a:r>
            <a:r>
              <a:rPr sz="1600" spc="-110" dirty="0">
                <a:latin typeface="Trebuchet MS"/>
                <a:cs typeface="Trebuchet MS"/>
              </a:rPr>
              <a:t>creating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80" dirty="0">
                <a:latin typeface="Trebuchet MS"/>
                <a:cs typeface="Trebuchet MS"/>
              </a:rPr>
              <a:t>connection </a:t>
            </a:r>
            <a:r>
              <a:rPr sz="1600" spc="-110" dirty="0">
                <a:latin typeface="Trebuchet MS"/>
                <a:cs typeface="Trebuchet MS"/>
              </a:rPr>
              <a:t>giving  </a:t>
            </a:r>
            <a:r>
              <a:rPr sz="1600" spc="-120" dirty="0">
                <a:latin typeface="Trebuchet MS"/>
                <a:cs typeface="Trebuchet MS"/>
              </a:rPr>
              <a:t>name </a:t>
            </a:r>
            <a:r>
              <a:rPr sz="1600" spc="-9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Trebuchet MS"/>
                <a:cs typeface="Trebuchet MS"/>
              </a:rPr>
              <a:t>your </a:t>
            </a:r>
            <a:r>
              <a:rPr sz="1600" spc="-35" dirty="0">
                <a:latin typeface="Trebuchet MS"/>
                <a:cs typeface="Trebuchet MS"/>
              </a:rPr>
              <a:t>GitHub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repository.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83845" marR="155575" indent="-271780">
              <a:lnSpc>
                <a:spcPts val="1900"/>
              </a:lnSpc>
              <a:spcBef>
                <a:spcPts val="5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600" spc="-65" dirty="0">
                <a:latin typeface="Trebuchet MS"/>
                <a:cs typeface="Trebuchet MS"/>
              </a:rPr>
              <a:t>Then </a:t>
            </a:r>
            <a:r>
              <a:rPr sz="1600" spc="-70" dirty="0">
                <a:latin typeface="Trebuchet MS"/>
                <a:cs typeface="Trebuchet MS"/>
              </a:rPr>
              <a:t>you </a:t>
            </a:r>
            <a:r>
              <a:rPr sz="1600" spc="-55" dirty="0">
                <a:latin typeface="Trebuchet MS"/>
                <a:cs typeface="Trebuchet MS"/>
              </a:rPr>
              <a:t>choose </a:t>
            </a:r>
            <a:r>
              <a:rPr sz="1600" spc="-50" dirty="0">
                <a:latin typeface="Trebuchet MS"/>
                <a:cs typeface="Trebuchet MS"/>
              </a:rPr>
              <a:t>your </a:t>
            </a:r>
            <a:r>
              <a:rPr sz="1600" spc="-100" dirty="0">
                <a:latin typeface="Trebuchet MS"/>
                <a:cs typeface="Trebuchet MS"/>
              </a:rPr>
              <a:t>deployment </a:t>
            </a:r>
            <a:r>
              <a:rPr sz="1600" spc="-70" dirty="0">
                <a:latin typeface="Trebuchet MS"/>
                <a:cs typeface="Trebuchet MS"/>
              </a:rPr>
              <a:t>provider </a:t>
            </a:r>
            <a:r>
              <a:rPr sz="1600" spc="-100" dirty="0">
                <a:latin typeface="Trebuchet MS"/>
                <a:cs typeface="Trebuchet MS"/>
              </a:rPr>
              <a:t>as </a:t>
            </a:r>
            <a:r>
              <a:rPr sz="1600" spc="80" dirty="0">
                <a:latin typeface="Trebuchet MS"/>
                <a:cs typeface="Trebuchet MS"/>
              </a:rPr>
              <a:t>AWS </a:t>
            </a:r>
            <a:r>
              <a:rPr sz="1600" spc="-105" dirty="0">
                <a:latin typeface="Trebuchet MS"/>
                <a:cs typeface="Trebuchet MS"/>
              </a:rPr>
              <a:t>Elastic </a:t>
            </a:r>
            <a:r>
              <a:rPr sz="1600" spc="-114" dirty="0">
                <a:latin typeface="Trebuchet MS"/>
                <a:cs typeface="Trebuchet MS"/>
              </a:rPr>
              <a:t>Beanstalk, </a:t>
            </a:r>
            <a:r>
              <a:rPr sz="1600" spc="-120" dirty="0">
                <a:latin typeface="Trebuchet MS"/>
                <a:cs typeface="Trebuchet MS"/>
              </a:rPr>
              <a:t>give </a:t>
            </a:r>
            <a:r>
              <a:rPr sz="1600" spc="-50" dirty="0">
                <a:latin typeface="Trebuchet MS"/>
                <a:cs typeface="Trebuchet MS"/>
              </a:rPr>
              <a:t>your </a:t>
            </a:r>
            <a:r>
              <a:rPr sz="1600" spc="-110" dirty="0">
                <a:latin typeface="Trebuchet MS"/>
                <a:cs typeface="Trebuchet MS"/>
              </a:rPr>
              <a:t>application </a:t>
            </a:r>
            <a:r>
              <a:rPr sz="1600" spc="-114" dirty="0">
                <a:latin typeface="Trebuchet MS"/>
                <a:cs typeface="Trebuchet MS"/>
              </a:rPr>
              <a:t>and  </a:t>
            </a:r>
            <a:r>
              <a:rPr sz="1600" spc="-90" dirty="0">
                <a:latin typeface="Trebuchet MS"/>
                <a:cs typeface="Trebuchet MS"/>
              </a:rPr>
              <a:t>environment</a:t>
            </a:r>
            <a:r>
              <a:rPr sz="1600" spc="-6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name.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83845" marR="47625" indent="-271780">
              <a:lnSpc>
                <a:spcPts val="1900"/>
              </a:lnSpc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600" spc="-20" dirty="0">
                <a:latin typeface="Trebuchet MS"/>
                <a:cs typeface="Trebuchet MS"/>
              </a:rPr>
              <a:t>Once </a:t>
            </a:r>
            <a:r>
              <a:rPr sz="1600" spc="-95" dirty="0">
                <a:latin typeface="Trebuchet MS"/>
                <a:cs typeface="Trebuchet MS"/>
              </a:rPr>
              <a:t>these </a:t>
            </a:r>
            <a:r>
              <a:rPr sz="1600" spc="-80" dirty="0">
                <a:latin typeface="Trebuchet MS"/>
                <a:cs typeface="Trebuchet MS"/>
              </a:rPr>
              <a:t>steps </a:t>
            </a:r>
            <a:r>
              <a:rPr sz="1600" spc="-140" dirty="0">
                <a:latin typeface="Trebuchet MS"/>
                <a:cs typeface="Trebuchet MS"/>
              </a:rPr>
              <a:t>have </a:t>
            </a:r>
            <a:r>
              <a:rPr sz="1600" spc="-100" dirty="0">
                <a:latin typeface="Trebuchet MS"/>
                <a:cs typeface="Trebuchet MS"/>
              </a:rPr>
              <a:t>been </a:t>
            </a:r>
            <a:r>
              <a:rPr sz="1600" spc="-110" dirty="0">
                <a:latin typeface="Trebuchet MS"/>
                <a:cs typeface="Trebuchet MS"/>
              </a:rPr>
              <a:t>completed,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60" dirty="0">
                <a:latin typeface="Trebuchet MS"/>
                <a:cs typeface="Trebuchet MS"/>
              </a:rPr>
              <a:t>source </a:t>
            </a:r>
            <a:r>
              <a:rPr sz="1600" spc="-155" dirty="0">
                <a:latin typeface="Trebuchet MS"/>
                <a:cs typeface="Trebuchet MS"/>
              </a:rPr>
              <a:t>i.e </a:t>
            </a:r>
            <a:r>
              <a:rPr sz="1600" spc="-35" dirty="0">
                <a:latin typeface="Trebuchet MS"/>
                <a:cs typeface="Trebuchet MS"/>
              </a:rPr>
              <a:t>GitHub </a:t>
            </a:r>
            <a:r>
              <a:rPr sz="1600" spc="-80" dirty="0">
                <a:latin typeface="Trebuchet MS"/>
                <a:cs typeface="Trebuchet MS"/>
              </a:rPr>
              <a:t>connects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90" dirty="0">
                <a:latin typeface="Trebuchet MS"/>
                <a:cs typeface="Trebuchet MS"/>
              </a:rPr>
              <a:t>deploy </a:t>
            </a:r>
            <a:r>
              <a:rPr sz="1600" spc="-50" dirty="0">
                <a:latin typeface="Trebuchet MS"/>
                <a:cs typeface="Trebuchet MS"/>
              </a:rPr>
              <a:t>your </a:t>
            </a:r>
            <a:r>
              <a:rPr sz="1600" spc="-85" dirty="0">
                <a:latin typeface="Trebuchet MS"/>
                <a:cs typeface="Trebuchet MS"/>
              </a:rPr>
              <a:t>model </a:t>
            </a:r>
            <a:r>
              <a:rPr sz="1600" spc="-95" dirty="0">
                <a:latin typeface="Trebuchet MS"/>
                <a:cs typeface="Trebuchet MS"/>
              </a:rPr>
              <a:t>in  </a:t>
            </a:r>
            <a:r>
              <a:rPr sz="1600" spc="-110" dirty="0">
                <a:latin typeface="Trebuchet MS"/>
                <a:cs typeface="Trebuchet MS"/>
              </a:rPr>
              <a:t>elastic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beanstalk.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83845" marR="34925" indent="-271780">
              <a:lnSpc>
                <a:spcPts val="1900"/>
              </a:lnSpc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600" spc="-20" dirty="0">
                <a:latin typeface="Trebuchet MS"/>
                <a:cs typeface="Trebuchet MS"/>
              </a:rPr>
              <a:t>Once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95" dirty="0">
                <a:latin typeface="Trebuchet MS"/>
                <a:cs typeface="Trebuchet MS"/>
              </a:rPr>
              <a:t>deployment </a:t>
            </a:r>
            <a:r>
              <a:rPr sz="1600" spc="-100" dirty="0">
                <a:latin typeface="Trebuchet MS"/>
                <a:cs typeface="Trebuchet MS"/>
              </a:rPr>
              <a:t>has </a:t>
            </a:r>
            <a:r>
              <a:rPr sz="1600" spc="-110" dirty="0">
                <a:latin typeface="Trebuchet MS"/>
                <a:cs typeface="Trebuchet MS"/>
              </a:rPr>
              <a:t>succeeded, </a:t>
            </a:r>
            <a:r>
              <a:rPr sz="1600" spc="-100" dirty="0">
                <a:latin typeface="Trebuchet MS"/>
                <a:cs typeface="Trebuchet MS"/>
              </a:rPr>
              <a:t>then </a:t>
            </a:r>
            <a:r>
              <a:rPr sz="1600" spc="-85" dirty="0">
                <a:latin typeface="Trebuchet MS"/>
                <a:cs typeface="Trebuchet MS"/>
              </a:rPr>
              <a:t>when </a:t>
            </a:r>
            <a:r>
              <a:rPr sz="1600" spc="-65" dirty="0">
                <a:latin typeface="Trebuchet MS"/>
                <a:cs typeface="Trebuchet MS"/>
              </a:rPr>
              <a:t>you </a:t>
            </a:r>
            <a:r>
              <a:rPr sz="1600" spc="-100" dirty="0">
                <a:latin typeface="Trebuchet MS"/>
                <a:cs typeface="Trebuchet MS"/>
              </a:rPr>
              <a:t>click </a:t>
            </a:r>
            <a:r>
              <a:rPr sz="1600" spc="-35" dirty="0">
                <a:latin typeface="Trebuchet MS"/>
                <a:cs typeface="Trebuchet MS"/>
              </a:rPr>
              <a:t>on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90" dirty="0">
                <a:latin typeface="Trebuchet MS"/>
                <a:cs typeface="Trebuchet MS"/>
              </a:rPr>
              <a:t>environment </a:t>
            </a:r>
            <a:r>
              <a:rPr sz="1600" spc="-120" dirty="0">
                <a:latin typeface="Trebuchet MS"/>
                <a:cs typeface="Trebuchet MS"/>
              </a:rPr>
              <a:t>name </a:t>
            </a:r>
            <a:r>
              <a:rPr sz="1600" spc="-65" dirty="0">
                <a:latin typeface="Trebuchet MS"/>
                <a:cs typeface="Trebuchet MS"/>
              </a:rPr>
              <a:t>you </a:t>
            </a:r>
            <a:r>
              <a:rPr sz="1600" spc="-105" dirty="0">
                <a:latin typeface="Trebuchet MS"/>
                <a:cs typeface="Trebuchet MS"/>
              </a:rPr>
              <a:t>will </a:t>
            </a:r>
            <a:r>
              <a:rPr sz="1600" spc="-120" dirty="0">
                <a:latin typeface="Trebuchet MS"/>
                <a:cs typeface="Trebuchet MS"/>
              </a:rPr>
              <a:t>get 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95" dirty="0">
                <a:latin typeface="Trebuchet MS"/>
                <a:cs typeface="Trebuchet MS"/>
              </a:rPr>
              <a:t>link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100" dirty="0">
                <a:latin typeface="Trebuchet MS"/>
                <a:cs typeface="Trebuchet MS"/>
              </a:rPr>
              <a:t>web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spc="-120" dirty="0">
                <a:latin typeface="Trebuchet MS"/>
                <a:cs typeface="Trebuchet MS"/>
              </a:rPr>
              <a:t>application.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9561" y="1248905"/>
            <a:ext cx="8512175" cy="4952365"/>
          </a:xfrm>
          <a:custGeom>
            <a:avLst/>
            <a:gdLst/>
            <a:ahLst/>
            <a:cxnLst/>
            <a:rect l="l" t="t" r="r" b="b"/>
            <a:pathLst>
              <a:path w="8512175" h="4952365">
                <a:moveTo>
                  <a:pt x="0" y="0"/>
                </a:moveTo>
                <a:lnTo>
                  <a:pt x="8512085" y="0"/>
                </a:lnTo>
                <a:lnTo>
                  <a:pt x="8512085" y="4952010"/>
                </a:lnTo>
                <a:lnTo>
                  <a:pt x="0" y="4952010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F8B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Objective:</a:t>
            </a:r>
          </a:p>
          <a:p>
            <a:pPr marL="356235" marR="5080">
              <a:lnSpc>
                <a:spcPct val="99500"/>
              </a:lnSpc>
              <a:spcBef>
                <a:spcPts val="75"/>
              </a:spcBef>
              <a:tabLst>
                <a:tab pos="7579995" algn="l"/>
              </a:tabLst>
            </a:pPr>
            <a:r>
              <a:rPr sz="1900" u="none" spc="-110" dirty="0"/>
              <a:t>To </a:t>
            </a:r>
            <a:r>
              <a:rPr sz="1900" u="none" spc="-120" dirty="0"/>
              <a:t>create </a:t>
            </a:r>
            <a:r>
              <a:rPr sz="1900" u="none" spc="-190" dirty="0"/>
              <a:t>a </a:t>
            </a:r>
            <a:r>
              <a:rPr sz="1900" u="none" spc="-95" dirty="0"/>
              <a:t>insurance </a:t>
            </a:r>
            <a:r>
              <a:rPr sz="1900" u="none" spc="-105" dirty="0"/>
              <a:t>premium </a:t>
            </a:r>
            <a:r>
              <a:rPr sz="1900" u="none" spc="-114" dirty="0"/>
              <a:t>predictive </a:t>
            </a:r>
            <a:r>
              <a:rPr sz="1900" u="none" spc="-90" dirty="0"/>
              <a:t>model </a:t>
            </a:r>
            <a:r>
              <a:rPr sz="1900" u="none" spc="-50" dirty="0"/>
              <a:t>to </a:t>
            </a:r>
            <a:r>
              <a:rPr sz="1900" u="none" spc="-125" dirty="0"/>
              <a:t>estimate </a:t>
            </a:r>
            <a:r>
              <a:rPr sz="1900" u="none" spc="-114" dirty="0"/>
              <a:t>the </a:t>
            </a:r>
            <a:r>
              <a:rPr sz="1900" u="none" spc="-65" dirty="0"/>
              <a:t>cost </a:t>
            </a:r>
            <a:r>
              <a:rPr sz="1900" u="none" spc="-100" dirty="0"/>
              <a:t>of </a:t>
            </a:r>
            <a:r>
              <a:rPr sz="1900" u="none" spc="-95" dirty="0"/>
              <a:t>insurance  </a:t>
            </a:r>
            <a:r>
              <a:rPr sz="1900" u="none" spc="-70" dirty="0"/>
              <a:t>for </a:t>
            </a:r>
            <a:r>
              <a:rPr sz="1900" u="none" spc="-140" dirty="0"/>
              <a:t>an </a:t>
            </a:r>
            <a:r>
              <a:rPr sz="1900" u="none" spc="-120" dirty="0"/>
              <a:t>individual </a:t>
            </a:r>
            <a:r>
              <a:rPr sz="1900" u="none" spc="-110" dirty="0"/>
              <a:t>based </a:t>
            </a:r>
            <a:r>
              <a:rPr sz="1900" u="none" spc="-30" dirty="0"/>
              <a:t>on </a:t>
            </a:r>
            <a:r>
              <a:rPr sz="1900" u="none" spc="-114" dirty="0"/>
              <a:t>the </a:t>
            </a:r>
            <a:r>
              <a:rPr sz="1900" u="none" spc="-60" dirty="0"/>
              <a:t>user </a:t>
            </a:r>
            <a:r>
              <a:rPr sz="1900" u="none" spc="-100" dirty="0"/>
              <a:t>inputs </a:t>
            </a:r>
            <a:r>
              <a:rPr sz="1900" u="none" spc="-130" dirty="0"/>
              <a:t>given </a:t>
            </a:r>
            <a:r>
              <a:rPr sz="1900" u="none" spc="-120" dirty="0"/>
              <a:t>by </a:t>
            </a:r>
            <a:r>
              <a:rPr sz="1900" u="none" spc="-114" dirty="0"/>
              <a:t>them </a:t>
            </a:r>
            <a:r>
              <a:rPr sz="1900" u="none" spc="-30" dirty="0"/>
              <a:t>on </a:t>
            </a:r>
            <a:r>
              <a:rPr sz="1900" u="none" spc="80" dirty="0"/>
              <a:t> </a:t>
            </a:r>
            <a:r>
              <a:rPr sz="1900" u="none" spc="-114" dirty="0"/>
              <a:t>the</a:t>
            </a:r>
            <a:r>
              <a:rPr sz="1900" u="none" spc="-40" dirty="0"/>
              <a:t> </a:t>
            </a:r>
            <a:r>
              <a:rPr sz="1900" u="none" spc="-105" dirty="0"/>
              <a:t>following	</a:t>
            </a:r>
            <a:r>
              <a:rPr sz="1900" u="none" spc="-50" dirty="0"/>
              <a:t>6</a:t>
            </a:r>
            <a:r>
              <a:rPr sz="1900" u="none" spc="-125" dirty="0"/>
              <a:t> </a:t>
            </a:r>
            <a:r>
              <a:rPr sz="1900" u="none" spc="-105" dirty="0"/>
              <a:t>attributes  </a:t>
            </a:r>
            <a:r>
              <a:rPr sz="1900" u="none" spc="-100" dirty="0"/>
              <a:t>of </a:t>
            </a:r>
            <a:r>
              <a:rPr sz="1900" u="none" spc="-180" dirty="0"/>
              <a:t>age, </a:t>
            </a:r>
            <a:r>
              <a:rPr sz="1900" u="none" spc="-114" dirty="0"/>
              <a:t>sex, </a:t>
            </a:r>
            <a:r>
              <a:rPr sz="1900" u="none" spc="-70" dirty="0"/>
              <a:t>body </a:t>
            </a:r>
            <a:r>
              <a:rPr sz="1900" u="none" spc="-100" dirty="0"/>
              <a:t>mass </a:t>
            </a:r>
            <a:r>
              <a:rPr sz="1900" u="none" spc="-120" dirty="0"/>
              <a:t>index, </a:t>
            </a:r>
            <a:r>
              <a:rPr sz="1900" u="none" spc="-30" dirty="0"/>
              <a:t>no </a:t>
            </a:r>
            <a:r>
              <a:rPr sz="1900" u="none" spc="-100" dirty="0"/>
              <a:t>of </a:t>
            </a:r>
            <a:r>
              <a:rPr sz="1900" u="none" spc="-125" dirty="0"/>
              <a:t>children, </a:t>
            </a:r>
            <a:r>
              <a:rPr sz="1900" u="none" spc="-60" dirty="0"/>
              <a:t>smoker </a:t>
            </a:r>
            <a:r>
              <a:rPr sz="1900" u="none" spc="20" dirty="0"/>
              <a:t>or </a:t>
            </a:r>
            <a:r>
              <a:rPr sz="1900" u="none" spc="-50" dirty="0"/>
              <a:t>non </a:t>
            </a:r>
            <a:r>
              <a:rPr sz="1900" u="none" spc="-120" dirty="0"/>
              <a:t>smoker, </a:t>
            </a:r>
            <a:r>
              <a:rPr sz="1900" u="none" spc="-85" dirty="0"/>
              <a:t>region </a:t>
            </a:r>
            <a:r>
              <a:rPr sz="1900" u="none" spc="-120" dirty="0"/>
              <a:t>they  </a:t>
            </a:r>
            <a:r>
              <a:rPr sz="1900" u="none" spc="-100" dirty="0"/>
              <a:t>belong</a:t>
            </a:r>
            <a:r>
              <a:rPr sz="1900" u="none" spc="-55" dirty="0"/>
              <a:t> </a:t>
            </a:r>
            <a:r>
              <a:rPr sz="1900" u="none" spc="-145" dirty="0"/>
              <a:t>to.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329245" y="3345234"/>
            <a:ext cx="7656830" cy="20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Benefits:</a:t>
            </a:r>
            <a:endParaRPr sz="2200">
              <a:latin typeface="Trebuchet MS"/>
              <a:cs typeface="Trebuchet MS"/>
            </a:endParaRPr>
          </a:p>
          <a:p>
            <a:pPr marL="283845" marR="22860" indent="-271780">
              <a:lnSpc>
                <a:spcPts val="2300"/>
              </a:lnSpc>
              <a:spcBef>
                <a:spcPts val="4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900" spc="-65" dirty="0">
                <a:latin typeface="Trebuchet MS"/>
                <a:cs typeface="Trebuchet MS"/>
              </a:rPr>
              <a:t>Gives </a:t>
            </a:r>
            <a:r>
              <a:rPr sz="1900" spc="-140" dirty="0">
                <a:latin typeface="Trebuchet MS"/>
                <a:cs typeface="Trebuchet MS"/>
              </a:rPr>
              <a:t>an </a:t>
            </a:r>
            <a:r>
              <a:rPr sz="1900" spc="-120" dirty="0">
                <a:latin typeface="Trebuchet MS"/>
                <a:cs typeface="Trebuchet MS"/>
              </a:rPr>
              <a:t>estimated </a:t>
            </a:r>
            <a:r>
              <a:rPr sz="1900" spc="-65" dirty="0">
                <a:latin typeface="Trebuchet MS"/>
                <a:cs typeface="Trebuchet MS"/>
              </a:rPr>
              <a:t>cost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95" dirty="0">
                <a:latin typeface="Trebuchet MS"/>
                <a:cs typeface="Trebuchet MS"/>
              </a:rPr>
              <a:t>insurance </a:t>
            </a:r>
            <a:r>
              <a:rPr sz="1900" spc="-105" dirty="0">
                <a:latin typeface="Trebuchet MS"/>
                <a:cs typeface="Trebuchet MS"/>
              </a:rPr>
              <a:t>premium </a:t>
            </a:r>
            <a:r>
              <a:rPr sz="1900" spc="-110" dirty="0">
                <a:latin typeface="Trebuchet MS"/>
                <a:cs typeface="Trebuchet MS"/>
              </a:rPr>
              <a:t>pertaining </a:t>
            </a:r>
            <a:r>
              <a:rPr sz="1900" spc="-50" dirty="0">
                <a:latin typeface="Trebuchet MS"/>
                <a:cs typeface="Trebuchet MS"/>
              </a:rPr>
              <a:t>to </a:t>
            </a:r>
            <a:r>
              <a:rPr sz="1900" spc="-95" dirty="0">
                <a:latin typeface="Trebuchet MS"/>
                <a:cs typeface="Trebuchet MS"/>
              </a:rPr>
              <a:t>their </a:t>
            </a:r>
            <a:r>
              <a:rPr sz="1900" spc="-120" dirty="0">
                <a:latin typeface="Trebuchet MS"/>
                <a:cs typeface="Trebuchet MS"/>
              </a:rPr>
              <a:t>individual  </a:t>
            </a:r>
            <a:r>
              <a:rPr sz="1900" spc="-105" dirty="0">
                <a:latin typeface="Trebuchet MS"/>
                <a:cs typeface="Trebuchet MS"/>
              </a:rPr>
              <a:t>physiological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40" dirty="0">
                <a:latin typeface="Trebuchet MS"/>
                <a:cs typeface="Trebuchet MS"/>
              </a:rPr>
              <a:t>features.</a:t>
            </a:r>
            <a:endParaRPr sz="1900">
              <a:latin typeface="Trebuchet MS"/>
              <a:cs typeface="Trebuchet MS"/>
            </a:endParaRPr>
          </a:p>
          <a:p>
            <a:pPr marL="283845" indent="-271780">
              <a:lnSpc>
                <a:spcPts val="2225"/>
              </a:lnSpc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900" spc="-65" dirty="0">
                <a:latin typeface="Trebuchet MS"/>
                <a:cs typeface="Trebuchet MS"/>
              </a:rPr>
              <a:t>Help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20" dirty="0">
                <a:latin typeface="Trebuchet MS"/>
                <a:cs typeface="Trebuchet MS"/>
              </a:rPr>
              <a:t>individual </a:t>
            </a:r>
            <a:r>
              <a:rPr sz="1900" spc="-135" dirty="0">
                <a:latin typeface="Trebuchet MS"/>
                <a:cs typeface="Trebuchet MS"/>
              </a:rPr>
              <a:t>plan </a:t>
            </a:r>
            <a:r>
              <a:rPr sz="1900" spc="-95" dirty="0">
                <a:latin typeface="Trebuchet MS"/>
                <a:cs typeface="Trebuchet MS"/>
              </a:rPr>
              <a:t>their insurance </a:t>
            </a:r>
            <a:r>
              <a:rPr sz="1900" spc="-105" dirty="0">
                <a:latin typeface="Trebuchet MS"/>
                <a:cs typeface="Trebuchet MS"/>
              </a:rPr>
              <a:t>premium </a:t>
            </a:r>
            <a:r>
              <a:rPr sz="1900" spc="-70" dirty="0">
                <a:latin typeface="Trebuchet MS"/>
                <a:cs typeface="Trebuchet MS"/>
              </a:rPr>
              <a:t>for </a:t>
            </a:r>
            <a:r>
              <a:rPr sz="1900" spc="-190" dirty="0">
                <a:latin typeface="Trebuchet MS"/>
                <a:cs typeface="Trebuchet MS"/>
              </a:rPr>
              <a:t>a </a:t>
            </a:r>
            <a:r>
              <a:rPr sz="1900" spc="-130" dirty="0">
                <a:latin typeface="Trebuchet MS"/>
                <a:cs typeface="Trebuchet MS"/>
              </a:rPr>
              <a:t>given </a:t>
            </a:r>
            <a:r>
              <a:rPr sz="1900" spc="-70" dirty="0">
                <a:latin typeface="Trebuchet MS"/>
                <a:cs typeface="Trebuchet MS"/>
              </a:rPr>
              <a:t>period </a:t>
            </a:r>
            <a:r>
              <a:rPr sz="1900" spc="-100" dirty="0">
                <a:latin typeface="Trebuchet MS"/>
                <a:cs typeface="Trebuchet MS"/>
              </a:rPr>
              <a:t>of</a:t>
            </a:r>
            <a:r>
              <a:rPr sz="1900" spc="260" dirty="0">
                <a:latin typeface="Trebuchet MS"/>
                <a:cs typeface="Trebuchet MS"/>
              </a:rPr>
              <a:t> </a:t>
            </a:r>
            <a:r>
              <a:rPr sz="1900" spc="-150" dirty="0">
                <a:latin typeface="Trebuchet MS"/>
                <a:cs typeface="Trebuchet MS"/>
              </a:rPr>
              <a:t>time.</a:t>
            </a:r>
            <a:endParaRPr sz="1900">
              <a:latin typeface="Trebuchet MS"/>
              <a:cs typeface="Trebuchet MS"/>
            </a:endParaRPr>
          </a:p>
          <a:p>
            <a:pPr marL="283845" indent="-271780">
              <a:lnSpc>
                <a:spcPts val="2240"/>
              </a:lnSpc>
              <a:spcBef>
                <a:spcPts val="25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900" spc="-65" dirty="0">
                <a:latin typeface="Trebuchet MS"/>
                <a:cs typeface="Trebuchet MS"/>
              </a:rPr>
              <a:t>Gives </a:t>
            </a:r>
            <a:r>
              <a:rPr sz="1900" spc="-114" dirty="0">
                <a:latin typeface="Trebuchet MS"/>
                <a:cs typeface="Trebuchet MS"/>
              </a:rPr>
              <a:t>them the clarity </a:t>
            </a:r>
            <a:r>
              <a:rPr sz="1900" spc="-100" dirty="0">
                <a:latin typeface="Trebuchet MS"/>
                <a:cs typeface="Trebuchet MS"/>
              </a:rPr>
              <a:t>about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00" dirty="0">
                <a:latin typeface="Trebuchet MS"/>
                <a:cs typeface="Trebuchet MS"/>
              </a:rPr>
              <a:t>best suited </a:t>
            </a:r>
            <a:r>
              <a:rPr sz="1900" spc="-95" dirty="0">
                <a:latin typeface="Trebuchet MS"/>
                <a:cs typeface="Trebuchet MS"/>
              </a:rPr>
              <a:t>insurance </a:t>
            </a:r>
            <a:r>
              <a:rPr sz="1900" spc="-114" dirty="0">
                <a:latin typeface="Trebuchet MS"/>
                <a:cs typeface="Trebuchet MS"/>
              </a:rPr>
              <a:t>plans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for </a:t>
            </a:r>
            <a:r>
              <a:rPr sz="1900" spc="-150" dirty="0">
                <a:latin typeface="Trebuchet MS"/>
                <a:cs typeface="Trebuchet MS"/>
              </a:rPr>
              <a:t>them.</a:t>
            </a:r>
            <a:endParaRPr sz="1900">
              <a:latin typeface="Trebuchet MS"/>
              <a:cs typeface="Trebuchet MS"/>
            </a:endParaRPr>
          </a:p>
          <a:p>
            <a:pPr marL="283845" marR="315595" indent="-271780">
              <a:lnSpc>
                <a:spcPts val="2300"/>
              </a:lnSpc>
              <a:spcBef>
                <a:spcPts val="2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1900" spc="-110" dirty="0">
                <a:latin typeface="Trebuchet MS"/>
                <a:cs typeface="Trebuchet MS"/>
              </a:rPr>
              <a:t>To learn </a:t>
            </a:r>
            <a:r>
              <a:rPr sz="1900" spc="-100" dirty="0">
                <a:latin typeface="Trebuchet MS"/>
                <a:cs typeface="Trebuchet MS"/>
              </a:rPr>
              <a:t>about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75" dirty="0">
                <a:latin typeface="Trebuchet MS"/>
                <a:cs typeface="Trebuchet MS"/>
              </a:rPr>
              <a:t>scope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25" dirty="0">
                <a:latin typeface="Trebuchet MS"/>
                <a:cs typeface="Trebuchet MS"/>
              </a:rPr>
              <a:t>benefits </a:t>
            </a:r>
            <a:r>
              <a:rPr sz="1900" spc="-110" dirty="0">
                <a:latin typeface="Trebuchet MS"/>
                <a:cs typeface="Trebuchet MS"/>
              </a:rPr>
              <a:t>included in </a:t>
            </a:r>
            <a:r>
              <a:rPr sz="1900" spc="-180" dirty="0">
                <a:latin typeface="Trebuchet MS"/>
                <a:cs typeface="Trebuchet MS"/>
              </a:rPr>
              <a:t>it, </a:t>
            </a:r>
            <a:r>
              <a:rPr sz="1900" spc="-114" dirty="0">
                <a:latin typeface="Trebuchet MS"/>
                <a:cs typeface="Trebuchet MS"/>
              </a:rPr>
              <a:t>the plans </a:t>
            </a:r>
            <a:r>
              <a:rPr sz="1900" spc="-65" dirty="0">
                <a:latin typeface="Trebuchet MS"/>
                <a:cs typeface="Trebuchet MS"/>
              </a:rPr>
              <a:t>cost </a:t>
            </a:r>
            <a:r>
              <a:rPr sz="1900" spc="-100" dirty="0">
                <a:latin typeface="Trebuchet MS"/>
                <a:cs typeface="Trebuchet MS"/>
              </a:rPr>
              <a:t>sharing  </a:t>
            </a:r>
            <a:r>
              <a:rPr sz="1900" spc="-95" dirty="0">
                <a:latin typeface="Trebuchet MS"/>
                <a:cs typeface="Trebuchet MS"/>
              </a:rPr>
              <a:t>requirements </a:t>
            </a:r>
            <a:r>
              <a:rPr sz="1900" spc="-125" dirty="0">
                <a:latin typeface="Trebuchet MS"/>
                <a:cs typeface="Trebuchet MS"/>
              </a:rPr>
              <a:t>and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00" dirty="0">
                <a:latin typeface="Trebuchet MS"/>
                <a:cs typeface="Trebuchet MS"/>
              </a:rPr>
              <a:t>extent of</a:t>
            </a:r>
            <a:r>
              <a:rPr sz="1900" spc="180" dirty="0">
                <a:latin typeface="Trebuchet MS"/>
                <a:cs typeface="Trebuchet MS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coverage.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034" y="2023630"/>
            <a:ext cx="7564120" cy="3220085"/>
          </a:xfrm>
          <a:prstGeom prst="rect">
            <a:avLst/>
          </a:prstGeom>
          <a:solidFill>
            <a:srgbClr val="F3F3F2"/>
          </a:solidFill>
          <a:ln w="12712">
            <a:solidFill>
              <a:srgbClr val="F8B323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95"/>
              </a:spcBef>
            </a:pPr>
            <a:r>
              <a:rPr sz="2200" u="heavy" spc="-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 </a:t>
            </a:r>
            <a:r>
              <a:rPr sz="2200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Sharing </a:t>
            </a:r>
            <a:r>
              <a:rPr sz="2200" u="heavy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Agreement</a:t>
            </a:r>
            <a:r>
              <a:rPr sz="2200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9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  <a:p>
            <a:pPr marL="660400" indent="-227329">
              <a:lnSpc>
                <a:spcPct val="100000"/>
              </a:lnSpc>
              <a:spcBef>
                <a:spcPts val="825"/>
              </a:spcBef>
              <a:buSzPct val="57894"/>
              <a:buFont typeface="Times New Roman"/>
              <a:buChar char="□"/>
              <a:tabLst>
                <a:tab pos="661035" algn="l"/>
              </a:tabLst>
            </a:pPr>
            <a:r>
              <a:rPr sz="1900" spc="-125" dirty="0">
                <a:latin typeface="Trebuchet MS"/>
                <a:cs typeface="Trebuchet MS"/>
              </a:rPr>
              <a:t>Sample </a:t>
            </a:r>
            <a:r>
              <a:rPr sz="1900" spc="-160" dirty="0">
                <a:latin typeface="Trebuchet MS"/>
                <a:cs typeface="Trebuchet MS"/>
              </a:rPr>
              <a:t>file </a:t>
            </a:r>
            <a:r>
              <a:rPr sz="1900" spc="-130" dirty="0">
                <a:latin typeface="Trebuchet MS"/>
                <a:cs typeface="Trebuchet MS"/>
              </a:rPr>
              <a:t>name</a:t>
            </a:r>
            <a:r>
              <a:rPr sz="1900" spc="100" dirty="0">
                <a:latin typeface="Trebuchet MS"/>
                <a:cs typeface="Trebuchet MS"/>
              </a:rPr>
              <a:t> </a:t>
            </a:r>
            <a:r>
              <a:rPr sz="1900" spc="-125" dirty="0">
                <a:latin typeface="Trebuchet MS"/>
                <a:cs typeface="Trebuchet MS"/>
              </a:rPr>
              <a:t>(dataset.csv)</a:t>
            </a:r>
            <a:endParaRPr sz="1900">
              <a:latin typeface="Trebuchet MS"/>
              <a:cs typeface="Trebuchet MS"/>
            </a:endParaRPr>
          </a:p>
          <a:p>
            <a:pPr marL="660400" indent="-227329">
              <a:lnSpc>
                <a:spcPct val="100000"/>
              </a:lnSpc>
              <a:spcBef>
                <a:spcPts val="825"/>
              </a:spcBef>
              <a:buSzPct val="57894"/>
              <a:buFont typeface="Times New Roman"/>
              <a:buChar char="□"/>
              <a:tabLst>
                <a:tab pos="661035" algn="l"/>
              </a:tabLst>
            </a:pPr>
            <a:r>
              <a:rPr sz="1900" spc="-105" dirty="0">
                <a:latin typeface="Trebuchet MS"/>
                <a:cs typeface="Trebuchet MS"/>
              </a:rPr>
              <a:t>Length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35" dirty="0">
                <a:latin typeface="Trebuchet MS"/>
                <a:cs typeface="Trebuchet MS"/>
              </a:rPr>
              <a:t>date </a:t>
            </a:r>
            <a:r>
              <a:rPr sz="1900" spc="-105" dirty="0">
                <a:latin typeface="Trebuchet MS"/>
                <a:cs typeface="Trebuchet MS"/>
              </a:rPr>
              <a:t>stamp(8</a:t>
            </a:r>
            <a:r>
              <a:rPr sz="1900" spc="14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digits)</a:t>
            </a:r>
            <a:endParaRPr sz="1900">
              <a:latin typeface="Trebuchet MS"/>
              <a:cs typeface="Trebuchet MS"/>
            </a:endParaRPr>
          </a:p>
          <a:p>
            <a:pPr marL="660400" indent="-227329">
              <a:lnSpc>
                <a:spcPct val="100000"/>
              </a:lnSpc>
              <a:spcBef>
                <a:spcPts val="819"/>
              </a:spcBef>
              <a:buSzPct val="57894"/>
              <a:buFont typeface="Times New Roman"/>
              <a:buChar char="□"/>
              <a:tabLst>
                <a:tab pos="661035" algn="l"/>
              </a:tabLst>
            </a:pPr>
            <a:r>
              <a:rPr sz="1900" spc="-105" dirty="0">
                <a:latin typeface="Trebuchet MS"/>
                <a:cs typeface="Trebuchet MS"/>
              </a:rPr>
              <a:t>Length </a:t>
            </a:r>
            <a:r>
              <a:rPr sz="1900" spc="-100" dirty="0">
                <a:latin typeface="Trebuchet MS"/>
                <a:cs typeface="Trebuchet MS"/>
              </a:rPr>
              <a:t>of </a:t>
            </a:r>
            <a:r>
              <a:rPr sz="1900" spc="-125" dirty="0">
                <a:latin typeface="Trebuchet MS"/>
                <a:cs typeface="Trebuchet MS"/>
              </a:rPr>
              <a:t>time </a:t>
            </a:r>
            <a:r>
              <a:rPr sz="1900" spc="-105" dirty="0">
                <a:latin typeface="Trebuchet MS"/>
                <a:cs typeface="Trebuchet MS"/>
              </a:rPr>
              <a:t>stamp(6</a:t>
            </a:r>
            <a:r>
              <a:rPr sz="1900" spc="12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digits)</a:t>
            </a:r>
            <a:endParaRPr sz="1900">
              <a:latin typeface="Trebuchet MS"/>
              <a:cs typeface="Trebuchet MS"/>
            </a:endParaRPr>
          </a:p>
          <a:p>
            <a:pPr marL="660400" indent="-227329">
              <a:lnSpc>
                <a:spcPct val="100000"/>
              </a:lnSpc>
              <a:spcBef>
                <a:spcPts val="825"/>
              </a:spcBef>
              <a:buSzPct val="57894"/>
              <a:buFont typeface="Times New Roman"/>
              <a:buChar char="□"/>
              <a:tabLst>
                <a:tab pos="661035" algn="l"/>
              </a:tabLst>
            </a:pPr>
            <a:r>
              <a:rPr sz="1900" spc="-30" dirty="0">
                <a:latin typeface="Trebuchet MS"/>
                <a:cs typeface="Trebuchet MS"/>
              </a:rPr>
              <a:t>Number </a:t>
            </a:r>
            <a:r>
              <a:rPr sz="1900" spc="-100" dirty="0">
                <a:latin typeface="Trebuchet MS"/>
                <a:cs typeface="Trebuchet MS"/>
              </a:rPr>
              <a:t>of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Columns</a:t>
            </a:r>
            <a:endParaRPr sz="1900">
              <a:latin typeface="Trebuchet MS"/>
              <a:cs typeface="Trebuchet MS"/>
            </a:endParaRPr>
          </a:p>
          <a:p>
            <a:pPr marL="660400" indent="-227329">
              <a:lnSpc>
                <a:spcPct val="100000"/>
              </a:lnSpc>
              <a:spcBef>
                <a:spcPts val="725"/>
              </a:spcBef>
              <a:buSzPct val="57894"/>
              <a:buFont typeface="Times New Roman"/>
              <a:buChar char="□"/>
              <a:tabLst>
                <a:tab pos="661035" algn="l"/>
              </a:tabLst>
            </a:pPr>
            <a:r>
              <a:rPr sz="1900" spc="-35" dirty="0">
                <a:latin typeface="Trebuchet MS"/>
                <a:cs typeface="Trebuchet MS"/>
              </a:rPr>
              <a:t>Column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names</a:t>
            </a:r>
            <a:endParaRPr sz="1900">
              <a:latin typeface="Trebuchet MS"/>
              <a:cs typeface="Trebuchet MS"/>
            </a:endParaRPr>
          </a:p>
          <a:p>
            <a:pPr marL="660400" indent="-227329">
              <a:lnSpc>
                <a:spcPct val="100000"/>
              </a:lnSpc>
              <a:spcBef>
                <a:spcPts val="825"/>
              </a:spcBef>
              <a:buSzPct val="57894"/>
              <a:buFont typeface="Times New Roman"/>
              <a:buChar char="□"/>
              <a:tabLst>
                <a:tab pos="661035" algn="l"/>
              </a:tabLst>
            </a:pPr>
            <a:r>
              <a:rPr sz="1900" spc="-35" dirty="0">
                <a:latin typeface="Trebuchet MS"/>
                <a:cs typeface="Trebuchet MS"/>
              </a:rPr>
              <a:t>Column </a:t>
            </a:r>
            <a:r>
              <a:rPr sz="1900" spc="-150" dirty="0">
                <a:latin typeface="Trebuchet MS"/>
                <a:cs typeface="Trebuchet MS"/>
              </a:rPr>
              <a:t>data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type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0589" y="2204720"/>
            <a:ext cx="1554480" cy="71120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695" marR="94615" algn="ctr">
              <a:lnSpc>
                <a:spcPct val="101299"/>
              </a:lnSpc>
              <a:spcBef>
                <a:spcPts val="220"/>
              </a:spcBef>
            </a:pPr>
            <a:r>
              <a:rPr sz="1400" b="1" spc="5" dirty="0">
                <a:latin typeface="Times New Roman"/>
                <a:cs typeface="Times New Roman"/>
              </a:rPr>
              <a:t>Export data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from  </a:t>
            </a:r>
            <a:r>
              <a:rPr sz="1400" b="1" spc="5" dirty="0">
                <a:latin typeface="Times New Roman"/>
                <a:cs typeface="Times New Roman"/>
              </a:rPr>
              <a:t>database into csv  </a:t>
            </a:r>
            <a:r>
              <a:rPr sz="1400" b="1" dirty="0">
                <a:latin typeface="Times New Roman"/>
                <a:cs typeface="Times New Roman"/>
              </a:rPr>
              <a:t>file</a:t>
            </a:r>
            <a:r>
              <a:rPr sz="1400" b="1" spc="5" dirty="0">
                <a:latin typeface="Times New Roman"/>
                <a:cs typeface="Times New Roman"/>
              </a:rPr>
              <a:t> format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5024" y="4556759"/>
            <a:ext cx="1542415" cy="53086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844"/>
              </a:spcBef>
            </a:pPr>
            <a:r>
              <a:rPr sz="1400" b="1" spc="5" dirty="0">
                <a:latin typeface="Times New Roman"/>
                <a:cs typeface="Times New Roman"/>
              </a:rPr>
              <a:t>UI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Integration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3869" y="3470909"/>
            <a:ext cx="1252220" cy="62357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153035" marR="147320" indent="172085">
              <a:lnSpc>
                <a:spcPct val="101299"/>
              </a:lnSpc>
              <a:spcBef>
                <a:spcPts val="745"/>
              </a:spcBef>
            </a:pPr>
            <a:r>
              <a:rPr sz="1400" b="1" spc="5" dirty="0">
                <a:latin typeface="Times New Roman"/>
                <a:cs typeface="Times New Roman"/>
              </a:rPr>
              <a:t>Feature  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ng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10" dirty="0">
                <a:latin typeface="Times New Roman"/>
                <a:cs typeface="Times New Roman"/>
              </a:rPr>
              <a:t>neer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spc="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2378" y="2209800"/>
            <a:ext cx="1339850" cy="68961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83820" marR="77470" indent="-635" algn="ctr">
              <a:lnSpc>
                <a:spcPct val="101299"/>
              </a:lnSpc>
              <a:spcBef>
                <a:spcPts val="135"/>
              </a:spcBef>
            </a:pPr>
            <a:r>
              <a:rPr sz="1400" b="1" spc="5" dirty="0">
                <a:latin typeface="Times New Roman"/>
                <a:cs typeface="Times New Roman"/>
              </a:rPr>
              <a:t>Data insertion  into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Cassandra  database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024" y="3475990"/>
            <a:ext cx="1539240" cy="53086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90855" marR="66040" indent="-421005">
              <a:lnSpc>
                <a:spcPct val="101299"/>
              </a:lnSpc>
              <a:spcBef>
                <a:spcPts val="375"/>
              </a:spcBef>
            </a:pPr>
            <a:r>
              <a:rPr sz="1400" b="1" spc="10" dirty="0">
                <a:latin typeface="Times New Roman"/>
                <a:cs typeface="Times New Roman"/>
              </a:rPr>
              <a:t>Model </a:t>
            </a:r>
            <a:r>
              <a:rPr sz="1400" b="1" spc="5" dirty="0">
                <a:latin typeface="Times New Roman"/>
                <a:cs typeface="Times New Roman"/>
              </a:rPr>
              <a:t>Building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  </a:t>
            </a:r>
            <a:r>
              <a:rPr sz="1400" b="1" spc="-15" dirty="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2595" y="3472179"/>
            <a:ext cx="1618615" cy="62230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81965" marR="121920" indent="-354965">
              <a:lnSpc>
                <a:spcPct val="101299"/>
              </a:lnSpc>
              <a:spcBef>
                <a:spcPts val="735"/>
              </a:spcBef>
            </a:pPr>
            <a:r>
              <a:rPr sz="1400" b="1" spc="5" dirty="0">
                <a:latin typeface="Times New Roman"/>
                <a:cs typeface="Times New Roman"/>
              </a:rPr>
              <a:t>Exploratory Data  Analysis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024" y="2209800"/>
            <a:ext cx="1427480" cy="68707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Start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02361" y="3021812"/>
            <a:ext cx="165735" cy="364490"/>
            <a:chOff x="7102361" y="3021812"/>
            <a:chExt cx="165735" cy="364490"/>
          </a:xfrm>
        </p:grpSpPr>
        <p:sp>
          <p:nvSpPr>
            <p:cNvPr id="10" name="object 10"/>
            <p:cNvSpPr/>
            <p:nvPr/>
          </p:nvSpPr>
          <p:spPr>
            <a:xfrm>
              <a:off x="7102361" y="3021812"/>
              <a:ext cx="165735" cy="364490"/>
            </a:xfrm>
            <a:custGeom>
              <a:avLst/>
              <a:gdLst/>
              <a:ahLst/>
              <a:cxnLst/>
              <a:rect l="l" t="t" r="r" b="b"/>
              <a:pathLst>
                <a:path w="165734" h="364489">
                  <a:moveTo>
                    <a:pt x="123913" y="0"/>
                  </a:moveTo>
                  <a:lnTo>
                    <a:pt x="41313" y="0"/>
                  </a:lnTo>
                  <a:lnTo>
                    <a:pt x="41313" y="281686"/>
                  </a:lnTo>
                  <a:lnTo>
                    <a:pt x="0" y="281686"/>
                  </a:lnTo>
                  <a:lnTo>
                    <a:pt x="82613" y="364388"/>
                  </a:lnTo>
                  <a:lnTo>
                    <a:pt x="165214" y="281686"/>
                  </a:lnTo>
                  <a:lnTo>
                    <a:pt x="123913" y="281686"/>
                  </a:lnTo>
                  <a:lnTo>
                    <a:pt x="1239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2361" y="3021812"/>
              <a:ext cx="165735" cy="364490"/>
            </a:xfrm>
            <a:custGeom>
              <a:avLst/>
              <a:gdLst/>
              <a:ahLst/>
              <a:cxnLst/>
              <a:rect l="l" t="t" r="r" b="b"/>
              <a:pathLst>
                <a:path w="165734" h="364489">
                  <a:moveTo>
                    <a:pt x="123913" y="0"/>
                  </a:moveTo>
                  <a:lnTo>
                    <a:pt x="41313" y="0"/>
                  </a:lnTo>
                  <a:lnTo>
                    <a:pt x="41313" y="281686"/>
                  </a:lnTo>
                  <a:lnTo>
                    <a:pt x="0" y="281686"/>
                  </a:lnTo>
                  <a:lnTo>
                    <a:pt x="82613" y="364388"/>
                  </a:lnTo>
                  <a:lnTo>
                    <a:pt x="100574" y="346405"/>
                  </a:lnTo>
                  <a:lnTo>
                    <a:pt x="82613" y="346405"/>
                  </a:lnTo>
                  <a:lnTo>
                    <a:pt x="30670" y="294398"/>
                  </a:lnTo>
                  <a:lnTo>
                    <a:pt x="54013" y="294398"/>
                  </a:lnTo>
                  <a:lnTo>
                    <a:pt x="54013" y="12712"/>
                  </a:lnTo>
                  <a:lnTo>
                    <a:pt x="123913" y="12712"/>
                  </a:lnTo>
                  <a:lnTo>
                    <a:pt x="123913" y="0"/>
                  </a:lnTo>
                  <a:close/>
                </a:path>
                <a:path w="165734" h="364489">
                  <a:moveTo>
                    <a:pt x="123913" y="12712"/>
                  </a:moveTo>
                  <a:lnTo>
                    <a:pt x="111213" y="12712"/>
                  </a:lnTo>
                  <a:lnTo>
                    <a:pt x="111213" y="294398"/>
                  </a:lnTo>
                  <a:lnTo>
                    <a:pt x="134556" y="294398"/>
                  </a:lnTo>
                  <a:lnTo>
                    <a:pt x="82613" y="346405"/>
                  </a:lnTo>
                  <a:lnTo>
                    <a:pt x="100574" y="346405"/>
                  </a:lnTo>
                  <a:lnTo>
                    <a:pt x="165214" y="281686"/>
                  </a:lnTo>
                  <a:lnTo>
                    <a:pt x="123913" y="281686"/>
                  </a:lnTo>
                  <a:lnTo>
                    <a:pt x="123913" y="12712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185571" y="5180876"/>
            <a:ext cx="149225" cy="379730"/>
            <a:chOff x="7185571" y="5180876"/>
            <a:chExt cx="149225" cy="379730"/>
          </a:xfrm>
        </p:grpSpPr>
        <p:sp>
          <p:nvSpPr>
            <p:cNvPr id="13" name="object 13"/>
            <p:cNvSpPr/>
            <p:nvPr/>
          </p:nvSpPr>
          <p:spPr>
            <a:xfrm>
              <a:off x="7185571" y="5180876"/>
              <a:ext cx="149225" cy="379730"/>
            </a:xfrm>
            <a:custGeom>
              <a:avLst/>
              <a:gdLst/>
              <a:ahLst/>
              <a:cxnLst/>
              <a:rect l="l" t="t" r="r" b="b"/>
              <a:pathLst>
                <a:path w="149225" h="379729">
                  <a:moveTo>
                    <a:pt x="111874" y="0"/>
                  </a:moveTo>
                  <a:lnTo>
                    <a:pt x="37299" y="0"/>
                  </a:lnTo>
                  <a:lnTo>
                    <a:pt x="37299" y="304812"/>
                  </a:lnTo>
                  <a:lnTo>
                    <a:pt x="0" y="304812"/>
                  </a:lnTo>
                  <a:lnTo>
                    <a:pt x="74587" y="379488"/>
                  </a:lnTo>
                  <a:lnTo>
                    <a:pt x="149174" y="304812"/>
                  </a:lnTo>
                  <a:lnTo>
                    <a:pt x="111874" y="304812"/>
                  </a:lnTo>
                  <a:lnTo>
                    <a:pt x="111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85571" y="5180876"/>
              <a:ext cx="149225" cy="379730"/>
            </a:xfrm>
            <a:custGeom>
              <a:avLst/>
              <a:gdLst/>
              <a:ahLst/>
              <a:cxnLst/>
              <a:rect l="l" t="t" r="r" b="b"/>
              <a:pathLst>
                <a:path w="149225" h="379729">
                  <a:moveTo>
                    <a:pt x="111874" y="0"/>
                  </a:moveTo>
                  <a:lnTo>
                    <a:pt x="37299" y="0"/>
                  </a:lnTo>
                  <a:lnTo>
                    <a:pt x="37299" y="304812"/>
                  </a:lnTo>
                  <a:lnTo>
                    <a:pt x="0" y="304812"/>
                  </a:lnTo>
                  <a:lnTo>
                    <a:pt x="74587" y="379488"/>
                  </a:lnTo>
                  <a:lnTo>
                    <a:pt x="92548" y="361505"/>
                  </a:lnTo>
                  <a:lnTo>
                    <a:pt x="74587" y="361505"/>
                  </a:lnTo>
                  <a:lnTo>
                    <a:pt x="30657" y="317525"/>
                  </a:lnTo>
                  <a:lnTo>
                    <a:pt x="49999" y="317525"/>
                  </a:lnTo>
                  <a:lnTo>
                    <a:pt x="49999" y="12712"/>
                  </a:lnTo>
                  <a:lnTo>
                    <a:pt x="111874" y="12712"/>
                  </a:lnTo>
                  <a:lnTo>
                    <a:pt x="111874" y="0"/>
                  </a:lnTo>
                  <a:close/>
                </a:path>
                <a:path w="149225" h="379729">
                  <a:moveTo>
                    <a:pt x="111874" y="12712"/>
                  </a:moveTo>
                  <a:lnTo>
                    <a:pt x="99174" y="12712"/>
                  </a:lnTo>
                  <a:lnTo>
                    <a:pt x="99174" y="317525"/>
                  </a:lnTo>
                  <a:lnTo>
                    <a:pt x="118516" y="317525"/>
                  </a:lnTo>
                  <a:lnTo>
                    <a:pt x="74587" y="361505"/>
                  </a:lnTo>
                  <a:lnTo>
                    <a:pt x="92548" y="361505"/>
                  </a:lnTo>
                  <a:lnTo>
                    <a:pt x="149174" y="304812"/>
                  </a:lnTo>
                  <a:lnTo>
                    <a:pt x="111874" y="304812"/>
                  </a:lnTo>
                  <a:lnTo>
                    <a:pt x="111874" y="12712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943320" y="2508021"/>
            <a:ext cx="436245" cy="146685"/>
            <a:chOff x="5943320" y="2508021"/>
            <a:chExt cx="436245" cy="146685"/>
          </a:xfrm>
        </p:grpSpPr>
        <p:sp>
          <p:nvSpPr>
            <p:cNvPr id="16" name="object 16"/>
            <p:cNvSpPr/>
            <p:nvPr/>
          </p:nvSpPr>
          <p:spPr>
            <a:xfrm>
              <a:off x="5943320" y="2508021"/>
              <a:ext cx="436245" cy="146685"/>
            </a:xfrm>
            <a:custGeom>
              <a:avLst/>
              <a:gdLst/>
              <a:ahLst/>
              <a:cxnLst/>
              <a:rect l="l" t="t" r="r" b="b"/>
              <a:pathLst>
                <a:path w="436245" h="146685">
                  <a:moveTo>
                    <a:pt x="362877" y="0"/>
                  </a:moveTo>
                  <a:lnTo>
                    <a:pt x="362877" y="36512"/>
                  </a:lnTo>
                  <a:lnTo>
                    <a:pt x="0" y="36512"/>
                  </a:lnTo>
                  <a:lnTo>
                    <a:pt x="0" y="109550"/>
                  </a:lnTo>
                  <a:lnTo>
                    <a:pt x="362877" y="109550"/>
                  </a:lnTo>
                  <a:lnTo>
                    <a:pt x="362877" y="146062"/>
                  </a:lnTo>
                  <a:lnTo>
                    <a:pt x="435825" y="73025"/>
                  </a:lnTo>
                  <a:lnTo>
                    <a:pt x="362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320" y="2508021"/>
              <a:ext cx="436245" cy="146685"/>
            </a:xfrm>
            <a:custGeom>
              <a:avLst/>
              <a:gdLst/>
              <a:ahLst/>
              <a:cxnLst/>
              <a:rect l="l" t="t" r="r" b="b"/>
              <a:pathLst>
                <a:path w="436245" h="146685">
                  <a:moveTo>
                    <a:pt x="362877" y="0"/>
                  </a:moveTo>
                  <a:lnTo>
                    <a:pt x="362877" y="36512"/>
                  </a:lnTo>
                  <a:lnTo>
                    <a:pt x="0" y="36512"/>
                  </a:lnTo>
                  <a:lnTo>
                    <a:pt x="0" y="109550"/>
                  </a:lnTo>
                  <a:lnTo>
                    <a:pt x="362877" y="109550"/>
                  </a:lnTo>
                  <a:lnTo>
                    <a:pt x="362877" y="146062"/>
                  </a:lnTo>
                  <a:lnTo>
                    <a:pt x="393535" y="115366"/>
                  </a:lnTo>
                  <a:lnTo>
                    <a:pt x="375577" y="115366"/>
                  </a:lnTo>
                  <a:lnTo>
                    <a:pt x="375577" y="96824"/>
                  </a:lnTo>
                  <a:lnTo>
                    <a:pt x="12700" y="96824"/>
                  </a:lnTo>
                  <a:lnTo>
                    <a:pt x="12700" y="49225"/>
                  </a:lnTo>
                  <a:lnTo>
                    <a:pt x="375577" y="49225"/>
                  </a:lnTo>
                  <a:lnTo>
                    <a:pt x="375577" y="30695"/>
                  </a:lnTo>
                  <a:lnTo>
                    <a:pt x="393540" y="30695"/>
                  </a:lnTo>
                  <a:lnTo>
                    <a:pt x="362877" y="0"/>
                  </a:lnTo>
                  <a:close/>
                </a:path>
                <a:path w="436245" h="146685">
                  <a:moveTo>
                    <a:pt x="393540" y="30695"/>
                  </a:moveTo>
                  <a:lnTo>
                    <a:pt x="375577" y="30695"/>
                  </a:lnTo>
                  <a:lnTo>
                    <a:pt x="417855" y="73025"/>
                  </a:lnTo>
                  <a:lnTo>
                    <a:pt x="375577" y="115366"/>
                  </a:lnTo>
                  <a:lnTo>
                    <a:pt x="393535" y="115366"/>
                  </a:lnTo>
                  <a:lnTo>
                    <a:pt x="435825" y="73025"/>
                  </a:lnTo>
                  <a:lnTo>
                    <a:pt x="393540" y="3069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950589" y="2496667"/>
            <a:ext cx="450850" cy="157480"/>
            <a:chOff x="3950589" y="2496667"/>
            <a:chExt cx="450850" cy="157480"/>
          </a:xfrm>
        </p:grpSpPr>
        <p:sp>
          <p:nvSpPr>
            <p:cNvPr id="19" name="object 19"/>
            <p:cNvSpPr/>
            <p:nvPr/>
          </p:nvSpPr>
          <p:spPr>
            <a:xfrm>
              <a:off x="3950589" y="2496667"/>
              <a:ext cx="450850" cy="157480"/>
            </a:xfrm>
            <a:custGeom>
              <a:avLst/>
              <a:gdLst/>
              <a:ahLst/>
              <a:cxnLst/>
              <a:rect l="l" t="t" r="r" b="b"/>
              <a:pathLst>
                <a:path w="450850" h="157480">
                  <a:moveTo>
                    <a:pt x="371817" y="0"/>
                  </a:moveTo>
                  <a:lnTo>
                    <a:pt x="371817" y="39344"/>
                  </a:lnTo>
                  <a:lnTo>
                    <a:pt x="0" y="39344"/>
                  </a:lnTo>
                  <a:lnTo>
                    <a:pt x="0" y="118059"/>
                  </a:lnTo>
                  <a:lnTo>
                    <a:pt x="371817" y="118059"/>
                  </a:lnTo>
                  <a:lnTo>
                    <a:pt x="371817" y="157416"/>
                  </a:lnTo>
                  <a:lnTo>
                    <a:pt x="450430" y="78701"/>
                  </a:lnTo>
                  <a:lnTo>
                    <a:pt x="371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0589" y="2496667"/>
              <a:ext cx="450850" cy="157480"/>
            </a:xfrm>
            <a:custGeom>
              <a:avLst/>
              <a:gdLst/>
              <a:ahLst/>
              <a:cxnLst/>
              <a:rect l="l" t="t" r="r" b="b"/>
              <a:pathLst>
                <a:path w="450850" h="157480">
                  <a:moveTo>
                    <a:pt x="371817" y="0"/>
                  </a:moveTo>
                  <a:lnTo>
                    <a:pt x="371817" y="39344"/>
                  </a:lnTo>
                  <a:lnTo>
                    <a:pt x="0" y="39344"/>
                  </a:lnTo>
                  <a:lnTo>
                    <a:pt x="0" y="118059"/>
                  </a:lnTo>
                  <a:lnTo>
                    <a:pt x="371817" y="118059"/>
                  </a:lnTo>
                  <a:lnTo>
                    <a:pt x="371817" y="157416"/>
                  </a:lnTo>
                  <a:lnTo>
                    <a:pt x="402474" y="126720"/>
                  </a:lnTo>
                  <a:lnTo>
                    <a:pt x="384517" y="126720"/>
                  </a:lnTo>
                  <a:lnTo>
                    <a:pt x="384517" y="105346"/>
                  </a:lnTo>
                  <a:lnTo>
                    <a:pt x="12700" y="105346"/>
                  </a:lnTo>
                  <a:lnTo>
                    <a:pt x="12700" y="52057"/>
                  </a:lnTo>
                  <a:lnTo>
                    <a:pt x="384517" y="52057"/>
                  </a:lnTo>
                  <a:lnTo>
                    <a:pt x="384517" y="30695"/>
                  </a:lnTo>
                  <a:lnTo>
                    <a:pt x="402479" y="30695"/>
                  </a:lnTo>
                  <a:lnTo>
                    <a:pt x="371817" y="0"/>
                  </a:lnTo>
                  <a:close/>
                </a:path>
                <a:path w="450850" h="157480">
                  <a:moveTo>
                    <a:pt x="402479" y="30695"/>
                  </a:moveTo>
                  <a:lnTo>
                    <a:pt x="384517" y="30695"/>
                  </a:lnTo>
                  <a:lnTo>
                    <a:pt x="432473" y="78701"/>
                  </a:lnTo>
                  <a:lnTo>
                    <a:pt x="384517" y="126720"/>
                  </a:lnTo>
                  <a:lnTo>
                    <a:pt x="402474" y="126720"/>
                  </a:lnTo>
                  <a:lnTo>
                    <a:pt x="450430" y="78701"/>
                  </a:lnTo>
                  <a:lnTo>
                    <a:pt x="402479" y="3069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78324" y="4561840"/>
            <a:ext cx="1163955" cy="53086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158115" marR="150495" indent="-1905">
              <a:lnSpc>
                <a:spcPts val="1700"/>
              </a:lnSpc>
              <a:spcBef>
                <a:spcPts val="25"/>
              </a:spcBef>
              <a:tabLst>
                <a:tab pos="673100" algn="l"/>
              </a:tabLst>
            </a:pPr>
            <a:r>
              <a:rPr sz="1400" b="1" spc="5" dirty="0">
                <a:latin typeface="Times New Roman"/>
                <a:cs typeface="Times New Roman"/>
              </a:rPr>
              <a:t>Data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Input  f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10" dirty="0">
                <a:latin typeface="Times New Roman"/>
                <a:cs typeface="Times New Roman"/>
              </a:rPr>
              <a:t>o</a:t>
            </a:r>
            <a:r>
              <a:rPr sz="1400" b="1" dirty="0">
                <a:latin typeface="Times New Roman"/>
                <a:cs typeface="Times New Roman"/>
              </a:rPr>
              <a:t>m	</a:t>
            </a:r>
            <a:r>
              <a:rPr sz="1400" b="1" spc="10" dirty="0">
                <a:latin typeface="Times New Roman"/>
                <a:cs typeface="Times New Roman"/>
              </a:rPr>
              <a:t>use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3591" y="4561840"/>
            <a:ext cx="1527810" cy="53086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270"/>
              </a:spcBef>
            </a:pPr>
            <a:r>
              <a:rPr sz="1400" b="1" spc="5" dirty="0">
                <a:latin typeface="Times New Roman"/>
                <a:cs typeface="Times New Roman"/>
              </a:rPr>
              <a:t>Data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83591" y="5648959"/>
            <a:ext cx="1527810" cy="530860"/>
          </a:xfrm>
          <a:prstGeom prst="rect">
            <a:avLst/>
          </a:prstGeom>
          <a:solidFill>
            <a:srgbClr val="FFFFFF"/>
          </a:solidFill>
          <a:ln w="12700">
            <a:solidFill>
              <a:srgbClr val="F8B323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80"/>
              </a:spcBef>
            </a:pPr>
            <a:r>
              <a:rPr sz="1600" b="1" spc="-10" dirty="0">
                <a:latin typeface="Times New Roman"/>
                <a:cs typeface="Times New Roman"/>
              </a:rPr>
              <a:t>Deployment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66681" y="4104068"/>
            <a:ext cx="158115" cy="364490"/>
            <a:chOff x="3166681" y="4104068"/>
            <a:chExt cx="158115" cy="364490"/>
          </a:xfrm>
        </p:grpSpPr>
        <p:sp>
          <p:nvSpPr>
            <p:cNvPr id="25" name="object 25"/>
            <p:cNvSpPr/>
            <p:nvPr/>
          </p:nvSpPr>
          <p:spPr>
            <a:xfrm>
              <a:off x="3166681" y="4104068"/>
              <a:ext cx="158115" cy="364490"/>
            </a:xfrm>
            <a:custGeom>
              <a:avLst/>
              <a:gdLst/>
              <a:ahLst/>
              <a:cxnLst/>
              <a:rect l="l" t="t" r="r" b="b"/>
              <a:pathLst>
                <a:path w="158114" h="364489">
                  <a:moveTo>
                    <a:pt x="118148" y="0"/>
                  </a:moveTo>
                  <a:lnTo>
                    <a:pt x="39382" y="0"/>
                  </a:lnTo>
                  <a:lnTo>
                    <a:pt x="39382" y="285534"/>
                  </a:lnTo>
                  <a:lnTo>
                    <a:pt x="0" y="285534"/>
                  </a:lnTo>
                  <a:lnTo>
                    <a:pt x="78765" y="364388"/>
                  </a:lnTo>
                  <a:lnTo>
                    <a:pt x="157530" y="285534"/>
                  </a:lnTo>
                  <a:lnTo>
                    <a:pt x="118148" y="285534"/>
                  </a:lnTo>
                  <a:lnTo>
                    <a:pt x="118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6681" y="4104068"/>
              <a:ext cx="158115" cy="364490"/>
            </a:xfrm>
            <a:custGeom>
              <a:avLst/>
              <a:gdLst/>
              <a:ahLst/>
              <a:cxnLst/>
              <a:rect l="l" t="t" r="r" b="b"/>
              <a:pathLst>
                <a:path w="158114" h="364489">
                  <a:moveTo>
                    <a:pt x="118148" y="0"/>
                  </a:moveTo>
                  <a:lnTo>
                    <a:pt x="39382" y="0"/>
                  </a:lnTo>
                  <a:lnTo>
                    <a:pt x="39382" y="285534"/>
                  </a:lnTo>
                  <a:lnTo>
                    <a:pt x="0" y="285534"/>
                  </a:lnTo>
                  <a:lnTo>
                    <a:pt x="78765" y="364388"/>
                  </a:lnTo>
                  <a:lnTo>
                    <a:pt x="96715" y="346417"/>
                  </a:lnTo>
                  <a:lnTo>
                    <a:pt x="78765" y="346417"/>
                  </a:lnTo>
                  <a:lnTo>
                    <a:pt x="30657" y="298246"/>
                  </a:lnTo>
                  <a:lnTo>
                    <a:pt x="52082" y="298246"/>
                  </a:lnTo>
                  <a:lnTo>
                    <a:pt x="52082" y="12725"/>
                  </a:lnTo>
                  <a:lnTo>
                    <a:pt x="118148" y="12725"/>
                  </a:lnTo>
                  <a:lnTo>
                    <a:pt x="118148" y="0"/>
                  </a:lnTo>
                  <a:close/>
                </a:path>
                <a:path w="158114" h="364489">
                  <a:moveTo>
                    <a:pt x="118148" y="12725"/>
                  </a:moveTo>
                  <a:lnTo>
                    <a:pt x="105448" y="12725"/>
                  </a:lnTo>
                  <a:lnTo>
                    <a:pt x="105448" y="298246"/>
                  </a:lnTo>
                  <a:lnTo>
                    <a:pt x="126872" y="298246"/>
                  </a:lnTo>
                  <a:lnTo>
                    <a:pt x="78765" y="346417"/>
                  </a:lnTo>
                  <a:lnTo>
                    <a:pt x="96715" y="346417"/>
                  </a:lnTo>
                  <a:lnTo>
                    <a:pt x="157530" y="285534"/>
                  </a:lnTo>
                  <a:lnTo>
                    <a:pt x="118148" y="285534"/>
                  </a:lnTo>
                  <a:lnTo>
                    <a:pt x="118148" y="1272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943828" y="3659759"/>
            <a:ext cx="492759" cy="177800"/>
            <a:chOff x="5943828" y="3659759"/>
            <a:chExt cx="492759" cy="177800"/>
          </a:xfrm>
        </p:grpSpPr>
        <p:sp>
          <p:nvSpPr>
            <p:cNvPr id="28" name="object 28"/>
            <p:cNvSpPr/>
            <p:nvPr/>
          </p:nvSpPr>
          <p:spPr>
            <a:xfrm>
              <a:off x="5943828" y="3659759"/>
              <a:ext cx="492759" cy="177800"/>
            </a:xfrm>
            <a:custGeom>
              <a:avLst/>
              <a:gdLst/>
              <a:ahLst/>
              <a:cxnLst/>
              <a:rect l="l" t="t" r="r" b="b"/>
              <a:pathLst>
                <a:path w="492760" h="177800">
                  <a:moveTo>
                    <a:pt x="88684" y="0"/>
                  </a:moveTo>
                  <a:lnTo>
                    <a:pt x="0" y="88785"/>
                  </a:lnTo>
                  <a:lnTo>
                    <a:pt x="88684" y="177571"/>
                  </a:lnTo>
                  <a:lnTo>
                    <a:pt x="88684" y="133172"/>
                  </a:lnTo>
                  <a:lnTo>
                    <a:pt x="492658" y="133172"/>
                  </a:lnTo>
                  <a:lnTo>
                    <a:pt x="492658" y="44399"/>
                  </a:lnTo>
                  <a:lnTo>
                    <a:pt x="88684" y="44399"/>
                  </a:lnTo>
                  <a:lnTo>
                    <a:pt x="886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43828" y="3659759"/>
              <a:ext cx="492759" cy="177800"/>
            </a:xfrm>
            <a:custGeom>
              <a:avLst/>
              <a:gdLst/>
              <a:ahLst/>
              <a:cxnLst/>
              <a:rect l="l" t="t" r="r" b="b"/>
              <a:pathLst>
                <a:path w="492760" h="177800">
                  <a:moveTo>
                    <a:pt x="88684" y="0"/>
                  </a:moveTo>
                  <a:lnTo>
                    <a:pt x="0" y="88785"/>
                  </a:lnTo>
                  <a:lnTo>
                    <a:pt x="88684" y="177571"/>
                  </a:lnTo>
                  <a:lnTo>
                    <a:pt x="88684" y="146875"/>
                  </a:lnTo>
                  <a:lnTo>
                    <a:pt x="75984" y="146875"/>
                  </a:lnTo>
                  <a:lnTo>
                    <a:pt x="17957" y="88785"/>
                  </a:lnTo>
                  <a:lnTo>
                    <a:pt x="75984" y="30695"/>
                  </a:lnTo>
                  <a:lnTo>
                    <a:pt x="88684" y="30695"/>
                  </a:lnTo>
                  <a:lnTo>
                    <a:pt x="88684" y="0"/>
                  </a:lnTo>
                  <a:close/>
                </a:path>
                <a:path w="492760" h="177800">
                  <a:moveTo>
                    <a:pt x="88684" y="30695"/>
                  </a:moveTo>
                  <a:lnTo>
                    <a:pt x="75984" y="30695"/>
                  </a:lnTo>
                  <a:lnTo>
                    <a:pt x="75984" y="51422"/>
                  </a:lnTo>
                  <a:lnTo>
                    <a:pt x="81673" y="57111"/>
                  </a:lnTo>
                  <a:lnTo>
                    <a:pt x="479958" y="57111"/>
                  </a:lnTo>
                  <a:lnTo>
                    <a:pt x="479958" y="120459"/>
                  </a:lnTo>
                  <a:lnTo>
                    <a:pt x="81673" y="120459"/>
                  </a:lnTo>
                  <a:lnTo>
                    <a:pt x="75984" y="126161"/>
                  </a:lnTo>
                  <a:lnTo>
                    <a:pt x="75984" y="146875"/>
                  </a:lnTo>
                  <a:lnTo>
                    <a:pt x="88684" y="146875"/>
                  </a:lnTo>
                  <a:lnTo>
                    <a:pt x="88684" y="133172"/>
                  </a:lnTo>
                  <a:lnTo>
                    <a:pt x="492658" y="133172"/>
                  </a:lnTo>
                  <a:lnTo>
                    <a:pt x="492658" y="44399"/>
                  </a:lnTo>
                  <a:lnTo>
                    <a:pt x="88684" y="44399"/>
                  </a:lnTo>
                  <a:lnTo>
                    <a:pt x="88684" y="3069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008869" y="3644569"/>
            <a:ext cx="487680" cy="163195"/>
            <a:chOff x="4008869" y="3644569"/>
            <a:chExt cx="487680" cy="163195"/>
          </a:xfrm>
        </p:grpSpPr>
        <p:sp>
          <p:nvSpPr>
            <p:cNvPr id="31" name="object 31"/>
            <p:cNvSpPr/>
            <p:nvPr/>
          </p:nvSpPr>
          <p:spPr>
            <a:xfrm>
              <a:off x="4008869" y="3644569"/>
              <a:ext cx="487680" cy="163195"/>
            </a:xfrm>
            <a:custGeom>
              <a:avLst/>
              <a:gdLst/>
              <a:ahLst/>
              <a:cxnLst/>
              <a:rect l="l" t="t" r="r" b="b"/>
              <a:pathLst>
                <a:path w="487679" h="163195">
                  <a:moveTo>
                    <a:pt x="81343" y="0"/>
                  </a:moveTo>
                  <a:lnTo>
                    <a:pt x="0" y="81432"/>
                  </a:lnTo>
                  <a:lnTo>
                    <a:pt x="81343" y="162877"/>
                  </a:lnTo>
                  <a:lnTo>
                    <a:pt x="81343" y="122148"/>
                  </a:lnTo>
                  <a:lnTo>
                    <a:pt x="487159" y="122148"/>
                  </a:lnTo>
                  <a:lnTo>
                    <a:pt x="487159" y="40716"/>
                  </a:lnTo>
                  <a:lnTo>
                    <a:pt x="81343" y="40716"/>
                  </a:lnTo>
                  <a:lnTo>
                    <a:pt x="81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08869" y="3644569"/>
              <a:ext cx="487680" cy="163195"/>
            </a:xfrm>
            <a:custGeom>
              <a:avLst/>
              <a:gdLst/>
              <a:ahLst/>
              <a:cxnLst/>
              <a:rect l="l" t="t" r="r" b="b"/>
              <a:pathLst>
                <a:path w="487679" h="163195">
                  <a:moveTo>
                    <a:pt x="81343" y="0"/>
                  </a:moveTo>
                  <a:lnTo>
                    <a:pt x="0" y="81432"/>
                  </a:lnTo>
                  <a:lnTo>
                    <a:pt x="81343" y="162877"/>
                  </a:lnTo>
                  <a:lnTo>
                    <a:pt x="81343" y="132181"/>
                  </a:lnTo>
                  <a:lnTo>
                    <a:pt x="68643" y="132181"/>
                  </a:lnTo>
                  <a:lnTo>
                    <a:pt x="17957" y="81432"/>
                  </a:lnTo>
                  <a:lnTo>
                    <a:pt x="68643" y="30695"/>
                  </a:lnTo>
                  <a:lnTo>
                    <a:pt x="81343" y="30695"/>
                  </a:lnTo>
                  <a:lnTo>
                    <a:pt x="81343" y="0"/>
                  </a:lnTo>
                  <a:close/>
                </a:path>
                <a:path w="487679" h="163195">
                  <a:moveTo>
                    <a:pt x="81343" y="30695"/>
                  </a:moveTo>
                  <a:lnTo>
                    <a:pt x="68643" y="30695"/>
                  </a:lnTo>
                  <a:lnTo>
                    <a:pt x="68643" y="47739"/>
                  </a:lnTo>
                  <a:lnTo>
                    <a:pt x="74333" y="53428"/>
                  </a:lnTo>
                  <a:lnTo>
                    <a:pt x="474459" y="53428"/>
                  </a:lnTo>
                  <a:lnTo>
                    <a:pt x="474459" y="109435"/>
                  </a:lnTo>
                  <a:lnTo>
                    <a:pt x="74333" y="109435"/>
                  </a:lnTo>
                  <a:lnTo>
                    <a:pt x="68643" y="115125"/>
                  </a:lnTo>
                  <a:lnTo>
                    <a:pt x="68643" y="132181"/>
                  </a:lnTo>
                  <a:lnTo>
                    <a:pt x="81343" y="132181"/>
                  </a:lnTo>
                  <a:lnTo>
                    <a:pt x="81343" y="122148"/>
                  </a:lnTo>
                  <a:lnTo>
                    <a:pt x="487159" y="122148"/>
                  </a:lnTo>
                  <a:lnTo>
                    <a:pt x="487159" y="40716"/>
                  </a:lnTo>
                  <a:lnTo>
                    <a:pt x="81343" y="40716"/>
                  </a:lnTo>
                  <a:lnTo>
                    <a:pt x="81343" y="3069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132567" y="4734204"/>
            <a:ext cx="363855" cy="168910"/>
            <a:chOff x="4132567" y="4734204"/>
            <a:chExt cx="363855" cy="168910"/>
          </a:xfrm>
        </p:grpSpPr>
        <p:sp>
          <p:nvSpPr>
            <p:cNvPr id="34" name="object 34"/>
            <p:cNvSpPr/>
            <p:nvPr/>
          </p:nvSpPr>
          <p:spPr>
            <a:xfrm>
              <a:off x="4132567" y="4734204"/>
              <a:ext cx="363855" cy="168910"/>
            </a:xfrm>
            <a:custGeom>
              <a:avLst/>
              <a:gdLst/>
              <a:ahLst/>
              <a:cxnLst/>
              <a:rect l="l" t="t" r="r" b="b"/>
              <a:pathLst>
                <a:path w="363854" h="168910">
                  <a:moveTo>
                    <a:pt x="279285" y="0"/>
                  </a:moveTo>
                  <a:lnTo>
                    <a:pt x="279285" y="42138"/>
                  </a:lnTo>
                  <a:lnTo>
                    <a:pt x="0" y="42138"/>
                  </a:lnTo>
                  <a:lnTo>
                    <a:pt x="0" y="126415"/>
                  </a:lnTo>
                  <a:lnTo>
                    <a:pt x="279285" y="126415"/>
                  </a:lnTo>
                  <a:lnTo>
                    <a:pt x="279285" y="168554"/>
                  </a:lnTo>
                  <a:lnTo>
                    <a:pt x="363461" y="84277"/>
                  </a:lnTo>
                  <a:lnTo>
                    <a:pt x="2792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32567" y="4734204"/>
              <a:ext cx="363855" cy="168910"/>
            </a:xfrm>
            <a:custGeom>
              <a:avLst/>
              <a:gdLst/>
              <a:ahLst/>
              <a:cxnLst/>
              <a:rect l="l" t="t" r="r" b="b"/>
              <a:pathLst>
                <a:path w="363854" h="168910">
                  <a:moveTo>
                    <a:pt x="279285" y="0"/>
                  </a:moveTo>
                  <a:lnTo>
                    <a:pt x="279285" y="42138"/>
                  </a:lnTo>
                  <a:lnTo>
                    <a:pt x="0" y="42138"/>
                  </a:lnTo>
                  <a:lnTo>
                    <a:pt x="0" y="126415"/>
                  </a:lnTo>
                  <a:lnTo>
                    <a:pt x="279285" y="126415"/>
                  </a:lnTo>
                  <a:lnTo>
                    <a:pt x="279285" y="168554"/>
                  </a:lnTo>
                  <a:lnTo>
                    <a:pt x="309944" y="137858"/>
                  </a:lnTo>
                  <a:lnTo>
                    <a:pt x="291985" y="137858"/>
                  </a:lnTo>
                  <a:lnTo>
                    <a:pt x="291985" y="113703"/>
                  </a:lnTo>
                  <a:lnTo>
                    <a:pt x="12700" y="113703"/>
                  </a:lnTo>
                  <a:lnTo>
                    <a:pt x="12700" y="54851"/>
                  </a:lnTo>
                  <a:lnTo>
                    <a:pt x="291985" y="54851"/>
                  </a:lnTo>
                  <a:lnTo>
                    <a:pt x="291985" y="30695"/>
                  </a:lnTo>
                  <a:lnTo>
                    <a:pt x="309944" y="30695"/>
                  </a:lnTo>
                  <a:lnTo>
                    <a:pt x="279285" y="0"/>
                  </a:lnTo>
                  <a:close/>
                </a:path>
                <a:path w="363854" h="168910">
                  <a:moveTo>
                    <a:pt x="309944" y="30695"/>
                  </a:moveTo>
                  <a:lnTo>
                    <a:pt x="291985" y="30695"/>
                  </a:lnTo>
                  <a:lnTo>
                    <a:pt x="345503" y="84277"/>
                  </a:lnTo>
                  <a:lnTo>
                    <a:pt x="291985" y="137858"/>
                  </a:lnTo>
                  <a:lnTo>
                    <a:pt x="309944" y="137858"/>
                  </a:lnTo>
                  <a:lnTo>
                    <a:pt x="363461" y="84277"/>
                  </a:lnTo>
                  <a:lnTo>
                    <a:pt x="309944" y="3069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034824" y="4736210"/>
            <a:ext cx="361950" cy="167005"/>
            <a:chOff x="6034824" y="4736210"/>
            <a:chExt cx="361950" cy="167005"/>
          </a:xfrm>
        </p:grpSpPr>
        <p:sp>
          <p:nvSpPr>
            <p:cNvPr id="37" name="object 37"/>
            <p:cNvSpPr/>
            <p:nvPr/>
          </p:nvSpPr>
          <p:spPr>
            <a:xfrm>
              <a:off x="6034824" y="4736210"/>
              <a:ext cx="361950" cy="167005"/>
            </a:xfrm>
            <a:custGeom>
              <a:avLst/>
              <a:gdLst/>
              <a:ahLst/>
              <a:cxnLst/>
              <a:rect l="l" t="t" r="r" b="b"/>
              <a:pathLst>
                <a:path w="361950" h="167004">
                  <a:moveTo>
                    <a:pt x="278269" y="0"/>
                  </a:moveTo>
                  <a:lnTo>
                    <a:pt x="278269" y="41643"/>
                  </a:lnTo>
                  <a:lnTo>
                    <a:pt x="0" y="41643"/>
                  </a:lnTo>
                  <a:lnTo>
                    <a:pt x="0" y="124904"/>
                  </a:lnTo>
                  <a:lnTo>
                    <a:pt x="278269" y="124904"/>
                  </a:lnTo>
                  <a:lnTo>
                    <a:pt x="278269" y="166547"/>
                  </a:lnTo>
                  <a:lnTo>
                    <a:pt x="361441" y="83273"/>
                  </a:lnTo>
                  <a:lnTo>
                    <a:pt x="278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34824" y="4736210"/>
              <a:ext cx="361950" cy="167005"/>
            </a:xfrm>
            <a:custGeom>
              <a:avLst/>
              <a:gdLst/>
              <a:ahLst/>
              <a:cxnLst/>
              <a:rect l="l" t="t" r="r" b="b"/>
              <a:pathLst>
                <a:path w="361950" h="167004">
                  <a:moveTo>
                    <a:pt x="278269" y="0"/>
                  </a:moveTo>
                  <a:lnTo>
                    <a:pt x="278269" y="41643"/>
                  </a:lnTo>
                  <a:lnTo>
                    <a:pt x="0" y="41643"/>
                  </a:lnTo>
                  <a:lnTo>
                    <a:pt x="0" y="124904"/>
                  </a:lnTo>
                  <a:lnTo>
                    <a:pt x="278269" y="124904"/>
                  </a:lnTo>
                  <a:lnTo>
                    <a:pt x="278269" y="166547"/>
                  </a:lnTo>
                  <a:lnTo>
                    <a:pt x="308928" y="135851"/>
                  </a:lnTo>
                  <a:lnTo>
                    <a:pt x="290969" y="135851"/>
                  </a:lnTo>
                  <a:lnTo>
                    <a:pt x="290969" y="112191"/>
                  </a:lnTo>
                  <a:lnTo>
                    <a:pt x="12700" y="112191"/>
                  </a:lnTo>
                  <a:lnTo>
                    <a:pt x="12700" y="54356"/>
                  </a:lnTo>
                  <a:lnTo>
                    <a:pt x="290969" y="54356"/>
                  </a:lnTo>
                  <a:lnTo>
                    <a:pt x="290969" y="30695"/>
                  </a:lnTo>
                  <a:lnTo>
                    <a:pt x="308928" y="30695"/>
                  </a:lnTo>
                  <a:lnTo>
                    <a:pt x="278269" y="0"/>
                  </a:lnTo>
                  <a:close/>
                </a:path>
                <a:path w="361950" h="167004">
                  <a:moveTo>
                    <a:pt x="308928" y="30695"/>
                  </a:moveTo>
                  <a:lnTo>
                    <a:pt x="290969" y="30695"/>
                  </a:lnTo>
                  <a:lnTo>
                    <a:pt x="343484" y="83273"/>
                  </a:lnTo>
                  <a:lnTo>
                    <a:pt x="290969" y="135851"/>
                  </a:lnTo>
                  <a:lnTo>
                    <a:pt x="308928" y="135851"/>
                  </a:lnTo>
                  <a:lnTo>
                    <a:pt x="361441" y="83273"/>
                  </a:lnTo>
                  <a:lnTo>
                    <a:pt x="308928" y="30695"/>
                  </a:lnTo>
                  <a:close/>
                </a:path>
              </a:pathLst>
            </a:custGeom>
            <a:solidFill>
              <a:srgbClr val="F8B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3327400" y="1384300"/>
            <a:ext cx="30861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532111" y="1480880"/>
            <a:ext cx="26530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95" dirty="0"/>
              <a:t>Architecture</a:t>
            </a:r>
            <a:r>
              <a:rPr sz="2500" spc="-70" dirty="0"/>
              <a:t> </a:t>
            </a:r>
            <a:r>
              <a:rPr sz="2500" spc="-50" dirty="0"/>
              <a:t>Design</a:t>
            </a:r>
            <a:endParaRPr sz="2500"/>
          </a:p>
        </p:txBody>
      </p:sp>
      <p:sp>
        <p:nvSpPr>
          <p:cNvPr id="41" name="object 41"/>
          <p:cNvSpPr/>
          <p:nvPr/>
        </p:nvSpPr>
        <p:spPr>
          <a:xfrm>
            <a:off x="3517900" y="1803400"/>
            <a:ext cx="27051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6760" y="1304010"/>
            <a:ext cx="8009255" cy="3683635"/>
          </a:xfrm>
          <a:custGeom>
            <a:avLst/>
            <a:gdLst/>
            <a:ahLst/>
            <a:cxnLst/>
            <a:rect l="l" t="t" r="r" b="b"/>
            <a:pathLst>
              <a:path w="8009255" h="3683635">
                <a:moveTo>
                  <a:pt x="0" y="0"/>
                </a:moveTo>
                <a:lnTo>
                  <a:pt x="8008664" y="0"/>
                </a:lnTo>
                <a:lnTo>
                  <a:pt x="8008664" y="3683520"/>
                </a:lnTo>
                <a:lnTo>
                  <a:pt x="0" y="3683520"/>
                </a:lnTo>
                <a:lnTo>
                  <a:pt x="0" y="0"/>
                </a:lnTo>
                <a:close/>
              </a:path>
            </a:pathLst>
          </a:custGeom>
          <a:ln w="12712">
            <a:solidFill>
              <a:srgbClr val="F8B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6456" y="1315151"/>
            <a:ext cx="46374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Data </a:t>
            </a:r>
            <a:r>
              <a:rPr spc="-80" dirty="0"/>
              <a:t>insertion </a:t>
            </a:r>
            <a:r>
              <a:rPr spc="-85" dirty="0"/>
              <a:t>into </a:t>
            </a:r>
            <a:r>
              <a:rPr spc="-75" dirty="0"/>
              <a:t>Cassandra</a:t>
            </a:r>
            <a:r>
              <a:rPr spc="60" dirty="0"/>
              <a:t> </a:t>
            </a:r>
            <a:r>
              <a:rPr spc="-120" dirty="0"/>
              <a:t>Database: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6456" y="1989083"/>
            <a:ext cx="7696834" cy="26422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4015" marR="5080" indent="-361950">
              <a:lnSpc>
                <a:spcPct val="101000"/>
              </a:lnSpc>
              <a:spcBef>
                <a:spcPts val="8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1900" spc="-80" dirty="0">
                <a:latin typeface="Trebuchet MS"/>
                <a:cs typeface="Trebuchet MS"/>
              </a:rPr>
              <a:t>First </a:t>
            </a:r>
            <a:r>
              <a:rPr sz="1900" spc="-70" dirty="0">
                <a:latin typeface="Trebuchet MS"/>
                <a:cs typeface="Trebuchet MS"/>
              </a:rPr>
              <a:t>you </a:t>
            </a:r>
            <a:r>
              <a:rPr sz="1900" spc="-90" dirty="0">
                <a:latin typeface="Trebuchet MS"/>
                <a:cs typeface="Trebuchet MS"/>
              </a:rPr>
              <a:t>connect </a:t>
            </a:r>
            <a:r>
              <a:rPr sz="1900" spc="-50" dirty="0">
                <a:latin typeface="Trebuchet MS"/>
                <a:cs typeface="Trebuchet MS"/>
              </a:rPr>
              <a:t>to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70" dirty="0">
                <a:latin typeface="Trebuchet MS"/>
                <a:cs typeface="Trebuchet MS"/>
              </a:rPr>
              <a:t>Cassandra </a:t>
            </a:r>
            <a:r>
              <a:rPr sz="1900" spc="-135" dirty="0">
                <a:latin typeface="Trebuchet MS"/>
                <a:cs typeface="Trebuchet MS"/>
              </a:rPr>
              <a:t>database </a:t>
            </a:r>
            <a:r>
              <a:rPr sz="1900" spc="-100" dirty="0">
                <a:latin typeface="Trebuchet MS"/>
                <a:cs typeface="Trebuchet MS"/>
              </a:rPr>
              <a:t>using </a:t>
            </a:r>
            <a:r>
              <a:rPr sz="1900" spc="-90" dirty="0">
                <a:latin typeface="Trebuchet MS"/>
                <a:cs typeface="Trebuchet MS"/>
              </a:rPr>
              <a:t>security connect </a:t>
            </a:r>
            <a:r>
              <a:rPr sz="1900" spc="-110" dirty="0">
                <a:latin typeface="Trebuchet MS"/>
                <a:cs typeface="Trebuchet MS"/>
              </a:rPr>
              <a:t>bundle  along </a:t>
            </a:r>
            <a:r>
              <a:rPr sz="1900" spc="-100" dirty="0">
                <a:latin typeface="Trebuchet MS"/>
                <a:cs typeface="Trebuchet MS"/>
              </a:rPr>
              <a:t>with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30" dirty="0">
                <a:latin typeface="Trebuchet MS"/>
                <a:cs typeface="Trebuchet MS"/>
              </a:rPr>
              <a:t>given </a:t>
            </a:r>
            <a:r>
              <a:rPr sz="1900" spc="-125" dirty="0">
                <a:latin typeface="Trebuchet MS"/>
                <a:cs typeface="Trebuchet MS"/>
              </a:rPr>
              <a:t>client </a:t>
            </a:r>
            <a:r>
              <a:rPr sz="1900" spc="-114" dirty="0">
                <a:latin typeface="Trebuchet MS"/>
                <a:cs typeface="Trebuchet MS"/>
              </a:rPr>
              <a:t>id </a:t>
            </a:r>
            <a:r>
              <a:rPr sz="1900" spc="-125" dirty="0">
                <a:latin typeface="Trebuchet MS"/>
                <a:cs typeface="Trebuchet MS"/>
              </a:rPr>
              <a:t>and client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secret </a:t>
            </a:r>
            <a:r>
              <a:rPr sz="1900" spc="-285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1900" spc="-65" dirty="0">
                <a:latin typeface="Trebuchet MS"/>
                <a:cs typeface="Trebuchet MS"/>
              </a:rPr>
              <a:t>Then </a:t>
            </a:r>
            <a:r>
              <a:rPr sz="1900" spc="-70" dirty="0">
                <a:latin typeface="Trebuchet MS"/>
                <a:cs typeface="Trebuchet MS"/>
              </a:rPr>
              <a:t>you </a:t>
            </a:r>
            <a:r>
              <a:rPr sz="1900" spc="-120" dirty="0">
                <a:latin typeface="Trebuchet MS"/>
                <a:cs typeface="Trebuchet MS"/>
              </a:rPr>
              <a:t>create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35" dirty="0">
                <a:latin typeface="Trebuchet MS"/>
                <a:cs typeface="Trebuchet MS"/>
              </a:rPr>
              <a:t>database </a:t>
            </a:r>
            <a:r>
              <a:rPr sz="1900" spc="-100" dirty="0">
                <a:latin typeface="Trebuchet MS"/>
                <a:cs typeface="Trebuchet MS"/>
              </a:rPr>
              <a:t>with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85" dirty="0">
                <a:latin typeface="Trebuchet MS"/>
                <a:cs typeface="Trebuchet MS"/>
              </a:rPr>
              <a:t>personal </a:t>
            </a:r>
            <a:r>
              <a:rPr sz="1900" spc="-120" dirty="0">
                <a:latin typeface="Trebuchet MS"/>
                <a:cs typeface="Trebuchet MS"/>
              </a:rPr>
              <a:t>keyspace </a:t>
            </a:r>
            <a:r>
              <a:rPr sz="1900" spc="-70" dirty="0">
                <a:latin typeface="Trebuchet MS"/>
                <a:cs typeface="Trebuchet MS"/>
              </a:rPr>
              <a:t>you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35" dirty="0">
                <a:latin typeface="Trebuchet MS"/>
                <a:cs typeface="Trebuchet MS"/>
              </a:rPr>
              <a:t>created.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00">
              <a:latin typeface="Trebuchet MS"/>
              <a:cs typeface="Trebuchet MS"/>
            </a:endParaRPr>
          </a:p>
          <a:p>
            <a:pPr marL="374015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1900" spc="-130" dirty="0">
                <a:latin typeface="Trebuchet MS"/>
                <a:cs typeface="Trebuchet MS"/>
              </a:rPr>
              <a:t>Secondly, </a:t>
            </a:r>
            <a:r>
              <a:rPr sz="1900" spc="-140" dirty="0">
                <a:latin typeface="Trebuchet MS"/>
                <a:cs typeface="Trebuchet MS"/>
              </a:rPr>
              <a:t>table </a:t>
            </a:r>
            <a:r>
              <a:rPr sz="1900" spc="-85" dirty="0">
                <a:latin typeface="Trebuchet MS"/>
                <a:cs typeface="Trebuchet MS"/>
              </a:rPr>
              <a:t>is </a:t>
            </a:r>
            <a:r>
              <a:rPr sz="1900" spc="-114" dirty="0">
                <a:latin typeface="Trebuchet MS"/>
                <a:cs typeface="Trebuchet MS"/>
              </a:rPr>
              <a:t>created </a:t>
            </a:r>
            <a:r>
              <a:rPr sz="1900" spc="-125" dirty="0">
                <a:latin typeface="Trebuchet MS"/>
                <a:cs typeface="Trebuchet MS"/>
              </a:rPr>
              <a:t>named </a:t>
            </a:r>
            <a:r>
              <a:rPr sz="1900" spc="-110" dirty="0">
                <a:latin typeface="Trebuchet MS"/>
                <a:cs typeface="Trebuchet MS"/>
              </a:rPr>
              <a:t>“experim” in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05" dirty="0">
                <a:latin typeface="Trebuchet MS"/>
                <a:cs typeface="Trebuchet MS"/>
              </a:rPr>
              <a:t>cassandra</a:t>
            </a:r>
            <a:r>
              <a:rPr sz="1900" spc="120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database.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50">
              <a:latin typeface="Trebuchet MS"/>
              <a:cs typeface="Trebuchet MS"/>
            </a:endParaRPr>
          </a:p>
          <a:p>
            <a:pPr marL="374015" marR="545465" indent="-361950">
              <a:lnSpc>
                <a:spcPct val="101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1900" spc="-65" dirty="0">
                <a:latin typeface="Trebuchet MS"/>
                <a:cs typeface="Trebuchet MS"/>
              </a:rPr>
              <a:t>Then </a:t>
            </a:r>
            <a:r>
              <a:rPr sz="1900" spc="-70" dirty="0">
                <a:latin typeface="Trebuchet MS"/>
                <a:cs typeface="Trebuchet MS"/>
              </a:rPr>
              <a:t>you </a:t>
            </a:r>
            <a:r>
              <a:rPr sz="1900" spc="-80" dirty="0">
                <a:latin typeface="Trebuchet MS"/>
                <a:cs typeface="Trebuchet MS"/>
              </a:rPr>
              <a:t>insert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25" dirty="0">
                <a:latin typeface="Trebuchet MS"/>
                <a:cs typeface="Trebuchet MS"/>
              </a:rPr>
              <a:t>dataset named </a:t>
            </a:r>
            <a:r>
              <a:rPr sz="1900" spc="-105" dirty="0">
                <a:latin typeface="Trebuchet MS"/>
                <a:cs typeface="Trebuchet MS"/>
              </a:rPr>
              <a:t>insurance.csv </a:t>
            </a:r>
            <a:r>
              <a:rPr sz="1900" spc="-80" dirty="0">
                <a:latin typeface="Trebuchet MS"/>
                <a:cs typeface="Trebuchet MS"/>
              </a:rPr>
              <a:t>into </a:t>
            </a:r>
            <a:r>
              <a:rPr sz="1900" spc="-114" dirty="0">
                <a:latin typeface="Trebuchet MS"/>
                <a:cs typeface="Trebuchet MS"/>
              </a:rPr>
              <a:t>the </a:t>
            </a:r>
            <a:r>
              <a:rPr sz="1900" spc="-140" dirty="0">
                <a:latin typeface="Trebuchet MS"/>
                <a:cs typeface="Trebuchet MS"/>
              </a:rPr>
              <a:t>table called  </a:t>
            </a:r>
            <a:r>
              <a:rPr sz="1900" spc="-130" dirty="0">
                <a:latin typeface="Trebuchet MS"/>
                <a:cs typeface="Trebuchet MS"/>
              </a:rPr>
              <a:t>‘experim’ </a:t>
            </a:r>
            <a:r>
              <a:rPr sz="1900" spc="-110" dirty="0">
                <a:latin typeface="Trebuchet MS"/>
                <a:cs typeface="Trebuchet MS"/>
              </a:rPr>
              <a:t>in </a:t>
            </a:r>
            <a:r>
              <a:rPr sz="1900" spc="-105" dirty="0">
                <a:latin typeface="Trebuchet MS"/>
                <a:cs typeface="Trebuchet MS"/>
              </a:rPr>
              <a:t>cassandra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-145" dirty="0">
                <a:latin typeface="Trebuchet MS"/>
                <a:cs typeface="Trebuchet MS"/>
              </a:rPr>
              <a:t>database.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916" y="1295679"/>
            <a:ext cx="8621395" cy="4561840"/>
          </a:xfrm>
          <a:custGeom>
            <a:avLst/>
            <a:gdLst/>
            <a:ahLst/>
            <a:cxnLst/>
            <a:rect l="l" t="t" r="r" b="b"/>
            <a:pathLst>
              <a:path w="8621395" h="4561840">
                <a:moveTo>
                  <a:pt x="0" y="0"/>
                </a:moveTo>
                <a:lnTo>
                  <a:pt x="8621177" y="0"/>
                </a:lnTo>
                <a:lnTo>
                  <a:pt x="8621177" y="4561705"/>
                </a:lnTo>
                <a:lnTo>
                  <a:pt x="0" y="4561705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F8B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0606" y="1306820"/>
            <a:ext cx="17373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Model</a:t>
            </a:r>
            <a:r>
              <a:rPr spc="-365" dirty="0"/>
              <a:t> </a:t>
            </a:r>
            <a:r>
              <a:rPr spc="-155" dirty="0"/>
              <a:t>Training: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>
              <a:lnSpc>
                <a:spcPts val="1910"/>
              </a:lnSpc>
              <a:spcBef>
                <a:spcPts val="100"/>
              </a:spcBef>
            </a:pPr>
            <a:r>
              <a:rPr spc="-45" dirty="0"/>
              <a:t>Export </a:t>
            </a:r>
            <a:r>
              <a:rPr spc="-60" dirty="0"/>
              <a:t>Data </a:t>
            </a:r>
            <a:r>
              <a:rPr spc="-80" dirty="0"/>
              <a:t>from </a:t>
            </a:r>
            <a:r>
              <a:rPr spc="-65" dirty="0"/>
              <a:t>Cassandra </a:t>
            </a:r>
            <a:r>
              <a:rPr spc="-135" dirty="0"/>
              <a:t>database:</a:t>
            </a:r>
          </a:p>
          <a:p>
            <a:pPr marL="389890">
              <a:lnSpc>
                <a:spcPts val="1910"/>
              </a:lnSpc>
            </a:pPr>
            <a:r>
              <a:rPr u="none" spc="-55" dirty="0"/>
              <a:t>The </a:t>
            </a:r>
            <a:r>
              <a:rPr u="none" spc="-114" dirty="0"/>
              <a:t>accumulated </a:t>
            </a:r>
            <a:r>
              <a:rPr u="none" spc="-130" dirty="0"/>
              <a:t>data </a:t>
            </a:r>
            <a:r>
              <a:rPr u="none" spc="-80" dirty="0"/>
              <a:t>from </a:t>
            </a:r>
            <a:r>
              <a:rPr u="none" spc="-120" dirty="0"/>
              <a:t>database </a:t>
            </a:r>
            <a:r>
              <a:rPr u="none" spc="-75" dirty="0"/>
              <a:t>is </a:t>
            </a:r>
            <a:r>
              <a:rPr u="none" spc="-65" dirty="0"/>
              <a:t>exported </a:t>
            </a:r>
            <a:r>
              <a:rPr u="none" spc="-95" dirty="0"/>
              <a:t>in </a:t>
            </a:r>
            <a:r>
              <a:rPr u="none" spc="-75" dirty="0"/>
              <a:t>csv </a:t>
            </a:r>
            <a:r>
              <a:rPr u="none" spc="-135" dirty="0"/>
              <a:t>file </a:t>
            </a:r>
            <a:r>
              <a:rPr u="none" spc="-100" dirty="0"/>
              <a:t>format </a:t>
            </a:r>
            <a:r>
              <a:rPr u="none" spc="-65" dirty="0"/>
              <a:t>for </a:t>
            </a:r>
            <a:r>
              <a:rPr u="none" spc="-85" dirty="0"/>
              <a:t>model</a:t>
            </a:r>
            <a:r>
              <a:rPr u="none" spc="-30" dirty="0"/>
              <a:t> </a:t>
            </a:r>
            <a:r>
              <a:rPr u="none" spc="-114" dirty="0"/>
              <a:t>training.</a:t>
            </a:r>
          </a:p>
          <a:p>
            <a:pPr marL="377190">
              <a:lnSpc>
                <a:spcPct val="100000"/>
              </a:lnSpc>
              <a:spcBef>
                <a:spcPts val="25"/>
              </a:spcBef>
            </a:pPr>
            <a:endParaRPr u="none" spc="-114" dirty="0"/>
          </a:p>
          <a:p>
            <a:pPr marL="389890">
              <a:lnSpc>
                <a:spcPts val="1910"/>
              </a:lnSpc>
            </a:pPr>
            <a:r>
              <a:rPr spc="-60" dirty="0"/>
              <a:t>Exploratory Data</a:t>
            </a:r>
            <a:r>
              <a:rPr spc="-225" dirty="0"/>
              <a:t> </a:t>
            </a:r>
            <a:r>
              <a:rPr spc="-90" dirty="0"/>
              <a:t>Analysis:</a:t>
            </a:r>
          </a:p>
          <a:p>
            <a:pPr marL="389890">
              <a:lnSpc>
                <a:spcPts val="1900"/>
              </a:lnSpc>
            </a:pPr>
            <a:r>
              <a:rPr u="none" spc="10" dirty="0"/>
              <a:t>One </a:t>
            </a:r>
            <a:r>
              <a:rPr u="none" spc="-95" dirty="0"/>
              <a:t>of </a:t>
            </a:r>
            <a:r>
              <a:rPr u="none" spc="-105" dirty="0"/>
              <a:t>the </a:t>
            </a:r>
            <a:r>
              <a:rPr u="none" spc="-90" dirty="0"/>
              <a:t>best </a:t>
            </a:r>
            <a:r>
              <a:rPr u="none" spc="-105" dirty="0"/>
              <a:t>ways </a:t>
            </a:r>
            <a:r>
              <a:rPr u="none" spc="-45" dirty="0"/>
              <a:t>to </a:t>
            </a:r>
            <a:r>
              <a:rPr u="none" spc="-85" dirty="0"/>
              <a:t>see </a:t>
            </a:r>
            <a:r>
              <a:rPr u="none" spc="-105" dirty="0"/>
              <a:t>the </a:t>
            </a:r>
            <a:r>
              <a:rPr u="none" spc="-95" dirty="0"/>
              <a:t>relation </a:t>
            </a:r>
            <a:r>
              <a:rPr u="none" spc="-100" dirty="0"/>
              <a:t>among </a:t>
            </a:r>
            <a:r>
              <a:rPr u="none" spc="-105" dirty="0"/>
              <a:t>the variables </a:t>
            </a:r>
            <a:r>
              <a:rPr u="none" spc="-75" dirty="0"/>
              <a:t>is </a:t>
            </a:r>
            <a:r>
              <a:rPr u="none" spc="-105" dirty="0"/>
              <a:t>by</a:t>
            </a:r>
            <a:r>
              <a:rPr u="none" spc="-40" dirty="0"/>
              <a:t> </a:t>
            </a:r>
            <a:r>
              <a:rPr u="none" spc="-110" dirty="0"/>
              <a:t>visualization.</a:t>
            </a:r>
          </a:p>
          <a:p>
            <a:pPr marL="661035" marR="5080" indent="-271780">
              <a:lnSpc>
                <a:spcPts val="1900"/>
              </a:lnSpc>
              <a:spcBef>
                <a:spcPts val="75"/>
              </a:spcBef>
              <a:buFont typeface="Arial"/>
              <a:buChar char="•"/>
              <a:tabLst>
                <a:tab pos="661670" algn="l"/>
                <a:tab pos="662305" algn="l"/>
              </a:tabLst>
            </a:pPr>
            <a:r>
              <a:rPr u="none" spc="-65" dirty="0"/>
              <a:t>In </a:t>
            </a:r>
            <a:r>
              <a:rPr u="none" spc="-105" dirty="0"/>
              <a:t>the univariate </a:t>
            </a:r>
            <a:r>
              <a:rPr u="none" spc="-110" dirty="0"/>
              <a:t>analysis </a:t>
            </a:r>
            <a:r>
              <a:rPr u="none" spc="-100" dirty="0"/>
              <a:t>we </a:t>
            </a:r>
            <a:r>
              <a:rPr u="none" spc="-140" dirty="0"/>
              <a:t>have </a:t>
            </a:r>
            <a:r>
              <a:rPr u="none" spc="-120" dirty="0"/>
              <a:t>analyzed </a:t>
            </a:r>
            <a:r>
              <a:rPr u="none" spc="-114" dirty="0"/>
              <a:t>each </a:t>
            </a:r>
            <a:r>
              <a:rPr u="none" spc="-95" dirty="0"/>
              <a:t>of </a:t>
            </a:r>
            <a:r>
              <a:rPr u="none" spc="-105" dirty="0"/>
              <a:t>the variables </a:t>
            </a:r>
            <a:r>
              <a:rPr u="none" spc="-90" dirty="0"/>
              <a:t>using </a:t>
            </a:r>
            <a:r>
              <a:rPr u="none" spc="-85" dirty="0"/>
              <a:t>distplot </a:t>
            </a:r>
            <a:r>
              <a:rPr u="none" spc="-45" dirty="0"/>
              <a:t>to </a:t>
            </a:r>
            <a:r>
              <a:rPr u="none" spc="-90" dirty="0"/>
              <a:t>see </a:t>
            </a:r>
            <a:r>
              <a:rPr u="none" spc="-80" dirty="0"/>
              <a:t>whether  </a:t>
            </a:r>
            <a:r>
              <a:rPr u="none" spc="-75" dirty="0"/>
              <a:t>expenses </a:t>
            </a:r>
            <a:r>
              <a:rPr u="none" spc="-100" dirty="0"/>
              <a:t>has </a:t>
            </a:r>
            <a:r>
              <a:rPr u="none" spc="-160" dirty="0"/>
              <a:t>a </a:t>
            </a:r>
            <a:r>
              <a:rPr u="none" spc="-85" dirty="0"/>
              <a:t>normal </a:t>
            </a:r>
            <a:r>
              <a:rPr u="none" spc="-95" dirty="0"/>
              <a:t>distribution, </a:t>
            </a:r>
            <a:r>
              <a:rPr u="none" spc="-80" dirty="0"/>
              <a:t>countplot </a:t>
            </a:r>
            <a:r>
              <a:rPr u="none" spc="-45" dirty="0"/>
              <a:t>to </a:t>
            </a:r>
            <a:r>
              <a:rPr u="none" spc="-90" dirty="0"/>
              <a:t>see </a:t>
            </a:r>
            <a:r>
              <a:rPr u="none" spc="-135" dirty="0"/>
              <a:t>age </a:t>
            </a:r>
            <a:r>
              <a:rPr u="none" spc="-95" dirty="0"/>
              <a:t>of </a:t>
            </a:r>
            <a:r>
              <a:rPr u="none" spc="-85" dirty="0"/>
              <a:t>insurers, </a:t>
            </a:r>
            <a:r>
              <a:rPr u="none" spc="-30" dirty="0"/>
              <a:t>no </a:t>
            </a:r>
            <a:r>
              <a:rPr u="none" spc="-95" dirty="0"/>
              <a:t>of </a:t>
            </a:r>
            <a:r>
              <a:rPr u="none" spc="-110" dirty="0"/>
              <a:t>children, </a:t>
            </a:r>
            <a:r>
              <a:rPr u="none" spc="-80" dirty="0"/>
              <a:t>region </a:t>
            </a:r>
            <a:r>
              <a:rPr u="none" spc="-45" dirty="0"/>
              <a:t>to </a:t>
            </a:r>
            <a:r>
              <a:rPr u="none" spc="-90" dirty="0"/>
              <a:t>which  </a:t>
            </a:r>
            <a:r>
              <a:rPr u="none" spc="-110" dirty="0"/>
              <a:t>they </a:t>
            </a:r>
            <a:r>
              <a:rPr u="none" spc="-90" dirty="0"/>
              <a:t>belong </a:t>
            </a:r>
            <a:r>
              <a:rPr u="none" spc="-105" dirty="0"/>
              <a:t>,category </a:t>
            </a:r>
            <a:r>
              <a:rPr u="none" spc="-95" dirty="0"/>
              <a:t>of </a:t>
            </a:r>
            <a:r>
              <a:rPr u="none" spc="10" dirty="0"/>
              <a:t>BMI </a:t>
            </a:r>
            <a:r>
              <a:rPr u="none" spc="-110" dirty="0"/>
              <a:t>and </a:t>
            </a:r>
            <a:r>
              <a:rPr u="none" spc="-90" dirty="0"/>
              <a:t>piecharts </a:t>
            </a:r>
            <a:r>
              <a:rPr u="none" spc="-45" dirty="0"/>
              <a:t>to </a:t>
            </a:r>
            <a:r>
              <a:rPr u="none" spc="-90" dirty="0"/>
              <a:t>check </a:t>
            </a:r>
            <a:r>
              <a:rPr u="none" spc="-105" dirty="0"/>
              <a:t>the </a:t>
            </a:r>
            <a:r>
              <a:rPr u="none" spc="-30" dirty="0"/>
              <a:t>no </a:t>
            </a:r>
            <a:r>
              <a:rPr u="none" spc="-95" dirty="0"/>
              <a:t>of </a:t>
            </a:r>
            <a:r>
              <a:rPr u="none" spc="-55" dirty="0"/>
              <a:t>smokers </a:t>
            </a:r>
            <a:r>
              <a:rPr u="none" spc="-45" dirty="0"/>
              <a:t>to </a:t>
            </a:r>
            <a:r>
              <a:rPr u="none" spc="-60" dirty="0"/>
              <a:t>non-smoker </a:t>
            </a:r>
            <a:r>
              <a:rPr u="none" spc="-110" dirty="0"/>
              <a:t>and </a:t>
            </a:r>
            <a:r>
              <a:rPr u="none" spc="-130" dirty="0"/>
              <a:t>male </a:t>
            </a:r>
            <a:r>
              <a:rPr u="none" spc="-45" dirty="0"/>
              <a:t>to  </a:t>
            </a:r>
            <a:r>
              <a:rPr u="none" spc="-150" dirty="0"/>
              <a:t>female.</a:t>
            </a:r>
          </a:p>
          <a:p>
            <a:pPr marL="377190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u="none" spc="-150" dirty="0"/>
          </a:p>
          <a:p>
            <a:pPr marL="661035" marR="316865" indent="-271780">
              <a:lnSpc>
                <a:spcPts val="1900"/>
              </a:lnSpc>
              <a:buFont typeface="Arial"/>
              <a:buChar char="•"/>
              <a:tabLst>
                <a:tab pos="661670" algn="l"/>
                <a:tab pos="662305" algn="l"/>
              </a:tabLst>
            </a:pPr>
            <a:r>
              <a:rPr u="none" spc="-35" dirty="0"/>
              <a:t>For </a:t>
            </a:r>
            <a:r>
              <a:rPr u="none" spc="-105" dirty="0"/>
              <a:t>bi-variate analysis </a:t>
            </a:r>
            <a:r>
              <a:rPr u="none" spc="-100" dirty="0"/>
              <a:t>we </a:t>
            </a:r>
            <a:r>
              <a:rPr u="none" spc="-140" dirty="0"/>
              <a:t>have </a:t>
            </a:r>
            <a:r>
              <a:rPr u="none" spc="-85" dirty="0"/>
              <a:t>tried </a:t>
            </a:r>
            <a:r>
              <a:rPr u="none" spc="-45" dirty="0"/>
              <a:t>to </a:t>
            </a:r>
            <a:r>
              <a:rPr u="none" spc="-85" dirty="0"/>
              <a:t>see </a:t>
            </a:r>
            <a:r>
              <a:rPr u="none" spc="-105" dirty="0"/>
              <a:t>the </a:t>
            </a:r>
            <a:r>
              <a:rPr u="none" spc="-90" dirty="0"/>
              <a:t>relationship </a:t>
            </a:r>
            <a:r>
              <a:rPr u="none" spc="-105" dirty="0"/>
              <a:t>between </a:t>
            </a:r>
            <a:r>
              <a:rPr u="none" spc="-75" dirty="0"/>
              <a:t>expenses </a:t>
            </a:r>
            <a:r>
              <a:rPr u="none" spc="-45" dirty="0"/>
              <a:t>to </a:t>
            </a:r>
            <a:r>
              <a:rPr u="none" spc="-30" dirty="0"/>
              <a:t>no </a:t>
            </a:r>
            <a:r>
              <a:rPr u="none" spc="-95" dirty="0"/>
              <a:t>of children  these </a:t>
            </a:r>
            <a:r>
              <a:rPr u="none" spc="-100" dirty="0"/>
              <a:t>individulas </a:t>
            </a:r>
            <a:r>
              <a:rPr u="none" spc="-140" dirty="0"/>
              <a:t>have </a:t>
            </a:r>
            <a:r>
              <a:rPr u="none" spc="-110" dirty="0"/>
              <a:t>and </a:t>
            </a:r>
            <a:r>
              <a:rPr u="none" spc="-45" dirty="0"/>
              <a:t>to </a:t>
            </a:r>
            <a:r>
              <a:rPr u="none" spc="-80" dirty="0"/>
              <a:t>region </a:t>
            </a:r>
            <a:r>
              <a:rPr u="none" spc="-110" dirty="0"/>
              <a:t>they </a:t>
            </a:r>
            <a:r>
              <a:rPr u="none" spc="-90" dirty="0"/>
              <a:t>belong</a:t>
            </a:r>
            <a:r>
              <a:rPr u="none" spc="220" dirty="0"/>
              <a:t> </a:t>
            </a:r>
            <a:r>
              <a:rPr u="none" spc="-130" dirty="0"/>
              <a:t>to.</a:t>
            </a:r>
          </a:p>
          <a:p>
            <a:pPr marL="377190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u="none" spc="-130" dirty="0"/>
          </a:p>
          <a:p>
            <a:pPr marL="661035" marR="86360" indent="-271780">
              <a:lnSpc>
                <a:spcPts val="1900"/>
              </a:lnSpc>
              <a:buFont typeface="Arial"/>
              <a:buChar char="•"/>
              <a:tabLst>
                <a:tab pos="661670" algn="l"/>
                <a:tab pos="662305" algn="l"/>
              </a:tabLst>
            </a:pPr>
            <a:r>
              <a:rPr u="none" spc="-35" dirty="0"/>
              <a:t>For </a:t>
            </a:r>
            <a:r>
              <a:rPr u="none" spc="-110" dirty="0"/>
              <a:t>multi-variate </a:t>
            </a:r>
            <a:r>
              <a:rPr u="none" spc="-125" dirty="0"/>
              <a:t>analysis, </a:t>
            </a:r>
            <a:r>
              <a:rPr u="none" spc="-100" dirty="0"/>
              <a:t>we </a:t>
            </a:r>
            <a:r>
              <a:rPr u="none" spc="-55" dirty="0"/>
              <a:t>try </a:t>
            </a:r>
            <a:r>
              <a:rPr u="none" spc="-45" dirty="0"/>
              <a:t>to </a:t>
            </a:r>
            <a:r>
              <a:rPr u="none" spc="-70" dirty="0"/>
              <a:t>explore </a:t>
            </a:r>
            <a:r>
              <a:rPr u="none" spc="-105" dirty="0"/>
              <a:t>the </a:t>
            </a:r>
            <a:r>
              <a:rPr u="none" spc="-95" dirty="0"/>
              <a:t>relation of </a:t>
            </a:r>
            <a:r>
              <a:rPr u="none" spc="-80" dirty="0"/>
              <a:t>whether </a:t>
            </a:r>
            <a:r>
              <a:rPr u="none" spc="-105" dirty="0"/>
              <a:t>the </a:t>
            </a:r>
            <a:r>
              <a:rPr u="none" spc="-55" dirty="0"/>
              <a:t>person </a:t>
            </a:r>
            <a:r>
              <a:rPr u="none" spc="-75" dirty="0"/>
              <a:t>is </a:t>
            </a:r>
            <a:r>
              <a:rPr u="none" spc="-160" dirty="0"/>
              <a:t>a </a:t>
            </a:r>
            <a:r>
              <a:rPr u="none" spc="-60" dirty="0"/>
              <a:t>smoker </a:t>
            </a:r>
            <a:r>
              <a:rPr u="none" spc="10" dirty="0"/>
              <a:t>or </a:t>
            </a:r>
            <a:r>
              <a:rPr u="none" spc="-60" dirty="0"/>
              <a:t>not  </a:t>
            </a:r>
            <a:r>
              <a:rPr u="none" spc="-45" dirty="0"/>
              <a:t>to </a:t>
            </a:r>
            <a:r>
              <a:rPr u="none" spc="-120" dirty="0"/>
              <a:t>his/her </a:t>
            </a:r>
            <a:r>
              <a:rPr u="none" spc="-80" dirty="0"/>
              <a:t>expenses </a:t>
            </a:r>
            <a:r>
              <a:rPr u="none" spc="-110" dirty="0"/>
              <a:t>related </a:t>
            </a:r>
            <a:r>
              <a:rPr u="none" spc="-45" dirty="0"/>
              <a:t>to </a:t>
            </a:r>
            <a:r>
              <a:rPr u="none" spc="-135" dirty="0"/>
              <a:t>age </a:t>
            </a:r>
            <a:r>
              <a:rPr u="none" spc="-65" dirty="0"/>
              <a:t>for one </a:t>
            </a:r>
            <a:r>
              <a:rPr u="none" spc="-90" dirty="0"/>
              <a:t>scatterplot </a:t>
            </a:r>
            <a:r>
              <a:rPr u="none" spc="-110" dirty="0"/>
              <a:t>and </a:t>
            </a:r>
            <a:r>
              <a:rPr u="none" spc="-105" dirty="0"/>
              <a:t>the </a:t>
            </a:r>
            <a:r>
              <a:rPr u="none" spc="-60" dirty="0"/>
              <a:t>other </a:t>
            </a:r>
            <a:r>
              <a:rPr u="none" spc="-45" dirty="0"/>
              <a:t>to </a:t>
            </a:r>
            <a:r>
              <a:rPr u="none" spc="-105" dirty="0"/>
              <a:t>the</a:t>
            </a:r>
            <a:r>
              <a:rPr u="none" spc="-80" dirty="0"/>
              <a:t> </a:t>
            </a:r>
            <a:r>
              <a:rPr u="none" spc="-110" dirty="0"/>
              <a:t>bmi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6133" y="1546923"/>
            <a:ext cx="8214359" cy="4220210"/>
          </a:xfrm>
          <a:custGeom>
            <a:avLst/>
            <a:gdLst/>
            <a:ahLst/>
            <a:cxnLst/>
            <a:rect l="l" t="t" r="r" b="b"/>
            <a:pathLst>
              <a:path w="8214359" h="4220210">
                <a:moveTo>
                  <a:pt x="0" y="0"/>
                </a:moveTo>
                <a:lnTo>
                  <a:pt x="8213943" y="0"/>
                </a:lnTo>
                <a:lnTo>
                  <a:pt x="8213943" y="4220185"/>
                </a:lnTo>
                <a:lnTo>
                  <a:pt x="0" y="4220185"/>
                </a:lnTo>
                <a:lnTo>
                  <a:pt x="0" y="0"/>
                </a:lnTo>
                <a:close/>
              </a:path>
            </a:pathLst>
          </a:custGeom>
          <a:ln w="12711">
            <a:solidFill>
              <a:srgbClr val="F8B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5823" y="1558344"/>
            <a:ext cx="7867015" cy="3893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sz="16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Feature</a:t>
            </a:r>
            <a:r>
              <a:rPr sz="1600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Engineering: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900"/>
              </a:lnSpc>
            </a:pPr>
            <a:r>
              <a:rPr sz="1600" spc="-15" dirty="0">
                <a:latin typeface="Trebuchet MS"/>
                <a:cs typeface="Trebuchet MS"/>
              </a:rPr>
              <a:t>-We </a:t>
            </a:r>
            <a:r>
              <a:rPr sz="1600" spc="-140" dirty="0">
                <a:latin typeface="Trebuchet MS"/>
                <a:cs typeface="Trebuchet MS"/>
              </a:rPr>
              <a:t>have </a:t>
            </a:r>
            <a:r>
              <a:rPr sz="1600" spc="-85" dirty="0">
                <a:latin typeface="Trebuchet MS"/>
                <a:cs typeface="Trebuchet MS"/>
              </a:rPr>
              <a:t>encoded </a:t>
            </a:r>
            <a:r>
              <a:rPr sz="1600" spc="-105" dirty="0">
                <a:latin typeface="Trebuchet MS"/>
                <a:cs typeface="Trebuchet MS"/>
              </a:rPr>
              <a:t>the categorical variables </a:t>
            </a:r>
            <a:r>
              <a:rPr sz="1600" spc="-75" dirty="0">
                <a:latin typeface="Trebuchet MS"/>
                <a:cs typeface="Trebuchet MS"/>
              </a:rPr>
              <a:t>into </a:t>
            </a:r>
            <a:r>
              <a:rPr sz="1600" spc="-90" dirty="0">
                <a:latin typeface="Trebuchet MS"/>
                <a:cs typeface="Trebuchet MS"/>
              </a:rPr>
              <a:t>numeric</a:t>
            </a:r>
            <a:r>
              <a:rPr sz="1600" spc="195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namely:</a:t>
            </a:r>
            <a:endParaRPr sz="1600">
              <a:latin typeface="Trebuchet MS"/>
              <a:cs typeface="Trebuchet MS"/>
            </a:endParaRPr>
          </a:p>
          <a:p>
            <a:pPr marL="238760" indent="-226695">
              <a:lnSpc>
                <a:spcPts val="1900"/>
              </a:lnSpc>
              <a:buFont typeface="Arial"/>
              <a:buChar char="•"/>
              <a:tabLst>
                <a:tab pos="238760" algn="l"/>
                <a:tab pos="239395" algn="l"/>
              </a:tabLst>
            </a:pPr>
            <a:r>
              <a:rPr sz="1600" spc="-50" dirty="0">
                <a:latin typeface="Trebuchet MS"/>
                <a:cs typeface="Trebuchet MS"/>
              </a:rPr>
              <a:t>sex </a:t>
            </a:r>
            <a:r>
              <a:rPr sz="1600" spc="210" dirty="0">
                <a:latin typeface="Trebuchet MS"/>
                <a:cs typeface="Trebuchet MS"/>
              </a:rPr>
              <a:t>– </a:t>
            </a:r>
            <a:r>
              <a:rPr sz="1600" spc="-135" dirty="0">
                <a:latin typeface="Trebuchet MS"/>
                <a:cs typeface="Trebuchet MS"/>
              </a:rPr>
              <a:t>male:1 </a:t>
            </a:r>
            <a:r>
              <a:rPr sz="1600" spc="-110" dirty="0">
                <a:latin typeface="Trebuchet MS"/>
                <a:cs typeface="Trebuchet MS"/>
              </a:rPr>
              <a:t>and </a:t>
            </a:r>
            <a:r>
              <a:rPr sz="1600" spc="-145" dirty="0">
                <a:latin typeface="Trebuchet MS"/>
                <a:cs typeface="Trebuchet MS"/>
              </a:rPr>
              <a:t>female</a:t>
            </a:r>
            <a:r>
              <a:rPr sz="1600" spc="-204" dirty="0">
                <a:latin typeface="Trebuchet MS"/>
                <a:cs typeface="Trebuchet MS"/>
              </a:rPr>
              <a:t> </a:t>
            </a:r>
            <a:r>
              <a:rPr sz="1600" spc="-180" dirty="0">
                <a:latin typeface="Trebuchet MS"/>
                <a:cs typeface="Trebuchet MS"/>
              </a:rPr>
              <a:t>:0,</a:t>
            </a:r>
            <a:endParaRPr sz="1600">
              <a:latin typeface="Trebuchet MS"/>
              <a:cs typeface="Trebuchet MS"/>
            </a:endParaRPr>
          </a:p>
          <a:p>
            <a:pPr marL="238760" indent="-226695">
              <a:lnSpc>
                <a:spcPts val="1900"/>
              </a:lnSpc>
              <a:buFont typeface="Arial"/>
              <a:buChar char="•"/>
              <a:tabLst>
                <a:tab pos="238760" algn="l"/>
                <a:tab pos="239395" algn="l"/>
              </a:tabLst>
            </a:pPr>
            <a:r>
              <a:rPr sz="1600" spc="-60" dirty="0">
                <a:latin typeface="Trebuchet MS"/>
                <a:cs typeface="Trebuchet MS"/>
              </a:rPr>
              <a:t>smoker </a:t>
            </a:r>
            <a:r>
              <a:rPr sz="1600" spc="210" dirty="0">
                <a:latin typeface="Trebuchet MS"/>
                <a:cs typeface="Trebuchet MS"/>
              </a:rPr>
              <a:t>– </a:t>
            </a:r>
            <a:r>
              <a:rPr sz="1600" spc="-90" dirty="0">
                <a:latin typeface="Trebuchet MS"/>
                <a:cs typeface="Trebuchet MS"/>
              </a:rPr>
              <a:t>no:0 </a:t>
            </a:r>
            <a:r>
              <a:rPr sz="1600" spc="-110" dirty="0">
                <a:latin typeface="Trebuchet MS"/>
                <a:cs typeface="Trebuchet MS"/>
              </a:rPr>
              <a:t>and</a:t>
            </a:r>
            <a:r>
              <a:rPr sz="1600" spc="-295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yes:1</a:t>
            </a:r>
            <a:endParaRPr sz="1600">
              <a:latin typeface="Trebuchet MS"/>
              <a:cs typeface="Trebuchet MS"/>
            </a:endParaRPr>
          </a:p>
          <a:p>
            <a:pPr marL="238760" indent="-226695">
              <a:lnSpc>
                <a:spcPts val="1910"/>
              </a:lnSpc>
              <a:buFont typeface="Arial"/>
              <a:buChar char="•"/>
              <a:tabLst>
                <a:tab pos="238760" algn="l"/>
                <a:tab pos="239395" algn="l"/>
              </a:tabLst>
            </a:pPr>
            <a:r>
              <a:rPr sz="1600" spc="-80" dirty="0">
                <a:latin typeface="Trebuchet MS"/>
                <a:cs typeface="Trebuchet MS"/>
              </a:rPr>
              <a:t>region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the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individual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belong</a:t>
            </a:r>
            <a:r>
              <a:rPr sz="1600" spc="-5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to</a:t>
            </a:r>
            <a:r>
              <a:rPr sz="1600" spc="-6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-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'southwest':</a:t>
            </a:r>
            <a:r>
              <a:rPr sz="1600" spc="-204" dirty="0">
                <a:latin typeface="Trebuchet MS"/>
                <a:cs typeface="Trebuchet MS"/>
              </a:rPr>
              <a:t> </a:t>
            </a:r>
            <a:r>
              <a:rPr sz="1600" spc="-145" dirty="0">
                <a:latin typeface="Trebuchet MS"/>
                <a:cs typeface="Trebuchet MS"/>
              </a:rPr>
              <a:t>0,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'southeast':</a:t>
            </a:r>
            <a:r>
              <a:rPr sz="1600" spc="-204" dirty="0">
                <a:latin typeface="Trebuchet MS"/>
                <a:cs typeface="Trebuchet MS"/>
              </a:rPr>
              <a:t> </a:t>
            </a:r>
            <a:r>
              <a:rPr sz="1600" spc="-145" dirty="0">
                <a:latin typeface="Trebuchet MS"/>
                <a:cs typeface="Trebuchet MS"/>
              </a:rPr>
              <a:t>1,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'northwest':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145" dirty="0">
                <a:latin typeface="Trebuchet MS"/>
                <a:cs typeface="Trebuchet MS"/>
              </a:rPr>
              <a:t>2,</a:t>
            </a:r>
            <a:r>
              <a:rPr sz="1600" spc="-204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'northeast':</a:t>
            </a:r>
            <a:r>
              <a:rPr sz="1600" spc="-21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1900"/>
              </a:lnSpc>
            </a:pPr>
            <a:r>
              <a:rPr sz="1600" spc="-65" dirty="0">
                <a:latin typeface="Trebuchet MS"/>
                <a:cs typeface="Trebuchet MS"/>
              </a:rPr>
              <a:t>-After </a:t>
            </a:r>
            <a:r>
              <a:rPr sz="1600" spc="-90" dirty="0">
                <a:latin typeface="Trebuchet MS"/>
                <a:cs typeface="Trebuchet MS"/>
              </a:rPr>
              <a:t>encoding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95" dirty="0">
                <a:latin typeface="Trebuchet MS"/>
                <a:cs typeface="Trebuchet MS"/>
              </a:rPr>
              <a:t>train test </a:t>
            </a:r>
            <a:r>
              <a:rPr sz="1600" spc="-125" dirty="0">
                <a:latin typeface="Trebuchet MS"/>
                <a:cs typeface="Trebuchet MS"/>
              </a:rPr>
              <a:t>split, </a:t>
            </a:r>
            <a:r>
              <a:rPr sz="1600" spc="-95" dirty="0">
                <a:latin typeface="Trebuchet MS"/>
                <a:cs typeface="Trebuchet MS"/>
              </a:rPr>
              <a:t>standardised </a:t>
            </a:r>
            <a:r>
              <a:rPr sz="1600" spc="-110" dirty="0">
                <a:latin typeface="Trebuchet MS"/>
                <a:cs typeface="Trebuchet MS"/>
              </a:rPr>
              <a:t>scaling </a:t>
            </a:r>
            <a:r>
              <a:rPr sz="1600" spc="-95" dirty="0">
                <a:latin typeface="Trebuchet MS"/>
                <a:cs typeface="Trebuchet MS"/>
              </a:rPr>
              <a:t>has </a:t>
            </a:r>
            <a:r>
              <a:rPr sz="1600" spc="-100" dirty="0">
                <a:latin typeface="Trebuchet MS"/>
                <a:cs typeface="Trebuchet MS"/>
              </a:rPr>
              <a:t>been </a:t>
            </a:r>
            <a:r>
              <a:rPr sz="1600" spc="-70" dirty="0">
                <a:latin typeface="Trebuchet MS"/>
                <a:cs typeface="Trebuchet MS"/>
              </a:rPr>
              <a:t>done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110" dirty="0">
                <a:latin typeface="Trebuchet MS"/>
                <a:cs typeface="Trebuchet MS"/>
              </a:rPr>
              <a:t>scale </a:t>
            </a:r>
            <a:r>
              <a:rPr sz="1600" spc="-55" dirty="0">
                <a:latin typeface="Trebuchet MS"/>
                <a:cs typeface="Trebuchet MS"/>
              </a:rPr>
              <a:t>down </a:t>
            </a:r>
            <a:r>
              <a:rPr sz="1600" spc="-140" dirty="0">
                <a:latin typeface="Trebuchet MS"/>
                <a:cs typeface="Trebuchet MS"/>
              </a:rPr>
              <a:t>all </a:t>
            </a:r>
            <a:r>
              <a:rPr sz="1600" spc="-105" dirty="0">
                <a:latin typeface="Trebuchet MS"/>
                <a:cs typeface="Trebuchet MS"/>
              </a:rPr>
              <a:t>the  </a:t>
            </a:r>
            <a:r>
              <a:rPr sz="1600" spc="-110" dirty="0">
                <a:latin typeface="Trebuchet MS"/>
                <a:cs typeface="Trebuchet MS"/>
              </a:rPr>
              <a:t>features </a:t>
            </a:r>
            <a:r>
              <a:rPr sz="1600" spc="-114" dirty="0">
                <a:latin typeface="Trebuchet MS"/>
                <a:cs typeface="Trebuchet MS"/>
              </a:rPr>
              <a:t>relatively </a:t>
            </a:r>
            <a:r>
              <a:rPr sz="1600" spc="-35" dirty="0">
                <a:latin typeface="Trebuchet MS"/>
                <a:cs typeface="Trebuchet MS"/>
              </a:rPr>
              <a:t>on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95" dirty="0">
                <a:latin typeface="Trebuchet MS"/>
                <a:cs typeface="Trebuchet MS"/>
              </a:rPr>
              <a:t>similar </a:t>
            </a:r>
            <a:r>
              <a:rPr sz="1600" spc="-110" dirty="0">
                <a:latin typeface="Trebuchet MS"/>
                <a:cs typeface="Trebuchet MS"/>
              </a:rPr>
              <a:t>scale </a:t>
            </a:r>
            <a:r>
              <a:rPr sz="1600" spc="-45" dirty="0">
                <a:latin typeface="Trebuchet MS"/>
                <a:cs typeface="Trebuchet MS"/>
              </a:rPr>
              <a:t>to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60" dirty="0">
                <a:latin typeface="Trebuchet MS"/>
                <a:cs typeface="Trebuchet MS"/>
              </a:rPr>
              <a:t>zero </a:t>
            </a:r>
            <a:r>
              <a:rPr sz="1600" spc="-120" dirty="0">
                <a:latin typeface="Trebuchet MS"/>
                <a:cs typeface="Trebuchet MS"/>
              </a:rPr>
              <a:t>mean </a:t>
            </a:r>
            <a:r>
              <a:rPr sz="1600" spc="-110" dirty="0">
                <a:latin typeface="Trebuchet MS"/>
                <a:cs typeface="Trebuchet MS"/>
              </a:rPr>
              <a:t>and </a:t>
            </a:r>
            <a:r>
              <a:rPr sz="1600" spc="-95" dirty="0">
                <a:latin typeface="Trebuchet MS"/>
                <a:cs typeface="Trebuchet MS"/>
              </a:rPr>
              <a:t>standard </a:t>
            </a:r>
            <a:r>
              <a:rPr sz="1600" spc="-100" dirty="0">
                <a:latin typeface="Trebuchet MS"/>
                <a:cs typeface="Trebuchet MS"/>
              </a:rPr>
              <a:t>deviation </a:t>
            </a:r>
            <a:r>
              <a:rPr sz="1600" spc="-95" dirty="0">
                <a:latin typeface="Trebuchet MS"/>
                <a:cs typeface="Trebuchet MS"/>
              </a:rPr>
              <a:t>of </a:t>
            </a:r>
            <a:r>
              <a:rPr sz="1600" spc="-65" dirty="0">
                <a:latin typeface="Trebuchet MS"/>
                <a:cs typeface="Trebuchet MS"/>
              </a:rPr>
              <a:t>one </a:t>
            </a:r>
            <a:r>
              <a:rPr sz="1600" spc="-95" dirty="0">
                <a:latin typeface="Trebuchet MS"/>
                <a:cs typeface="Trebuchet MS"/>
              </a:rPr>
              <a:t>(unit </a:t>
            </a:r>
            <a:r>
              <a:rPr sz="1600" spc="-105" dirty="0">
                <a:latin typeface="Trebuchet MS"/>
                <a:cs typeface="Trebuchet MS"/>
              </a:rPr>
              <a:t>variance)  </a:t>
            </a:r>
            <a:r>
              <a:rPr sz="1600" spc="-85" dirty="0">
                <a:latin typeface="Trebuchet MS"/>
                <a:cs typeface="Trebuchet MS"/>
              </a:rPr>
              <a:t>which </a:t>
            </a:r>
            <a:r>
              <a:rPr sz="1600" spc="-125" dirty="0">
                <a:latin typeface="Trebuchet MS"/>
                <a:cs typeface="Trebuchet MS"/>
              </a:rPr>
              <a:t>make </a:t>
            </a:r>
            <a:r>
              <a:rPr sz="1600" spc="-110" dirty="0">
                <a:latin typeface="Trebuchet MS"/>
                <a:cs typeface="Trebuchet MS"/>
              </a:rPr>
              <a:t>it </a:t>
            </a:r>
            <a:r>
              <a:rPr sz="1600" spc="-90" dirty="0">
                <a:latin typeface="Trebuchet MS"/>
                <a:cs typeface="Trebuchet MS"/>
              </a:rPr>
              <a:t>easier </a:t>
            </a:r>
            <a:r>
              <a:rPr sz="1600" spc="-65" dirty="0">
                <a:latin typeface="Trebuchet MS"/>
                <a:cs typeface="Trebuchet MS"/>
              </a:rPr>
              <a:t>for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35" dirty="0">
                <a:latin typeface="Trebuchet MS"/>
                <a:cs typeface="Trebuchet MS"/>
              </a:rPr>
              <a:t>ML </a:t>
            </a:r>
            <a:r>
              <a:rPr sz="1600" spc="-45" dirty="0">
                <a:latin typeface="Trebuchet MS"/>
                <a:cs typeface="Trebuchet MS"/>
              </a:rPr>
              <a:t>to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spc="-114" dirty="0">
                <a:latin typeface="Trebuchet MS"/>
                <a:cs typeface="Trebuchet MS"/>
              </a:rPr>
              <a:t>function.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ts val="1910"/>
              </a:lnSpc>
              <a:spcBef>
                <a:spcPts val="5"/>
              </a:spcBef>
            </a:pPr>
            <a:r>
              <a:rPr sz="1600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</a:t>
            </a:r>
            <a:r>
              <a:rPr sz="1600" u="heavy" spc="-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heavy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Selection:</a:t>
            </a:r>
            <a:endParaRPr sz="1600">
              <a:latin typeface="Trebuchet MS"/>
              <a:cs typeface="Trebuchet MS"/>
            </a:endParaRPr>
          </a:p>
          <a:p>
            <a:pPr marL="12700" marR="74295">
              <a:lnSpc>
                <a:spcPts val="1900"/>
              </a:lnSpc>
              <a:spcBef>
                <a:spcPts val="70"/>
              </a:spcBef>
            </a:pPr>
            <a:r>
              <a:rPr sz="1600" spc="-45" dirty="0">
                <a:latin typeface="Trebuchet MS"/>
                <a:cs typeface="Trebuchet MS"/>
              </a:rPr>
              <a:t>Coming to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85" dirty="0">
                <a:latin typeface="Trebuchet MS"/>
                <a:cs typeface="Trebuchet MS"/>
              </a:rPr>
              <a:t>part </a:t>
            </a:r>
            <a:r>
              <a:rPr sz="1600" spc="-95" dirty="0">
                <a:latin typeface="Trebuchet MS"/>
                <a:cs typeface="Trebuchet MS"/>
              </a:rPr>
              <a:t>of </a:t>
            </a:r>
            <a:r>
              <a:rPr sz="1600" spc="-85" dirty="0">
                <a:latin typeface="Trebuchet MS"/>
                <a:cs typeface="Trebuchet MS"/>
              </a:rPr>
              <a:t>model </a:t>
            </a:r>
            <a:r>
              <a:rPr sz="1600" spc="-120" dirty="0">
                <a:latin typeface="Trebuchet MS"/>
                <a:cs typeface="Trebuchet MS"/>
              </a:rPr>
              <a:t>building, </a:t>
            </a:r>
            <a:r>
              <a:rPr sz="1600" spc="-90" dirty="0">
                <a:latin typeface="Trebuchet MS"/>
                <a:cs typeface="Trebuchet MS"/>
              </a:rPr>
              <a:t>three </a:t>
            </a:r>
            <a:r>
              <a:rPr sz="1600" spc="-114" dirty="0">
                <a:latin typeface="Trebuchet MS"/>
                <a:cs typeface="Trebuchet MS"/>
              </a:rPr>
              <a:t>machine </a:t>
            </a:r>
            <a:r>
              <a:rPr sz="1600" spc="-105" dirty="0">
                <a:latin typeface="Trebuchet MS"/>
                <a:cs typeface="Trebuchet MS"/>
              </a:rPr>
              <a:t>learning algorithms, </a:t>
            </a:r>
            <a:r>
              <a:rPr sz="1600" spc="-155" dirty="0">
                <a:latin typeface="Trebuchet MS"/>
                <a:cs typeface="Trebuchet MS"/>
              </a:rPr>
              <a:t>i.e </a:t>
            </a:r>
            <a:r>
              <a:rPr sz="1600" spc="-45" dirty="0">
                <a:latin typeface="Trebuchet MS"/>
                <a:cs typeface="Trebuchet MS"/>
              </a:rPr>
              <a:t>Decision </a:t>
            </a:r>
            <a:r>
              <a:rPr sz="1600" spc="-105" dirty="0">
                <a:latin typeface="Trebuchet MS"/>
                <a:cs typeface="Trebuchet MS"/>
              </a:rPr>
              <a:t>Tree  </a:t>
            </a:r>
            <a:r>
              <a:rPr sz="1600" spc="-85" dirty="0">
                <a:latin typeface="Trebuchet MS"/>
                <a:cs typeface="Trebuchet MS"/>
              </a:rPr>
              <a:t>Regressor, </a:t>
            </a:r>
            <a:r>
              <a:rPr sz="1600" spc="-70" dirty="0">
                <a:latin typeface="Trebuchet MS"/>
                <a:cs typeface="Trebuchet MS"/>
              </a:rPr>
              <a:t>Random Forest </a:t>
            </a:r>
            <a:r>
              <a:rPr sz="1600" spc="-85" dirty="0">
                <a:latin typeface="Trebuchet MS"/>
                <a:cs typeface="Trebuchet MS"/>
              </a:rPr>
              <a:t>Regressor, </a:t>
            </a:r>
            <a:r>
              <a:rPr sz="1600" spc="-75" dirty="0">
                <a:latin typeface="Trebuchet MS"/>
                <a:cs typeface="Trebuchet MS"/>
              </a:rPr>
              <a:t>Gradient </a:t>
            </a:r>
            <a:r>
              <a:rPr sz="1600" spc="-30" dirty="0">
                <a:latin typeface="Trebuchet MS"/>
                <a:cs typeface="Trebuchet MS"/>
              </a:rPr>
              <a:t>Boost </a:t>
            </a:r>
            <a:r>
              <a:rPr sz="1600" spc="-50" dirty="0">
                <a:latin typeface="Trebuchet MS"/>
                <a:cs typeface="Trebuchet MS"/>
              </a:rPr>
              <a:t>Regressor </a:t>
            </a:r>
            <a:r>
              <a:rPr sz="1600" spc="-105" dirty="0">
                <a:latin typeface="Trebuchet MS"/>
                <a:cs typeface="Trebuchet MS"/>
              </a:rPr>
              <a:t>will be </a:t>
            </a:r>
            <a:r>
              <a:rPr sz="1600" spc="-110" dirty="0">
                <a:latin typeface="Trebuchet MS"/>
                <a:cs typeface="Trebuchet MS"/>
              </a:rPr>
              <a:t>fine-tuned </a:t>
            </a:r>
            <a:r>
              <a:rPr sz="1600" spc="-90" dirty="0">
                <a:latin typeface="Trebuchet MS"/>
                <a:cs typeface="Trebuchet MS"/>
              </a:rPr>
              <a:t>using </a:t>
            </a:r>
            <a:r>
              <a:rPr sz="1600" spc="-30" dirty="0">
                <a:latin typeface="Trebuchet MS"/>
                <a:cs typeface="Trebuchet MS"/>
              </a:rPr>
              <a:t>Grid  </a:t>
            </a:r>
            <a:r>
              <a:rPr sz="1600" spc="-90" dirty="0">
                <a:latin typeface="Trebuchet MS"/>
                <a:cs typeface="Trebuchet MS"/>
              </a:rPr>
              <a:t>search </a:t>
            </a:r>
            <a:r>
              <a:rPr sz="1600" spc="90" dirty="0">
                <a:latin typeface="Trebuchet MS"/>
                <a:cs typeface="Trebuchet MS"/>
              </a:rPr>
              <a:t>CV </a:t>
            </a:r>
            <a:r>
              <a:rPr sz="1600" spc="-110" dirty="0">
                <a:latin typeface="Trebuchet MS"/>
                <a:cs typeface="Trebuchet MS"/>
              </a:rPr>
              <a:t>and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65" dirty="0">
                <a:latin typeface="Trebuchet MS"/>
                <a:cs typeface="Trebuchet MS"/>
              </a:rPr>
              <a:t>one </a:t>
            </a:r>
            <a:r>
              <a:rPr sz="1600" spc="-90" dirty="0">
                <a:latin typeface="Trebuchet MS"/>
                <a:cs typeface="Trebuchet MS"/>
              </a:rPr>
              <a:t>with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95" dirty="0">
                <a:latin typeface="Trebuchet MS"/>
                <a:cs typeface="Trebuchet MS"/>
              </a:rPr>
              <a:t>highest </a:t>
            </a:r>
            <a:r>
              <a:rPr sz="1600" spc="-105" dirty="0">
                <a:latin typeface="Trebuchet MS"/>
                <a:cs typeface="Trebuchet MS"/>
              </a:rPr>
              <a:t>accuracy </a:t>
            </a:r>
            <a:r>
              <a:rPr sz="1600" spc="-55" dirty="0">
                <a:latin typeface="Trebuchet MS"/>
                <a:cs typeface="Trebuchet MS"/>
              </a:rPr>
              <a:t>score </a:t>
            </a:r>
            <a:r>
              <a:rPr sz="1600" spc="-85" dirty="0">
                <a:latin typeface="Trebuchet MS"/>
                <a:cs typeface="Trebuchet MS"/>
              </a:rPr>
              <a:t>which </a:t>
            </a:r>
            <a:r>
              <a:rPr sz="1600" spc="-95" dirty="0">
                <a:latin typeface="Trebuchet MS"/>
                <a:cs typeface="Trebuchet MS"/>
              </a:rPr>
              <a:t>in </a:t>
            </a:r>
            <a:r>
              <a:rPr sz="1600" spc="-85" dirty="0">
                <a:latin typeface="Trebuchet MS"/>
                <a:cs typeface="Trebuchet MS"/>
              </a:rPr>
              <a:t>this </a:t>
            </a:r>
            <a:r>
              <a:rPr sz="1600" spc="-105" dirty="0">
                <a:latin typeface="Trebuchet MS"/>
                <a:cs typeface="Trebuchet MS"/>
              </a:rPr>
              <a:t>case </a:t>
            </a:r>
            <a:r>
              <a:rPr sz="1600" spc="-75" dirty="0">
                <a:latin typeface="Trebuchet MS"/>
                <a:cs typeface="Trebuchet MS"/>
              </a:rPr>
              <a:t>is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70" dirty="0">
                <a:latin typeface="Trebuchet MS"/>
                <a:cs typeface="Trebuchet MS"/>
              </a:rPr>
              <a:t>Random Forest  </a:t>
            </a:r>
            <a:r>
              <a:rPr sz="1600" spc="-100" dirty="0">
                <a:latin typeface="Trebuchet MS"/>
                <a:cs typeface="Trebuchet MS"/>
              </a:rPr>
              <a:t>classifier </a:t>
            </a:r>
            <a:r>
              <a:rPr sz="1600" spc="-90" dirty="0">
                <a:latin typeface="Trebuchet MS"/>
                <a:cs typeface="Trebuchet MS"/>
              </a:rPr>
              <a:t>with </a:t>
            </a:r>
            <a:r>
              <a:rPr sz="1600" spc="-160" dirty="0">
                <a:latin typeface="Trebuchet MS"/>
                <a:cs typeface="Trebuchet MS"/>
              </a:rPr>
              <a:t>a </a:t>
            </a:r>
            <a:r>
              <a:rPr sz="1600" spc="-95" dirty="0">
                <a:latin typeface="Trebuchet MS"/>
                <a:cs typeface="Trebuchet MS"/>
              </a:rPr>
              <a:t>test </a:t>
            </a:r>
            <a:r>
              <a:rPr sz="1600" spc="-105" dirty="0">
                <a:latin typeface="Trebuchet MS"/>
                <a:cs typeface="Trebuchet MS"/>
              </a:rPr>
              <a:t>accuracy </a:t>
            </a:r>
            <a:r>
              <a:rPr sz="1600" spc="-95" dirty="0">
                <a:latin typeface="Trebuchet MS"/>
                <a:cs typeface="Trebuchet MS"/>
              </a:rPr>
              <a:t>of </a:t>
            </a:r>
            <a:r>
              <a:rPr sz="1600" spc="-45" dirty="0">
                <a:latin typeface="Trebuchet MS"/>
                <a:cs typeface="Trebuchet MS"/>
              </a:rPr>
              <a:t>84 </a:t>
            </a:r>
            <a:r>
              <a:rPr sz="1600" spc="-70" dirty="0">
                <a:latin typeface="Trebuchet MS"/>
                <a:cs typeface="Trebuchet MS"/>
              </a:rPr>
              <a:t>per </a:t>
            </a:r>
            <a:r>
              <a:rPr sz="1600" spc="-100" dirty="0">
                <a:latin typeface="Trebuchet MS"/>
                <a:cs typeface="Trebuchet MS"/>
              </a:rPr>
              <a:t>cent </a:t>
            </a:r>
            <a:r>
              <a:rPr sz="1600" spc="-105" dirty="0">
                <a:latin typeface="Trebuchet MS"/>
                <a:cs typeface="Trebuchet MS"/>
              </a:rPr>
              <a:t>will be </a:t>
            </a:r>
            <a:r>
              <a:rPr sz="1600" spc="-80" dirty="0">
                <a:latin typeface="Trebuchet MS"/>
                <a:cs typeface="Trebuchet MS"/>
              </a:rPr>
              <a:t>used </a:t>
            </a:r>
            <a:r>
              <a:rPr sz="1600" spc="-65" dirty="0">
                <a:latin typeface="Trebuchet MS"/>
                <a:cs typeface="Trebuchet MS"/>
              </a:rPr>
              <a:t>for </a:t>
            </a:r>
            <a:r>
              <a:rPr sz="1600" spc="-100" dirty="0">
                <a:latin typeface="Trebuchet MS"/>
                <a:cs typeface="Trebuchet MS"/>
              </a:rPr>
              <a:t>predicting </a:t>
            </a:r>
            <a:r>
              <a:rPr sz="1600" spc="-105" dirty="0">
                <a:latin typeface="Trebuchet MS"/>
                <a:cs typeface="Trebuchet MS"/>
              </a:rPr>
              <a:t>the </a:t>
            </a:r>
            <a:r>
              <a:rPr sz="1600" spc="-60" dirty="0">
                <a:latin typeface="Trebuchet MS"/>
                <a:cs typeface="Trebuchet MS"/>
              </a:rPr>
              <a:t>cost </a:t>
            </a:r>
            <a:r>
              <a:rPr sz="1600" spc="-95" dirty="0">
                <a:latin typeface="Trebuchet MS"/>
                <a:cs typeface="Trebuchet MS"/>
              </a:rPr>
              <a:t>of </a:t>
            </a:r>
            <a:r>
              <a:rPr sz="1600" spc="-90" dirty="0">
                <a:latin typeface="Trebuchet MS"/>
                <a:cs typeface="Trebuchet MS"/>
              </a:rPr>
              <a:t>insurance  </a:t>
            </a:r>
            <a:r>
              <a:rPr sz="1600" spc="-114" dirty="0">
                <a:latin typeface="Trebuchet MS"/>
                <a:cs typeface="Trebuchet MS"/>
              </a:rPr>
              <a:t>premium.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494" y="1239062"/>
            <a:ext cx="8520430" cy="4976495"/>
          </a:xfrm>
          <a:prstGeom prst="rect">
            <a:avLst/>
          </a:prstGeom>
          <a:solidFill>
            <a:srgbClr val="F3F3F2"/>
          </a:solidFill>
          <a:ln w="12711">
            <a:solidFill>
              <a:srgbClr val="F8B323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90"/>
              </a:spcBef>
            </a:pPr>
            <a:r>
              <a:rPr sz="1900" u="heavy" spc="2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</a:t>
            </a:r>
            <a:r>
              <a:rPr sz="1900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900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&amp; </a:t>
            </a:r>
            <a:r>
              <a:rPr sz="1900" u="heavy" spc="-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90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  <a:spcBef>
                <a:spcPts val="1820"/>
              </a:spcBef>
            </a:pPr>
            <a:r>
              <a:rPr sz="1400" spc="45" dirty="0">
                <a:latin typeface="Trebuchet MS"/>
                <a:cs typeface="Trebuchet MS"/>
              </a:rPr>
              <a:t>Q1) </a:t>
            </a:r>
            <a:r>
              <a:rPr sz="1400" spc="-70" dirty="0">
                <a:latin typeface="Trebuchet MS"/>
                <a:cs typeface="Trebuchet MS"/>
              </a:rPr>
              <a:t>Explain </a:t>
            </a:r>
            <a:r>
              <a:rPr sz="1400" spc="-65" dirty="0">
                <a:latin typeface="Trebuchet MS"/>
                <a:cs typeface="Trebuchet MS"/>
              </a:rPr>
              <a:t>about </a:t>
            </a:r>
            <a:r>
              <a:rPr sz="1400" spc="-80" dirty="0">
                <a:latin typeface="Trebuchet MS"/>
                <a:cs typeface="Trebuchet MS"/>
              </a:rPr>
              <a:t>the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project?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rebuchet MS"/>
              <a:cs typeface="Trebuchet MS"/>
            </a:endParaRPr>
          </a:p>
          <a:p>
            <a:pPr marL="72390" marR="255270" algn="just">
              <a:lnSpc>
                <a:spcPct val="101299"/>
              </a:lnSpc>
            </a:pPr>
            <a:r>
              <a:rPr sz="1400" spc="-50" dirty="0">
                <a:latin typeface="Trebuchet MS"/>
                <a:cs typeface="Trebuchet MS"/>
              </a:rPr>
              <a:t>In </a:t>
            </a:r>
            <a:r>
              <a:rPr sz="1400" spc="-65" dirty="0">
                <a:latin typeface="Trebuchet MS"/>
                <a:cs typeface="Trebuchet MS"/>
              </a:rPr>
              <a:t>this </a:t>
            </a:r>
            <a:r>
              <a:rPr sz="1400" spc="-75" dirty="0">
                <a:latin typeface="Trebuchet MS"/>
                <a:cs typeface="Trebuchet MS"/>
              </a:rPr>
              <a:t>project </a:t>
            </a:r>
            <a:r>
              <a:rPr sz="1400" spc="-70" dirty="0">
                <a:latin typeface="Trebuchet MS"/>
                <a:cs typeface="Trebuchet MS"/>
              </a:rPr>
              <a:t>we </a:t>
            </a:r>
            <a:r>
              <a:rPr sz="1400" spc="-110" dirty="0">
                <a:latin typeface="Trebuchet MS"/>
                <a:cs typeface="Trebuchet MS"/>
              </a:rPr>
              <a:t>have </a:t>
            </a:r>
            <a:r>
              <a:rPr sz="1400" spc="-80" dirty="0">
                <a:latin typeface="Trebuchet MS"/>
                <a:cs typeface="Trebuchet MS"/>
              </a:rPr>
              <a:t>created </a:t>
            </a:r>
            <a:r>
              <a:rPr sz="1400" spc="-140" dirty="0">
                <a:latin typeface="Trebuchet MS"/>
                <a:cs typeface="Trebuchet MS"/>
              </a:rPr>
              <a:t>a </a:t>
            </a:r>
            <a:r>
              <a:rPr sz="1400" spc="-70" dirty="0">
                <a:latin typeface="Trebuchet MS"/>
                <a:cs typeface="Trebuchet MS"/>
              </a:rPr>
              <a:t>web </a:t>
            </a:r>
            <a:r>
              <a:rPr sz="1400" spc="-80" dirty="0">
                <a:latin typeface="Trebuchet MS"/>
                <a:cs typeface="Trebuchet MS"/>
              </a:rPr>
              <a:t>application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spc="-70" dirty="0">
                <a:latin typeface="Trebuchet MS"/>
                <a:cs typeface="Trebuchet MS"/>
              </a:rPr>
              <a:t>predict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40" dirty="0">
                <a:latin typeface="Trebuchet MS"/>
                <a:cs typeface="Trebuchet MS"/>
              </a:rPr>
              <a:t>cost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65" dirty="0">
                <a:latin typeface="Trebuchet MS"/>
                <a:cs typeface="Trebuchet MS"/>
              </a:rPr>
              <a:t>insurance premium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75" dirty="0">
                <a:latin typeface="Trebuchet MS"/>
                <a:cs typeface="Trebuchet MS"/>
              </a:rPr>
              <a:t>individuals </a:t>
            </a:r>
            <a:r>
              <a:rPr sz="1400" spc="-85" dirty="0">
                <a:latin typeface="Trebuchet MS"/>
                <a:cs typeface="Trebuchet MS"/>
              </a:rPr>
              <a:t>taking  </a:t>
            </a:r>
            <a:r>
              <a:rPr sz="1400" spc="-60" dirty="0">
                <a:latin typeface="Trebuchet MS"/>
                <a:cs typeface="Trebuchet MS"/>
              </a:rPr>
              <a:t>their </a:t>
            </a:r>
            <a:r>
              <a:rPr sz="1400" spc="-70" dirty="0">
                <a:latin typeface="Trebuchet MS"/>
                <a:cs typeface="Trebuchet MS"/>
              </a:rPr>
              <a:t>physiological </a:t>
            </a:r>
            <a:r>
              <a:rPr sz="1400" spc="-85" dirty="0">
                <a:latin typeface="Trebuchet MS"/>
                <a:cs typeface="Trebuchet MS"/>
              </a:rPr>
              <a:t>features as </a:t>
            </a:r>
            <a:r>
              <a:rPr sz="1400" spc="-65" dirty="0">
                <a:latin typeface="Trebuchet MS"/>
                <a:cs typeface="Trebuchet MS"/>
              </a:rPr>
              <a:t>inputs </a:t>
            </a:r>
            <a:r>
              <a:rPr sz="1400" spc="-90" dirty="0">
                <a:latin typeface="Trebuchet MS"/>
                <a:cs typeface="Trebuchet MS"/>
              </a:rPr>
              <a:t>mainly </a:t>
            </a:r>
            <a:r>
              <a:rPr sz="1400" spc="-60" dirty="0">
                <a:latin typeface="Trebuchet MS"/>
                <a:cs typeface="Trebuchet MS"/>
              </a:rPr>
              <a:t>their </a:t>
            </a:r>
            <a:r>
              <a:rPr sz="1400" spc="-80" dirty="0">
                <a:latin typeface="Trebuchet MS"/>
                <a:cs typeface="Trebuchet MS"/>
              </a:rPr>
              <a:t>sex, </a:t>
            </a:r>
            <a:r>
              <a:rPr sz="1400" spc="-120" dirty="0">
                <a:latin typeface="Trebuchet MS"/>
                <a:cs typeface="Trebuchet MS"/>
              </a:rPr>
              <a:t>age,bmi, </a:t>
            </a:r>
            <a:r>
              <a:rPr sz="1400" spc="-20" dirty="0">
                <a:latin typeface="Trebuchet MS"/>
                <a:cs typeface="Trebuchet MS"/>
              </a:rPr>
              <a:t>no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80" dirty="0">
                <a:latin typeface="Trebuchet MS"/>
                <a:cs typeface="Trebuchet MS"/>
              </a:rPr>
              <a:t>children, </a:t>
            </a:r>
            <a:r>
              <a:rPr sz="1400" spc="-55" dirty="0">
                <a:latin typeface="Trebuchet MS"/>
                <a:cs typeface="Trebuchet MS"/>
              </a:rPr>
              <a:t>region </a:t>
            </a:r>
            <a:r>
              <a:rPr sz="1400" spc="-80" dirty="0">
                <a:latin typeface="Trebuchet MS"/>
                <a:cs typeface="Trebuchet MS"/>
              </a:rPr>
              <a:t>they </a:t>
            </a:r>
            <a:r>
              <a:rPr sz="1400" spc="-65" dirty="0">
                <a:latin typeface="Trebuchet MS"/>
                <a:cs typeface="Trebuchet MS"/>
              </a:rPr>
              <a:t>belong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55" dirty="0">
                <a:latin typeface="Trebuchet MS"/>
                <a:cs typeface="Trebuchet MS"/>
              </a:rPr>
              <a:t>whether  </a:t>
            </a:r>
            <a:r>
              <a:rPr sz="1400" spc="-80" dirty="0">
                <a:latin typeface="Trebuchet MS"/>
                <a:cs typeface="Trebuchet MS"/>
              </a:rPr>
              <a:t>they </a:t>
            </a:r>
            <a:r>
              <a:rPr sz="1400" spc="-110" dirty="0">
                <a:latin typeface="Trebuchet MS"/>
                <a:cs typeface="Trebuchet MS"/>
              </a:rPr>
              <a:t>have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90" dirty="0">
                <a:latin typeface="Trebuchet MS"/>
                <a:cs typeface="Trebuchet MS"/>
              </a:rPr>
              <a:t>habit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50" dirty="0">
                <a:latin typeface="Trebuchet MS"/>
                <a:cs typeface="Trebuchet MS"/>
              </a:rPr>
              <a:t>smoking </a:t>
            </a:r>
            <a:r>
              <a:rPr sz="1400" spc="15" dirty="0">
                <a:latin typeface="Trebuchet MS"/>
                <a:cs typeface="Trebuchet MS"/>
              </a:rPr>
              <a:t>or</a:t>
            </a:r>
            <a:r>
              <a:rPr sz="1400" spc="34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not.</a:t>
            </a:r>
            <a:endParaRPr sz="1400">
              <a:latin typeface="Trebuchet MS"/>
              <a:cs typeface="Trebuchet MS"/>
            </a:endParaRPr>
          </a:p>
          <a:p>
            <a:pPr marL="72390" marR="499745">
              <a:lnSpc>
                <a:spcPct val="101299"/>
              </a:lnSpc>
            </a:pPr>
            <a:r>
              <a:rPr sz="1400" spc="-60" dirty="0">
                <a:latin typeface="Trebuchet MS"/>
                <a:cs typeface="Trebuchet MS"/>
              </a:rPr>
              <a:t>Prediction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45" dirty="0">
                <a:latin typeface="Trebuchet MS"/>
                <a:cs typeface="Trebuchet MS"/>
              </a:rPr>
              <a:t>cost </a:t>
            </a:r>
            <a:r>
              <a:rPr sz="1400" spc="-80" dirty="0">
                <a:latin typeface="Trebuchet MS"/>
                <a:cs typeface="Trebuchet MS"/>
              </a:rPr>
              <a:t>will </a:t>
            </a:r>
            <a:r>
              <a:rPr sz="1400" spc="-95" dirty="0">
                <a:latin typeface="Trebuchet MS"/>
                <a:cs typeface="Trebuchet MS"/>
              </a:rPr>
              <a:t>give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75" dirty="0">
                <a:latin typeface="Trebuchet MS"/>
                <a:cs typeface="Trebuchet MS"/>
              </a:rPr>
              <a:t>individuals </a:t>
            </a:r>
            <a:r>
              <a:rPr sz="1400" spc="-80" dirty="0">
                <a:latin typeface="Trebuchet MS"/>
                <a:cs typeface="Trebuchet MS"/>
              </a:rPr>
              <a:t>the clarity </a:t>
            </a:r>
            <a:r>
              <a:rPr sz="1400" spc="-65" dirty="0">
                <a:latin typeface="Trebuchet MS"/>
                <a:cs typeface="Trebuchet MS"/>
              </a:rPr>
              <a:t>about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70" dirty="0">
                <a:latin typeface="Trebuchet MS"/>
                <a:cs typeface="Trebuchet MS"/>
              </a:rPr>
              <a:t>best suited </a:t>
            </a:r>
            <a:r>
              <a:rPr sz="1400" spc="-65" dirty="0">
                <a:latin typeface="Trebuchet MS"/>
                <a:cs typeface="Trebuchet MS"/>
              </a:rPr>
              <a:t>insurance </a:t>
            </a:r>
            <a:r>
              <a:rPr sz="1400" spc="-80" dirty="0">
                <a:latin typeface="Trebuchet MS"/>
                <a:cs typeface="Trebuchet MS"/>
              </a:rPr>
              <a:t>plans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80" dirty="0">
                <a:latin typeface="Trebuchet MS"/>
                <a:cs typeface="Trebuchet MS"/>
              </a:rPr>
              <a:t>them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140" dirty="0">
                <a:latin typeface="Trebuchet MS"/>
                <a:cs typeface="Trebuchet MS"/>
              </a:rPr>
              <a:t>a  </a:t>
            </a:r>
            <a:r>
              <a:rPr sz="1400" spc="-70" dirty="0">
                <a:latin typeface="Trebuchet MS"/>
                <a:cs typeface="Trebuchet MS"/>
              </a:rPr>
              <a:t>certain </a:t>
            </a:r>
            <a:r>
              <a:rPr sz="1400" spc="-45" dirty="0">
                <a:latin typeface="Trebuchet MS"/>
                <a:cs typeface="Trebuchet MS"/>
              </a:rPr>
              <a:t>period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85" dirty="0">
                <a:latin typeface="Trebuchet MS"/>
                <a:cs typeface="Trebuchet MS"/>
              </a:rPr>
              <a:t>time </a:t>
            </a:r>
            <a:r>
              <a:rPr sz="1400" spc="-50" dirty="0">
                <a:latin typeface="Trebuchet MS"/>
                <a:cs typeface="Trebuchet MS"/>
              </a:rPr>
              <a:t>under </a:t>
            </a:r>
            <a:r>
              <a:rPr sz="1400" spc="-60" dirty="0">
                <a:latin typeface="Trebuchet MS"/>
                <a:cs typeface="Trebuchet MS"/>
              </a:rPr>
              <a:t>which </a:t>
            </a:r>
            <a:r>
              <a:rPr sz="1400" spc="-80" dirty="0">
                <a:latin typeface="Trebuchet MS"/>
                <a:cs typeface="Trebuchet MS"/>
              </a:rPr>
              <a:t>they </a:t>
            </a:r>
            <a:r>
              <a:rPr sz="1400" spc="-90" dirty="0">
                <a:latin typeface="Trebuchet MS"/>
                <a:cs typeface="Trebuchet MS"/>
              </a:rPr>
              <a:t>can </a:t>
            </a:r>
            <a:r>
              <a:rPr sz="1400" spc="-25" dirty="0">
                <a:latin typeface="Trebuchet MS"/>
                <a:cs typeface="Trebuchet MS"/>
              </a:rPr>
              <a:t>look </a:t>
            </a:r>
            <a:r>
              <a:rPr sz="1400" spc="-114" dirty="0">
                <a:latin typeface="Trebuchet MS"/>
                <a:cs typeface="Trebuchet MS"/>
              </a:rPr>
              <a:t>at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50" dirty="0">
                <a:latin typeface="Trebuchet MS"/>
                <a:cs typeface="Trebuchet MS"/>
              </a:rPr>
              <a:t>scope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85" dirty="0">
                <a:latin typeface="Trebuchet MS"/>
                <a:cs typeface="Trebuchet MS"/>
              </a:rPr>
              <a:t>benefits </a:t>
            </a:r>
            <a:r>
              <a:rPr sz="1400" spc="-90" dirty="0">
                <a:latin typeface="Trebuchet MS"/>
                <a:cs typeface="Trebuchet MS"/>
              </a:rPr>
              <a:t>included, </a:t>
            </a:r>
            <a:r>
              <a:rPr sz="1400" spc="-80" dirty="0">
                <a:latin typeface="Trebuchet MS"/>
                <a:cs typeface="Trebuchet MS"/>
              </a:rPr>
              <a:t>the plans </a:t>
            </a:r>
            <a:r>
              <a:rPr sz="1400" spc="-45" dirty="0">
                <a:latin typeface="Trebuchet MS"/>
                <a:cs typeface="Trebuchet MS"/>
              </a:rPr>
              <a:t>cost </a:t>
            </a:r>
            <a:r>
              <a:rPr sz="1400" spc="-65" dirty="0">
                <a:latin typeface="Trebuchet MS"/>
                <a:cs typeface="Trebuchet MS"/>
              </a:rPr>
              <a:t>sharing  </a:t>
            </a:r>
            <a:r>
              <a:rPr sz="1400" spc="-60" dirty="0">
                <a:latin typeface="Trebuchet MS"/>
                <a:cs typeface="Trebuchet MS"/>
              </a:rPr>
              <a:t>requirements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65" dirty="0">
                <a:latin typeface="Trebuchet MS"/>
                <a:cs typeface="Trebuchet MS"/>
              </a:rPr>
              <a:t>extent </a:t>
            </a:r>
            <a:r>
              <a:rPr sz="1400" spc="-75" dirty="0">
                <a:latin typeface="Trebuchet MS"/>
                <a:cs typeface="Trebuchet MS"/>
              </a:rPr>
              <a:t>of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coverage.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</a:pPr>
            <a:r>
              <a:rPr sz="1400" spc="45" dirty="0">
                <a:latin typeface="Trebuchet MS"/>
                <a:cs typeface="Trebuchet MS"/>
              </a:rPr>
              <a:t>Q2) </a:t>
            </a:r>
            <a:r>
              <a:rPr sz="1400" spc="-55" dirty="0">
                <a:latin typeface="Trebuchet MS"/>
                <a:cs typeface="Trebuchet MS"/>
              </a:rPr>
              <a:t>What’s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40" dirty="0">
                <a:latin typeface="Trebuchet MS"/>
                <a:cs typeface="Trebuchet MS"/>
              </a:rPr>
              <a:t>source </a:t>
            </a:r>
            <a:r>
              <a:rPr sz="1400" spc="-75" dirty="0">
                <a:latin typeface="Trebuchet MS"/>
                <a:cs typeface="Trebuchet MS"/>
              </a:rPr>
              <a:t>of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data?</a:t>
            </a:r>
            <a:endParaRPr sz="1400">
              <a:latin typeface="Trebuchet MS"/>
              <a:cs typeface="Trebuchet MS"/>
            </a:endParaRPr>
          </a:p>
          <a:p>
            <a:pPr marL="72390" marR="4596765">
              <a:lnSpc>
                <a:spcPct val="202599"/>
              </a:lnSpc>
              <a:spcBef>
                <a:spcPts val="100"/>
              </a:spcBef>
            </a:pPr>
            <a:r>
              <a:rPr sz="1400" spc="-35" dirty="0">
                <a:latin typeface="Trebuchet MS"/>
                <a:cs typeface="Trebuchet MS"/>
              </a:rPr>
              <a:t>The </a:t>
            </a:r>
            <a:r>
              <a:rPr sz="1400" spc="-90" dirty="0">
                <a:latin typeface="Trebuchet MS"/>
                <a:cs typeface="Trebuchet MS"/>
              </a:rPr>
              <a:t>dataset </a:t>
            </a:r>
            <a:r>
              <a:rPr sz="1400" spc="-60" dirty="0">
                <a:latin typeface="Trebuchet MS"/>
                <a:cs typeface="Trebuchet MS"/>
              </a:rPr>
              <a:t>is </a:t>
            </a:r>
            <a:r>
              <a:rPr sz="1400" spc="-90" dirty="0">
                <a:latin typeface="Trebuchet MS"/>
                <a:cs typeface="Trebuchet MS"/>
              </a:rPr>
              <a:t>taken </a:t>
            </a:r>
            <a:r>
              <a:rPr sz="1400" spc="-60" dirty="0">
                <a:latin typeface="Trebuchet MS"/>
                <a:cs typeface="Trebuchet MS"/>
              </a:rPr>
              <a:t>from </a:t>
            </a:r>
            <a:r>
              <a:rPr sz="1400" spc="-95" dirty="0">
                <a:latin typeface="Trebuchet MS"/>
                <a:cs typeface="Trebuchet MS"/>
              </a:rPr>
              <a:t>kaggle </a:t>
            </a:r>
            <a:r>
              <a:rPr sz="1400" spc="-60" dirty="0">
                <a:latin typeface="Trebuchet MS"/>
                <a:cs typeface="Trebuchet MS"/>
              </a:rPr>
              <a:t>problem </a:t>
            </a:r>
            <a:r>
              <a:rPr sz="1400" spc="-95" dirty="0">
                <a:latin typeface="Trebuchet MS"/>
                <a:cs typeface="Trebuchet MS"/>
              </a:rPr>
              <a:t>statement.  </a:t>
            </a:r>
            <a:r>
              <a:rPr sz="1400" spc="45" dirty="0">
                <a:latin typeface="Trebuchet MS"/>
                <a:cs typeface="Trebuchet MS"/>
              </a:rPr>
              <a:t>Q3) </a:t>
            </a:r>
            <a:r>
              <a:rPr sz="1400" dirty="0">
                <a:latin typeface="Trebuchet MS"/>
                <a:cs typeface="Trebuchet MS"/>
              </a:rPr>
              <a:t>What </a:t>
            </a:r>
            <a:r>
              <a:rPr sz="1400" spc="-60" dirty="0">
                <a:latin typeface="Trebuchet MS"/>
                <a:cs typeface="Trebuchet MS"/>
              </a:rPr>
              <a:t>was </a:t>
            </a:r>
            <a:r>
              <a:rPr sz="1400" spc="-80" dirty="0">
                <a:latin typeface="Trebuchet MS"/>
                <a:cs typeface="Trebuchet MS"/>
              </a:rPr>
              <a:t>the</a:t>
            </a:r>
            <a:r>
              <a:rPr sz="1400" spc="-2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datatype?</a:t>
            </a:r>
            <a:endParaRPr sz="1400">
              <a:latin typeface="Trebuchet MS"/>
              <a:cs typeface="Trebuchet MS"/>
            </a:endParaRPr>
          </a:p>
          <a:p>
            <a:pPr marL="72390" marR="3753485">
              <a:lnSpc>
                <a:spcPct val="202599"/>
              </a:lnSpc>
            </a:pPr>
            <a:r>
              <a:rPr sz="1400" spc="-35" dirty="0">
                <a:latin typeface="Trebuchet MS"/>
                <a:cs typeface="Trebuchet MS"/>
              </a:rPr>
              <a:t>The </a:t>
            </a:r>
            <a:r>
              <a:rPr sz="1400" spc="-105" dirty="0">
                <a:latin typeface="Trebuchet MS"/>
                <a:cs typeface="Trebuchet MS"/>
              </a:rPr>
              <a:t>data </a:t>
            </a:r>
            <a:r>
              <a:rPr sz="1400" spc="-60" dirty="0">
                <a:latin typeface="Trebuchet MS"/>
                <a:cs typeface="Trebuchet MS"/>
              </a:rPr>
              <a:t>was </a:t>
            </a:r>
            <a:r>
              <a:rPr sz="1400" spc="-140" dirty="0">
                <a:latin typeface="Trebuchet MS"/>
                <a:cs typeface="Trebuchet MS"/>
              </a:rPr>
              <a:t>a </a:t>
            </a:r>
            <a:r>
              <a:rPr sz="1400" spc="-65" dirty="0">
                <a:latin typeface="Trebuchet MS"/>
                <a:cs typeface="Trebuchet MS"/>
              </a:rPr>
              <a:t>combination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80" dirty="0">
                <a:latin typeface="Trebuchet MS"/>
                <a:cs typeface="Trebuchet MS"/>
              </a:rPr>
              <a:t>categorical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75" dirty="0">
                <a:latin typeface="Trebuchet MS"/>
                <a:cs typeface="Trebuchet MS"/>
              </a:rPr>
              <a:t>numerical </a:t>
            </a:r>
            <a:r>
              <a:rPr sz="1400" spc="-100" dirty="0">
                <a:latin typeface="Trebuchet MS"/>
                <a:cs typeface="Trebuchet MS"/>
              </a:rPr>
              <a:t>values.  </a:t>
            </a:r>
            <a:r>
              <a:rPr sz="1400" spc="45" dirty="0">
                <a:latin typeface="Trebuchet MS"/>
                <a:cs typeface="Trebuchet MS"/>
              </a:rPr>
              <a:t>Q4) </a:t>
            </a:r>
            <a:r>
              <a:rPr sz="1400" spc="-55" dirty="0">
                <a:latin typeface="Trebuchet MS"/>
                <a:cs typeface="Trebuchet MS"/>
              </a:rPr>
              <a:t>What’s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70" dirty="0">
                <a:latin typeface="Trebuchet MS"/>
                <a:cs typeface="Trebuchet MS"/>
              </a:rPr>
              <a:t>complete </a:t>
            </a:r>
            <a:r>
              <a:rPr sz="1400" spc="-75" dirty="0">
                <a:latin typeface="Trebuchet MS"/>
                <a:cs typeface="Trebuchet MS"/>
              </a:rPr>
              <a:t>flow </a:t>
            </a:r>
            <a:r>
              <a:rPr sz="1400" spc="-50" dirty="0">
                <a:latin typeface="Trebuchet MS"/>
                <a:cs typeface="Trebuchet MS"/>
              </a:rPr>
              <a:t>you </a:t>
            </a:r>
            <a:r>
              <a:rPr sz="1400" spc="-70" dirty="0">
                <a:latin typeface="Trebuchet MS"/>
                <a:cs typeface="Trebuchet MS"/>
              </a:rPr>
              <a:t>followed </a:t>
            </a:r>
            <a:r>
              <a:rPr sz="1400" spc="-80" dirty="0">
                <a:latin typeface="Trebuchet MS"/>
                <a:cs typeface="Trebuchet MS"/>
              </a:rPr>
              <a:t>in </a:t>
            </a:r>
            <a:r>
              <a:rPr sz="1400" spc="-65" dirty="0">
                <a:latin typeface="Trebuchet MS"/>
                <a:cs typeface="Trebuchet MS"/>
              </a:rPr>
              <a:t>this</a:t>
            </a:r>
            <a:r>
              <a:rPr sz="1400" spc="1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Project?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</a:pPr>
            <a:r>
              <a:rPr sz="1400" spc="-60" dirty="0">
                <a:latin typeface="Trebuchet MS"/>
                <a:cs typeface="Trebuchet MS"/>
              </a:rPr>
              <a:t>Refer </a:t>
            </a:r>
            <a:r>
              <a:rPr sz="1400" spc="-55" dirty="0">
                <a:latin typeface="Trebuchet MS"/>
                <a:cs typeface="Trebuchet MS"/>
              </a:rPr>
              <a:t>5</a:t>
            </a:r>
            <a:r>
              <a:rPr sz="1500" spc="-82" baseline="22222" dirty="0">
                <a:latin typeface="Trebuchet MS"/>
                <a:cs typeface="Trebuchet MS"/>
              </a:rPr>
              <a:t>th </a:t>
            </a:r>
            <a:r>
              <a:rPr sz="1400" spc="-75" dirty="0">
                <a:latin typeface="Trebuchet MS"/>
                <a:cs typeface="Trebuchet MS"/>
              </a:rPr>
              <a:t>slide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140" dirty="0">
                <a:latin typeface="Trebuchet MS"/>
                <a:cs typeface="Trebuchet MS"/>
              </a:rPr>
              <a:t>a </a:t>
            </a:r>
            <a:r>
              <a:rPr sz="1400" spc="-70" dirty="0">
                <a:latin typeface="Trebuchet MS"/>
                <a:cs typeface="Trebuchet MS"/>
              </a:rPr>
              <a:t>better</a:t>
            </a:r>
            <a:r>
              <a:rPr sz="1400" spc="-18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understanding.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135" y="1324673"/>
            <a:ext cx="8257540" cy="4683760"/>
          </a:xfrm>
          <a:prstGeom prst="rect">
            <a:avLst/>
          </a:prstGeom>
          <a:solidFill>
            <a:srgbClr val="F3F3F2"/>
          </a:solidFill>
          <a:ln w="12711">
            <a:solidFill>
              <a:srgbClr val="F8B323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290"/>
              </a:spcBef>
            </a:pPr>
            <a:r>
              <a:rPr sz="1400" spc="45" dirty="0">
                <a:latin typeface="Trebuchet MS"/>
                <a:cs typeface="Trebuchet MS"/>
              </a:rPr>
              <a:t>Q5) </a:t>
            </a:r>
            <a:r>
              <a:rPr sz="1400" spc="30" dirty="0">
                <a:latin typeface="Trebuchet MS"/>
                <a:cs typeface="Trebuchet MS"/>
              </a:rPr>
              <a:t>How </a:t>
            </a:r>
            <a:r>
              <a:rPr sz="1400" spc="-55" dirty="0">
                <a:latin typeface="Trebuchet MS"/>
                <a:cs typeface="Trebuchet MS"/>
              </a:rPr>
              <a:t>logs </a:t>
            </a:r>
            <a:r>
              <a:rPr sz="1400" spc="-80" dirty="0">
                <a:latin typeface="Trebuchet MS"/>
                <a:cs typeface="Trebuchet MS"/>
              </a:rPr>
              <a:t>are </a:t>
            </a:r>
            <a:r>
              <a:rPr sz="1400" spc="-90" dirty="0">
                <a:latin typeface="Trebuchet MS"/>
                <a:cs typeface="Trebuchet MS"/>
              </a:rPr>
              <a:t>managed?</a:t>
            </a:r>
            <a:endParaRPr sz="1400">
              <a:latin typeface="Trebuchet MS"/>
              <a:cs typeface="Trebuchet MS"/>
            </a:endParaRPr>
          </a:p>
          <a:p>
            <a:pPr marL="72390" marR="1403985">
              <a:lnSpc>
                <a:spcPct val="202599"/>
              </a:lnSpc>
            </a:pPr>
            <a:r>
              <a:rPr sz="1400" spc="30" dirty="0">
                <a:latin typeface="Trebuchet MS"/>
                <a:cs typeface="Trebuchet MS"/>
              </a:rPr>
              <a:t>We </a:t>
            </a:r>
            <a:r>
              <a:rPr sz="1400" spc="-110" dirty="0">
                <a:latin typeface="Trebuchet MS"/>
                <a:cs typeface="Trebuchet MS"/>
              </a:rPr>
              <a:t>have </a:t>
            </a:r>
            <a:r>
              <a:rPr sz="1400" spc="-60" dirty="0">
                <a:latin typeface="Trebuchet MS"/>
                <a:cs typeface="Trebuchet MS"/>
              </a:rPr>
              <a:t>used </a:t>
            </a:r>
            <a:r>
              <a:rPr sz="1400" spc="-55" dirty="0">
                <a:latin typeface="Trebuchet MS"/>
                <a:cs typeface="Trebuchet MS"/>
              </a:rPr>
              <a:t>logs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95" dirty="0">
                <a:latin typeface="Trebuchet MS"/>
                <a:cs typeface="Trebuchet MS"/>
              </a:rPr>
              <a:t>database </a:t>
            </a:r>
            <a:r>
              <a:rPr sz="1400" spc="-65" dirty="0">
                <a:latin typeface="Trebuchet MS"/>
                <a:cs typeface="Trebuchet MS"/>
              </a:rPr>
              <a:t>insertion, </a:t>
            </a:r>
            <a:r>
              <a:rPr sz="1400" spc="-60" dirty="0">
                <a:latin typeface="Trebuchet MS"/>
                <a:cs typeface="Trebuchet MS"/>
              </a:rPr>
              <a:t>model </a:t>
            </a:r>
            <a:r>
              <a:rPr sz="1400" spc="-90" dirty="0">
                <a:latin typeface="Trebuchet MS"/>
                <a:cs typeface="Trebuchet MS"/>
              </a:rPr>
              <a:t>training, </a:t>
            </a:r>
            <a:r>
              <a:rPr sz="1400" spc="-60" dirty="0">
                <a:latin typeface="Trebuchet MS"/>
                <a:cs typeface="Trebuchet MS"/>
              </a:rPr>
              <a:t>model </a:t>
            </a:r>
            <a:r>
              <a:rPr sz="1400" spc="-65" dirty="0">
                <a:latin typeface="Trebuchet MS"/>
                <a:cs typeface="Trebuchet MS"/>
              </a:rPr>
              <a:t>selection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60" dirty="0">
                <a:latin typeface="Trebuchet MS"/>
                <a:cs typeface="Trebuchet MS"/>
              </a:rPr>
              <a:t>prediction </a:t>
            </a:r>
            <a:r>
              <a:rPr sz="1400" spc="-100" dirty="0">
                <a:latin typeface="Trebuchet MS"/>
                <a:cs typeface="Trebuchet MS"/>
              </a:rPr>
              <a:t>log.  </a:t>
            </a:r>
            <a:r>
              <a:rPr sz="1400" spc="45" dirty="0">
                <a:latin typeface="Trebuchet MS"/>
                <a:cs typeface="Trebuchet MS"/>
              </a:rPr>
              <a:t>Q6) </a:t>
            </a:r>
            <a:r>
              <a:rPr sz="1400" dirty="0">
                <a:latin typeface="Trebuchet MS"/>
                <a:cs typeface="Trebuchet MS"/>
              </a:rPr>
              <a:t>What </a:t>
            </a:r>
            <a:r>
              <a:rPr sz="1400" spc="-60" dirty="0">
                <a:latin typeface="Trebuchet MS"/>
                <a:cs typeface="Trebuchet MS"/>
              </a:rPr>
              <a:t>steps were used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105" dirty="0">
                <a:latin typeface="Trebuchet MS"/>
                <a:cs typeface="Trebuchet MS"/>
              </a:rPr>
              <a:t>data </a:t>
            </a:r>
            <a:r>
              <a:rPr sz="1400" spc="-80" dirty="0">
                <a:latin typeface="Trebuchet MS"/>
                <a:cs typeface="Trebuchet MS"/>
              </a:rPr>
              <a:t>pre-processing/feature</a:t>
            </a:r>
            <a:r>
              <a:rPr sz="1400" spc="-3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engineering?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rebuchet MS"/>
              <a:cs typeface="Trebuchet MS"/>
            </a:endParaRPr>
          </a:p>
          <a:p>
            <a:pPr marL="298450" indent="-226695">
              <a:lnSpc>
                <a:spcPct val="100000"/>
              </a:lnSpc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400" spc="-35" dirty="0">
                <a:latin typeface="Trebuchet MS"/>
                <a:cs typeface="Trebuchet MS"/>
              </a:rPr>
              <a:t>Converting </a:t>
            </a:r>
            <a:r>
              <a:rPr sz="1400" spc="-80" dirty="0">
                <a:latin typeface="Trebuchet MS"/>
                <a:cs typeface="Trebuchet MS"/>
              </a:rPr>
              <a:t>categorical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spc="-65" dirty="0">
                <a:latin typeface="Trebuchet MS"/>
                <a:cs typeface="Trebuchet MS"/>
              </a:rPr>
              <a:t>numeric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variables.</a:t>
            </a:r>
            <a:endParaRPr sz="1400">
              <a:latin typeface="Trebuchet MS"/>
              <a:cs typeface="Trebuchet MS"/>
            </a:endParaRPr>
          </a:p>
          <a:p>
            <a:pPr marL="298450" indent="-22669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085" algn="l"/>
              </a:tabLst>
            </a:pPr>
            <a:r>
              <a:rPr sz="1400" spc="-70" dirty="0">
                <a:latin typeface="Trebuchet MS"/>
                <a:cs typeface="Trebuchet MS"/>
              </a:rPr>
              <a:t>Standard </a:t>
            </a:r>
            <a:r>
              <a:rPr sz="1400" spc="-85" dirty="0">
                <a:latin typeface="Trebuchet MS"/>
                <a:cs typeface="Trebuchet MS"/>
              </a:rPr>
              <a:t>scaling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105" dirty="0">
                <a:latin typeface="Trebuchet MS"/>
                <a:cs typeface="Trebuchet MS"/>
              </a:rPr>
              <a:t>data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spc="-65" dirty="0">
                <a:latin typeface="Trebuchet MS"/>
                <a:cs typeface="Trebuchet MS"/>
              </a:rPr>
              <a:t>bring </a:t>
            </a:r>
            <a:r>
              <a:rPr sz="1400" spc="-90" dirty="0">
                <a:latin typeface="Trebuchet MS"/>
                <a:cs typeface="Trebuchet MS"/>
              </a:rPr>
              <a:t>it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spc="-140" dirty="0">
                <a:latin typeface="Trebuchet MS"/>
                <a:cs typeface="Trebuchet MS"/>
              </a:rPr>
              <a:t>a </a:t>
            </a:r>
            <a:r>
              <a:rPr sz="1400" spc="-90" dirty="0">
                <a:latin typeface="Trebuchet MS"/>
                <a:cs typeface="Trebuchet MS"/>
              </a:rPr>
              <a:t>fixed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range.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</a:pPr>
            <a:r>
              <a:rPr sz="1400" spc="45" dirty="0">
                <a:latin typeface="Trebuchet MS"/>
                <a:cs typeface="Trebuchet MS"/>
              </a:rPr>
              <a:t>Q7) </a:t>
            </a:r>
            <a:r>
              <a:rPr sz="1400" spc="30" dirty="0">
                <a:latin typeface="Trebuchet MS"/>
                <a:cs typeface="Trebuchet MS"/>
              </a:rPr>
              <a:t>How </a:t>
            </a:r>
            <a:r>
              <a:rPr sz="1400" spc="-75" dirty="0">
                <a:latin typeface="Trebuchet MS"/>
                <a:cs typeface="Trebuchet MS"/>
              </a:rPr>
              <a:t>training </a:t>
            </a:r>
            <a:r>
              <a:rPr sz="1400" spc="-60" dirty="0">
                <a:latin typeface="Trebuchet MS"/>
                <a:cs typeface="Trebuchet MS"/>
              </a:rPr>
              <a:t>was </a:t>
            </a:r>
            <a:r>
              <a:rPr sz="1400" spc="-50" dirty="0">
                <a:latin typeface="Trebuchet MS"/>
                <a:cs typeface="Trebuchet MS"/>
              </a:rPr>
              <a:t>done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75" dirty="0">
                <a:latin typeface="Trebuchet MS"/>
                <a:cs typeface="Trebuchet MS"/>
              </a:rPr>
              <a:t>what </a:t>
            </a:r>
            <a:r>
              <a:rPr sz="1400" spc="-55" dirty="0">
                <a:latin typeface="Trebuchet MS"/>
                <a:cs typeface="Trebuchet MS"/>
              </a:rPr>
              <a:t>models </a:t>
            </a:r>
            <a:r>
              <a:rPr sz="1400" spc="-60" dirty="0">
                <a:latin typeface="Trebuchet MS"/>
                <a:cs typeface="Trebuchet MS"/>
              </a:rPr>
              <a:t>were</a:t>
            </a:r>
            <a:r>
              <a:rPr sz="1400" spc="17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used?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rebuchet MS"/>
              <a:cs typeface="Trebuchet MS"/>
            </a:endParaRPr>
          </a:p>
          <a:p>
            <a:pPr marL="72390" marR="73025">
              <a:lnSpc>
                <a:spcPct val="101299"/>
              </a:lnSpc>
            </a:pPr>
            <a:r>
              <a:rPr sz="1400" spc="-60" dirty="0">
                <a:latin typeface="Trebuchet MS"/>
                <a:cs typeface="Trebuchet MS"/>
              </a:rPr>
              <a:t>Before performing </a:t>
            </a:r>
            <a:r>
              <a:rPr sz="1400" spc="-85" dirty="0">
                <a:latin typeface="Trebuchet MS"/>
                <a:cs typeface="Trebuchet MS"/>
              </a:rPr>
              <a:t>scaling </a:t>
            </a:r>
            <a:r>
              <a:rPr sz="1400" spc="-80" dirty="0">
                <a:latin typeface="Trebuchet MS"/>
                <a:cs typeface="Trebuchet MS"/>
              </a:rPr>
              <a:t>operation,, the </a:t>
            </a:r>
            <a:r>
              <a:rPr sz="1400" spc="-90" dirty="0">
                <a:latin typeface="Trebuchet MS"/>
                <a:cs typeface="Trebuchet MS"/>
              </a:rPr>
              <a:t>dataset </a:t>
            </a:r>
            <a:r>
              <a:rPr sz="1400" spc="-60" dirty="0">
                <a:latin typeface="Trebuchet MS"/>
                <a:cs typeface="Trebuchet MS"/>
              </a:rPr>
              <a:t>was </a:t>
            </a:r>
            <a:r>
              <a:rPr sz="1400" spc="-85" dirty="0">
                <a:latin typeface="Trebuchet MS"/>
                <a:cs typeface="Trebuchet MS"/>
              </a:rPr>
              <a:t>already </a:t>
            </a:r>
            <a:r>
              <a:rPr sz="1400" spc="-75" dirty="0">
                <a:latin typeface="Trebuchet MS"/>
                <a:cs typeface="Trebuchet MS"/>
              </a:rPr>
              <a:t>divided </a:t>
            </a:r>
            <a:r>
              <a:rPr sz="1400" spc="-50" dirty="0">
                <a:latin typeface="Trebuchet MS"/>
                <a:cs typeface="Trebuchet MS"/>
              </a:rPr>
              <a:t>into </a:t>
            </a:r>
            <a:r>
              <a:rPr sz="1400" spc="-70" dirty="0">
                <a:latin typeface="Trebuchet MS"/>
                <a:cs typeface="Trebuchet MS"/>
              </a:rPr>
              <a:t>train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70" dirty="0">
                <a:latin typeface="Trebuchet MS"/>
                <a:cs typeface="Trebuchet MS"/>
              </a:rPr>
              <a:t>test </a:t>
            </a:r>
            <a:r>
              <a:rPr sz="1400" spc="-105" dirty="0">
                <a:latin typeface="Trebuchet MS"/>
                <a:cs typeface="Trebuchet MS"/>
              </a:rPr>
              <a:t>data </a:t>
            </a:r>
            <a:r>
              <a:rPr sz="1400" spc="-95" dirty="0">
                <a:latin typeface="Trebuchet MS"/>
                <a:cs typeface="Trebuchet MS"/>
              </a:rPr>
              <a:t>after </a:t>
            </a:r>
            <a:r>
              <a:rPr sz="1400" spc="-60" dirty="0">
                <a:latin typeface="Trebuchet MS"/>
                <a:cs typeface="Trebuchet MS"/>
              </a:rPr>
              <a:t>which  </a:t>
            </a:r>
            <a:r>
              <a:rPr sz="1400" spc="-65" dirty="0">
                <a:latin typeface="Trebuchet MS"/>
                <a:cs typeface="Trebuchet MS"/>
              </a:rPr>
              <a:t>algorithms </a:t>
            </a:r>
            <a:r>
              <a:rPr sz="1400" spc="-90" dirty="0">
                <a:latin typeface="Trebuchet MS"/>
                <a:cs typeface="Trebuchet MS"/>
              </a:rPr>
              <a:t>like </a:t>
            </a:r>
            <a:r>
              <a:rPr sz="1400" spc="-25" dirty="0">
                <a:latin typeface="Trebuchet MS"/>
                <a:cs typeface="Trebuchet MS"/>
              </a:rPr>
              <a:t>Decision </a:t>
            </a:r>
            <a:r>
              <a:rPr sz="1400" spc="-80" dirty="0">
                <a:latin typeface="Trebuchet MS"/>
                <a:cs typeface="Trebuchet MS"/>
              </a:rPr>
              <a:t>Tree </a:t>
            </a:r>
            <a:r>
              <a:rPr sz="1400" spc="-60" dirty="0">
                <a:latin typeface="Trebuchet MS"/>
                <a:cs typeface="Trebuchet MS"/>
              </a:rPr>
              <a:t>Regressor, </a:t>
            </a:r>
            <a:r>
              <a:rPr sz="1400" spc="-45" dirty="0">
                <a:latin typeface="Trebuchet MS"/>
                <a:cs typeface="Trebuchet MS"/>
              </a:rPr>
              <a:t>Random Forest </a:t>
            </a:r>
            <a:r>
              <a:rPr sz="1400" spc="-60" dirty="0">
                <a:latin typeface="Trebuchet MS"/>
                <a:cs typeface="Trebuchet MS"/>
              </a:rPr>
              <a:t>Regressor, </a:t>
            </a:r>
            <a:r>
              <a:rPr sz="1400" spc="-50" dirty="0">
                <a:latin typeface="Trebuchet MS"/>
                <a:cs typeface="Trebuchet MS"/>
              </a:rPr>
              <a:t>Gradient </a:t>
            </a:r>
            <a:r>
              <a:rPr sz="1400" spc="-15" dirty="0">
                <a:latin typeface="Trebuchet MS"/>
                <a:cs typeface="Trebuchet MS"/>
              </a:rPr>
              <a:t>Boost </a:t>
            </a:r>
            <a:r>
              <a:rPr sz="1400" spc="-30" dirty="0">
                <a:latin typeface="Trebuchet MS"/>
                <a:cs typeface="Trebuchet MS"/>
              </a:rPr>
              <a:t>Regressor </a:t>
            </a:r>
            <a:r>
              <a:rPr sz="1400" spc="-60" dirty="0">
                <a:latin typeface="Trebuchet MS"/>
                <a:cs typeface="Trebuchet MS"/>
              </a:rPr>
              <a:t>which were </a:t>
            </a:r>
            <a:r>
              <a:rPr sz="1400" spc="-90" dirty="0">
                <a:latin typeface="Trebuchet MS"/>
                <a:cs typeface="Trebuchet MS"/>
              </a:rPr>
              <a:t>fine-  </a:t>
            </a:r>
            <a:r>
              <a:rPr sz="1400" spc="-70" dirty="0">
                <a:latin typeface="Trebuchet MS"/>
                <a:cs typeface="Trebuchet MS"/>
              </a:rPr>
              <a:t>tuned using </a:t>
            </a:r>
            <a:r>
              <a:rPr sz="1400" spc="-10" dirty="0">
                <a:latin typeface="Trebuchet MS"/>
                <a:cs typeface="Trebuchet MS"/>
              </a:rPr>
              <a:t>Grid </a:t>
            </a:r>
            <a:r>
              <a:rPr sz="1400" spc="-70" dirty="0">
                <a:latin typeface="Trebuchet MS"/>
                <a:cs typeface="Trebuchet MS"/>
              </a:rPr>
              <a:t>search </a:t>
            </a:r>
            <a:r>
              <a:rPr sz="1400" spc="95" dirty="0">
                <a:latin typeface="Trebuchet MS"/>
                <a:cs typeface="Trebuchet MS"/>
              </a:rPr>
              <a:t>CV </a:t>
            </a:r>
            <a:r>
              <a:rPr sz="1400" spc="-60" dirty="0">
                <a:latin typeface="Trebuchet MS"/>
                <a:cs typeface="Trebuchet MS"/>
              </a:rPr>
              <a:t>were used </a:t>
            </a:r>
            <a:r>
              <a:rPr sz="1400" spc="-35" dirty="0">
                <a:latin typeface="Trebuchet MS"/>
                <a:cs typeface="Trebuchet MS"/>
              </a:rPr>
              <a:t>to </a:t>
            </a:r>
            <a:r>
              <a:rPr sz="1400" spc="-70" dirty="0">
                <a:latin typeface="Trebuchet MS"/>
                <a:cs typeface="Trebuchet MS"/>
              </a:rPr>
              <a:t>train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75" dirty="0">
                <a:latin typeface="Trebuchet MS"/>
                <a:cs typeface="Trebuchet MS"/>
              </a:rPr>
              <a:t>test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60" dirty="0">
                <a:latin typeface="Trebuchet MS"/>
                <a:cs typeface="Trebuchet MS"/>
              </a:rPr>
              <a:t>model </a:t>
            </a:r>
            <a:r>
              <a:rPr sz="1400" spc="-85" dirty="0">
                <a:latin typeface="Trebuchet MS"/>
                <a:cs typeface="Trebuchet MS"/>
              </a:rPr>
              <a:t>and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45" dirty="0">
                <a:latin typeface="Trebuchet MS"/>
                <a:cs typeface="Trebuchet MS"/>
              </a:rPr>
              <a:t>one </a:t>
            </a:r>
            <a:r>
              <a:rPr sz="1400" spc="-65" dirty="0">
                <a:latin typeface="Trebuchet MS"/>
                <a:cs typeface="Trebuchet MS"/>
              </a:rPr>
              <a:t>with </a:t>
            </a:r>
            <a:r>
              <a:rPr sz="1400" spc="-80" dirty="0">
                <a:latin typeface="Trebuchet MS"/>
                <a:cs typeface="Trebuchet MS"/>
              </a:rPr>
              <a:t>the </a:t>
            </a:r>
            <a:r>
              <a:rPr sz="1400" spc="-75" dirty="0">
                <a:latin typeface="Trebuchet MS"/>
                <a:cs typeface="Trebuchet MS"/>
              </a:rPr>
              <a:t>highest accuracy  </a:t>
            </a:r>
            <a:r>
              <a:rPr sz="1400" spc="-35" dirty="0">
                <a:latin typeface="Trebuchet MS"/>
                <a:cs typeface="Trebuchet MS"/>
              </a:rPr>
              <a:t>score </a:t>
            </a:r>
            <a:r>
              <a:rPr sz="1400" spc="-60" dirty="0">
                <a:latin typeface="Trebuchet MS"/>
                <a:cs typeface="Trebuchet MS"/>
              </a:rPr>
              <a:t>was </a:t>
            </a:r>
            <a:r>
              <a:rPr sz="1400" spc="-40" dirty="0">
                <a:latin typeface="Trebuchet MS"/>
                <a:cs typeface="Trebuchet MS"/>
              </a:rPr>
              <a:t>choosen </a:t>
            </a:r>
            <a:r>
              <a:rPr sz="1400" spc="-50" dirty="0">
                <a:latin typeface="Trebuchet MS"/>
                <a:cs typeface="Trebuchet MS"/>
              </a:rPr>
              <a:t>for </a:t>
            </a:r>
            <a:r>
              <a:rPr sz="1400" spc="-60" dirty="0">
                <a:latin typeface="Trebuchet MS"/>
                <a:cs typeface="Trebuchet MS"/>
              </a:rPr>
              <a:t>prediction </a:t>
            </a:r>
            <a:r>
              <a:rPr sz="1400" spc="-75" dirty="0">
                <a:latin typeface="Trebuchet MS"/>
                <a:cs typeface="Trebuchet MS"/>
              </a:rPr>
              <a:t>of </a:t>
            </a:r>
            <a:r>
              <a:rPr sz="1400" spc="-65" dirty="0">
                <a:latin typeface="Trebuchet MS"/>
                <a:cs typeface="Trebuchet MS"/>
              </a:rPr>
              <a:t>insurance</a:t>
            </a:r>
            <a:r>
              <a:rPr sz="1400" spc="19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premium.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rebuchet MS"/>
              <a:cs typeface="Trebuchet MS"/>
            </a:endParaRPr>
          </a:p>
          <a:p>
            <a:pPr marL="72390">
              <a:lnSpc>
                <a:spcPct val="100000"/>
              </a:lnSpc>
            </a:pPr>
            <a:r>
              <a:rPr sz="1400" spc="45" dirty="0">
                <a:latin typeface="Trebuchet MS"/>
                <a:cs typeface="Trebuchet MS"/>
              </a:rPr>
              <a:t>Q8)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Which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Tool</a:t>
            </a:r>
            <a:r>
              <a:rPr sz="1400" spc="-229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You</a:t>
            </a:r>
            <a:r>
              <a:rPr sz="1400" spc="-15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Are</a:t>
            </a:r>
            <a:r>
              <a:rPr sz="1400" spc="-20" dirty="0">
                <a:latin typeface="Trebuchet MS"/>
                <a:cs typeface="Trebuchet MS"/>
              </a:rPr>
              <a:t> Used For </a:t>
            </a:r>
            <a:r>
              <a:rPr sz="1400" spc="-70" dirty="0">
                <a:latin typeface="Trebuchet MS"/>
                <a:cs typeface="Trebuchet MS"/>
              </a:rPr>
              <a:t>Implementation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This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Trebuchet MS"/>
                <a:cs typeface="Trebuchet MS"/>
              </a:rPr>
              <a:t>Model?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rebuchet MS"/>
              <a:cs typeface="Trebuchet MS"/>
            </a:endParaRPr>
          </a:p>
          <a:p>
            <a:pPr marL="271780" indent="-200025">
              <a:lnSpc>
                <a:spcPct val="100000"/>
              </a:lnSpc>
              <a:buAutoNum type="arabicParenR"/>
              <a:tabLst>
                <a:tab pos="272415" algn="l"/>
              </a:tabLst>
            </a:pPr>
            <a:r>
              <a:rPr sz="1400" spc="-65" dirty="0">
                <a:latin typeface="Trebuchet MS"/>
                <a:cs typeface="Trebuchet MS"/>
              </a:rPr>
              <a:t>Ide 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114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Pycharm</a:t>
            </a:r>
            <a:endParaRPr sz="1400">
              <a:latin typeface="Trebuchet MS"/>
              <a:cs typeface="Trebuchet MS"/>
            </a:endParaRPr>
          </a:p>
          <a:p>
            <a:pPr marL="271780" indent="-200025">
              <a:lnSpc>
                <a:spcPct val="100000"/>
              </a:lnSpc>
              <a:spcBef>
                <a:spcPts val="120"/>
              </a:spcBef>
              <a:buAutoNum type="arabicParenR"/>
              <a:tabLst>
                <a:tab pos="272415" algn="l"/>
              </a:tabLst>
            </a:pPr>
            <a:r>
              <a:rPr sz="1400" spc="-10" dirty="0">
                <a:latin typeface="Trebuchet MS"/>
                <a:cs typeface="Trebuchet MS"/>
              </a:rPr>
              <a:t>Cloud 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31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AWS</a:t>
            </a:r>
            <a:endParaRPr sz="1400">
              <a:latin typeface="Trebuchet MS"/>
              <a:cs typeface="Trebuchet MS"/>
            </a:endParaRPr>
          </a:p>
          <a:p>
            <a:pPr marL="271780" indent="-20002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272415" algn="l"/>
              </a:tabLst>
            </a:pPr>
            <a:r>
              <a:rPr sz="1400" spc="-40" dirty="0">
                <a:latin typeface="Trebuchet MS"/>
                <a:cs typeface="Trebuchet MS"/>
              </a:rPr>
              <a:t>Data </a:t>
            </a:r>
            <a:r>
              <a:rPr sz="1400" spc="-65" dirty="0">
                <a:latin typeface="Trebuchet MS"/>
                <a:cs typeface="Trebuchet MS"/>
              </a:rPr>
              <a:t>Base </a:t>
            </a:r>
            <a:r>
              <a:rPr sz="1400" spc="-210" dirty="0">
                <a:latin typeface="Trebuchet MS"/>
                <a:cs typeface="Trebuchet MS"/>
              </a:rPr>
              <a:t>: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Cassandra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1118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Impact</vt:lpstr>
      <vt:lpstr>Times New Roman</vt:lpstr>
      <vt:lpstr>Trebuchet MS</vt:lpstr>
      <vt:lpstr>Office Theme</vt:lpstr>
      <vt:lpstr>I N S U R A N C E P R E M I U M  P R E D I C T I O N</vt:lpstr>
      <vt:lpstr>Objective: To create a insurance premium predictive model to estimate the cost of insurance  for an individual based on the user inputs given by them on  the following 6 attributes  of age, sex, body mass index, no of children, smoker or non smoker, region they  belong to.</vt:lpstr>
      <vt:lpstr>PowerPoint Presentation</vt:lpstr>
      <vt:lpstr>Architecture Design</vt:lpstr>
      <vt:lpstr>Data insertion into Cassandra Database:</vt:lpstr>
      <vt:lpstr>Model Training: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S U R A N C E P R E M I U M  P R E D I C T I O N</dc:title>
  <cp:lastModifiedBy>Jay Telgote</cp:lastModifiedBy>
  <cp:revision>1</cp:revision>
  <dcterms:created xsi:type="dcterms:W3CDTF">2023-10-24T10:48:59Z</dcterms:created>
  <dcterms:modified xsi:type="dcterms:W3CDTF">2023-10-24T10:49:49Z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2023-10-24T00:00:00Z</vt:filetime>
  </property>
</Properties>
</file>