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sldIdLst>
    <p:sldId id="258" r:id="rId5"/>
    <p:sldId id="268" r:id="rId6"/>
    <p:sldId id="273" r:id="rId7"/>
    <p:sldId id="261" r:id="rId8"/>
    <p:sldId id="259" r:id="rId9"/>
    <p:sldId id="263" r:id="rId10"/>
    <p:sldId id="264" r:id="rId11"/>
    <p:sldId id="262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88E86-4229-BD25-E3D3-EC537268056D}" v="43" dt="2022-10-20T09:30:49.875"/>
    <p1510:client id="{1D774B7A-0E12-6F38-4927-436746E10CDE}" v="28" dt="2022-10-20T09:32:43.285"/>
    <p1510:client id="{2DFC08ED-7EF4-CEA0-708D-166C18EA0D89}" v="1899" dt="2022-11-08T11:49:18.632"/>
    <p1510:client id="{6E7263E5-D6CF-45C0-A060-278B140D3175}" v="22" dt="2022-11-21T08:09:38.425"/>
    <p1510:client id="{8255A088-0043-5ABD-75A0-02A762ECB3FA}" v="263" dt="2022-11-10T10:04:34.853"/>
    <p1510:client id="{DC189297-BE41-4A5B-BB6C-D040D2D0E90F}" v="1299" dt="2022-11-17T13:58:11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3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6DA1-8141-CE39-3B85-AB0371002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3D5C-3720-5960-45D2-720892A2B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491F-5801-C8AB-A929-7424A764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4C25-3EFD-EBAE-636B-9982ADB5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AB4F-19A5-8DDE-8295-AA7CF7A7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480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8E49-A640-D80E-E25A-DAD71D24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173DB-D055-BD6C-5841-3C894602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F1F4-A64F-680F-AF9B-300FBCD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CE6D-3A3F-8E1D-C64B-C70CEF03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B025-E50F-82F3-4FB4-3CCA4E87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157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77F9C-FA13-F069-17A0-22363C0EE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8BD32-1405-FFD4-598F-4A89A51F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C4FC-9F83-CDB7-E053-D6A96E00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2DB2-359A-FBE7-8096-2B01A7A7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C71F-36DD-F094-6252-29FC5569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249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419-62DA-EE58-092D-3FDFF4CD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1AC3-82D1-88E9-40EF-4B3C704D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EAA2-F000-D313-CBBB-5E42828B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EE0B-87E7-CF60-6E39-14FE7463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FF57-B4C6-FBAE-20FC-65B2C015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574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33AF-BAA5-E09D-0AB4-03DD4B0A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E517E-48A4-85EB-6E8D-940CF46F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9E85C-BF41-ADB7-6AFB-50EF0E4F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4133-04F7-0BE8-A357-5A57E975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FFC-8C76-F3E5-7134-6BC760B6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6901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F4D-50C9-2093-8899-D92A7BFC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F4DE-4D0F-A17E-500B-7AD6E367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6FCCE-30B9-ADE6-7C63-9C1E292F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77E01-DBA6-FAC8-F99F-08DA521C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F6A60-9F11-0D6F-BB9E-F9EF7648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E6E6-FAAE-7454-3420-CE734971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948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4A4-17E4-691D-25C1-4BA8C8D6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3EBA-890A-D89F-B744-8F7557A4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50EB7-E19F-54BA-3FD8-9BAE23BF3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8B916-A69F-487F-7B2A-30C224A18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8D6CA-293E-A618-2728-C26BD471C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9D89A-0384-BBC1-961D-679F9B0F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DCB0C-CD9E-9355-9F42-4B8CB37B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CE89F-A783-F72E-00FC-95469A62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8011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F5E4-14D8-BDF3-4390-463412F4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C2D1A-F2F0-B5E4-42FE-AA212F46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7A1A7-2DB5-C6B7-F117-8A75D4C0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096A7-F129-2723-0C80-2C659291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676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37F1C-D859-A76D-F305-BDFD4EB1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4D185-5D01-7839-8BF1-C8C4B6A4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8DF2A-F6FA-AD60-E489-556E46EE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204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8C7-2D4C-1EDE-7825-F508A5DA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306C-0A5C-2C9C-48A3-4532D57C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0027B-630F-88B7-6034-FF8406169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CDC3D-AD35-3F2C-013F-96E9250E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EF81C-3A7B-FCED-EEA6-32E3FE39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D802-957F-25E1-21E0-EE7810D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978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C74-6043-1E34-FCAD-C7BA8C09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C968F-0BF8-D5A4-2B0C-71F359432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C7A3B-0591-4D13-2DF0-4BAFC3E7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5593-82FD-5CD2-555F-6D92CE01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3C3A2-CE33-2981-E656-0289B697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AF607-B466-8887-706F-7B417C2E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743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50C67-72C7-19DD-7902-FFCF34AF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BB0F-5205-2F29-1DC5-0D81F5D4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8A6C-31C2-3979-2B2A-61F3A4376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A4A0-F2F1-4328-AE9C-42D4F48D0821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E0C7-AB90-5929-6929-5BAB5DA7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3A47-F386-9745-9F9B-16B47257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D5BE-5246-4D7F-B8AD-4030D994A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merkel.carrerasresearch.org/Introduction_to_R/Introduction_to%20_R.Part2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3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studio1.services.carrerasresea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rdpeng/rprogdatascien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merkel.carrerasresearch.org/Introduction_to_R/Introduction_to%20_R.Part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24F80D-E1E0-D94E-A20C-4AF3EF94C22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97DA9C-CA15-5245-BFDB-0BFD21C34FE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2F4151-AC4D-194A-BCE1-9F7DB71BDE10}"/>
              </a:ext>
            </a:extLst>
          </p:cNvPr>
          <p:cNvSpPr txBox="1"/>
          <p:nvPr/>
        </p:nvSpPr>
        <p:spPr>
          <a:xfrm>
            <a:off x="717954" y="2577137"/>
            <a:ext cx="1064941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ca-ES" sz="40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Introduction</a:t>
            </a:r>
            <a:r>
              <a:rPr lang="ca-ES" sz="4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to R</a:t>
            </a:r>
            <a:endParaRPr lang="ca-ES" sz="4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sz="20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Angelika</a:t>
            </a:r>
            <a:r>
              <a:rPr lang="ca-E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Merkel (</a:t>
            </a:r>
            <a:r>
              <a:rPr lang="ca-ES" sz="20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Head</a:t>
            </a:r>
            <a:r>
              <a:rPr lang="ca-E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of </a:t>
            </a:r>
            <a:r>
              <a:rPr lang="ca-ES" sz="20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Bioinformatics</a:t>
            </a:r>
            <a:r>
              <a:rPr lang="ca-E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Unit IJC) </a:t>
            </a:r>
          </a:p>
          <a:p>
            <a:r>
              <a:rPr lang="ca-E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21/11/2022</a:t>
            </a:r>
            <a:endParaRPr lang="ca-E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F0C0359-5644-2E41-A615-86297C5E1A2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71292" y="3693226"/>
            <a:ext cx="7482059" cy="467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2F98ED-A988-DE44-830D-8552998FE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02" y="286123"/>
            <a:ext cx="1532920" cy="37020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C004377-D91E-6AEA-6EF9-8D448FE0B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99" y="6167826"/>
            <a:ext cx="2239103" cy="5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Further (recommended) topics: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9F15-ECEB-DC5C-EE97-946663949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22290" cy="395340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R graphics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ggplot2()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Data manipulation with R</a:t>
            </a:r>
          </a:p>
          <a:p>
            <a:pPr lvl="1"/>
            <a:r>
              <a:rPr lang="en-US" dirty="0" err="1">
                <a:cs typeface="Calibri"/>
              </a:rPr>
              <a:t>data.table</a:t>
            </a:r>
            <a:r>
              <a:rPr lang="en-US" dirty="0">
                <a:cs typeface="Calibri"/>
              </a:rPr>
              <a:t>()</a:t>
            </a:r>
          </a:p>
          <a:p>
            <a:pPr lvl="1"/>
            <a:r>
              <a:rPr lang="en-US" dirty="0" err="1">
                <a:cs typeface="Calibri"/>
              </a:rPr>
              <a:t>dplyr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tidyverse</a:t>
            </a:r>
            <a:r>
              <a:rPr lang="en-US" dirty="0">
                <a:cs typeface="Calibri"/>
              </a:rPr>
              <a:t>)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Efficient executions in R</a:t>
            </a:r>
          </a:p>
          <a:p>
            <a:pPr lvl="1"/>
            <a:r>
              <a:rPr lang="en-US" dirty="0">
                <a:cs typeface="Calibri"/>
              </a:rPr>
              <a:t>apply(), </a:t>
            </a:r>
            <a:r>
              <a:rPr lang="en-US" dirty="0" err="1">
                <a:cs typeface="Calibri"/>
              </a:rPr>
              <a:t>sapply</a:t>
            </a:r>
            <a:r>
              <a:rPr lang="en-US" dirty="0">
                <a:cs typeface="Calibri"/>
              </a:rPr>
              <a:t>(), </a:t>
            </a:r>
            <a:r>
              <a:rPr lang="en-US" dirty="0" err="1">
                <a:cs typeface="Calibri"/>
              </a:rPr>
              <a:t>lapply</a:t>
            </a:r>
            <a:r>
              <a:rPr lang="en-US" dirty="0">
                <a:cs typeface="Calibri"/>
              </a:rPr>
              <a:t>()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 for bioinformatics with </a:t>
            </a:r>
            <a:r>
              <a:rPr lang="en-US" dirty="0" err="1">
                <a:cs typeface="Calibri"/>
              </a:rPr>
              <a:t>bioconductor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GenomicRanges, </a:t>
            </a:r>
            <a:r>
              <a:rPr lang="en-US" dirty="0" err="1">
                <a:cs typeface="Calibri"/>
              </a:rPr>
              <a:t>Annotation.DB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 for reproducible research</a:t>
            </a:r>
          </a:p>
          <a:p>
            <a:pPr lvl="1"/>
            <a:r>
              <a:rPr lang="en-US" dirty="0">
                <a:cs typeface="Calibri"/>
              </a:rPr>
              <a:t>Markdown,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integration, containers (docker/singularity)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1366698"/>
            <a:ext cx="7482059" cy="457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6EC07-B6BB-999F-5D39-019960C1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Further reading</a:t>
            </a:r>
            <a:endParaRPr lang="en-US" dirty="0"/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1366698"/>
            <a:ext cx="8042083" cy="5489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7A8DD02-C5F0-A993-BA77-7D584E05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AA0AE-58C3-335C-AE76-6330A521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11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AFAD33-E171-7C1A-5F96-A8A608262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93" y="38208"/>
            <a:ext cx="2239103" cy="5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3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291" y="3170670"/>
            <a:ext cx="2849419" cy="1325563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Thank you!</a:t>
            </a:r>
            <a:endParaRPr lang="en-US" dirty="0"/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165927" y="4253062"/>
            <a:ext cx="6841356" cy="779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AA0AE-58C3-335C-AE76-6330A521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12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F841835-D063-6616-3796-A71C7759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85" y="4483208"/>
            <a:ext cx="3266648" cy="7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Workshop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9F15-ECEB-DC5C-EE97-946663949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69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Introduction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cs typeface="Calibri"/>
              </a:rPr>
              <a:t>Background to R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cs typeface="Calibri"/>
              </a:rPr>
              <a:t>Short introduction to RStudio IDE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Get Started with R: </a:t>
            </a:r>
            <a:br>
              <a:rPr lang="en-US" sz="2400" dirty="0">
                <a:cs typeface="Calibri"/>
              </a:rPr>
            </a:br>
            <a:r>
              <a:rPr lang="en-US" sz="2000" dirty="0">
                <a:cs typeface="Calibri"/>
                <a:hlinkClick r:id="rId2"/>
              </a:rPr>
              <a:t>R Programming for Data Science (D. Peng, 2022)</a:t>
            </a:r>
            <a:endParaRPr lang="en-US" sz="2000"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Get Started with data analysis in R:</a:t>
            </a:r>
            <a:br>
              <a:rPr lang="en-US" sz="2400" dirty="0">
                <a:cs typeface="Calibri"/>
              </a:rPr>
            </a:br>
            <a:r>
              <a:rPr lang="en-US" sz="2000" dirty="0">
                <a:cs typeface="Calibri"/>
                <a:hlinkClick r:id="rId3"/>
              </a:rPr>
              <a:t>Example analysis</a:t>
            </a:r>
            <a:r>
              <a:rPr lang="en-US" sz="2000" dirty="0">
                <a:cs typeface="Calibri"/>
              </a:rPr>
              <a:t> (html link)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38200" y="1366698"/>
            <a:ext cx="7482059" cy="45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F954DE-FC62-F358-704E-03C50A2220A2}"/>
              </a:ext>
            </a:extLst>
          </p:cNvPr>
          <p:cNvSpPr txBox="1"/>
          <p:nvPr/>
        </p:nvSpPr>
        <p:spPr>
          <a:xfrm>
            <a:off x="4764689" y="3941379"/>
            <a:ext cx="1646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&lt; Short break &gt;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E21774-5193-5D96-35D8-8120ADBE2031}"/>
              </a:ext>
            </a:extLst>
          </p:cNvPr>
          <p:cNvCxnSpPr/>
          <p:nvPr/>
        </p:nvCxnSpPr>
        <p:spPr>
          <a:xfrm>
            <a:off x="3539470" y="4288331"/>
            <a:ext cx="4356537" cy="122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D2E8DA-6FA9-36F0-B32A-6FE46B49741B}"/>
              </a:ext>
            </a:extLst>
          </p:cNvPr>
          <p:cNvCxnSpPr>
            <a:cxnSpLocks/>
          </p:cNvCxnSpPr>
          <p:nvPr/>
        </p:nvCxnSpPr>
        <p:spPr>
          <a:xfrm>
            <a:off x="3539468" y="3885433"/>
            <a:ext cx="4356538" cy="350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61FCF2F-AD86-C129-FEDD-47A2DC33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2</a:t>
            </a:fld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03C1166-0580-8487-8ACF-AD6269914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93" y="38208"/>
            <a:ext cx="2239103" cy="5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Why learn 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9F15-ECEB-DC5C-EE97-946663949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69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ea typeface="Calibri"/>
                <a:cs typeface="Calibri"/>
              </a:rPr>
              <a:t>For statistical computing and graphics</a:t>
            </a:r>
          </a:p>
          <a:p>
            <a:pPr marL="457200" indent="-457200">
              <a:buAutoNum type="arabicPeriod"/>
            </a:pPr>
            <a:r>
              <a:rPr lang="en-US" sz="2400" dirty="0">
                <a:ea typeface="Calibri"/>
                <a:cs typeface="Calibri"/>
              </a:rPr>
              <a:t>For biological data analysis and data science</a:t>
            </a:r>
          </a:p>
          <a:p>
            <a:pPr marL="457200" indent="-457200">
              <a:buAutoNum type="arabicPeriod"/>
            </a:pPr>
            <a:r>
              <a:rPr lang="en-US" sz="2400" dirty="0">
                <a:ea typeface="Calibri"/>
                <a:cs typeface="Calibri"/>
              </a:rPr>
              <a:t>Free + open source, backed by a large interdisciplinary community </a:t>
            </a:r>
          </a:p>
          <a:p>
            <a:pPr marL="457200" indent="-457200">
              <a:buAutoNum type="arabicPeriod"/>
            </a:pPr>
            <a:r>
              <a:rPr lang="en-US" sz="2400" dirty="0">
                <a:ea typeface="Calibri"/>
                <a:cs typeface="Calibri"/>
              </a:rPr>
              <a:t>R or Phyton for data analysis?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/>
            </a:endParaRP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1366698"/>
            <a:ext cx="7482059" cy="4571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61FCF2F-AD86-C129-FEDD-47A2DC33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3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0A4BD4E-2C68-E0DD-66CC-B280E9DD7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93" y="38208"/>
            <a:ext cx="2239103" cy="5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2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A little bit of history...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1366698"/>
            <a:ext cx="748205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CA516-7EC5-66C4-20C0-AEF91B8596C0}"/>
              </a:ext>
            </a:extLst>
          </p:cNvPr>
          <p:cNvSpPr txBox="1"/>
          <p:nvPr/>
        </p:nvSpPr>
        <p:spPr>
          <a:xfrm>
            <a:off x="1134547" y="1688248"/>
            <a:ext cx="9923927" cy="48551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1976: Initiation of </a:t>
            </a:r>
            <a:r>
              <a:rPr lang="en-US" sz="1600" b="1" dirty="0">
                <a:cs typeface="Calibri"/>
              </a:rPr>
              <a:t>S language </a:t>
            </a:r>
            <a:r>
              <a:rPr lang="en-US" sz="1600">
                <a:cs typeface="Calibri"/>
              </a:rPr>
              <a:t>(by John Chambers and others at Bell Labs AT&amp;T, New Jersey) for statistical computing 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1991: </a:t>
            </a:r>
            <a:r>
              <a:rPr lang="en-US" sz="1600" b="1" dirty="0">
                <a:cs typeface="Calibri"/>
              </a:rPr>
              <a:t>Creation of R</a:t>
            </a:r>
            <a:r>
              <a:rPr lang="en-US" sz="1600" dirty="0">
                <a:cs typeface="Calibri"/>
              </a:rPr>
              <a:t> (R&amp;R) by Ross Ihaka and Robert Gentleman at Department of Statistics, UC Auckland 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1993: R goes public, "R: A language for data analysis and statistics" (Ihaka and Gentleman, 1996) 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1995: R under Free Software Foundation GNU license, establishment of R-mailing list (ETH Zurich)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           establishment of R Foundation, R Comprehensive Archive Network (TU Vienna)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1997: R "core group" established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2001-2008: R News (newsletter of the R-project)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2002: </a:t>
            </a:r>
            <a:r>
              <a:rPr lang="en-US" sz="1600" b="1" dirty="0">
                <a:cs typeface="Calibri"/>
              </a:rPr>
              <a:t>Bioconductor v1.0 o</a:t>
            </a:r>
            <a:r>
              <a:rPr lang="en-US" sz="1600" dirty="0">
                <a:cs typeface="Calibri"/>
              </a:rPr>
              <a:t>pen-source software for bioinformatics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2005: </a:t>
            </a:r>
            <a:r>
              <a:rPr lang="en-US" sz="1600" dirty="0">
                <a:latin typeface="Consolas"/>
                <a:cs typeface="Calibri"/>
              </a:rPr>
              <a:t>ggplot2</a:t>
            </a:r>
            <a:r>
              <a:rPr lang="en-US" sz="1600" dirty="0">
                <a:cs typeface="Calibri"/>
              </a:rPr>
              <a:t> open-source data visualization package (by Hadley Wickham)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2009: R-forge collaborative development environment released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2009: R Journal (super seeds R News)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2011: </a:t>
            </a:r>
            <a:r>
              <a:rPr lang="en-US" sz="1600" b="1" dirty="0">
                <a:cs typeface="Calibri"/>
              </a:rPr>
              <a:t>RStudio IDE v0.92</a:t>
            </a:r>
            <a:r>
              <a:rPr lang="en-US" sz="1600" dirty="0">
                <a:cs typeface="Calibri"/>
              </a:rPr>
              <a:t> released; 2016: RStudio IDE v1.1 released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cs typeface="Calibri"/>
              </a:rPr>
              <a:t>2018: </a:t>
            </a:r>
            <a:r>
              <a:rPr lang="en-US" sz="1600" dirty="0" err="1">
                <a:latin typeface="Consolas"/>
                <a:cs typeface="Calibri"/>
              </a:rPr>
              <a:t>Tidyverse</a:t>
            </a:r>
            <a:r>
              <a:rPr lang="en-US" sz="1600" dirty="0">
                <a:cs typeface="Calibri"/>
              </a:rPr>
              <a:t> package collection for tidy data &amp; data science (by Hadley Wickham)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1A994BD-398E-1F1C-1B53-5A2D82D0277D}"/>
              </a:ext>
            </a:extLst>
          </p:cNvPr>
          <p:cNvSpPr/>
          <p:nvPr/>
        </p:nvSpPr>
        <p:spPr>
          <a:xfrm rot="5400000">
            <a:off x="-1425860" y="4024066"/>
            <a:ext cx="4422515" cy="31398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F99881-39B1-9576-0BF6-5FDD9788D79F}"/>
              </a:ext>
            </a:extLst>
          </p:cNvPr>
          <p:cNvSpPr/>
          <p:nvPr/>
        </p:nvSpPr>
        <p:spPr>
          <a:xfrm>
            <a:off x="553139" y="1736426"/>
            <a:ext cx="466165" cy="4661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742DFD-46E3-9112-2D4B-86033E053110}"/>
              </a:ext>
            </a:extLst>
          </p:cNvPr>
          <p:cNvSpPr/>
          <p:nvPr/>
        </p:nvSpPr>
        <p:spPr>
          <a:xfrm>
            <a:off x="553139" y="2023296"/>
            <a:ext cx="466165" cy="4661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D086984C-67F3-3CF4-BAEC-B8320B166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2856" y="2801204"/>
            <a:ext cx="825874" cy="629211"/>
          </a:xfr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1350F207-FE76-B4C5-D45E-74804765F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46" y="4174514"/>
            <a:ext cx="1992406" cy="590550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4D379740-D952-86AF-83A1-E50985AB3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0390" y="5479927"/>
            <a:ext cx="1864658" cy="648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BCC5-695D-CCF2-6CD6-A5E2B8FA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4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D091915-E41E-B434-746B-AAA23E204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93" y="38208"/>
            <a:ext cx="2239103" cy="5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4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 - More than just a programming language</a:t>
            </a:r>
            <a:endParaRPr lang="en-GB" sz="2800" dirty="0">
              <a:cs typeface="Calibri Ligh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6279672-1BC0-2FA2-19FE-D29FBB78DB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8038" y="2964823"/>
            <a:ext cx="906557" cy="683000"/>
          </a:xfrm>
        </p:spPr>
      </p:pic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8200" y="1366698"/>
            <a:ext cx="8253023" cy="45719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94F4554A-5E09-57E4-9695-4521670C6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98" y="3672457"/>
            <a:ext cx="2046195" cy="59055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38C4458-E1C4-AE3A-FF1D-2EAEC4F58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135" y="2631731"/>
            <a:ext cx="2052917" cy="72047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63A23C4-16FE-AA05-E149-0052E3075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124" y="3124449"/>
            <a:ext cx="1835192" cy="470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1938E-DB7D-F87D-E49B-ABE2914EF83D}"/>
              </a:ext>
            </a:extLst>
          </p:cNvPr>
          <p:cNvSpPr txBox="1"/>
          <p:nvPr/>
        </p:nvSpPr>
        <p:spPr>
          <a:xfrm>
            <a:off x="717177" y="2017266"/>
            <a:ext cx="354991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Code repositories and collaborative </a:t>
            </a:r>
            <a:br>
              <a:rPr lang="en-US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development environments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88999-1C7D-F4E8-20D7-5E20A3F3C708}"/>
              </a:ext>
            </a:extLst>
          </p:cNvPr>
          <p:cNvSpPr txBox="1"/>
          <p:nvPr/>
        </p:nvSpPr>
        <p:spPr>
          <a:xfrm>
            <a:off x="7185573" y="2025817"/>
            <a:ext cx="26999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Integrated development environment (IDE)</a:t>
            </a:r>
            <a:endParaRPr lang="en-US" dirty="0" err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3A7C8EF2-833D-CA3E-ECF8-3DD6903AF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882" y="4699074"/>
            <a:ext cx="2743200" cy="2209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344D73-3C06-3F46-427A-C780D074436D}"/>
              </a:ext>
            </a:extLst>
          </p:cNvPr>
          <p:cNvSpPr txBox="1"/>
          <p:nvPr/>
        </p:nvSpPr>
        <p:spPr>
          <a:xfrm>
            <a:off x="4347264" y="4161685"/>
            <a:ext cx="277215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Community</a:t>
            </a:r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83B3BE00-6074-5F3C-CF8A-7F656F7CB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882" y="5003045"/>
            <a:ext cx="2133600" cy="4198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8D6DEF-7D22-D1F7-C320-38AF73886746}"/>
              </a:ext>
            </a:extLst>
          </p:cNvPr>
          <p:cNvSpPr txBox="1"/>
          <p:nvPr/>
        </p:nvSpPr>
        <p:spPr>
          <a:xfrm>
            <a:off x="6481481" y="5082987"/>
            <a:ext cx="932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&gt;&gt;R</a:t>
            </a:r>
            <a:endParaRPr lang="en-US" dirty="0"/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42EAC28F-C4C8-FF8D-3B69-398847793F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5262" y="5456151"/>
            <a:ext cx="1631576" cy="66071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15FAC6-30B2-427C-5E92-D4BF64490A49}"/>
              </a:ext>
            </a:extLst>
          </p:cNvPr>
          <p:cNvCxnSpPr/>
          <p:nvPr/>
        </p:nvCxnSpPr>
        <p:spPr>
          <a:xfrm>
            <a:off x="4516338" y="2377638"/>
            <a:ext cx="1142123" cy="14223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25228-8A33-5B09-0D99-78E5317BB8EB}"/>
              </a:ext>
            </a:extLst>
          </p:cNvPr>
          <p:cNvCxnSpPr>
            <a:cxnSpLocks/>
          </p:cNvCxnSpPr>
          <p:nvPr/>
        </p:nvCxnSpPr>
        <p:spPr>
          <a:xfrm flipV="1">
            <a:off x="5648982" y="2344870"/>
            <a:ext cx="1260107" cy="14637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5E8646-FC92-4FA8-323E-D301774EFE18}"/>
              </a:ext>
            </a:extLst>
          </p:cNvPr>
          <p:cNvCxnSpPr>
            <a:cxnSpLocks/>
          </p:cNvCxnSpPr>
          <p:nvPr/>
        </p:nvCxnSpPr>
        <p:spPr>
          <a:xfrm flipV="1">
            <a:off x="4509948" y="2359192"/>
            <a:ext cx="2381518" cy="87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B1ED4-68CB-6A84-1A36-632BD8D0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5</a:t>
            </a:fld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1BFD7C3-0927-7D1D-B489-B38671B446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93" y="38208"/>
            <a:ext cx="2239103" cy="5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RStudio Integrated Development Environment (IDE)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51F3-4BAA-F1FE-98F5-5A36FDF0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cs typeface="Calibri"/>
              </a:rPr>
              <a:t>What is an IDE?</a:t>
            </a: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  <a:hlinkClick r:id="rId2"/>
              </a:rPr>
              <a:t>RStudio browser course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RStudio spaces: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2000" dirty="0">
                <a:cs typeface="Calibri"/>
              </a:rPr>
              <a:t>Interactive console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2000" dirty="0">
                <a:cs typeface="Calibri"/>
              </a:rPr>
              <a:t>Source editor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2000" dirty="0">
                <a:cs typeface="Calibri"/>
              </a:rPr>
              <a:t>Workspace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2000" dirty="0">
                <a:cs typeface="Calibri"/>
              </a:rPr>
              <a:t>'Pane' area (Files, plots, package manager, integrated help)</a:t>
            </a:r>
            <a:endParaRPr lang="en-GB" sz="2000" dirty="0">
              <a:ea typeface="Calibri"/>
              <a:cs typeface="Calibri"/>
            </a:endParaRP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8200" y="1366698"/>
            <a:ext cx="8739359" cy="457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086B-EC75-9651-AB18-C8D64D68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6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6D29A79-3DC8-CC05-40E6-6E624FAEF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93" y="38208"/>
            <a:ext cx="2239103" cy="5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Get started with R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1366698"/>
            <a:ext cx="7482059" cy="4571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7A8DD02-C5F0-A993-BA77-7D584E05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Calibri"/>
                <a:cs typeface="Calibri"/>
                <a:hlinkClick r:id="rId3"/>
              </a:rPr>
              <a:t>R Programming for Data Science (D. Peng, 2022)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Chapter 4: </a:t>
            </a:r>
            <a:endParaRPr lang="en-US"/>
          </a:p>
          <a:p>
            <a:pPr lvl="1"/>
            <a:r>
              <a:rPr lang="en-US" sz="1600" dirty="0">
                <a:ea typeface="Calibri" panose="020F0502020204030204"/>
                <a:cs typeface="Calibri" panose="020F0502020204030204"/>
              </a:rPr>
              <a:t>Nuts and bolts of R</a:t>
            </a:r>
          </a:p>
          <a:p>
            <a:pPr lvl="1"/>
            <a:r>
              <a:rPr lang="en-US" sz="1600" dirty="0">
                <a:ea typeface="Calibri" panose="020F0502020204030204"/>
                <a:cs typeface="Calibri" panose="020F0502020204030204"/>
              </a:rPr>
              <a:t>Classes and types of objects</a:t>
            </a:r>
          </a:p>
          <a:p>
            <a:r>
              <a:rPr lang="en-US" sz="2000" dirty="0">
                <a:ea typeface="Calibri" panose="020F0502020204030204"/>
                <a:cs typeface="Calibri" panose="020F0502020204030204"/>
              </a:rPr>
              <a:t>Chapter 9:</a:t>
            </a:r>
          </a:p>
          <a:p>
            <a:pPr lvl="1"/>
            <a:r>
              <a:rPr lang="en-US" sz="1600" dirty="0">
                <a:ea typeface="Calibri" panose="020F0502020204030204"/>
                <a:cs typeface="Calibri" panose="020F0502020204030204"/>
              </a:rPr>
              <a:t>Sub-setting (accessing) objects</a:t>
            </a:r>
          </a:p>
          <a:p>
            <a:r>
              <a:rPr lang="en-US" sz="2000" dirty="0">
                <a:ea typeface="Calibri" panose="020F0502020204030204"/>
                <a:cs typeface="Calibri" panose="020F0502020204030204"/>
              </a:rPr>
              <a:t>Chapter 13:</a:t>
            </a:r>
          </a:p>
          <a:p>
            <a:pPr lvl="1"/>
            <a:r>
              <a:rPr lang="en-US" sz="1600" dirty="0">
                <a:ea typeface="Calibri" panose="020F0502020204030204"/>
                <a:cs typeface="Calibri" panose="020F0502020204030204"/>
              </a:rPr>
              <a:t>Control structures:</a:t>
            </a:r>
            <a:br>
              <a:rPr lang="en-US" sz="1600" dirty="0">
                <a:ea typeface="Calibri" panose="020F0502020204030204"/>
                <a:cs typeface="Calibri" panose="020F0502020204030204"/>
              </a:rPr>
            </a:br>
            <a:r>
              <a:rPr lang="en-US" sz="1600" dirty="0">
                <a:ea typeface="Calibri" panose="020F0502020204030204"/>
                <a:cs typeface="Calibri" panose="020F0502020204030204"/>
              </a:rPr>
              <a:t> if-else, for, while, repeat, next, break</a:t>
            </a:r>
          </a:p>
          <a:p>
            <a:r>
              <a:rPr lang="en-US" sz="2000" dirty="0">
                <a:ea typeface="Calibri" panose="020F0502020204030204"/>
                <a:cs typeface="Calibri" panose="020F0502020204030204"/>
              </a:rPr>
              <a:t>Chapter 14:</a:t>
            </a:r>
          </a:p>
          <a:p>
            <a:pPr lvl="1"/>
            <a:r>
              <a:rPr lang="en-US" sz="1600" dirty="0">
                <a:ea typeface="Calibri" panose="020F0502020204030204"/>
                <a:cs typeface="Calibri" panose="020F0502020204030204"/>
              </a:rPr>
              <a:t>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60C96-BBFF-9D96-7F89-4F737E87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7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8FDF372-9AA0-6E2B-C1C9-A5091DE66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93" y="38208"/>
            <a:ext cx="2239103" cy="5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How to get help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9F15-ECEB-DC5C-EE97-946663949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67945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Inside R and RStudio (</a:t>
            </a:r>
            <a:r>
              <a:rPr lang="en-US" sz="2400" dirty="0">
                <a:ea typeface="+mn-lt"/>
                <a:cs typeface="+mn-lt"/>
              </a:rPr>
              <a:t>integrated help</a:t>
            </a:r>
            <a:r>
              <a:rPr lang="en-US" sz="2400" dirty="0">
                <a:cs typeface="Calibri"/>
              </a:rPr>
              <a:t>):  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alibri"/>
              </a:rPr>
              <a:t>&gt; ?function()</a:t>
            </a:r>
            <a:endParaRPr lang="en-US" dirty="0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alibri"/>
              </a:rPr>
              <a:t>&gt; function()</a:t>
            </a:r>
            <a:r>
              <a:rPr lang="en-US" sz="2000" dirty="0">
                <a:cs typeface="Calibri"/>
              </a:rPr>
              <a:t> +F1</a:t>
            </a: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Community/ web</a:t>
            </a:r>
          </a:p>
          <a:p>
            <a:pPr lvl="1"/>
            <a:r>
              <a:rPr lang="en-US" sz="2200" dirty="0" err="1">
                <a:cs typeface="Calibri"/>
              </a:rPr>
              <a:t>Stackoverflow</a:t>
            </a:r>
            <a:r>
              <a:rPr lang="en-US" sz="2200" dirty="0">
                <a:cs typeface="Calibri"/>
              </a:rPr>
              <a:t> &gt;&gt; R</a:t>
            </a:r>
          </a:p>
          <a:p>
            <a:pPr lvl="1"/>
            <a:r>
              <a:rPr lang="en-US" sz="2200" dirty="0">
                <a:cs typeface="Calibri"/>
              </a:rPr>
              <a:t>R help mailing list</a:t>
            </a:r>
          </a:p>
          <a:p>
            <a:pPr lvl="1"/>
            <a:r>
              <a:rPr lang="en-US" sz="2200" dirty="0">
                <a:cs typeface="Calibri"/>
              </a:rPr>
              <a:t>R-bloggers</a:t>
            </a:r>
          </a:p>
          <a:p>
            <a:pPr lvl="1"/>
            <a:r>
              <a:rPr lang="en-US" sz="2200" dirty="0">
                <a:cs typeface="Calibri"/>
              </a:rPr>
              <a:t>Google is your friend!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1366698"/>
            <a:ext cx="7482059" cy="457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FA7BE-4B54-2543-1E31-6F576D10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837-5E7C-9B91-A404-FA7BC62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Get started with data analysis in R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309CDE0-BE3C-4762-080D-85CF4E5B7E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7B152-BD70-42DA-05D5-29BF962E4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77913"/>
            <a:ext cx="12192000" cy="80087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DCEE9E95-6D0F-42FA-B9FB-11E4830CA3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1366698"/>
            <a:ext cx="8042083" cy="5489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7A8DD02-C5F0-A993-BA77-7D584E05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  <a:hlinkClick r:id="rId3"/>
              </a:rPr>
              <a:t>Example analysis</a:t>
            </a:r>
            <a:r>
              <a:rPr lang="en-US" sz="2400" dirty="0">
                <a:cs typeface="Calibri"/>
              </a:rPr>
              <a:t> (by A. Merkel with modified parts by D. Peng)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Import data</a:t>
            </a:r>
            <a:endParaRPr lang="en-US" sz="2000" dirty="0">
              <a:ea typeface="+mn-lt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Data QC (aka data wrangling or cleaning)</a:t>
            </a:r>
            <a:endParaRPr lang="en-US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Exploratory analysis (incl. base R graphics)</a:t>
            </a:r>
            <a:endParaRPr lang="en-US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Analysis</a:t>
            </a:r>
            <a:endParaRPr lang="en-US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Export results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AA0AE-58C3-335C-AE76-6330A521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5BE-5246-4D7F-B8AD-4030D994ABE4}" type="slidenum">
              <a:rPr lang="en-GB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sis_report_template_BIT2" id="{9ABCBD2E-57AC-4391-8150-B0EFEFF75167}" vid="{29667DD7-2F1F-45CD-811B-A78F1D24F34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48321A2D7A1940BC36BB911889DA53" ma:contentTypeVersion="14" ma:contentTypeDescription="Crear nuevo documento." ma:contentTypeScope="" ma:versionID="ef4dfbf7c8cc2ebee04253f536ffe7de">
  <xsd:schema xmlns:xsd="http://www.w3.org/2001/XMLSchema" xmlns:xs="http://www.w3.org/2001/XMLSchema" xmlns:p="http://schemas.microsoft.com/office/2006/metadata/properties" xmlns:ns3="9ceab836-0f8d-4ff0-bb56-4f0a043d27a6" xmlns:ns4="ac10341c-40da-495e-a943-e8827b52fbd7" targetNamespace="http://schemas.microsoft.com/office/2006/metadata/properties" ma:root="true" ma:fieldsID="17cee82aac6adee524e1d1c53af33f84" ns3:_="" ns4:_="">
    <xsd:import namespace="9ceab836-0f8d-4ff0-bb56-4f0a043d27a6"/>
    <xsd:import namespace="ac10341c-40da-495e-a943-e8827b52fb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ab836-0f8d-4ff0-bb56-4f0a043d2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41c-40da-495e-a943-e8827b52fbd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62E422-F10B-4C72-8BBB-A2DEB1A557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304910-EF92-4127-BA79-1DDBAFE04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eab836-0f8d-4ff0-bb56-4f0a043d27a6"/>
    <ds:schemaRef ds:uri="ac10341c-40da-495e-a943-e8827b52f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7A19C2-0AF3-4855-A4FE-098B0D7115C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c10341c-40da-495e-a943-e8827b52fbd7"/>
    <ds:schemaRef ds:uri="9ceab836-0f8d-4ff0-bb56-4f0a043d27a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23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Workshop overview</vt:lpstr>
      <vt:lpstr>Why learn R?</vt:lpstr>
      <vt:lpstr>A little bit of history...</vt:lpstr>
      <vt:lpstr>R - More than just a programming language</vt:lpstr>
      <vt:lpstr>RStudio Integrated Development Environment (IDE)</vt:lpstr>
      <vt:lpstr>Get started with R</vt:lpstr>
      <vt:lpstr>How to get help</vt:lpstr>
      <vt:lpstr>Get started with data analysis in R</vt:lpstr>
      <vt:lpstr>Further (recommended) topics:</vt:lpstr>
      <vt:lpstr>Further reading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Angelika Merkel</dc:creator>
  <cp:lastModifiedBy>Angelika Merkel</cp:lastModifiedBy>
  <cp:revision>965</cp:revision>
  <dcterms:created xsi:type="dcterms:W3CDTF">2022-09-16T11:36:03Z</dcterms:created>
  <dcterms:modified xsi:type="dcterms:W3CDTF">2022-11-21T16:39:01Z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0x010100A748321A2D7A1940BC36BB911889DA53</vt:lpwstr>
  </property>
</Properties>
</file>