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BM Plex Sans"/>
      <p:regular r:id="rId29"/>
      <p:bold r:id="rId30"/>
      <p:italic r:id="rId31"/>
      <p:boldItalic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IBM Plex Sans Light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Raleway Thin"/>
      <p:bold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Fira Sans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  <p:embeddedFont>
      <p:font typeface="Homemade Apple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boldItalic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RalewayThin-boldItalic.fntdata"/><Relationship Id="rId45" Type="http://schemas.openxmlformats.org/officeDocument/2006/relationships/font" Target="fonts/RalewayThi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italic.fntdata"/><Relationship Id="rId30" Type="http://schemas.openxmlformats.org/officeDocument/2006/relationships/font" Target="fonts/IBMPlexSans-bold.fntdata"/><Relationship Id="rId33" Type="http://schemas.openxmlformats.org/officeDocument/2006/relationships/font" Target="fonts/Raleway-regular.fntdata"/><Relationship Id="rId32" Type="http://schemas.openxmlformats.org/officeDocument/2006/relationships/font" Target="fonts/IBMPlexSans-boldItalic.fntdata"/><Relationship Id="rId35" Type="http://schemas.openxmlformats.org/officeDocument/2006/relationships/font" Target="fonts/Raleway-italic.fntdata"/><Relationship Id="rId34" Type="http://schemas.openxmlformats.org/officeDocument/2006/relationships/font" Target="fonts/Raleway-bold.fntdata"/><Relationship Id="rId37" Type="http://schemas.openxmlformats.org/officeDocument/2006/relationships/font" Target="fonts/IBMPlexSansLight-regular.fntdata"/><Relationship Id="rId36" Type="http://schemas.openxmlformats.org/officeDocument/2006/relationships/font" Target="fonts/Raleway-boldItalic.fntdata"/><Relationship Id="rId39" Type="http://schemas.openxmlformats.org/officeDocument/2006/relationships/font" Target="fonts/IBMPlexSansLight-italic.fntdata"/><Relationship Id="rId38" Type="http://schemas.openxmlformats.org/officeDocument/2006/relationships/font" Target="fonts/IBMPlexSansLigh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IBMPlexSans-regular.fntdata"/><Relationship Id="rId51" Type="http://schemas.openxmlformats.org/officeDocument/2006/relationships/font" Target="fonts/FiraSans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FiraSans-italic.fntdata"/><Relationship Id="rId52" Type="http://schemas.openxmlformats.org/officeDocument/2006/relationships/font" Target="fonts/FiraSans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59" Type="http://schemas.openxmlformats.org/officeDocument/2006/relationships/font" Target="fonts/HomemadeApple-regular.fntdata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f910ce684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f910ce684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7f910ce684_0_3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7f910ce684_0_3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f910ce684_0_3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f910ce684_0_3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f910ce684_0_3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f910ce684_0_3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7f910ce684_0_3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7f910ce684_0_3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7f910ce684_0_3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7f910ce684_0_3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7f910ce684_0_3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7f910ce684_0_3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f910ce684_0_3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f910ce684_0_3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f910ce684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f910ce684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7f910ce684_0_3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7f910ce684_0_3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7f910ce684_0_3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7f910ce684_0_3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f910ce684_0_2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f910ce684_0_2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7f910ce684_0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7f910ce684_0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7f910ce684_0_3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7f910ce684_0_3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7f910ce684_0_3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7f910ce684_0_3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f910ce684_0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f910ce684_0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f910ce684_0_2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f910ce684_0_2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f910ce684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f910ce684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7f91d1e0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7f91d1e0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7f910ce684_0_2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7f910ce684_0_2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7f910ce684_0_2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7f910ce684_0_2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7f910ce684_0_2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7f910ce684_0_2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44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590" name="Google Shape;590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4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603" name="Google Shape;603;p44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4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4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609" name="Google Shape;60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4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4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44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739" name="Google Shape;739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4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4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866" name="Google Shape;866;p44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44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5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21" name="Google Shape;1721;p5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5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propiedad: valor;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7" name="Google Shape;1727;p5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Así se escribe una regla de CSS. Las reglas son estructuras que definen cómo se visualizan ciertos elementos de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8" name="Google Shape;1728;p5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5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41" name="Google Shape;1741;p5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5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propiedad-1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propiedad-2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propiedad-3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7" name="Google Shape;1747;p5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Una regla puede contener varias propiedades encapsuladas.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8" name="Google Shape;1748;p5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" name="Google Shape;1760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61" name="Google Shape;1761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propiedad: valor;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propiedad: valor;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7" name="Google Shape;1767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Y también podemos tener cuantas reglas necesitemos.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8" name="Google Shape;1768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56"/>
          <p:cNvSpPr/>
          <p:nvPr/>
        </p:nvSpPr>
        <p:spPr>
          <a:xfrm>
            <a:off x="3492850" y="1686275"/>
            <a:ext cx="2169900" cy="2198400"/>
          </a:xfrm>
          <a:prstGeom prst="roundRect">
            <a:avLst>
              <a:gd fmla="val 45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6"/>
          <p:cNvSpPr txBox="1"/>
          <p:nvPr>
            <p:ph idx="1" type="subTitle"/>
          </p:nvPr>
        </p:nvSpPr>
        <p:spPr>
          <a:xfrm flipH="1">
            <a:off x="720000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es necesario asociar el selector en 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Aplicar a todos los elementos</a:t>
            </a:r>
            <a:endParaRPr sz="1200"/>
          </a:p>
        </p:txBody>
      </p:sp>
      <p:sp>
        <p:nvSpPr>
          <p:cNvPr id="1782" name="Google Shape;1782;p56"/>
          <p:cNvSpPr txBox="1"/>
          <p:nvPr>
            <p:ph idx="5" type="subTitle"/>
          </p:nvPr>
        </p:nvSpPr>
        <p:spPr>
          <a:xfrm flipH="1">
            <a:off x="6240175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 necesario asociar el selector en 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Aplica solo al elemento que le asignamos el ID</a:t>
            </a:r>
            <a:endParaRPr sz="1200"/>
          </a:p>
        </p:txBody>
      </p:sp>
      <p:sp>
        <p:nvSpPr>
          <p:cNvPr id="1783" name="Google Shape;1783;p56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Un selector es una referencia de un elemento HTML al cual le queremos aplicar determinados estilos.</a:t>
            </a:r>
            <a:endParaRPr sz="1400"/>
          </a:p>
        </p:txBody>
      </p:sp>
      <p:sp>
        <p:nvSpPr>
          <p:cNvPr id="1784" name="Google Shape;1784;p56"/>
          <p:cNvSpPr txBox="1"/>
          <p:nvPr>
            <p:ph idx="2" type="ctrTitle"/>
          </p:nvPr>
        </p:nvSpPr>
        <p:spPr>
          <a:xfrm flipH="1">
            <a:off x="3474309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1785" name="Google Shape;1785;p56"/>
          <p:cNvSpPr txBox="1"/>
          <p:nvPr>
            <p:ph idx="3" type="subTitle"/>
          </p:nvPr>
        </p:nvSpPr>
        <p:spPr>
          <a:xfrm flipH="1">
            <a:off x="3474283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 necesario asociar el selector en 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Aplica solo a los elementos que le asignamos la clase</a:t>
            </a:r>
            <a:endParaRPr sz="1200"/>
          </a:p>
        </p:txBody>
      </p:sp>
      <p:sp>
        <p:nvSpPr>
          <p:cNvPr id="1786" name="Google Shape;1786;p56"/>
          <p:cNvSpPr txBox="1"/>
          <p:nvPr>
            <p:ph idx="4" type="ctrTitle"/>
          </p:nvPr>
        </p:nvSpPr>
        <p:spPr>
          <a:xfrm flipH="1">
            <a:off x="6240200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</a:t>
            </a:r>
            <a:endParaRPr/>
          </a:p>
        </p:txBody>
      </p:sp>
      <p:sp>
        <p:nvSpPr>
          <p:cNvPr id="1787" name="Google Shape;1787;p56"/>
          <p:cNvSpPr txBox="1"/>
          <p:nvPr>
            <p:ph type="ctrTitle"/>
          </p:nvPr>
        </p:nvSpPr>
        <p:spPr>
          <a:xfrm flipH="1">
            <a:off x="720025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ETIQUETA</a:t>
            </a:r>
            <a:endParaRPr/>
          </a:p>
        </p:txBody>
      </p:sp>
      <p:cxnSp>
        <p:nvCxnSpPr>
          <p:cNvPr id="1788" name="Google Shape;1788;p56"/>
          <p:cNvCxnSpPr/>
          <p:nvPr/>
        </p:nvCxnSpPr>
        <p:spPr>
          <a:xfrm rot="10800000">
            <a:off x="11793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56"/>
          <p:cNvCxnSpPr/>
          <p:nvPr/>
        </p:nvCxnSpPr>
        <p:spPr>
          <a:xfrm rot="10800000">
            <a:off x="39336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56"/>
          <p:cNvCxnSpPr/>
          <p:nvPr/>
        </p:nvCxnSpPr>
        <p:spPr>
          <a:xfrm rot="10800000">
            <a:off x="66994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56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56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3" name="Google Shape;1793;p56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1794" name="Google Shape;1794;p5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56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6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5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selectores de etiqueta aplican estilos a todos los elementos HTML que tengan esa etiqueta.</a:t>
            </a:r>
            <a:endParaRPr/>
          </a:p>
        </p:txBody>
      </p:sp>
      <p:sp>
        <p:nvSpPr>
          <p:cNvPr id="1926" name="Google Shape;1926;p5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4" name="Google Shape;1934;p57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935" name="Google Shape;1935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0" name="Google Shape;1940;p57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41" name="Google Shape;1941;p57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942" name="Google Shape;1942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57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Es la mejor escuela de programación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selectores de clase dependen de que definamos el atributo class en los elementos HTML.</a:t>
            </a:r>
            <a:endParaRPr/>
          </a:p>
        </p:txBody>
      </p:sp>
      <p:sp>
        <p:nvSpPr>
          <p:cNvPr id="1953" name="Google Shape;1953;p5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1" name="Google Shape;1961;p58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962" name="Google Shape;1962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58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.titulo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68" name="Google Shape;1968;p58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969" name="Google Shape;1969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58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&lt;h1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”titulo”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RocketCode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la mejor escuela de programación&lt;/p&gt;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selectores de ID dependen de que definamos el atributo id en el elemento HTML.</a:t>
            </a:r>
            <a:endParaRPr/>
          </a:p>
        </p:txBody>
      </p:sp>
      <p:sp>
        <p:nvSpPr>
          <p:cNvPr id="1980" name="Google Shape;1980;p5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8" name="Google Shape;1988;p59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1989" name="Google Shape;1989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59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#contenedor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95" name="Google Shape;1995;p59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1996" name="Google Shape;1996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1" name="Google Shape;2001;p59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”contenedor”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&lt;p&gt;Es la mejor escuela de programación&lt;/p&gt;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6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6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8" name="Google Shape;2008;p6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9" name="Google Shape;2009;p6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010" name="Google Shape;2010;p6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6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023" name="Google Shape;2023;p6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8" name="Google Shape;2148;p6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9" name="Google Shape;2149;p6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150" name="Google Shape;2150;p6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3" name="Google Shape;2153;p6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61"/>
          <p:cNvSpPr/>
          <p:nvPr/>
        </p:nvSpPr>
        <p:spPr>
          <a:xfrm>
            <a:off x="6236050" y="1686275"/>
            <a:ext cx="2169900" cy="2658600"/>
          </a:xfrm>
          <a:prstGeom prst="roundRect">
            <a:avLst>
              <a:gd fmla="val 458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61"/>
          <p:cNvSpPr txBox="1"/>
          <p:nvPr>
            <p:ph idx="1" type="subTitle"/>
          </p:nvPr>
        </p:nvSpPr>
        <p:spPr>
          <a:xfrm flipH="1">
            <a:off x="720000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necesitamos crear archivos adicionales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podemos reutilizar estilos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HTML y CSS mezclado</a:t>
            </a:r>
            <a:endParaRPr sz="1200"/>
          </a:p>
        </p:txBody>
      </p:sp>
      <p:sp>
        <p:nvSpPr>
          <p:cNvPr id="2165" name="Google Shape;2165;p61"/>
          <p:cNvSpPr txBox="1"/>
          <p:nvPr>
            <p:ph idx="5" type="subTitle"/>
          </p:nvPr>
        </p:nvSpPr>
        <p:spPr>
          <a:xfrm flipH="1">
            <a:off x="6240175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Necesitamos crear un archivo adicional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Podemos reutilizar estilos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HTML y CSS separados</a:t>
            </a:r>
            <a:endParaRPr sz="1200"/>
          </a:p>
        </p:txBody>
      </p:sp>
      <p:sp>
        <p:nvSpPr>
          <p:cNvPr id="2166" name="Google Shape;2166;p6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Existen varias formas de aplicar estilos CSS en nuestra web.</a:t>
            </a:r>
            <a:endParaRPr sz="1400"/>
          </a:p>
        </p:txBody>
      </p:sp>
      <p:sp>
        <p:nvSpPr>
          <p:cNvPr id="2167" name="Google Shape;2167;p61"/>
          <p:cNvSpPr txBox="1"/>
          <p:nvPr>
            <p:ph idx="2" type="ctrTitle"/>
          </p:nvPr>
        </p:nvSpPr>
        <p:spPr>
          <a:xfrm flipH="1">
            <a:off x="3474309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INTERNOS</a:t>
            </a:r>
            <a:endParaRPr/>
          </a:p>
        </p:txBody>
      </p:sp>
      <p:sp>
        <p:nvSpPr>
          <p:cNvPr id="2168" name="Google Shape;2168;p61"/>
          <p:cNvSpPr txBox="1"/>
          <p:nvPr>
            <p:ph idx="3" type="subTitle"/>
          </p:nvPr>
        </p:nvSpPr>
        <p:spPr>
          <a:xfrm flipH="1">
            <a:off x="3474283" y="25287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 necesitamos crear archivos adicionales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Podemos reutilizar estilos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HTML y CSS en el mismo archivo</a:t>
            </a:r>
            <a:endParaRPr sz="1200"/>
          </a:p>
        </p:txBody>
      </p:sp>
      <p:sp>
        <p:nvSpPr>
          <p:cNvPr id="2169" name="Google Shape;2169;p61"/>
          <p:cNvSpPr txBox="1"/>
          <p:nvPr>
            <p:ph idx="4" type="ctrTitle"/>
          </p:nvPr>
        </p:nvSpPr>
        <p:spPr>
          <a:xfrm flipH="1">
            <a:off x="6240200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EXTERNOS</a:t>
            </a:r>
            <a:endParaRPr/>
          </a:p>
        </p:txBody>
      </p:sp>
      <p:sp>
        <p:nvSpPr>
          <p:cNvPr id="2170" name="Google Shape;2170;p61"/>
          <p:cNvSpPr txBox="1"/>
          <p:nvPr>
            <p:ph type="ctrTitle"/>
          </p:nvPr>
        </p:nvSpPr>
        <p:spPr>
          <a:xfrm flipH="1">
            <a:off x="720025" y="1762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</a:t>
            </a:r>
            <a:endParaRPr/>
          </a:p>
        </p:txBody>
      </p:sp>
      <p:cxnSp>
        <p:nvCxnSpPr>
          <p:cNvPr id="2171" name="Google Shape;2171;p61"/>
          <p:cNvCxnSpPr/>
          <p:nvPr/>
        </p:nvCxnSpPr>
        <p:spPr>
          <a:xfrm rot="10800000">
            <a:off x="11793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61"/>
          <p:cNvCxnSpPr/>
          <p:nvPr/>
        </p:nvCxnSpPr>
        <p:spPr>
          <a:xfrm rot="10800000">
            <a:off x="39336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61"/>
          <p:cNvCxnSpPr/>
          <p:nvPr/>
        </p:nvCxnSpPr>
        <p:spPr>
          <a:xfrm rot="10800000">
            <a:off x="66994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4" name="Google Shape;2174;p61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61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6" name="Google Shape;2176;p61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2177" name="Google Shape;2177;p6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2" name="Google Shape;2302;p61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1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309" name="Google Shape;2309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4" name="Google Shape;2314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&lt;h1&gt;RocketCode&lt;/h1&gt;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Es la mejor escuela de programación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5" name="Google Shape;2315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Todas las etiquetas HTML soportan el atributo style. Como valor, podemos agregar todas las propiedades CSS que nos guste.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6" name="Google Shape;2316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Primeros pasos con CSS</a:t>
            </a:r>
            <a:endParaRPr/>
          </a:p>
        </p:txBody>
      </p:sp>
      <p:sp>
        <p:nvSpPr>
          <p:cNvPr id="873" name="Google Shape;873;p4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874" name="Google Shape;874;p45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cxnSp>
        <p:nvCxnSpPr>
          <p:cNvPr id="875" name="Google Shape;875;p45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5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879" name="Google Shape;879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005" name="Google Shape;1005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5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010" name="Google Shape;101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8" name="Google Shape;2328;p6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329" name="Google Shape;2329;p6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4" name="Google Shape;2334;p6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&lt;head&gt;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&lt;style&gt;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h1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&lt;/style&gt;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&lt;/head&gt;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&lt;h1&gt;RocketCode&lt;/h1&gt;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&lt;/body&gt;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5" name="Google Shape;2335;p6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Con la etiqueta style, podemos escribir CSS dentro de nuestro archivo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6" name="Google Shape;2336;p6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6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6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6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6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6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6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6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6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</a:t>
            </a:r>
            <a:r>
              <a:rPr lang="en-GB">
                <a:solidFill>
                  <a:schemeClr val="accent1"/>
                </a:solidFill>
              </a:rPr>
              <a:t>ESTILOS</a:t>
            </a:r>
            <a:br>
              <a:rPr lang="en-GB"/>
            </a:br>
            <a:r>
              <a:rPr lang="en-GB" sz="1400">
                <a:latin typeface="Raleway Thin"/>
                <a:ea typeface="Raleway Thin"/>
                <a:cs typeface="Raleway Thin"/>
                <a:sym typeface="Raleway Thin"/>
              </a:rPr>
              <a:t>Los estilos CSS se definen en un archivo aparte para no mezclar los lenguajes.</a:t>
            </a:r>
            <a:endParaRPr/>
          </a:p>
        </p:txBody>
      </p:sp>
      <p:sp>
        <p:nvSpPr>
          <p:cNvPr id="2349" name="Google Shape;2349;p6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6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6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6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6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6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6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7" name="Google Shape;2357;p64"/>
          <p:cNvGrpSpPr/>
          <p:nvPr/>
        </p:nvGrpSpPr>
        <p:grpSpPr>
          <a:xfrm>
            <a:off x="29150" y="1678519"/>
            <a:ext cx="5853300" cy="3469200"/>
            <a:chOff x="1095950" y="1907119"/>
            <a:chExt cx="5853300" cy="3469200"/>
          </a:xfrm>
        </p:grpSpPr>
        <p:sp>
          <p:nvSpPr>
            <p:cNvPr id="2358" name="Google Shape;2358;p6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3" name="Google Shape;2363;p64"/>
          <p:cNvSpPr txBox="1"/>
          <p:nvPr>
            <p:ph idx="1" type="body"/>
          </p:nvPr>
        </p:nvSpPr>
        <p:spPr>
          <a:xfrm>
            <a:off x="1008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selector {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propiedad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valor;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364" name="Google Shape;2364;p64"/>
          <p:cNvGrpSpPr/>
          <p:nvPr/>
        </p:nvGrpSpPr>
        <p:grpSpPr>
          <a:xfrm>
            <a:off x="3229550" y="2897719"/>
            <a:ext cx="5853300" cy="3469200"/>
            <a:chOff x="1095950" y="1907119"/>
            <a:chExt cx="5853300" cy="3469200"/>
          </a:xfrm>
        </p:grpSpPr>
        <p:sp>
          <p:nvSpPr>
            <p:cNvPr id="2365" name="Google Shape;2365;p6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0" name="Google Shape;2370;p64"/>
          <p:cNvSpPr txBox="1"/>
          <p:nvPr>
            <p:ph idx="1" type="body"/>
          </p:nvPr>
        </p:nvSpPr>
        <p:spPr>
          <a:xfrm>
            <a:off x="3301250" y="32342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&lt;link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”index.css”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”stylesheet” </a:t>
            </a: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65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376" name="Google Shape;2376;p65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2377" name="Google Shape;2377;p65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No te olvides que podes encontrarnos en nuestro canal de </a:t>
            </a:r>
            <a:r>
              <a:rPr b="1" lang="en-GB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-GB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2378" name="Google Shape;2378;p65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9" name="Google Shape;2379;p65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380" name="Google Shape;2380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2" name="Google Shape;2392;p65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393" name="Google Shape;2393;p65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5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5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6" name="Google Shape;2396;p65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7" name="Google Shape;2397;p65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398" name="Google Shape;2398;p6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65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r>
              <a:rPr lang="en-GB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1" name="Google Shape;1141;p46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1145" name="Google Shape;1145;p4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6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1158" name="Google Shape;1158;p4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6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1162" name="Google Shape;1162;p46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6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6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68" name="Google Shape;1168;p46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69" name="Google Shape;1169;p46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170" name="Google Shape;1170;p46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CSS?</a:t>
            </a:r>
            <a:endParaRPr/>
          </a:p>
        </p:txBody>
      </p:sp>
      <p:sp>
        <p:nvSpPr>
          <p:cNvPr id="1171" name="Google Shape;1171;p46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Extensión .css</a:t>
            </a:r>
            <a:endParaRPr/>
          </a:p>
        </p:txBody>
      </p:sp>
      <p:sp>
        <p:nvSpPr>
          <p:cNvPr id="1172" name="Google Shape;1172;p46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selectores</a:t>
            </a:r>
            <a:endParaRPr/>
          </a:p>
        </p:txBody>
      </p:sp>
      <p:sp>
        <p:nvSpPr>
          <p:cNvPr id="1173" name="Google Shape;1173;p46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Importar estilos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6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¿QUE ES </a:t>
            </a:r>
            <a:r>
              <a:rPr lang="en-GB">
                <a:solidFill>
                  <a:schemeClr val="accent1"/>
                </a:solidFill>
              </a:rPr>
              <a:t>CSS</a:t>
            </a:r>
            <a:r>
              <a:rPr lang="en-GB"/>
              <a:t>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84" name="Google Shape;1184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97" name="Google Shape;11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24" name="Google Shape;1324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8"/>
          <p:cNvSpPr txBox="1"/>
          <p:nvPr>
            <p:ph idx="1" type="subTitle"/>
          </p:nvPr>
        </p:nvSpPr>
        <p:spPr>
          <a:xfrm flipH="1">
            <a:off x="3535325" y="1949025"/>
            <a:ext cx="3751200" cy="23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Definición: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Hoja de estilos en cascada</a:t>
            </a:r>
            <a:endParaRPr b="1" sz="1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En resumen, es un lenguaje compuesto de </a:t>
            </a: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selectores</a:t>
            </a:r>
            <a:r>
              <a:rPr lang="en-GB" sz="1600"/>
              <a:t>, </a:t>
            </a: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propiedades</a:t>
            </a:r>
            <a:r>
              <a:rPr lang="en-GB" sz="1600"/>
              <a:t> y </a:t>
            </a:r>
            <a:r>
              <a:rPr b="1" lang="en-GB" sz="1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valores</a:t>
            </a:r>
            <a:r>
              <a:rPr lang="en-GB" sz="1600"/>
              <a:t>.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8" name="Google Shape;1338;p48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8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0" name="Google Shape;1340;p48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341" name="Google Shape;1341;p4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48"/>
          <p:cNvSpPr/>
          <p:nvPr/>
        </p:nvSpPr>
        <p:spPr>
          <a:xfrm>
            <a:off x="1816525" y="2840038"/>
            <a:ext cx="366534" cy="366534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8"/>
          <p:cNvSpPr/>
          <p:nvPr/>
        </p:nvSpPr>
        <p:spPr>
          <a:xfrm>
            <a:off x="1998938" y="3780000"/>
            <a:ext cx="481995" cy="481995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8"/>
          <p:cNvSpPr/>
          <p:nvPr/>
        </p:nvSpPr>
        <p:spPr>
          <a:xfrm>
            <a:off x="8396627" y="26696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48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1357" name="Google Shape;1357;p4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48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¿QUE ES </a:t>
            </a:r>
            <a:r>
              <a:rPr lang="en-GB">
                <a:solidFill>
                  <a:schemeClr val="accent1"/>
                </a:solidFill>
              </a:rPr>
              <a:t>CSS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1" name="Google Shape;1371;p4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72" name="Google Shape;1372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7" name="Google Shape;1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00" y="2015050"/>
            <a:ext cx="4172598" cy="301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8" name="Google Shape;1378;p49"/>
          <p:cNvGrpSpPr/>
          <p:nvPr/>
        </p:nvGrpSpPr>
        <p:grpSpPr>
          <a:xfrm>
            <a:off x="3201950" y="1678519"/>
            <a:ext cx="5853300" cy="3469200"/>
            <a:chOff x="1095950" y="1907119"/>
            <a:chExt cx="5853300" cy="3469200"/>
          </a:xfrm>
        </p:grpSpPr>
        <p:sp>
          <p:nvSpPr>
            <p:cNvPr id="1379" name="Google Shape;1379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4" name="Google Shape;1384;p49"/>
          <p:cNvSpPr txBox="1"/>
          <p:nvPr>
            <p:ph type="title"/>
          </p:nvPr>
        </p:nvSpPr>
        <p:spPr>
          <a:xfrm>
            <a:off x="1047250" y="359300"/>
            <a:ext cx="5762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Asi se ve un </a:t>
            </a:r>
            <a:r>
              <a:rPr lang="en-GB" sz="2900">
                <a:solidFill>
                  <a:srgbClr val="F8BCD8"/>
                </a:solidFill>
              </a:rPr>
              <a:t>sitio web </a:t>
            </a:r>
            <a:r>
              <a:rPr lang="en-GB"/>
              <a:t>sin</a:t>
            </a:r>
            <a:r>
              <a:rPr lang="en-GB"/>
              <a:t> </a:t>
            </a:r>
            <a:r>
              <a:rPr lang="en-GB">
                <a:solidFill>
                  <a:srgbClr val="F8BCD8"/>
                </a:solidFill>
              </a:rPr>
              <a:t>CSS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7" name="Google Shape;13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937" y="2015050"/>
            <a:ext cx="5463325" cy="4914874"/>
          </a:xfrm>
          <a:prstGeom prst="rect">
            <a:avLst/>
          </a:prstGeom>
          <a:noFill/>
          <a:ln cap="flat" cmpd="sng" w="28575">
            <a:solidFill>
              <a:srgbClr val="1C23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</a:t>
            </a:r>
            <a:r>
              <a:rPr lang="en-GB">
                <a:solidFill>
                  <a:schemeClr val="accent1"/>
                </a:solidFill>
              </a:rPr>
              <a:t>.CSS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94" name="Google Shape;1394;p5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5" name="Google Shape;1395;p5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96" name="Google Shape;1396;p5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09" name="Google Shape;1409;p5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5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5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36" name="Google Shape;1536;p5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9" name="Google Shape;1539;p5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5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51"/>
          <p:cNvSpPr txBox="1"/>
          <p:nvPr>
            <p:ph idx="1" type="body"/>
          </p:nvPr>
        </p:nvSpPr>
        <p:spPr>
          <a:xfrm>
            <a:off x="1052425" y="1119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Para comenzar a escribir código CSS, necesitamos crear un archivo con la extensión .css.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Por lo general, al primer archivo, o al archivo principal, se lo denomina </a:t>
            </a:r>
            <a:r>
              <a:rPr b="1" lang="en-GB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index.css</a:t>
            </a:r>
            <a:endParaRPr b="1" sz="1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GB" sz="1400"/>
              <a:t>Es recomendable </a:t>
            </a:r>
            <a:r>
              <a:rPr b="1" lang="en-GB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evitar caracteres especiales, tildes, o espacios</a:t>
            </a:r>
            <a:r>
              <a:rPr lang="en-GB" sz="1400">
                <a:solidFill>
                  <a:schemeClr val="accent1"/>
                </a:solidFill>
              </a:rPr>
              <a:t> </a:t>
            </a:r>
            <a:r>
              <a:rPr lang="en-GB" sz="1400"/>
              <a:t>en el nombre de un archivo</a:t>
            </a:r>
            <a:endParaRPr sz="1400"/>
          </a:p>
        </p:txBody>
      </p:sp>
      <p:sp>
        <p:nvSpPr>
          <p:cNvPr id="1550" name="Google Shape;1550;p5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</a:t>
            </a:r>
            <a:r>
              <a:rPr lang="en-GB">
                <a:solidFill>
                  <a:schemeClr val="accent1"/>
                </a:solidFill>
              </a:rPr>
              <a:t>.CSS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1" name="Google Shape;1551;p5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SINTAXIS </a:t>
            </a:r>
            <a:r>
              <a:rPr lang="en-GB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5" name="Google Shape;1565;p5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6" name="Google Shape;1566;p5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67" name="Google Shape;1567;p5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5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80" name="Google Shape;1580;p5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5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6" name="Google Shape;1706;p5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07" name="Google Shape;1707;p5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5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