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aleway Thin"/>
      <p:bold r:id="rId27"/>
      <p:boldItalic r:id="rId28"/>
    </p:embeddedFont>
    <p:embeddedFont>
      <p:font typeface="Fira Sans Extra Condensed Medium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alewayThin-boldItalic.fntdata"/><Relationship Id="rId27" Type="http://schemas.openxmlformats.org/officeDocument/2006/relationships/font" Target="fonts/RalewayThin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ExtraCondensedMedium-italic.fntdata"/><Relationship Id="rId30" Type="http://schemas.openxmlformats.org/officeDocument/2006/relationships/font" Target="fonts/FiraSansExtraCondensedMedium-bold.fntdata"/><Relationship Id="rId11" Type="http://schemas.openxmlformats.org/officeDocument/2006/relationships/slide" Target="slides/slide5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4.xml"/><Relationship Id="rId32" Type="http://schemas.openxmlformats.org/officeDocument/2006/relationships/font" Target="fonts/FiraSansExtraCondensedMedium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6.xml"/><Relationship Id="rId34" Type="http://schemas.openxmlformats.org/officeDocument/2006/relationships/font" Target="fonts/RobotoMon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319b5f320_0_1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319b5f320_0_1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7319b5f320_0_2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7319b5f320_0_2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7319b5f320_0_2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7319b5f320_0_2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7319b5f320_0_2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7319b5f320_0_2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7319b5f320_0_2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7319b5f320_0_2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7319b5f320_0_2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g7319b5f320_0_2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7319b5f320_0_3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7319b5f320_0_3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7319b5f320_0_3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g7319b5f320_0_3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7319b5f320_0_1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7319b5f320_0_1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7319b5f320_0_2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7319b5f320_0_2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7319b5f320_0_2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7319b5f320_0_2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</a:t>
            </a:r>
            <a:r>
              <a:rPr lang="es"/>
              <a:t>: Como se muestra un elemento en la pantalla.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7319b5f320_0_2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7319b5f320_0_2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7319b5f320_0_2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7319b5f320_0_2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7319b5f320_0_2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7319b5f320_0_2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7319b5f320_0_2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7319b5f320_0_2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7319b5f320_0_2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7319b5f320_0_2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5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23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1" name="Google Shape;91;p24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24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24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24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25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25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25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26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p26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7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27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27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9" name="Google Shape;119;p27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27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3" name="Google Shape;123;p28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4" name="Google Shape;124;p28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5" name="Google Shape;125;p28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p28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7" name="Google Shape;127;p28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8" name="Google Shape;128;p28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9" name="Google Shape;129;p28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28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29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9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5" name="Google Shape;135;p29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29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7" name="Google Shape;137;p29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0" name="Google Shape;140;p30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1" name="Google Shape;141;p30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2" name="Google Shape;142;p30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3" name="Google Shape;143;p30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4" name="Google Shape;144;p30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5" name="Google Shape;145;p30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6" name="Google Shape;146;p30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8" name="Google Shape;148;p30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9" name="Google Shape;149;p30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0" name="Google Shape;150;p30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1" name="Google Shape;151;p30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31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7" name="Google Shape;157;p32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0" name="Google Shape;160;p33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3" name="Google Shape;163;p34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8" name="Google Shape;168;p36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9" name="Google Shape;169;p36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37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37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37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37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76" name="Google Shape;176;p37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37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78" name="Google Shape;178;p37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9" name="Google Shape;179;p37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0" name="Google Shape;180;p37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1" name="Google Shape;181;p37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2" name="Google Shape;182;p37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3" name="Google Shape;183;p37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pp.slack.com/client/TUKV32M8C/CULDKCA69" TargetMode="External"/><Relationship Id="rId4" Type="http://schemas.openxmlformats.org/officeDocument/2006/relationships/hyperlink" Target="mailto:info@rocketcode.com.a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9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500"/>
              <a:t>Curso de </a:t>
            </a:r>
            <a:r>
              <a:rPr lang="es" sz="6500">
                <a:solidFill>
                  <a:schemeClr val="accent1"/>
                </a:solidFill>
              </a:rPr>
              <a:t>HTML Y CSS</a:t>
            </a:r>
            <a:endParaRPr sz="6500">
              <a:solidFill>
                <a:schemeClr val="accent1"/>
              </a:solidFill>
            </a:endParaRPr>
          </a:p>
        </p:txBody>
      </p:sp>
      <p:sp>
        <p:nvSpPr>
          <p:cNvPr id="191" name="Google Shape;191;p39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Profesora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Nati Guida</a:t>
            </a:r>
            <a:endParaRPr sz="1800"/>
          </a:p>
        </p:txBody>
      </p:sp>
      <p:cxnSp>
        <p:nvCxnSpPr>
          <p:cNvPr id="192" name="Google Shape;192;p39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39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39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195" name="Google Shape;195;p39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9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9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9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9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9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9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9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9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9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9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9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9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9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9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9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9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9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9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9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9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9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9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9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9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9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9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9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9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9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9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9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9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9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9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9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9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9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9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9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9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9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9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9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9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9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9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9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9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9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9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9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9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9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9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9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9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9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9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9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9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9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9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9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9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9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9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9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9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9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9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9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9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9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9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9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9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9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9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9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9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9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9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9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9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9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9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9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9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9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9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9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9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9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9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9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9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9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9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9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9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9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9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9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9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9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9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9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9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39"/>
          <p:cNvGrpSpPr/>
          <p:nvPr/>
        </p:nvGrpSpPr>
        <p:grpSpPr>
          <a:xfrm>
            <a:off x="5867989" y="-1005539"/>
            <a:ext cx="1939231" cy="1939231"/>
            <a:chOff x="238125" y="2189800"/>
            <a:chExt cx="1119325" cy="1119325"/>
          </a:xfrm>
        </p:grpSpPr>
        <p:sp>
          <p:nvSpPr>
            <p:cNvPr id="321" name="Google Shape;321;p39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9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39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334" name="Google Shape;334;p39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9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9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39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9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9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39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463" name="Google Shape;463;p39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p39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4" name="Google Shape;1214;p48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215" name="Google Shape;1215;p48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0" name="Google Shape;1220;p48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#box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position: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relative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left: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0px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top: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140px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1" name="Google Shape;1221;p48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48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48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48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48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6" name="Google Shape;1226;p48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227" name="Google Shape;1227;p48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2" name="Google Shape;1232;p48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33" name="Google Shape;1233;p48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POSITION </a:t>
            </a:r>
            <a:r>
              <a:rPr lang="es" sz="2900">
                <a:solidFill>
                  <a:schemeClr val="accent1"/>
                </a:solidFill>
              </a:rPr>
              <a:t>RELATIVE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Podemos desplazar un elemento en relación a si mismo. Este tipo de desplazamiento no afecta la posición de ningún otro elemento.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4" name="Google Shape;1234;p48"/>
          <p:cNvSpPr/>
          <p:nvPr/>
        </p:nvSpPr>
        <p:spPr>
          <a:xfrm>
            <a:off x="4528888" y="2211800"/>
            <a:ext cx="2502600" cy="789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48"/>
          <p:cNvSpPr/>
          <p:nvPr/>
        </p:nvSpPr>
        <p:spPr>
          <a:xfrm>
            <a:off x="3400250" y="2211800"/>
            <a:ext cx="1024200" cy="78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D4F8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48"/>
          <p:cNvSpPr/>
          <p:nvPr/>
        </p:nvSpPr>
        <p:spPr>
          <a:xfrm>
            <a:off x="3399500" y="3133025"/>
            <a:ext cx="5361000" cy="782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48"/>
          <p:cNvSpPr/>
          <p:nvPr/>
        </p:nvSpPr>
        <p:spPr>
          <a:xfrm>
            <a:off x="3400250" y="3126200"/>
            <a:ext cx="1024200" cy="789000"/>
          </a:xfrm>
          <a:prstGeom prst="rect">
            <a:avLst/>
          </a:prstGeom>
          <a:solidFill>
            <a:srgbClr val="CD4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#BOX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38" name="Google Shape;1238;p48"/>
          <p:cNvSpPr/>
          <p:nvPr/>
        </p:nvSpPr>
        <p:spPr>
          <a:xfrm>
            <a:off x="7131775" y="2218625"/>
            <a:ext cx="1628700" cy="789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48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48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48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2" name="Google Shape;1242;p48"/>
          <p:cNvCxnSpPr>
            <a:stCxn id="1235" idx="0"/>
            <a:endCxn id="1237" idx="0"/>
          </p:cNvCxnSpPr>
          <p:nvPr/>
        </p:nvCxnSpPr>
        <p:spPr>
          <a:xfrm>
            <a:off x="3912350" y="2211800"/>
            <a:ext cx="0" cy="914400"/>
          </a:xfrm>
          <a:prstGeom prst="straightConnector1">
            <a:avLst/>
          </a:prstGeom>
          <a:noFill/>
          <a:ln cap="flat" cmpd="sng" w="38100">
            <a:solidFill>
              <a:srgbClr val="CD4F8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49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49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ABSOLUTE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49" name="Google Shape;1249;p49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0" name="Google Shape;1250;p49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251" name="Google Shape;1251;p49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9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3" name="Google Shape;1263;p49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264" name="Google Shape;1264;p49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9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9" name="Google Shape;1389;p49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0" name="Google Shape;1390;p49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391" name="Google Shape;1391;p49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4" name="Google Shape;1394;p49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49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49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49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49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49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5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5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5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5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5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9" name="Google Shape;1409;p50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410" name="Google Shape;1410;p5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5" name="Google Shape;1415;p50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.container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position: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relative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#box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position: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absolute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left: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0px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bottom: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0px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416" name="Google Shape;1416;p50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417" name="Google Shape;1417;p5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2" name="Google Shape;1422;p50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3" name="Google Shape;1423;p5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POSITION </a:t>
            </a:r>
            <a:r>
              <a:rPr lang="es" sz="2900">
                <a:solidFill>
                  <a:schemeClr val="accent1"/>
                </a:solidFill>
              </a:rPr>
              <a:t>ABSOLUTE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Podemos desplazar un elemento en relación a su padre. Este tipo de desplazamiento afecta la posición de los otros elementos.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4" name="Google Shape;1424;p50"/>
          <p:cNvSpPr/>
          <p:nvPr/>
        </p:nvSpPr>
        <p:spPr>
          <a:xfrm>
            <a:off x="3385888" y="2211800"/>
            <a:ext cx="2502600" cy="789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50"/>
          <p:cNvSpPr/>
          <p:nvPr/>
        </p:nvSpPr>
        <p:spPr>
          <a:xfrm>
            <a:off x="3399500" y="3133025"/>
            <a:ext cx="5361000" cy="782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50"/>
          <p:cNvSpPr/>
          <p:nvPr/>
        </p:nvSpPr>
        <p:spPr>
          <a:xfrm>
            <a:off x="3400250" y="3126200"/>
            <a:ext cx="1024200" cy="789000"/>
          </a:xfrm>
          <a:prstGeom prst="rect">
            <a:avLst/>
          </a:prstGeom>
          <a:solidFill>
            <a:srgbClr val="CD4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#BOX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27" name="Google Shape;1427;p50"/>
          <p:cNvSpPr/>
          <p:nvPr/>
        </p:nvSpPr>
        <p:spPr>
          <a:xfrm>
            <a:off x="5988775" y="2218625"/>
            <a:ext cx="1628700" cy="789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50"/>
          <p:cNvSpPr/>
          <p:nvPr/>
        </p:nvSpPr>
        <p:spPr>
          <a:xfrm>
            <a:off x="3400250" y="2211800"/>
            <a:ext cx="5361000" cy="1703400"/>
          </a:xfrm>
          <a:prstGeom prst="rect">
            <a:avLst/>
          </a:prstGeom>
          <a:noFill/>
          <a:ln cap="flat" cmpd="sng" w="9525">
            <a:solidFill>
              <a:srgbClr val="CD4F8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5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5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5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2" name="Google Shape;1432;p50"/>
          <p:cNvCxnSpPr/>
          <p:nvPr/>
        </p:nvCxnSpPr>
        <p:spPr>
          <a:xfrm>
            <a:off x="3912350" y="2211800"/>
            <a:ext cx="0" cy="914400"/>
          </a:xfrm>
          <a:prstGeom prst="straightConnector1">
            <a:avLst/>
          </a:prstGeom>
          <a:noFill/>
          <a:ln cap="flat" cmpd="sng" w="38100">
            <a:solidFill>
              <a:srgbClr val="CD4F8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7" name="Google Shape;1437;p51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438" name="Google Shape;1438;p5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3" name="Google Shape;1443;p51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#box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z-index: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44" name="Google Shape;1444;p5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5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5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5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5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9" name="Google Shape;1449;p51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450" name="Google Shape;1450;p5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5" name="Google Shape;1455;p51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56" name="Google Shape;1456;p5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accent1"/>
                </a:solidFill>
              </a:rPr>
              <a:t>Z-INDEX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Para poder controlar qué elemento está por encima de otro, necesitamos definir la propiedad z-index.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7" name="Google Shape;1457;p51"/>
          <p:cNvSpPr/>
          <p:nvPr/>
        </p:nvSpPr>
        <p:spPr>
          <a:xfrm>
            <a:off x="4528888" y="2211800"/>
            <a:ext cx="2502600" cy="789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51"/>
          <p:cNvSpPr/>
          <p:nvPr/>
        </p:nvSpPr>
        <p:spPr>
          <a:xfrm>
            <a:off x="3400250" y="2211800"/>
            <a:ext cx="1024200" cy="78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D4F8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51"/>
          <p:cNvSpPr/>
          <p:nvPr/>
        </p:nvSpPr>
        <p:spPr>
          <a:xfrm>
            <a:off x="3399500" y="3133025"/>
            <a:ext cx="5361000" cy="782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51"/>
          <p:cNvSpPr/>
          <p:nvPr/>
        </p:nvSpPr>
        <p:spPr>
          <a:xfrm>
            <a:off x="3400250" y="3126200"/>
            <a:ext cx="1024200" cy="789000"/>
          </a:xfrm>
          <a:prstGeom prst="rect">
            <a:avLst/>
          </a:prstGeom>
          <a:solidFill>
            <a:srgbClr val="CD4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#BOX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61" name="Google Shape;1461;p51"/>
          <p:cNvSpPr/>
          <p:nvPr/>
        </p:nvSpPr>
        <p:spPr>
          <a:xfrm>
            <a:off x="7131775" y="2218625"/>
            <a:ext cx="1628700" cy="789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5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5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5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5" name="Google Shape;1465;p51"/>
          <p:cNvCxnSpPr>
            <a:stCxn id="1458" idx="0"/>
            <a:endCxn id="1460" idx="0"/>
          </p:cNvCxnSpPr>
          <p:nvPr/>
        </p:nvCxnSpPr>
        <p:spPr>
          <a:xfrm>
            <a:off x="3912350" y="2211800"/>
            <a:ext cx="0" cy="914400"/>
          </a:xfrm>
          <a:prstGeom prst="straightConnector1">
            <a:avLst/>
          </a:prstGeom>
          <a:noFill/>
          <a:ln cap="flat" cmpd="sng" w="38100">
            <a:solidFill>
              <a:srgbClr val="CD4F8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52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52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2" name="Google Shape;1472;p52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473" name="Google Shape;1473;p52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2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2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2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2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2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2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2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2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2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2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2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5" name="Google Shape;1485;p52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486" name="Google Shape;1486;p52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2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2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2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2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2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2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2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2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2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2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2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2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2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2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2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2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2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2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2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2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2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2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2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2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2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2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52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52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52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52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52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52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52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52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52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52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52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2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52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52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52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52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52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2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52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52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52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52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52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52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2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2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52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52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52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52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52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52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52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52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52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52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52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2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52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2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52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2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52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52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52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52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52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52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52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52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52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52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52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52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52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2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2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2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2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2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2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2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2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2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2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2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2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2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2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2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2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2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2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2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2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2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2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2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2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2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2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2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2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2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2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2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2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2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2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2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2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2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2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2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2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2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2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2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1" name="Google Shape;1611;p52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52"/>
          <p:cNvSpPr txBox="1"/>
          <p:nvPr>
            <p:ph type="title"/>
          </p:nvPr>
        </p:nvSpPr>
        <p:spPr>
          <a:xfrm>
            <a:off x="686675" y="835450"/>
            <a:ext cx="79494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FIXED</a:t>
            </a:r>
            <a:r>
              <a:rPr lang="es"/>
              <a:t> </a:t>
            </a:r>
            <a:endParaRPr/>
          </a:p>
        </p:txBody>
      </p:sp>
      <p:grpSp>
        <p:nvGrpSpPr>
          <p:cNvPr id="1613" name="Google Shape;1613;p52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614" name="Google Shape;1614;p52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2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2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7" name="Google Shape;1617;p52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52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52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52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52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52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5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5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5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5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5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2" name="Google Shape;1632;p53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633" name="Google Shape;1633;p5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8" name="Google Shape;1638;p53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#nav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position: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fixed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left: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0px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top: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0px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639" name="Google Shape;1639;p53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640" name="Google Shape;1640;p5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5" name="Google Shape;1645;p53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46" name="Google Shape;1646;p5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POSITION </a:t>
            </a:r>
            <a:r>
              <a:rPr lang="es" sz="2900">
                <a:solidFill>
                  <a:schemeClr val="accent1"/>
                </a:solidFill>
              </a:rPr>
              <a:t>FIXED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Podemos desplazar un elemento en relación a su viewport. Este tipo de desplazamiento afecta la posición de los otros elementos.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47" name="Google Shape;1647;p53"/>
          <p:cNvSpPr/>
          <p:nvPr/>
        </p:nvSpPr>
        <p:spPr>
          <a:xfrm>
            <a:off x="3385888" y="2211800"/>
            <a:ext cx="2502600" cy="789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53"/>
          <p:cNvSpPr/>
          <p:nvPr/>
        </p:nvSpPr>
        <p:spPr>
          <a:xfrm>
            <a:off x="3399500" y="3133025"/>
            <a:ext cx="5361000" cy="782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53"/>
          <p:cNvSpPr/>
          <p:nvPr/>
        </p:nvSpPr>
        <p:spPr>
          <a:xfrm>
            <a:off x="5988775" y="2218625"/>
            <a:ext cx="1628700" cy="789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53"/>
          <p:cNvSpPr/>
          <p:nvPr/>
        </p:nvSpPr>
        <p:spPr>
          <a:xfrm>
            <a:off x="3225050" y="2015050"/>
            <a:ext cx="5709900" cy="331200"/>
          </a:xfrm>
          <a:prstGeom prst="rect">
            <a:avLst/>
          </a:prstGeom>
          <a:solidFill>
            <a:srgbClr val="CD4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#NAV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651" name="Google Shape;1651;p5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53"/>
          <p:cNvSpPr/>
          <p:nvPr/>
        </p:nvSpPr>
        <p:spPr>
          <a:xfrm>
            <a:off x="3225050" y="2015050"/>
            <a:ext cx="5709900" cy="3108600"/>
          </a:xfrm>
          <a:prstGeom prst="rect">
            <a:avLst/>
          </a:prstGeom>
          <a:noFill/>
          <a:ln cap="flat" cmpd="sng" w="38100">
            <a:solidFill>
              <a:srgbClr val="CD4F8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5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5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54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</a:t>
            </a:r>
            <a:endParaRPr/>
          </a:p>
        </p:txBody>
      </p:sp>
      <p:sp>
        <p:nvSpPr>
          <p:cNvPr id="1660" name="Google Shape;1660;p54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GRACIAS</a:t>
            </a:r>
            <a:endParaRPr sz="7200"/>
          </a:p>
        </p:txBody>
      </p:sp>
      <p:sp>
        <p:nvSpPr>
          <p:cNvPr id="1661" name="Google Shape;1661;p54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/>
              <a:t>No te olvides que podes encontrarnos en nuestro canal de </a:t>
            </a:r>
            <a:r>
              <a:rPr b="1" lang="es" sz="1600">
                <a:solidFill>
                  <a:schemeClr val="accent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Slack</a:t>
            </a:r>
            <a:r>
              <a:rPr lang="es" sz="1600"/>
              <a:t>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/>
              <a:t>También podes mandarnos un email a </a:t>
            </a:r>
            <a:r>
              <a:rPr b="1" lang="es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info@rocketcode.com.ar</a:t>
            </a:r>
            <a:r>
              <a:rPr lang="es" sz="1600"/>
              <a:t>.</a:t>
            </a:r>
            <a:endParaRPr sz="1600"/>
          </a:p>
        </p:txBody>
      </p:sp>
      <p:sp>
        <p:nvSpPr>
          <p:cNvPr id="1662" name="Google Shape;1662;p54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3" name="Google Shape;1663;p54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1664" name="Google Shape;1664;p54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4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4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4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4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4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4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4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4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4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4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4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6" name="Google Shape;1676;p54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1677" name="Google Shape;1677;p54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4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4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0" name="Google Shape;1680;p54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1" name="Google Shape;1681;p54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1682" name="Google Shape;1682;p54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4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4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5" name="Google Shape;1685;p54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0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Posicionamiento</a:t>
            </a:r>
            <a:endParaRPr/>
          </a:p>
        </p:txBody>
      </p:sp>
      <p:sp>
        <p:nvSpPr>
          <p:cNvPr id="473" name="Google Shape;473;p40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</a:t>
            </a:r>
            <a:endParaRPr/>
          </a:p>
        </p:txBody>
      </p:sp>
      <p:sp>
        <p:nvSpPr>
          <p:cNvPr id="474" name="Google Shape;474;p40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11</a:t>
            </a:r>
            <a:endParaRPr/>
          </a:p>
        </p:txBody>
      </p:sp>
      <p:cxnSp>
        <p:nvCxnSpPr>
          <p:cNvPr id="475" name="Google Shape;475;p40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40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0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40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479" name="Google Shape;479;p4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40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605" name="Google Shape;605;p40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" name="Google Shape;608;p40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40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610" name="Google Shape;610;p4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40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1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</a:t>
            </a:r>
            <a:r>
              <a:rPr lang="es">
                <a:solidFill>
                  <a:schemeClr val="accent1"/>
                </a:solidFill>
              </a:rPr>
              <a:t>CONTENIDO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41" name="Google Shape;741;p41"/>
          <p:cNvSpPr txBox="1"/>
          <p:nvPr>
            <p:ph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742" name="Google Shape;742;p41"/>
          <p:cNvSpPr/>
          <p:nvPr/>
        </p:nvSpPr>
        <p:spPr>
          <a:xfrm>
            <a:off x="-490221" y="3658775"/>
            <a:ext cx="2770200" cy="27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1"/>
          <p:cNvSpPr/>
          <p:nvPr/>
        </p:nvSpPr>
        <p:spPr>
          <a:xfrm>
            <a:off x="5552575" y="-1662500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4" name="Google Shape;744;p41"/>
          <p:cNvGrpSpPr/>
          <p:nvPr/>
        </p:nvGrpSpPr>
        <p:grpSpPr>
          <a:xfrm>
            <a:off x="-404862" y="2930488"/>
            <a:ext cx="1119325" cy="1119325"/>
            <a:chOff x="238125" y="2189800"/>
            <a:chExt cx="1119325" cy="1119325"/>
          </a:xfrm>
        </p:grpSpPr>
        <p:sp>
          <p:nvSpPr>
            <p:cNvPr id="745" name="Google Shape;745;p41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41"/>
          <p:cNvGrpSpPr/>
          <p:nvPr/>
        </p:nvGrpSpPr>
        <p:grpSpPr>
          <a:xfrm>
            <a:off x="8189084" y="1298467"/>
            <a:ext cx="1563851" cy="1563813"/>
            <a:chOff x="2817100" y="2404400"/>
            <a:chExt cx="1024200" cy="1024175"/>
          </a:xfrm>
        </p:grpSpPr>
        <p:sp>
          <p:nvSpPr>
            <p:cNvPr id="758" name="Google Shape;758;p41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41"/>
          <p:cNvGrpSpPr/>
          <p:nvPr/>
        </p:nvGrpSpPr>
        <p:grpSpPr>
          <a:xfrm flipH="1">
            <a:off x="-441125" y="208790"/>
            <a:ext cx="1191844" cy="1185575"/>
            <a:chOff x="3966050" y="1968250"/>
            <a:chExt cx="769975" cy="765925"/>
          </a:xfrm>
        </p:grpSpPr>
        <p:sp>
          <p:nvSpPr>
            <p:cNvPr id="762" name="Google Shape;762;p41"/>
            <p:cNvSpPr/>
            <p:nvPr/>
          </p:nvSpPr>
          <p:spPr>
            <a:xfrm>
              <a:off x="3966050" y="1968250"/>
              <a:ext cx="697250" cy="693200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4002400" y="2004625"/>
              <a:ext cx="697250" cy="693175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4038750" y="2040975"/>
              <a:ext cx="697275" cy="693200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5" name="Google Shape;765;p41"/>
          <p:cNvSpPr/>
          <p:nvPr/>
        </p:nvSpPr>
        <p:spPr>
          <a:xfrm>
            <a:off x="8092800" y="540000"/>
            <a:ext cx="331200" cy="33120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1"/>
          <p:cNvSpPr/>
          <p:nvPr/>
        </p:nvSpPr>
        <p:spPr>
          <a:xfrm>
            <a:off x="7408925" y="208800"/>
            <a:ext cx="480936" cy="480936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1"/>
          <p:cNvSpPr txBox="1"/>
          <p:nvPr>
            <p:ph type="title"/>
          </p:nvPr>
        </p:nvSpPr>
        <p:spPr>
          <a:xfrm>
            <a:off x="652677" y="1978008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768" name="Google Shape;768;p41"/>
          <p:cNvSpPr txBox="1"/>
          <p:nvPr>
            <p:ph idx="2" type="title"/>
          </p:nvPr>
        </p:nvSpPr>
        <p:spPr>
          <a:xfrm>
            <a:off x="652677" y="2872555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769" name="Google Shape;769;p41"/>
          <p:cNvSpPr txBox="1"/>
          <p:nvPr>
            <p:ph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770" name="Google Shape;770;p41"/>
          <p:cNvSpPr txBox="1"/>
          <p:nvPr>
            <p:ph idx="5" type="subTitle"/>
          </p:nvPr>
        </p:nvSpPr>
        <p:spPr>
          <a:xfrm>
            <a:off x="2170577" y="18563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Display</a:t>
            </a:r>
            <a:endParaRPr/>
          </a:p>
        </p:txBody>
      </p:sp>
      <p:sp>
        <p:nvSpPr>
          <p:cNvPr id="771" name="Google Shape;771;p41"/>
          <p:cNvSpPr txBox="1"/>
          <p:nvPr>
            <p:ph idx="7" type="subTitle"/>
          </p:nvPr>
        </p:nvSpPr>
        <p:spPr>
          <a:xfrm>
            <a:off x="2170577" y="27471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Position r</a:t>
            </a:r>
            <a:r>
              <a:rPr lang="es"/>
              <a:t>elative</a:t>
            </a:r>
            <a:endParaRPr/>
          </a:p>
        </p:txBody>
      </p:sp>
      <p:sp>
        <p:nvSpPr>
          <p:cNvPr id="772" name="Google Shape;772;p41"/>
          <p:cNvSpPr txBox="1"/>
          <p:nvPr>
            <p:ph idx="9" type="subTitle"/>
          </p:nvPr>
        </p:nvSpPr>
        <p:spPr>
          <a:xfrm>
            <a:off x="5808210" y="27556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Position a</a:t>
            </a:r>
            <a:r>
              <a:rPr lang="es"/>
              <a:t>bsolute</a:t>
            </a:r>
            <a:endParaRPr/>
          </a:p>
        </p:txBody>
      </p:sp>
      <p:sp>
        <p:nvSpPr>
          <p:cNvPr id="773" name="Google Shape;773;p41"/>
          <p:cNvSpPr txBox="1"/>
          <p:nvPr>
            <p:ph idx="14" type="subTitle"/>
          </p:nvPr>
        </p:nvSpPr>
        <p:spPr>
          <a:xfrm>
            <a:off x="5808210" y="36220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Position f</a:t>
            </a:r>
            <a:r>
              <a:rPr lang="es"/>
              <a:t>ixed</a:t>
            </a:r>
            <a:endParaRPr/>
          </a:p>
        </p:txBody>
      </p:sp>
      <p:cxnSp>
        <p:nvCxnSpPr>
          <p:cNvPr id="774" name="Google Shape;774;p41"/>
          <p:cNvCxnSpPr/>
          <p:nvPr/>
        </p:nvCxnSpPr>
        <p:spPr>
          <a:xfrm>
            <a:off x="2074408" y="1724196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41"/>
          <p:cNvCxnSpPr/>
          <p:nvPr/>
        </p:nvCxnSpPr>
        <p:spPr>
          <a:xfrm>
            <a:off x="5723837" y="2767395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2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2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DISPLAY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82" name="Google Shape;782;p42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3" name="Google Shape;783;p42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784" name="Google Shape;784;p42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42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797" name="Google Shape;797;p42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2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2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2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2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2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2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2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2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2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2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2" name="Google Shape;922;p42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3" name="Google Shape;923;p42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924" name="Google Shape;924;p42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2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2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7" name="Google Shape;927;p42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42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42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42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42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42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4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4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4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4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4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2" name="Google Shape;942;p43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943" name="Google Shape;943;p4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8" name="Google Shape;948;p43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div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display: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inline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949" name="Google Shape;949;p43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950" name="Google Shape;950;p4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5" name="Google Shape;955;p43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6" name="Google Shape;956;p43"/>
          <p:cNvSpPr/>
          <p:nvPr/>
        </p:nvSpPr>
        <p:spPr>
          <a:xfrm>
            <a:off x="3400250" y="2211800"/>
            <a:ext cx="1024200" cy="789000"/>
          </a:xfrm>
          <a:prstGeom prst="rect">
            <a:avLst/>
          </a:prstGeom>
          <a:solidFill>
            <a:srgbClr val="CD4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43"/>
          <p:cNvSpPr/>
          <p:nvPr/>
        </p:nvSpPr>
        <p:spPr>
          <a:xfrm>
            <a:off x="4528888" y="2211800"/>
            <a:ext cx="2502600" cy="7890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43"/>
          <p:cNvSpPr/>
          <p:nvPr/>
        </p:nvSpPr>
        <p:spPr>
          <a:xfrm>
            <a:off x="3399500" y="3133025"/>
            <a:ext cx="5361000" cy="782100"/>
          </a:xfrm>
          <a:prstGeom prst="rect">
            <a:avLst/>
          </a:prstGeom>
          <a:solidFill>
            <a:srgbClr val="6D7F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4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accent1"/>
                </a:solidFill>
              </a:rPr>
              <a:t>INLINE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Los elementos en línea ocupan solo el espacio que ocupa el contenido. No es posible alterar sus dimensiones width y height.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0" name="Google Shape;960;p43"/>
          <p:cNvSpPr/>
          <p:nvPr/>
        </p:nvSpPr>
        <p:spPr>
          <a:xfrm>
            <a:off x="7131775" y="2218625"/>
            <a:ext cx="1628700" cy="789000"/>
          </a:xfrm>
          <a:prstGeom prst="rect">
            <a:avLst/>
          </a:prstGeom>
          <a:solidFill>
            <a:srgbClr val="6D7F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4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4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4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4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4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4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4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4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44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974" name="Google Shape;974;p4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9" name="Google Shape;979;p44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div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display: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block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980" name="Google Shape;980;p44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981" name="Google Shape;981;p4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6" name="Google Shape;986;p44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7" name="Google Shape;987;p44"/>
          <p:cNvSpPr/>
          <p:nvPr/>
        </p:nvSpPr>
        <p:spPr>
          <a:xfrm>
            <a:off x="3400250" y="2211800"/>
            <a:ext cx="1024200" cy="789000"/>
          </a:xfrm>
          <a:prstGeom prst="rect">
            <a:avLst/>
          </a:prstGeom>
          <a:solidFill>
            <a:srgbClr val="CD4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44"/>
          <p:cNvSpPr/>
          <p:nvPr/>
        </p:nvSpPr>
        <p:spPr>
          <a:xfrm>
            <a:off x="3385888" y="3126200"/>
            <a:ext cx="2502600" cy="7890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44"/>
          <p:cNvSpPr/>
          <p:nvPr/>
        </p:nvSpPr>
        <p:spPr>
          <a:xfrm>
            <a:off x="3399500" y="5038025"/>
            <a:ext cx="5361000" cy="782100"/>
          </a:xfrm>
          <a:prstGeom prst="rect">
            <a:avLst/>
          </a:prstGeom>
          <a:solidFill>
            <a:srgbClr val="6D7F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4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accent1"/>
                </a:solidFill>
              </a:rPr>
              <a:t>BLOCK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Los elementos en bloque ocupan el mismo ancho que su contenedor padre. El relleno se completa con margin.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1" name="Google Shape;991;p44"/>
          <p:cNvSpPr/>
          <p:nvPr/>
        </p:nvSpPr>
        <p:spPr>
          <a:xfrm>
            <a:off x="3385900" y="4067600"/>
            <a:ext cx="1628700" cy="789000"/>
          </a:xfrm>
          <a:prstGeom prst="rect">
            <a:avLst/>
          </a:prstGeom>
          <a:solidFill>
            <a:srgbClr val="6D7F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4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4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4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5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45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45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45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45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4" name="Google Shape;1004;p45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005" name="Google Shape;1005;p4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0" name="Google Shape;1010;p45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div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display: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inline-block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011" name="Google Shape;1011;p45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012" name="Google Shape;1012;p4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7" name="Google Shape;1017;p45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8" name="Google Shape;1018;p45"/>
          <p:cNvSpPr/>
          <p:nvPr/>
        </p:nvSpPr>
        <p:spPr>
          <a:xfrm>
            <a:off x="3400250" y="2211800"/>
            <a:ext cx="1024200" cy="789000"/>
          </a:xfrm>
          <a:prstGeom prst="rect">
            <a:avLst/>
          </a:prstGeom>
          <a:solidFill>
            <a:srgbClr val="CD4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45"/>
          <p:cNvSpPr/>
          <p:nvPr/>
        </p:nvSpPr>
        <p:spPr>
          <a:xfrm>
            <a:off x="4528888" y="2211800"/>
            <a:ext cx="2502600" cy="7890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45"/>
          <p:cNvSpPr/>
          <p:nvPr/>
        </p:nvSpPr>
        <p:spPr>
          <a:xfrm>
            <a:off x="3399500" y="3133025"/>
            <a:ext cx="5361000" cy="782100"/>
          </a:xfrm>
          <a:prstGeom prst="rect">
            <a:avLst/>
          </a:prstGeom>
          <a:solidFill>
            <a:srgbClr val="6D7F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4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accent1"/>
                </a:solidFill>
              </a:rPr>
              <a:t>INLINE-BLOCK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Los elementos inline-block se comportan como un elemento en línea, pero soportan todas las propiedades de los elementos en bloque.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2" name="Google Shape;1022;p45"/>
          <p:cNvSpPr/>
          <p:nvPr/>
        </p:nvSpPr>
        <p:spPr>
          <a:xfrm>
            <a:off x="7131775" y="2218625"/>
            <a:ext cx="1628700" cy="789000"/>
          </a:xfrm>
          <a:prstGeom prst="rect">
            <a:avLst/>
          </a:prstGeom>
          <a:solidFill>
            <a:srgbClr val="6D7F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45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45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45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4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4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4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4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5" name="Google Shape;1035;p46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036" name="Google Shape;1036;p4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1" name="Google Shape;1041;p46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div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display: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042" name="Google Shape;1042;p46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043" name="Google Shape;1043;p4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8" name="Google Shape;1048;p46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9" name="Google Shape;1049;p4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accent1"/>
                </a:solidFill>
              </a:rPr>
              <a:t>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Los elementos none quedan ocultos, sin embargo sus etiquetas siguen estando en el código HTML..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0" name="Google Shape;1050;p4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4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4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47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47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RELATIVE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59" name="Google Shape;1059;p47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0" name="Google Shape;1060;p47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061" name="Google Shape;1061;p4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3" name="Google Shape;1073;p47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074" name="Google Shape;1074;p4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9" name="Google Shape;1199;p47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0" name="Google Shape;1200;p47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201" name="Google Shape;1201;p47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4" name="Google Shape;1204;p47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47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47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47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47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47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ECB8CE"/>
      </a:accent1>
      <a:accent2>
        <a:srgbClr val="67BBFF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