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/>
  </p:normalViewPr>
  <p:slideViewPr>
    <p:cSldViewPr snapToGrid="0" snapToObjects="1">
      <p:cViewPr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5:16:37.093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24575,'35'0'0,"32"0"0,4 0 0,26 0-971,-43 0 1,1 0 970,-4 0 0,0 0 0,0 0 0,0 0 63,3 0 1,-3 0-64,29 0 0,-27 0 0,2 0 0,44 0 0,1 0 0,-39 0 0,-2 0 0,14 0 0,-20 0 0,-1 0 0,16 0 0,9 0 0,-3 0 438,-9 0-438,0 0 0,-1 8 0,-7 0 975,-4 8-975,-7-1 401,8 0-401,2-6 0,0 4 0,7-4 0,-7 7 0,9 0 0,-1-7 0,1 5 0,0-5 0,-9 0 0,7 6 0,-16-7 0,7 8 0,-9-1 0,1 0 0,-1 0 0,0 0 0,-7 5 0,-3 3 0,1-1 0,-6 4 0,13-9 0,-13 9 0,6-10 0,-9 11 0,9-5 0,-13 0 0,19-1 0,-19-7 0,6 0 0,-3 0 0,-11-1 0,11 0 0,-6 6 0,1-10 0,-2 8 0,-6-15 0,0 3 0,-1 1 0,1-4 0,0 3 0,0-5 0,-6 6 0,5-5 0,-11 11 0,10-11 0,-3 5 0,-1 0 0,4-5 0,-9 11 0,3-5 0,1 0 0,1-1 0,6-6 0,0 5 0,0-3 0,0 9 0,0-9 0,-6 9 0,4-9 0,-9 9 0,9-10 0,-10 5 0,5-6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5:16:41.245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491 751 24575,'0'-20'0,"-7"-17"0,-9-12 0,-9-7 0,-6 2 0,8 8 0,-6 1 0,6 7 0,-7-5 0,2 13 0,5-6 0,-3 8 0,11 6 0,-6-4 0,8 11 0,0 1 0,6 3 0,1 4 0,0-6 0,5 0 0,-5 0 0,6 0 0,0 0 0,0 0 0,0 0 0,0-1 0,0-5 0,0 4 0,0-5 0,0 7 0,0 12 0,0 8 0,0 7 0,5 5 0,-3-6 0,10 6 0,-4 2 0,6 7 0,-1 0 0,2 8 0,-1-6 0,1 13 0,-1-13 0,-6 6 0,5-9 0,-6 1 0,1 0 0,4-7 0,-11 6 0,11-13 0,-11 6 0,5-7 0,-6 0 0,6-6 0,-5 4 0,11-9 0,-11 9 0,5-4 0,-1 0 0,-3 5 0,9-11 0,-9 11 0,4-5 0,-1 0 0,-3 4 0,3-4 0,-5 6 0,6-6 0,-4 5 0,9-11 0,-10 11 0,11-5 0,-5 6 0,0 0 0,5 0 0,-5-1 0,6-4 0,-6 3 0,4-10 0,-9 11 0,9-5 0,-4 0 0,0 5 0,5-11 0,-11 10 0,11-9 0,-11 9 0,11-9 0,-11 9 0,-8-3 0,-2 5 0,-17 1 0,5-1 0,-8 1 0,8 0 0,-5-7 0,11 5 0,-5-5 0,1 0 0,10 4 0,-10-9 0,12 3 0,-6-5 0,6 6 0,-5-4 0,11 9 0,-11-10 0,5 11 0,-6-11 0,6 11 0,-5-11 0,5 5 0,0 0 0,-5-5 0,5 11 0,-6-11 0,6 10 0,-5-9 0,5 9 0,-6-9 0,0 3 0,6 1 0,-5-4 0,5 9 0,-6-10 0,0 11 0,6-5 0,-5 0 0,5 5 0,-6-11 0,5 10 0,-3-9 0,9 9 0,-9-9 0,9 9 0,-9-9 0,9 9 0,2-9 0,14 3 0,1-5 0,4 0 0,-6 0 0,0-6 0,0 5 0,6-5 0,-4 6 0,5-6 0,-8 5 0,1-5 0,0 6 0,0-6 0,0 5 0,-6-11 0,4 11 0,-9-11 0,9 11 0,-4-5 0,6 6 0,0 0 0,0-6 0,0 5 0,0-11 0,0 11 0,0-11 0,-1 11 0,13-17 0,-10 16 0,4-16 0,-8 17 0,-9-11 0,9 11 0,-4-5 0,1 0 0,3 5 0,-10-11 0,11 11 0,-5-5 0,0 0 0,-1-1 0,0 0 0,-5-5 0,11 11 0,-11-11 0,5 5 0,-6 0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5:17:36.440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692 3487 24575,'0'-36'0,"0"-26"0,0 1 0,0 8 0,0 2 0,0 6 0,0-36 0,0 12 0,0-10-467,0 25 0,0 0 467,0-35 0,1 35 0,-2 0 0,-7 4 0,-1 0 0,7-5 0,0-1 0,-6 1 0,0 0 0,7-6 0,2 0 0,-1 4 0,0 0 0,0-4 0,0 0 0,0-39 0,0 3 0,-16 10 0,13 10 229,-13 2-229,16 10 0,0 9 0,0-7 0,0 16 0,0-7 705,0 8-705,0 1 0,0-1 0,0 1 0,0 7 0,0-5 0,0 5 0,0-7 0,0-1 0,0 1 0,0-22 0,0 17 0,0-17 0,0 22 0,0 7 0,0 2 0,0 8 0,0 0 0,0 7 0,0 1 0,0 7 0,0 0 0,0-7 0,0 5 0,0-4 0,0 6 0,6 0 0,-5 0 0,5 0 0,-6 0 0,0 0 0,0 0 0,6 5 0,-5-3 0,5 15 0,-6-14 0,0 8 0,0-11 0,0 0 0,0 0 0,0 0 0,0 0 0,0 0 0,0 0 0,0 0 0,0 0 0,0 0 0,0 0 0,0 0 0,0 0 0,6 0 0,-5 0 0,5 0 0,-6 11 0,-6 4 0,4 11 0,-9 0 0,4-1 0,-6 1 0,-7 7 0,5 1 0,-12 7 0,5-6 0,1 4 0,-6-4 0,11 6 0,-10-7 0,4 6 0,1-12 0,-6 11 0,13-11 0,-13 11 0,6-5 0,-7 7 0,6 0 0,-5 0 0,-2 1 0,-2 6 0,-5-4 0,7 5 0,7-8 0,-5-7 0,12-1 0,-5-7 0,7-5 0,0-3 0,12-5 0,2 0 0,12 0 0,0-5 0,0 3 0,-6-9 0,4 3 0,-3-5 0,4 0 0,1 0 0,0 0 0,0 0 0,0-7 0,0 6 0,1-6 0,-1 0 0,0 6 0,0-6 0,-5 7 0,3 0 0,-4 0 0,6 6 0,0-5 0,0 11 0,-6-11 0,4 11 0,-3-11 0,-1 5 0,4-6 0,-4 0 0,6 6 0,-6-5 0,5 11 0,-5-11 0,0 5 0,4-1 0,-3 3 0,4 5 0,1-6 0,0-1 0,0-6 0,-6 0 0,5 0 0,-11 0 0,11 5 0,-11-3 0,10 4 0,-9-7 0,9 7 0,-9-4 0,9 9 0,-9-9 0,9 9 0,-4-9 0,0 3 0,5 1 0,-11-4 0,5 3 0,0 1 0,-5-4 0,10 9 0,-3-4 0,-1 1 0,4 3 0,-9-9 0,9 9 0,-4-10 0,0 5 0,5 0 0,-5 1 0,0 0 0,5 5 0,-11-11 0,5 17 0,-6-4 0,0 12 0,0 0 0,0 0 0,0 0 0,5-6 0,3 4 0,-1-4 0,4 0 0,-4 5 0,0-5 0,5 6 0,-5 0 0,6 0 0,0-1 0,-6 1 0,4-6 0,-9 5 0,9-11 0,-9 11 0,9-5 0,-4 0 0,0 5 0,5-11 0,-5 5 0,0-1 0,5-3 0,-11 9 0,10-9 0,-9 9 0,9-9 0,-4 9 0,6-10 0,-6 11 0,5-11 0,-11 11 0,11-11 0,-11 11 0,11-11 0,-11 10 0,10-9 0,-3 4 0,-1-1 0,4-3 0,-9 9 0,3-4 0,1 0 0,1-1 0,6-6 0,-6 6 0,-1 1 0,0 0 0,-5 5 0,11-11 0,-11 11 0,10-11 0,-3 5 0,-1-1 0,4-3 0,-9 9 0,9-9 0,-10 9 0,5-4 0,0 0 0,-5 5 0,11-11 0,-11 11 0,5-5 0,0 0 0,-5 4 0,11-9 0,-5 4 0,0-1 0,-1 2 0,-1 1 0,-3 3 0,9-10 0,-9 11 0,9-11 0,-10 5 0,5-6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5:17:50.437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502 2533 24575,'0'-26'0,"0"-19"0,0 0 0,0 7 0,0 1 0,0 4 0,0-26 0,0 9 0,0-7-467,0 18 0,0-1 467,0-25 0,1 26 0,-2 0 0,-4 3 0,-1-1 0,4-2 0,1-2 0,-6 1 0,2 0 0,4-4 0,2-1 0,-1 4 0,0 0 0,0-4 0,0 1 0,0-29 0,0 3 0,-12 7 0,10 7 229,-10 2-229,12 6 0,0 8 0,0-6 0,0 11 0,0-4 705,0 6-705,0 0 0,0 0 0,0 0 0,0 6 0,0-5 0,0 5 0,0-6 0,0 0 0,0 0 0,0-16 0,0 13 0,0-13 0,0 16 0,0 6 0,0 1 0,0 5 0,0 1 0,0 5 0,0 0 0,0 6 0,0-1 0,0-4 0,0 3 0,0-3 0,0 5 0,5-1 0,-4 1 0,3-1 0,-4 1 0,0-1 0,0 1 0,4 4 0,-3-4 0,3 12 0,-4-10 0,0 6 0,0-9 0,0 1 0,0-1 0,0 1 0,0-1 0,0 1 0,0 0 0,0-1 0,0 1 0,0-1 0,0 1 0,0-1 0,0 1 0,4-1 0,-3 1 0,3-1 0,-4 9 0,-4 2 0,3 9 0,-7-1 0,3 0 0,-5 1 0,-4 4 0,3 1 0,-9 6 0,5-6 0,-1 5 0,-4-5 0,9 6 0,-8-6 0,3 4 0,0-8 0,-3 8 0,9-8 0,-10 8 0,5-4 0,-5 6 0,4-1 0,-4 0 0,-1 1 0,-2 5 0,-3-3 0,5 3 0,5-6 0,-3-4 0,8-2 0,-3-4 0,4-5 0,1-1 0,8-4 0,2 0 0,8 0 0,0-4 0,1 3 0,-5-8 0,3 4 0,-3-4 0,5-1 0,-1 1 0,0-1 0,1 1 0,-1-6 0,1 5 0,0-5 0,-1 1 0,1 3 0,-1-3 0,-3 5 0,2-1 0,-3 1 0,4 3 0,1-2 0,-1 7 0,-4-7 0,4 7 0,-4-8 0,0 4 0,3-5 0,-2 1 0,3 4 0,-4-4 0,3 8 0,-2-7 0,-1 3 0,3-1 0,-3 2 0,5 4 0,-1-4 0,0-1 0,1-5 0,-5 1 0,3-1 0,-7 1 0,8 4 0,-8-4 0,7 4 0,-7-5 0,7 5 0,-7-3 0,8 7 0,-8-8 0,7 8 0,-3-7 0,0 3 0,4-1 0,-8-2 0,3 3 0,0-1 0,-3-2 0,7 7 0,-3-3 0,1 0 0,2 3 0,-7-8 0,7 8 0,-2-7 0,-1 2 0,3 1 0,-3 1 0,0 0 0,4 3 0,-8-8 0,3 12 0,-4-2 0,0 9 0,0-1 0,0 0 0,0 1 0,4-5 0,1 3 0,0-3 0,4 1 0,-4 2 0,0-3 0,3 4 0,-2 1 0,3-1 0,0 1 0,-3-1 0,2-4 0,-7 3 0,7-7 0,-7 8 0,8-4 0,-4 0 0,0 3 0,3-7 0,-3 4 0,1-1 0,2-3 0,-7 7 0,7-7 0,-7 7 0,8-7 0,-4 8 0,4-8 0,-4 7 0,4-7 0,-8 7 0,7-6 0,-7 6 0,7-7 0,-7 7 0,8-7 0,-4 3 0,0 1 0,3-4 0,-7 7 0,4-3 0,-1 0 0,1-1 0,4-4 0,-4 5 0,0 0 0,-1 0 0,-3 3 0,7-7 0,-7 8 0,7-8 0,-2 3 0,-1 0 0,3-3 0,-7 7 0,7-7 0,-6 8 0,2-4 0,0 0 0,-3 3 0,7-7 0,-7 8 0,3-4 0,1 0 0,-4 3 0,7-7 0,-3 4 0,0-1 0,-1 1 0,1 0 0,-4 3 0,7-7 0,-7 8 0,7-8 0,-7 3 0,3-4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5:18:15.34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24575,'32'0'0,"28"0"0,4 0 0,24 0-971,-39 0 1,0 0 970,-3 0 0,0 0 0,0 0 0,0 0 63,3 0 1,-3 0-64,26 0 0,-24 0 0,2 0 0,40 0 0,0 0 0,-35 0 0,-3 0 0,15 0 0,-20 0 0,0 0 0,15 0 0,7 0 0,-2 0 438,-8 0-438,-1 0 0,1 7 0,-9 0 975,-1 7-975,-8 0 401,8 0-401,1-6 0,1 4 0,6-4 0,-7 6 0,9 1 0,-1-7 0,1 5 0,-1-5 0,-7 0 0,5 5 0,-13-5 0,6 6 0,-8-1 0,0 1 0,0-1 0,-1 1 0,-6 5 0,-1 1 0,-1 0 0,-5 4 0,12-9 0,-12 8 0,5-8 0,-7 9 0,7-4 0,-11 0 0,17-1 0,-17-7 0,5 1 0,-3-1 0,-9 0 0,9 0 0,-4 5 0,0-8 0,-3 6 0,-4-14 0,0 5 0,-1-1 0,1-4 0,-1 4 0,1-5 0,-6 5 0,5-3 0,-10 8 0,9-9 0,-3 4 0,-1 1 0,5-5 0,-10 9 0,4-3 0,0-1 0,2-1 0,4-5 0,1 5 0,0-3 0,-1 8 0,1-9 0,-6 10 0,5-10 0,-10 9 0,9-8 0,-9 3 0,5-5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5:18:15.34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443 678 24575,'0'-18'0,"-6"-16"0,-9-10 0,-7-6 0,-6 1 0,7 8 0,-5 0 0,6 7 0,-7-6 0,1 13 0,5-5 0,-3 7 0,11 5 0,-5-3 0,6 9 0,-1 2 0,7 1 0,1 5 0,-1-6 0,5 0 0,-4 1 0,5-1 0,0 0 0,0 0 0,0 0 0,0 1 0,0-7 0,0 5 0,0-5 0,0 6 0,0 11 0,0 7 0,0 7 0,5 4 0,-4-6 0,10 7 0,-4 1 0,6 6 0,-1 1 0,1 6 0,0-5 0,1 12 0,-2-12 0,-4 5 0,3-7 0,-4 0 0,0 1 0,4-7 0,-10 4 0,9-9 0,-8 3 0,3-5 0,-5-1 0,5-4 0,-4 3 0,10-9 0,-10 10 0,4-5 0,0 1 0,-4 3 0,10-9 0,-10 10 0,4-5 0,0 1 0,-3 3 0,3-4 0,-5 6 0,5-6 0,-4 5 0,10-10 0,-10 9 0,9-3 0,-3 4 0,-1 1 0,4 0 0,-3-1 0,5-4 0,-6 3 0,4-9 0,-8 10 0,8-5 0,-4 1 0,1 3 0,3-9 0,-9 10 0,10-10 0,-10 9 0,9-9 0,-8 10 0,-8-4 0,-2 4 0,-16 2 0,4-1 0,-5 1 0,6-1 0,-5-5 0,11 3 0,-5-4 0,0 1 0,10 3 0,-8-8 0,9 3 0,-5-5 0,6 5 0,-5-4 0,10 9 0,-9-8 0,3 8 0,-5-9 0,6 10 0,-5-10 0,5 4 0,-1 0 0,-3-3 0,3 8 0,-5-9 0,6 10 0,-4-10 0,3 9 0,-5-9 0,0 5 0,6-1 0,-5-4 0,5 9 0,-6-8 0,0 8 0,6-4 0,-5 1 0,5 3 0,-6-8 0,6 8 0,-5-9 0,10 10 0,-10-10 0,10 9 0,-9-9 0,8 10 0,2-10 0,13 4 0,0-5 0,5 0 0,-7 0 0,1-5 0,-1 4 0,7-5 0,-5 6 0,5-5 0,-7 4 0,1-4 0,0 5 0,-1-6 0,1 5 0,-6-9 0,5 8 0,-10-8 0,9 9 0,-3-5 0,4 6 0,1 0 0,0-5 0,-1 4 0,1-10 0,-1 10 0,1-9 0,0 8 0,10-13 0,-8 12 0,3-13 0,-7 15 0,-9-9 0,10 8 0,-5-3 0,0 0 0,5 4 0,-10-10 0,9 10 0,-3-4 0,-1-1 0,0 0 0,-1-1 0,-4-3 0,9 9 0,-8-10 0,3 5 0,-5-1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90AA8-FD73-244B-8172-E632003A0AF1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64E73-CEF5-054C-A402-A40595E6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64E73-CEF5-054C-A402-A40595E69E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0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double-check, are subjects from orphanages only or other forms of institutional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64E73-CEF5-054C-A402-A40595E69E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DB70-8F8F-9E49-A17D-F060F7E98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9382A-F2B7-FB47-ACF5-90B729378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E703-18F2-B84C-AB2B-81B8EAED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A712-AC3D-9046-822C-94FD9ADA818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9E8C8-B27E-4543-9348-1616BC19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9A00-BEE9-4546-8021-8B909489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8DFF-4BBE-2D41-962A-0B6ACDF1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4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0816-23AE-CF49-AAD7-AC007875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44BB2-FF64-7C4B-95AA-F19EF9E5F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75782-A7CA-1045-B2DD-9EC50A10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A712-AC3D-9046-822C-94FD9ADA818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511A-1C28-0743-9234-192481D0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71DA-0F29-FF49-A2A7-E882CAFD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8DFF-4BBE-2D41-962A-0B6ACDF1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3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A4231-EDF6-4A4C-B95D-0D8A3F9BB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3C790-8089-8B48-9E48-D632CD0FE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DABA-872D-1347-8E59-42404ABF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A712-AC3D-9046-822C-94FD9ADA818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DEA5-C5DB-C247-9774-1324E58E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BFF2-6D1E-B84D-A6BA-21B86DE7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8DFF-4BBE-2D41-962A-0B6ACDF1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59D5-9AFB-2B40-AC0C-F2FAE8A9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B10E-A987-E143-91D4-4F458311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2CC8-301A-D140-AC70-C2600DDC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A712-AC3D-9046-822C-94FD9ADA818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7618-203A-084E-8D45-386A9AC5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0C9F-E647-CC40-8016-1BFB16BA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8DFF-4BBE-2D41-962A-0B6ACDF1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2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51B4-F6F0-E543-8FB4-AF18D42C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537A-AF51-0E46-9F4F-3222E16C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4B50-FC5A-2D4B-AAA0-D8134BE9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A712-AC3D-9046-822C-94FD9ADA818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E5D6-A8EB-374A-8CA5-213FC661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0A3E-A644-9043-96F2-B684ECA4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8DFF-4BBE-2D41-962A-0B6ACDF1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546A-AC3A-784D-83EA-FEAB0449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DE27-DFF2-1745-9F06-3B3AA073C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AE4F0-D8D1-2648-A767-BA740597A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6B5CC-0C0C-E045-B8AB-5A8360E3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A712-AC3D-9046-822C-94FD9ADA818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7627B-C664-5E40-A7C4-58949633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7824-1850-C840-8938-E9552232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8DFF-4BBE-2D41-962A-0B6ACDF1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E30B-BD14-3F45-ABD2-1DFAADFE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9D208-7CF1-5C46-A0E8-620A0DE2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1D22A-88DC-374B-B9D8-F588425CA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E3E63-BD1B-1549-AFE2-95E4BF484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2911C-BAF4-D745-8951-3EF0A9CE2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EBD6F-5F10-8D4E-8B85-779CA1C4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A712-AC3D-9046-822C-94FD9ADA818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99AFC-4B00-5B40-BA34-A4B8CB25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EBC98-25DC-C346-B6DF-B6AC707A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8DFF-4BBE-2D41-962A-0B6ACDF1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504E-497E-3C4D-B69E-BDBE87CD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8A472-4837-FB49-B9E1-7D297F82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A712-AC3D-9046-822C-94FD9ADA818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36C62-F8CB-E946-AB3B-9C66094F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9390C-44E6-8749-8321-6229A7A2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8DFF-4BBE-2D41-962A-0B6ACDF1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14B08-EE88-9646-93DC-CBCD7505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A712-AC3D-9046-822C-94FD9ADA818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4F961-FFFA-774F-824E-F4FE6679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AFB7-F795-D64F-BE4B-F6D2708C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8DFF-4BBE-2D41-962A-0B6ACDF1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9707-326E-3B4E-A975-D169C677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DF1C-ED49-BA4B-8268-6BBB1FB94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DB86D-4E27-1C49-95C8-A51659EA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4F404-3FCC-D840-9B74-E5C0194F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A712-AC3D-9046-822C-94FD9ADA818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EC213-02AC-1942-9484-568E8AB3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1D83D-AFA3-A048-8612-963A22B3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8DFF-4BBE-2D41-962A-0B6ACDF1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9BCA-A3D5-434A-944B-E12C6B4D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4F896-2AC6-084C-872F-28C0B6E03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CBE22-2AA1-5341-8F44-548FDEECA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32999-4977-8444-901B-287CE0F8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A712-AC3D-9046-822C-94FD9ADA818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7F325-906E-4544-9DDB-5A5194A5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6D693-1E28-2443-AC96-C57C51DE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8DFF-4BBE-2D41-962A-0B6ACDF1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B466A-D1EE-E444-9DB3-B8372942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E659-E04C-C44D-8239-DD49803F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C4F2-0396-FD40-8C73-5CDCBCAEA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A712-AC3D-9046-822C-94FD9ADA818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186B-ACB5-FA44-A893-23B80EF83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1D7C-29C3-9149-8A55-2A3AC837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8DFF-4BBE-2D41-962A-0B6ACDF1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CA1F-1062-EA48-A394-AC7AA5317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4324"/>
            <a:ext cx="12192000" cy="2309813"/>
          </a:xfrm>
        </p:spPr>
        <p:txBody>
          <a:bodyPr>
            <a:normAutofit fontScale="90000"/>
          </a:bodyPr>
          <a:lstStyle/>
          <a:p>
            <a:r>
              <a:rPr lang="en-US" dirty="0"/>
              <a:t>The Generalizability of Subcortical Biomarkers for Early-Life Caregiving Adversity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9B233-FF16-6247-9625-6C25F13C5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8437"/>
            <a:ext cx="9144000" cy="519113"/>
          </a:xfrm>
        </p:spPr>
        <p:txBody>
          <a:bodyPr/>
          <a:lstStyle/>
          <a:p>
            <a:r>
              <a:rPr lang="en-US" dirty="0"/>
              <a:t>Ian J. Douglas</a:t>
            </a:r>
          </a:p>
        </p:txBody>
      </p:sp>
    </p:spTree>
    <p:extLst>
      <p:ext uri="{BB962C8B-B14F-4D97-AF65-F5344CB8AC3E}">
        <p14:creationId xmlns:p14="http://schemas.microsoft.com/office/powerpoint/2010/main" val="426054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7942-08A6-2D4B-A1AC-319F370D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3803-7DD2-884E-841C-EBFE2B05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Healthy relationships with caregivers are necessary substrates of normative social and emotional development </a:t>
            </a:r>
          </a:p>
          <a:p>
            <a:r>
              <a:rPr lang="en-US" dirty="0"/>
              <a:t>Previous research reports that, relative to healthy relationships, abusive or neglectful child-caregiver bonds impact neural development and behavior in several ways</a:t>
            </a:r>
          </a:p>
          <a:p>
            <a:pPr lvl="1"/>
            <a:r>
              <a:rPr lang="en-US" dirty="0"/>
              <a:t>Subcortical development</a:t>
            </a:r>
          </a:p>
          <a:p>
            <a:pPr lvl="1"/>
            <a:r>
              <a:rPr lang="en-US" dirty="0"/>
              <a:t>Neuroendocrinology</a:t>
            </a:r>
          </a:p>
          <a:p>
            <a:pPr lvl="1"/>
            <a:r>
              <a:rPr lang="en-US" dirty="0"/>
              <a:t>CBCL of behavioral and psychological pathology</a:t>
            </a:r>
          </a:p>
          <a:p>
            <a:r>
              <a:rPr lang="en-US" dirty="0"/>
              <a:t>Currently no consensus exists to dictate the expected course of subcortical development following early-life caregiving adversity</a:t>
            </a:r>
          </a:p>
        </p:txBody>
      </p:sp>
    </p:spTree>
    <p:extLst>
      <p:ext uri="{BB962C8B-B14F-4D97-AF65-F5344CB8AC3E}">
        <p14:creationId xmlns:p14="http://schemas.microsoft.com/office/powerpoint/2010/main" val="160285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15AF-1830-6244-BAB5-5232850A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25B9-A0E3-A146-BAF3-0B35E15D6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research has focused on explanatory models.</a:t>
            </a:r>
          </a:p>
          <a:p>
            <a:r>
              <a:rPr lang="en-US" dirty="0"/>
              <a:t>Such models are prone to overfitting if remedial measures (e.g., cross-validation) are not employed during and after model fitting</a:t>
            </a:r>
          </a:p>
          <a:p>
            <a:r>
              <a:rPr lang="en-US" dirty="0"/>
              <a:t>Such models cannot provide information about the generalizability of their interpretations</a:t>
            </a:r>
          </a:p>
          <a:p>
            <a:r>
              <a:rPr lang="en-US" dirty="0"/>
              <a:t>They do not help us understand what to expect when new individuals experience early-life caregiving adversity</a:t>
            </a:r>
          </a:p>
          <a:p>
            <a:r>
              <a:rPr lang="en-US" dirty="0"/>
              <a:t>They are insufficient for predicting any one person’s future course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331131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4E3C-4A2A-2246-882C-E7E28C82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EBAA-B960-C748-AAA0-A4522A8E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study focuses on subcortical development because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Past research suggests its vital role in determining social and emotional development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Subcortical structures such as the amygdala and hippocampus are further implicated in vital psychological and cognitive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Past research has generated myriad subcortical correlates of early-life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300" b="1" u="sng" dirty="0"/>
              <a:t>Approach</a:t>
            </a:r>
            <a:r>
              <a:rPr lang="en-US" sz="3300" dirty="0"/>
              <a:t>: build </a:t>
            </a:r>
            <a:r>
              <a:rPr lang="en-US" sz="3300" i="1" dirty="0"/>
              <a:t>predictive models</a:t>
            </a:r>
            <a:r>
              <a:rPr lang="en-US" sz="3300" dirty="0"/>
              <a:t> through </a:t>
            </a:r>
            <a:r>
              <a:rPr lang="en-US" sz="3300" i="1" dirty="0"/>
              <a:t>cross-validation</a:t>
            </a:r>
            <a:r>
              <a:rPr lang="en-US" sz="3300" dirty="0"/>
              <a:t>,</a:t>
            </a:r>
            <a:r>
              <a:rPr lang="en-US" sz="3300" i="1" dirty="0"/>
              <a:t> </a:t>
            </a:r>
            <a:r>
              <a:rPr lang="en-US" sz="3300" dirty="0"/>
              <a:t>modeling the </a:t>
            </a:r>
            <a:r>
              <a:rPr lang="en-US" sz="3300" b="1" dirty="0"/>
              <a:t>probability</a:t>
            </a:r>
            <a:r>
              <a:rPr lang="en-US" sz="3300" dirty="0"/>
              <a:t> that a subject was exposed to early-life caregiving adversity, using volumetric measurements of the subcortex taken later in life.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1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422C-BC31-6A42-AFB8-21C26301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421A-112D-714D-8427-8A04E8FA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Predictive Models</a:t>
            </a:r>
          </a:p>
          <a:p>
            <a:pPr lvl="1"/>
            <a:r>
              <a:rPr lang="en-US" dirty="0"/>
              <a:t>Gradient Boosted Machine (GBM) Classifiers</a:t>
            </a:r>
          </a:p>
          <a:p>
            <a:pPr lvl="2"/>
            <a:r>
              <a:rPr lang="en-US" dirty="0"/>
              <a:t>FEATURES: Subcortical grey-matter volume (structural MRI)</a:t>
            </a:r>
          </a:p>
          <a:p>
            <a:pPr lvl="2"/>
            <a:r>
              <a:rPr lang="en-US" dirty="0"/>
              <a:t>RESPONSE: Previous orphanage institutionalization (yes/no)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sz="2200" dirty="0"/>
              <a:t>Cross-validated confound regression (CVCR; Snoek et al., 2019)</a:t>
            </a:r>
          </a:p>
          <a:p>
            <a:r>
              <a:rPr lang="en-US" dirty="0"/>
              <a:t>Cross-validation</a:t>
            </a:r>
          </a:p>
          <a:p>
            <a:pPr lvl="1"/>
            <a:r>
              <a:rPr lang="en-US" sz="2100" dirty="0"/>
              <a:t>Repeated (x100) 40/30/30 train-tune-test splits</a:t>
            </a:r>
          </a:p>
          <a:p>
            <a:r>
              <a:rPr lang="en-US" dirty="0"/>
              <a:t>Statistical significance assessed using permutation testing</a:t>
            </a:r>
          </a:p>
          <a:p>
            <a:pPr lvl="1"/>
            <a:r>
              <a:rPr lang="en-US" sz="2100" dirty="0"/>
              <a:t>All models are replicated 1000 times after randomizing PI/COMP group labels</a:t>
            </a:r>
          </a:p>
          <a:p>
            <a:r>
              <a:rPr lang="en-US" dirty="0"/>
              <a:t>Interpretation of the importance of subcortex features</a:t>
            </a:r>
          </a:p>
          <a:p>
            <a:pPr lvl="1"/>
            <a:r>
              <a:rPr lang="en-US" sz="2100" dirty="0"/>
              <a:t>Cross-Validated Permutation Variable Importance (CVPVI)</a:t>
            </a:r>
          </a:p>
          <a:p>
            <a:r>
              <a:rPr lang="en-US" strike="sngStrike" dirty="0"/>
              <a:t>Likelihood ratio tests to parse out the unique contributions of subcortex features relative to confounds to model predictions (</a:t>
            </a:r>
            <a:r>
              <a:rPr lang="en-US" strike="sngStrike" dirty="0" err="1"/>
              <a:t>Dinga</a:t>
            </a:r>
            <a:r>
              <a:rPr lang="en-US" strike="sngStrike" dirty="0"/>
              <a:t> et al., in press)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3C79C-155F-144A-BD6B-2D433F6A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66900"/>
            <a:ext cx="5900738" cy="4268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9D412-5BC7-A740-B622-D3C8AB26AE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48488" y="1866900"/>
            <a:ext cx="4268788" cy="4268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55F5D-8592-C844-9E72-1288C162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32173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/>
              <a:t>Results: Predictive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F3704-F16C-BA49-9B22-EA3566F7B418}"/>
              </a:ext>
            </a:extLst>
          </p:cNvPr>
          <p:cNvSpPr txBox="1"/>
          <p:nvPr/>
        </p:nvSpPr>
        <p:spPr>
          <a:xfrm>
            <a:off x="0" y="2252959"/>
            <a:ext cx="13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True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A0218-30F5-3447-9ADF-C7888478292C}"/>
              </a:ext>
            </a:extLst>
          </p:cNvPr>
          <p:cNvSpPr txBox="1"/>
          <p:nvPr/>
        </p:nvSpPr>
        <p:spPr>
          <a:xfrm>
            <a:off x="4438650" y="5988734"/>
            <a:ext cx="13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True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E6BA1-42DC-4A47-84F7-D071A7A9A122}"/>
              </a:ext>
            </a:extLst>
          </p:cNvPr>
          <p:cNvSpPr txBox="1"/>
          <p:nvPr/>
        </p:nvSpPr>
        <p:spPr>
          <a:xfrm>
            <a:off x="218280" y="4555479"/>
            <a:ext cx="13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174A5-8A83-D943-99E3-3EBB442B3DE3}"/>
              </a:ext>
            </a:extLst>
          </p:cNvPr>
          <p:cNvSpPr txBox="1"/>
          <p:nvPr/>
        </p:nvSpPr>
        <p:spPr>
          <a:xfrm>
            <a:off x="4438649" y="1294045"/>
            <a:ext cx="13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Positive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A9CAB7-F909-964D-8F0F-5EC55C6FA0F3}"/>
                  </a:ext>
                </a:extLst>
              </p14:cNvPr>
              <p14:cNvContentPartPr/>
              <p14:nvPr/>
            </p14:nvContentPartPr>
            <p14:xfrm>
              <a:off x="1194480" y="2498107"/>
              <a:ext cx="1332000" cy="272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A9CAB7-F909-964D-8F0F-5EC55C6FA0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5840" y="2489107"/>
                <a:ext cx="1349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4CF405-7B06-3344-87C2-25C554AD2C94}"/>
                  </a:ext>
                </a:extLst>
              </p14:cNvPr>
              <p14:cNvContentPartPr/>
              <p14:nvPr/>
            </p14:nvContentPartPr>
            <p14:xfrm>
              <a:off x="2349720" y="2499907"/>
              <a:ext cx="197640" cy="41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4CF405-7B06-3344-87C2-25C554AD2C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720" y="2491267"/>
                <a:ext cx="21528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741424-4265-9542-9633-A6FBB3124F07}"/>
                  </a:ext>
                </a:extLst>
              </p14:cNvPr>
              <p14:cNvContentPartPr/>
              <p14:nvPr/>
            </p14:nvContentPartPr>
            <p14:xfrm>
              <a:off x="4352400" y="5131507"/>
              <a:ext cx="432360" cy="1255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741424-4265-9542-9633-A6FBB3124F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3760" y="5122507"/>
                <a:ext cx="450000" cy="12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ECCE01-D6D9-E649-9B0C-B2ECB8565C22}"/>
                  </a:ext>
                </a:extLst>
              </p14:cNvPr>
              <p14:cNvContentPartPr/>
              <p14:nvPr/>
            </p14:nvContentPartPr>
            <p14:xfrm rot="11148715">
              <a:off x="4815398" y="1906511"/>
              <a:ext cx="314044" cy="9120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ECCE01-D6D9-E649-9B0C-B2ECB8565C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1148715">
                <a:off x="4806764" y="1897513"/>
                <a:ext cx="331671" cy="92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F2D4F16-335E-EB45-B809-ED36F09116F1}"/>
                  </a:ext>
                </a:extLst>
              </p14:cNvPr>
              <p14:cNvContentPartPr/>
              <p14:nvPr/>
            </p14:nvContentPartPr>
            <p14:xfrm rot="9487774">
              <a:off x="1379050" y="4826532"/>
              <a:ext cx="1202568" cy="246039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F2D4F16-335E-EB45-B809-ED36F09116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9487774">
                <a:off x="1370411" y="4817526"/>
                <a:ext cx="1220205" cy="263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A39D315-991D-9544-A7FF-19F8E3D9BB24}"/>
                  </a:ext>
                </a:extLst>
              </p14:cNvPr>
              <p14:cNvContentPartPr/>
              <p14:nvPr/>
            </p14:nvContentPartPr>
            <p14:xfrm rot="19173090">
              <a:off x="2461025" y="4607224"/>
              <a:ext cx="178435" cy="377997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A39D315-991D-9544-A7FF-19F8E3D9BB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19173090">
                <a:off x="2452013" y="4598584"/>
                <a:ext cx="196098" cy="39563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51679A5-1CB8-7045-A60D-0C541EAA2FC2}"/>
              </a:ext>
            </a:extLst>
          </p:cNvPr>
          <p:cNvSpPr txBox="1"/>
          <p:nvPr/>
        </p:nvSpPr>
        <p:spPr>
          <a:xfrm>
            <a:off x="6587335" y="1682234"/>
            <a:ext cx="550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Under the Receiver-Operator Characteristic Curve</a:t>
            </a:r>
          </a:p>
        </p:txBody>
      </p:sp>
    </p:spTree>
    <p:extLst>
      <p:ext uri="{BB962C8B-B14F-4D97-AF65-F5344CB8AC3E}">
        <p14:creationId xmlns:p14="http://schemas.microsoft.com/office/powerpoint/2010/main" val="323060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B9385-7AF0-EE4F-A9B7-C2CFFBE5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Results: Model Significance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E90C50-8375-1442-A70E-EF2D347F5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" t="8351" r="1" b="5407"/>
          <a:stretch/>
        </p:blipFill>
        <p:spPr>
          <a:xfrm>
            <a:off x="1030256" y="1845426"/>
            <a:ext cx="10128434" cy="4450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1BCDD-3CF4-214D-9DD5-4940E610AE8E}"/>
              </a:ext>
            </a:extLst>
          </p:cNvPr>
          <p:cNvSpPr txBox="1"/>
          <p:nvPr/>
        </p:nvSpPr>
        <p:spPr>
          <a:xfrm rot="16200000">
            <a:off x="174758" y="3215079"/>
            <a:ext cx="13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1B07AA-8CB2-4148-BD50-BCC395452C44}"/>
              </a:ext>
            </a:extLst>
          </p:cNvPr>
          <p:cNvSpPr txBox="1"/>
          <p:nvPr/>
        </p:nvSpPr>
        <p:spPr>
          <a:xfrm>
            <a:off x="5313495" y="6265801"/>
            <a:ext cx="13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DBB51B-9B25-4E44-A241-B4B23D927323}"/>
              </a:ext>
            </a:extLst>
          </p:cNvPr>
          <p:cNvSpPr txBox="1"/>
          <p:nvPr/>
        </p:nvSpPr>
        <p:spPr>
          <a:xfrm>
            <a:off x="2386139" y="1476094"/>
            <a:ext cx="741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density of null AUC values (dotted line denotes the true model AUC) </a:t>
            </a:r>
          </a:p>
        </p:txBody>
      </p:sp>
    </p:spTree>
    <p:extLst>
      <p:ext uri="{BB962C8B-B14F-4D97-AF65-F5344CB8AC3E}">
        <p14:creationId xmlns:p14="http://schemas.microsoft.com/office/powerpoint/2010/main" val="244930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979C-0A62-0146-94EA-B8CB8CCE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/>
          <a:lstStyle/>
          <a:p>
            <a:r>
              <a:rPr lang="en-US" dirty="0"/>
              <a:t>Results: Interpretation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16E43-26AE-1C4D-988D-2C49C90E8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538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2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397</Words>
  <Application>Microsoft Macintosh PowerPoint</Application>
  <PresentationFormat>Widescreen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Generalizability of Subcortical Biomarkers for Early-Life Caregiving Adversity </vt:lpstr>
      <vt:lpstr>Introduction</vt:lpstr>
      <vt:lpstr>Background</vt:lpstr>
      <vt:lpstr>The Present Study</vt:lpstr>
      <vt:lpstr>Methods: Analysis</vt:lpstr>
      <vt:lpstr>Results: Predictive Performance</vt:lpstr>
      <vt:lpstr>Results: Model Significance</vt:lpstr>
      <vt:lpstr>Results: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Generalizability of Subcortical and Developmental Biomarkers of Early-Life Caregiving Adversity </dc:title>
  <dc:creator>Douglas, Ian J</dc:creator>
  <cp:lastModifiedBy>Douglas, Ian J</cp:lastModifiedBy>
  <cp:revision>4</cp:revision>
  <dcterms:created xsi:type="dcterms:W3CDTF">2020-09-01T15:27:55Z</dcterms:created>
  <dcterms:modified xsi:type="dcterms:W3CDTF">2020-09-01T18:41:39Z</dcterms:modified>
</cp:coreProperties>
</file>