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CBA88C8-6852-49E2-A686-DE5A133EB113}" type="datetimeFigureOut">
              <a:rPr lang="en-US" smtClean="0"/>
              <a:t>9/24/2019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04A3B28-C882-4294-AC6F-AAF7D3E46FF6}" type="slidenum">
              <a:rPr lang="en-US" smtClean="0"/>
              <a:t>‹#›</a:t>
            </a:fld>
            <a:endParaRPr lang="en-US"/>
          </a:p>
        </p:txBody>
      </p:sp>
    </p:spTree>
    <p:extLst>
      <p:ext uri="{BB962C8B-B14F-4D97-AF65-F5344CB8AC3E}">
        <p14:creationId xmlns:p14="http://schemas.microsoft.com/office/powerpoint/2010/main" val="79425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BA88C8-6852-49E2-A686-DE5A133EB11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A3B28-C882-4294-AC6F-AAF7D3E46FF6}" type="slidenum">
              <a:rPr lang="en-US" smtClean="0"/>
              <a:t>‹#›</a:t>
            </a:fld>
            <a:endParaRPr lang="en-US"/>
          </a:p>
        </p:txBody>
      </p:sp>
    </p:spTree>
    <p:extLst>
      <p:ext uri="{BB962C8B-B14F-4D97-AF65-F5344CB8AC3E}">
        <p14:creationId xmlns:p14="http://schemas.microsoft.com/office/powerpoint/2010/main" val="9592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BA88C8-6852-49E2-A686-DE5A133EB11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A3B28-C882-4294-AC6F-AAF7D3E46FF6}" type="slidenum">
              <a:rPr lang="en-US" smtClean="0"/>
              <a:t>‹#›</a:t>
            </a:fld>
            <a:endParaRPr lang="en-US"/>
          </a:p>
        </p:txBody>
      </p:sp>
    </p:spTree>
    <p:extLst>
      <p:ext uri="{BB962C8B-B14F-4D97-AF65-F5344CB8AC3E}">
        <p14:creationId xmlns:p14="http://schemas.microsoft.com/office/powerpoint/2010/main" val="29638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BA88C8-6852-49E2-A686-DE5A133EB11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A3B28-C882-4294-AC6F-AAF7D3E46FF6}" type="slidenum">
              <a:rPr lang="en-US" smtClean="0"/>
              <a:t>‹#›</a:t>
            </a:fld>
            <a:endParaRPr lang="en-US"/>
          </a:p>
        </p:txBody>
      </p:sp>
    </p:spTree>
    <p:extLst>
      <p:ext uri="{BB962C8B-B14F-4D97-AF65-F5344CB8AC3E}">
        <p14:creationId xmlns:p14="http://schemas.microsoft.com/office/powerpoint/2010/main" val="8475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BA88C8-6852-49E2-A686-DE5A133EB11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A3B28-C882-4294-AC6F-AAF7D3E46FF6}" type="slidenum">
              <a:rPr lang="en-US" smtClean="0"/>
              <a:t>‹#›</a:t>
            </a:fld>
            <a:endParaRPr lang="en-US"/>
          </a:p>
        </p:txBody>
      </p:sp>
    </p:spTree>
    <p:extLst>
      <p:ext uri="{BB962C8B-B14F-4D97-AF65-F5344CB8AC3E}">
        <p14:creationId xmlns:p14="http://schemas.microsoft.com/office/powerpoint/2010/main" val="4072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BA88C8-6852-49E2-A686-DE5A133EB113}"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A3B28-C882-4294-AC6F-AAF7D3E46FF6}" type="slidenum">
              <a:rPr lang="en-US" smtClean="0"/>
              <a:t>‹#›</a:t>
            </a:fld>
            <a:endParaRPr lang="en-US"/>
          </a:p>
        </p:txBody>
      </p:sp>
    </p:spTree>
    <p:extLst>
      <p:ext uri="{BB962C8B-B14F-4D97-AF65-F5344CB8AC3E}">
        <p14:creationId xmlns:p14="http://schemas.microsoft.com/office/powerpoint/2010/main" val="28986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BA88C8-6852-49E2-A686-DE5A133EB113}"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A3B28-C882-4294-AC6F-AAF7D3E46FF6}" type="slidenum">
              <a:rPr lang="en-US" smtClean="0"/>
              <a:t>‹#›</a:t>
            </a:fld>
            <a:endParaRPr lang="en-US"/>
          </a:p>
        </p:txBody>
      </p:sp>
    </p:spTree>
    <p:extLst>
      <p:ext uri="{BB962C8B-B14F-4D97-AF65-F5344CB8AC3E}">
        <p14:creationId xmlns:p14="http://schemas.microsoft.com/office/powerpoint/2010/main" val="183224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BA88C8-6852-49E2-A686-DE5A133EB113}"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A3B28-C882-4294-AC6F-AAF7D3E46FF6}" type="slidenum">
              <a:rPr lang="en-US" smtClean="0"/>
              <a:t>‹#›</a:t>
            </a:fld>
            <a:endParaRPr lang="en-US"/>
          </a:p>
        </p:txBody>
      </p:sp>
    </p:spTree>
    <p:extLst>
      <p:ext uri="{BB962C8B-B14F-4D97-AF65-F5344CB8AC3E}">
        <p14:creationId xmlns:p14="http://schemas.microsoft.com/office/powerpoint/2010/main" val="259120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A88C8-6852-49E2-A686-DE5A133EB113}"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A3B28-C882-4294-AC6F-AAF7D3E46FF6}" type="slidenum">
              <a:rPr lang="en-US" smtClean="0"/>
              <a:t>‹#›</a:t>
            </a:fld>
            <a:endParaRPr lang="en-US"/>
          </a:p>
        </p:txBody>
      </p:sp>
    </p:spTree>
    <p:extLst>
      <p:ext uri="{BB962C8B-B14F-4D97-AF65-F5344CB8AC3E}">
        <p14:creationId xmlns:p14="http://schemas.microsoft.com/office/powerpoint/2010/main" val="99998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7CBA88C8-6852-49E2-A686-DE5A133EB113}"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04A3B28-C882-4294-AC6F-AAF7D3E46FF6}" type="slidenum">
              <a:rPr lang="en-US" smtClean="0"/>
              <a:t>‹#›</a:t>
            </a:fld>
            <a:endParaRPr lang="en-US"/>
          </a:p>
        </p:txBody>
      </p:sp>
    </p:spTree>
    <p:extLst>
      <p:ext uri="{BB962C8B-B14F-4D97-AF65-F5344CB8AC3E}">
        <p14:creationId xmlns:p14="http://schemas.microsoft.com/office/powerpoint/2010/main" val="422386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CBA88C8-6852-49E2-A686-DE5A133EB113}" type="datetimeFigureOut">
              <a:rPr lang="en-US" smtClean="0"/>
              <a:t>9/24/2019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04A3B28-C882-4294-AC6F-AAF7D3E46FF6}" type="slidenum">
              <a:rPr lang="en-US" smtClean="0"/>
              <a:t>‹#›</a:t>
            </a:fld>
            <a:endParaRPr lang="en-US"/>
          </a:p>
        </p:txBody>
      </p:sp>
    </p:spTree>
    <p:extLst>
      <p:ext uri="{BB962C8B-B14F-4D97-AF65-F5344CB8AC3E}">
        <p14:creationId xmlns:p14="http://schemas.microsoft.com/office/powerpoint/2010/main" val="118077084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CBA88C8-6852-49E2-A686-DE5A133EB113}" type="datetimeFigureOut">
              <a:rPr lang="en-US" smtClean="0"/>
              <a:t>9/24/2019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04A3B28-C882-4294-AC6F-AAF7D3E46FF6}" type="slidenum">
              <a:rPr lang="en-US" smtClean="0"/>
              <a:t>‹#›</a:t>
            </a:fld>
            <a:endParaRPr lang="en-US"/>
          </a:p>
        </p:txBody>
      </p:sp>
    </p:spTree>
    <p:extLst>
      <p:ext uri="{BB962C8B-B14F-4D97-AF65-F5344CB8AC3E}">
        <p14:creationId xmlns:p14="http://schemas.microsoft.com/office/powerpoint/2010/main" val="1458086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425003"/>
            <a:ext cx="10782300" cy="3698264"/>
          </a:xfrm>
        </p:spPr>
        <p:txBody>
          <a:bodyPr/>
          <a:lstStyle/>
          <a:p>
            <a:pPr>
              <a:lnSpc>
                <a:spcPct val="100000"/>
              </a:lnSpc>
            </a:pP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sz="4800" b="1" dirty="0" smtClean="0"/>
              <a:t/>
            </a:r>
            <a:br>
              <a:rPr lang="en-US" sz="4800" b="1" dirty="0" smtClean="0"/>
            </a:br>
            <a:r>
              <a:rPr lang="en-US" sz="4800" b="1" dirty="0" smtClean="0"/>
              <a:t>Analyzing Chinese Restaurants in Lagos Nigeria</a:t>
            </a:r>
            <a:r>
              <a:rPr lang="en-US" sz="4800" dirty="0"/>
              <a:t/>
            </a:r>
            <a:br>
              <a:rPr lang="en-US" sz="4800" dirty="0"/>
            </a:br>
            <a:r>
              <a:rPr lang="en-US" dirty="0"/>
              <a:t/>
            </a:r>
            <a:br>
              <a:rPr lang="en-US" dirty="0"/>
            </a:br>
            <a:endParaRPr lang="en-US" dirty="0"/>
          </a:p>
        </p:txBody>
      </p:sp>
      <p:sp>
        <p:nvSpPr>
          <p:cNvPr id="3" name="Subtitle 2"/>
          <p:cNvSpPr>
            <a:spLocks noGrp="1"/>
          </p:cNvSpPr>
          <p:nvPr>
            <p:ph type="subTitle" idx="1"/>
          </p:nvPr>
        </p:nvSpPr>
        <p:spPr/>
        <p:txBody>
          <a:bodyPr/>
          <a:lstStyle/>
          <a:p>
            <a:r>
              <a:rPr lang="en-US" b="1" dirty="0" err="1"/>
              <a:t>Ijegwa</a:t>
            </a:r>
            <a:r>
              <a:rPr lang="en-US" b="1" dirty="0"/>
              <a:t> David Acheme</a:t>
            </a:r>
            <a:endParaRPr lang="en-US" dirty="0"/>
          </a:p>
        </p:txBody>
      </p:sp>
    </p:spTree>
    <p:extLst>
      <p:ext uri="{BB962C8B-B14F-4D97-AF65-F5344CB8AC3E}">
        <p14:creationId xmlns:p14="http://schemas.microsoft.com/office/powerpoint/2010/main" val="411916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556535"/>
          </a:xfrm>
        </p:spPr>
        <p:txBody>
          <a:bodyPr>
            <a:normAutofit fontScale="90000"/>
          </a:bodyPr>
          <a:lstStyle/>
          <a:p>
            <a:r>
              <a:rPr lang="en-US" b="1" dirty="0" smtClean="0"/>
              <a:t>Introduction</a:t>
            </a:r>
            <a:endParaRPr lang="en-US" dirty="0"/>
          </a:p>
        </p:txBody>
      </p:sp>
      <p:sp>
        <p:nvSpPr>
          <p:cNvPr id="3" name="Content Placeholder 2"/>
          <p:cNvSpPr>
            <a:spLocks noGrp="1"/>
          </p:cNvSpPr>
          <p:nvPr>
            <p:ph idx="1"/>
          </p:nvPr>
        </p:nvSpPr>
        <p:spPr>
          <a:xfrm>
            <a:off x="676656" y="1056068"/>
            <a:ext cx="10753725" cy="5190186"/>
          </a:xfrm>
        </p:spPr>
        <p:txBody>
          <a:bodyPr/>
          <a:lstStyle/>
          <a:p>
            <a:pPr algn="just"/>
            <a:r>
              <a:rPr lang="en-US" dirty="0"/>
              <a:t>The population of Chinese in Nigeria is increasingly growing, this is as a result of the growing trade relationship between both countries, currently all the major infrastructural works raging from railways, roads and power plants are handled by the expertise. With their presence comes also the need for their delicacies. In this work we intend to explore Chinese restaurants around one of the most popular hotels in Lagos and rank them based on user ratings so that we can make recommendations.  </a:t>
            </a:r>
          </a:p>
          <a:p>
            <a:endParaRPr lang="en-US" dirty="0"/>
          </a:p>
        </p:txBody>
      </p:sp>
    </p:spTree>
    <p:extLst>
      <p:ext uri="{BB962C8B-B14F-4D97-AF65-F5344CB8AC3E}">
        <p14:creationId xmlns:p14="http://schemas.microsoft.com/office/powerpoint/2010/main" val="48949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80304"/>
            <a:ext cx="10772775" cy="1114542"/>
          </a:xfrm>
        </p:spPr>
        <p:txBody>
          <a:bodyPr/>
          <a:lstStyle/>
          <a:p>
            <a:r>
              <a:rPr lang="en-US" dirty="0" smtClean="0"/>
              <a:t>The Data</a:t>
            </a:r>
            <a:endParaRPr lang="en-US" dirty="0"/>
          </a:p>
        </p:txBody>
      </p:sp>
      <p:sp>
        <p:nvSpPr>
          <p:cNvPr id="3" name="Content Placeholder 2"/>
          <p:cNvSpPr>
            <a:spLocks noGrp="1"/>
          </p:cNvSpPr>
          <p:nvPr>
            <p:ph idx="1"/>
          </p:nvPr>
        </p:nvSpPr>
        <p:spPr>
          <a:xfrm>
            <a:off x="676656" y="1043190"/>
            <a:ext cx="10753725" cy="5653824"/>
          </a:xfrm>
        </p:spPr>
        <p:txBody>
          <a:bodyPr/>
          <a:lstStyle/>
          <a:p>
            <a:pPr algn="just"/>
            <a:r>
              <a:rPr lang="en-US" dirty="0"/>
              <a:t>The data set we shall be utilizing for this work is retrieved from the foursquare location data provider API, it consists of the restaurant name, category, address, distance from the chosen hotel and id. This data is retrieved a JSON file and this is converted into a pandas data frame as shown in figure 1. </a:t>
            </a:r>
            <a:endParaRPr lang="en-US" dirty="0" smtClean="0"/>
          </a:p>
          <a:p>
            <a:pPr algn="just"/>
            <a:endParaRPr lang="en-US" dirty="0"/>
          </a:p>
        </p:txBody>
      </p:sp>
      <p:pic>
        <p:nvPicPr>
          <p:cNvPr id="4" name="Picture 3"/>
          <p:cNvPicPr/>
          <p:nvPr/>
        </p:nvPicPr>
        <p:blipFill>
          <a:blip r:embed="rId2"/>
          <a:stretch>
            <a:fillRect/>
          </a:stretch>
        </p:blipFill>
        <p:spPr>
          <a:xfrm>
            <a:off x="824248" y="2543492"/>
            <a:ext cx="8198149" cy="3625488"/>
          </a:xfrm>
          <a:prstGeom prst="rect">
            <a:avLst/>
          </a:prstGeom>
        </p:spPr>
      </p:pic>
    </p:spTree>
    <p:extLst>
      <p:ext uri="{BB962C8B-B14F-4D97-AF65-F5344CB8AC3E}">
        <p14:creationId xmlns:p14="http://schemas.microsoft.com/office/powerpoint/2010/main" val="401991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77561"/>
            <a:ext cx="10772775" cy="620929"/>
          </a:xfrm>
        </p:spPr>
        <p:txBody>
          <a:bodyPr>
            <a:normAutofit fontScale="90000"/>
          </a:bodyPr>
          <a:lstStyle/>
          <a:p>
            <a:r>
              <a:rPr lang="en-US" b="1" dirty="0" smtClean="0"/>
              <a:t/>
            </a:r>
            <a:br>
              <a:rPr lang="en-US" b="1" dirty="0" smtClean="0"/>
            </a:br>
            <a:r>
              <a:rPr lang="en-US" b="1" dirty="0" smtClean="0"/>
              <a:t>Methodology</a:t>
            </a:r>
            <a:r>
              <a:rPr lang="en-US" dirty="0"/>
              <a:t/>
            </a:r>
            <a:br>
              <a:rPr lang="en-US" dirty="0"/>
            </a:br>
            <a:endParaRPr lang="en-US" dirty="0"/>
          </a:p>
        </p:txBody>
      </p:sp>
      <p:sp>
        <p:nvSpPr>
          <p:cNvPr id="3" name="Content Placeholder 2"/>
          <p:cNvSpPr>
            <a:spLocks noGrp="1"/>
          </p:cNvSpPr>
          <p:nvPr>
            <p:ph idx="1"/>
          </p:nvPr>
        </p:nvSpPr>
        <p:spPr>
          <a:xfrm>
            <a:off x="676656" y="798490"/>
            <a:ext cx="10753725" cy="5628068"/>
          </a:xfrm>
        </p:spPr>
        <p:txBody>
          <a:bodyPr/>
          <a:lstStyle/>
          <a:p>
            <a:endParaRPr lang="en-US" dirty="0" smtClean="0"/>
          </a:p>
          <a:p>
            <a:endParaRPr lang="en-US" dirty="0"/>
          </a:p>
          <a:p>
            <a:r>
              <a:rPr lang="en-US" dirty="0" smtClean="0"/>
              <a:t>From </a:t>
            </a:r>
            <a:r>
              <a:rPr lang="en-US" dirty="0"/>
              <a:t>the </a:t>
            </a:r>
            <a:r>
              <a:rPr lang="en-US" dirty="0" err="1"/>
              <a:t>foursquare’s</a:t>
            </a:r>
            <a:r>
              <a:rPr lang="en-US" dirty="0"/>
              <a:t> API data, which were translated into a pandas data frame, we carried out the following exploratory analysis.</a:t>
            </a:r>
          </a:p>
          <a:p>
            <a:pPr lvl="0"/>
            <a:r>
              <a:rPr lang="en-US" dirty="0"/>
              <a:t>Visualization of all the Chinese restaurants in the neighborhood of the Federal Palace Hotel</a:t>
            </a:r>
          </a:p>
          <a:p>
            <a:pPr lvl="0"/>
            <a:r>
              <a:rPr lang="en-US" dirty="0"/>
              <a:t>Exploration of each of the restaurants within the neighborhood to find the users’ ratings</a:t>
            </a:r>
          </a:p>
          <a:p>
            <a:pPr lvl="0"/>
            <a:r>
              <a:rPr lang="en-US" dirty="0"/>
              <a:t>Exploration of the closest restaurant and the restaurant with the highest ratings to find the trending venues around it</a:t>
            </a:r>
          </a:p>
          <a:p>
            <a:endParaRPr lang="en-US" dirty="0"/>
          </a:p>
        </p:txBody>
      </p:sp>
    </p:spTree>
    <p:extLst>
      <p:ext uri="{BB962C8B-B14F-4D97-AF65-F5344CB8AC3E}">
        <p14:creationId xmlns:p14="http://schemas.microsoft.com/office/powerpoint/2010/main" val="37597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440625"/>
          </a:xfrm>
        </p:spPr>
        <p:txBody>
          <a:bodyPr>
            <a:normAutofit fontScale="90000"/>
          </a:bodyPr>
          <a:lstStyle/>
          <a:p>
            <a:r>
              <a:rPr lang="en-US" b="1" dirty="0" smtClean="0"/>
              <a:t/>
            </a:r>
            <a:br>
              <a:rPr lang="en-US" b="1" dirty="0" smtClean="0"/>
            </a:br>
            <a:r>
              <a:rPr lang="en-US" b="1" dirty="0" smtClean="0"/>
              <a:t>Results</a:t>
            </a:r>
            <a:r>
              <a:rPr lang="en-US" dirty="0"/>
              <a:t/>
            </a:r>
            <a:br>
              <a:rPr lang="en-US" dirty="0"/>
            </a:br>
            <a:endParaRPr lang="en-US" dirty="0"/>
          </a:p>
        </p:txBody>
      </p:sp>
      <p:sp>
        <p:nvSpPr>
          <p:cNvPr id="3" name="Content Placeholder 2"/>
          <p:cNvSpPr>
            <a:spLocks noGrp="1"/>
          </p:cNvSpPr>
          <p:nvPr>
            <p:ph idx="1"/>
          </p:nvPr>
        </p:nvSpPr>
        <p:spPr>
          <a:xfrm>
            <a:off x="450762" y="940158"/>
            <a:ext cx="11140224" cy="5589431"/>
          </a:xfrm>
        </p:spPr>
        <p:txBody>
          <a:bodyPr/>
          <a:lstStyle/>
          <a:p>
            <a:r>
              <a:rPr lang="en-US" dirty="0"/>
              <a:t>In this result section I present the findings defined in the methodology section</a:t>
            </a:r>
          </a:p>
          <a:p>
            <a:r>
              <a:rPr lang="en-US" b="1" dirty="0"/>
              <a:t>Visualization of all the Chinese restaurants in the neighborhood of the Federal Palace </a:t>
            </a:r>
            <a:r>
              <a:rPr lang="en-US" b="1" dirty="0" smtClean="0"/>
              <a:t>Hotel</a:t>
            </a:r>
          </a:p>
          <a:p>
            <a:endParaRPr lang="en-US" dirty="0"/>
          </a:p>
        </p:txBody>
      </p:sp>
      <p:pic>
        <p:nvPicPr>
          <p:cNvPr id="4" name="Picture 3"/>
          <p:cNvPicPr/>
          <p:nvPr/>
        </p:nvPicPr>
        <p:blipFill>
          <a:blip r:embed="rId2"/>
          <a:stretch>
            <a:fillRect/>
          </a:stretch>
        </p:blipFill>
        <p:spPr>
          <a:xfrm>
            <a:off x="1159099" y="2163651"/>
            <a:ext cx="9826580" cy="4211391"/>
          </a:xfrm>
          <a:prstGeom prst="rect">
            <a:avLst/>
          </a:prstGeom>
        </p:spPr>
      </p:pic>
    </p:spTree>
    <p:extLst>
      <p:ext uri="{BB962C8B-B14F-4D97-AF65-F5344CB8AC3E}">
        <p14:creationId xmlns:p14="http://schemas.microsoft.com/office/powerpoint/2010/main" val="39907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03319"/>
            <a:ext cx="10772775" cy="453504"/>
          </a:xfrm>
        </p:spPr>
        <p:txBody>
          <a:bodyPr>
            <a:normAutofit fontScale="90000"/>
          </a:bodyPr>
          <a:lstStyle/>
          <a:p>
            <a:r>
              <a:rPr lang="en-US" dirty="0" smtClean="0"/>
              <a:t>Results </a:t>
            </a:r>
            <a:r>
              <a:rPr lang="en-US" dirty="0" err="1" smtClean="0"/>
              <a:t>Con’td</a:t>
            </a:r>
            <a:endParaRPr lang="en-US" dirty="0"/>
          </a:p>
        </p:txBody>
      </p:sp>
      <p:sp>
        <p:nvSpPr>
          <p:cNvPr id="3" name="Content Placeholder 2"/>
          <p:cNvSpPr>
            <a:spLocks noGrp="1"/>
          </p:cNvSpPr>
          <p:nvPr>
            <p:ph idx="1"/>
          </p:nvPr>
        </p:nvSpPr>
        <p:spPr>
          <a:xfrm>
            <a:off x="244700" y="656824"/>
            <a:ext cx="11185682" cy="5898522"/>
          </a:xfrm>
        </p:spPr>
        <p:txBody>
          <a:bodyPr/>
          <a:lstStyle/>
          <a:p>
            <a:r>
              <a:rPr lang="en-US" dirty="0"/>
              <a:t>we further explore the following restaurants; Airforce base Restaurant, New China Restaurant, and Saffron Restaurant. This is to enable us determine their user ratings and rank them accordingly, the results of this is shown in figures </a:t>
            </a:r>
            <a:r>
              <a:rPr lang="en-US" dirty="0" smtClean="0"/>
              <a:t>4-6</a:t>
            </a:r>
          </a:p>
          <a:p>
            <a:endParaRPr lang="en-US" dirty="0"/>
          </a:p>
        </p:txBody>
      </p:sp>
      <p:pic>
        <p:nvPicPr>
          <p:cNvPr id="4" name="Picture 3"/>
          <p:cNvPicPr/>
          <p:nvPr/>
        </p:nvPicPr>
        <p:blipFill>
          <a:blip r:embed="rId2"/>
          <a:stretch>
            <a:fillRect/>
          </a:stretch>
        </p:blipFill>
        <p:spPr>
          <a:xfrm>
            <a:off x="561304" y="1867803"/>
            <a:ext cx="5943600" cy="2246630"/>
          </a:xfrm>
          <a:prstGeom prst="rect">
            <a:avLst/>
          </a:prstGeom>
        </p:spPr>
      </p:pic>
      <p:pic>
        <p:nvPicPr>
          <p:cNvPr id="6" name="Picture 5"/>
          <p:cNvPicPr/>
          <p:nvPr/>
        </p:nvPicPr>
        <p:blipFill>
          <a:blip r:embed="rId3"/>
          <a:stretch>
            <a:fillRect/>
          </a:stretch>
        </p:blipFill>
        <p:spPr>
          <a:xfrm>
            <a:off x="6504904" y="1983345"/>
            <a:ext cx="5369417" cy="2131088"/>
          </a:xfrm>
          <a:prstGeom prst="rect">
            <a:avLst/>
          </a:prstGeom>
        </p:spPr>
      </p:pic>
      <p:pic>
        <p:nvPicPr>
          <p:cNvPr id="7" name="Picture 6"/>
          <p:cNvPicPr/>
          <p:nvPr/>
        </p:nvPicPr>
        <p:blipFill>
          <a:blip r:embed="rId4"/>
          <a:stretch>
            <a:fillRect/>
          </a:stretch>
        </p:blipFill>
        <p:spPr>
          <a:xfrm>
            <a:off x="2865741" y="4572000"/>
            <a:ext cx="5943600" cy="1794067"/>
          </a:xfrm>
          <a:prstGeom prst="rect">
            <a:avLst/>
          </a:prstGeom>
        </p:spPr>
      </p:pic>
    </p:spTree>
    <p:extLst>
      <p:ext uri="{BB962C8B-B14F-4D97-AF65-F5344CB8AC3E}">
        <p14:creationId xmlns:p14="http://schemas.microsoft.com/office/powerpoint/2010/main" val="428169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18941"/>
            <a:ext cx="10772775" cy="1107583"/>
          </a:xfrm>
        </p:spPr>
        <p:txBody>
          <a:bodyPr>
            <a:normAutofit fontScale="90000"/>
          </a:bodyPr>
          <a:lstStyle/>
          <a:p>
            <a:r>
              <a:rPr lang="en-US" b="1" dirty="0" smtClean="0"/>
              <a:t/>
            </a:r>
            <a:br>
              <a:rPr lang="en-US" b="1" dirty="0" smtClean="0"/>
            </a:br>
            <a:r>
              <a:rPr lang="en-US" b="1" dirty="0" smtClean="0"/>
              <a:t>Exploration </a:t>
            </a:r>
            <a:r>
              <a:rPr lang="en-US" b="1" dirty="0"/>
              <a:t>of Popular and Trending Venues around the Federal Palace Hotel</a:t>
            </a:r>
            <a:r>
              <a:rPr lang="en-US" dirty="0"/>
              <a:t/>
            </a:r>
            <a:br>
              <a:rPr lang="en-US" dirty="0"/>
            </a:br>
            <a:endParaRPr lang="en-US" dirty="0"/>
          </a:p>
        </p:txBody>
      </p:sp>
      <p:sp>
        <p:nvSpPr>
          <p:cNvPr id="3" name="Content Placeholder 2"/>
          <p:cNvSpPr>
            <a:spLocks noGrp="1"/>
          </p:cNvSpPr>
          <p:nvPr>
            <p:ph idx="1"/>
          </p:nvPr>
        </p:nvSpPr>
        <p:spPr>
          <a:xfrm>
            <a:off x="676656" y="1326524"/>
            <a:ext cx="10753725" cy="4451341"/>
          </a:xfrm>
        </p:spPr>
        <p:txBody>
          <a:bodyPr/>
          <a:lstStyle/>
          <a:p>
            <a:r>
              <a:rPr lang="en-US" dirty="0"/>
              <a:t>I further sought to find out the most popular venues around the hotel, using the foursquare API we obtained the JSON file containing this information and converted it into a pandas </a:t>
            </a:r>
            <a:r>
              <a:rPr lang="en-US" dirty="0" err="1"/>
              <a:t>dataframe</a:t>
            </a:r>
            <a:r>
              <a:rPr lang="en-US" dirty="0"/>
              <a:t>. Then using the folium library, I show a Map of the popular locations around the federal palace hotel. Figure 7.</a:t>
            </a:r>
          </a:p>
          <a:p>
            <a:endParaRPr lang="en-US" dirty="0"/>
          </a:p>
        </p:txBody>
      </p:sp>
      <p:pic>
        <p:nvPicPr>
          <p:cNvPr id="4" name="Picture 3"/>
          <p:cNvPicPr/>
          <p:nvPr/>
        </p:nvPicPr>
        <p:blipFill>
          <a:blip r:embed="rId2"/>
          <a:stretch>
            <a:fillRect/>
          </a:stretch>
        </p:blipFill>
        <p:spPr>
          <a:xfrm>
            <a:off x="2176529" y="2714526"/>
            <a:ext cx="7186411" cy="3596122"/>
          </a:xfrm>
          <a:prstGeom prst="rect">
            <a:avLst/>
          </a:prstGeom>
        </p:spPr>
      </p:pic>
    </p:spTree>
    <p:extLst>
      <p:ext uri="{BB962C8B-B14F-4D97-AF65-F5344CB8AC3E}">
        <p14:creationId xmlns:p14="http://schemas.microsoft.com/office/powerpoint/2010/main" val="342989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51804"/>
            <a:ext cx="10772775" cy="543656"/>
          </a:xfrm>
        </p:spPr>
        <p:txBody>
          <a:bodyPr>
            <a:normAutofit fontScale="90000"/>
          </a:bodyPr>
          <a:lstStyle/>
          <a:p>
            <a:r>
              <a:rPr lang="en-US" dirty="0" smtClean="0"/>
              <a:t>Discussion</a:t>
            </a:r>
            <a:endParaRPr lang="en-US" dirty="0"/>
          </a:p>
        </p:txBody>
      </p:sp>
      <p:sp>
        <p:nvSpPr>
          <p:cNvPr id="3" name="Content Placeholder 2"/>
          <p:cNvSpPr>
            <a:spLocks noGrp="1"/>
          </p:cNvSpPr>
          <p:nvPr>
            <p:ph idx="1"/>
          </p:nvPr>
        </p:nvSpPr>
        <p:spPr>
          <a:xfrm>
            <a:off x="676656" y="695460"/>
            <a:ext cx="10753725" cy="5859886"/>
          </a:xfrm>
        </p:spPr>
        <p:txBody>
          <a:bodyPr/>
          <a:lstStyle/>
          <a:p>
            <a:endParaRPr lang="en-US" dirty="0" smtClean="0"/>
          </a:p>
          <a:p>
            <a:endParaRPr lang="en-US" dirty="0"/>
          </a:p>
          <a:p>
            <a:pPr algn="just"/>
            <a:r>
              <a:rPr lang="en-US" dirty="0" smtClean="0"/>
              <a:t>From </a:t>
            </a:r>
            <a:r>
              <a:rPr lang="en-US" dirty="0"/>
              <a:t>the exploration and analysis of the location data of the Chinese restaurants in the neighborhood of the federal palace hotel, one of the foremost hotels in Nigeria’s commercial center, Lagos, we found that there are </a:t>
            </a:r>
            <a:r>
              <a:rPr lang="en-US" dirty="0" err="1"/>
              <a:t>upto</a:t>
            </a:r>
            <a:r>
              <a:rPr lang="en-US" dirty="0"/>
              <a:t> five restaurants that offer Chinese foods within its neighborhood. However the main goal of this project which was to rank these restaurants based on user ratings was not achieved as the available data from foursquare API showed that there are zero ratings for all the hotels.</a:t>
            </a:r>
          </a:p>
          <a:p>
            <a:endParaRPr lang="en-US" dirty="0"/>
          </a:p>
        </p:txBody>
      </p:sp>
    </p:spTree>
    <p:extLst>
      <p:ext uri="{BB962C8B-B14F-4D97-AF65-F5344CB8AC3E}">
        <p14:creationId xmlns:p14="http://schemas.microsoft.com/office/powerpoint/2010/main" val="245306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64682"/>
            <a:ext cx="10772775" cy="505019"/>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676656" y="785611"/>
            <a:ext cx="10753725" cy="5602309"/>
          </a:xfrm>
        </p:spPr>
        <p:txBody>
          <a:bodyPr/>
          <a:lstStyle/>
          <a:p>
            <a:endParaRPr lang="en-US" dirty="0" smtClean="0"/>
          </a:p>
          <a:p>
            <a:endParaRPr lang="en-US" dirty="0"/>
          </a:p>
          <a:p>
            <a:pPr algn="just"/>
            <a:r>
              <a:rPr lang="en-US" dirty="0" smtClean="0"/>
              <a:t>In </a:t>
            </a:r>
            <a:r>
              <a:rPr lang="en-US" dirty="0"/>
              <a:t>this project I set out to explore Chinese restaurants around a foremost Nigerian Hotel and to rank them based on user ratings. This would have presented an evidence based recommendation data to people desirous of Chinese delicacies within that neighborhood. However available data showed that there are zero ratings for this restaurants. One of two factors might be responsible for this; the restaurants have no online presence or the foursquare location data provider needs to update their database. </a:t>
            </a:r>
          </a:p>
          <a:p>
            <a:endParaRPr lang="en-US" dirty="0"/>
          </a:p>
        </p:txBody>
      </p:sp>
    </p:spTree>
    <p:extLst>
      <p:ext uri="{BB962C8B-B14F-4D97-AF65-F5344CB8AC3E}">
        <p14:creationId xmlns:p14="http://schemas.microsoft.com/office/powerpoint/2010/main" val="59963008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17</TotalTime>
  <Words>527</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 Light</vt:lpstr>
      <vt:lpstr>Metropolitan</vt:lpstr>
      <vt:lpstr>      Analyzing Chinese Restaurants in Lagos Nigeria  </vt:lpstr>
      <vt:lpstr>Introduction</vt:lpstr>
      <vt:lpstr>The Data</vt:lpstr>
      <vt:lpstr> Methodology </vt:lpstr>
      <vt:lpstr> Results </vt:lpstr>
      <vt:lpstr>Results Con’td</vt:lpstr>
      <vt:lpstr> Exploration of Popular and Trending Venues around the Federal Palace Hotel </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Chinese Restaurants in Lagos Nigeria</dc:title>
  <dc:creator>user</dc:creator>
  <cp:lastModifiedBy>user</cp:lastModifiedBy>
  <cp:revision>2</cp:revision>
  <dcterms:created xsi:type="dcterms:W3CDTF">2019-09-24T22:09:39Z</dcterms:created>
  <dcterms:modified xsi:type="dcterms:W3CDTF">2019-09-24T22:27:00Z</dcterms:modified>
</cp:coreProperties>
</file>