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1" r:id="rId24"/>
    <p:sldId id="282" r:id="rId25"/>
    <p:sldId id="288" r:id="rId26"/>
    <p:sldId id="283" r:id="rId27"/>
    <p:sldId id="284" r:id="rId28"/>
    <p:sldId id="285" r:id="rId29"/>
    <p:sldId id="287" r:id="rId30"/>
    <p:sldId id="28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/>
    <p:restoredTop sz="94628"/>
  </p:normalViewPr>
  <p:slideViewPr>
    <p:cSldViewPr snapToGrid="0" snapToObjects="1">
      <p:cViewPr>
        <p:scale>
          <a:sx n="124" d="100"/>
          <a:sy n="124" d="100"/>
        </p:scale>
        <p:origin x="-1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8DE9-0E8E-854D-B82A-A3435CF8E78D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B60C3-1443-504A-9B09-64D90236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6DDB-C962-7A49-BEDB-AA4CA7099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6E7BF-A46C-C148-82D6-9A551E9A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A0A1-6151-C144-97B3-E21C6CB2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9FE-C487-E94C-836F-9D88B14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NotAboutCode.com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2C7F-4107-3C47-BDCE-361BD53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AE75-AD1F-DC4E-BD17-765BBF34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745B-A6CF-0540-B030-AF35E72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A801-4549-7F47-A86E-AB0A92BA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D6DE-CD22-6442-A4C6-A6B2AC6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5BF9-00B5-9F4B-8AAC-730CC90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2EB07-6190-F143-9B8B-F48F6C80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8E32-2AA4-6841-8566-89549ACDB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0ECB-A67D-C549-A0D2-642B62A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7A6B-3E87-4E42-B7D6-2502B5AC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871C-0AF9-FD4A-9848-6AF26670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9E7E-62D1-C146-9D23-5D7C3FD1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26DD-49C8-4A4A-8A70-32561927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B5C3-0F1C-3B4D-81BA-D5E49772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94B0-94CE-D24B-ABC1-4B5A276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FB73-46F0-7F4D-AEA3-57A8ECDF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1B13-0DBF-4643-8305-3EB6DC8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DA1B2-04F9-EB47-8D7D-57C519E9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C2D7-FED5-1945-AE22-E806F764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DD57-51E5-9C40-B078-733EC379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0E06-0F24-4746-846C-78CBDD69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26B-6FE0-7C44-8CC7-3FFA8AD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9B88-B048-6242-B5E5-B13650B7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4B62-A04E-0648-ACCB-AE2F6B50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52D1-39D4-A84F-A6E6-1A5CDFE3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415C-1E49-2147-8F96-E0D668E6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262C-D7E2-374D-9BEA-6EED123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D9E7-150F-D841-BF87-9E0B0F2E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BCD8-37B9-8541-AEDC-89A20AE7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FF6C-FCA4-2043-AE42-81E4AEF8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F40-12A0-1C4D-A89F-6E9D28465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96B18-FDE0-E945-9DD3-2B9EED97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C8739-B929-5F4C-B006-8FEA5C7D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AB297-ED06-8748-B935-60E7A6AE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50438-CC5E-3D47-9387-CE32A245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1E9-D8FC-2B4C-A015-2A0A569D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BBE5-ABEF-5F45-9E22-A3E6F7B7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CF56-7AE8-6747-A537-29B0401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6D0B-B4B2-4846-B7CD-AE6EAAF4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5EA4-8B1A-CB48-A842-0748975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73FB-2FC3-7244-B1EA-0326F2A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DF0A-33A8-A745-9B33-B5DE6B24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4BCF-22C0-2A4F-8502-FE730A7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53AD-1DC5-F941-ACB0-8B9CE481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2F65-3C4F-8848-934B-99330A9F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CC110-56FE-8D45-9695-F0582E13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194-79F2-5348-9CB9-60B6ECDD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B8D1-649B-CF4E-9231-3F6E240F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EFC-5629-EB4B-A339-89B1B117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D63BF-D33F-A345-B1A0-61400D60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4AADC-244A-BF4C-861A-296506C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5F3A-F8B5-C643-9B26-61A60389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63AF-DFD2-C34B-96BF-99FFCDE0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82E9-32AD-7741-8732-84C83C0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2B856-8FE5-8245-92CB-ED45B294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E148-2205-ED4B-9852-A6715BFB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2F1F-9448-EC42-B910-9510A1D4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90A-E159-674E-8235-670D9DF1FE9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CA14-F9D8-8448-868F-1B868A21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638A-0D32-2647-9B9F-A76412B0B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AD6F-BE8D-584A-B9FE-A28AD1BE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97155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Deployment with High Availability</a:t>
            </a:r>
            <a:r>
              <a:rPr lang="th-TH" dirty="0"/>
              <a:t> </a:t>
            </a:r>
            <a:br>
              <a:rPr lang="th-TH" dirty="0"/>
            </a:br>
            <a:r>
              <a:rPr lang="en-US" dirty="0"/>
              <a:t>(Deploy </a:t>
            </a:r>
            <a:r>
              <a:rPr lang="th-TH" dirty="0"/>
              <a:t>ยังไงไม่ให้เว็บล่ม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DCBE8-B7CC-A64A-B4C8-4FAFCA9DC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NotAboutCode.com</a:t>
            </a: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F19B3F2-93F3-104C-AE6D-FC42B53926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6"/>
    </mc:Choice>
    <mc:Fallback xmlns="">
      <p:transition spd="slow" advTm="8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742363C7-B625-7343-A1B9-5DF75A3182F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A457DFFE-F97B-B04F-AE32-819C01D8B092}"/>
              </a:ext>
            </a:extLst>
          </p:cNvPr>
          <p:cNvSpPr/>
          <p:nvPr/>
        </p:nvSpPr>
        <p:spPr>
          <a:xfrm>
            <a:off x="6318896" y="3965532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BC206DD5-6984-F64E-A672-02A30077DAF8}"/>
              </a:ext>
            </a:extLst>
          </p:cNvPr>
          <p:cNvSpPr/>
          <p:nvPr/>
        </p:nvSpPr>
        <p:spPr>
          <a:xfrm>
            <a:off x="6370046" y="5743008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5864464" y="189911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5864464" y="3555126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5864464" y="5211134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0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In-Place vs. Replace --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In-Place doesn’t spin up new server</a:t>
            </a:r>
          </a:p>
          <a:p>
            <a:pPr lvl="1"/>
            <a:r>
              <a:rPr lang="en-US" dirty="0"/>
              <a:t>There is a slight moment that the server is not available from:</a:t>
            </a:r>
          </a:p>
          <a:p>
            <a:pPr lvl="2"/>
            <a:r>
              <a:rPr lang="en-US" dirty="0"/>
              <a:t>Copying (code, binary, etc.)</a:t>
            </a:r>
          </a:p>
          <a:p>
            <a:pPr lvl="2"/>
            <a:r>
              <a:rPr lang="en-US" dirty="0"/>
              <a:t>Rebooting (server, OS, etc.)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Replace spin up new server</a:t>
            </a:r>
          </a:p>
          <a:p>
            <a:pPr lvl="1"/>
            <a:r>
              <a:rPr lang="en-US" dirty="0"/>
              <a:t>Almost no downtime</a:t>
            </a:r>
          </a:p>
          <a:p>
            <a:pPr lvl="2"/>
            <a:r>
              <a:rPr lang="en-US" dirty="0"/>
              <a:t>Rely on </a:t>
            </a:r>
            <a:r>
              <a:rPr lang="en-US" dirty="0" err="1"/>
              <a:t>LoadBalancer</a:t>
            </a:r>
            <a:r>
              <a:rPr lang="en-US" dirty="0"/>
              <a:t> to switch</a:t>
            </a:r>
          </a:p>
          <a:p>
            <a:pPr lvl="1"/>
            <a:r>
              <a:rPr lang="en-US" dirty="0"/>
              <a:t>Less risk</a:t>
            </a:r>
          </a:p>
          <a:p>
            <a:pPr lvl="2"/>
            <a:r>
              <a:rPr lang="en-US" dirty="0"/>
              <a:t>Start fresh, no state from previous server</a:t>
            </a:r>
          </a:p>
          <a:p>
            <a:pPr lvl="1"/>
            <a:r>
              <a:rPr lang="en-US" dirty="0"/>
              <a:t>Expensive if not in Cloud environment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2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D31E1F75-CEAD-6549-98C9-452FEB317D3F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BBD388A-B060-504A-8630-336F9C45635C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996570E-0C5D-D34A-A5E9-50FAC58BA3BF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2F61160A-170C-1142-A04C-A2A46973DB0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F93CEF8F-98FF-F246-8E67-061B78B602E7}"/>
              </a:ext>
            </a:extLst>
          </p:cNvPr>
          <p:cNvSpPr/>
          <p:nvPr/>
        </p:nvSpPr>
        <p:spPr>
          <a:xfrm>
            <a:off x="6318896" y="3965532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6D62E398-38DF-4140-A720-AC0CC1DDF976}"/>
              </a:ext>
            </a:extLst>
          </p:cNvPr>
          <p:cNvSpPr/>
          <p:nvPr/>
        </p:nvSpPr>
        <p:spPr>
          <a:xfrm>
            <a:off x="6385167" y="5754275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D31E1F75-CEAD-6549-98C9-452FEB317D3F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2F61160A-170C-1142-A04C-A2A46973DB0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6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AA4A2F3D-E790-2240-B67C-1BD6C77D6F12}"/>
              </a:ext>
            </a:extLst>
          </p:cNvPr>
          <p:cNvSpPr/>
          <p:nvPr/>
        </p:nvSpPr>
        <p:spPr>
          <a:xfrm>
            <a:off x="7741447" y="3508826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AD4BE37D-F5BC-0B4A-8AAB-86D87A5C6E6C}"/>
              </a:ext>
            </a:extLst>
          </p:cNvPr>
          <p:cNvSpPr/>
          <p:nvPr/>
        </p:nvSpPr>
        <p:spPr>
          <a:xfrm>
            <a:off x="6269448" y="3998464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0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4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DB9-45E9-364C-A9F5-33A316DE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12C3-CF7C-EB42-835B-47674B0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Deployment Could Take your Site Down</a:t>
            </a:r>
            <a:endParaRPr lang="th-TH" dirty="0"/>
          </a:p>
          <a:p>
            <a:r>
              <a:rPr lang="en-US" dirty="0"/>
              <a:t>Deployment Categorization &amp; Example</a:t>
            </a:r>
            <a:endParaRPr lang="th-TH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In-Place vs Replace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All-at-once vs Rolling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Blue-Green Deployment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Canary Deployment</a:t>
            </a:r>
          </a:p>
        </p:txBody>
      </p:sp>
    </p:spTree>
    <p:extLst>
      <p:ext uri="{BB962C8B-B14F-4D97-AF65-F5344CB8AC3E}">
        <p14:creationId xmlns:p14="http://schemas.microsoft.com/office/powerpoint/2010/main" val="170462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1B2-E293-4A45-AD37-A8F1E099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8102-2308-3A48-9031-A964248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pPr lvl="1"/>
            <a:r>
              <a:rPr lang="en-US" dirty="0"/>
              <a:t>Speed</a:t>
            </a:r>
          </a:p>
          <a:p>
            <a:pPr lvl="2"/>
            <a:r>
              <a:rPr lang="en-US" dirty="0"/>
              <a:t>x servers at a time</a:t>
            </a:r>
          </a:p>
          <a:p>
            <a:pPr lvl="2"/>
            <a:r>
              <a:rPr lang="en-US" dirty="0"/>
              <a:t>x% at a time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Rollback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10 servers </a:t>
            </a:r>
          </a:p>
          <a:p>
            <a:pPr lvl="2"/>
            <a:r>
              <a:rPr lang="en-US" dirty="0"/>
              <a:t>3 – 3 – 3 – 1   </a:t>
            </a:r>
          </a:p>
          <a:p>
            <a:pPr lvl="2"/>
            <a:r>
              <a:rPr lang="en-US" dirty="0"/>
              <a:t>Guarantee at least 7 servers running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All-at-once vs Rolling --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All-at-once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Possibility of a slight moment of downtime</a:t>
            </a:r>
          </a:p>
          <a:p>
            <a:pPr lvl="1"/>
            <a:r>
              <a:rPr lang="en-US" dirty="0"/>
              <a:t>Risk of pushing bad version</a:t>
            </a:r>
          </a:p>
          <a:p>
            <a:r>
              <a:rPr lang="en-US" dirty="0"/>
              <a:t>Replace spin up new server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Minimum disruption if the new version causes failure (x % of users will be affected) </a:t>
            </a:r>
          </a:p>
          <a:p>
            <a:pPr lvl="1"/>
            <a:r>
              <a:rPr lang="en-US" dirty="0"/>
              <a:t>Rollback complexity</a:t>
            </a:r>
          </a:p>
          <a:p>
            <a:pPr lvl="1"/>
            <a:r>
              <a:rPr lang="en-US" b="1" dirty="0"/>
              <a:t>No downtime but Temporary Reduced capacity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</p:spTree>
    <p:extLst>
      <p:ext uri="{BB962C8B-B14F-4D97-AF65-F5344CB8AC3E}">
        <p14:creationId xmlns:p14="http://schemas.microsoft.com/office/powerpoint/2010/main" val="352505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8DAC3-91F0-B84D-8173-2BE5D40FFDB8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2980422" cy="119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3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8DAC3-91F0-B84D-8173-2BE5D40FFDB8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2980422" cy="119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52F05406-08A8-5A40-8D4E-CD23C36E64D1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04BEC9-F6EF-EE4B-9F7D-723921F93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072194"/>
              </p:ext>
            </p:extLst>
          </p:nvPr>
        </p:nvGraphicFramePr>
        <p:xfrm>
          <a:off x="838200" y="1825625"/>
          <a:ext cx="10515600" cy="39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89">
                  <a:extLst>
                    <a:ext uri="{9D8B030D-6E8A-4147-A177-3AD203B41FA5}">
                      <a16:colId xmlns:a16="http://schemas.microsoft.com/office/drawing/2014/main" val="2233363302"/>
                    </a:ext>
                  </a:extLst>
                </a:gridCol>
                <a:gridCol w="4178460">
                  <a:extLst>
                    <a:ext uri="{9D8B030D-6E8A-4147-A177-3AD203B41FA5}">
                      <a16:colId xmlns:a16="http://schemas.microsoft.com/office/drawing/2014/main" val="2035979401"/>
                    </a:ext>
                  </a:extLst>
                </a:gridCol>
                <a:gridCol w="4929851">
                  <a:extLst>
                    <a:ext uri="{9D8B030D-6E8A-4147-A177-3AD203B41FA5}">
                      <a16:colId xmlns:a16="http://schemas.microsoft.com/office/drawing/2014/main" val="2599468790"/>
                    </a:ext>
                  </a:extLst>
                </a:gridCol>
              </a:tblGrid>
              <a:tr h="573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All-at-once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209075"/>
                  </a:ext>
                </a:extLst>
              </a:tr>
              <a:tr h="1688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Fastest</a:t>
                      </a:r>
                    </a:p>
                    <a:p>
                      <a:pPr algn="ctr"/>
                      <a:r>
                        <a:rPr lang="en-US" dirty="0"/>
                        <a:t>Riskiest</a:t>
                      </a:r>
                    </a:p>
                    <a:p>
                      <a:pPr algn="ctr"/>
                      <a:r>
                        <a:rPr lang="en-US" dirty="0"/>
                        <a:t>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39964"/>
                  </a:ext>
                </a:extLst>
              </a:tr>
              <a:tr h="1688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Slowest</a:t>
                      </a:r>
                    </a:p>
                    <a:p>
                      <a:pPr algn="ctr"/>
                      <a:r>
                        <a:rPr lang="en-US" dirty="0" err="1"/>
                        <a:t>Saftest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2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1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755A8-B182-E748-9760-A3E72DCF398D}"/>
              </a:ext>
            </a:extLst>
          </p:cNvPr>
          <p:cNvCxnSpPr>
            <a:cxnSpLocks/>
          </p:cNvCxnSpPr>
          <p:nvPr/>
        </p:nvCxnSpPr>
        <p:spPr>
          <a:xfrm flipV="1">
            <a:off x="6765206" y="271349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BC130-C381-C142-B313-5769AD83D7AD}"/>
              </a:ext>
            </a:extLst>
          </p:cNvPr>
          <p:cNvCxnSpPr>
            <a:cxnSpLocks/>
          </p:cNvCxnSpPr>
          <p:nvPr/>
        </p:nvCxnSpPr>
        <p:spPr>
          <a:xfrm>
            <a:off x="6765206" y="401680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28B3E7-6169-E54A-8ACF-A08D43A85AA7}"/>
              </a:ext>
            </a:extLst>
          </p:cNvPr>
          <p:cNvCxnSpPr>
            <a:cxnSpLocks/>
          </p:cNvCxnSpPr>
          <p:nvPr/>
        </p:nvCxnSpPr>
        <p:spPr>
          <a:xfrm>
            <a:off x="6765206" y="428231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3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755A8-B182-E748-9760-A3E72DCF398D}"/>
              </a:ext>
            </a:extLst>
          </p:cNvPr>
          <p:cNvCxnSpPr>
            <a:cxnSpLocks/>
          </p:cNvCxnSpPr>
          <p:nvPr/>
        </p:nvCxnSpPr>
        <p:spPr>
          <a:xfrm flipV="1">
            <a:off x="6765206" y="271349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BC130-C381-C142-B313-5769AD83D7AD}"/>
              </a:ext>
            </a:extLst>
          </p:cNvPr>
          <p:cNvCxnSpPr>
            <a:cxnSpLocks/>
          </p:cNvCxnSpPr>
          <p:nvPr/>
        </p:nvCxnSpPr>
        <p:spPr>
          <a:xfrm>
            <a:off x="6765206" y="401680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28B3E7-6169-E54A-8ACF-A08D43A85AA7}"/>
              </a:ext>
            </a:extLst>
          </p:cNvPr>
          <p:cNvCxnSpPr>
            <a:cxnSpLocks/>
          </p:cNvCxnSpPr>
          <p:nvPr/>
        </p:nvCxnSpPr>
        <p:spPr>
          <a:xfrm>
            <a:off x="6765206" y="428231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39F8BA-82DF-BA4B-92E8-D843EDAC2141}"/>
              </a:ext>
            </a:extLst>
          </p:cNvPr>
          <p:cNvGrpSpPr/>
          <p:nvPr/>
        </p:nvGrpSpPr>
        <p:grpSpPr>
          <a:xfrm flipH="1" flipV="1">
            <a:off x="4239962" y="2690346"/>
            <a:ext cx="862851" cy="2869674"/>
            <a:chOff x="4239962" y="2690346"/>
            <a:chExt cx="862851" cy="28696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755A8-B182-E748-9760-A3E72DCF3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9962" y="269034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ABC130-C381-C142-B313-5769AD83D7AD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399365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28B3E7-6169-E54A-8ACF-A08D43A85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425916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97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39F8BA-82DF-BA4B-92E8-D843EDAC2141}"/>
              </a:ext>
            </a:extLst>
          </p:cNvPr>
          <p:cNvGrpSpPr/>
          <p:nvPr/>
        </p:nvGrpSpPr>
        <p:grpSpPr>
          <a:xfrm flipH="1" flipV="1">
            <a:off x="4239962" y="2690346"/>
            <a:ext cx="862851" cy="2869674"/>
            <a:chOff x="4239962" y="2690346"/>
            <a:chExt cx="862851" cy="28696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755A8-B182-E748-9760-A3E72DCF3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9962" y="269034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ABC130-C381-C142-B313-5769AD83D7AD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399365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28B3E7-6169-E54A-8ACF-A08D43A85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425916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Multiply 17">
            <a:extLst>
              <a:ext uri="{FF2B5EF4-FFF2-40B4-BE49-F238E27FC236}">
                <a16:creationId xmlns:a16="http://schemas.microsoft.com/office/drawing/2014/main" id="{9AEBCFBB-7150-CB42-BFDA-2BDFD8B52C90}"/>
              </a:ext>
            </a:extLst>
          </p:cNvPr>
          <p:cNvSpPr/>
          <p:nvPr/>
        </p:nvSpPr>
        <p:spPr>
          <a:xfrm>
            <a:off x="8159435" y="2186408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9467D800-0A4A-CB4A-BCB3-D0449A88EE02}"/>
              </a:ext>
            </a:extLst>
          </p:cNvPr>
          <p:cNvSpPr/>
          <p:nvPr/>
        </p:nvSpPr>
        <p:spPr>
          <a:xfrm>
            <a:off x="8159435" y="374869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B3543382-920A-854E-A2A9-91E28AC8913E}"/>
              </a:ext>
            </a:extLst>
          </p:cNvPr>
          <p:cNvSpPr/>
          <p:nvPr/>
        </p:nvSpPr>
        <p:spPr>
          <a:xfrm>
            <a:off x="8159435" y="5560020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3-Tier Application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0BD885-424E-774E-8E48-E4EA24F0E1FF}"/>
              </a:ext>
            </a:extLst>
          </p:cNvPr>
          <p:cNvGrpSpPr/>
          <p:nvPr/>
        </p:nvGrpSpPr>
        <p:grpSpPr>
          <a:xfrm>
            <a:off x="3251948" y="2803712"/>
            <a:ext cx="5688105" cy="1250575"/>
            <a:chOff x="4661648" y="2066366"/>
            <a:chExt cx="5688105" cy="1250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58E26-6C86-354E-982B-F721D3E75D5A}"/>
                </a:ext>
              </a:extLst>
            </p:cNvPr>
            <p:cNvSpPr/>
            <p:nvPr/>
          </p:nvSpPr>
          <p:spPr>
            <a:xfrm>
              <a:off x="4661648" y="2178422"/>
              <a:ext cx="1228164" cy="11385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Browser/Mobile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2FE313-BD08-704A-80B9-4FD6B6220C9D}"/>
                </a:ext>
              </a:extLst>
            </p:cNvPr>
            <p:cNvSpPr/>
            <p:nvPr/>
          </p:nvSpPr>
          <p:spPr>
            <a:xfrm>
              <a:off x="9229164" y="2066366"/>
              <a:ext cx="1120589" cy="1249782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5499DACA-BB5E-944A-A916-B7B92936A073}"/>
                </a:ext>
              </a:extLst>
            </p:cNvPr>
            <p:cNvSpPr/>
            <p:nvPr/>
          </p:nvSpPr>
          <p:spPr>
            <a:xfrm>
              <a:off x="6851276" y="2066366"/>
              <a:ext cx="1158688" cy="116092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A926C-DDA7-B548-869D-22994BD1A044}"/>
                </a:ext>
              </a:extLst>
            </p:cNvPr>
            <p:cNvCxnSpPr/>
            <p:nvPr/>
          </p:nvCxnSpPr>
          <p:spPr>
            <a:xfrm>
              <a:off x="6024282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5BA65A-2663-014F-A7F8-612078008DB4}"/>
                </a:ext>
              </a:extLst>
            </p:cNvPr>
            <p:cNvCxnSpPr/>
            <p:nvPr/>
          </p:nvCxnSpPr>
          <p:spPr>
            <a:xfrm>
              <a:off x="8193741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96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done at DNS level, but mind the TTL</a:t>
            </a:r>
          </a:p>
          <a:p>
            <a:r>
              <a:rPr lang="en-US" dirty="0"/>
              <a:t>Essentially </a:t>
            </a:r>
            <a:r>
              <a:rPr lang="en-US" b="1" dirty="0"/>
              <a:t>Replace </a:t>
            </a:r>
            <a:r>
              <a:rPr lang="en-US" dirty="0"/>
              <a:t>+ </a:t>
            </a:r>
            <a:r>
              <a:rPr lang="en-US" b="1" dirty="0"/>
              <a:t>All-at-once</a:t>
            </a:r>
          </a:p>
          <a:p>
            <a:pPr lvl="1"/>
            <a:r>
              <a:rPr lang="en-US" dirty="0"/>
              <a:t>With mechanism to immediately rollback if the new version fail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Canary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Canary = a bird</a:t>
            </a:r>
          </a:p>
          <a:p>
            <a:r>
              <a:rPr lang="en-US" dirty="0"/>
              <a:t>If the issue happens, it is detected in the first batch</a:t>
            </a:r>
          </a:p>
          <a:p>
            <a:r>
              <a:rPr lang="en-US" dirty="0"/>
              <a:t>A set of server (“canary”) is deployed first</a:t>
            </a:r>
          </a:p>
          <a:p>
            <a:pPr lvl="1"/>
            <a:r>
              <a:rPr lang="en-US" dirty="0"/>
              <a:t>Wait for a certain time (Can be just 10 minutes or up to 1 day)</a:t>
            </a:r>
          </a:p>
          <a:p>
            <a:pPr lvl="1"/>
            <a:r>
              <a:rPr lang="en-US" dirty="0"/>
              <a:t>If there is no issue, deploy the rest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10 servers</a:t>
            </a:r>
          </a:p>
          <a:p>
            <a:pPr lvl="2"/>
            <a:r>
              <a:rPr lang="en-US" dirty="0"/>
              <a:t>Deploy new version to 2 servers</a:t>
            </a:r>
          </a:p>
          <a:p>
            <a:pPr lvl="2"/>
            <a:r>
              <a:rPr lang="en-US" dirty="0"/>
              <a:t>Wait for 30 minutes</a:t>
            </a:r>
          </a:p>
          <a:p>
            <a:pPr lvl="2"/>
            <a:r>
              <a:rPr lang="en-US" dirty="0"/>
              <a:t>Deploy to 8 more servers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3-Tier Application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696D34-DBF2-8A4B-B909-2DB84DBA82F6}"/>
              </a:ext>
            </a:extLst>
          </p:cNvPr>
          <p:cNvGrpSpPr/>
          <p:nvPr/>
        </p:nvGrpSpPr>
        <p:grpSpPr>
          <a:xfrm>
            <a:off x="1354792" y="1424559"/>
            <a:ext cx="8331573" cy="4472945"/>
            <a:chOff x="1354792" y="1424559"/>
            <a:chExt cx="8331573" cy="4472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58E26-6C86-354E-982B-F721D3E75D5A}"/>
                </a:ext>
              </a:extLst>
            </p:cNvPr>
            <p:cNvSpPr/>
            <p:nvPr/>
          </p:nvSpPr>
          <p:spPr>
            <a:xfrm>
              <a:off x="1354792" y="3284911"/>
              <a:ext cx="1228164" cy="11385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Browser/Mobile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2FE313-BD08-704A-80B9-4FD6B6220C9D}"/>
                </a:ext>
              </a:extLst>
            </p:cNvPr>
            <p:cNvSpPr/>
            <p:nvPr/>
          </p:nvSpPr>
          <p:spPr>
            <a:xfrm>
              <a:off x="8565776" y="2999957"/>
              <a:ext cx="1120589" cy="1249782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  <a:p>
              <a:pPr algn="ctr"/>
              <a:r>
                <a:rPr lang="en-US" dirty="0"/>
                <a:t>(Master)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A926C-DDA7-B548-869D-22994BD1A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02" y="244736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5BA65A-2663-014F-A7F8-612078008DB4}"/>
                </a:ext>
              </a:extLst>
            </p:cNvPr>
            <p:cNvCxnSpPr/>
            <p:nvPr/>
          </p:nvCxnSpPr>
          <p:spPr>
            <a:xfrm>
              <a:off x="7548282" y="371930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C855548F-7DBF-C242-94B9-7FAB945DE0FE}"/>
                </a:ext>
              </a:extLst>
            </p:cNvPr>
            <p:cNvSpPr/>
            <p:nvPr/>
          </p:nvSpPr>
          <p:spPr>
            <a:xfrm>
              <a:off x="8704731" y="4728180"/>
              <a:ext cx="833716" cy="100026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</a:t>
              </a:r>
            </a:p>
            <a:p>
              <a:pPr algn="ctr"/>
              <a:r>
                <a:rPr lang="en-US" sz="1200" dirty="0"/>
                <a:t>(Replica)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B9F06F-B8DA-E04B-85F8-95C68887EE2D}"/>
                </a:ext>
              </a:extLst>
            </p:cNvPr>
            <p:cNvCxnSpPr/>
            <p:nvPr/>
          </p:nvCxnSpPr>
          <p:spPr>
            <a:xfrm>
              <a:off x="2669242" y="3925888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2BDEC7-6038-194A-AF43-D4CED7E12AA5}"/>
                </a:ext>
              </a:extLst>
            </p:cNvPr>
            <p:cNvCxnSpPr>
              <a:cxnSpLocks/>
            </p:cNvCxnSpPr>
            <p:nvPr/>
          </p:nvCxnSpPr>
          <p:spPr>
            <a:xfrm>
              <a:off x="9103661" y="4301987"/>
              <a:ext cx="0" cy="3493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7D4AA-CA03-E746-A140-162E227C0B38}"/>
                </a:ext>
              </a:extLst>
            </p:cNvPr>
            <p:cNvGrpSpPr/>
            <p:nvPr/>
          </p:nvGrpSpPr>
          <p:grpSpPr>
            <a:xfrm>
              <a:off x="6071347" y="1424559"/>
              <a:ext cx="1158688" cy="4472945"/>
              <a:chOff x="6442265" y="1689415"/>
              <a:chExt cx="1158688" cy="4472945"/>
            </a:xfrm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5499DACA-BB5E-944A-A916-B7B92936A073}"/>
                  </a:ext>
                </a:extLst>
              </p:cNvPr>
              <p:cNvSpPr/>
              <p:nvPr/>
            </p:nvSpPr>
            <p:spPr>
              <a:xfrm>
                <a:off x="6442265" y="1689415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</a:t>
                </a:r>
              </a:p>
              <a:p>
                <a:pPr algn="ctr"/>
                <a:r>
                  <a:rPr lang="en-US" dirty="0"/>
                  <a:t>#1</a:t>
                </a:r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6C354AB9-67FA-734C-A1DD-3B08B5F62BFE}"/>
                  </a:ext>
                </a:extLst>
              </p:cNvPr>
              <p:cNvSpPr/>
              <p:nvPr/>
            </p:nvSpPr>
            <p:spPr>
              <a:xfrm>
                <a:off x="6442265" y="3345424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 #2</a:t>
                </a: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9660FB8D-ACD1-254F-B9E6-39FD52A5C63B}"/>
                  </a:ext>
                </a:extLst>
              </p:cNvPr>
              <p:cNvSpPr/>
              <p:nvPr/>
            </p:nvSpPr>
            <p:spPr>
              <a:xfrm>
                <a:off x="6442265" y="5001432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 #3</a:t>
                </a:r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074E9E8-0A99-FC46-9463-616F52D06702}"/>
                </a:ext>
              </a:extLst>
            </p:cNvPr>
            <p:cNvSpPr/>
            <p:nvPr/>
          </p:nvSpPr>
          <p:spPr>
            <a:xfrm>
              <a:off x="3506322" y="3329501"/>
              <a:ext cx="1346947" cy="1049338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</a:t>
              </a:r>
              <a:br>
                <a:rPr lang="en-US" dirty="0"/>
              </a:br>
              <a:r>
                <a:rPr lang="en-US" dirty="0"/>
                <a:t>Balancer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063735-CB14-BB47-8E14-95DC3A826370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2" y="375067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EB8D29-89E6-8147-A348-6135C110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2" y="401618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Application is Down During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3BD3-ED31-6141-B244-D78607F6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Levels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Focus on Web Server</a:t>
            </a:r>
            <a:endParaRPr lang="th-TH" dirty="0"/>
          </a:p>
          <a:p>
            <a:r>
              <a:rPr lang="en-US" dirty="0"/>
              <a:t>Reasons:</a:t>
            </a:r>
          </a:p>
          <a:p>
            <a:pPr lvl="1"/>
            <a:r>
              <a:rPr lang="en-US"/>
              <a:t>Redundancy</a:t>
            </a:r>
            <a:endParaRPr lang="en-US" dirty="0"/>
          </a:p>
          <a:p>
            <a:pPr lvl="1"/>
            <a:r>
              <a:rPr lang="en-US" dirty="0"/>
              <a:t>Backward Compatibility </a:t>
            </a:r>
          </a:p>
          <a:p>
            <a:pPr lvl="1"/>
            <a:r>
              <a:rPr lang="en-US" dirty="0" err="1"/>
              <a:t>Statefulness</a:t>
            </a:r>
            <a:endParaRPr lang="en-US" dirty="0"/>
          </a:p>
          <a:p>
            <a:pPr lvl="1"/>
            <a:r>
              <a:rPr lang="en-US" dirty="0"/>
              <a:t>No Available Server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A682A-A617-8E4D-BBDA-1A1A4BEA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10" y="2141315"/>
            <a:ext cx="5182340" cy="29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Application is Down During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3BD3-ED31-6141-B244-D78607F6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Levels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Focus on Web Server</a:t>
            </a:r>
            <a:endParaRPr lang="th-TH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Redundancy (Design)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Backward Compatibility (Design)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Statefulness</a:t>
            </a:r>
            <a:r>
              <a:rPr lang="en-US" dirty="0">
                <a:solidFill>
                  <a:srgbClr val="FF0000"/>
                </a:solidFill>
              </a:rPr>
              <a:t> (Design)</a:t>
            </a:r>
          </a:p>
          <a:p>
            <a:pPr lvl="1"/>
            <a:r>
              <a:rPr lang="en-US" dirty="0"/>
              <a:t>No Available Server (Deployment)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00FA0-2CE9-A64C-9430-8AF2F893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10" y="2141315"/>
            <a:ext cx="5182340" cy="29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8051CE9F-0881-7044-9EC3-E522C6DCB600}"/>
              </a:ext>
            </a:extLst>
          </p:cNvPr>
          <p:cNvSpPr/>
          <p:nvPr/>
        </p:nvSpPr>
        <p:spPr>
          <a:xfrm>
            <a:off x="7662441" y="1690688"/>
            <a:ext cx="462987" cy="590309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v. </a:t>
            </a:r>
          </a:p>
          <a:p>
            <a:pPr algn="ctr"/>
            <a:r>
              <a:rPr lang="en-US" sz="1100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2538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814</Words>
  <Application>Microsoft Macintosh PowerPoint</Application>
  <PresentationFormat>Widescreen</PresentationFormat>
  <Paragraphs>244</Paragraphs>
  <Slides>31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Deployment with High Availability  (Deploy ยังไงไม่ให้เว็บล่ม)</vt:lpstr>
      <vt:lpstr>Agenda</vt:lpstr>
      <vt:lpstr>Standard 3-Tier Application</vt:lpstr>
      <vt:lpstr>High Availability 3-Tier Application </vt:lpstr>
      <vt:lpstr>Why the Application is Down During Deployment?</vt:lpstr>
      <vt:lpstr>Why the Application is Down During Deployment?</vt:lpstr>
      <vt:lpstr>1. In-Place vs. Replace</vt:lpstr>
      <vt:lpstr>1. In-Place vs. Replace</vt:lpstr>
      <vt:lpstr>1. In-Place vs. Replace</vt:lpstr>
      <vt:lpstr>1. In-Place vs. Replace</vt:lpstr>
      <vt:lpstr>1. In-Place vs. Replace</vt:lpstr>
      <vt:lpstr>1. In-Place vs. Replace -- Summary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Rolling Considerations</vt:lpstr>
      <vt:lpstr>2. All-at-once vs Rolling -- Summary</vt:lpstr>
      <vt:lpstr>Rolling with Minimum Capacity</vt:lpstr>
      <vt:lpstr>Rolling with Minimum Capacity</vt:lpstr>
      <vt:lpstr>Rolling with Minimum Capacity</vt:lpstr>
      <vt:lpstr>Matrix</vt:lpstr>
      <vt:lpstr>3. Blue-Green Deployment</vt:lpstr>
      <vt:lpstr>3. Blue-Green Deployment</vt:lpstr>
      <vt:lpstr>3. Blue-Green Deployment</vt:lpstr>
      <vt:lpstr>3. Blue-Green Deployment</vt:lpstr>
      <vt:lpstr>3. Blue-Green Deployment</vt:lpstr>
      <vt:lpstr>4. Canary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Microsoft Office User</dc:creator>
  <cp:lastModifiedBy>Microsoft Office User</cp:lastModifiedBy>
  <cp:revision>42</cp:revision>
  <dcterms:created xsi:type="dcterms:W3CDTF">2019-02-23T06:23:01Z</dcterms:created>
  <dcterms:modified xsi:type="dcterms:W3CDTF">2022-02-13T19:40:43Z</dcterms:modified>
</cp:coreProperties>
</file>