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381" r:id="rId2"/>
    <p:sldId id="386" r:id="rId3"/>
    <p:sldId id="387" r:id="rId4"/>
    <p:sldId id="38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7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11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3584F-ED30-4896-94FA-52015EA2BB4F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3FC0E-846C-4279-A660-E5E2579E2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127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7AC9DDF-3AF7-40CD-A811-9F2ED0FBCB90}"/>
              </a:ext>
            </a:extLst>
          </p:cNvPr>
          <p:cNvSpPr/>
          <p:nvPr userDrawn="1"/>
        </p:nvSpPr>
        <p:spPr>
          <a:xfrm>
            <a:off x="-1" y="-15794"/>
            <a:ext cx="9144000" cy="62110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FCDF74-7B17-42FF-A12E-3344F8D58104}"/>
              </a:ext>
            </a:extLst>
          </p:cNvPr>
          <p:cNvSpPr/>
          <p:nvPr userDrawn="1"/>
        </p:nvSpPr>
        <p:spPr>
          <a:xfrm>
            <a:off x="0" y="6495424"/>
            <a:ext cx="9144000" cy="3625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878146A-B765-4D13-B7B1-CBAC582D7DE6}"/>
              </a:ext>
            </a:extLst>
          </p:cNvPr>
          <p:cNvSpPr txBox="1">
            <a:spLocks/>
          </p:cNvSpPr>
          <p:nvPr userDrawn="1"/>
        </p:nvSpPr>
        <p:spPr>
          <a:xfrm>
            <a:off x="8570422" y="6495425"/>
            <a:ext cx="573578" cy="36257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30C46E-F9E0-4DF5-B6B4-B6381A7D7DE3}" type="slidenum">
              <a:rPr lang="ko-KR" altLang="en-US" sz="1050" smtClean="0">
                <a:solidFill>
                  <a:schemeClr val="bg1"/>
                </a:solidFill>
              </a:rPr>
              <a:pPr/>
              <a:t>‹#›</a:t>
            </a:fld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A26AFF-DDC9-4066-8721-A261926C0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157" y="109185"/>
            <a:ext cx="6576902" cy="397891"/>
          </a:xfrm>
        </p:spPr>
        <p:txBody>
          <a:bodyPr anchor="b"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대분류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6DEAFB-17BA-49B1-9E83-80007CA5E8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7964" y="905339"/>
            <a:ext cx="8702675" cy="362577"/>
          </a:xfrm>
        </p:spPr>
        <p:txBody>
          <a:bodyPr anchor="b">
            <a:normAutofit/>
          </a:bodyPr>
          <a:lstStyle>
            <a:lvl1pPr marL="0" indent="0">
              <a:buNone/>
              <a:defRPr sz="1350" b="0"/>
            </a:lvl1pPr>
            <a:lvl2pPr marL="342900" indent="0">
              <a:buNone/>
              <a:defRPr/>
            </a:lvl2pPr>
          </a:lstStyle>
          <a:p>
            <a:pPr lvl="0"/>
            <a:r>
              <a:rPr lang="ko-KR" altLang="en-US" dirty="0"/>
              <a:t>소분류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F79141-4FC7-4785-BADE-8C292D99E1A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07964" y="1441732"/>
            <a:ext cx="8702675" cy="4795166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82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9F19E-E2FD-4F49-B021-8B5C799877A4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A376C-7447-421B-9604-5990F20FB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12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EEF98-DF33-427C-9FEB-86F1F5B3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57" y="109185"/>
            <a:ext cx="6576902" cy="397891"/>
          </a:xfrm>
        </p:spPr>
        <p:txBody>
          <a:bodyPr/>
          <a:lstStyle/>
          <a:p>
            <a:r>
              <a:rPr lang="en-US" altLang="ko-KR" dirty="0"/>
              <a:t>Server for uploading  Deep Learning Model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B234126-DF79-48AF-B021-D0D6F3A0A60D}"/>
              </a:ext>
            </a:extLst>
          </p:cNvPr>
          <p:cNvGrpSpPr/>
          <p:nvPr/>
        </p:nvGrpSpPr>
        <p:grpSpPr>
          <a:xfrm>
            <a:off x="715542" y="1571121"/>
            <a:ext cx="7575698" cy="3255220"/>
            <a:chOff x="715542" y="1571121"/>
            <a:chExt cx="7575698" cy="325522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077F8DE-27D1-429E-8C21-C9D1380DEF59}"/>
                </a:ext>
              </a:extLst>
            </p:cNvPr>
            <p:cNvSpPr/>
            <p:nvPr/>
          </p:nvSpPr>
          <p:spPr>
            <a:xfrm>
              <a:off x="715542" y="1571121"/>
              <a:ext cx="7575698" cy="3255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7D73BDC-E886-406C-83E3-5A932BB808A1}"/>
                </a:ext>
              </a:extLst>
            </p:cNvPr>
            <p:cNvGrpSpPr/>
            <p:nvPr/>
          </p:nvGrpSpPr>
          <p:grpSpPr>
            <a:xfrm>
              <a:off x="1153631" y="2142459"/>
              <a:ext cx="6661298" cy="2060185"/>
              <a:chOff x="1153631" y="2142459"/>
              <a:chExt cx="6661298" cy="2060185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1F213132-58AA-49A8-8EED-7329AE0BEBB3}"/>
                  </a:ext>
                </a:extLst>
              </p:cNvPr>
              <p:cNvGrpSpPr/>
              <p:nvPr/>
            </p:nvGrpSpPr>
            <p:grpSpPr>
              <a:xfrm>
                <a:off x="1153631" y="2142459"/>
                <a:ext cx="3482163" cy="2038645"/>
                <a:chOff x="1153631" y="2142459"/>
                <a:chExt cx="3482163" cy="2038645"/>
              </a:xfrm>
            </p:grpSpPr>
            <p:sp>
              <p:nvSpPr>
                <p:cNvPr id="3" name="사각형: 둥근 모서리 2">
                  <a:extLst>
                    <a:ext uri="{FF2B5EF4-FFF2-40B4-BE49-F238E27FC236}">
                      <a16:creationId xmlns:a16="http://schemas.microsoft.com/office/drawing/2014/main" id="{34C618B6-FF89-4E34-A2EA-FFE61E82AFF6}"/>
                    </a:ext>
                  </a:extLst>
                </p:cNvPr>
                <p:cNvSpPr/>
                <p:nvPr/>
              </p:nvSpPr>
              <p:spPr>
                <a:xfrm>
                  <a:off x="1153631" y="2142459"/>
                  <a:ext cx="3482163" cy="1669313"/>
                </a:xfrm>
                <a:prstGeom prst="roundRect">
                  <a:avLst>
                    <a:gd name="adj" fmla="val 2012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2EC1174-836B-4122-81C2-C8A2BCE3D33A}"/>
                    </a:ext>
                  </a:extLst>
                </p:cNvPr>
                <p:cNvSpPr txBox="1"/>
                <p:nvPr/>
              </p:nvSpPr>
              <p:spPr>
                <a:xfrm>
                  <a:off x="1760523" y="3811772"/>
                  <a:ext cx="2268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Server for File Upload</a:t>
                  </a:r>
                  <a:endParaRPr lang="ko-KR" altLang="en-US" dirty="0"/>
                </a:p>
              </p:txBody>
            </p: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F3095E68-5D38-49A4-BDA4-0437722FD878}"/>
                    </a:ext>
                  </a:extLst>
                </p:cNvPr>
                <p:cNvGrpSpPr/>
                <p:nvPr/>
              </p:nvGrpSpPr>
              <p:grpSpPr>
                <a:xfrm>
                  <a:off x="1286922" y="2365414"/>
                  <a:ext cx="1114408" cy="1238015"/>
                  <a:chOff x="437233" y="2041452"/>
                  <a:chExt cx="1114408" cy="1238015"/>
                </a:xfrm>
              </p:grpSpPr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C43B0ED9-E148-4FA1-81B5-A07B0FAE2824}"/>
                      </a:ext>
                    </a:extLst>
                  </p:cNvPr>
                  <p:cNvGrpSpPr/>
                  <p:nvPr/>
                </p:nvGrpSpPr>
                <p:grpSpPr>
                  <a:xfrm>
                    <a:off x="571029" y="2041452"/>
                    <a:ext cx="884586" cy="1032945"/>
                    <a:chOff x="1556516" y="1860696"/>
                    <a:chExt cx="3518871" cy="4109041"/>
                  </a:xfrm>
                </p:grpSpPr>
                <p:pic>
                  <p:nvPicPr>
                    <p:cNvPr id="1038" name="Picture 14" descr="database [ Download - Logo - icon ] png svg icon download">
                      <a:extLst>
                        <a:ext uri="{FF2B5EF4-FFF2-40B4-BE49-F238E27FC236}">
                          <a16:creationId xmlns:a16="http://schemas.microsoft.com/office/drawing/2014/main" id="{CEC2C66B-30EC-4887-BE38-7F6251F4E38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556516" y="1860696"/>
                      <a:ext cx="3072366" cy="41090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32" name="Picture 8" descr="Mongodb Vector SVG Icon (2) - PNG Repo Free PNG Icons">
                      <a:extLst>
                        <a:ext uri="{FF2B5EF4-FFF2-40B4-BE49-F238E27FC236}">
                          <a16:creationId xmlns:a16="http://schemas.microsoft.com/office/drawing/2014/main" id="{6BB4BCE5-9295-4001-87A3-88C07C3A518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240827" y="3341059"/>
                      <a:ext cx="1834560" cy="183456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58ACB92-7D9A-4A4A-8147-ADE2DA97285F}"/>
                      </a:ext>
                    </a:extLst>
                  </p:cNvPr>
                  <p:cNvSpPr txBox="1"/>
                  <p:nvPr/>
                </p:nvSpPr>
                <p:spPr>
                  <a:xfrm>
                    <a:off x="437233" y="2971690"/>
                    <a:ext cx="111440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b="1" dirty="0">
                        <a:latin typeface="Arial Black" panose="020B0A04020102020204" pitchFamily="34" charset="0"/>
                      </a:rPr>
                      <a:t>MongoDB</a:t>
                    </a:r>
                    <a:endParaRPr lang="ko-KR" altLang="en-US" sz="1400" b="1" dirty="0">
                      <a:latin typeface="Arial Black" panose="020B0A04020102020204" pitchFamily="34" charset="0"/>
                    </a:endParaRPr>
                  </a:p>
                </p:txBody>
              </p:sp>
            </p:grpSp>
            <p:pic>
              <p:nvPicPr>
                <p:cNvPr id="1040" name="Picture 16" descr="Node.js - 위키백과, 우리 모두의 백과사전">
                  <a:extLst>
                    <a:ext uri="{FF2B5EF4-FFF2-40B4-BE49-F238E27FC236}">
                      <a16:creationId xmlns:a16="http://schemas.microsoft.com/office/drawing/2014/main" id="{283C7DF8-8782-4984-BF3B-35F5633AF8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27115" y="2585763"/>
                  <a:ext cx="1476276" cy="9029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D644DC-7BA8-4DD6-8D68-ACE04A93B2D7}"/>
                    </a:ext>
                  </a:extLst>
                </p:cNvPr>
                <p:cNvSpPr txBox="1"/>
                <p:nvPr/>
              </p:nvSpPr>
              <p:spPr>
                <a:xfrm>
                  <a:off x="2459261" y="2644976"/>
                  <a:ext cx="41389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600" dirty="0"/>
                    <a:t>+</a:t>
                  </a:r>
                  <a:endParaRPr lang="ko-KR" altLang="en-US" sz="3600" dirty="0"/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4502AF95-1E84-43E7-AF88-7F49ADFBFC2A}"/>
                  </a:ext>
                </a:extLst>
              </p:cNvPr>
              <p:cNvGrpSpPr/>
              <p:nvPr/>
            </p:nvGrpSpPr>
            <p:grpSpPr>
              <a:xfrm>
                <a:off x="5815758" y="2379969"/>
                <a:ext cx="1999171" cy="1822675"/>
                <a:chOff x="5736014" y="2358429"/>
                <a:chExt cx="1999171" cy="1822675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A25D0A0-363C-45D4-AAE0-7BF2B5794FB6}"/>
                    </a:ext>
                  </a:extLst>
                </p:cNvPr>
                <p:cNvSpPr txBox="1"/>
                <p:nvPr/>
              </p:nvSpPr>
              <p:spPr>
                <a:xfrm>
                  <a:off x="5736014" y="3811772"/>
                  <a:ext cx="19991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IoT Server Platform</a:t>
                  </a:r>
                  <a:endParaRPr lang="ko-KR" altLang="en-US" dirty="0"/>
                </a:p>
              </p:txBody>
            </p:sp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16895ECF-6FE3-419D-8D5D-1E24A35ABC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0843" r="9862"/>
                <a:stretch/>
              </p:blipFill>
              <p:spPr>
                <a:xfrm>
                  <a:off x="6188149" y="2358429"/>
                  <a:ext cx="1036674" cy="126628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08132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EEF98-DF33-427C-9FEB-86F1F5B3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57" y="109185"/>
            <a:ext cx="6576902" cy="397891"/>
          </a:xfrm>
        </p:spPr>
        <p:txBody>
          <a:bodyPr/>
          <a:lstStyle/>
          <a:p>
            <a:r>
              <a:rPr lang="en-US" altLang="ko-KR" dirty="0"/>
              <a:t>Server for uploading  Deep Learning Model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B71B5D4-F949-4A48-8F41-D3B1B36B5667}"/>
              </a:ext>
            </a:extLst>
          </p:cNvPr>
          <p:cNvGrpSpPr/>
          <p:nvPr/>
        </p:nvGrpSpPr>
        <p:grpSpPr>
          <a:xfrm>
            <a:off x="380930" y="664535"/>
            <a:ext cx="8763070" cy="5505244"/>
            <a:chOff x="380930" y="664535"/>
            <a:chExt cx="8763070" cy="550524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1AADA47-2EB6-4260-9483-ED974F4AC19F}"/>
                </a:ext>
              </a:extLst>
            </p:cNvPr>
            <p:cNvSpPr/>
            <p:nvPr/>
          </p:nvSpPr>
          <p:spPr>
            <a:xfrm>
              <a:off x="380930" y="664535"/>
              <a:ext cx="8763070" cy="55052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53" name="그룹 2052">
              <a:extLst>
                <a:ext uri="{FF2B5EF4-FFF2-40B4-BE49-F238E27FC236}">
                  <a16:creationId xmlns:a16="http://schemas.microsoft.com/office/drawing/2014/main" id="{A84AAD18-D26F-40E6-AB68-1ED59591F2AA}"/>
                </a:ext>
              </a:extLst>
            </p:cNvPr>
            <p:cNvGrpSpPr/>
            <p:nvPr/>
          </p:nvGrpSpPr>
          <p:grpSpPr>
            <a:xfrm>
              <a:off x="670648" y="4442160"/>
              <a:ext cx="2100832" cy="1591031"/>
              <a:chOff x="670648" y="4638805"/>
              <a:chExt cx="2100832" cy="1591031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A6EB533-8883-416D-914A-74AA93340709}"/>
                  </a:ext>
                </a:extLst>
              </p:cNvPr>
              <p:cNvGrpSpPr/>
              <p:nvPr/>
            </p:nvGrpSpPr>
            <p:grpSpPr>
              <a:xfrm>
                <a:off x="733188" y="4638805"/>
                <a:ext cx="1908118" cy="1283341"/>
                <a:chOff x="924574" y="4428081"/>
                <a:chExt cx="2218367" cy="1437893"/>
              </a:xfrm>
            </p:grpSpPr>
            <p:pic>
              <p:nvPicPr>
                <p:cNvPr id="2050" name="Picture 2" descr="UR+ | Jetson AGX Xavier Developer Kit for Universal Robots">
                  <a:extLst>
                    <a:ext uri="{FF2B5EF4-FFF2-40B4-BE49-F238E27FC236}">
                      <a16:creationId xmlns:a16="http://schemas.microsoft.com/office/drawing/2014/main" id="{4515D3B8-A630-414E-90EB-4C102B9860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2000" b="19489"/>
                <a:stretch/>
              </p:blipFill>
              <p:spPr bwMode="auto">
                <a:xfrm>
                  <a:off x="924574" y="4428081"/>
                  <a:ext cx="2197994" cy="13932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6" name="Picture 8" descr="엔비디아(NVDA) 주가 전망 2021년 1분기 실적">
                  <a:extLst>
                    <a:ext uri="{FF2B5EF4-FFF2-40B4-BE49-F238E27FC236}">
                      <a16:creationId xmlns:a16="http://schemas.microsoft.com/office/drawing/2014/main" id="{A41ECEC6-29F1-493A-A5F0-56E1C19534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4812"/>
                <a:stretch/>
              </p:blipFill>
              <p:spPr bwMode="auto">
                <a:xfrm>
                  <a:off x="1742852" y="4953277"/>
                  <a:ext cx="1400089" cy="9126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AE162AA-F9F7-4C6D-8661-DFF57F5FA4CA}"/>
                  </a:ext>
                </a:extLst>
              </p:cNvPr>
              <p:cNvSpPr txBox="1"/>
              <p:nvPr/>
            </p:nvSpPr>
            <p:spPr>
              <a:xfrm>
                <a:off x="670648" y="5891282"/>
                <a:ext cx="21008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Local </a:t>
                </a:r>
                <a:r>
                  <a:rPr lang="en-US" altLang="ko-KR" sz="1400" dirty="0"/>
                  <a:t>Computing</a:t>
                </a:r>
                <a:r>
                  <a:rPr lang="en-US" altLang="ko-KR" sz="1600" dirty="0"/>
                  <a:t> System</a:t>
                </a: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5580300D-2676-4F90-A540-CCF94E6DA2C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13347" y="107536"/>
              <a:ext cx="226137" cy="3140623"/>
            </a:xfrm>
            <a:prstGeom prst="bentConnector3">
              <a:avLst>
                <a:gd name="adj1" fmla="val -101089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2A6A78-6C6A-4B31-BD09-B417233A3E64}"/>
                </a:ext>
              </a:extLst>
            </p:cNvPr>
            <p:cNvSpPr txBox="1"/>
            <p:nvPr/>
          </p:nvSpPr>
          <p:spPr>
            <a:xfrm>
              <a:off x="4587897" y="4991531"/>
              <a:ext cx="3791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lang="en-US" altLang="ko-KR" sz="1400" dirty="0"/>
                <a:t>Upload Trained Model File </a:t>
              </a:r>
            </a:p>
            <a:p>
              <a:r>
                <a:rPr lang="en-US" altLang="ko-KR" sz="1400" dirty="0"/>
                <a:t>	(TRT converted file, </a:t>
              </a:r>
              <a:r>
                <a:rPr lang="en-US" altLang="ko-KR" sz="1400" dirty="0" err="1"/>
                <a:t>edgeTPU</a:t>
              </a:r>
              <a:r>
                <a:rPr lang="en-US" altLang="ko-KR" sz="1400" dirty="0"/>
                <a:t> compiled file)</a:t>
              </a:r>
              <a:endParaRPr lang="ko-KR" altLang="en-US" sz="14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D319D2E-2B52-4A86-B243-CFB17DC8011F}"/>
                </a:ext>
              </a:extLst>
            </p:cNvPr>
            <p:cNvSpPr txBox="1"/>
            <p:nvPr/>
          </p:nvSpPr>
          <p:spPr>
            <a:xfrm>
              <a:off x="2834233" y="785990"/>
              <a:ext cx="3253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 startAt="2"/>
              </a:pPr>
              <a:r>
                <a:rPr lang="en-US" altLang="ko-KR" sz="1400" dirty="0"/>
                <a:t>Send Create CIN (Content Instance) Request including Download URL </a:t>
              </a:r>
              <a:endParaRPr lang="ko-KR" altLang="en-US" sz="140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849CCBAE-54E0-48C7-89AE-622B166C558D}"/>
                </a:ext>
              </a:extLst>
            </p:cNvPr>
            <p:cNvCxnSpPr>
              <a:cxnSpLocks/>
              <a:stCxn id="2056" idx="3"/>
              <a:endCxn id="40" idx="2"/>
            </p:cNvCxnSpPr>
            <p:nvPr/>
          </p:nvCxnSpPr>
          <p:spPr>
            <a:xfrm flipV="1">
              <a:off x="2641306" y="3545112"/>
              <a:ext cx="1914799" cy="1773091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3B7DD6C-DEA7-4B9A-9C43-DCE1846F516F}"/>
                </a:ext>
              </a:extLst>
            </p:cNvPr>
            <p:cNvGrpSpPr/>
            <p:nvPr/>
          </p:nvGrpSpPr>
          <p:grpSpPr>
            <a:xfrm>
              <a:off x="2898395" y="1647957"/>
              <a:ext cx="5609824" cy="1897155"/>
              <a:chOff x="2898395" y="1647957"/>
              <a:chExt cx="5609824" cy="1897155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87054143-6B62-4D71-B62C-AF6E4D159879}"/>
                  </a:ext>
                </a:extLst>
              </p:cNvPr>
              <p:cNvGrpSpPr/>
              <p:nvPr/>
            </p:nvGrpSpPr>
            <p:grpSpPr>
              <a:xfrm>
                <a:off x="2898395" y="1647957"/>
                <a:ext cx="3315420" cy="1897155"/>
                <a:chOff x="1153631" y="2142459"/>
                <a:chExt cx="3482163" cy="1992569"/>
              </a:xfrm>
            </p:grpSpPr>
            <p:sp>
              <p:nvSpPr>
                <p:cNvPr id="39" name="사각형: 둥근 모서리 38">
                  <a:extLst>
                    <a:ext uri="{FF2B5EF4-FFF2-40B4-BE49-F238E27FC236}">
                      <a16:creationId xmlns:a16="http://schemas.microsoft.com/office/drawing/2014/main" id="{8B56A820-5A48-4F54-A4B8-05DFAF1E2F1B}"/>
                    </a:ext>
                  </a:extLst>
                </p:cNvPr>
                <p:cNvSpPr/>
                <p:nvPr/>
              </p:nvSpPr>
              <p:spPr>
                <a:xfrm>
                  <a:off x="1153631" y="2142459"/>
                  <a:ext cx="3482163" cy="1669313"/>
                </a:xfrm>
                <a:prstGeom prst="roundRect">
                  <a:avLst>
                    <a:gd name="adj" fmla="val 2012"/>
                  </a:avLst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9769F70-A1E3-4EF1-838B-D63E8EDD12EF}"/>
                    </a:ext>
                  </a:extLst>
                </p:cNvPr>
                <p:cNvSpPr txBox="1"/>
                <p:nvPr/>
              </p:nvSpPr>
              <p:spPr>
                <a:xfrm>
                  <a:off x="1951479" y="3811772"/>
                  <a:ext cx="1886466" cy="323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Server for File Upload</a:t>
                  </a:r>
                  <a:endParaRPr lang="ko-KR" altLang="en-US" sz="1400" b="1" dirty="0"/>
                </a:p>
              </p:txBody>
            </p: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D9A0FBD0-8622-4D80-92C6-9F125122E829}"/>
                    </a:ext>
                  </a:extLst>
                </p:cNvPr>
                <p:cNvGrpSpPr/>
                <p:nvPr/>
              </p:nvGrpSpPr>
              <p:grpSpPr>
                <a:xfrm>
                  <a:off x="1328768" y="2365414"/>
                  <a:ext cx="1030715" cy="1271635"/>
                  <a:chOff x="479079" y="2041452"/>
                  <a:chExt cx="1030715" cy="1271635"/>
                </a:xfrm>
              </p:grpSpPr>
              <p:grpSp>
                <p:nvGrpSpPr>
                  <p:cNvPr id="44" name="그룹 43">
                    <a:extLst>
                      <a:ext uri="{FF2B5EF4-FFF2-40B4-BE49-F238E27FC236}">
                        <a16:creationId xmlns:a16="http://schemas.microsoft.com/office/drawing/2014/main" id="{660CDBA8-EAD9-4469-8286-307FE3F41B76}"/>
                      </a:ext>
                    </a:extLst>
                  </p:cNvPr>
                  <p:cNvGrpSpPr/>
                  <p:nvPr/>
                </p:nvGrpSpPr>
                <p:grpSpPr>
                  <a:xfrm>
                    <a:off x="571029" y="2041452"/>
                    <a:ext cx="884586" cy="1032945"/>
                    <a:chOff x="1556516" y="1860696"/>
                    <a:chExt cx="3518871" cy="4109041"/>
                  </a:xfrm>
                </p:grpSpPr>
                <p:pic>
                  <p:nvPicPr>
                    <p:cNvPr id="46" name="Picture 14" descr="database [ Download - Logo - icon ] png svg icon download">
                      <a:extLst>
                        <a:ext uri="{FF2B5EF4-FFF2-40B4-BE49-F238E27FC236}">
                          <a16:creationId xmlns:a16="http://schemas.microsoft.com/office/drawing/2014/main" id="{6C1C786A-240C-407D-AAC2-2F5AE1E4FAD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556516" y="1860696"/>
                      <a:ext cx="3072366" cy="41090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7" name="Picture 8" descr="Mongodb Vector SVG Icon (2) - PNG Repo Free PNG Icons">
                      <a:extLst>
                        <a:ext uri="{FF2B5EF4-FFF2-40B4-BE49-F238E27FC236}">
                          <a16:creationId xmlns:a16="http://schemas.microsoft.com/office/drawing/2014/main" id="{25D04BBD-B4FC-4EAB-80CE-0641821DF96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240827" y="3341059"/>
                      <a:ext cx="1834560" cy="183456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1C2BF458-65FA-41CD-A4A1-8F460E02F2FA}"/>
                      </a:ext>
                    </a:extLst>
                  </p:cNvPr>
                  <p:cNvSpPr txBox="1"/>
                  <p:nvPr/>
                </p:nvSpPr>
                <p:spPr>
                  <a:xfrm>
                    <a:off x="479079" y="3022157"/>
                    <a:ext cx="1030715" cy="2909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b="1" dirty="0">
                        <a:latin typeface="Arial Black" panose="020B0A04020102020204" pitchFamily="34" charset="0"/>
                      </a:rPr>
                      <a:t>MongoDB</a:t>
                    </a:r>
                    <a:endParaRPr lang="ko-KR" altLang="en-US" sz="1200" b="1" dirty="0">
                      <a:latin typeface="Arial Black" panose="020B0A04020102020204" pitchFamily="34" charset="0"/>
                    </a:endParaRPr>
                  </a:p>
                </p:txBody>
              </p:sp>
            </p:grpSp>
            <p:pic>
              <p:nvPicPr>
                <p:cNvPr id="42" name="Picture 16" descr="Node.js - 위키백과, 우리 모두의 백과사전">
                  <a:extLst>
                    <a:ext uri="{FF2B5EF4-FFF2-40B4-BE49-F238E27FC236}">
                      <a16:creationId xmlns:a16="http://schemas.microsoft.com/office/drawing/2014/main" id="{118C1B9E-547E-4312-A923-9DC21CB1736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27115" y="2585763"/>
                  <a:ext cx="1476276" cy="9029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F67BDB2-598E-414D-8026-A91AF9473F03}"/>
                    </a:ext>
                  </a:extLst>
                </p:cNvPr>
                <p:cNvSpPr txBox="1"/>
                <p:nvPr/>
              </p:nvSpPr>
              <p:spPr>
                <a:xfrm>
                  <a:off x="2459261" y="2644976"/>
                  <a:ext cx="409457" cy="6141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200" dirty="0"/>
                    <a:t>+</a:t>
                  </a:r>
                  <a:endParaRPr lang="ko-KR" altLang="en-US" sz="3200" dirty="0"/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B7387AB-3D4B-4FE2-A10F-65E375CDD01B}"/>
                  </a:ext>
                </a:extLst>
              </p:cNvPr>
              <p:cNvGrpSpPr/>
              <p:nvPr/>
            </p:nvGrpSpPr>
            <p:grpSpPr>
              <a:xfrm>
                <a:off x="6885235" y="1874094"/>
                <a:ext cx="1622984" cy="1554906"/>
                <a:chOff x="5854181" y="2358429"/>
                <a:chExt cx="1704609" cy="1633107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775880E-3506-4AC2-B39B-06A1B999C9F5}"/>
                    </a:ext>
                  </a:extLst>
                </p:cNvPr>
                <p:cNvSpPr txBox="1"/>
                <p:nvPr/>
              </p:nvSpPr>
              <p:spPr>
                <a:xfrm>
                  <a:off x="5854181" y="3668280"/>
                  <a:ext cx="1704609" cy="323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IoT Server Platform</a:t>
                  </a:r>
                  <a:endParaRPr lang="ko-KR" altLang="en-US" sz="1400" b="1" dirty="0"/>
                </a:p>
              </p:txBody>
            </p:sp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3606D4DC-94C9-40F7-9164-34C51CECA4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10843" r="9862"/>
                <a:stretch/>
              </p:blipFill>
              <p:spPr>
                <a:xfrm>
                  <a:off x="6188149" y="2358429"/>
                  <a:ext cx="1036674" cy="126628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83864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EEF98-DF33-427C-9FEB-86F1F5B3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57" y="109185"/>
            <a:ext cx="6576902" cy="397891"/>
          </a:xfrm>
        </p:spPr>
        <p:txBody>
          <a:bodyPr/>
          <a:lstStyle/>
          <a:p>
            <a:r>
              <a:rPr lang="en-US" altLang="ko-KR" dirty="0"/>
              <a:t>Server for uploading  Deep Learning Model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BA7B9AE-D00F-451D-958F-7E94BE9FB93D}"/>
              </a:ext>
            </a:extLst>
          </p:cNvPr>
          <p:cNvGrpSpPr/>
          <p:nvPr/>
        </p:nvGrpSpPr>
        <p:grpSpPr>
          <a:xfrm>
            <a:off x="380930" y="664535"/>
            <a:ext cx="8763070" cy="5505244"/>
            <a:chOff x="380930" y="664535"/>
            <a:chExt cx="8763070" cy="5505244"/>
          </a:xfrm>
        </p:grpSpPr>
        <p:grpSp>
          <p:nvGrpSpPr>
            <p:cNvPr id="2053" name="그룹 2052">
              <a:extLst>
                <a:ext uri="{FF2B5EF4-FFF2-40B4-BE49-F238E27FC236}">
                  <a16:creationId xmlns:a16="http://schemas.microsoft.com/office/drawing/2014/main" id="{A84AAD18-D26F-40E6-AB68-1ED59591F2AA}"/>
                </a:ext>
              </a:extLst>
            </p:cNvPr>
            <p:cNvGrpSpPr/>
            <p:nvPr/>
          </p:nvGrpSpPr>
          <p:grpSpPr>
            <a:xfrm>
              <a:off x="670648" y="4442160"/>
              <a:ext cx="2100832" cy="1591031"/>
              <a:chOff x="670648" y="4638805"/>
              <a:chExt cx="2100832" cy="1591031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A6EB533-8883-416D-914A-74AA93340709}"/>
                  </a:ext>
                </a:extLst>
              </p:cNvPr>
              <p:cNvGrpSpPr/>
              <p:nvPr/>
            </p:nvGrpSpPr>
            <p:grpSpPr>
              <a:xfrm>
                <a:off x="733188" y="4638805"/>
                <a:ext cx="1908118" cy="1283341"/>
                <a:chOff x="924574" y="4428081"/>
                <a:chExt cx="2218367" cy="1437893"/>
              </a:xfrm>
            </p:grpSpPr>
            <p:pic>
              <p:nvPicPr>
                <p:cNvPr id="2050" name="Picture 2" descr="UR+ | Jetson AGX Xavier Developer Kit for Universal Robots">
                  <a:extLst>
                    <a:ext uri="{FF2B5EF4-FFF2-40B4-BE49-F238E27FC236}">
                      <a16:creationId xmlns:a16="http://schemas.microsoft.com/office/drawing/2014/main" id="{4515D3B8-A630-414E-90EB-4C102B9860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2000" b="19489"/>
                <a:stretch/>
              </p:blipFill>
              <p:spPr bwMode="auto">
                <a:xfrm>
                  <a:off x="924574" y="4428081"/>
                  <a:ext cx="2197994" cy="13932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6" name="Picture 8" descr="엔비디아(NVDA) 주가 전망 2021년 1분기 실적">
                  <a:extLst>
                    <a:ext uri="{FF2B5EF4-FFF2-40B4-BE49-F238E27FC236}">
                      <a16:creationId xmlns:a16="http://schemas.microsoft.com/office/drawing/2014/main" id="{A41ECEC6-29F1-493A-A5F0-56E1C19534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4812"/>
                <a:stretch/>
              </p:blipFill>
              <p:spPr bwMode="auto">
                <a:xfrm>
                  <a:off x="1742852" y="4953277"/>
                  <a:ext cx="1400089" cy="9126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AE162AA-F9F7-4C6D-8661-DFF57F5FA4CA}"/>
                  </a:ext>
                </a:extLst>
              </p:cNvPr>
              <p:cNvSpPr txBox="1"/>
              <p:nvPr/>
            </p:nvSpPr>
            <p:spPr>
              <a:xfrm>
                <a:off x="670648" y="5891282"/>
                <a:ext cx="21008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Local </a:t>
                </a:r>
                <a:r>
                  <a:rPr lang="en-US" altLang="ko-KR" sz="1400" dirty="0"/>
                  <a:t>Computing</a:t>
                </a:r>
                <a:r>
                  <a:rPr lang="en-US" altLang="ko-KR" sz="1600" dirty="0"/>
                  <a:t> System</a:t>
                </a: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5580300D-2676-4F90-A540-CCF94E6DA2C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13347" y="107536"/>
              <a:ext cx="226137" cy="3140623"/>
            </a:xfrm>
            <a:prstGeom prst="bentConnector3">
              <a:avLst>
                <a:gd name="adj1" fmla="val -101089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2A6A78-6C6A-4B31-BD09-B417233A3E64}"/>
                </a:ext>
              </a:extLst>
            </p:cNvPr>
            <p:cNvSpPr txBox="1"/>
            <p:nvPr/>
          </p:nvSpPr>
          <p:spPr>
            <a:xfrm>
              <a:off x="4587897" y="4991531"/>
              <a:ext cx="3791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lang="en-US" altLang="ko-KR" sz="1400" dirty="0"/>
                <a:t>Upload Trained Model File </a:t>
              </a:r>
            </a:p>
            <a:p>
              <a:r>
                <a:rPr lang="en-US" altLang="ko-KR" sz="1400" dirty="0"/>
                <a:t>	(TRT converted file, </a:t>
              </a:r>
              <a:r>
                <a:rPr lang="en-US" altLang="ko-KR" sz="1400" dirty="0" err="1"/>
                <a:t>edgeTPU</a:t>
              </a:r>
              <a:r>
                <a:rPr lang="en-US" altLang="ko-KR" sz="1400" dirty="0"/>
                <a:t> compiled file)</a:t>
              </a:r>
              <a:endParaRPr lang="ko-KR" altLang="en-US" sz="14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D319D2E-2B52-4A86-B243-CFB17DC8011F}"/>
                </a:ext>
              </a:extLst>
            </p:cNvPr>
            <p:cNvSpPr txBox="1"/>
            <p:nvPr/>
          </p:nvSpPr>
          <p:spPr>
            <a:xfrm>
              <a:off x="2834233" y="785990"/>
              <a:ext cx="3253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 startAt="2"/>
              </a:pPr>
              <a:r>
                <a:rPr lang="en-US" altLang="ko-KR" sz="1400" dirty="0"/>
                <a:t>Send Create CIN (Content Instance) Request including Download URL </a:t>
              </a:r>
              <a:endParaRPr lang="ko-KR" altLang="en-US" sz="140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849CCBAE-54E0-48C7-89AE-622B166C558D}"/>
                </a:ext>
              </a:extLst>
            </p:cNvPr>
            <p:cNvCxnSpPr>
              <a:cxnSpLocks/>
              <a:stCxn id="2056" idx="3"/>
              <a:endCxn id="40" idx="2"/>
            </p:cNvCxnSpPr>
            <p:nvPr/>
          </p:nvCxnSpPr>
          <p:spPr>
            <a:xfrm flipV="1">
              <a:off x="2641306" y="3545112"/>
              <a:ext cx="1914799" cy="1773091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7054143-6B62-4D71-B62C-AF6E4D159879}"/>
                </a:ext>
              </a:extLst>
            </p:cNvPr>
            <p:cNvGrpSpPr/>
            <p:nvPr/>
          </p:nvGrpSpPr>
          <p:grpSpPr>
            <a:xfrm>
              <a:off x="2898395" y="1647957"/>
              <a:ext cx="3315420" cy="1897155"/>
              <a:chOff x="1153631" y="2142459"/>
              <a:chExt cx="3482163" cy="1992569"/>
            </a:xfrm>
          </p:grpSpPr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8B56A820-5A48-4F54-A4B8-05DFAF1E2F1B}"/>
                  </a:ext>
                </a:extLst>
              </p:cNvPr>
              <p:cNvSpPr/>
              <p:nvPr/>
            </p:nvSpPr>
            <p:spPr>
              <a:xfrm>
                <a:off x="1153631" y="2142459"/>
                <a:ext cx="3482163" cy="1669313"/>
              </a:xfrm>
              <a:prstGeom prst="roundRect">
                <a:avLst>
                  <a:gd name="adj" fmla="val 2012"/>
                </a:avLst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9769F70-A1E3-4EF1-838B-D63E8EDD12EF}"/>
                  </a:ext>
                </a:extLst>
              </p:cNvPr>
              <p:cNvSpPr txBox="1"/>
              <p:nvPr/>
            </p:nvSpPr>
            <p:spPr>
              <a:xfrm>
                <a:off x="1951479" y="3811772"/>
                <a:ext cx="1886466" cy="323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Server for File Upload</a:t>
                </a:r>
                <a:endParaRPr lang="ko-KR" altLang="en-US" sz="1400" b="1" dirty="0"/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D9A0FBD0-8622-4D80-92C6-9F125122E829}"/>
                  </a:ext>
                </a:extLst>
              </p:cNvPr>
              <p:cNvGrpSpPr/>
              <p:nvPr/>
            </p:nvGrpSpPr>
            <p:grpSpPr>
              <a:xfrm>
                <a:off x="1328768" y="2365414"/>
                <a:ext cx="1030715" cy="1271635"/>
                <a:chOff x="479079" y="2041452"/>
                <a:chExt cx="1030715" cy="1271635"/>
              </a:xfrm>
            </p:grpSpPr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660CDBA8-EAD9-4469-8286-307FE3F41B76}"/>
                    </a:ext>
                  </a:extLst>
                </p:cNvPr>
                <p:cNvGrpSpPr/>
                <p:nvPr/>
              </p:nvGrpSpPr>
              <p:grpSpPr>
                <a:xfrm>
                  <a:off x="571029" y="2041452"/>
                  <a:ext cx="884586" cy="1032945"/>
                  <a:chOff x="1556516" y="1860696"/>
                  <a:chExt cx="3518871" cy="4109041"/>
                </a:xfrm>
              </p:grpSpPr>
              <p:pic>
                <p:nvPicPr>
                  <p:cNvPr id="46" name="Picture 14" descr="database [ Download - Logo - icon ] png svg icon download">
                    <a:extLst>
                      <a:ext uri="{FF2B5EF4-FFF2-40B4-BE49-F238E27FC236}">
                        <a16:creationId xmlns:a16="http://schemas.microsoft.com/office/drawing/2014/main" id="{6C1C786A-240C-407D-AAC2-2F5AE1E4FAD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56516" y="1860696"/>
                    <a:ext cx="3072366" cy="410904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7" name="Picture 8" descr="Mongodb Vector SVG Icon (2) - PNG Repo Free PNG Icons">
                    <a:extLst>
                      <a:ext uri="{FF2B5EF4-FFF2-40B4-BE49-F238E27FC236}">
                        <a16:creationId xmlns:a16="http://schemas.microsoft.com/office/drawing/2014/main" id="{25D04BBD-B4FC-4EAB-80CE-0641821DF96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240827" y="3341059"/>
                    <a:ext cx="1834560" cy="18345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C2BF458-65FA-41CD-A4A1-8F460E02F2FA}"/>
                    </a:ext>
                  </a:extLst>
                </p:cNvPr>
                <p:cNvSpPr txBox="1"/>
                <p:nvPr/>
              </p:nvSpPr>
              <p:spPr>
                <a:xfrm>
                  <a:off x="479079" y="3022157"/>
                  <a:ext cx="1030715" cy="2909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>
                      <a:latin typeface="Arial Black" panose="020B0A04020102020204" pitchFamily="34" charset="0"/>
                    </a:rPr>
                    <a:t>MongoDB</a:t>
                  </a:r>
                  <a:endParaRPr lang="ko-KR" altLang="en-US" sz="1200" b="1" dirty="0">
                    <a:latin typeface="Arial Black" panose="020B0A04020102020204" pitchFamily="34" charset="0"/>
                  </a:endParaRPr>
                </a:p>
              </p:txBody>
            </p:sp>
          </p:grpSp>
          <p:pic>
            <p:nvPicPr>
              <p:cNvPr id="42" name="Picture 16" descr="Node.js - 위키백과, 우리 모두의 백과사전">
                <a:extLst>
                  <a:ext uri="{FF2B5EF4-FFF2-40B4-BE49-F238E27FC236}">
                    <a16:creationId xmlns:a16="http://schemas.microsoft.com/office/drawing/2014/main" id="{118C1B9E-547E-4312-A923-9DC21CB173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7115" y="2585763"/>
                <a:ext cx="1476276" cy="9029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7BDB2-598E-414D-8026-A91AF9473F03}"/>
                  </a:ext>
                </a:extLst>
              </p:cNvPr>
              <p:cNvSpPr txBox="1"/>
              <p:nvPr/>
            </p:nvSpPr>
            <p:spPr>
              <a:xfrm>
                <a:off x="2459261" y="2644976"/>
                <a:ext cx="409457" cy="614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/>
                  <a:t>+</a:t>
                </a:r>
                <a:endParaRPr lang="ko-KR" altLang="en-US" sz="3200" dirty="0"/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A43EC42-BA3C-4B2B-A30C-0EB90D1BA991}"/>
                </a:ext>
              </a:extLst>
            </p:cNvPr>
            <p:cNvSpPr/>
            <p:nvPr/>
          </p:nvSpPr>
          <p:spPr>
            <a:xfrm>
              <a:off x="380930" y="664535"/>
              <a:ext cx="8763070" cy="5505244"/>
            </a:xfrm>
            <a:prstGeom prst="rect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말풍선: 사각형 4">
              <a:extLst>
                <a:ext uri="{FF2B5EF4-FFF2-40B4-BE49-F238E27FC236}">
                  <a16:creationId xmlns:a16="http://schemas.microsoft.com/office/drawing/2014/main" id="{8ACDD7AC-BD8F-49F1-9B23-6FA8200243BC}"/>
                </a:ext>
              </a:extLst>
            </p:cNvPr>
            <p:cNvSpPr/>
            <p:nvPr/>
          </p:nvSpPr>
          <p:spPr>
            <a:xfrm>
              <a:off x="2967506" y="3496332"/>
              <a:ext cx="4655414" cy="2269472"/>
            </a:xfrm>
            <a:prstGeom prst="wedgeRectCallout">
              <a:avLst>
                <a:gd name="adj1" fmla="val 35312"/>
                <a:gd name="adj2" fmla="val -6198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1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"m2m:cin"</a:t>
              </a:r>
              <a:r>
                <a:rPr lang="en-US" altLang="ko-KR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</a:p>
            <a:p>
              <a:r>
                <a:rPr lang="en-US" altLang="ko-KR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  ... </a:t>
              </a:r>
              <a:endPara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altLang="ko-KR" sz="11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"con"</a:t>
              </a:r>
              <a:r>
                <a:rPr lang="en-US" altLang="ko-KR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</a:p>
            <a:p>
              <a:r>
                <a:rPr lang="en-US" altLang="ko-KR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lang="en-US" altLang="ko-KR" sz="11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"id"</a:t>
              </a:r>
              <a:r>
                <a:rPr lang="en-US" altLang="ko-KR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lang="en-US" altLang="ko-KR" sz="1100" b="0" dirty="0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"618b41b083466e82c5e0072e"</a:t>
              </a:r>
              <a:r>
                <a:rPr lang="en-US" altLang="ko-KR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lang="en-US" altLang="ko-KR" sz="11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"filename"</a:t>
              </a:r>
              <a:r>
                <a:rPr lang="en-US" altLang="ko-KR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lang="en-US" altLang="ko-KR" sz="1100" b="0" dirty="0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sz="1100" b="0" dirty="0" err="1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frozen_graph.pb</a:t>
              </a:r>
              <a:r>
                <a:rPr lang="en-US" altLang="ko-KR" sz="1100" b="0" dirty="0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lang="en-US" altLang="ko-KR" sz="11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sz="1100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url</a:t>
              </a:r>
              <a:r>
                <a:rPr lang="en-US" altLang="ko-KR" sz="11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lang="en-US" altLang="ko-KR" sz="1100" b="0" dirty="0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"http://localhost:3000/models/download</a:t>
              </a:r>
            </a:p>
            <a:p>
              <a:pPr lvl="3"/>
              <a:r>
                <a:rPr lang="en-US" altLang="ko-KR" sz="1100" b="0" dirty="0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?</a:t>
              </a:r>
              <a:r>
                <a:rPr lang="en-US" altLang="ko-KR" sz="1100" b="0" dirty="0" err="1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cnt</a:t>
              </a:r>
              <a:r>
                <a:rPr lang="en-US" altLang="ko-KR" sz="1100" b="0" dirty="0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=model</a:t>
              </a:r>
            </a:p>
            <a:p>
              <a:pPr lvl="3"/>
              <a:r>
                <a:rPr lang="en-US" altLang="ko-KR" sz="1100" b="0" dirty="0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&amp;id=618b41b083466e82c5e0072e</a:t>
              </a:r>
            </a:p>
            <a:p>
              <a:pPr lvl="3"/>
              <a:r>
                <a:rPr lang="en-US" altLang="ko-KR" sz="1100" b="0" dirty="0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&amp;filename=</a:t>
              </a:r>
              <a:r>
                <a:rPr lang="en-US" altLang="ko-KR" sz="1100" b="0" dirty="0" err="1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frozen_graph.pb</a:t>
              </a:r>
              <a:r>
                <a:rPr lang="en-US" altLang="ko-KR" sz="1100" b="0" dirty="0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"</a:t>
              </a:r>
              <a:endPara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}</a:t>
              </a:r>
            </a:p>
            <a:p>
              <a:r>
                <a:rPr lang="en-US" altLang="ko-KR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US" altLang="ko-KR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B7387AB-3D4B-4FE2-A10F-65E375CDD01B}"/>
                </a:ext>
              </a:extLst>
            </p:cNvPr>
            <p:cNvGrpSpPr/>
            <p:nvPr/>
          </p:nvGrpSpPr>
          <p:grpSpPr>
            <a:xfrm>
              <a:off x="6885235" y="1874094"/>
              <a:ext cx="1622984" cy="1554906"/>
              <a:chOff x="5854181" y="2358429"/>
              <a:chExt cx="1704609" cy="1633107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75880E-3506-4AC2-B39B-06A1B999C9F5}"/>
                  </a:ext>
                </a:extLst>
              </p:cNvPr>
              <p:cNvSpPr txBox="1"/>
              <p:nvPr/>
            </p:nvSpPr>
            <p:spPr>
              <a:xfrm>
                <a:off x="5854181" y="3668280"/>
                <a:ext cx="1704609" cy="323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IoT Server Platform</a:t>
                </a:r>
                <a:endParaRPr lang="ko-KR" altLang="en-US" sz="1400" b="1" dirty="0"/>
              </a:p>
            </p:txBody>
          </p:sp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3606D4DC-94C9-40F7-9164-34C51CECA4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0843" r="9862"/>
              <a:stretch/>
            </p:blipFill>
            <p:spPr>
              <a:xfrm>
                <a:off x="6188149" y="2358429"/>
                <a:ext cx="1036674" cy="126628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7244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EEF98-DF33-427C-9FEB-86F1F5B3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57" y="109185"/>
            <a:ext cx="6576902" cy="397891"/>
          </a:xfrm>
        </p:spPr>
        <p:txBody>
          <a:bodyPr/>
          <a:lstStyle/>
          <a:p>
            <a:r>
              <a:rPr lang="en-US" altLang="ko-KR" dirty="0"/>
              <a:t>Server for uploading  Deep Learning Model</a:t>
            </a:r>
            <a:endParaRPr lang="ko-KR" altLang="en-US" dirty="0"/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4282065F-213B-4287-8D91-6A6EAD589E66}"/>
              </a:ext>
            </a:extLst>
          </p:cNvPr>
          <p:cNvSpPr txBox="1">
            <a:spLocks/>
          </p:cNvSpPr>
          <p:nvPr/>
        </p:nvSpPr>
        <p:spPr>
          <a:xfrm>
            <a:off x="123157" y="720618"/>
            <a:ext cx="6576902" cy="28214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File Download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24E1D6-0103-4E2E-9AE8-14A719B21A35}"/>
              </a:ext>
            </a:extLst>
          </p:cNvPr>
          <p:cNvGrpSpPr/>
          <p:nvPr/>
        </p:nvGrpSpPr>
        <p:grpSpPr>
          <a:xfrm>
            <a:off x="158089" y="1216307"/>
            <a:ext cx="8573161" cy="5136776"/>
            <a:chOff x="158089" y="1216307"/>
            <a:chExt cx="8573161" cy="513677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4D70594-8D1D-44C6-BF0F-60C30775962E}"/>
                </a:ext>
              </a:extLst>
            </p:cNvPr>
            <p:cNvSpPr/>
            <p:nvPr/>
          </p:nvSpPr>
          <p:spPr>
            <a:xfrm>
              <a:off x="158089" y="1216307"/>
              <a:ext cx="8573161" cy="5136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53" name="그룹 2052">
              <a:extLst>
                <a:ext uri="{FF2B5EF4-FFF2-40B4-BE49-F238E27FC236}">
                  <a16:creationId xmlns:a16="http://schemas.microsoft.com/office/drawing/2014/main" id="{A84AAD18-D26F-40E6-AB68-1ED59591F2AA}"/>
                </a:ext>
              </a:extLst>
            </p:cNvPr>
            <p:cNvGrpSpPr/>
            <p:nvPr/>
          </p:nvGrpSpPr>
          <p:grpSpPr>
            <a:xfrm>
              <a:off x="630223" y="4442160"/>
              <a:ext cx="2011083" cy="1560254"/>
              <a:chOff x="630223" y="4638805"/>
              <a:chExt cx="2011083" cy="1560254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A6EB533-8883-416D-914A-74AA93340709}"/>
                  </a:ext>
                </a:extLst>
              </p:cNvPr>
              <p:cNvGrpSpPr/>
              <p:nvPr/>
            </p:nvGrpSpPr>
            <p:grpSpPr>
              <a:xfrm>
                <a:off x="733188" y="4638805"/>
                <a:ext cx="1908118" cy="1283341"/>
                <a:chOff x="924574" y="4428081"/>
                <a:chExt cx="2218367" cy="1437893"/>
              </a:xfrm>
            </p:grpSpPr>
            <p:pic>
              <p:nvPicPr>
                <p:cNvPr id="2050" name="Picture 2" descr="UR+ | Jetson AGX Xavier Developer Kit for Universal Robots">
                  <a:extLst>
                    <a:ext uri="{FF2B5EF4-FFF2-40B4-BE49-F238E27FC236}">
                      <a16:creationId xmlns:a16="http://schemas.microsoft.com/office/drawing/2014/main" id="{4515D3B8-A630-414E-90EB-4C102B9860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2000" b="19489"/>
                <a:stretch/>
              </p:blipFill>
              <p:spPr bwMode="auto">
                <a:xfrm>
                  <a:off x="924574" y="4428081"/>
                  <a:ext cx="2197994" cy="13932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6" name="Picture 8" descr="엔비디아(NVDA) 주가 전망 2021년 1분기 실적">
                  <a:extLst>
                    <a:ext uri="{FF2B5EF4-FFF2-40B4-BE49-F238E27FC236}">
                      <a16:creationId xmlns:a16="http://schemas.microsoft.com/office/drawing/2014/main" id="{A41ECEC6-29F1-493A-A5F0-56E1C19534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4812"/>
                <a:stretch/>
              </p:blipFill>
              <p:spPr bwMode="auto">
                <a:xfrm>
                  <a:off x="1742852" y="4953277"/>
                  <a:ext cx="1400089" cy="9126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AE162AA-F9F7-4C6D-8661-DFF57F5FA4CA}"/>
                  </a:ext>
                </a:extLst>
              </p:cNvPr>
              <p:cNvSpPr txBox="1"/>
              <p:nvPr/>
            </p:nvSpPr>
            <p:spPr>
              <a:xfrm>
                <a:off x="630223" y="5891282"/>
                <a:ext cx="19935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/>
                  <a:t>Local Computing System</a:t>
                </a: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5580300D-2676-4F90-A540-CCF94E6DA2C3}"/>
                </a:ext>
              </a:extLst>
            </p:cNvPr>
            <p:cNvCxnSpPr>
              <a:cxnSpLocks/>
              <a:stCxn id="2056" idx="3"/>
              <a:endCxn id="52" idx="2"/>
            </p:cNvCxnSpPr>
            <p:nvPr/>
          </p:nvCxnSpPr>
          <p:spPr>
            <a:xfrm flipV="1">
              <a:off x="2641306" y="3429000"/>
              <a:ext cx="5055421" cy="188920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2A6A78-6C6A-4B31-BD09-B417233A3E64}"/>
                </a:ext>
              </a:extLst>
            </p:cNvPr>
            <p:cNvSpPr txBox="1"/>
            <p:nvPr/>
          </p:nvSpPr>
          <p:spPr>
            <a:xfrm>
              <a:off x="3631716" y="4914827"/>
              <a:ext cx="35796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lang="en-US" altLang="ko-KR" sz="1400" dirty="0"/>
                <a:t>Send GET CIN (Content Instance)  Request</a:t>
              </a:r>
              <a:endParaRPr lang="ko-KR" altLang="en-US" sz="1400" dirty="0"/>
            </a:p>
          </p:txBody>
        </p:sp>
        <p:grpSp>
          <p:nvGrpSpPr>
            <p:cNvPr id="2064" name="그룹 2063">
              <a:extLst>
                <a:ext uri="{FF2B5EF4-FFF2-40B4-BE49-F238E27FC236}">
                  <a16:creationId xmlns:a16="http://schemas.microsoft.com/office/drawing/2014/main" id="{BCD701E7-3F34-4C99-B5E0-05FC82ECD870}"/>
                </a:ext>
              </a:extLst>
            </p:cNvPr>
            <p:cNvGrpSpPr/>
            <p:nvPr/>
          </p:nvGrpSpPr>
          <p:grpSpPr>
            <a:xfrm>
              <a:off x="2898395" y="1647957"/>
              <a:ext cx="5609824" cy="1897155"/>
              <a:chOff x="2898395" y="1647957"/>
              <a:chExt cx="5609824" cy="1897155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68DECBC0-8D48-4245-A835-EEADDC253561}"/>
                  </a:ext>
                </a:extLst>
              </p:cNvPr>
              <p:cNvGrpSpPr/>
              <p:nvPr/>
            </p:nvGrpSpPr>
            <p:grpSpPr>
              <a:xfrm>
                <a:off x="2898395" y="1647957"/>
                <a:ext cx="3315420" cy="1897155"/>
                <a:chOff x="1153631" y="2142459"/>
                <a:chExt cx="3482163" cy="1992569"/>
              </a:xfrm>
            </p:grpSpPr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23E69E78-BD0E-4333-9FB0-95FDCB037C52}"/>
                    </a:ext>
                  </a:extLst>
                </p:cNvPr>
                <p:cNvSpPr/>
                <p:nvPr/>
              </p:nvSpPr>
              <p:spPr>
                <a:xfrm>
                  <a:off x="1153631" y="2142459"/>
                  <a:ext cx="3482163" cy="1669313"/>
                </a:xfrm>
                <a:prstGeom prst="roundRect">
                  <a:avLst>
                    <a:gd name="adj" fmla="val 2012"/>
                  </a:avLst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963872C-040D-4E0E-93ED-3A303EC0B241}"/>
                    </a:ext>
                  </a:extLst>
                </p:cNvPr>
                <p:cNvSpPr txBox="1"/>
                <p:nvPr/>
              </p:nvSpPr>
              <p:spPr>
                <a:xfrm>
                  <a:off x="1951479" y="3811772"/>
                  <a:ext cx="1886466" cy="323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Server for File Upload</a:t>
                  </a:r>
                  <a:endParaRPr lang="ko-KR" altLang="en-US" sz="1400" b="1" dirty="0"/>
                </a:p>
              </p:txBody>
            </p:sp>
            <p:grpSp>
              <p:nvGrpSpPr>
                <p:cNvPr id="56" name="그룹 55">
                  <a:extLst>
                    <a:ext uri="{FF2B5EF4-FFF2-40B4-BE49-F238E27FC236}">
                      <a16:creationId xmlns:a16="http://schemas.microsoft.com/office/drawing/2014/main" id="{00CCCA0A-1622-4812-99EE-68B1FF4A8E1A}"/>
                    </a:ext>
                  </a:extLst>
                </p:cNvPr>
                <p:cNvGrpSpPr/>
                <p:nvPr/>
              </p:nvGrpSpPr>
              <p:grpSpPr>
                <a:xfrm>
                  <a:off x="1328768" y="2365414"/>
                  <a:ext cx="1030715" cy="1271635"/>
                  <a:chOff x="479079" y="2041452"/>
                  <a:chExt cx="1030715" cy="1271635"/>
                </a:xfrm>
              </p:grpSpPr>
              <p:grpSp>
                <p:nvGrpSpPr>
                  <p:cNvPr id="59" name="그룹 58">
                    <a:extLst>
                      <a:ext uri="{FF2B5EF4-FFF2-40B4-BE49-F238E27FC236}">
                        <a16:creationId xmlns:a16="http://schemas.microsoft.com/office/drawing/2014/main" id="{31F03049-3F5B-45F9-B215-CBC267E605BB}"/>
                      </a:ext>
                    </a:extLst>
                  </p:cNvPr>
                  <p:cNvGrpSpPr/>
                  <p:nvPr/>
                </p:nvGrpSpPr>
                <p:grpSpPr>
                  <a:xfrm>
                    <a:off x="571029" y="2041452"/>
                    <a:ext cx="884586" cy="1032945"/>
                    <a:chOff x="1556516" y="1860696"/>
                    <a:chExt cx="3518871" cy="4109041"/>
                  </a:xfrm>
                </p:grpSpPr>
                <p:pic>
                  <p:nvPicPr>
                    <p:cNvPr id="61" name="Picture 14" descr="database [ Download - Logo - icon ] png svg icon download">
                      <a:extLst>
                        <a:ext uri="{FF2B5EF4-FFF2-40B4-BE49-F238E27FC236}">
                          <a16:creationId xmlns:a16="http://schemas.microsoft.com/office/drawing/2014/main" id="{872C87C5-E7F3-4E0F-B226-7B5F668E9CF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556516" y="1860696"/>
                      <a:ext cx="3072366" cy="41090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62" name="Picture 8" descr="Mongodb Vector SVG Icon (2) - PNG Repo Free PNG Icons">
                      <a:extLst>
                        <a:ext uri="{FF2B5EF4-FFF2-40B4-BE49-F238E27FC236}">
                          <a16:creationId xmlns:a16="http://schemas.microsoft.com/office/drawing/2014/main" id="{ECF9E30D-C225-4565-AF9F-7E54862D173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240827" y="3341059"/>
                      <a:ext cx="1834560" cy="183456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E025F977-A908-49B0-933D-41B985F9B7EF}"/>
                      </a:ext>
                    </a:extLst>
                  </p:cNvPr>
                  <p:cNvSpPr txBox="1"/>
                  <p:nvPr/>
                </p:nvSpPr>
                <p:spPr>
                  <a:xfrm>
                    <a:off x="479079" y="3022157"/>
                    <a:ext cx="1030715" cy="2909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b="1" dirty="0">
                        <a:latin typeface="Arial Black" panose="020B0A04020102020204" pitchFamily="34" charset="0"/>
                      </a:rPr>
                      <a:t>MongoDB</a:t>
                    </a:r>
                    <a:endParaRPr lang="ko-KR" altLang="en-US" sz="1200" b="1" dirty="0">
                      <a:latin typeface="Arial Black" panose="020B0A04020102020204" pitchFamily="34" charset="0"/>
                    </a:endParaRPr>
                  </a:p>
                </p:txBody>
              </p:sp>
            </p:grpSp>
            <p:pic>
              <p:nvPicPr>
                <p:cNvPr id="57" name="Picture 16" descr="Node.js - 위키백과, 우리 모두의 백과사전">
                  <a:extLst>
                    <a:ext uri="{FF2B5EF4-FFF2-40B4-BE49-F238E27FC236}">
                      <a16:creationId xmlns:a16="http://schemas.microsoft.com/office/drawing/2014/main" id="{C8104F3B-2A30-4130-A245-EDBC690F79F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27115" y="2585763"/>
                  <a:ext cx="1476276" cy="9029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904CBAF-B2B9-42DC-9340-77B79AA1557A}"/>
                    </a:ext>
                  </a:extLst>
                </p:cNvPr>
                <p:cNvSpPr txBox="1"/>
                <p:nvPr/>
              </p:nvSpPr>
              <p:spPr>
                <a:xfrm>
                  <a:off x="2459261" y="2644976"/>
                  <a:ext cx="409457" cy="6141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200" dirty="0"/>
                    <a:t>+</a:t>
                  </a:r>
                  <a:endParaRPr lang="ko-KR" altLang="en-US" sz="3200" dirty="0"/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CF16EFAD-0267-400B-BEB8-F4A5735570D2}"/>
                  </a:ext>
                </a:extLst>
              </p:cNvPr>
              <p:cNvGrpSpPr/>
              <p:nvPr/>
            </p:nvGrpSpPr>
            <p:grpSpPr>
              <a:xfrm>
                <a:off x="6885235" y="1874094"/>
                <a:ext cx="1622984" cy="1554906"/>
                <a:chOff x="5854181" y="2358429"/>
                <a:chExt cx="1704609" cy="1633107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BC982D2-786E-421E-8D84-DC846D43696E}"/>
                    </a:ext>
                  </a:extLst>
                </p:cNvPr>
                <p:cNvSpPr txBox="1"/>
                <p:nvPr/>
              </p:nvSpPr>
              <p:spPr>
                <a:xfrm>
                  <a:off x="5854181" y="3668280"/>
                  <a:ext cx="1704609" cy="323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IoT Server Platform</a:t>
                  </a:r>
                  <a:endParaRPr lang="ko-KR" altLang="en-US" sz="1400" b="1" dirty="0"/>
                </a:p>
              </p:txBody>
            </p: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CED70A20-FE27-4DF5-91B8-7F332DD2E2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10843" r="9862"/>
                <a:stretch/>
              </p:blipFill>
              <p:spPr>
                <a:xfrm>
                  <a:off x="6188149" y="2358429"/>
                  <a:ext cx="1036674" cy="1266283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6FAF2153-0AFE-4A0F-9FC4-6EA3F98B6C4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211476" y="2772313"/>
              <a:ext cx="1986113" cy="1326779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D319D2E-2B52-4A86-B243-CFB17DC8011F}"/>
                </a:ext>
              </a:extLst>
            </p:cNvPr>
            <p:cNvSpPr txBox="1"/>
            <p:nvPr/>
          </p:nvSpPr>
          <p:spPr>
            <a:xfrm>
              <a:off x="158089" y="6045306"/>
              <a:ext cx="3253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 startAt="2"/>
              </a:pPr>
              <a:r>
                <a:rPr lang="en-US" altLang="ko-KR" sz="1400" dirty="0"/>
                <a:t>Parsing File Download URL from CIN</a:t>
              </a:r>
              <a:endParaRPr lang="ko-KR" altLang="en-US" sz="1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D759747-0B3D-447D-80A0-3BB364D086E0}"/>
                </a:ext>
              </a:extLst>
            </p:cNvPr>
            <p:cNvSpPr txBox="1"/>
            <p:nvPr/>
          </p:nvSpPr>
          <p:spPr>
            <a:xfrm>
              <a:off x="244900" y="1974280"/>
              <a:ext cx="2693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 startAt="3"/>
              </a:pPr>
              <a:r>
                <a:rPr lang="en-US" altLang="ko-KR" sz="1400" dirty="0"/>
                <a:t>Send File Download Request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980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1590</TotalTime>
  <Words>209</Words>
  <Application>Microsoft Office PowerPoint</Application>
  <PresentationFormat>화면 슬라이드 쇼(4:3)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Arial Black</vt:lpstr>
      <vt:lpstr>Calibri</vt:lpstr>
      <vt:lpstr>Calibri Light</vt:lpstr>
      <vt:lpstr>Consolas</vt:lpstr>
      <vt:lpstr>Office 테마</vt:lpstr>
      <vt:lpstr>Server for uploading  Deep Learning Model</vt:lpstr>
      <vt:lpstr>Server for uploading  Deep Learning Model</vt:lpstr>
      <vt:lpstr>Server for uploading  Deep Learning Model</vt:lpstr>
      <vt:lpstr>Server for uploading  Deep Learning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Isu</dc:creator>
  <cp:lastModifiedBy>jeongisu</cp:lastModifiedBy>
  <cp:revision>326</cp:revision>
  <dcterms:created xsi:type="dcterms:W3CDTF">2020-02-09T17:02:32Z</dcterms:created>
  <dcterms:modified xsi:type="dcterms:W3CDTF">2021-11-10T05:31:01Z</dcterms:modified>
</cp:coreProperties>
</file>